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media/image15.jpg" ContentType="image/jpg"/>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2EE_428B5923.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omments/modernComment_31F_845F36FC.xml" ContentType="application/vnd.ms-powerpoint.comments+xml"/>
  <Override PartName="/ppt/notesSlides/notesSlide35.xml" ContentType="application/vnd.openxmlformats-officedocument.presentationml.notesSlide+xml"/>
  <Override PartName="/ppt/comments/modernComment_6FC_833ADD70.xml" ContentType="application/vnd.ms-powerpoint.comments+xml"/>
  <Override PartName="/ppt/notesSlides/notesSlide36.xml" ContentType="application/vnd.openxmlformats-officedocument.presentationml.notesSlide+xml"/>
  <Override PartName="/ppt/comments/modernComment_324_C886E29.xml" ContentType="application/vnd.ms-powerpoint.comment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 id="2147483748" r:id="rId2"/>
    <p:sldMasterId id="2147483771" r:id="rId3"/>
  </p:sldMasterIdLst>
  <p:notesMasterIdLst>
    <p:notesMasterId r:id="rId44"/>
  </p:notesMasterIdLst>
  <p:sldIdLst>
    <p:sldId id="284" r:id="rId4"/>
    <p:sldId id="750" r:id="rId5"/>
    <p:sldId id="651" r:id="rId6"/>
    <p:sldId id="648" r:id="rId7"/>
    <p:sldId id="730" r:id="rId8"/>
    <p:sldId id="630" r:id="rId9"/>
    <p:sldId id="661" r:id="rId10"/>
    <p:sldId id="663" r:id="rId11"/>
    <p:sldId id="664" r:id="rId12"/>
    <p:sldId id="665" r:id="rId13"/>
    <p:sldId id="625" r:id="rId14"/>
    <p:sldId id="711" r:id="rId15"/>
    <p:sldId id="1780" r:id="rId16"/>
    <p:sldId id="712" r:id="rId17"/>
    <p:sldId id="703" r:id="rId18"/>
    <p:sldId id="737" r:id="rId19"/>
    <p:sldId id="628" r:id="rId20"/>
    <p:sldId id="839" r:id="rId21"/>
    <p:sldId id="844" r:id="rId22"/>
    <p:sldId id="393" r:id="rId23"/>
    <p:sldId id="840" r:id="rId24"/>
    <p:sldId id="656" r:id="rId25"/>
    <p:sldId id="657" r:id="rId26"/>
    <p:sldId id="713" r:id="rId27"/>
    <p:sldId id="728" r:id="rId28"/>
    <p:sldId id="842" r:id="rId29"/>
    <p:sldId id="1784" r:id="rId30"/>
    <p:sldId id="690" r:id="rId31"/>
    <p:sldId id="1782" r:id="rId32"/>
    <p:sldId id="1783" r:id="rId33"/>
    <p:sldId id="325" r:id="rId34"/>
    <p:sldId id="1790" r:id="rId35"/>
    <p:sldId id="349" r:id="rId36"/>
    <p:sldId id="799" r:id="rId37"/>
    <p:sldId id="1788" r:id="rId38"/>
    <p:sldId id="804" r:id="rId39"/>
    <p:sldId id="668" r:id="rId40"/>
    <p:sldId id="1781" r:id="rId41"/>
    <p:sldId id="1785" r:id="rId42"/>
    <p:sldId id="1786" r:id="rId43"/>
  </p:sldIdLst>
  <p:sldSz cx="9144000" cy="6858000" type="screen4x3"/>
  <p:notesSz cx="6797675" cy="9926638"/>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1pPr>
    <a:lvl2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2pPr>
    <a:lvl3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3pPr>
    <a:lvl4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4pPr>
    <a:lvl5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5pPr>
    <a:lvl6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6pPr>
    <a:lvl7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7pPr>
    <a:lvl8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8pPr>
    <a:lvl9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0066CC"/>
    <a:srgbClr val="3333FF"/>
    <a:srgbClr val="3366FF"/>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ACACA"/>
          </a:solidFill>
        </a:fill>
      </a:tcStyle>
    </a:wholeTbl>
    <a:band2H>
      <a:tcTxStyle/>
      <a:tcStyle>
        <a:tcBdr/>
        <a:fill>
          <a:solidFill>
            <a:srgbClr val="F5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EECCA"/>
          </a:solidFill>
        </a:fill>
      </a:tcStyle>
    </a:wholeTbl>
    <a:band2H>
      <a:tcTxStyle/>
      <a:tcStyle>
        <a:tcBdr/>
        <a:fill>
          <a:solidFill>
            <a:srgbClr val="FFF5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ACACA"/>
          </a:solidFill>
        </a:fill>
      </a:tcStyle>
    </a:wholeTbl>
    <a:band2H>
      <a:tcTxStyle/>
      <a:tcStyle>
        <a:tcBdr/>
        <a:fill>
          <a:solidFill>
            <a:srgbClr val="F5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D5CB"/>
          </a:solidFill>
        </a:fill>
      </a:tcStyle>
    </a:wholeTbl>
    <a:band2H>
      <a:tcTxStyle/>
      <a:tcStyle>
        <a:tcBdr/>
        <a:fill>
          <a:solidFill>
            <a:srgbClr val="E7EB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85" autoAdjust="0"/>
    <p:restoredTop sz="86114" autoAdjust="0"/>
  </p:normalViewPr>
  <p:slideViewPr>
    <p:cSldViewPr>
      <p:cViewPr varScale="1">
        <p:scale>
          <a:sx n="112" d="100"/>
          <a:sy n="112" d="100"/>
        </p:scale>
        <p:origin x="1782"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p:scale>
          <a:sx n="100" d="100"/>
          <a:sy n="100" d="100"/>
        </p:scale>
        <p:origin x="1648" y="-161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slide" Target="slides/slide38.xml"/></Relationships>
</file>

<file path=ppt/comments/modernComment_2EE_428B5923.xml><?xml version="1.0" encoding="utf-8"?>
<p188:cmLst xmlns:a="http://schemas.openxmlformats.org/drawingml/2006/main" xmlns:r="http://schemas.openxmlformats.org/officeDocument/2006/relationships" xmlns:p188="http://schemas.microsoft.com/office/powerpoint/2018/8/main">
  <p188:cm id="{AA21EB8D-EEAD-4CC9-AAF2-15D2F061203F}" authorId="{82590662-2072-F4FD-33C3-F7DA30808E7F}" created="2024-05-28T14:36:16.167">
    <ac:deMkLst xmlns:ac="http://schemas.microsoft.com/office/drawing/2013/main/command">
      <pc:docMk xmlns:pc="http://schemas.microsoft.com/office/powerpoint/2013/main/command"/>
      <pc:sldMk xmlns:pc="http://schemas.microsoft.com/office/powerpoint/2013/main/command" cId="3461785366" sldId="669"/>
      <ac:spMk id="158723" creationId="{00000000-0000-0000-0000-000000000000}"/>
    </ac:deMkLst>
    <p188:txBody>
      <a:bodyPr/>
      <a:lstStyle/>
      <a:p>
        <a:r>
          <a:rPr lang="de-CH"/>
          <a:t>Moved box to fit better</a:t>
        </a:r>
      </a:p>
    </p188:txBody>
  </p188:cm>
  <p188:cm id="{D8F7CDE8-948A-4453-840C-B8B57F3B7F45}" authorId="{82590662-2072-F4FD-33C3-F7DA30808E7F}" created="2024-05-28T14:36:44.750">
    <ac:txMkLst xmlns:ac="http://schemas.microsoft.com/office/drawing/2013/main/command">
      <pc:docMk xmlns:pc="http://schemas.microsoft.com/office/powerpoint/2013/main/command"/>
      <pc:sldMk xmlns:pc="http://schemas.microsoft.com/office/powerpoint/2013/main/command" cId="3461785366" sldId="669"/>
      <ac:spMk id="158725" creationId="{00000000-0000-0000-0000-000000000000}"/>
      <ac:txMk cp="7" len="4">
        <ac:context len="21" hash="1385849176"/>
      </ac:txMk>
    </ac:txMkLst>
    <p188:pos x="1472615" y="251491"/>
    <p188:txBody>
      <a:bodyPr/>
      <a:lstStyle/>
      <a:p>
        <a:r>
          <a:rPr lang="de-CH"/>
          <a:t>This instead of that, then in next points I deleted "No".</a:t>
        </a:r>
      </a:p>
    </p188:txBody>
  </p188:cm>
</p188:cmLst>
</file>

<file path=ppt/comments/modernComment_31F_845F36FC.xml><?xml version="1.0" encoding="utf-8"?>
<p188:cmLst xmlns:a="http://schemas.openxmlformats.org/drawingml/2006/main" xmlns:r="http://schemas.openxmlformats.org/officeDocument/2006/relationships" xmlns:p188="http://schemas.microsoft.com/office/powerpoint/2018/8/main">
  <p188:cm id="{F62F9EF7-C886-448A-A747-664D470AEF93}" authorId="{82590662-2072-F4FD-33C3-F7DA30808E7F}" created="2024-05-28T14:58:18.439">
    <ac:deMkLst xmlns:ac="http://schemas.microsoft.com/office/drawing/2013/main/command">
      <pc:docMk xmlns:pc="http://schemas.microsoft.com/office/powerpoint/2013/main/command"/>
      <pc:sldMk xmlns:pc="http://schemas.microsoft.com/office/powerpoint/2013/main/command" cId="1300041378" sldId="804"/>
      <ac:spMk id="20" creationId="{00000000-0000-0000-0000-000000000000}"/>
    </ac:deMkLst>
    <p188:txBody>
      <a:bodyPr/>
      <a:lstStyle/>
      <a:p>
        <a:r>
          <a:rPr lang="de-CH"/>
          <a:t>Some blanks deleted on this slide</a:t>
        </a:r>
      </a:p>
    </p188:txBody>
  </p188:cm>
</p188:cmLst>
</file>

<file path=ppt/comments/modernComment_324_C886E29.xml><?xml version="1.0" encoding="utf-8"?>
<p188:cmLst xmlns:a="http://schemas.openxmlformats.org/drawingml/2006/main" xmlns:r="http://schemas.openxmlformats.org/officeDocument/2006/relationships" xmlns:p188="http://schemas.microsoft.com/office/powerpoint/2018/8/main">
  <p188:cm id="{2320EE12-E32A-4D5F-A8F8-065B3BA76231}" authorId="{82590662-2072-F4FD-33C3-F7DA30808E7F}" created="2024-05-28T14:24:26.149">
    <ac:deMkLst xmlns:ac="http://schemas.microsoft.com/office/drawing/2013/main/command">
      <pc:docMk xmlns:pc="http://schemas.microsoft.com/office/powerpoint/2013/main/command"/>
      <pc:sldMk xmlns:pc="http://schemas.microsoft.com/office/powerpoint/2013/main/command" cId="1195149291" sldId="804"/>
      <ac:spMk id="28" creationId="{00000000-0000-0000-0000-000000000000}"/>
    </ac:deMkLst>
    <p188:txBody>
      <a:bodyPr/>
      <a:lstStyle/>
      <a:p>
        <a:r>
          <a:rPr lang="de-CH"/>
          <a:t>. deleted</a:t>
        </a:r>
      </a:p>
    </p188:txBody>
  </p188:cm>
</p188:cmLst>
</file>

<file path=ppt/comments/modernComment_6FC_833ADD70.xml><?xml version="1.0" encoding="utf-8"?>
<p188:cmLst xmlns:a="http://schemas.openxmlformats.org/drawingml/2006/main" xmlns:r="http://schemas.openxmlformats.org/officeDocument/2006/relationships" xmlns:p188="http://schemas.microsoft.com/office/powerpoint/2018/8/main">
  <p188:cm id="{F333CEDA-8CCD-4ADF-8C81-D7A4D8B17944}" authorId="{82590662-2072-F4FD-33C3-F7DA30808E7F}" created="2024-05-28T14:58:18.439">
    <ac:deMkLst xmlns:ac="http://schemas.microsoft.com/office/drawing/2013/main/command">
      <pc:docMk xmlns:pc="http://schemas.microsoft.com/office/powerpoint/2013/main/command"/>
      <pc:sldMk xmlns:pc="http://schemas.microsoft.com/office/powerpoint/2013/main/command" cId="2201673072" sldId="1788"/>
      <ac:spMk id="20" creationId="{00000000-0000-0000-0000-000000000000}"/>
    </ac:deMkLst>
    <p188:txBody>
      <a:bodyPr/>
      <a:lstStyle/>
      <a:p>
        <a:r>
          <a:rPr lang="de-CH"/>
          <a:t>Some blanks deleted on this slide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917575" y="744538"/>
            <a:ext cx="4962525" cy="3722687"/>
          </a:xfrm>
          <a:prstGeom prst="rect">
            <a:avLst/>
          </a:prstGeom>
        </p:spPr>
        <p:txBody>
          <a:bodyPr/>
          <a:lstStyle/>
          <a:p>
            <a:endParaRPr/>
          </a:p>
        </p:txBody>
      </p:sp>
      <p:sp>
        <p:nvSpPr>
          <p:cNvPr id="126" name="Shape 126"/>
          <p:cNvSpPr>
            <a:spLocks noGrp="1"/>
          </p:cNvSpPr>
          <p:nvPr>
            <p:ph type="body" sz="quarter" idx="1"/>
          </p:nvPr>
        </p:nvSpPr>
        <p:spPr>
          <a:xfrm>
            <a:off x="906357" y="4715153"/>
            <a:ext cx="4984962" cy="4466987"/>
          </a:xfrm>
          <a:prstGeom prst="rect">
            <a:avLst/>
          </a:prstGeom>
        </p:spPr>
        <p:txBody>
          <a:bodyPr/>
          <a:lstStyle/>
          <a:p>
            <a:endParaRPr/>
          </a:p>
        </p:txBody>
      </p:sp>
    </p:spTree>
    <p:extLst>
      <p:ext uri="{BB962C8B-B14F-4D97-AF65-F5344CB8AC3E}">
        <p14:creationId xmlns:p14="http://schemas.microsoft.com/office/powerpoint/2010/main" val="2692659641"/>
      </p:ext>
    </p:extLst>
  </p:cSld>
  <p:clrMap bg1="lt1" tx1="dk1" bg2="lt2" tx2="dk2" accent1="accent1" accent2="accent2" accent3="accent3" accent4="accent4" accent5="accent5" accent6="accent6" hlink="hlink" folHlink="folHlink"/>
  <p:notesStyle>
    <a:lvl1pPr latinLnBrk="0">
      <a:defRPr sz="1000">
        <a:latin typeface="+mj-lt"/>
        <a:ea typeface="+mj-ea"/>
        <a:cs typeface="+mj-cs"/>
        <a:sym typeface="Calibri"/>
      </a:defRPr>
    </a:lvl1pPr>
    <a:lvl2pPr indent="228600" latinLnBrk="0">
      <a:defRPr sz="1000">
        <a:latin typeface="+mj-lt"/>
        <a:ea typeface="+mj-ea"/>
        <a:cs typeface="+mj-cs"/>
        <a:sym typeface="Calibri"/>
      </a:defRPr>
    </a:lvl2pPr>
    <a:lvl3pPr indent="457200" latinLnBrk="0">
      <a:defRPr sz="1000">
        <a:latin typeface="+mj-lt"/>
        <a:ea typeface="+mj-ea"/>
        <a:cs typeface="+mj-cs"/>
        <a:sym typeface="Calibri"/>
      </a:defRPr>
    </a:lvl3pPr>
    <a:lvl4pPr indent="685800" latinLnBrk="0">
      <a:defRPr sz="1000">
        <a:latin typeface="+mj-lt"/>
        <a:ea typeface="+mj-ea"/>
        <a:cs typeface="+mj-cs"/>
        <a:sym typeface="Calibri"/>
      </a:defRPr>
    </a:lvl4pPr>
    <a:lvl5pPr indent="914400" latinLnBrk="0">
      <a:defRPr sz="1000">
        <a:latin typeface="+mj-lt"/>
        <a:ea typeface="+mj-ea"/>
        <a:cs typeface="+mj-cs"/>
        <a:sym typeface="Calibri"/>
      </a:defRPr>
    </a:lvl5pPr>
    <a:lvl6pPr indent="1143000" latinLnBrk="0">
      <a:defRPr sz="1000">
        <a:latin typeface="+mj-lt"/>
        <a:ea typeface="+mj-ea"/>
        <a:cs typeface="+mj-cs"/>
        <a:sym typeface="Calibri"/>
      </a:defRPr>
    </a:lvl6pPr>
    <a:lvl7pPr indent="1371600" latinLnBrk="0">
      <a:defRPr sz="1000">
        <a:latin typeface="+mj-lt"/>
        <a:ea typeface="+mj-ea"/>
        <a:cs typeface="+mj-cs"/>
        <a:sym typeface="Calibri"/>
      </a:defRPr>
    </a:lvl7pPr>
    <a:lvl8pPr indent="1600200" latinLnBrk="0">
      <a:defRPr sz="1000">
        <a:latin typeface="+mj-lt"/>
        <a:ea typeface="+mj-ea"/>
        <a:cs typeface="+mj-cs"/>
        <a:sym typeface="Calibri"/>
      </a:defRPr>
    </a:lvl8pPr>
    <a:lvl9pPr indent="1828800" latinLnBrk="0">
      <a:defRPr sz="10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The aim of this talk is to provide you with an overview of the ongoing projects and future challenges in the PSI magnet section.</a:t>
            </a:r>
          </a:p>
        </p:txBody>
      </p:sp>
    </p:spTree>
    <p:extLst>
      <p:ext uri="{BB962C8B-B14F-4D97-AF65-F5344CB8AC3E}">
        <p14:creationId xmlns:p14="http://schemas.microsoft.com/office/powerpoint/2010/main" val="1963704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1073233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de-CH" dirty="0"/>
          </a:p>
        </p:txBody>
      </p:sp>
    </p:spTree>
    <p:extLst>
      <p:ext uri="{BB962C8B-B14F-4D97-AF65-F5344CB8AC3E}">
        <p14:creationId xmlns:p14="http://schemas.microsoft.com/office/powerpoint/2010/main" val="3554666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8534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37209617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11950049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33597551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742659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Tree>
    <p:extLst>
      <p:ext uri="{BB962C8B-B14F-4D97-AF65-F5344CB8AC3E}">
        <p14:creationId xmlns:p14="http://schemas.microsoft.com/office/powerpoint/2010/main" val="15030148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a:solidFill>
                  <a:schemeClr val="tx1"/>
                </a:solidFill>
                <a:latin typeface="Times New Roman" panose="02020603050405020304" pitchFamily="18" charset="0"/>
              </a:defRPr>
            </a:lvl1pPr>
            <a:lvl2pPr marL="715963" indent="-274638" defTabSz="955675">
              <a:defRPr>
                <a:solidFill>
                  <a:schemeClr val="tx1"/>
                </a:solidFill>
                <a:latin typeface="Times New Roman" panose="02020603050405020304" pitchFamily="18" charset="0"/>
              </a:defRPr>
            </a:lvl2pPr>
            <a:lvl3pPr marL="1101725" indent="-219075" defTabSz="955675">
              <a:defRPr>
                <a:solidFill>
                  <a:schemeClr val="tx1"/>
                </a:solidFill>
                <a:latin typeface="Times New Roman" panose="02020603050405020304" pitchFamily="18" charset="0"/>
              </a:defRPr>
            </a:lvl3pPr>
            <a:lvl4pPr marL="1543050" indent="-219075" defTabSz="955675">
              <a:defRPr>
                <a:solidFill>
                  <a:schemeClr val="tx1"/>
                </a:solidFill>
                <a:latin typeface="Times New Roman" panose="02020603050405020304" pitchFamily="18" charset="0"/>
              </a:defRPr>
            </a:lvl4pPr>
            <a:lvl5pPr marL="1984375" indent="-219075" defTabSz="955675">
              <a:defRPr>
                <a:solidFill>
                  <a:schemeClr val="tx1"/>
                </a:solidFill>
                <a:latin typeface="Times New Roman" panose="02020603050405020304" pitchFamily="18" charset="0"/>
              </a:defRPr>
            </a:lvl5pPr>
            <a:lvl6pPr marL="2441575" indent="-219075" defTabSz="955675" eaLnBrk="0" fontAlgn="base" hangingPunct="0">
              <a:spcBef>
                <a:spcPct val="0"/>
              </a:spcBef>
              <a:spcAft>
                <a:spcPct val="0"/>
              </a:spcAft>
              <a:defRPr>
                <a:solidFill>
                  <a:schemeClr val="tx1"/>
                </a:solidFill>
                <a:latin typeface="Times New Roman" panose="02020603050405020304" pitchFamily="18" charset="0"/>
              </a:defRPr>
            </a:lvl6pPr>
            <a:lvl7pPr marL="2898775" indent="-219075" defTabSz="955675" eaLnBrk="0" fontAlgn="base" hangingPunct="0">
              <a:spcBef>
                <a:spcPct val="0"/>
              </a:spcBef>
              <a:spcAft>
                <a:spcPct val="0"/>
              </a:spcAft>
              <a:defRPr>
                <a:solidFill>
                  <a:schemeClr val="tx1"/>
                </a:solidFill>
                <a:latin typeface="Times New Roman" panose="02020603050405020304" pitchFamily="18" charset="0"/>
              </a:defRPr>
            </a:lvl7pPr>
            <a:lvl8pPr marL="3355975" indent="-219075" defTabSz="955675" eaLnBrk="0" fontAlgn="base" hangingPunct="0">
              <a:spcBef>
                <a:spcPct val="0"/>
              </a:spcBef>
              <a:spcAft>
                <a:spcPct val="0"/>
              </a:spcAft>
              <a:defRPr>
                <a:solidFill>
                  <a:schemeClr val="tx1"/>
                </a:solidFill>
                <a:latin typeface="Times New Roman" panose="02020603050405020304" pitchFamily="18" charset="0"/>
              </a:defRPr>
            </a:lvl8pPr>
            <a:lvl9pPr marL="3813175" indent="-219075" defTabSz="955675" eaLnBrk="0" fontAlgn="base" hangingPunct="0">
              <a:spcBef>
                <a:spcPct val="0"/>
              </a:spcBef>
              <a:spcAft>
                <a:spcPct val="0"/>
              </a:spcAft>
              <a:defRPr>
                <a:solidFill>
                  <a:schemeClr val="tx1"/>
                </a:solidFill>
                <a:latin typeface="Times New Roman" panose="02020603050405020304" pitchFamily="18" charset="0"/>
              </a:defRPr>
            </a:lvl9pPr>
          </a:lstStyle>
          <a:p>
            <a:fld id="{1214D078-44BF-41E5-8AAB-B3589B943343}" type="slidenum">
              <a:rPr lang="de-DE" altLang="en-US">
                <a:latin typeface="Times" panose="02020603050405020304" pitchFamily="18" charset="0"/>
              </a:rPr>
              <a:pPr/>
              <a:t>18</a:t>
            </a:fld>
            <a:endParaRPr lang="de-DE" altLang="en-US">
              <a:latin typeface="Times" panose="02020603050405020304" pitchFamily="18" charset="0"/>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5114991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a:solidFill>
                  <a:schemeClr val="tx1"/>
                </a:solidFill>
                <a:latin typeface="Times New Roman" panose="02020603050405020304" pitchFamily="18" charset="0"/>
              </a:defRPr>
            </a:lvl1pPr>
            <a:lvl2pPr marL="715963" indent="-274638" defTabSz="955675">
              <a:defRPr>
                <a:solidFill>
                  <a:schemeClr val="tx1"/>
                </a:solidFill>
                <a:latin typeface="Times New Roman" panose="02020603050405020304" pitchFamily="18" charset="0"/>
              </a:defRPr>
            </a:lvl2pPr>
            <a:lvl3pPr marL="1101725" indent="-219075" defTabSz="955675">
              <a:defRPr>
                <a:solidFill>
                  <a:schemeClr val="tx1"/>
                </a:solidFill>
                <a:latin typeface="Times New Roman" panose="02020603050405020304" pitchFamily="18" charset="0"/>
              </a:defRPr>
            </a:lvl3pPr>
            <a:lvl4pPr marL="1543050" indent="-219075" defTabSz="955675">
              <a:defRPr>
                <a:solidFill>
                  <a:schemeClr val="tx1"/>
                </a:solidFill>
                <a:latin typeface="Times New Roman" panose="02020603050405020304" pitchFamily="18" charset="0"/>
              </a:defRPr>
            </a:lvl4pPr>
            <a:lvl5pPr marL="1984375" indent="-219075" defTabSz="955675">
              <a:defRPr>
                <a:solidFill>
                  <a:schemeClr val="tx1"/>
                </a:solidFill>
                <a:latin typeface="Times New Roman" panose="02020603050405020304" pitchFamily="18" charset="0"/>
              </a:defRPr>
            </a:lvl5pPr>
            <a:lvl6pPr marL="2441575" indent="-219075" defTabSz="955675" eaLnBrk="0" fontAlgn="base" hangingPunct="0">
              <a:spcBef>
                <a:spcPct val="0"/>
              </a:spcBef>
              <a:spcAft>
                <a:spcPct val="0"/>
              </a:spcAft>
              <a:defRPr>
                <a:solidFill>
                  <a:schemeClr val="tx1"/>
                </a:solidFill>
                <a:latin typeface="Times New Roman" panose="02020603050405020304" pitchFamily="18" charset="0"/>
              </a:defRPr>
            </a:lvl6pPr>
            <a:lvl7pPr marL="2898775" indent="-219075" defTabSz="955675" eaLnBrk="0" fontAlgn="base" hangingPunct="0">
              <a:spcBef>
                <a:spcPct val="0"/>
              </a:spcBef>
              <a:spcAft>
                <a:spcPct val="0"/>
              </a:spcAft>
              <a:defRPr>
                <a:solidFill>
                  <a:schemeClr val="tx1"/>
                </a:solidFill>
                <a:latin typeface="Times New Roman" panose="02020603050405020304" pitchFamily="18" charset="0"/>
              </a:defRPr>
            </a:lvl7pPr>
            <a:lvl8pPr marL="3355975" indent="-219075" defTabSz="955675" eaLnBrk="0" fontAlgn="base" hangingPunct="0">
              <a:spcBef>
                <a:spcPct val="0"/>
              </a:spcBef>
              <a:spcAft>
                <a:spcPct val="0"/>
              </a:spcAft>
              <a:defRPr>
                <a:solidFill>
                  <a:schemeClr val="tx1"/>
                </a:solidFill>
                <a:latin typeface="Times New Roman" panose="02020603050405020304" pitchFamily="18" charset="0"/>
              </a:defRPr>
            </a:lvl8pPr>
            <a:lvl9pPr marL="3813175" indent="-219075" defTabSz="955675" eaLnBrk="0" fontAlgn="base" hangingPunct="0">
              <a:spcBef>
                <a:spcPct val="0"/>
              </a:spcBef>
              <a:spcAft>
                <a:spcPct val="0"/>
              </a:spcAft>
              <a:defRPr>
                <a:solidFill>
                  <a:schemeClr val="tx1"/>
                </a:solidFill>
                <a:latin typeface="Times New Roman" panose="02020603050405020304" pitchFamily="18" charset="0"/>
              </a:defRPr>
            </a:lvl9pPr>
          </a:lstStyle>
          <a:p>
            <a:fld id="{1214D078-44BF-41E5-8AAB-B3589B943343}" type="slidenum">
              <a:rPr lang="de-DE" altLang="en-US">
                <a:latin typeface="Times" panose="02020603050405020304" pitchFamily="18" charset="0"/>
              </a:rPr>
              <a:pPr/>
              <a:t>19</a:t>
            </a:fld>
            <a:endParaRPr lang="de-DE" altLang="en-US">
              <a:latin typeface="Times" panose="02020603050405020304" pitchFamily="18" charset="0"/>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876608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D932101D-EA6B-4467-BB5E-DF38D42C1C29}" type="slidenum">
              <a:rPr lang="en-US" altLang="en-US"/>
              <a:pPr/>
              <a:t>2</a:t>
            </a:fld>
            <a:endParaRPr lang="en-US" altLang="en-US"/>
          </a:p>
        </p:txBody>
      </p:sp>
      <p:sp>
        <p:nvSpPr>
          <p:cNvPr id="159746" name="Rectangle 7"/>
          <p:cNvSpPr txBox="1">
            <a:spLocks noGrp="1" noChangeArrowheads="1"/>
          </p:cNvSpPr>
          <p:nvPr/>
        </p:nvSpPr>
        <p:spPr bwMode="auto">
          <a:xfrm>
            <a:off x="4021138" y="9720263"/>
            <a:ext cx="3076575"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9" tIns="47380" rIns="94759" bIns="47380" anchor="b"/>
          <a:lstStyle>
            <a:lvl1pPr algn="l" defTabSz="947738" eaLnBrk="0" hangingPunct="0">
              <a:defRPr>
                <a:solidFill>
                  <a:schemeClr val="tx1"/>
                </a:solidFill>
                <a:latin typeface="Times New Roman" panose="02020603050405020304" pitchFamily="18" charset="0"/>
              </a:defRPr>
            </a:lvl1pPr>
            <a:lvl2pPr marL="769938" indent="-296863" algn="l" defTabSz="947738" eaLnBrk="0" hangingPunct="0">
              <a:defRPr>
                <a:solidFill>
                  <a:schemeClr val="tx1"/>
                </a:solidFill>
                <a:latin typeface="Times New Roman" panose="02020603050405020304" pitchFamily="18" charset="0"/>
              </a:defRPr>
            </a:lvl2pPr>
            <a:lvl3pPr marL="1184275" indent="-236538" algn="l" defTabSz="947738" eaLnBrk="0" hangingPunct="0">
              <a:defRPr>
                <a:solidFill>
                  <a:schemeClr val="tx1"/>
                </a:solidFill>
                <a:latin typeface="Times New Roman" panose="02020603050405020304" pitchFamily="18" charset="0"/>
              </a:defRPr>
            </a:lvl3pPr>
            <a:lvl4pPr marL="1658938" indent="-238125" algn="l" defTabSz="947738" eaLnBrk="0" hangingPunct="0">
              <a:defRPr>
                <a:solidFill>
                  <a:schemeClr val="tx1"/>
                </a:solidFill>
                <a:latin typeface="Times New Roman" panose="02020603050405020304" pitchFamily="18" charset="0"/>
              </a:defRPr>
            </a:lvl4pPr>
            <a:lvl5pPr marL="2132013" indent="-236538" algn="l" defTabSz="947738" eaLnBrk="0" hangingPunct="0">
              <a:defRPr>
                <a:solidFill>
                  <a:schemeClr val="tx1"/>
                </a:solidFill>
                <a:latin typeface="Times New Roman" panose="02020603050405020304" pitchFamily="18" charset="0"/>
              </a:defRPr>
            </a:lvl5pPr>
            <a:lvl6pPr marL="2589213" indent="-236538" defTabSz="947738" eaLnBrk="0" fontAlgn="base" hangingPunct="0">
              <a:spcBef>
                <a:spcPct val="0"/>
              </a:spcBef>
              <a:spcAft>
                <a:spcPct val="0"/>
              </a:spcAft>
              <a:defRPr>
                <a:solidFill>
                  <a:schemeClr val="tx1"/>
                </a:solidFill>
                <a:latin typeface="Times New Roman" panose="02020603050405020304" pitchFamily="18" charset="0"/>
              </a:defRPr>
            </a:lvl6pPr>
            <a:lvl7pPr marL="3046413" indent="-236538" defTabSz="947738" eaLnBrk="0" fontAlgn="base" hangingPunct="0">
              <a:spcBef>
                <a:spcPct val="0"/>
              </a:spcBef>
              <a:spcAft>
                <a:spcPct val="0"/>
              </a:spcAft>
              <a:defRPr>
                <a:solidFill>
                  <a:schemeClr val="tx1"/>
                </a:solidFill>
                <a:latin typeface="Times New Roman" panose="02020603050405020304" pitchFamily="18" charset="0"/>
              </a:defRPr>
            </a:lvl7pPr>
            <a:lvl8pPr marL="3503613" indent="-236538" defTabSz="947738" eaLnBrk="0" fontAlgn="base" hangingPunct="0">
              <a:spcBef>
                <a:spcPct val="0"/>
              </a:spcBef>
              <a:spcAft>
                <a:spcPct val="0"/>
              </a:spcAft>
              <a:defRPr>
                <a:solidFill>
                  <a:schemeClr val="tx1"/>
                </a:solidFill>
                <a:latin typeface="Times New Roman" panose="02020603050405020304" pitchFamily="18" charset="0"/>
              </a:defRPr>
            </a:lvl8pPr>
            <a:lvl9pPr marL="3960813" indent="-236538" defTabSz="947738" eaLnBrk="0" fontAlgn="base" hangingPunct="0">
              <a:spcBef>
                <a:spcPct val="0"/>
              </a:spcBef>
              <a:spcAft>
                <a:spcPct val="0"/>
              </a:spcAft>
              <a:defRPr>
                <a:solidFill>
                  <a:schemeClr val="tx1"/>
                </a:solidFill>
                <a:latin typeface="Times New Roman" panose="02020603050405020304" pitchFamily="18" charset="0"/>
              </a:defRPr>
            </a:lvl9pPr>
          </a:lstStyle>
          <a:p>
            <a:pPr algn="r" eaLnBrk="1" hangingPunct="1"/>
            <a:fld id="{4DC2D38E-167D-47EE-880C-F336204CF7B1}" type="slidenum">
              <a:rPr lang="en-US" altLang="en-US" sz="1200">
                <a:latin typeface="Arial" panose="020B0604020202020204" pitchFamily="34" charset="0"/>
              </a:rPr>
              <a:pPr algn="r" eaLnBrk="1" hangingPunct="1"/>
              <a:t>2</a:t>
            </a:fld>
            <a:endParaRPr lang="en-US" altLang="en-US" sz="1200">
              <a:latin typeface="Arial" panose="020B0604020202020204" pitchFamily="34" charset="0"/>
            </a:endParaRPr>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9828298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627143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707056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402302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60345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8586289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182698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2554091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8FDE8D5F-5B78-DDF7-DE3C-B4B7162D223E}"/>
              </a:ext>
            </a:extLst>
          </p:cNvPr>
          <p:cNvSpPr>
            <a:spLocks noGrp="1" noRot="1" noChangeAspect="1" noChangeArrowheads="1" noTextEdit="1"/>
          </p:cNvSpPr>
          <p:nvPr>
            <p:ph type="sldImg"/>
          </p:nvPr>
        </p:nvSpPr>
        <p:spPr/>
      </p:sp>
      <p:sp>
        <p:nvSpPr>
          <p:cNvPr id="60419" name="Notes Placeholder 2">
            <a:extLst>
              <a:ext uri="{FF2B5EF4-FFF2-40B4-BE49-F238E27FC236}">
                <a16:creationId xmlns:a16="http://schemas.microsoft.com/office/drawing/2014/main" id="{A1050A77-9A17-6469-5633-6D67EBD0F1A0}"/>
              </a:ext>
            </a:extLst>
          </p:cNvPr>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6262307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36499066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a:extLst>
              <a:ext uri="{FF2B5EF4-FFF2-40B4-BE49-F238E27FC236}">
                <a16:creationId xmlns:a16="http://schemas.microsoft.com/office/drawing/2014/main" id="{38CD36EC-FAE2-8C49-A7E9-57224925DA3D}"/>
              </a:ext>
            </a:extLst>
          </p:cNvPr>
          <p:cNvSpPr>
            <a:spLocks noGrp="1" noRot="1" noChangeAspect="1" noChangeArrowheads="1" noTextEdit="1"/>
          </p:cNvSpPr>
          <p:nvPr>
            <p:ph type="sldImg"/>
          </p:nvPr>
        </p:nvSpPr>
        <p:spPr/>
      </p:sp>
      <p:sp>
        <p:nvSpPr>
          <p:cNvPr id="52227" name="Espace réservé des notes 2">
            <a:extLst>
              <a:ext uri="{FF2B5EF4-FFF2-40B4-BE49-F238E27FC236}">
                <a16:creationId xmlns:a16="http://schemas.microsoft.com/office/drawing/2014/main" id="{1DD9CA06-EAFA-BBEA-AC9B-021AA50D47A9}"/>
              </a:ext>
            </a:extLst>
          </p:cNvPr>
          <p:cNvSpPr>
            <a:spLocks noGrp="1" noChangeArrowheads="1"/>
          </p:cNvSpPr>
          <p:nvPr>
            <p:ph type="body" idx="1"/>
          </p:nvPr>
        </p:nvSpPr>
        <p:spPr/>
        <p:txBody>
          <a:bodyPr/>
          <a:lstStyle/>
          <a:p>
            <a:endParaRPr lang="en-US" sz="36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712858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a:extLst>
              <a:ext uri="{FF2B5EF4-FFF2-40B4-BE49-F238E27FC236}">
                <a16:creationId xmlns:a16="http://schemas.microsoft.com/office/drawing/2014/main" id="{ED123D64-DF55-F02A-BA17-DC56F274F2F1}"/>
              </a:ext>
            </a:extLst>
          </p:cNvPr>
          <p:cNvSpPr>
            <a:spLocks noGrp="1" noRot="1" noChangeAspect="1" noChangeArrowheads="1" noTextEdit="1"/>
          </p:cNvSpPr>
          <p:nvPr>
            <p:ph type="sldImg"/>
          </p:nvPr>
        </p:nvSpPr>
        <p:spPr/>
      </p:sp>
      <p:sp>
        <p:nvSpPr>
          <p:cNvPr id="3" name="Notizenplatzhalter 2">
            <a:extLst>
              <a:ext uri="{FF2B5EF4-FFF2-40B4-BE49-F238E27FC236}">
                <a16:creationId xmlns:a16="http://schemas.microsoft.com/office/drawing/2014/main" id="{92D65B3E-BED7-D41A-5C15-877B842A41CB}"/>
              </a:ext>
            </a:extLst>
          </p:cNvPr>
          <p:cNvSpPr>
            <a:spLocks noGrp="1"/>
          </p:cNvSpPr>
          <p:nvPr>
            <p:ph type="body" idx="1"/>
          </p:nvPr>
        </p:nvSpPr>
        <p:spPr/>
        <p:txBody>
          <a:bodyPr/>
          <a:lstStyle/>
          <a:p>
            <a:pPr eaLnBrk="1" fontAlgn="auto" hangingPunct="1">
              <a:spcBef>
                <a:spcPts val="0"/>
              </a:spcBef>
              <a:spcAft>
                <a:spcPts val="0"/>
              </a:spcAft>
              <a:defRPr/>
            </a:pPr>
            <a:endParaRPr lang="en-US" sz="4800" dirty="0">
              <a:solidFill>
                <a:sysClr val="windowText" lastClr="000000"/>
              </a:solidFill>
              <a:sym typeface="Calibri"/>
            </a:endParaRPr>
          </a:p>
        </p:txBody>
      </p:sp>
      <p:sp>
        <p:nvSpPr>
          <p:cNvPr id="56324" name="Foliennummernplatzhalter 3">
            <a:extLst>
              <a:ext uri="{FF2B5EF4-FFF2-40B4-BE49-F238E27FC236}">
                <a16:creationId xmlns:a16="http://schemas.microsoft.com/office/drawing/2014/main" id="{3467B7D6-3E02-5494-A4D3-FA3ABF5AC82D}"/>
              </a:ext>
            </a:extLst>
          </p:cNvPr>
          <p:cNvSpPr>
            <a:spLocks noGrp="1" noChangeArrowheads="1"/>
          </p:cNvSpPr>
          <p:nvPr>
            <p:ph type="sldNum"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spcBef>
                <a:spcPts val="900"/>
              </a:spcBef>
            </a:pPr>
            <a:fld id="{78C4E22F-3FEE-49A3-91D0-E217D8C80295}" type="slidenum">
              <a:rPr lang="de-DE" altLang="en-US">
                <a:latin typeface="Calibri" panose="020F0502020204030204" pitchFamily="34" charset="0"/>
                <a:cs typeface="Calibri" panose="020F0502020204030204" pitchFamily="34" charset="0"/>
              </a:rPr>
              <a:pPr eaLnBrk="1">
                <a:spcBef>
                  <a:spcPts val="900"/>
                </a:spcBef>
              </a:pPr>
              <a:t>30</a:t>
            </a:fld>
            <a:endParaRPr lang="de-DE" altLang="en-US">
              <a:latin typeface="Calibri" panose="020F0502020204030204" pitchFamily="34" charset="0"/>
              <a:cs typeface="Calibri" panose="020F050202020403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lienbildplatzhalter 1">
            <a:extLst>
              <a:ext uri="{FF2B5EF4-FFF2-40B4-BE49-F238E27FC236}">
                <a16:creationId xmlns:a16="http://schemas.microsoft.com/office/drawing/2014/main" id="{191C3633-6848-AAD6-AB1B-BF45445000D5}"/>
              </a:ext>
            </a:extLst>
          </p:cNvPr>
          <p:cNvSpPr>
            <a:spLocks noGrp="1" noRot="1" noChangeAspect="1" noChangeArrowheads="1" noTextEdit="1"/>
          </p:cNvSpPr>
          <p:nvPr>
            <p:ph type="sldImg"/>
          </p:nvPr>
        </p:nvSpPr>
        <p:spPr/>
      </p:sp>
      <p:sp>
        <p:nvSpPr>
          <p:cNvPr id="58371" name="Notizenplatzhalter 2">
            <a:extLst>
              <a:ext uri="{FF2B5EF4-FFF2-40B4-BE49-F238E27FC236}">
                <a16:creationId xmlns:a16="http://schemas.microsoft.com/office/drawing/2014/main" id="{54C1B3E8-486F-3B56-D185-8F6AC241835A}"/>
              </a:ext>
            </a:extLst>
          </p:cNvPr>
          <p:cNvSpPr>
            <a:spLocks noGrp="1" noChangeArrowheads="1"/>
          </p:cNvSpPr>
          <p:nvPr>
            <p:ph type="body" idx="1"/>
          </p:nvPr>
        </p:nvSpPr>
        <p:spPr/>
        <p:txBody>
          <a:bodyPr/>
          <a:lstStyle/>
          <a:p>
            <a:pPr eaLnBrk="1" hangingPunct="1">
              <a:spcBef>
                <a:spcPct val="0"/>
              </a:spcBef>
            </a:pPr>
            <a:endParaRPr lang="en-US" altLang="en-US" sz="8800" dirty="0">
              <a:solidFill>
                <a:srgbClr val="000000"/>
              </a:solidFill>
            </a:endParaRPr>
          </a:p>
        </p:txBody>
      </p:sp>
      <p:sp>
        <p:nvSpPr>
          <p:cNvPr id="58372" name="Foliennummernplatzhalter 3">
            <a:extLst>
              <a:ext uri="{FF2B5EF4-FFF2-40B4-BE49-F238E27FC236}">
                <a16:creationId xmlns:a16="http://schemas.microsoft.com/office/drawing/2014/main" id="{8F926FC8-EEB5-59B4-1260-D6ADDE66B0EE}"/>
              </a:ext>
            </a:extLst>
          </p:cNvPr>
          <p:cNvSpPr>
            <a:spLocks noGrp="1" noChangeArrowheads="1"/>
          </p:cNvSpPr>
          <p:nvPr>
            <p:ph type="sldNum"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spcBef>
                <a:spcPts val="900"/>
              </a:spcBef>
            </a:pPr>
            <a:fld id="{55441BD7-6847-49C3-9EA2-7DCA909D1804}" type="slidenum">
              <a:rPr lang="de-DE" altLang="en-US">
                <a:latin typeface="Calibri" panose="020F0502020204030204" pitchFamily="34" charset="0"/>
                <a:cs typeface="Calibri" panose="020F0502020204030204" pitchFamily="34" charset="0"/>
              </a:rPr>
              <a:pPr eaLnBrk="1">
                <a:spcBef>
                  <a:spcPts val="900"/>
                </a:spcBef>
              </a:pPr>
              <a:t>31</a:t>
            </a:fld>
            <a:endParaRPr lang="de-DE" altLang="en-US">
              <a:latin typeface="Calibri" panose="020F0502020204030204" pitchFamily="34" charset="0"/>
              <a:cs typeface="Calibri" panose="020F050202020403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Few words about the program SMILE Superconducting Magnets Improving Large research facility Efficiency</a:t>
            </a:r>
          </a:p>
          <a:p>
            <a:r>
              <a:rPr lang="en-US" dirty="0"/>
              <a:t>The aim is Implement cost-efficient and sustainable superconducting magnets in PSI's large-scale facilities: High-Intensity Proton Accelerator and PROSCAN (proton therapy)</a:t>
            </a:r>
          </a:p>
          <a:p>
            <a:r>
              <a:rPr lang="en-US" dirty="0"/>
              <a:t>Several directions are considered in parallel</a:t>
            </a:r>
          </a:p>
          <a:p>
            <a:pPr marL="285750" indent="-285750">
              <a:lnSpc>
                <a:spcPct val="110000"/>
              </a:lnSpc>
              <a:spcBef>
                <a:spcPts val="0"/>
              </a:spcBef>
              <a:buSzPct val="150000"/>
              <a:buFont typeface="Symbol" panose="05050102010706020507" pitchFamily="18" charset="2"/>
              <a:buChar char="-"/>
            </a:pPr>
            <a:r>
              <a:rPr lang="en-US" sz="1000" kern="1000" spc="30" dirty="0">
                <a:latin typeface="Calibri" panose="020F0502020204030204" pitchFamily="34" charset="0"/>
                <a:cs typeface="Calibri" panose="020F0502020204030204" pitchFamily="34" charset="0"/>
              </a:rPr>
              <a:t>DC Magnet design &amp; construction (including radiation impact on HTS conductor)</a:t>
            </a:r>
          </a:p>
          <a:p>
            <a:pPr marL="285750" indent="-285750">
              <a:lnSpc>
                <a:spcPct val="110000"/>
              </a:lnSpc>
              <a:spcBef>
                <a:spcPts val="0"/>
              </a:spcBef>
              <a:buSzPct val="150000"/>
              <a:buFont typeface="Symbol" panose="05050102010706020507" pitchFamily="18" charset="2"/>
              <a:buChar char="-"/>
            </a:pPr>
            <a:r>
              <a:rPr lang="en-US" sz="1000" kern="1000" spc="30" dirty="0">
                <a:latin typeface="Calibri" panose="020F0502020204030204" pitchFamily="34" charset="0"/>
                <a:cs typeface="Calibri" panose="020F0502020204030204" pitchFamily="34" charset="0"/>
              </a:rPr>
              <a:t>AC Magnet design and production using selected low loss superconductors</a:t>
            </a:r>
          </a:p>
          <a:p>
            <a:pPr marL="285750" indent="-285750">
              <a:lnSpc>
                <a:spcPct val="110000"/>
              </a:lnSpc>
              <a:spcBef>
                <a:spcPts val="0"/>
              </a:spcBef>
              <a:buSzPct val="150000"/>
              <a:buFont typeface="Symbol" panose="05050102010706020507" pitchFamily="18" charset="2"/>
              <a:buChar char="-"/>
            </a:pPr>
            <a:r>
              <a:rPr lang="en-US" sz="1000" kern="1000" spc="30" dirty="0">
                <a:latin typeface="Calibri" panose="020F0502020204030204" pitchFamily="34" charset="0"/>
                <a:cs typeface="Calibri" panose="020F0502020204030204" pitchFamily="34" charset="0"/>
              </a:rPr>
              <a:t>Advance cryogenics study and implementation </a:t>
            </a:r>
          </a:p>
          <a:p>
            <a:pPr marL="0" indent="0">
              <a:lnSpc>
                <a:spcPct val="110000"/>
              </a:lnSpc>
              <a:spcBef>
                <a:spcPts val="0"/>
              </a:spcBef>
              <a:buSzPct val="150000"/>
              <a:buFont typeface="Symbol" panose="05050102010706020507" pitchFamily="18" charset="2"/>
              <a:buNone/>
            </a:pPr>
            <a:r>
              <a:rPr lang="en-US" sz="1000" kern="1000" spc="30" dirty="0">
                <a:latin typeface="Calibri" panose="020F0502020204030204" pitchFamily="34" charset="0"/>
                <a:cs typeface="Calibri" panose="020F0502020204030204" pitchFamily="34" charset="0"/>
              </a:rPr>
              <a:t>Possible partners were already identified: </a:t>
            </a:r>
          </a:p>
          <a:p>
            <a:pPr marL="285750" indent="-285750">
              <a:lnSpc>
                <a:spcPct val="110000"/>
              </a:lnSpc>
              <a:spcBef>
                <a:spcPts val="0"/>
              </a:spcBef>
              <a:buSzPct val="150000"/>
              <a:buFont typeface="Symbol" panose="05050102010706020507" pitchFamily="18" charset="2"/>
              <a:buChar char="-"/>
            </a:pPr>
            <a:r>
              <a:rPr lang="en-US" sz="1000" kern="1000" spc="30" dirty="0">
                <a:latin typeface="Calibri" panose="020F0502020204030204" pitchFamily="34" charset="0"/>
                <a:cs typeface="Calibri" panose="020F0502020204030204" pitchFamily="34" charset="0"/>
              </a:rPr>
              <a:t>University Alma Matter Bologna- AC losses numerical studies</a:t>
            </a:r>
          </a:p>
          <a:p>
            <a:pPr marL="285750" indent="-285750">
              <a:lnSpc>
                <a:spcPct val="110000"/>
              </a:lnSpc>
              <a:spcBef>
                <a:spcPts val="0"/>
              </a:spcBef>
              <a:buSzPct val="150000"/>
              <a:buFont typeface="Symbol" panose="05050102010706020507" pitchFamily="18" charset="2"/>
              <a:buChar char="-"/>
            </a:pPr>
            <a:r>
              <a:rPr lang="en-US" sz="1000" kern="1000" spc="30" dirty="0" err="1">
                <a:latin typeface="Calibri" panose="020F0502020204030204" pitchFamily="34" charset="0"/>
                <a:cs typeface="Calibri" panose="020F0502020204030204" pitchFamily="34" charset="0"/>
              </a:rPr>
              <a:t>Politechnico</a:t>
            </a:r>
            <a:r>
              <a:rPr lang="en-US" sz="1000" kern="1000" spc="30" dirty="0">
                <a:latin typeface="Calibri" panose="020F0502020204030204" pitchFamily="34" charset="0"/>
                <a:cs typeface="Calibri" panose="020F0502020204030204" pitchFamily="34" charset="0"/>
              </a:rPr>
              <a:t> di Torino- radiation effects calculation and experimental tests</a:t>
            </a:r>
          </a:p>
          <a:p>
            <a:pPr marL="285750" indent="-285750">
              <a:lnSpc>
                <a:spcPct val="110000"/>
              </a:lnSpc>
              <a:spcBef>
                <a:spcPts val="0"/>
              </a:spcBef>
              <a:buSzPct val="150000"/>
              <a:buFont typeface="Symbol" panose="05050102010706020507" pitchFamily="18" charset="2"/>
              <a:buChar char="-"/>
            </a:pPr>
            <a:r>
              <a:rPr lang="en-US" sz="1000" kern="1000" spc="30" dirty="0">
                <a:latin typeface="Calibri" panose="020F0502020204030204" pitchFamily="34" charset="0"/>
                <a:cs typeface="Calibri" panose="020F0502020204030204" pitchFamily="34" charset="0"/>
              </a:rPr>
              <a:t>LASA UNI Milano – Magnet design</a:t>
            </a:r>
          </a:p>
          <a:p>
            <a:pPr marL="285750" indent="-285750">
              <a:lnSpc>
                <a:spcPct val="110000"/>
              </a:lnSpc>
              <a:spcBef>
                <a:spcPts val="0"/>
              </a:spcBef>
              <a:buSzPct val="150000"/>
              <a:buFont typeface="Symbol" panose="05050102010706020507" pitchFamily="18" charset="2"/>
              <a:buChar char="-"/>
            </a:pPr>
            <a:r>
              <a:rPr lang="en-US" sz="1000" kern="1000" spc="30" dirty="0">
                <a:latin typeface="Calibri" panose="020F0502020204030204" pitchFamily="34" charset="0"/>
                <a:cs typeface="Calibri" panose="020F0502020204030204" pitchFamily="34" charset="0"/>
              </a:rPr>
              <a:t>University of Aix Marseille – numerical calculation on </a:t>
            </a:r>
            <a:r>
              <a:rPr lang="en-US" sz="1000" kern="1000" spc="30" dirty="0" err="1">
                <a:latin typeface="Calibri" panose="020F0502020204030204" pitchFamily="34" charset="0"/>
                <a:cs typeface="Calibri" panose="020F0502020204030204" pitchFamily="34" charset="0"/>
              </a:rPr>
              <a:t>PhP</a:t>
            </a:r>
            <a:r>
              <a:rPr lang="en-US" sz="1000" kern="1000" spc="30" dirty="0">
                <a:latin typeface="Calibri" panose="020F0502020204030204" pitchFamily="34" charset="0"/>
                <a:cs typeface="Calibri" panose="020F0502020204030204" pitchFamily="34" charset="0"/>
              </a:rPr>
              <a:t> mechanisms</a:t>
            </a:r>
          </a:p>
          <a:p>
            <a:pPr marL="285750" indent="-285750">
              <a:lnSpc>
                <a:spcPct val="110000"/>
              </a:lnSpc>
              <a:spcBef>
                <a:spcPts val="0"/>
              </a:spcBef>
              <a:buSzPct val="150000"/>
              <a:buFont typeface="Symbol" panose="05050102010706020507" pitchFamily="18" charset="2"/>
              <a:buChar char="-"/>
            </a:pPr>
            <a:r>
              <a:rPr lang="en-US" sz="1000" kern="1000" spc="30" dirty="0">
                <a:latin typeface="Calibri" panose="020F0502020204030204" pitchFamily="34" charset="0"/>
                <a:cs typeface="Calibri" panose="020F0502020204030204" pitchFamily="34" charset="0"/>
              </a:rPr>
              <a:t>VDL company- Pulsating heat Pipes development</a:t>
            </a:r>
          </a:p>
          <a:p>
            <a:pPr marL="0" indent="0">
              <a:lnSpc>
                <a:spcPct val="110000"/>
              </a:lnSpc>
              <a:spcBef>
                <a:spcPts val="0"/>
              </a:spcBef>
              <a:buSzPct val="150000"/>
              <a:buFont typeface="Symbol" panose="05050102010706020507" pitchFamily="18" charset="2"/>
              <a:buNone/>
            </a:pPr>
            <a:r>
              <a:rPr lang="en-US" sz="1000" kern="1000" spc="30" dirty="0">
                <a:latin typeface="Calibri" panose="020F0502020204030204" pitchFamily="34" charset="0"/>
                <a:cs typeface="Calibri" panose="020F0502020204030204" pitchFamily="34" charset="0"/>
              </a:rPr>
              <a:t>This program with the soles of wind is not approved yet. It will be submitted to the PSI direction end of this years</a:t>
            </a:r>
          </a:p>
        </p:txBody>
      </p:sp>
    </p:spTree>
    <p:extLst>
      <p:ext uri="{BB962C8B-B14F-4D97-AF65-F5344CB8AC3E}">
        <p14:creationId xmlns:p14="http://schemas.microsoft.com/office/powerpoint/2010/main" val="9166818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967923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31764630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37538329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This slide describe the mechanical structure :</a:t>
            </a:r>
          </a:p>
          <a:p>
            <a:endParaRPr lang="en-US" b="1" dirty="0"/>
          </a:p>
          <a:p>
            <a:r>
              <a:rPr lang="en-US" b="1" dirty="0"/>
              <a:t>Cold Mass Components</a:t>
            </a:r>
          </a:p>
          <a:p>
            <a:r>
              <a:rPr lang="en-US" b="1" dirty="0"/>
              <a:t>Ferromagnetic Core Parts</a:t>
            </a:r>
            <a:r>
              <a:rPr lang="en-US" dirty="0"/>
              <a:t>: The core structural elements that contribute to the magnetic field configuration.</a:t>
            </a:r>
          </a:p>
          <a:p>
            <a:r>
              <a:rPr lang="en-US" b="1" dirty="0"/>
              <a:t>Four Superconducting Coils</a:t>
            </a:r>
            <a:r>
              <a:rPr lang="en-US" dirty="0"/>
              <a:t>: Made of </a:t>
            </a:r>
            <a:r>
              <a:rPr lang="en-US" dirty="0" err="1"/>
              <a:t>Nb-Ti</a:t>
            </a:r>
            <a:r>
              <a:rPr lang="en-US" dirty="0"/>
              <a:t>, arranged in a pancake geometry to produce the required magnetic field.</a:t>
            </a:r>
          </a:p>
          <a:p>
            <a:r>
              <a:rPr lang="en-US" b="1" dirty="0"/>
              <a:t>Reservoir of Liquefied Helium</a:t>
            </a:r>
            <a:r>
              <a:rPr lang="en-US" dirty="0"/>
              <a:t>: Mounted on top of the magnetic core assembly to maintain the superconducting state of the coils.</a:t>
            </a:r>
          </a:p>
          <a:p>
            <a:r>
              <a:rPr lang="en-US" b="1" dirty="0"/>
              <a:t>Support Structure</a:t>
            </a:r>
          </a:p>
          <a:p>
            <a:r>
              <a:rPr lang="en-US" b="1" dirty="0"/>
              <a:t>Suspension Straps</a:t>
            </a:r>
            <a:r>
              <a:rPr lang="en-US" dirty="0"/>
              <a:t>:</a:t>
            </a:r>
          </a:p>
          <a:p>
            <a:pPr lvl="1"/>
            <a:r>
              <a:rPr lang="en-US" b="1" dirty="0"/>
              <a:t>Material</a:t>
            </a:r>
            <a:r>
              <a:rPr lang="en-US" dirty="0"/>
              <a:t>: Made of reinforced glass-fiber composites or similar materials, offering high mechanical strength and reduced thermal conductivity.</a:t>
            </a:r>
          </a:p>
          <a:p>
            <a:pPr lvl="1"/>
            <a:r>
              <a:rPr lang="en-US" b="1" dirty="0"/>
              <a:t>Placement</a:t>
            </a:r>
            <a:r>
              <a:rPr lang="en-US" dirty="0"/>
              <a:t>: Eight suspension straps are used to suspend the full weight of the cold mass inside the mechanical frame of the cryostat.</a:t>
            </a:r>
          </a:p>
          <a:p>
            <a:pPr lvl="1"/>
            <a:r>
              <a:rPr lang="en-US" b="1" dirty="0"/>
              <a:t>Intermediate Thermal Connection</a:t>
            </a:r>
            <a:r>
              <a:rPr lang="en-US" dirty="0"/>
              <a:t>: The straps are thermally connected to the heat shield at approximately 60 K to reduce heat flow to the 4.5 K level.</a:t>
            </a:r>
          </a:p>
          <a:p>
            <a:pPr lvl="1"/>
            <a:r>
              <a:rPr lang="en-US" b="1" dirty="0"/>
              <a:t>Diagonal Placement</a:t>
            </a:r>
            <a:r>
              <a:rPr lang="en-US" dirty="0"/>
              <a:t>: Ensures mechanical strength for positioning the cold mass and allows for longer straps with lower thermal conductivity. The diagonal placement also enables precise adjustment of the magnetic core assembly relative to the cryostat.</a:t>
            </a:r>
          </a:p>
          <a:p>
            <a:r>
              <a:rPr lang="en-US" b="1" dirty="0"/>
              <a:t>Cooling System</a:t>
            </a:r>
          </a:p>
          <a:p>
            <a:r>
              <a:rPr lang="en-US" b="1" dirty="0" err="1"/>
              <a:t>Cryocoolers</a:t>
            </a:r>
            <a:r>
              <a:rPr lang="en-US" dirty="0"/>
              <a:t>:</a:t>
            </a:r>
          </a:p>
          <a:p>
            <a:pPr lvl="1"/>
            <a:r>
              <a:rPr lang="en-US" b="1" dirty="0"/>
              <a:t>Type</a:t>
            </a:r>
            <a:r>
              <a:rPr lang="en-US" dirty="0"/>
              <a:t>: Two SUMITOMO </a:t>
            </a:r>
            <a:r>
              <a:rPr lang="en-US" dirty="0" err="1"/>
              <a:t>cryocoolers</a:t>
            </a:r>
            <a:r>
              <a:rPr lang="en-US" dirty="0"/>
              <a:t> (RDK-415D).</a:t>
            </a:r>
          </a:p>
          <a:p>
            <a:pPr lvl="1"/>
            <a:r>
              <a:rPr lang="en-US" b="1" dirty="0"/>
              <a:t>Stages</a:t>
            </a:r>
            <a:r>
              <a:rPr lang="en-US" dirty="0"/>
              <a:t>:</a:t>
            </a:r>
          </a:p>
          <a:p>
            <a:pPr lvl="2"/>
            <a:r>
              <a:rPr lang="en-US" b="1" dirty="0"/>
              <a:t>First Stage</a:t>
            </a:r>
            <a:r>
              <a:rPr lang="en-US" dirty="0"/>
              <a:t>: Provides 45 W cooling power at 50 K.</a:t>
            </a:r>
          </a:p>
          <a:p>
            <a:pPr lvl="2"/>
            <a:r>
              <a:rPr lang="en-US" b="1" dirty="0"/>
              <a:t>Second Stage</a:t>
            </a:r>
            <a:r>
              <a:rPr lang="en-US" dirty="0"/>
              <a:t>: Provides 1.5 W cooling power at 4.2 K.</a:t>
            </a:r>
          </a:p>
          <a:p>
            <a:pPr lvl="1"/>
            <a:r>
              <a:rPr lang="en-US" b="1" dirty="0"/>
              <a:t>Installation</a:t>
            </a:r>
            <a:r>
              <a:rPr lang="en-US" dirty="0"/>
              <a:t>: </a:t>
            </a:r>
            <a:r>
              <a:rPr lang="en-US" dirty="0" err="1"/>
              <a:t>Cryocoolers</a:t>
            </a:r>
            <a:r>
              <a:rPr lang="en-US" dirty="0"/>
              <a:t> are inserted into flanges on top of the cryostat and are mechanically fixed.</a:t>
            </a:r>
          </a:p>
          <a:p>
            <a:pPr lvl="1"/>
            <a:r>
              <a:rPr lang="en-US" b="1" dirty="0"/>
              <a:t>Connections</a:t>
            </a:r>
            <a:r>
              <a:rPr lang="en-US" dirty="0"/>
              <a:t>: The first stage of both </a:t>
            </a:r>
            <a:r>
              <a:rPr lang="en-US" dirty="0" err="1"/>
              <a:t>cryocoolers</a:t>
            </a:r>
            <a:r>
              <a:rPr lang="en-US" dirty="0"/>
              <a:t> is connected to the top of the thermal shield via flexible copper braids.</a:t>
            </a:r>
          </a:p>
          <a:p>
            <a:pPr lvl="1"/>
            <a:r>
              <a:rPr lang="en-US" b="1" dirty="0"/>
              <a:t>Cooling Requirements</a:t>
            </a:r>
            <a:r>
              <a:rPr lang="en-US" dirty="0"/>
              <a:t>: Necessary for cooling the intermediate temperature section of the current leads and the radiation shield.</a:t>
            </a:r>
          </a:p>
          <a:p>
            <a:r>
              <a:rPr lang="en-US" b="1" dirty="0"/>
              <a:t>Additional Details</a:t>
            </a:r>
          </a:p>
          <a:p>
            <a:r>
              <a:rPr lang="en-US" b="1" dirty="0"/>
              <a:t>Maintenance</a:t>
            </a:r>
            <a:r>
              <a:rPr lang="en-US" dirty="0"/>
              <a:t>: The </a:t>
            </a:r>
            <a:r>
              <a:rPr lang="en-US" dirty="0" err="1"/>
              <a:t>cryocoolers</a:t>
            </a:r>
            <a:r>
              <a:rPr lang="en-US" dirty="0"/>
              <a:t> have a specified maintenance interval of 10,000 hours.</a:t>
            </a:r>
          </a:p>
          <a:p>
            <a:r>
              <a:rPr lang="en-US" b="1" dirty="0"/>
              <a:t>Power Consumption</a:t>
            </a:r>
            <a:r>
              <a:rPr lang="en-US" dirty="0"/>
              <a:t>: Between 6.5 and 9.2 k</a:t>
            </a:r>
          </a:p>
        </p:txBody>
      </p:sp>
    </p:spTree>
    <p:extLst>
      <p:ext uri="{BB962C8B-B14F-4D97-AF65-F5344CB8AC3E}">
        <p14:creationId xmlns:p14="http://schemas.microsoft.com/office/powerpoint/2010/main" val="789992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a:t>
            </a:r>
            <a:r>
              <a:rPr lang="en-US" baseline="0" dirty="0"/>
              <a:t> the design  of the SC </a:t>
            </a:r>
            <a:r>
              <a:rPr lang="en-US" baseline="0" dirty="0" err="1"/>
              <a:t>superbend</a:t>
            </a:r>
            <a:r>
              <a:rPr lang="en-US" baseline="0" dirty="0"/>
              <a:t> with operating field at 4 and 5 T in the middle of the beam path direction.</a:t>
            </a:r>
          </a:p>
          <a:p>
            <a:r>
              <a:rPr lang="en-US" baseline="0" dirty="0"/>
              <a:t>It is composed of two </a:t>
            </a:r>
            <a:r>
              <a:rPr lang="en-US" baseline="0" dirty="0" err="1"/>
              <a:t>NbTi</a:t>
            </a:r>
            <a:r>
              <a:rPr lang="en-US" baseline="0" dirty="0"/>
              <a:t>  racetrack coils per pole </a:t>
            </a:r>
            <a:r>
              <a:rPr lang="en-US" baseline="0" dirty="0" err="1"/>
              <a:t>surrounde</a:t>
            </a:r>
            <a:r>
              <a:rPr lang="en-US" baseline="0" dirty="0"/>
              <a:t> by a pre compression ring  and inserted in a close ARMCO yoke .</a:t>
            </a:r>
          </a:p>
          <a:p>
            <a:r>
              <a:rPr lang="en-US" baseline="0" dirty="0"/>
              <a:t>Two power supplies are used to </a:t>
            </a:r>
            <a:r>
              <a:rPr lang="en-US" baseline="0" dirty="0" err="1"/>
              <a:t>adjeust</a:t>
            </a:r>
            <a:r>
              <a:rPr lang="en-US" baseline="0" dirty="0"/>
              <a:t> the field integral between the two coils.</a:t>
            </a:r>
          </a:p>
          <a:p>
            <a:r>
              <a:rPr lang="en-US" baseline="0" dirty="0"/>
              <a:t>The cooling at 4.2 K is provide by two </a:t>
            </a:r>
            <a:r>
              <a:rPr lang="en-US" baseline="0" dirty="0" err="1"/>
              <a:t>cryocoolers</a:t>
            </a:r>
            <a:endParaRPr lang="en-US" baseline="0" dirty="0"/>
          </a:p>
          <a:p>
            <a:r>
              <a:rPr lang="en-US" baseline="0" dirty="0"/>
              <a:t> </a:t>
            </a:r>
            <a:endParaRPr lang="en-US" dirty="0"/>
          </a:p>
        </p:txBody>
      </p:sp>
    </p:spTree>
    <p:extLst>
      <p:ext uri="{BB962C8B-B14F-4D97-AF65-F5344CB8AC3E}">
        <p14:creationId xmlns:p14="http://schemas.microsoft.com/office/powerpoint/2010/main" val="33037446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657F128A-AF8E-65D1-2766-63D06783C2DE}"/>
              </a:ext>
            </a:extLst>
          </p:cNvPr>
          <p:cNvSpPr>
            <a:spLocks noGrp="1" noRot="1" noChangeAspect="1" noChangeArrowheads="1" noTextEdit="1"/>
          </p:cNvSpPr>
          <p:nvPr>
            <p:ph type="sldImg"/>
          </p:nvPr>
        </p:nvSpPr>
        <p:spPr/>
      </p:sp>
      <p:sp>
        <p:nvSpPr>
          <p:cNvPr id="62467" name="Notes Placeholder 2">
            <a:extLst>
              <a:ext uri="{FF2B5EF4-FFF2-40B4-BE49-F238E27FC236}">
                <a16:creationId xmlns:a16="http://schemas.microsoft.com/office/drawing/2014/main" id="{6EC3F044-5B0A-47A4-16A6-E63C039A46A9}"/>
              </a:ext>
            </a:extLst>
          </p:cNvPr>
          <p:cNvSpPr>
            <a:spLocks noGrp="1" noChangeArrowheads="1"/>
          </p:cNvSpPr>
          <p:nvPr>
            <p:ph type="body" idx="1"/>
          </p:nvPr>
        </p:nvSpPr>
        <p:spPr/>
        <p:txBody>
          <a:bodyPr/>
          <a:lstStyle/>
          <a:p>
            <a:pPr eaLnBrk="1" hangingPunct="1">
              <a:spcBef>
                <a:spcPct val="0"/>
              </a:spcBef>
            </a:pPr>
            <a:endParaRPr lang="en-US" altLang="en-US" dirty="0">
              <a:solidFill>
                <a:srgbClr val="000000"/>
              </a:solidFill>
            </a:endParaRPr>
          </a:p>
          <a:p>
            <a:pPr eaLnBrk="1" hangingPunct="1">
              <a:spcBef>
                <a:spcPct val="0"/>
              </a:spcBef>
            </a:pPr>
            <a:r>
              <a:rPr lang="en-US" altLang="en-US" dirty="0">
                <a:solidFill>
                  <a:srgbClr val="000000"/>
                </a:solidFill>
              </a:rPr>
              <a:t>This slide presents an estimate of the power consumption of magnets used in the High Intensity Muon Beam (HIMB) project, specifically focusing on the MuH2 and MuH3 beamlines. </a:t>
            </a:r>
          </a:p>
          <a:p>
            <a:pPr eaLnBrk="1" hangingPunct="1">
              <a:spcBef>
                <a:spcPct val="0"/>
              </a:spcBef>
            </a:pPr>
            <a:r>
              <a:rPr lang="en-US" altLang="en-US" dirty="0">
                <a:solidFill>
                  <a:srgbClr val="000000"/>
                </a:solidFill>
              </a:rPr>
              <a:t>It provides a breakdown of the different types of magnets, their quantity, individual power consumption, and total power consumption for each beamline.</a:t>
            </a:r>
          </a:p>
          <a:p>
            <a:pPr eaLnBrk="1" hangingPunct="1">
              <a:spcBef>
                <a:spcPct val="0"/>
              </a:spcBef>
            </a:pPr>
            <a:r>
              <a:rPr lang="en-US" altLang="en-US" dirty="0">
                <a:solidFill>
                  <a:srgbClr val="000000"/>
                </a:solidFill>
              </a:rPr>
              <a:t>Magnet Types:</a:t>
            </a:r>
          </a:p>
          <a:p>
            <a:pPr eaLnBrk="1" hangingPunct="1">
              <a:spcBef>
                <a:spcPct val="0"/>
              </a:spcBef>
            </a:pPr>
            <a:r>
              <a:rPr lang="en-US" altLang="en-US" dirty="0">
                <a:solidFill>
                  <a:srgbClr val="000000"/>
                </a:solidFill>
              </a:rPr>
              <a:t>Capture Solenoid: These are the highest power-consuming magnets, with each solenoid in MuH2 and MuH3 consuming 142.5 kW.</a:t>
            </a:r>
          </a:p>
          <a:p>
            <a:pPr eaLnBrk="1" hangingPunct="1">
              <a:spcBef>
                <a:spcPct val="0"/>
              </a:spcBef>
            </a:pPr>
            <a:r>
              <a:rPr lang="en-US" altLang="en-US" dirty="0" err="1">
                <a:solidFill>
                  <a:srgbClr val="000000"/>
                </a:solidFill>
              </a:rPr>
              <a:t>r.h</a:t>
            </a:r>
            <a:r>
              <a:rPr lang="en-US" altLang="en-US" dirty="0">
                <a:solidFill>
                  <a:srgbClr val="000000"/>
                </a:solidFill>
              </a:rPr>
              <a:t>. Dipole and Solenoid: These refer to radiation-hard dipoles and solenoids. In MuH2, the </a:t>
            </a:r>
            <a:r>
              <a:rPr lang="en-US" altLang="en-US" dirty="0" err="1">
                <a:solidFill>
                  <a:srgbClr val="000000"/>
                </a:solidFill>
              </a:rPr>
              <a:t>r.h</a:t>
            </a:r>
            <a:r>
              <a:rPr lang="en-US" altLang="en-US" dirty="0">
                <a:solidFill>
                  <a:srgbClr val="000000"/>
                </a:solidFill>
              </a:rPr>
              <a:t>. Solenoid consumes 37.5 kW per unit, while in MuH3, it consumes 35.5 kW per unit.</a:t>
            </a:r>
          </a:p>
          <a:p>
            <a:pPr eaLnBrk="1" hangingPunct="1">
              <a:spcBef>
                <a:spcPct val="0"/>
              </a:spcBef>
            </a:pPr>
            <a:r>
              <a:rPr lang="en-US" altLang="en-US" dirty="0">
                <a:solidFill>
                  <a:srgbClr val="000000"/>
                </a:solidFill>
              </a:rPr>
              <a:t>Normal Dipole and Solenoid: These are standard magnets with lower power consumption. For instance, the normal solenoids in MuH2 consume 17.9 kW each, totaling 125.3 kW for seven units, while those in MuH3 consume 15.4 kW each.</a:t>
            </a:r>
          </a:p>
          <a:p>
            <a:pPr eaLnBrk="1" hangingPunct="1">
              <a:spcBef>
                <a:spcPct val="0"/>
              </a:spcBef>
            </a:pPr>
            <a:r>
              <a:rPr lang="en-US" altLang="en-US" dirty="0">
                <a:solidFill>
                  <a:srgbClr val="000000"/>
                </a:solidFill>
              </a:rPr>
              <a:t>Separator and Other Magnets: These components contribute a smaller amount to the overall power consumption. </a:t>
            </a:r>
          </a:p>
          <a:p>
            <a:pPr eaLnBrk="1" hangingPunct="1">
              <a:spcBef>
                <a:spcPct val="0"/>
              </a:spcBef>
            </a:pPr>
            <a:r>
              <a:rPr lang="en-US" altLang="en-US" dirty="0">
                <a:solidFill>
                  <a:srgbClr val="000000"/>
                </a:solidFill>
              </a:rPr>
              <a:t>Total Power </a:t>
            </a:r>
            <a:r>
              <a:rPr lang="en-US" altLang="en-US" dirty="0" err="1">
                <a:solidFill>
                  <a:srgbClr val="000000"/>
                </a:solidFill>
              </a:rPr>
              <a:t>Consumption:For</a:t>
            </a:r>
            <a:r>
              <a:rPr lang="en-US" altLang="en-US" dirty="0">
                <a:solidFill>
                  <a:srgbClr val="000000"/>
                </a:solidFill>
              </a:rPr>
              <a:t> MuH2, the total estimated power consumption is 312.9 </a:t>
            </a:r>
            <a:r>
              <a:rPr lang="en-US" altLang="en-US" dirty="0" err="1">
                <a:solidFill>
                  <a:srgbClr val="000000"/>
                </a:solidFill>
              </a:rPr>
              <a:t>kW.For</a:t>
            </a:r>
            <a:r>
              <a:rPr lang="en-US" altLang="en-US" dirty="0">
                <a:solidFill>
                  <a:srgbClr val="000000"/>
                </a:solidFill>
              </a:rPr>
              <a:t> MuH3, it totals 263.9 </a:t>
            </a:r>
            <a:r>
              <a:rPr lang="en-US" altLang="en-US" dirty="0" err="1">
                <a:solidFill>
                  <a:srgbClr val="000000"/>
                </a:solidFill>
              </a:rPr>
              <a:t>kW.When</a:t>
            </a:r>
            <a:r>
              <a:rPr lang="en-US" altLang="en-US" dirty="0">
                <a:solidFill>
                  <a:srgbClr val="000000"/>
                </a:solidFill>
              </a:rPr>
              <a:t> combined with other magnets and cable resistance, the total power consumption for both beamlines is estimated at 661 kW.</a:t>
            </a:r>
          </a:p>
          <a:p>
            <a:pPr eaLnBrk="1" hangingPunct="1">
              <a:spcBef>
                <a:spcPct val="0"/>
              </a:spcBef>
            </a:pPr>
            <a:r>
              <a:rPr lang="en-US" altLang="en-US" dirty="0">
                <a:solidFill>
                  <a:srgbClr val="000000"/>
                </a:solidFill>
              </a:rPr>
              <a:t>n attempt to use superconducting HTS coils for the capture solenoid was not successful due to space constraints.</a:t>
            </a:r>
          </a:p>
          <a:p>
            <a:pPr eaLnBrk="1" hangingPunct="1">
              <a:spcBef>
                <a:spcPct val="0"/>
              </a:spcBef>
            </a:pPr>
            <a:r>
              <a:rPr lang="en-US" altLang="en-US" dirty="0">
                <a:solidFill>
                  <a:srgbClr val="000000"/>
                </a:solidFill>
              </a:rPr>
              <a:t>The second-choice transport solenoids, highlighted in yellow, account for a significant portion of the total power consumption</a:t>
            </a:r>
          </a:p>
        </p:txBody>
      </p:sp>
    </p:spTree>
    <p:extLst>
      <p:ext uri="{BB962C8B-B14F-4D97-AF65-F5344CB8AC3E}">
        <p14:creationId xmlns:p14="http://schemas.microsoft.com/office/powerpoint/2010/main" val="21142465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657F128A-AF8E-65D1-2766-63D06783C2DE}"/>
              </a:ext>
            </a:extLst>
          </p:cNvPr>
          <p:cNvSpPr>
            <a:spLocks noGrp="1" noRot="1" noChangeAspect="1" noChangeArrowheads="1" noTextEdit="1"/>
          </p:cNvSpPr>
          <p:nvPr>
            <p:ph type="sldImg"/>
          </p:nvPr>
        </p:nvSpPr>
        <p:spPr/>
      </p:sp>
      <p:sp>
        <p:nvSpPr>
          <p:cNvPr id="62467" name="Notes Placeholder 2">
            <a:extLst>
              <a:ext uri="{FF2B5EF4-FFF2-40B4-BE49-F238E27FC236}">
                <a16:creationId xmlns:a16="http://schemas.microsoft.com/office/drawing/2014/main" id="{6EC3F044-5B0A-47A4-16A6-E63C039A46A9}"/>
              </a:ext>
            </a:extLst>
          </p:cNvPr>
          <p:cNvSpPr>
            <a:spLocks noGrp="1" noChangeArrowheads="1"/>
          </p:cNvSpPr>
          <p:nvPr>
            <p:ph type="body" idx="1"/>
          </p:nvPr>
        </p:nvSpPr>
        <p:spPr/>
        <p:txBody>
          <a:bodyPr/>
          <a:lstStyle/>
          <a:p>
            <a:pPr eaLnBrk="1" hangingPunct="1">
              <a:spcBef>
                <a:spcPct val="0"/>
              </a:spcBef>
            </a:pPr>
            <a:r>
              <a:rPr lang="en-US" altLang="en-US" dirty="0">
                <a:solidFill>
                  <a:srgbClr val="000000"/>
                </a:solidFill>
              </a:rPr>
              <a:t>The first results using </a:t>
            </a:r>
            <a:r>
              <a:rPr lang="en-US" altLang="en-US" dirty="0" err="1">
                <a:solidFill>
                  <a:srgbClr val="000000"/>
                </a:solidFill>
              </a:rPr>
              <a:t>NbTi</a:t>
            </a:r>
            <a:r>
              <a:rPr lang="en-US" altLang="en-US" dirty="0">
                <a:solidFill>
                  <a:srgbClr val="000000"/>
                </a:solidFill>
              </a:rPr>
              <a:t> </a:t>
            </a:r>
          </a:p>
          <a:p>
            <a:pPr eaLnBrk="1" hangingPunct="1">
              <a:spcBef>
                <a:spcPct val="0"/>
              </a:spcBef>
            </a:pPr>
            <a:endParaRPr lang="en-US" altLang="en-US" dirty="0">
              <a:solidFill>
                <a:srgbClr val="000000"/>
              </a:solidFill>
            </a:endParaRPr>
          </a:p>
        </p:txBody>
      </p:sp>
    </p:spTree>
    <p:extLst>
      <p:ext uri="{BB962C8B-B14F-4D97-AF65-F5344CB8AC3E}">
        <p14:creationId xmlns:p14="http://schemas.microsoft.com/office/powerpoint/2010/main" val="2061928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403893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869579">
              <a:defRPr sz="2400" baseline="30000">
                <a:solidFill>
                  <a:schemeClr val="tx1"/>
                </a:solidFill>
                <a:latin typeface="Times" pitchFamily="18" charset="0"/>
              </a:defRPr>
            </a:lvl1pPr>
            <a:lvl2pPr marL="743990" indent="-286150" defTabSz="869579">
              <a:defRPr sz="2400" baseline="30000">
                <a:solidFill>
                  <a:schemeClr val="tx1"/>
                </a:solidFill>
                <a:latin typeface="Times" pitchFamily="18" charset="0"/>
              </a:defRPr>
            </a:lvl2pPr>
            <a:lvl3pPr marL="1144600" indent="-228920" defTabSz="869579">
              <a:defRPr sz="2400" baseline="30000">
                <a:solidFill>
                  <a:schemeClr val="tx1"/>
                </a:solidFill>
                <a:latin typeface="Times" pitchFamily="18" charset="0"/>
              </a:defRPr>
            </a:lvl3pPr>
            <a:lvl4pPr marL="1602440" indent="-228920" defTabSz="869579">
              <a:defRPr sz="2400" baseline="30000">
                <a:solidFill>
                  <a:schemeClr val="tx1"/>
                </a:solidFill>
                <a:latin typeface="Times" pitchFamily="18" charset="0"/>
              </a:defRPr>
            </a:lvl4pPr>
            <a:lvl5pPr marL="2060280" indent="-228920" defTabSz="869579">
              <a:defRPr sz="2400" baseline="30000">
                <a:solidFill>
                  <a:schemeClr val="tx1"/>
                </a:solidFill>
                <a:latin typeface="Times" pitchFamily="18" charset="0"/>
              </a:defRPr>
            </a:lvl5pPr>
            <a:lvl6pPr marL="2518120" indent="-228920" defTabSz="869579" eaLnBrk="0" fontAlgn="base" hangingPunct="0">
              <a:spcBef>
                <a:spcPct val="0"/>
              </a:spcBef>
              <a:spcAft>
                <a:spcPct val="0"/>
              </a:spcAft>
              <a:defRPr sz="2400" baseline="30000">
                <a:solidFill>
                  <a:schemeClr val="tx1"/>
                </a:solidFill>
                <a:latin typeface="Times" pitchFamily="18" charset="0"/>
              </a:defRPr>
            </a:lvl6pPr>
            <a:lvl7pPr marL="2975961" indent="-228920" defTabSz="869579" eaLnBrk="0" fontAlgn="base" hangingPunct="0">
              <a:spcBef>
                <a:spcPct val="0"/>
              </a:spcBef>
              <a:spcAft>
                <a:spcPct val="0"/>
              </a:spcAft>
              <a:defRPr sz="2400" baseline="30000">
                <a:solidFill>
                  <a:schemeClr val="tx1"/>
                </a:solidFill>
                <a:latin typeface="Times" pitchFamily="18" charset="0"/>
              </a:defRPr>
            </a:lvl7pPr>
            <a:lvl8pPr marL="3433801" indent="-228920" defTabSz="869579" eaLnBrk="0" fontAlgn="base" hangingPunct="0">
              <a:spcBef>
                <a:spcPct val="0"/>
              </a:spcBef>
              <a:spcAft>
                <a:spcPct val="0"/>
              </a:spcAft>
              <a:defRPr sz="2400" baseline="30000">
                <a:solidFill>
                  <a:schemeClr val="tx1"/>
                </a:solidFill>
                <a:latin typeface="Times" pitchFamily="18" charset="0"/>
              </a:defRPr>
            </a:lvl8pPr>
            <a:lvl9pPr marL="3891641" indent="-228920" defTabSz="869579" eaLnBrk="0" fontAlgn="base" hangingPunct="0">
              <a:spcBef>
                <a:spcPct val="0"/>
              </a:spcBef>
              <a:spcAft>
                <a:spcPct val="0"/>
              </a:spcAft>
              <a:defRPr sz="2400" baseline="30000">
                <a:solidFill>
                  <a:schemeClr val="tx1"/>
                </a:solidFill>
                <a:latin typeface="Times" pitchFamily="18" charset="0"/>
              </a:defRPr>
            </a:lvl9pPr>
          </a:lstStyle>
          <a:p>
            <a:fld id="{1DF9D50C-B392-4D1B-97EF-C3E3E1C4B571}" type="slidenum">
              <a:rPr lang="de-DE" altLang="de-DE" sz="1100"/>
              <a:pPr/>
              <a:t>5</a:t>
            </a:fld>
            <a:endParaRPr lang="de-DE" altLang="de-DE" sz="1100"/>
          </a:p>
        </p:txBody>
      </p:sp>
      <p:sp>
        <p:nvSpPr>
          <p:cNvPr id="68611" name="Rectangle 7"/>
          <p:cNvSpPr txBox="1">
            <a:spLocks noGrp="1" noChangeArrowheads="1"/>
          </p:cNvSpPr>
          <p:nvPr/>
        </p:nvSpPr>
        <p:spPr bwMode="auto">
          <a:xfrm>
            <a:off x="3475991" y="9287618"/>
            <a:ext cx="2658945" cy="5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53" tIns="43477" rIns="86953" bIns="43477" anchor="b"/>
          <a:lstStyle>
            <a:lvl1pPr defTabSz="868363">
              <a:defRPr sz="2400" baseline="30000">
                <a:solidFill>
                  <a:schemeClr val="tx1"/>
                </a:solidFill>
                <a:latin typeface="Times" pitchFamily="18" charset="0"/>
              </a:defRPr>
            </a:lvl1pPr>
            <a:lvl2pPr marL="742950" indent="-285750" defTabSz="868363">
              <a:defRPr sz="2400" baseline="30000">
                <a:solidFill>
                  <a:schemeClr val="tx1"/>
                </a:solidFill>
                <a:latin typeface="Times" pitchFamily="18" charset="0"/>
              </a:defRPr>
            </a:lvl2pPr>
            <a:lvl3pPr marL="1143000" indent="-228600" defTabSz="868363">
              <a:defRPr sz="2400" baseline="30000">
                <a:solidFill>
                  <a:schemeClr val="tx1"/>
                </a:solidFill>
                <a:latin typeface="Times" pitchFamily="18" charset="0"/>
              </a:defRPr>
            </a:lvl3pPr>
            <a:lvl4pPr marL="1600200" indent="-228600" defTabSz="868363">
              <a:defRPr sz="2400" baseline="30000">
                <a:solidFill>
                  <a:schemeClr val="tx1"/>
                </a:solidFill>
                <a:latin typeface="Times" pitchFamily="18" charset="0"/>
              </a:defRPr>
            </a:lvl4pPr>
            <a:lvl5pPr marL="2057400" indent="-228600" defTabSz="868363">
              <a:defRPr sz="2400" baseline="30000">
                <a:solidFill>
                  <a:schemeClr val="tx1"/>
                </a:solidFill>
                <a:latin typeface="Times" pitchFamily="18" charset="0"/>
              </a:defRPr>
            </a:lvl5pPr>
            <a:lvl6pPr marL="2514600" indent="-228600" defTabSz="868363" eaLnBrk="0" fontAlgn="base" hangingPunct="0">
              <a:spcBef>
                <a:spcPct val="0"/>
              </a:spcBef>
              <a:spcAft>
                <a:spcPct val="0"/>
              </a:spcAft>
              <a:defRPr sz="2400" baseline="30000">
                <a:solidFill>
                  <a:schemeClr val="tx1"/>
                </a:solidFill>
                <a:latin typeface="Times" pitchFamily="18" charset="0"/>
              </a:defRPr>
            </a:lvl6pPr>
            <a:lvl7pPr marL="2971800" indent="-228600" defTabSz="868363" eaLnBrk="0" fontAlgn="base" hangingPunct="0">
              <a:spcBef>
                <a:spcPct val="0"/>
              </a:spcBef>
              <a:spcAft>
                <a:spcPct val="0"/>
              </a:spcAft>
              <a:defRPr sz="2400" baseline="30000">
                <a:solidFill>
                  <a:schemeClr val="tx1"/>
                </a:solidFill>
                <a:latin typeface="Times" pitchFamily="18" charset="0"/>
              </a:defRPr>
            </a:lvl7pPr>
            <a:lvl8pPr marL="3429000" indent="-228600" defTabSz="868363" eaLnBrk="0" fontAlgn="base" hangingPunct="0">
              <a:spcBef>
                <a:spcPct val="0"/>
              </a:spcBef>
              <a:spcAft>
                <a:spcPct val="0"/>
              </a:spcAft>
              <a:defRPr sz="2400" baseline="30000">
                <a:solidFill>
                  <a:schemeClr val="tx1"/>
                </a:solidFill>
                <a:latin typeface="Times" pitchFamily="18" charset="0"/>
              </a:defRPr>
            </a:lvl8pPr>
            <a:lvl9pPr marL="3886200" indent="-228600" defTabSz="868363" eaLnBrk="0" fontAlgn="base" hangingPunct="0">
              <a:spcBef>
                <a:spcPct val="0"/>
              </a:spcBef>
              <a:spcAft>
                <a:spcPct val="0"/>
              </a:spcAft>
              <a:defRPr sz="2400" baseline="30000">
                <a:solidFill>
                  <a:schemeClr val="tx1"/>
                </a:solidFill>
                <a:latin typeface="Times" pitchFamily="18" charset="0"/>
              </a:defRPr>
            </a:lvl9pPr>
          </a:lstStyle>
          <a:p>
            <a:pPr algn="r"/>
            <a:fld id="{DD1ADE5E-5FB3-43BF-9B1B-D233302A4549}" type="slidenum">
              <a:rPr lang="de-DE" altLang="de-DE" sz="1100">
                <a:ea typeface="ヒラギノ角ゴ Pro W3" charset="-128"/>
              </a:rPr>
              <a:pPr algn="r"/>
              <a:t>5</a:t>
            </a:fld>
            <a:endParaRPr lang="de-DE" altLang="de-DE" sz="1100">
              <a:ea typeface="ヒラギノ角ゴ Pro W3" charset="-128"/>
            </a:endParaRPr>
          </a:p>
        </p:txBody>
      </p:sp>
      <p:sp>
        <p:nvSpPr>
          <p:cNvPr id="68612" name="Rectangle 2"/>
          <p:cNvSpPr>
            <a:spLocks noGrp="1" noRot="1" noChangeAspect="1" noChangeArrowheads="1" noTextEdit="1"/>
          </p:cNvSpPr>
          <p:nvPr>
            <p:ph type="sldImg"/>
          </p:nvPr>
        </p:nvSpPr>
        <p:spPr>
          <a:ln/>
        </p:spPr>
      </p:sp>
      <p:sp>
        <p:nvSpPr>
          <p:cNvPr id="68613" name="Rectangle 3"/>
          <p:cNvSpPr>
            <a:spLocks noGrp="1" noChangeArrowheads="1"/>
          </p:cNvSpPr>
          <p:nvPr>
            <p:ph type="body" idx="1"/>
          </p:nvPr>
        </p:nvSpPr>
        <p:spPr>
          <a:noFill/>
        </p:spPr>
        <p:txBody>
          <a:bodyPr/>
          <a:lstStyle/>
          <a:p>
            <a:pPr eaLnBrk="1" hangingPunct="1"/>
            <a:endParaRPr lang="fr-FR" altLang="de-DE" noProof="0" dirty="0"/>
          </a:p>
        </p:txBody>
      </p:sp>
    </p:spTree>
    <p:extLst>
      <p:ext uri="{BB962C8B-B14F-4D97-AF65-F5344CB8AC3E}">
        <p14:creationId xmlns:p14="http://schemas.microsoft.com/office/powerpoint/2010/main" val="2603350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68008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5257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139121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10570373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6.emf"/></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040" y="1559"/>
            <a:ext cx="9141921" cy="6854883"/>
          </a:xfrm>
          <a:prstGeom prst="rect">
            <a:avLst/>
          </a:prstGeom>
        </p:spPr>
      </p:pic>
      <p:sp>
        <p:nvSpPr>
          <p:cNvPr id="2" name="Titel 1"/>
          <p:cNvSpPr>
            <a:spLocks noGrp="1"/>
          </p:cNvSpPr>
          <p:nvPr>
            <p:ph type="ctrTitle" hasCustomPrompt="1"/>
          </p:nvPr>
        </p:nvSpPr>
        <p:spPr>
          <a:xfrm>
            <a:off x="521494" y="1445854"/>
            <a:ext cx="6034088" cy="2007994"/>
          </a:xfrm>
        </p:spPr>
        <p:txBody>
          <a:bodyPr anchor="b"/>
          <a:lstStyle>
            <a:lvl1pPr algn="l">
              <a:lnSpc>
                <a:spcPct val="92000"/>
              </a:lnSpc>
              <a:defRPr sz="315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521494" y="3789040"/>
            <a:ext cx="6034088" cy="1080120"/>
          </a:xfrm>
        </p:spPr>
        <p:txBody>
          <a:bodyPr/>
          <a:lstStyle>
            <a:lvl1pPr marL="0" indent="0" algn="l">
              <a:lnSpc>
                <a:spcPct val="92000"/>
              </a:lnSpc>
              <a:buNone/>
              <a:defRPr sz="195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521494" y="5841268"/>
            <a:ext cx="3969544" cy="288032"/>
          </a:xfrm>
        </p:spPr>
        <p:txBody>
          <a:bodyPr anchor="b"/>
          <a:lstStyle>
            <a:lvl1pPr>
              <a:defRPr sz="12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521494" y="6129300"/>
            <a:ext cx="3969544" cy="252028"/>
          </a:xfrm>
        </p:spPr>
        <p:txBody>
          <a:bodyPr anchor="t"/>
          <a:lstStyle>
            <a:lvl1pPr>
              <a:defRPr sz="12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73353" y="358671"/>
            <a:ext cx="1330365" cy="730070"/>
          </a:xfrm>
          <a:prstGeom prst="rect">
            <a:avLst/>
          </a:prstGeom>
        </p:spPr>
      </p:pic>
    </p:spTree>
    <p:extLst>
      <p:ext uri="{BB962C8B-B14F-4D97-AF65-F5344CB8AC3E}">
        <p14:creationId xmlns:p14="http://schemas.microsoft.com/office/powerpoint/2010/main" val="176026578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521494" y="1292087"/>
            <a:ext cx="6723460" cy="4729302"/>
          </a:xfrm>
        </p:spPr>
        <p:txBody>
          <a:bodyPr/>
          <a:lstStyle>
            <a:lvl1pPr>
              <a:defRPr sz="3150"/>
            </a:lvl1pPr>
            <a:lvl2pPr marL="0" indent="0">
              <a:buFontTx/>
              <a:buNone/>
              <a:defRPr/>
            </a:lvl2pPr>
            <a:lvl3pPr marL="188119" indent="-188119">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024479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521494" y="1292087"/>
            <a:ext cx="6723460" cy="4729302"/>
          </a:xfrm>
        </p:spPr>
        <p:txBody>
          <a:bodyPr/>
          <a:lstStyle>
            <a:lvl1pPr>
              <a:defRPr sz="3150"/>
            </a:lvl1pPr>
            <a:lvl2pPr marL="0" indent="0">
              <a:buFontTx/>
              <a:buNone/>
              <a:defRPr/>
            </a:lvl2pPr>
            <a:lvl3pPr marL="188119" indent="-188119">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9929201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21494" y="1376773"/>
            <a:ext cx="6723460" cy="4644616"/>
          </a:xfrm>
        </p:spPr>
        <p:txBody>
          <a:bodyPr/>
          <a:lstStyle>
            <a:lvl1pPr defTabSz="738188">
              <a:tabLst>
                <a:tab pos="402431" algn="l"/>
              </a:tabLst>
              <a:defRPr/>
            </a:lvl1pPr>
            <a:lvl2pPr>
              <a:tabLst>
                <a:tab pos="402431"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140421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521494" y="1376773"/>
            <a:ext cx="8101012"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2241211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521495" y="1376773"/>
            <a:ext cx="3968607" cy="4644616"/>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4653901" y="1376773"/>
            <a:ext cx="3968606" cy="4644616"/>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0382003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521494" y="1376773"/>
            <a:ext cx="396954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652961" y="1449389"/>
            <a:ext cx="3969544" cy="4572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Tree>
    <p:extLst>
      <p:ext uri="{BB962C8B-B14F-4D97-AF65-F5344CB8AC3E}">
        <p14:creationId xmlns:p14="http://schemas.microsoft.com/office/powerpoint/2010/main" val="9009024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4652963" y="1376773"/>
            <a:ext cx="396954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521495" y="1449389"/>
            <a:ext cx="3969543" cy="4572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Tree>
    <p:extLst>
      <p:ext uri="{BB962C8B-B14F-4D97-AF65-F5344CB8AC3E}">
        <p14:creationId xmlns:p14="http://schemas.microsoft.com/office/powerpoint/2010/main" val="31527226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521494" y="1449389"/>
            <a:ext cx="6723460" cy="4572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14386023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521495" y="1449390"/>
            <a:ext cx="3969543" cy="4571999"/>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4652961" y="1449390"/>
            <a:ext cx="3969544" cy="4571999"/>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Tree>
    <p:extLst>
      <p:ext uri="{BB962C8B-B14F-4D97-AF65-F5344CB8AC3E}">
        <p14:creationId xmlns:p14="http://schemas.microsoft.com/office/powerpoint/2010/main" val="4933188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3275410" y="1449389"/>
            <a:ext cx="5347096" cy="4572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521495" y="1376773"/>
            <a:ext cx="2591991"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035765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039" y="1948"/>
            <a:ext cx="9142961" cy="6855662"/>
          </a:xfrm>
          <a:prstGeom prst="rect">
            <a:avLst/>
          </a:prstGeom>
        </p:spPr>
      </p:pic>
      <p:sp>
        <p:nvSpPr>
          <p:cNvPr id="2" name="Titel 1"/>
          <p:cNvSpPr>
            <a:spLocks noGrp="1"/>
          </p:cNvSpPr>
          <p:nvPr>
            <p:ph type="ctrTitle" hasCustomPrompt="1"/>
          </p:nvPr>
        </p:nvSpPr>
        <p:spPr>
          <a:xfrm>
            <a:off x="521494" y="1445464"/>
            <a:ext cx="6034088" cy="2008384"/>
          </a:xfrm>
        </p:spPr>
        <p:txBody>
          <a:bodyPr anchor="b"/>
          <a:lstStyle>
            <a:lvl1pPr algn="l">
              <a:lnSpc>
                <a:spcPct val="92000"/>
              </a:lnSpc>
              <a:defRPr sz="315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521494" y="3789040"/>
            <a:ext cx="6034088" cy="1080120"/>
          </a:xfrm>
        </p:spPr>
        <p:txBody>
          <a:bodyPr/>
          <a:lstStyle>
            <a:lvl1pPr marL="0" indent="0" algn="l">
              <a:lnSpc>
                <a:spcPct val="92000"/>
              </a:lnSpc>
              <a:buNone/>
              <a:defRPr sz="195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521494" y="5841268"/>
            <a:ext cx="3969544" cy="288032"/>
          </a:xfrm>
        </p:spPr>
        <p:txBody>
          <a:bodyPr anchor="b"/>
          <a:lstStyle>
            <a:lvl1pPr>
              <a:defRPr sz="12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521494" y="6129300"/>
            <a:ext cx="3969544" cy="252028"/>
          </a:xfrm>
        </p:spPr>
        <p:txBody>
          <a:bodyPr anchor="t"/>
          <a:lstStyle>
            <a:lvl1pPr>
              <a:defRPr sz="12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73353" y="358671"/>
            <a:ext cx="1330365" cy="730070"/>
          </a:xfrm>
          <a:prstGeom prst="rect">
            <a:avLst/>
          </a:prstGeom>
        </p:spPr>
      </p:pic>
    </p:spTree>
    <p:extLst>
      <p:ext uri="{BB962C8B-B14F-4D97-AF65-F5344CB8AC3E}">
        <p14:creationId xmlns:p14="http://schemas.microsoft.com/office/powerpoint/2010/main" val="1183078984"/>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3275410" y="1449389"/>
            <a:ext cx="2593181" cy="4572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6030516" y="1449389"/>
            <a:ext cx="2591990" cy="4572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521495" y="1376773"/>
            <a:ext cx="2591991"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0455706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3275410" y="1449388"/>
            <a:ext cx="2593181" cy="2178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6030516" y="1449389"/>
            <a:ext cx="2591990" cy="4572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3275410" y="3843389"/>
            <a:ext cx="2593181" cy="2178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521495" y="1376773"/>
            <a:ext cx="2591991"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6669479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3275410" y="1449388"/>
            <a:ext cx="2593181" cy="2178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6030516" y="1449390"/>
            <a:ext cx="2591990" cy="2177999"/>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3275410" y="3843389"/>
            <a:ext cx="2593181" cy="2178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6030516" y="3843388"/>
            <a:ext cx="2591990" cy="2178001"/>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521495" y="1376773"/>
            <a:ext cx="2591991"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623476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521494" y="1376773"/>
            <a:ext cx="5347097"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6030516" y="1449389"/>
            <a:ext cx="2591990" cy="4572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Tree>
    <p:extLst>
      <p:ext uri="{BB962C8B-B14F-4D97-AF65-F5344CB8AC3E}">
        <p14:creationId xmlns:p14="http://schemas.microsoft.com/office/powerpoint/2010/main" val="42128245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6030516" y="1449390"/>
            <a:ext cx="2591990" cy="2177999"/>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6030516" y="3843388"/>
            <a:ext cx="2591990" cy="2178001"/>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521494" y="1376773"/>
            <a:ext cx="5347097"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7330299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521495" y="1449390"/>
            <a:ext cx="3969543" cy="298772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4652961" y="1449390"/>
            <a:ext cx="3969544" cy="298772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521495" y="4553982"/>
            <a:ext cx="3968607" cy="1467406"/>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4653901" y="4553982"/>
            <a:ext cx="3968606" cy="1467406"/>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7772793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3275410" y="1449388"/>
            <a:ext cx="2593181" cy="2987724"/>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521495" y="4545124"/>
            <a:ext cx="2591990" cy="1476265"/>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6030516" y="1449390"/>
            <a:ext cx="2591990" cy="298772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521494" y="1449388"/>
            <a:ext cx="2593181" cy="2987724"/>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3276601" y="4545124"/>
            <a:ext cx="2591990" cy="1476265"/>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6030517" y="4545124"/>
            <a:ext cx="2591990" cy="1476265"/>
          </a:xfrm>
        </p:spPr>
        <p:txBody>
          <a:bodyPr tIns="18000"/>
          <a:lstStyle>
            <a:lvl1pPr>
              <a:spcBef>
                <a:spcPts val="300"/>
              </a:spcBef>
              <a:defRPr sz="1200"/>
            </a:lvl1pPr>
            <a:lvl2pPr marL="134541" indent="-134541">
              <a:spcBef>
                <a:spcPts val="300"/>
              </a:spcBef>
              <a:defRPr sz="1200"/>
            </a:lvl2pPr>
            <a:lvl3pPr marL="270272" indent="-135731">
              <a:spcBef>
                <a:spcPts val="300"/>
              </a:spcBef>
              <a:defRPr sz="1200"/>
            </a:lvl3pPr>
            <a:lvl4pPr>
              <a:defRPr sz="1200"/>
            </a:lvl4pPr>
            <a:lvl5pPr>
              <a:defRPr sz="1200"/>
            </a:lvl5pPr>
            <a:lvl6pPr marL="17145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4251104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521495" y="1449390"/>
            <a:ext cx="1903500" cy="298772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6719005" y="1449390"/>
            <a:ext cx="1903500" cy="298772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2587538" y="1449390"/>
            <a:ext cx="1903500" cy="298772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4652963" y="1449390"/>
            <a:ext cx="1903500" cy="298772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521494" y="4545014"/>
            <a:ext cx="1900238" cy="1476375"/>
          </a:xfrm>
        </p:spPr>
        <p:txBody>
          <a:bodyPr/>
          <a:lstStyle>
            <a:lvl1pPr>
              <a:spcBef>
                <a:spcPts val="30"/>
              </a:spcBef>
              <a:defRPr sz="1200"/>
            </a:lvl1pPr>
            <a:lvl2pPr marL="134541" indent="-134541">
              <a:spcBef>
                <a:spcPts val="30"/>
              </a:spcBef>
              <a:defRPr sz="1200"/>
            </a:lvl2pPr>
            <a:lvl3pPr marL="270272" indent="-135731">
              <a:spcBef>
                <a:spcPts val="30"/>
              </a:spcBef>
              <a:defRPr sz="1200"/>
            </a:lvl3pPr>
            <a:lvl4pPr>
              <a:spcBef>
                <a:spcPts val="30"/>
              </a:spcBef>
              <a:defRPr sz="1200"/>
            </a:lvl4pPr>
            <a:lvl5pPr>
              <a:spcBef>
                <a:spcPts val="30"/>
              </a:spcBef>
              <a:defRPr sz="12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2586831" y="4545014"/>
            <a:ext cx="1900238" cy="1476375"/>
          </a:xfrm>
        </p:spPr>
        <p:txBody>
          <a:bodyPr/>
          <a:lstStyle>
            <a:lvl1pPr>
              <a:spcBef>
                <a:spcPts val="30"/>
              </a:spcBef>
              <a:defRPr sz="1200"/>
            </a:lvl1pPr>
            <a:lvl2pPr marL="134541" indent="-134541">
              <a:spcBef>
                <a:spcPts val="30"/>
              </a:spcBef>
              <a:defRPr sz="1200"/>
            </a:lvl2pPr>
            <a:lvl3pPr marL="270272" indent="-135731">
              <a:spcBef>
                <a:spcPts val="30"/>
              </a:spcBef>
              <a:defRPr sz="1200"/>
            </a:lvl3pPr>
            <a:lvl4pPr>
              <a:spcBef>
                <a:spcPts val="30"/>
              </a:spcBef>
              <a:defRPr sz="1200"/>
            </a:lvl4pPr>
            <a:lvl5pPr>
              <a:spcBef>
                <a:spcPts val="30"/>
              </a:spcBef>
              <a:defRPr sz="12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4652168" y="4545014"/>
            <a:ext cx="1900238" cy="1476375"/>
          </a:xfrm>
        </p:spPr>
        <p:txBody>
          <a:bodyPr/>
          <a:lstStyle>
            <a:lvl1pPr>
              <a:spcBef>
                <a:spcPts val="30"/>
              </a:spcBef>
              <a:defRPr sz="1200"/>
            </a:lvl1pPr>
            <a:lvl2pPr marL="134541" indent="-134541">
              <a:spcBef>
                <a:spcPts val="30"/>
              </a:spcBef>
              <a:defRPr sz="1200"/>
            </a:lvl2pPr>
            <a:lvl3pPr marL="270272" indent="-135731">
              <a:spcBef>
                <a:spcPts val="30"/>
              </a:spcBef>
              <a:defRPr sz="1200"/>
            </a:lvl3pPr>
            <a:lvl4pPr>
              <a:spcBef>
                <a:spcPts val="30"/>
              </a:spcBef>
              <a:defRPr sz="1200"/>
            </a:lvl4pPr>
            <a:lvl5pPr>
              <a:spcBef>
                <a:spcPts val="30"/>
              </a:spcBef>
              <a:defRPr sz="12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6717506" y="4545014"/>
            <a:ext cx="1900238" cy="1476375"/>
          </a:xfrm>
        </p:spPr>
        <p:txBody>
          <a:bodyPr/>
          <a:lstStyle>
            <a:lvl1pPr>
              <a:spcBef>
                <a:spcPts val="30"/>
              </a:spcBef>
              <a:defRPr sz="1200"/>
            </a:lvl1pPr>
            <a:lvl2pPr marL="134541" indent="-134541">
              <a:spcBef>
                <a:spcPts val="30"/>
              </a:spcBef>
              <a:defRPr sz="1200"/>
            </a:lvl2pPr>
            <a:lvl3pPr marL="270272" indent="-135731">
              <a:spcBef>
                <a:spcPts val="30"/>
              </a:spcBef>
              <a:defRPr sz="1200"/>
            </a:lvl3pPr>
            <a:lvl4pPr>
              <a:spcBef>
                <a:spcPts val="30"/>
              </a:spcBef>
              <a:defRPr sz="1200"/>
            </a:lvl4pPr>
            <a:lvl5pPr>
              <a:spcBef>
                <a:spcPts val="30"/>
              </a:spcBef>
              <a:defRPr sz="12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2293152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3275410" y="1449389"/>
            <a:ext cx="2593181" cy="179959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6030516" y="1449389"/>
            <a:ext cx="2591990" cy="1799592"/>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521494" y="1449389"/>
            <a:ext cx="2593181" cy="179959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3275410" y="3852001"/>
            <a:ext cx="2593181" cy="179959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6030516" y="3852000"/>
            <a:ext cx="2591990" cy="1799592"/>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521494" y="3852001"/>
            <a:ext cx="2593181" cy="179959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521494" y="5689101"/>
            <a:ext cx="2593181"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3275410" y="5689101"/>
            <a:ext cx="2593181"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6030517" y="5689101"/>
            <a:ext cx="2593181"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521494" y="3299877"/>
            <a:ext cx="2593181"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3275410" y="3299877"/>
            <a:ext cx="2593181"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6030517" y="3299877"/>
            <a:ext cx="2593181"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1038178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521495" y="1449390"/>
            <a:ext cx="1903500" cy="1799592"/>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6719005" y="1449390"/>
            <a:ext cx="1903500" cy="1799592"/>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2587538" y="1449390"/>
            <a:ext cx="1903500" cy="1799592"/>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4652963" y="1449390"/>
            <a:ext cx="1903500" cy="1799592"/>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2586831" y="5689100"/>
            <a:ext cx="1900238"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4656225" y="5689100"/>
            <a:ext cx="1900238"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6717506" y="5689100"/>
            <a:ext cx="1900238"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521494" y="3852001"/>
            <a:ext cx="1903500" cy="1799593"/>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521494" y="3299877"/>
            <a:ext cx="1902619"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521494" y="5689101"/>
            <a:ext cx="1905001" cy="332288"/>
          </a:xfrm>
        </p:spPr>
        <p:txBody>
          <a:bodyPr/>
          <a:lstStyle>
            <a:lvl1pPr>
              <a:spcBef>
                <a:spcPts val="15"/>
              </a:spcBef>
              <a:defRPr sz="900"/>
            </a:lvl1pPr>
            <a:lvl2pPr marL="134541" indent="-134541">
              <a:spcBef>
                <a:spcPts val="15"/>
              </a:spcBef>
              <a:defRPr sz="90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2586037" y="3299877"/>
            <a:ext cx="1900238"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4656225" y="3299877"/>
            <a:ext cx="1900238"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6716713" y="3299877"/>
            <a:ext cx="1900238" cy="332288"/>
          </a:xfrm>
        </p:spPr>
        <p:txBody>
          <a:bodyPr/>
          <a:lstStyle>
            <a:lvl1pPr>
              <a:spcBef>
                <a:spcPts val="30"/>
              </a:spcBef>
              <a:defRPr sz="900"/>
            </a:lvl1pPr>
            <a:lvl2pPr marL="134541" indent="-134541">
              <a:spcBef>
                <a:spcPts val="30"/>
              </a:spcBef>
              <a:defRPr sz="900"/>
            </a:lvl2pPr>
            <a:lvl3pPr>
              <a:spcBef>
                <a:spcPts val="30"/>
              </a:spcBef>
              <a:defRPr sz="900"/>
            </a:lvl3pPr>
            <a:lvl4pPr>
              <a:spcBef>
                <a:spcPts val="30"/>
              </a:spcBef>
              <a:defRPr sz="1200"/>
            </a:lvl4pPr>
            <a:lvl5pPr>
              <a:spcBef>
                <a:spcPts val="30"/>
              </a:spcBef>
              <a:defRPr sz="12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6718170" y="3852000"/>
            <a:ext cx="1903500" cy="1799592"/>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2586703" y="3852000"/>
            <a:ext cx="1903500" cy="1799592"/>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4652128" y="3852000"/>
            <a:ext cx="1903500" cy="1799592"/>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Tree>
    <p:extLst>
      <p:ext uri="{BB962C8B-B14F-4D97-AF65-F5344CB8AC3E}">
        <p14:creationId xmlns:p14="http://schemas.microsoft.com/office/powerpoint/2010/main" val="1084094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039" y="1948"/>
            <a:ext cx="9142961" cy="6855662"/>
          </a:xfrm>
          <a:prstGeom prst="rect">
            <a:avLst/>
          </a:prstGeom>
        </p:spPr>
      </p:pic>
      <p:sp>
        <p:nvSpPr>
          <p:cNvPr id="2" name="Titel 1"/>
          <p:cNvSpPr>
            <a:spLocks noGrp="1"/>
          </p:cNvSpPr>
          <p:nvPr>
            <p:ph type="ctrTitle" hasCustomPrompt="1"/>
          </p:nvPr>
        </p:nvSpPr>
        <p:spPr>
          <a:xfrm>
            <a:off x="521494" y="1445464"/>
            <a:ext cx="6034088" cy="2008384"/>
          </a:xfrm>
        </p:spPr>
        <p:txBody>
          <a:bodyPr anchor="b"/>
          <a:lstStyle>
            <a:lvl1pPr algn="l">
              <a:lnSpc>
                <a:spcPct val="92000"/>
              </a:lnSpc>
              <a:defRPr sz="315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521494" y="3789040"/>
            <a:ext cx="6034088" cy="1080120"/>
          </a:xfrm>
        </p:spPr>
        <p:txBody>
          <a:bodyPr/>
          <a:lstStyle>
            <a:lvl1pPr marL="0" indent="0" algn="l">
              <a:lnSpc>
                <a:spcPct val="92000"/>
              </a:lnSpc>
              <a:buNone/>
              <a:defRPr sz="195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521494" y="5841268"/>
            <a:ext cx="3969544" cy="288032"/>
          </a:xfrm>
        </p:spPr>
        <p:txBody>
          <a:bodyPr anchor="b"/>
          <a:lstStyle>
            <a:lvl1pPr>
              <a:defRPr sz="12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521494" y="6129300"/>
            <a:ext cx="3969544" cy="252028"/>
          </a:xfrm>
        </p:spPr>
        <p:txBody>
          <a:bodyPr anchor="t"/>
          <a:lstStyle>
            <a:lvl1pPr>
              <a:defRPr sz="12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73353" y="358671"/>
            <a:ext cx="1330365" cy="730070"/>
          </a:xfrm>
          <a:prstGeom prst="rect">
            <a:avLst/>
          </a:prstGeom>
        </p:spPr>
      </p:pic>
    </p:spTree>
    <p:extLst>
      <p:ext uri="{BB962C8B-B14F-4D97-AF65-F5344CB8AC3E}">
        <p14:creationId xmlns:p14="http://schemas.microsoft.com/office/powerpoint/2010/main" val="2286593836"/>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3275410" y="1449389"/>
            <a:ext cx="1215628"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7405686" y="1449389"/>
            <a:ext cx="1216819"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521494" y="1449389"/>
            <a:ext cx="1215629"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3275409" y="3851999"/>
            <a:ext cx="1215628"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6030516" y="3852000"/>
            <a:ext cx="1214438"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521494" y="3851999"/>
            <a:ext cx="1215629"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521494" y="5589240"/>
            <a:ext cx="1215629"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3275409" y="5589240"/>
            <a:ext cx="1215628"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6030517" y="5589240"/>
            <a:ext cx="1214996"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521494" y="3204724"/>
            <a:ext cx="1215629"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3275409" y="3204724"/>
            <a:ext cx="1215628"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7406320" y="3204724"/>
            <a:ext cx="1217378"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1899046" y="1449389"/>
            <a:ext cx="1215629"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1899046" y="3204724"/>
            <a:ext cx="1215629"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4651773" y="1449389"/>
            <a:ext cx="1216819"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4651772" y="3204724"/>
            <a:ext cx="1216819"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6030516" y="1449389"/>
            <a:ext cx="1214438"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6030517" y="3204724"/>
            <a:ext cx="1214996"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1899046" y="3851999"/>
            <a:ext cx="1215629"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1899046" y="5589240"/>
            <a:ext cx="1215629"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4652963" y="3851999"/>
            <a:ext cx="1215628"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4652963" y="5589240"/>
            <a:ext cx="1215628"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7405127" y="3852000"/>
            <a:ext cx="1217378" cy="1692000"/>
          </a:xfrm>
          <a:pattFill prst="lgCheck">
            <a:fgClr>
              <a:schemeClr val="bg1">
                <a:lumMod val="85000"/>
              </a:schemeClr>
            </a:fgClr>
            <a:bgClr>
              <a:schemeClr val="bg1"/>
            </a:bgClr>
          </a:pattFill>
        </p:spPr>
        <p:txBody>
          <a:bodyPr tIns="720000" anchor="ctr"/>
          <a:lstStyle>
            <a:lvl1pPr algn="ctr">
              <a:defRPr sz="75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7405760" y="5589240"/>
            <a:ext cx="1217938" cy="332288"/>
          </a:xfrm>
        </p:spPr>
        <p:txBody>
          <a:bodyPr/>
          <a:lstStyle>
            <a:lvl1pPr>
              <a:spcBef>
                <a:spcPts val="15"/>
              </a:spcBef>
              <a:defRPr sz="750"/>
            </a:lvl1pPr>
            <a:lvl2pPr marL="67866" indent="-67866">
              <a:spcBef>
                <a:spcPts val="15"/>
              </a:spcBef>
              <a:defRPr sz="750"/>
            </a:lvl2pPr>
            <a:lvl3pPr>
              <a:spcBef>
                <a:spcPts val="15"/>
              </a:spcBef>
              <a:defRPr sz="900"/>
            </a:lvl3pPr>
            <a:lvl4pPr>
              <a:spcBef>
                <a:spcPts val="15"/>
              </a:spcBef>
              <a:defRPr sz="900"/>
            </a:lvl4pPr>
            <a:lvl5pPr>
              <a:spcBef>
                <a:spcPts val="15"/>
              </a:spcBef>
              <a:defRPr sz="9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29373595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9144000" cy="6858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Tree>
    <p:extLst>
      <p:ext uri="{BB962C8B-B14F-4D97-AF65-F5344CB8AC3E}">
        <p14:creationId xmlns:p14="http://schemas.microsoft.com/office/powerpoint/2010/main" val="2736394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86CB4B4D-7CA3-9044-876B-883B54F8677D}" type="slidenum">
              <a:rPr lang="fr-FR" smtClean="0"/>
              <a:t>‹#›</a:t>
            </a:fld>
            <a:endParaRPr lang="fr-F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4652961" y="1"/>
            <a:ext cx="4491039" cy="6857999"/>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4491038" cy="6858000"/>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Tree>
    <p:extLst>
      <p:ext uri="{BB962C8B-B14F-4D97-AF65-F5344CB8AC3E}">
        <p14:creationId xmlns:p14="http://schemas.microsoft.com/office/powerpoint/2010/main" val="32223262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a:t>)</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9327320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endParaRPr lang="en-US"/>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fr-FR"/>
              <a:t>)</a:t>
            </a:r>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pPr marL="12700">
              <a:lnSpc>
                <a:spcPts val="865"/>
              </a:lnSpc>
            </a:pPr>
            <a:r>
              <a:rPr lang="en-US" spc="-5">
                <a:solidFill>
                  <a:srgbClr val="000000"/>
                </a:solidFill>
              </a:rPr>
              <a:t>Seite</a:t>
            </a:r>
            <a:r>
              <a:rPr lang="en-US" spc="-35">
                <a:solidFill>
                  <a:srgbClr val="000000"/>
                </a:solidFill>
              </a:rPr>
              <a:t> </a:t>
            </a:r>
            <a:fld id="{81D60167-4931-47E6-BA6A-407CBD079E47}" type="slidenum">
              <a:rPr smtClean="0">
                <a:solidFill>
                  <a:srgbClr val="000000"/>
                </a:solidFill>
              </a:rPr>
              <a:pPr marL="12700">
                <a:lnSpc>
                  <a:spcPts val="865"/>
                </a:lnSpc>
              </a:pPr>
              <a:t>‹#›</a:t>
            </a:fld>
            <a:endParaRPr dirty="0">
              <a:solidFill>
                <a:srgbClr val="000000"/>
              </a:solidFill>
            </a:endParaRPr>
          </a:p>
        </p:txBody>
      </p:sp>
    </p:spTree>
    <p:extLst>
      <p:ext uri="{BB962C8B-B14F-4D97-AF65-F5344CB8AC3E}">
        <p14:creationId xmlns:p14="http://schemas.microsoft.com/office/powerpoint/2010/main" val="12178701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6_Titelfolie">
    <p:spTree>
      <p:nvGrpSpPr>
        <p:cNvPr id="1" name=""/>
        <p:cNvGrpSpPr/>
        <p:nvPr/>
      </p:nvGrpSpPr>
      <p:grpSpPr>
        <a:xfrm>
          <a:off x="0" y="0"/>
          <a:ext cx="0" cy="0"/>
          <a:chOff x="0" y="0"/>
          <a:chExt cx="0" cy="0"/>
        </a:xfrm>
      </p:grpSpPr>
      <p:sp>
        <p:nvSpPr>
          <p:cNvPr id="17" name="Shape 17"/>
          <p:cNvSpPr>
            <a:spLocks noGrp="1"/>
          </p:cNvSpPr>
          <p:nvPr>
            <p:ph type="title"/>
          </p:nvPr>
        </p:nvSpPr>
        <p:spPr>
          <a:xfrm>
            <a:off x="814387" y="4572000"/>
            <a:ext cx="7969251" cy="1080121"/>
          </a:xfrm>
          <a:prstGeom prst="rect">
            <a:avLst/>
          </a:prstGeom>
        </p:spPr>
        <p:txBody>
          <a:bodyPr/>
          <a:lstStyle>
            <a:lvl1pPr>
              <a:defRPr sz="3000"/>
            </a:lvl1pPr>
          </a:lstStyle>
          <a:p>
            <a:r>
              <a:t>Titeltext</a:t>
            </a:r>
          </a:p>
        </p:txBody>
      </p:sp>
      <p:sp>
        <p:nvSpPr>
          <p:cNvPr id="18" name="Shape 18"/>
          <p:cNvSpPr>
            <a:spLocks noGrp="1"/>
          </p:cNvSpPr>
          <p:nvPr>
            <p:ph type="body" sz="quarter" idx="1"/>
          </p:nvPr>
        </p:nvSpPr>
        <p:spPr>
          <a:xfrm>
            <a:off x="814387" y="4140000"/>
            <a:ext cx="7969251" cy="364523"/>
          </a:xfrm>
          <a:prstGeom prst="rect">
            <a:avLst/>
          </a:prstGeom>
        </p:spPr>
        <p:txBody>
          <a:bodyPr/>
          <a:lstStyle>
            <a:lvl1pPr marL="0" indent="0">
              <a:buClrTx/>
              <a:buSzTx/>
              <a:buFontTx/>
              <a:buNone/>
              <a:defRPr b="1">
                <a:solidFill>
                  <a:srgbClr val="969696"/>
                </a:solidFill>
              </a:defRPr>
            </a:lvl1pPr>
            <a:lvl2pPr>
              <a:buClrTx/>
              <a:buFontTx/>
              <a:defRPr b="1">
                <a:solidFill>
                  <a:srgbClr val="969696"/>
                </a:solidFill>
              </a:defRPr>
            </a:lvl2pPr>
            <a:lvl3pPr>
              <a:buClrTx/>
              <a:buFontTx/>
              <a:defRPr b="1">
                <a:solidFill>
                  <a:srgbClr val="969696"/>
                </a:solidFill>
              </a:defRPr>
            </a:lvl3pPr>
            <a:lvl4pPr>
              <a:buClrTx/>
              <a:buFontTx/>
              <a:defRPr b="1">
                <a:solidFill>
                  <a:srgbClr val="969696"/>
                </a:solidFill>
              </a:defRPr>
            </a:lvl4pPr>
            <a:lvl5pPr>
              <a:buClrTx/>
              <a:buFontTx/>
              <a:defRPr b="1">
                <a:solidFill>
                  <a:srgbClr val="969696"/>
                </a:solidFill>
              </a:defRPr>
            </a:lvl5pPr>
          </a:lstStyle>
          <a:p>
            <a:r>
              <a:t>Textebene 1</a:t>
            </a:r>
          </a:p>
          <a:p>
            <a:pPr lvl="1"/>
            <a:r>
              <a:t>Textebene 2</a:t>
            </a:r>
          </a:p>
          <a:p>
            <a:pPr lvl="2"/>
            <a:r>
              <a:t>Textebene 3</a:t>
            </a:r>
          </a:p>
          <a:p>
            <a:pPr lvl="3"/>
            <a:r>
              <a:t>Textebene 4</a:t>
            </a:r>
          </a:p>
          <a:p>
            <a:pPr lvl="4"/>
            <a:r>
              <a:t>Textebene 5</a:t>
            </a:r>
          </a:p>
        </p:txBody>
      </p:sp>
      <p:sp>
        <p:nvSpPr>
          <p:cNvPr id="23" name="Shape 23"/>
          <p:cNvSpPr>
            <a:spLocks noGrp="1"/>
          </p:cNvSpPr>
          <p:nvPr>
            <p:ph type="sldNum" sz="quarter" idx="2"/>
          </p:nvPr>
        </p:nvSpPr>
        <p:spPr>
          <a:xfrm>
            <a:off x="6553200" y="6356350"/>
            <a:ext cx="132582" cy="127000"/>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78962654"/>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Datumsplatzhalter 2"/>
          <p:cNvSpPr>
            <a:spLocks noGrp="1"/>
          </p:cNvSpPr>
          <p:nvPr>
            <p:ph type="dt" sz="half" idx="10"/>
          </p:nvPr>
        </p:nvSpPr>
        <p:spPr/>
        <p:txBody>
          <a:bodyPr/>
          <a:lstStyle/>
          <a:p>
            <a:pPr>
              <a:defRPr/>
            </a:pPr>
            <a:endParaRPr lang="de-DE" dirty="0"/>
          </a:p>
        </p:txBody>
      </p:sp>
      <p:sp>
        <p:nvSpPr>
          <p:cNvPr id="4" name="Fußzeilenplatzhalter 3"/>
          <p:cNvSpPr>
            <a:spLocks noGrp="1"/>
          </p:cNvSpPr>
          <p:nvPr>
            <p:ph type="ftr" sz="quarter" idx="11"/>
          </p:nvPr>
        </p:nvSpPr>
        <p:spPr/>
        <p:txBody>
          <a:bodyPr/>
          <a:lstStyle/>
          <a:p>
            <a:pPr>
              <a:defRPr/>
            </a:pPr>
            <a:r>
              <a:rPr lang="de-DE"/>
              <a:t>)</a:t>
            </a:r>
          </a:p>
        </p:txBody>
      </p:sp>
      <p:sp>
        <p:nvSpPr>
          <p:cNvPr id="5" name="Foliennummernplatzhalter 4"/>
          <p:cNvSpPr>
            <a:spLocks noGrp="1"/>
          </p:cNvSpPr>
          <p:nvPr>
            <p:ph type="sldNum" sz="quarter" idx="12"/>
          </p:nvPr>
        </p:nvSpPr>
        <p:spPr/>
        <p:txBody>
          <a:bodyPr/>
          <a:lstStyle/>
          <a:p>
            <a:pPr algn="r">
              <a:defRPr/>
            </a:pPr>
            <a:r>
              <a:rPr lang="de-DE"/>
              <a:t>Seite </a:t>
            </a:r>
            <a:fld id="{EBC07571-3134-BB4B-B83F-1A9FE18D34F3}" type="slidenum">
              <a:rPr lang="de-DE" smtClean="0"/>
              <a:pPr algn="r">
                <a:defRPr/>
              </a:pPr>
              <a:t>‹#›</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14972446"/>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de-DE"/>
              <a:t>Titelmasterformat durch Klicken bearbeiten</a:t>
            </a:r>
            <a:endParaRPr lang="en-GB" dirty="0"/>
          </a:p>
        </p:txBody>
      </p:sp>
      <p:sp>
        <p:nvSpPr>
          <p:cNvPr id="11" name="Datumsplatzhalter 10"/>
          <p:cNvSpPr>
            <a:spLocks noGrp="1"/>
          </p:cNvSpPr>
          <p:nvPr>
            <p:ph type="dt" sz="half" idx="14"/>
          </p:nvPr>
        </p:nvSpPr>
        <p:spPr/>
        <p:txBody>
          <a:bodyPr/>
          <a:lstStyle/>
          <a:p>
            <a:pPr>
              <a:defRPr/>
            </a:pPr>
            <a:endParaRPr lang="de-DE" dirty="0"/>
          </a:p>
        </p:txBody>
      </p:sp>
      <p:sp>
        <p:nvSpPr>
          <p:cNvPr id="13" name="Fußzeilenplatzhalter 12"/>
          <p:cNvSpPr>
            <a:spLocks noGrp="1"/>
          </p:cNvSpPr>
          <p:nvPr>
            <p:ph type="ftr" sz="quarter" idx="15"/>
          </p:nvPr>
        </p:nvSpPr>
        <p:spPr/>
        <p:txBody>
          <a:bodyPr/>
          <a:lstStyle/>
          <a:p>
            <a:pPr>
              <a:defRPr/>
            </a:pPr>
            <a:r>
              <a:rPr lang="de-DE"/>
              <a:t>)</a:t>
            </a:r>
          </a:p>
        </p:txBody>
      </p:sp>
      <p:sp>
        <p:nvSpPr>
          <p:cNvPr id="14" name="Foliennummernplatzhalter 1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722925197"/>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de-DE"/>
              <a:t>Titelmasterformat durch Klicken bearbeiten</a:t>
            </a:r>
            <a:endParaRPr lang="de-CH"/>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Formatvorlage des Untertitelmasters durch Klicken bearbeiten</a:t>
            </a:r>
            <a:endParaRPr lang="de-CH"/>
          </a:p>
        </p:txBody>
      </p:sp>
      <p:sp>
        <p:nvSpPr>
          <p:cNvPr id="4" name="Datumsplatzhalter 3"/>
          <p:cNvSpPr>
            <a:spLocks noGrp="1"/>
          </p:cNvSpPr>
          <p:nvPr>
            <p:ph type="dt" sz="half" idx="10"/>
          </p:nvPr>
        </p:nvSpPr>
        <p:spPr/>
        <p:txBody>
          <a:bodyPr/>
          <a:lstStyle/>
          <a:p>
            <a:endParaRPr lang="de-CH"/>
          </a:p>
        </p:txBody>
      </p:sp>
      <p:sp>
        <p:nvSpPr>
          <p:cNvPr id="5" name="Fußzeilenplatzhalter 4"/>
          <p:cNvSpPr>
            <a:spLocks noGrp="1"/>
          </p:cNvSpPr>
          <p:nvPr>
            <p:ph type="ftr" sz="quarter" idx="11"/>
          </p:nvPr>
        </p:nvSpPr>
        <p:spPr/>
        <p:txBody>
          <a:bodyPr/>
          <a:lstStyle/>
          <a:p>
            <a:r>
              <a:rPr lang="de-CH"/>
              <a:t>)</a:t>
            </a:r>
          </a:p>
        </p:txBody>
      </p:sp>
      <p:sp>
        <p:nvSpPr>
          <p:cNvPr id="6" name="Foliennummernplatzhalter 5"/>
          <p:cNvSpPr>
            <a:spLocks noGrp="1"/>
          </p:cNvSpPr>
          <p:nvPr>
            <p:ph type="sldNum" sz="quarter" idx="12"/>
          </p:nvPr>
        </p:nvSpPr>
        <p:spPr>
          <a:xfrm>
            <a:off x="8206312" y="6661150"/>
            <a:ext cx="134652" cy="138499"/>
          </a:xfrm>
        </p:spPr>
        <p:txBody>
          <a:bodyPr/>
          <a:lstStyle/>
          <a:p>
            <a:fld id="{39E53982-4320-48B6-8547-A31D0DCD018A}" type="slidenum">
              <a:rPr lang="de-CH" smtClean="0"/>
              <a:t>‹#›</a:t>
            </a:fld>
            <a:endParaRPr lang="de-CH"/>
          </a:p>
        </p:txBody>
      </p:sp>
    </p:spTree>
    <p:extLst>
      <p:ext uri="{BB962C8B-B14F-4D97-AF65-F5344CB8AC3E}">
        <p14:creationId xmlns:p14="http://schemas.microsoft.com/office/powerpoint/2010/main" val="9122831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23" name="Tekstvak 22"/>
          <p:cNvSpPr txBox="1"/>
          <p:nvPr userDrawn="1"/>
        </p:nvSpPr>
        <p:spPr>
          <a:xfrm>
            <a:off x="6979444" y="-279399"/>
            <a:ext cx="2164556" cy="138499"/>
          </a:xfrm>
          <a:prstGeom prst="rect">
            <a:avLst/>
          </a:prstGeom>
          <a:noFill/>
        </p:spPr>
        <p:txBody>
          <a:bodyPr wrap="square" lIns="0" tIns="0" rIns="0" bIns="0" rtlCol="0">
            <a:spAutoFit/>
          </a:bodyPr>
          <a:lstStyle/>
          <a:p>
            <a:pPr algn="r"/>
            <a:r>
              <a:rPr lang="en-GB" sz="900" b="1" cap="all" baseline="0" noProof="0">
                <a:solidFill>
                  <a:schemeClr val="tx1">
                    <a:lumMod val="85000"/>
                    <a:lumOff val="15000"/>
                  </a:schemeClr>
                </a:solidFill>
              </a:rPr>
              <a:t>TEXT</a:t>
            </a:r>
          </a:p>
        </p:txBody>
      </p:sp>
      <p:sp>
        <p:nvSpPr>
          <p:cNvPr id="105" name="Rectangle 104">
            <a:extLst>
              <a:ext uri="{FF2B5EF4-FFF2-40B4-BE49-F238E27FC236}">
                <a16:creationId xmlns:a16="http://schemas.microsoft.com/office/drawing/2014/main" id="{72CD2F8F-66DC-43CF-BC88-5B9CC6404617}"/>
              </a:ext>
            </a:extLst>
          </p:cNvPr>
          <p:cNvSpPr/>
          <p:nvPr userDrawn="1"/>
        </p:nvSpPr>
        <p:spPr>
          <a:xfrm>
            <a:off x="2" y="6319953"/>
            <a:ext cx="9143999" cy="53633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3970" tIns="53970" rIns="53970" bIns="53970" rtlCol="0" anchor="t"/>
          <a:lstStyle/>
          <a:p>
            <a:pPr algn="ctr" defTabSz="913997">
              <a:lnSpc>
                <a:spcPct val="90000"/>
              </a:lnSpc>
              <a:spcAft>
                <a:spcPts val="225"/>
              </a:spcAft>
            </a:pPr>
            <a:endParaRPr lang="en-GB" sz="825" b="1" noProof="0">
              <a:solidFill>
                <a:srgbClr val="7F7F7F">
                  <a:lumMod val="50000"/>
                </a:srgbClr>
              </a:solidFill>
            </a:endParaRPr>
          </a:p>
        </p:txBody>
      </p:sp>
      <p:pic>
        <p:nvPicPr>
          <p:cNvPr id="107" name="Graphic 106">
            <a:extLst>
              <a:ext uri="{FF2B5EF4-FFF2-40B4-BE49-F238E27FC236}">
                <a16:creationId xmlns:a16="http://schemas.microsoft.com/office/drawing/2014/main" id="{41739D6F-6CB2-3B49-978E-E8E06F78CD4F}"/>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600474" y="6502107"/>
            <a:ext cx="267300" cy="172023"/>
          </a:xfrm>
          <a:prstGeom prst="rect">
            <a:avLst/>
          </a:prstGeom>
        </p:spPr>
      </p:pic>
      <p:sp>
        <p:nvSpPr>
          <p:cNvPr id="308" name="Tijdelijke aanduiding voor dianummer 5">
            <a:extLst>
              <a:ext uri="{FF2B5EF4-FFF2-40B4-BE49-F238E27FC236}">
                <a16:creationId xmlns:a16="http://schemas.microsoft.com/office/drawing/2014/main" id="{A9E84FF8-172B-2444-AEE3-096D417E0E40}"/>
              </a:ext>
            </a:extLst>
          </p:cNvPr>
          <p:cNvSpPr>
            <a:spLocks noGrp="1"/>
          </p:cNvSpPr>
          <p:nvPr>
            <p:ph type="sldNum" sz="quarter" idx="12"/>
          </p:nvPr>
        </p:nvSpPr>
        <p:spPr>
          <a:xfrm>
            <a:off x="188827" y="6492993"/>
            <a:ext cx="134652" cy="138499"/>
          </a:xfrm>
        </p:spPr>
        <p:txBody>
          <a:bodyPr/>
          <a:lstStyle/>
          <a:p>
            <a:fld id="{56852D14-F929-4ADB-A2A3-535638028445}" type="slidenum">
              <a:rPr lang="en-GB" noProof="0" smtClean="0"/>
              <a:t>‹#›</a:t>
            </a:fld>
            <a:endParaRPr lang="en-GB" noProof="0"/>
          </a:p>
        </p:txBody>
      </p:sp>
      <p:sp>
        <p:nvSpPr>
          <p:cNvPr id="4" name="Subtitel Tekst">
            <a:extLst>
              <a:ext uri="{FF2B5EF4-FFF2-40B4-BE49-F238E27FC236}">
                <a16:creationId xmlns:a16="http://schemas.microsoft.com/office/drawing/2014/main" id="{546B0B80-6541-BDFD-E39A-4AE0BA8A7D02}"/>
              </a:ext>
            </a:extLst>
          </p:cNvPr>
          <p:cNvSpPr>
            <a:spLocks noGrp="1"/>
          </p:cNvSpPr>
          <p:nvPr>
            <p:ph type="body" sz="quarter" idx="14" hasCustomPrompt="1"/>
          </p:nvPr>
        </p:nvSpPr>
        <p:spPr>
          <a:xfrm>
            <a:off x="540544" y="1137600"/>
            <a:ext cx="8322471" cy="216000"/>
          </a:xfrm>
        </p:spPr>
        <p:txBody>
          <a:bodyPr lIns="0" tIns="0" rIns="0" bIns="0" anchor="t" anchorCtr="0">
            <a:noAutofit/>
          </a:bodyPr>
          <a:lstStyle>
            <a:lvl1pPr marL="0" indent="0" algn="l">
              <a:buNone/>
              <a:defRPr sz="1200" b="0" i="0" cap="none" baseline="0">
                <a:ln w="1905">
                  <a:noFill/>
                  <a:miter lim="800000"/>
                </a:ln>
                <a:solidFill>
                  <a:srgbClr val="FF9900"/>
                </a:solidFill>
                <a:latin typeface="Source Sans Pro SemiBold" panose="020B0603030403020204" pitchFamily="34" charset="0"/>
              </a:defRPr>
            </a:lvl1pPr>
          </a:lstStyle>
          <a:p>
            <a:pPr lvl="0"/>
            <a:r>
              <a:rPr lang="en-GB" noProof="0" dirty="0"/>
              <a:t>Subheading</a:t>
            </a:r>
          </a:p>
        </p:txBody>
      </p:sp>
      <p:sp>
        <p:nvSpPr>
          <p:cNvPr id="5" name="Title 6">
            <a:extLst>
              <a:ext uri="{FF2B5EF4-FFF2-40B4-BE49-F238E27FC236}">
                <a16:creationId xmlns:a16="http://schemas.microsoft.com/office/drawing/2014/main" id="{1839353A-DF3C-BB16-11B4-0860A42D7FE5}"/>
              </a:ext>
            </a:extLst>
          </p:cNvPr>
          <p:cNvSpPr>
            <a:spLocks noGrp="1"/>
          </p:cNvSpPr>
          <p:nvPr>
            <p:ph type="title" hasCustomPrompt="1"/>
          </p:nvPr>
        </p:nvSpPr>
        <p:spPr>
          <a:xfrm>
            <a:off x="540544" y="660534"/>
            <a:ext cx="8324850" cy="272815"/>
          </a:xfrm>
        </p:spPr>
        <p:txBody>
          <a:bodyPr/>
          <a:lstStyle>
            <a:lvl1pPr>
              <a:defRPr/>
            </a:lvl1pPr>
          </a:lstStyle>
          <a:p>
            <a:r>
              <a:rPr lang="en-GB" noProof="0" dirty="0"/>
              <a:t>INSERT TITLE HERE</a:t>
            </a:r>
          </a:p>
        </p:txBody>
      </p:sp>
      <p:sp>
        <p:nvSpPr>
          <p:cNvPr id="12" name="Tijdelijke aanduiding voor tekst 2"/>
          <p:cNvSpPr>
            <a:spLocks noGrp="1"/>
          </p:cNvSpPr>
          <p:nvPr>
            <p:ph idx="1" hasCustomPrompt="1"/>
          </p:nvPr>
        </p:nvSpPr>
        <p:spPr>
          <a:xfrm>
            <a:off x="540545" y="1665288"/>
            <a:ext cx="8327231" cy="4151311"/>
          </a:xfrm>
          <a:prstGeom prst="rect">
            <a:avLst/>
          </a:prstGeom>
        </p:spPr>
        <p:txBody>
          <a:bodyPr vert="horz" lIns="0" tIns="0" rIns="0" bIns="0" rtlCol="0">
            <a:noAutofit/>
          </a:bodyPr>
          <a:lstStyle/>
          <a:p>
            <a:pPr lvl="0"/>
            <a:r>
              <a:rPr lang="en-GB" noProof="0" dirty="0"/>
              <a:t>Bullet</a:t>
            </a:r>
          </a:p>
          <a:p>
            <a:pPr lvl="1"/>
            <a:r>
              <a:rPr lang="en-GB" noProof="0" dirty="0"/>
              <a:t>Sub bullet #1</a:t>
            </a:r>
          </a:p>
          <a:p>
            <a:pPr lvl="2"/>
            <a:r>
              <a:rPr lang="en-GB" noProof="0" dirty="0"/>
              <a:t>Sub bullet #2</a:t>
            </a:r>
          </a:p>
          <a:p>
            <a:pPr lvl="3"/>
            <a:r>
              <a:rPr lang="en-GB" noProof="0" dirty="0"/>
              <a:t>Body copy</a:t>
            </a:r>
          </a:p>
          <a:p>
            <a:pPr lvl="4"/>
            <a:r>
              <a:rPr lang="en-GB" noProof="0" dirty="0"/>
              <a:t>HEADING #1</a:t>
            </a:r>
          </a:p>
          <a:p>
            <a:pPr lvl="5"/>
            <a:r>
              <a:rPr lang="en-GB" noProof="0" dirty="0"/>
              <a:t>Heading #2</a:t>
            </a:r>
          </a:p>
          <a:p>
            <a:pPr lvl="6"/>
            <a:r>
              <a:rPr lang="en-GB" noProof="0" dirty="0"/>
              <a:t>Numerical bullet</a:t>
            </a:r>
          </a:p>
          <a:p>
            <a:pPr lvl="7"/>
            <a:r>
              <a:rPr lang="en-GB" noProof="0" dirty="0"/>
              <a:t>Alphabetical bullet</a:t>
            </a:r>
          </a:p>
          <a:p>
            <a:pPr lvl="8"/>
            <a:r>
              <a:rPr lang="en-GB" noProof="0" dirty="0"/>
              <a:t>Quote text</a:t>
            </a:r>
          </a:p>
          <a:p>
            <a:pPr lvl="0"/>
            <a:endParaRPr lang="en-GB" noProof="0" dirty="0"/>
          </a:p>
        </p:txBody>
      </p:sp>
    </p:spTree>
    <p:extLst>
      <p:ext uri="{BB962C8B-B14F-4D97-AF65-F5344CB8AC3E}">
        <p14:creationId xmlns:p14="http://schemas.microsoft.com/office/powerpoint/2010/main" val="211715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p:nvSpPr>
        <p:spPr>
          <a:xfrm>
            <a:off x="0" y="0"/>
            <a:ext cx="9144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noProof="0" dirty="0">
              <a:solidFill>
                <a:schemeClr val="tx1"/>
              </a:solidFill>
            </a:endParaRPr>
          </a:p>
        </p:txBody>
      </p:sp>
      <p:sp>
        <p:nvSpPr>
          <p:cNvPr id="2" name="Titel 1"/>
          <p:cNvSpPr>
            <a:spLocks noGrp="1"/>
          </p:cNvSpPr>
          <p:nvPr>
            <p:ph type="ctrTitle" hasCustomPrompt="1"/>
          </p:nvPr>
        </p:nvSpPr>
        <p:spPr>
          <a:xfrm>
            <a:off x="521494" y="1449388"/>
            <a:ext cx="3969544" cy="2004460"/>
          </a:xfrm>
        </p:spPr>
        <p:txBody>
          <a:bodyPr anchor="b"/>
          <a:lstStyle>
            <a:lvl1pPr algn="l">
              <a:lnSpc>
                <a:spcPct val="92000"/>
              </a:lnSpc>
              <a:defRPr sz="3150"/>
            </a:lvl1pPr>
          </a:lstStyle>
          <a:p>
            <a:r>
              <a:rPr lang="en-GB" noProof="0" dirty="0"/>
              <a:t>Add Title</a:t>
            </a:r>
          </a:p>
        </p:txBody>
      </p:sp>
      <p:sp>
        <p:nvSpPr>
          <p:cNvPr id="3" name="Untertitel 2"/>
          <p:cNvSpPr>
            <a:spLocks noGrp="1"/>
          </p:cNvSpPr>
          <p:nvPr>
            <p:ph type="subTitle" idx="1" hasCustomPrompt="1"/>
          </p:nvPr>
        </p:nvSpPr>
        <p:spPr>
          <a:xfrm>
            <a:off x="521494" y="3789040"/>
            <a:ext cx="3969544" cy="1080120"/>
          </a:xfrm>
        </p:spPr>
        <p:txBody>
          <a:bodyPr/>
          <a:lstStyle>
            <a:lvl1pPr marL="0" indent="0" algn="l">
              <a:lnSpc>
                <a:spcPct val="92000"/>
              </a:lnSpc>
              <a:buNone/>
              <a:defRPr sz="1950" b="1"/>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521494" y="5841268"/>
            <a:ext cx="3969544" cy="288032"/>
          </a:xfrm>
        </p:spPr>
        <p:txBody>
          <a:bodyPr anchor="b"/>
          <a:lstStyle>
            <a:lvl1pPr>
              <a:defRPr sz="12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521494" y="6129300"/>
            <a:ext cx="3969544" cy="252028"/>
          </a:xfrm>
        </p:spPr>
        <p:txBody>
          <a:bodyPr anchor="t"/>
          <a:lstStyle>
            <a:lvl1pPr>
              <a:defRPr sz="12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3352" y="358671"/>
            <a:ext cx="1330369"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4652962" y="549276"/>
            <a:ext cx="3807620" cy="5436009"/>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Tree>
    <p:extLst>
      <p:ext uri="{BB962C8B-B14F-4D97-AF65-F5344CB8AC3E}">
        <p14:creationId xmlns:p14="http://schemas.microsoft.com/office/powerpoint/2010/main" val="57140596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1_Inhalt auf Bild (hoch)">
    <p:spTree>
      <p:nvGrpSpPr>
        <p:cNvPr id="1" name=""/>
        <p:cNvGrpSpPr/>
        <p:nvPr/>
      </p:nvGrpSpPr>
      <p:grpSpPr>
        <a:xfrm>
          <a:off x="0" y="0"/>
          <a:ext cx="0" cy="0"/>
          <a:chOff x="0" y="0"/>
          <a:chExt cx="0" cy="0"/>
        </a:xfrm>
      </p:grpSpPr>
      <p:pic>
        <p:nvPicPr>
          <p:cNvPr id="11" name="Grafik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7087" y="1019811"/>
            <a:ext cx="8315325" cy="5577840"/>
          </a:xfrm>
          <a:prstGeom prst="rect">
            <a:avLst/>
          </a:prstGeom>
        </p:spPr>
      </p:pic>
      <p:sp>
        <p:nvSpPr>
          <p:cNvPr id="2" name="Datumsplatzhalter 1"/>
          <p:cNvSpPr>
            <a:spLocks noGrp="1"/>
          </p:cNvSpPr>
          <p:nvPr>
            <p:ph type="dt" sz="half" idx="10"/>
          </p:nvPr>
        </p:nvSpPr>
        <p:spPr/>
        <p:txBody>
          <a:bodyPr/>
          <a:lstStyle/>
          <a:p>
            <a:pPr>
              <a:defRPr/>
            </a:pPr>
            <a:endParaRPr lang="de-DE" dirty="0"/>
          </a:p>
        </p:txBody>
      </p:sp>
      <p:sp>
        <p:nvSpPr>
          <p:cNvPr id="9" name="Fußzeilenplatzhalter 8"/>
          <p:cNvSpPr>
            <a:spLocks noGrp="1"/>
          </p:cNvSpPr>
          <p:nvPr>
            <p:ph type="ftr" sz="quarter" idx="11"/>
          </p:nvPr>
        </p:nvSpPr>
        <p:spPr/>
        <p:txBody>
          <a:bodyPr/>
          <a:lstStyle/>
          <a:p>
            <a:pPr>
              <a:defRPr/>
            </a:pPr>
            <a:r>
              <a:rPr lang="de-DE"/>
              <a:t>)</a:t>
            </a:r>
          </a:p>
        </p:txBody>
      </p:sp>
      <p:sp>
        <p:nvSpPr>
          <p:cNvPr id="10" name="Foliennummernplatzhalter 9"/>
          <p:cNvSpPr>
            <a:spLocks noGrp="1"/>
          </p:cNvSpPr>
          <p:nvPr>
            <p:ph type="sldNum" sz="quarter" idx="12"/>
          </p:nvPr>
        </p:nvSpPr>
        <p:spPr/>
        <p:txBody>
          <a:bodyPr/>
          <a:lstStyle/>
          <a:p>
            <a:pPr algn="r">
              <a:defRPr/>
            </a:pPr>
            <a:r>
              <a:rPr lang="de-DE"/>
              <a:t>Seite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de-DE"/>
              <a:t>Titelmasterformat durch Klicken bearbeiten</a:t>
            </a:r>
            <a:endParaRPr lang="en-GB"/>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1819293848"/>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Nur Titel">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192338" y="116632"/>
            <a:ext cx="809609" cy="741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Date Placeholder 3"/>
          <p:cNvSpPr>
            <a:spLocks noGrp="1"/>
          </p:cNvSpPr>
          <p:nvPr>
            <p:ph type="dt" sz="half" idx="2"/>
          </p:nvPr>
        </p:nvSpPr>
        <p:spPr>
          <a:xfrm>
            <a:off x="392832" y="6367079"/>
            <a:ext cx="213360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endParaRPr lang="fr-FR" dirty="0"/>
          </a:p>
        </p:txBody>
      </p:sp>
      <p:sp>
        <p:nvSpPr>
          <p:cNvPr id="8" name="Slide Number Placeholder 5"/>
          <p:cNvSpPr>
            <a:spLocks noGrp="1"/>
          </p:cNvSpPr>
          <p:nvPr>
            <p:ph type="sldNum" sz="quarter" idx="4"/>
          </p:nvPr>
        </p:nvSpPr>
        <p:spPr>
          <a:xfrm>
            <a:off x="8244408" y="6356350"/>
            <a:ext cx="64807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39DC77-099D-449B-B2B3-810F49AB0A7E}" type="slidenum">
              <a:rPr lang="fr-FR" smtClean="0"/>
              <a:t>‹#›</a:t>
            </a:fld>
            <a:endParaRPr lang="fr-FR"/>
          </a:p>
        </p:txBody>
      </p:sp>
      <p:pic>
        <p:nvPicPr>
          <p:cNvPr id="2054" name="Picture 6"/>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915816" y="6424627"/>
            <a:ext cx="4797698" cy="296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43402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Nur Titel">
    <p:spTree>
      <p:nvGrpSpPr>
        <p:cNvPr id="1" name=""/>
        <p:cNvGrpSpPr/>
        <p:nvPr/>
      </p:nvGrpSpPr>
      <p:grpSpPr>
        <a:xfrm>
          <a:off x="0" y="0"/>
          <a:ext cx="0" cy="0"/>
          <a:chOff x="0" y="0"/>
          <a:chExt cx="0" cy="0"/>
        </a:xfrm>
      </p:grpSpPr>
      <p:sp>
        <p:nvSpPr>
          <p:cNvPr id="97" name="Shape 97"/>
          <p:cNvSpPr>
            <a:spLocks noGrp="1"/>
          </p:cNvSpPr>
          <p:nvPr>
            <p:ph type="title"/>
          </p:nvPr>
        </p:nvSpPr>
        <p:spPr>
          <a:xfrm>
            <a:off x="2077198" y="291600"/>
            <a:ext cx="6708028" cy="508501"/>
          </a:xfrm>
          <a:prstGeom prst="rect">
            <a:avLst/>
          </a:prstGeom>
        </p:spPr>
        <p:txBody>
          <a:bodyPr/>
          <a:lstStyle/>
          <a:p>
            <a:r>
              <a:t>Titeltext</a:t>
            </a:r>
          </a:p>
        </p:txBody>
      </p:sp>
      <p:sp>
        <p:nvSpPr>
          <p:cNvPr id="98" name="Shape 98"/>
          <p:cNvSpPr>
            <a:spLocks noGrp="1"/>
          </p:cNvSpPr>
          <p:nvPr>
            <p:ph type="sldNum" sz="quarter" idx="2"/>
          </p:nvPr>
        </p:nvSpPr>
        <p:spPr>
          <a:xfrm>
            <a:off x="8206312" y="6661150"/>
            <a:ext cx="330159" cy="313391"/>
          </a:xfrm>
          <a:prstGeom prst="rect">
            <a:avLst/>
          </a:prstGeom>
        </p:spPr>
        <p:txBody>
          <a:bodyPr lIns="45718" tIns="45718" rIns="45718" bIns="45718"/>
          <a:lstStyle>
            <a:lvl1pPr>
              <a:spcBef>
                <a:spcPts val="900"/>
              </a:spcBef>
              <a:defRPr sz="1600">
                <a:latin typeface="Arial"/>
                <a:ea typeface="Arial"/>
                <a:cs typeface="Arial"/>
                <a:sym typeface="Arial"/>
              </a:defRPr>
            </a:lvl1pPr>
          </a:lstStyle>
          <a:p>
            <a:fld id="{86CB4B4D-7CA3-9044-876B-883B54F8677D}" type="slidenum">
              <a:t>‹#›</a:t>
            </a:fld>
            <a:endParaRPr/>
          </a:p>
        </p:txBody>
      </p:sp>
    </p:spTree>
    <p:extLst>
      <p:ext uri="{BB962C8B-B14F-4D97-AF65-F5344CB8AC3E}">
        <p14:creationId xmlns:p14="http://schemas.microsoft.com/office/powerpoint/2010/main" val="1866994633"/>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4" name="Espace réservé du pied de page 4"/>
          <p:cNvSpPr>
            <a:spLocks noGrp="1"/>
          </p:cNvSpPr>
          <p:nvPr>
            <p:ph type="ftr" sz="quarter" idx="11"/>
          </p:nvPr>
        </p:nvSpPr>
        <p:spPr>
          <a:xfrm>
            <a:off x="2051050" y="6520259"/>
            <a:ext cx="5940425" cy="365125"/>
          </a:xfrm>
        </p:spPr>
        <p:txBody>
          <a:bodyPr/>
          <a:lstStyle>
            <a:lvl1pPr>
              <a:defRPr u="none"/>
            </a:lvl1pPr>
          </a:lstStyle>
          <a:p>
            <a:pPr>
              <a:defRPr/>
            </a:pPr>
            <a:r>
              <a:rPr lang="fr-FR"/>
              <a:t>)</a:t>
            </a:r>
            <a:endParaRPr lang="fr-FR" dirty="0"/>
          </a:p>
        </p:txBody>
      </p:sp>
      <p:sp>
        <p:nvSpPr>
          <p:cNvPr id="5" name="Espace réservé du numéro de diapositive 5"/>
          <p:cNvSpPr>
            <a:spLocks noGrp="1"/>
          </p:cNvSpPr>
          <p:nvPr>
            <p:ph type="sldNum" sz="quarter" idx="12"/>
          </p:nvPr>
        </p:nvSpPr>
        <p:spPr>
          <a:xfrm>
            <a:off x="8024813" y="6518672"/>
            <a:ext cx="1119187" cy="365125"/>
          </a:xfrm>
        </p:spPr>
        <p:txBody>
          <a:bodyPr/>
          <a:lstStyle>
            <a:lvl1pPr>
              <a:defRPr u="none"/>
            </a:lvl1pPr>
          </a:lstStyle>
          <a:p>
            <a:pPr>
              <a:defRPr/>
            </a:pPr>
            <a:r>
              <a:rPr lang="fr-FR"/>
              <a:t>|  PAGE </a:t>
            </a:r>
            <a:fld id="{8CADEDB1-774E-4026-9688-CF6FA26D2D04}" type="slidenum">
              <a:rPr lang="fr-FR" smtClean="0"/>
              <a:pPr>
                <a:defRPr/>
              </a:pPr>
              <a:t>‹#›</a:t>
            </a:fld>
            <a:endParaRPr lang="fr-FR"/>
          </a:p>
        </p:txBody>
      </p:sp>
      <p:sp>
        <p:nvSpPr>
          <p:cNvPr id="6" name="Titre 1"/>
          <p:cNvSpPr>
            <a:spLocks noGrp="1"/>
          </p:cNvSpPr>
          <p:nvPr>
            <p:ph type="title"/>
          </p:nvPr>
        </p:nvSpPr>
        <p:spPr>
          <a:xfrm>
            <a:off x="1187450" y="46038"/>
            <a:ext cx="6769100" cy="909637"/>
          </a:xfrm>
        </p:spPr>
        <p:txBody>
          <a:bodyPr/>
          <a:lstStyle/>
          <a:p>
            <a:r>
              <a:rPr lang="fr-FR" dirty="0"/>
              <a:t>Modifiez le style du titre</a:t>
            </a:r>
          </a:p>
        </p:txBody>
      </p:sp>
    </p:spTree>
    <p:extLst>
      <p:ext uri="{BB962C8B-B14F-4D97-AF65-F5344CB8AC3E}">
        <p14:creationId xmlns:p14="http://schemas.microsoft.com/office/powerpoint/2010/main" val="41606946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a:xfrm>
            <a:off x="2077211" y="288001"/>
            <a:ext cx="6708025" cy="508500"/>
          </a:xfrm>
        </p:spPr>
        <p:txBody>
          <a:bodyPr/>
          <a:lstStyle>
            <a:lvl1pPr>
              <a:defRPr sz="2400"/>
            </a:lvl1pPr>
          </a:lstStyle>
          <a:p>
            <a:r>
              <a:rPr lang="de-DE"/>
              <a:t>Titelmasterformat durch Klicken bearbeiten</a:t>
            </a:r>
            <a:endParaRPr lang="en-GB" dirty="0"/>
          </a:p>
        </p:txBody>
      </p:sp>
      <p:sp>
        <p:nvSpPr>
          <p:cNvPr id="14" name="Foliennummernplatzhalter 13"/>
          <p:cNvSpPr>
            <a:spLocks noGrp="1"/>
          </p:cNvSpPr>
          <p:nvPr>
            <p:ph type="sldNum" sz="quarter" idx="16"/>
          </p:nvPr>
        </p:nvSpPr>
        <p:spPr>
          <a:xfrm>
            <a:off x="7944554" y="6661150"/>
            <a:ext cx="394340" cy="138499"/>
          </a:xfrm>
        </p:spPr>
        <p:txBody>
          <a:bodyPr/>
          <a:lstStyle/>
          <a:p>
            <a:pPr algn="r">
              <a:defRPr/>
            </a:pPr>
            <a:r>
              <a:rPr lang="de-DE"/>
              <a:t>Seite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709521068"/>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00050" y="1583512"/>
            <a:ext cx="8343900" cy="4486472"/>
          </a:xfrm>
        </p:spPr>
        <p:txBody>
          <a:bodyPr/>
          <a:lstStyle>
            <a:lvl1pPr>
              <a:defRPr/>
            </a:lvl1pPr>
            <a:lvl2pPr>
              <a:defRPr/>
            </a:lvl2pPr>
            <a:lvl3pPr>
              <a:defRPr/>
            </a:lvl3pPr>
            <a:lvl4pPr>
              <a:defRPr/>
            </a:lvl4pPr>
            <a:lvl5pPr>
              <a:defRPr sz="1600"/>
            </a:lvl5pPr>
          </a:lstStyle>
          <a:p>
            <a:pPr lvl="0"/>
            <a:r>
              <a:rPr lang="en-US" altLang="de-DE" dirty="0"/>
              <a:t>Click to add text</a:t>
            </a:r>
          </a:p>
          <a:p>
            <a:pPr lvl="1"/>
            <a:r>
              <a:rPr lang="en-US" altLang="de-DE" dirty="0"/>
              <a:t>Second level</a:t>
            </a:r>
          </a:p>
          <a:p>
            <a:pPr lvl="2"/>
            <a:r>
              <a:rPr lang="en-US" altLang="de-DE" dirty="0"/>
              <a:t>Third level</a:t>
            </a:r>
          </a:p>
          <a:p>
            <a:pPr lvl="3"/>
            <a:r>
              <a:rPr lang="en-US" altLang="de-DE" dirty="0"/>
              <a:t>Fourth level</a:t>
            </a:r>
          </a:p>
          <a:p>
            <a:pPr lvl="4"/>
            <a:r>
              <a:rPr lang="en-US" altLang="de-DE" dirty="0"/>
              <a:t>Fifth level</a:t>
            </a:r>
          </a:p>
        </p:txBody>
      </p:sp>
      <p:sp>
        <p:nvSpPr>
          <p:cNvPr id="6" name="Slide Number Placeholder 5"/>
          <p:cNvSpPr>
            <a:spLocks noGrp="1"/>
          </p:cNvSpPr>
          <p:nvPr>
            <p:ph type="sldNum" sz="quarter" idx="12"/>
          </p:nvPr>
        </p:nvSpPr>
        <p:spPr>
          <a:xfrm>
            <a:off x="216000" y="6329812"/>
            <a:ext cx="326368" cy="528189"/>
          </a:xfrm>
          <a:prstGeom prst="rect">
            <a:avLst/>
          </a:prstGeom>
        </p:spPr>
        <p:txBody>
          <a:bodyPr/>
          <a:lstStyle>
            <a:lvl1pPr>
              <a:defRPr/>
            </a:lvl1pPr>
          </a:lstStyle>
          <a:p>
            <a:fld id="{61696EC4-B4CF-4701-AD06-A8439D6D8E12}" type="slidenum">
              <a:rPr lang="en-US" noProof="0" smtClean="0"/>
              <a:t>‹#›</a:t>
            </a:fld>
            <a:endParaRPr lang="en-US" noProof="0"/>
          </a:p>
        </p:txBody>
      </p:sp>
      <p:sp>
        <p:nvSpPr>
          <p:cNvPr id="7" name="Title Placeholder 1">
            <a:extLst>
              <a:ext uri="{FF2B5EF4-FFF2-40B4-BE49-F238E27FC236}">
                <a16:creationId xmlns:a16="http://schemas.microsoft.com/office/drawing/2014/main" id="{340BE303-A4F2-4BCB-AF82-DC9DDFB7C7E7}"/>
              </a:ext>
            </a:extLst>
          </p:cNvPr>
          <p:cNvSpPr>
            <a:spLocks noGrp="1"/>
          </p:cNvSpPr>
          <p:nvPr>
            <p:ph type="title" hasCustomPrompt="1"/>
          </p:nvPr>
        </p:nvSpPr>
        <p:spPr>
          <a:xfrm>
            <a:off x="396000" y="394871"/>
            <a:ext cx="6869178" cy="767748"/>
          </a:xfrm>
          <a:prstGeom prst="rect">
            <a:avLst/>
          </a:prstGeom>
        </p:spPr>
        <p:txBody>
          <a:bodyPr vert="horz" lIns="0" tIns="0" rIns="0" bIns="0" rtlCol="0" anchor="b">
            <a:normAutofit/>
          </a:bodyPr>
          <a:lstStyle>
            <a:lvl1pPr>
              <a:defRPr/>
            </a:lvl1pPr>
          </a:lstStyle>
          <a:p>
            <a:r>
              <a:rPr lang="en-US" altLang="de-DE" dirty="0"/>
              <a:t>Click to add title</a:t>
            </a:r>
            <a:endParaRPr lang="en-US" dirty="0"/>
          </a:p>
        </p:txBody>
      </p:sp>
    </p:spTree>
    <p:extLst>
      <p:ext uri="{BB962C8B-B14F-4D97-AF65-F5344CB8AC3E}">
        <p14:creationId xmlns:p14="http://schemas.microsoft.com/office/powerpoint/2010/main" val="17983735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6_Titelfolie">
    <p:spTree>
      <p:nvGrpSpPr>
        <p:cNvPr id="1" name=""/>
        <p:cNvGrpSpPr/>
        <p:nvPr/>
      </p:nvGrpSpPr>
      <p:grpSpPr>
        <a:xfrm>
          <a:off x="0" y="0"/>
          <a:ext cx="0" cy="0"/>
          <a:chOff x="0" y="0"/>
          <a:chExt cx="0" cy="0"/>
        </a:xfrm>
      </p:grpSpPr>
      <p:pic>
        <p:nvPicPr>
          <p:cNvPr id="13" name="image1.jpeg" descr="U:\20160506_PSI_Luftbild_0292.jpg"/>
          <p:cNvPicPr>
            <a:picLocks noChangeAspect="1"/>
          </p:cNvPicPr>
          <p:nvPr/>
        </p:nvPicPr>
        <p:blipFill>
          <a:blip r:embed="rId2"/>
          <a:srcRect t="3436" b="7665"/>
          <a:stretch>
            <a:fillRect/>
          </a:stretch>
        </p:blipFill>
        <p:spPr>
          <a:xfrm>
            <a:off x="2642398" y="282698"/>
            <a:ext cx="5674019" cy="3361903"/>
          </a:xfrm>
          <a:prstGeom prst="rect">
            <a:avLst/>
          </a:prstGeom>
          <a:ln w="12700">
            <a:miter lim="400000"/>
          </a:ln>
        </p:spPr>
      </p:pic>
      <p:sp>
        <p:nvSpPr>
          <p:cNvPr id="14" name="Shape 14"/>
          <p:cNvSpPr/>
          <p:nvPr/>
        </p:nvSpPr>
        <p:spPr>
          <a:xfrm>
            <a:off x="-2" y="282695"/>
            <a:ext cx="2534400" cy="3362332"/>
          </a:xfrm>
          <a:prstGeom prst="rect">
            <a:avLst/>
          </a:prstGeom>
          <a:solidFill>
            <a:srgbClr val="E5E5E5"/>
          </a:solidFill>
          <a:ln w="12700">
            <a:miter lim="400000"/>
          </a:ln>
        </p:spPr>
        <p:txBody>
          <a:bodyPr lIns="45718" tIns="45718" rIns="45718" bIns="45718"/>
          <a:lstStyle/>
          <a:p>
            <a:pPr>
              <a:spcBef>
                <a:spcPts val="0"/>
              </a:spcBef>
              <a:defRPr sz="2400">
                <a:ln w="9525">
                  <a:solidFill>
                    <a:srgbClr val="FFFFFF"/>
                  </a:solidFill>
                </a:ln>
                <a:latin typeface="Times"/>
                <a:ea typeface="Times"/>
                <a:cs typeface="Times"/>
                <a:sym typeface="Times"/>
              </a:defRPr>
            </a:pPr>
            <a:endParaRPr/>
          </a:p>
        </p:txBody>
      </p:sp>
      <p:pic>
        <p:nvPicPr>
          <p:cNvPr id="15" name="image1.png" descr="PSI-Logo_narrow_30k.eps"/>
          <p:cNvPicPr>
            <a:picLocks noChangeAspect="1"/>
          </p:cNvPicPr>
          <p:nvPr/>
        </p:nvPicPr>
        <p:blipFill>
          <a:blip r:embed="rId3"/>
          <a:stretch>
            <a:fillRect/>
          </a:stretch>
        </p:blipFill>
        <p:spPr>
          <a:xfrm>
            <a:off x="830262" y="548679"/>
            <a:ext cx="1219201" cy="434977"/>
          </a:xfrm>
          <a:prstGeom prst="rect">
            <a:avLst/>
          </a:prstGeom>
          <a:ln w="12700">
            <a:miter lim="400000"/>
          </a:ln>
        </p:spPr>
      </p:pic>
      <p:sp>
        <p:nvSpPr>
          <p:cNvPr id="16" name="Shape 16"/>
          <p:cNvSpPr/>
          <p:nvPr/>
        </p:nvSpPr>
        <p:spPr>
          <a:xfrm>
            <a:off x="828000" y="6138862"/>
            <a:ext cx="720728" cy="719140"/>
          </a:xfrm>
          <a:prstGeom prst="rect">
            <a:avLst/>
          </a:prstGeom>
          <a:solidFill>
            <a:srgbClr val="B9B9B9"/>
          </a:solidFill>
          <a:ln w="12700">
            <a:miter lim="400000"/>
          </a:ln>
        </p:spPr>
        <p:txBody>
          <a:bodyPr lIns="45718" tIns="45718" rIns="45718" bIns="45718"/>
          <a:lstStyle/>
          <a:p>
            <a:pPr>
              <a:spcBef>
                <a:spcPts val="0"/>
              </a:spcBef>
              <a:defRPr sz="2400">
                <a:latin typeface="Times"/>
                <a:ea typeface="Times"/>
                <a:cs typeface="Times"/>
                <a:sym typeface="Times"/>
              </a:defRPr>
            </a:pPr>
            <a:endParaRPr/>
          </a:p>
        </p:txBody>
      </p:sp>
      <p:sp>
        <p:nvSpPr>
          <p:cNvPr id="17" name="Shape 17"/>
          <p:cNvSpPr>
            <a:spLocks noGrp="1"/>
          </p:cNvSpPr>
          <p:nvPr>
            <p:ph type="title"/>
          </p:nvPr>
        </p:nvSpPr>
        <p:spPr>
          <a:xfrm>
            <a:off x="814387" y="4572000"/>
            <a:ext cx="7969251" cy="1080121"/>
          </a:xfrm>
          <a:prstGeom prst="rect">
            <a:avLst/>
          </a:prstGeom>
        </p:spPr>
        <p:txBody>
          <a:bodyPr/>
          <a:lstStyle>
            <a:lvl1pPr>
              <a:defRPr sz="3000"/>
            </a:lvl1pPr>
          </a:lstStyle>
          <a:p>
            <a:r>
              <a:rPr lang="en-US"/>
              <a:t>Click to edit Master title style</a:t>
            </a:r>
            <a:endParaRPr/>
          </a:p>
        </p:txBody>
      </p:sp>
      <p:sp>
        <p:nvSpPr>
          <p:cNvPr id="18" name="Shape 18"/>
          <p:cNvSpPr>
            <a:spLocks noGrp="1"/>
          </p:cNvSpPr>
          <p:nvPr>
            <p:ph type="body" sz="quarter" idx="1"/>
          </p:nvPr>
        </p:nvSpPr>
        <p:spPr>
          <a:xfrm>
            <a:off x="814387" y="4140000"/>
            <a:ext cx="7969251" cy="364523"/>
          </a:xfrm>
          <a:prstGeom prst="rect">
            <a:avLst/>
          </a:prstGeom>
        </p:spPr>
        <p:txBody>
          <a:bodyPr/>
          <a:lstStyle>
            <a:lvl1pPr marL="0" indent="0">
              <a:buClrTx/>
              <a:buSzTx/>
              <a:buFontTx/>
              <a:buNone/>
              <a:defRPr b="1">
                <a:solidFill>
                  <a:srgbClr val="969696"/>
                </a:solidFill>
              </a:defRPr>
            </a:lvl1pPr>
            <a:lvl2pPr>
              <a:buClrTx/>
              <a:buFontTx/>
              <a:defRPr b="1">
                <a:solidFill>
                  <a:srgbClr val="969696"/>
                </a:solidFill>
              </a:defRPr>
            </a:lvl2pPr>
            <a:lvl3pPr>
              <a:buClrTx/>
              <a:buFontTx/>
              <a:defRPr b="1">
                <a:solidFill>
                  <a:srgbClr val="969696"/>
                </a:solidFill>
              </a:defRPr>
            </a:lvl3pPr>
            <a:lvl4pPr>
              <a:buClrTx/>
              <a:buFontTx/>
              <a:defRPr b="1">
                <a:solidFill>
                  <a:srgbClr val="969696"/>
                </a:solidFill>
              </a:defRPr>
            </a:lvl4pPr>
            <a:lvl5pPr>
              <a:buClrTx/>
              <a:buFontTx/>
              <a:defRPr b="1">
                <a:solidFill>
                  <a:srgbClr val="969696"/>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grpSp>
        <p:nvGrpSpPr>
          <p:cNvPr id="21" name="Group 21"/>
          <p:cNvGrpSpPr/>
          <p:nvPr/>
        </p:nvGrpSpPr>
        <p:grpSpPr>
          <a:xfrm>
            <a:off x="5292079" y="3376418"/>
            <a:ext cx="3024341" cy="304801"/>
            <a:chOff x="0" y="0"/>
            <a:chExt cx="3024339" cy="304800"/>
          </a:xfrm>
        </p:grpSpPr>
        <p:sp>
          <p:nvSpPr>
            <p:cNvPr id="19" name="Shape 19"/>
            <p:cNvSpPr/>
            <p:nvPr/>
          </p:nvSpPr>
          <p:spPr>
            <a:xfrm>
              <a:off x="-1" y="36197"/>
              <a:ext cx="3024340" cy="232408"/>
            </a:xfrm>
            <a:prstGeom prst="rect">
              <a:avLst/>
            </a:prstGeom>
            <a:solidFill>
              <a:srgbClr val="FFFFFF">
                <a:alpha val="74117"/>
              </a:srgbClr>
            </a:solidFill>
            <a:ln w="12700" cap="flat">
              <a:noFill/>
              <a:miter lim="400000"/>
            </a:ln>
            <a:effectLst/>
          </p:spPr>
          <p:txBody>
            <a:bodyPr wrap="square" lIns="45718" tIns="45718" rIns="45718" bIns="45718" numCol="1" anchor="ctr">
              <a:noAutofit/>
            </a:bodyPr>
            <a:lstStyle/>
            <a:p>
              <a:pPr algn="ctr">
                <a:spcBef>
                  <a:spcPts val="0"/>
                </a:spcBef>
                <a:defRPr sz="1100" b="1" spc="30">
                  <a:solidFill>
                    <a:srgbClr val="505150"/>
                  </a:solidFill>
                </a:defRPr>
              </a:pPr>
              <a:endParaRPr/>
            </a:p>
          </p:txBody>
        </p:sp>
        <p:sp>
          <p:nvSpPr>
            <p:cNvPr id="20" name="Shape 20"/>
            <p:cNvSpPr/>
            <p:nvPr/>
          </p:nvSpPr>
          <p:spPr>
            <a:xfrm>
              <a:off x="-1" y="-1"/>
              <a:ext cx="3024340" cy="3048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spcBef>
                  <a:spcPts val="0"/>
                </a:spcBef>
                <a:defRPr sz="1100" b="1" spc="30">
                  <a:solidFill>
                    <a:srgbClr val="505150"/>
                  </a:solidFill>
                </a:defRPr>
              </a:lvl1pPr>
            </a:lstStyle>
            <a:p>
              <a:r>
                <a:t>WIR SCHAFFEN WISSEN – HEUTE FÜR MORGEN</a:t>
              </a:r>
            </a:p>
          </p:txBody>
        </p:sp>
      </p:grpSp>
      <p:sp>
        <p:nvSpPr>
          <p:cNvPr id="22" name="Shape 22"/>
          <p:cNvSpPr/>
          <p:nvPr/>
        </p:nvSpPr>
        <p:spPr>
          <a:xfrm>
            <a:off x="8423998" y="282695"/>
            <a:ext cx="720003" cy="3362332"/>
          </a:xfrm>
          <a:prstGeom prst="rect">
            <a:avLst/>
          </a:prstGeom>
          <a:solidFill>
            <a:srgbClr val="E5E5E5"/>
          </a:solidFill>
          <a:ln w="12700">
            <a:miter lim="400000"/>
          </a:ln>
        </p:spPr>
        <p:txBody>
          <a:bodyPr lIns="45718" tIns="45718" rIns="45718" bIns="45718"/>
          <a:lstStyle/>
          <a:p>
            <a:pPr>
              <a:spcBef>
                <a:spcPts val="0"/>
              </a:spcBef>
              <a:defRPr sz="2400">
                <a:ln w="9525">
                  <a:solidFill>
                    <a:srgbClr val="FFFFFF"/>
                  </a:solidFill>
                </a:ln>
                <a:latin typeface="Times"/>
                <a:ea typeface="Times"/>
                <a:cs typeface="Times"/>
                <a:sym typeface="Times"/>
              </a:defRPr>
            </a:pPr>
            <a:endParaRPr/>
          </a:p>
        </p:txBody>
      </p:sp>
      <p:sp>
        <p:nvSpPr>
          <p:cNvPr id="23" name="Shape 23"/>
          <p:cNvSpPr>
            <a:spLocks noGrp="1"/>
          </p:cNvSpPr>
          <p:nvPr>
            <p:ph type="sldNum" sz="quarter" idx="2"/>
          </p:nvPr>
        </p:nvSpPr>
        <p:spPr>
          <a:xfrm>
            <a:off x="6553200" y="6356350"/>
            <a:ext cx="132582" cy="127000"/>
          </a:xfrm>
          <a:prstGeom prst="rect">
            <a:avLst/>
          </a:prstGeom>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985267638"/>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Titel und Inhalt (grau)">
    <p:spTree>
      <p:nvGrpSpPr>
        <p:cNvPr id="1" name=""/>
        <p:cNvGrpSpPr/>
        <p:nvPr/>
      </p:nvGrpSpPr>
      <p:grpSpPr>
        <a:xfrm>
          <a:off x="0" y="0"/>
          <a:ext cx="0" cy="0"/>
          <a:chOff x="0" y="0"/>
          <a:chExt cx="0" cy="0"/>
        </a:xfrm>
      </p:grpSpPr>
      <p:sp>
        <p:nvSpPr>
          <p:cNvPr id="39" name="Shape 39"/>
          <p:cNvSpPr/>
          <p:nvPr/>
        </p:nvSpPr>
        <p:spPr>
          <a:xfrm>
            <a:off x="827087" y="1412875"/>
            <a:ext cx="8066086" cy="5184775"/>
          </a:xfrm>
          <a:prstGeom prst="rect">
            <a:avLst/>
          </a:prstGeom>
          <a:solidFill>
            <a:srgbClr val="E5E5E5"/>
          </a:solidFill>
          <a:ln w="12700">
            <a:miter lim="400000"/>
          </a:ln>
        </p:spPr>
        <p:txBody>
          <a:bodyPr lIns="45718" tIns="45718" rIns="45718" bIns="45718"/>
          <a:lstStyle/>
          <a:p>
            <a:pPr>
              <a:spcBef>
                <a:spcPts val="0"/>
              </a:spcBef>
              <a:defRPr sz="2400">
                <a:latin typeface="Times"/>
                <a:ea typeface="Times"/>
                <a:cs typeface="Times"/>
                <a:sym typeface="Times"/>
              </a:defRPr>
            </a:pPr>
            <a:endParaRPr/>
          </a:p>
        </p:txBody>
      </p:sp>
      <p:sp>
        <p:nvSpPr>
          <p:cNvPr id="40" name="Shape 40"/>
          <p:cNvSpPr>
            <a:spLocks noGrp="1"/>
          </p:cNvSpPr>
          <p:nvPr>
            <p:ph type="title"/>
          </p:nvPr>
        </p:nvSpPr>
        <p:spPr>
          <a:prstGeom prst="rect">
            <a:avLst/>
          </a:prstGeom>
        </p:spPr>
        <p:txBody>
          <a:bodyPr/>
          <a:lstStyle/>
          <a:p>
            <a:r>
              <a:rPr lang="en-US"/>
              <a:t>Click to edit Master title style</a:t>
            </a:r>
            <a:endParaRPr/>
          </a:p>
        </p:txBody>
      </p:sp>
      <p:sp>
        <p:nvSpPr>
          <p:cNvPr id="41" name="Shape 41"/>
          <p:cNvSpPr>
            <a:spLocks noGrp="1"/>
          </p:cNvSpPr>
          <p:nvPr>
            <p:ph type="body" idx="1"/>
          </p:nvPr>
        </p:nvSpPr>
        <p:spPr>
          <a:xfrm>
            <a:off x="934837" y="1484782"/>
            <a:ext cx="7885636" cy="460851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2" name="Shape 42"/>
          <p:cNvSpPr>
            <a:spLocks noGrp="1"/>
          </p:cNvSpPr>
          <p:nvPr>
            <p:ph type="sldNum" sz="quarter" idx="2"/>
          </p:nvPr>
        </p:nvSpPr>
        <p:spPr>
          <a:prstGeom prst="rect">
            <a:avLst/>
          </a:prstGeom>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2330851864"/>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Titel und zwei Inhalte">
    <p:spTree>
      <p:nvGrpSpPr>
        <p:cNvPr id="1" name=""/>
        <p:cNvGrpSpPr/>
        <p:nvPr/>
      </p:nvGrpSpPr>
      <p:grpSpPr>
        <a:xfrm>
          <a:off x="0" y="0"/>
          <a:ext cx="0" cy="0"/>
          <a:chOff x="0" y="0"/>
          <a:chExt cx="0" cy="0"/>
        </a:xfrm>
      </p:grpSpPr>
      <p:sp>
        <p:nvSpPr>
          <p:cNvPr id="49" name="Shape 49"/>
          <p:cNvSpPr>
            <a:spLocks noGrp="1"/>
          </p:cNvSpPr>
          <p:nvPr>
            <p:ph type="body" sz="half" idx="1"/>
          </p:nvPr>
        </p:nvSpPr>
        <p:spPr>
          <a:xfrm>
            <a:off x="1042987" y="1341437"/>
            <a:ext cx="3781427" cy="467995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0" name="Shape 50"/>
          <p:cNvSpPr>
            <a:spLocks noGrp="1"/>
          </p:cNvSpPr>
          <p:nvPr>
            <p:ph type="title"/>
          </p:nvPr>
        </p:nvSpPr>
        <p:spPr>
          <a:prstGeom prst="rect">
            <a:avLst/>
          </a:prstGeom>
        </p:spPr>
        <p:txBody>
          <a:bodyPr/>
          <a:lstStyle/>
          <a:p>
            <a:r>
              <a:rPr lang="en-US"/>
              <a:t>Click to edit Master title style</a:t>
            </a:r>
            <a:endParaRPr/>
          </a:p>
        </p:txBody>
      </p:sp>
      <p:sp>
        <p:nvSpPr>
          <p:cNvPr id="51" name="Shape 51"/>
          <p:cNvSpPr>
            <a:spLocks noGrp="1"/>
          </p:cNvSpPr>
          <p:nvPr>
            <p:ph type="sldNum" sz="quarter" idx="2"/>
          </p:nvPr>
        </p:nvSpPr>
        <p:spPr>
          <a:prstGeom prst="rect">
            <a:avLst/>
          </a:prstGeom>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2147605630"/>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Titel und zwei Inhalte (grau)">
    <p:spTree>
      <p:nvGrpSpPr>
        <p:cNvPr id="1" name=""/>
        <p:cNvGrpSpPr/>
        <p:nvPr/>
      </p:nvGrpSpPr>
      <p:grpSpPr>
        <a:xfrm>
          <a:off x="0" y="0"/>
          <a:ext cx="0" cy="0"/>
          <a:chOff x="0" y="0"/>
          <a:chExt cx="0" cy="0"/>
        </a:xfrm>
      </p:grpSpPr>
      <p:sp>
        <p:nvSpPr>
          <p:cNvPr id="58" name="Shape 58"/>
          <p:cNvSpPr/>
          <p:nvPr/>
        </p:nvSpPr>
        <p:spPr>
          <a:xfrm>
            <a:off x="827087" y="1412875"/>
            <a:ext cx="8066086" cy="5184775"/>
          </a:xfrm>
          <a:prstGeom prst="rect">
            <a:avLst/>
          </a:prstGeom>
          <a:solidFill>
            <a:srgbClr val="E5E5E5"/>
          </a:solidFill>
          <a:ln w="12700">
            <a:miter lim="400000"/>
          </a:ln>
        </p:spPr>
        <p:txBody>
          <a:bodyPr lIns="45718" tIns="45718" rIns="45718" bIns="45718"/>
          <a:lstStyle/>
          <a:p>
            <a:pPr>
              <a:spcBef>
                <a:spcPts val="0"/>
              </a:spcBef>
              <a:defRPr sz="2400">
                <a:latin typeface="Times"/>
                <a:ea typeface="Times"/>
                <a:cs typeface="Times"/>
                <a:sym typeface="Times"/>
              </a:defRPr>
            </a:pPr>
            <a:endParaRPr/>
          </a:p>
        </p:txBody>
      </p:sp>
      <p:sp>
        <p:nvSpPr>
          <p:cNvPr id="59" name="Shape 59"/>
          <p:cNvSpPr>
            <a:spLocks noGrp="1"/>
          </p:cNvSpPr>
          <p:nvPr>
            <p:ph type="title"/>
          </p:nvPr>
        </p:nvSpPr>
        <p:spPr>
          <a:prstGeom prst="rect">
            <a:avLst/>
          </a:prstGeom>
        </p:spPr>
        <p:txBody>
          <a:bodyPr/>
          <a:lstStyle/>
          <a:p>
            <a:r>
              <a:rPr lang="en-US"/>
              <a:t>Click to edit Master title style</a:t>
            </a:r>
            <a:endParaRPr/>
          </a:p>
        </p:txBody>
      </p:sp>
      <p:sp>
        <p:nvSpPr>
          <p:cNvPr id="60" name="Shape 60"/>
          <p:cNvSpPr>
            <a:spLocks noGrp="1"/>
          </p:cNvSpPr>
          <p:nvPr>
            <p:ph type="body" sz="half" idx="1"/>
          </p:nvPr>
        </p:nvSpPr>
        <p:spPr>
          <a:xfrm>
            <a:off x="938415" y="1449802"/>
            <a:ext cx="3781427" cy="457158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1" name="Shape 61"/>
          <p:cNvSpPr>
            <a:spLocks noGrp="1"/>
          </p:cNvSpPr>
          <p:nvPr>
            <p:ph type="sldNum" sz="quarter" idx="2"/>
          </p:nvPr>
        </p:nvSpPr>
        <p:spPr>
          <a:prstGeom prst="rect">
            <a:avLst/>
          </a:prstGeom>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187199012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p:nvSpPr>
        <p:spPr>
          <a:xfrm>
            <a:off x="0" y="0"/>
            <a:ext cx="9144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noProof="0" dirty="0">
              <a:solidFill>
                <a:schemeClr val="tx1"/>
              </a:solidFill>
            </a:endParaRPr>
          </a:p>
        </p:txBody>
      </p:sp>
      <p:sp>
        <p:nvSpPr>
          <p:cNvPr id="2" name="Titel 1"/>
          <p:cNvSpPr>
            <a:spLocks noGrp="1"/>
          </p:cNvSpPr>
          <p:nvPr>
            <p:ph type="ctrTitle" hasCustomPrompt="1"/>
          </p:nvPr>
        </p:nvSpPr>
        <p:spPr>
          <a:xfrm>
            <a:off x="521494" y="1449388"/>
            <a:ext cx="3969544" cy="2004460"/>
          </a:xfrm>
        </p:spPr>
        <p:txBody>
          <a:bodyPr anchor="b"/>
          <a:lstStyle>
            <a:lvl1pPr algn="l">
              <a:lnSpc>
                <a:spcPct val="92000"/>
              </a:lnSpc>
              <a:defRPr sz="3150"/>
            </a:lvl1pPr>
          </a:lstStyle>
          <a:p>
            <a:r>
              <a:rPr lang="en-GB" noProof="0" dirty="0"/>
              <a:t>Add Title</a:t>
            </a:r>
          </a:p>
        </p:txBody>
      </p:sp>
      <p:sp>
        <p:nvSpPr>
          <p:cNvPr id="3" name="Untertitel 2"/>
          <p:cNvSpPr>
            <a:spLocks noGrp="1"/>
          </p:cNvSpPr>
          <p:nvPr>
            <p:ph type="subTitle" idx="1" hasCustomPrompt="1"/>
          </p:nvPr>
        </p:nvSpPr>
        <p:spPr>
          <a:xfrm>
            <a:off x="521494" y="3789040"/>
            <a:ext cx="3969544" cy="1080120"/>
          </a:xfrm>
        </p:spPr>
        <p:txBody>
          <a:bodyPr/>
          <a:lstStyle>
            <a:lvl1pPr marL="0" indent="0" algn="l">
              <a:lnSpc>
                <a:spcPct val="92000"/>
              </a:lnSpc>
              <a:buNone/>
              <a:defRPr sz="1950" b="1"/>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521494" y="5841268"/>
            <a:ext cx="3969544" cy="288032"/>
          </a:xfrm>
        </p:spPr>
        <p:txBody>
          <a:bodyPr anchor="b"/>
          <a:lstStyle>
            <a:lvl1pPr>
              <a:defRPr sz="12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521494" y="6129300"/>
            <a:ext cx="3969544" cy="252028"/>
          </a:xfrm>
        </p:spPr>
        <p:txBody>
          <a:bodyPr anchor="t"/>
          <a:lstStyle>
            <a:lvl1pPr>
              <a:defRPr sz="12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3352" y="358671"/>
            <a:ext cx="1330369"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4652962" y="549276"/>
            <a:ext cx="3807620" cy="5436009"/>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Tree>
    <p:extLst>
      <p:ext uri="{BB962C8B-B14F-4D97-AF65-F5344CB8AC3E}">
        <p14:creationId xmlns:p14="http://schemas.microsoft.com/office/powerpoint/2010/main" val="1088409671"/>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Inhalt auf Bild (hoch)">
    <p:spTree>
      <p:nvGrpSpPr>
        <p:cNvPr id="1" name=""/>
        <p:cNvGrpSpPr/>
        <p:nvPr/>
      </p:nvGrpSpPr>
      <p:grpSpPr>
        <a:xfrm>
          <a:off x="0" y="0"/>
          <a:ext cx="0" cy="0"/>
          <a:chOff x="0" y="0"/>
          <a:chExt cx="0" cy="0"/>
        </a:xfrm>
      </p:grpSpPr>
      <p:pic>
        <p:nvPicPr>
          <p:cNvPr id="85" name="image1.jpeg" descr="U:\20160506_PSI_Luftbild_0292.jpg"/>
          <p:cNvPicPr>
            <a:picLocks noChangeAspect="1"/>
          </p:cNvPicPr>
          <p:nvPr/>
        </p:nvPicPr>
        <p:blipFill>
          <a:blip r:embed="rId2"/>
          <a:stretch>
            <a:fillRect/>
          </a:stretch>
        </p:blipFill>
        <p:spPr>
          <a:xfrm>
            <a:off x="827087" y="1019811"/>
            <a:ext cx="8370755" cy="5579108"/>
          </a:xfrm>
          <a:prstGeom prst="rect">
            <a:avLst/>
          </a:prstGeom>
          <a:ln w="12700">
            <a:miter lim="400000"/>
          </a:ln>
        </p:spPr>
      </p:pic>
      <p:sp>
        <p:nvSpPr>
          <p:cNvPr id="86" name="Shape 86"/>
          <p:cNvSpPr>
            <a:spLocks noGrp="1"/>
          </p:cNvSpPr>
          <p:nvPr>
            <p:ph type="title"/>
          </p:nvPr>
        </p:nvSpPr>
        <p:spPr>
          <a:prstGeom prst="rect">
            <a:avLst/>
          </a:prstGeom>
        </p:spPr>
        <p:txBody>
          <a:bodyPr/>
          <a:lstStyle/>
          <a:p>
            <a:r>
              <a:rPr lang="en-US"/>
              <a:t>Click to edit Master title style</a:t>
            </a:r>
            <a:endParaRPr/>
          </a:p>
        </p:txBody>
      </p:sp>
      <p:sp>
        <p:nvSpPr>
          <p:cNvPr id="87" name="Shape 87"/>
          <p:cNvSpPr>
            <a:spLocks noGrp="1"/>
          </p:cNvSpPr>
          <p:nvPr>
            <p:ph type="body" sz="half" idx="1"/>
          </p:nvPr>
        </p:nvSpPr>
        <p:spPr>
          <a:xfrm>
            <a:off x="827087" y="1019810"/>
            <a:ext cx="2289713" cy="5577841"/>
          </a:xfrm>
          <a:prstGeom prst="rect">
            <a:avLst/>
          </a:prstGeom>
          <a:solidFill>
            <a:srgbClr val="FFFFFF">
              <a:alpha val="75000"/>
            </a:srgbClr>
          </a:solidFill>
        </p:spPr>
        <p:txBody>
          <a:bodyPr lIns="36000" tIns="36000" rIns="36000" bIns="3600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pic>
        <p:nvPicPr>
          <p:cNvPr id="88" name="image1.png" descr="PSI-Logo_narrow_30k.eps"/>
          <p:cNvPicPr>
            <a:picLocks noChangeAspect="1"/>
          </p:cNvPicPr>
          <p:nvPr/>
        </p:nvPicPr>
        <p:blipFill>
          <a:blip r:embed="rId3"/>
          <a:stretch>
            <a:fillRect/>
          </a:stretch>
        </p:blipFill>
        <p:spPr>
          <a:xfrm>
            <a:off x="812800" y="285750"/>
            <a:ext cx="1016000" cy="361950"/>
          </a:xfrm>
          <a:prstGeom prst="rect">
            <a:avLst/>
          </a:prstGeom>
          <a:ln w="12700">
            <a:miter lim="400000"/>
          </a:ln>
        </p:spPr>
      </p:pic>
      <p:sp>
        <p:nvSpPr>
          <p:cNvPr id="89" name="Shape 89"/>
          <p:cNvSpPr/>
          <p:nvPr/>
        </p:nvSpPr>
        <p:spPr>
          <a:xfrm>
            <a:off x="0" y="1019811"/>
            <a:ext cx="720725" cy="727904"/>
          </a:xfrm>
          <a:prstGeom prst="rect">
            <a:avLst/>
          </a:prstGeom>
          <a:solidFill>
            <a:srgbClr val="B9B9B9"/>
          </a:solidFill>
          <a:ln w="12700">
            <a:miter lim="400000"/>
          </a:ln>
        </p:spPr>
        <p:txBody>
          <a:bodyPr lIns="45718" tIns="45718" rIns="45718" bIns="45718"/>
          <a:lstStyle/>
          <a:p>
            <a:pPr>
              <a:spcBef>
                <a:spcPts val="0"/>
              </a:spcBef>
              <a:defRPr sz="2400">
                <a:latin typeface="Times"/>
                <a:ea typeface="Times"/>
                <a:cs typeface="Times"/>
                <a:sym typeface="Times"/>
              </a:defRPr>
            </a:pPr>
            <a:endParaRPr/>
          </a:p>
        </p:txBody>
      </p:sp>
      <p:sp>
        <p:nvSpPr>
          <p:cNvPr id="90" name="Shape 90"/>
          <p:cNvSpPr>
            <a:spLocks noGrp="1"/>
          </p:cNvSpPr>
          <p:nvPr>
            <p:ph type="sldNum" sz="quarter" idx="2"/>
          </p:nvPr>
        </p:nvSpPr>
        <p:spPr>
          <a:prstGeom prst="rect">
            <a:avLst/>
          </a:prstGeom>
        </p:spPr>
        <p:txBody>
          <a:bodyPr/>
          <a:lstStyle/>
          <a:p>
            <a:fld id="{86CB4B4D-7CA3-9044-876B-883B54F8677D}" type="slidenum">
              <a:rPr lang="fr-FR" smtClean="0"/>
              <a:t>‹#›</a:t>
            </a:fld>
            <a:endParaRPr lang="fr-FR"/>
          </a:p>
        </p:txBody>
      </p:sp>
    </p:spTree>
    <p:extLst>
      <p:ext uri="{BB962C8B-B14F-4D97-AF65-F5344CB8AC3E}">
        <p14:creationId xmlns:p14="http://schemas.microsoft.com/office/powerpoint/2010/main" val="1298224935"/>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1_Nur Titel">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92338" y="116632"/>
            <a:ext cx="809609" cy="741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Date Placeholder 3"/>
          <p:cNvSpPr>
            <a:spLocks noGrp="1"/>
          </p:cNvSpPr>
          <p:nvPr>
            <p:ph type="dt" sz="half" idx="2"/>
          </p:nvPr>
        </p:nvSpPr>
        <p:spPr>
          <a:xfrm>
            <a:off x="392832" y="6367079"/>
            <a:ext cx="213360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endParaRPr lang="fr-FR" dirty="0"/>
          </a:p>
        </p:txBody>
      </p:sp>
      <p:sp>
        <p:nvSpPr>
          <p:cNvPr id="8" name="Slide Number Placeholder 5"/>
          <p:cNvSpPr>
            <a:spLocks noGrp="1"/>
          </p:cNvSpPr>
          <p:nvPr>
            <p:ph type="sldNum" sz="quarter" idx="4"/>
          </p:nvPr>
        </p:nvSpPr>
        <p:spPr>
          <a:xfrm>
            <a:off x="8244408" y="6356350"/>
            <a:ext cx="64807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39DC77-099D-449B-B2B3-810F49AB0A7E}" type="slidenum">
              <a:rPr lang="fr-FR" smtClean="0"/>
              <a:t>‹#›</a:t>
            </a:fld>
            <a:endParaRPr lang="fr-FR"/>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6424627"/>
            <a:ext cx="4797698" cy="296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192338" y="116632"/>
            <a:ext cx="809609" cy="741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6"/>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915816" y="6424627"/>
            <a:ext cx="4797698" cy="296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064122"/>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066800"/>
            <a:ext cx="8534400" cy="533400"/>
          </a:xfrm>
        </p:spPr>
        <p:txBody>
          <a:bodyPr/>
          <a:lstStyle/>
          <a:p>
            <a:r>
              <a:rPr lang="en-US"/>
              <a:t>Click to edit Master title style</a:t>
            </a:r>
            <a:endParaRPr lang="de-CH"/>
          </a:p>
        </p:txBody>
      </p:sp>
      <p:sp>
        <p:nvSpPr>
          <p:cNvPr id="3" name="Content Placeholder 2"/>
          <p:cNvSpPr>
            <a:spLocks noGrp="1"/>
          </p:cNvSpPr>
          <p:nvPr>
            <p:ph sz="half" idx="1"/>
          </p:nvPr>
        </p:nvSpPr>
        <p:spPr>
          <a:xfrm>
            <a:off x="304800" y="1995488"/>
            <a:ext cx="4191000" cy="43910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Content Placeholder 3"/>
          <p:cNvSpPr>
            <a:spLocks noGrp="1"/>
          </p:cNvSpPr>
          <p:nvPr>
            <p:ph sz="quarter" idx="2"/>
          </p:nvPr>
        </p:nvSpPr>
        <p:spPr>
          <a:xfrm>
            <a:off x="4648200" y="1995488"/>
            <a:ext cx="4191000" cy="21193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5" name="Content Placeholder 4"/>
          <p:cNvSpPr>
            <a:spLocks noGrp="1"/>
          </p:cNvSpPr>
          <p:nvPr>
            <p:ph sz="quarter" idx="3"/>
          </p:nvPr>
        </p:nvSpPr>
        <p:spPr>
          <a:xfrm>
            <a:off x="4648200" y="4267200"/>
            <a:ext cx="4191000" cy="211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Tree>
    <p:extLst>
      <p:ext uri="{BB962C8B-B14F-4D97-AF65-F5344CB8AC3E}">
        <p14:creationId xmlns:p14="http://schemas.microsoft.com/office/powerpoint/2010/main" val="1634368864"/>
      </p:ext>
    </p:extLst>
  </p:cSld>
  <p:clrMapOvr>
    <a:masterClrMapping/>
  </p:clrMapOvr>
  <p:transition spd="med">
    <p:random/>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006FBF"/>
                </a:solidFill>
                <a:latin typeface="Calibri"/>
                <a:cs typeface="Calibri"/>
              </a:defRPr>
            </a:lvl1pPr>
          </a:lstStyle>
          <a:p>
            <a:r>
              <a:rPr lang="en-US"/>
              <a:t>Click to edit Master title style</a:t>
            </a:r>
            <a:endParaRPr/>
          </a:p>
        </p:txBody>
      </p:sp>
      <p:sp>
        <p:nvSpPr>
          <p:cNvPr id="3" name="Holder 3"/>
          <p:cNvSpPr>
            <a:spLocks noGrp="1"/>
          </p:cNvSpPr>
          <p:nvPr>
            <p:ph type="body" idx="1"/>
          </p:nvPr>
        </p:nvSpPr>
        <p:spPr/>
        <p:txBody>
          <a:bodyPr lIns="0" tIns="0" rIns="0" bIns="0"/>
          <a:lstStyle>
            <a:lvl1pPr>
              <a:defRPr/>
            </a:lvl1pPr>
          </a:lstStyle>
          <a:p>
            <a:pPr lvl="0"/>
            <a:r>
              <a:rPr lang="en-US"/>
              <a:t>Edit Master text styles</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GB" noProof="0"/>
              <a:t>)</a:t>
            </a:r>
            <a:endParaRPr lang="en-GB" noProof="0"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GB" noProof="0" dirty="0"/>
          </a:p>
        </p:txBody>
      </p:sp>
      <p:sp>
        <p:nvSpPr>
          <p:cNvPr id="6" name="Holder 6"/>
          <p:cNvSpPr>
            <a:spLocks noGrp="1"/>
          </p:cNvSpPr>
          <p:nvPr>
            <p:ph type="sldNum" sz="quarter" idx="7"/>
          </p:nvPr>
        </p:nvSpPr>
        <p:spPr/>
        <p:txBody>
          <a:bodyPr lIns="0" tIns="0" rIns="0" bIns="0"/>
          <a:lstStyle>
            <a:lvl1pPr>
              <a:defRPr sz="900" b="0" i="0">
                <a:solidFill>
                  <a:schemeClr val="tx1"/>
                </a:solidFill>
                <a:latin typeface="Calibri"/>
                <a:cs typeface="Calibri"/>
              </a:defRPr>
            </a:lvl1pPr>
          </a:lstStyle>
          <a:p>
            <a:fld id="{86CB4B4D-7CA3-9044-876B-883B54F8677D}" type="slidenum">
              <a:rPr lang="fr-FR" smtClean="0"/>
              <a:t>‹#›</a:t>
            </a:fld>
            <a:endParaRPr lang="fr-FR"/>
          </a:p>
        </p:txBody>
      </p:sp>
    </p:spTree>
    <p:extLst>
      <p:ext uri="{BB962C8B-B14F-4D97-AF65-F5344CB8AC3E}">
        <p14:creationId xmlns:p14="http://schemas.microsoft.com/office/powerpoint/2010/main" val="9251997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6420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1_Titel und Inhalt (grau)">
    <p:spTree>
      <p:nvGrpSpPr>
        <p:cNvPr id="1" name=""/>
        <p:cNvGrpSpPr/>
        <p:nvPr/>
      </p:nvGrpSpPr>
      <p:grpSpPr>
        <a:xfrm>
          <a:off x="0" y="0"/>
          <a:ext cx="0" cy="0"/>
          <a:chOff x="0" y="0"/>
          <a:chExt cx="0" cy="0"/>
        </a:xfrm>
      </p:grpSpPr>
      <p:sp>
        <p:nvSpPr>
          <p:cNvPr id="2" name="Rechteck 1"/>
          <p:cNvSpPr/>
          <p:nvPr/>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US"/>
              <a:t>Click to edit Master title style</a:t>
            </a:r>
            <a:endParaRPr lang="en-GB" dirty="0"/>
          </a:p>
        </p:txBody>
      </p:sp>
      <p:sp>
        <p:nvSpPr>
          <p:cNvPr id="11" name="Datumsplatzhalter 10"/>
          <p:cNvSpPr>
            <a:spLocks noGrp="1"/>
          </p:cNvSpPr>
          <p:nvPr>
            <p:ph type="dt" sz="half" idx="14"/>
          </p:nvPr>
        </p:nvSpPr>
        <p:spPr/>
        <p:txBody>
          <a:bodyPr/>
          <a:lstStyle/>
          <a:p>
            <a:pPr>
              <a:defRPr/>
            </a:pPr>
            <a:endParaRPr lang="de-DE" dirty="0"/>
          </a:p>
        </p:txBody>
      </p:sp>
      <p:sp>
        <p:nvSpPr>
          <p:cNvPr id="13" name="Fußzeilenplatzhalter 12"/>
          <p:cNvSpPr>
            <a:spLocks noGrp="1"/>
          </p:cNvSpPr>
          <p:nvPr>
            <p:ph type="ftr" sz="quarter" idx="15"/>
          </p:nvPr>
        </p:nvSpPr>
        <p:spPr/>
        <p:txBody>
          <a:bodyPr/>
          <a:lstStyle/>
          <a:p>
            <a:pPr>
              <a:defRPr/>
            </a:pPr>
            <a:r>
              <a:rPr lang="de-DE"/>
              <a:t>)</a:t>
            </a:r>
          </a:p>
        </p:txBody>
      </p:sp>
      <p:sp>
        <p:nvSpPr>
          <p:cNvPr id="14" name="Foliennummernplatzhalter 1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8"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1225595046"/>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en-GB"/>
          </a:p>
        </p:txBody>
      </p:sp>
      <p:sp>
        <p:nvSpPr>
          <p:cNvPr id="3" name="Datumsplatzhalter 2"/>
          <p:cNvSpPr>
            <a:spLocks noGrp="1"/>
          </p:cNvSpPr>
          <p:nvPr>
            <p:ph type="dt" sz="half" idx="10"/>
          </p:nvPr>
        </p:nvSpPr>
        <p:spPr/>
        <p:txBody>
          <a:bodyPr/>
          <a:lstStyle/>
          <a:p>
            <a:pPr>
              <a:defRPr/>
            </a:pPr>
            <a:endParaRPr lang="de-DE" dirty="0"/>
          </a:p>
        </p:txBody>
      </p:sp>
      <p:sp>
        <p:nvSpPr>
          <p:cNvPr id="4" name="Fußzeilenplatzhalter 3"/>
          <p:cNvSpPr>
            <a:spLocks noGrp="1"/>
          </p:cNvSpPr>
          <p:nvPr>
            <p:ph type="ftr" sz="quarter" idx="11"/>
          </p:nvPr>
        </p:nvSpPr>
        <p:spPr/>
        <p:txBody>
          <a:bodyPr/>
          <a:lstStyle/>
          <a:p>
            <a:pPr>
              <a:defRPr/>
            </a:pPr>
            <a:r>
              <a:rPr lang="de-DE"/>
              <a:t>)</a:t>
            </a:r>
          </a:p>
        </p:txBody>
      </p:sp>
      <p:sp>
        <p:nvSpPr>
          <p:cNvPr id="5" name="Foliennummernplatzhalter 4"/>
          <p:cNvSpPr>
            <a:spLocks noGrp="1"/>
          </p:cNvSpPr>
          <p:nvPr>
            <p:ph type="sldNum" sz="quarter" idx="12"/>
          </p:nvPr>
        </p:nvSpPr>
        <p:spPr/>
        <p:txBody>
          <a:bodyPr/>
          <a:lstStyle/>
          <a:p>
            <a:pPr algn="r">
              <a:defRPr/>
            </a:pPr>
            <a:r>
              <a:rPr lang="de-DE"/>
              <a:t>Seite </a:t>
            </a:r>
            <a:fld id="{EBC07571-3134-BB4B-B83F-1A9FE18D34F3}" type="slidenum">
              <a:rPr lang="de-DE" smtClean="0"/>
              <a:pPr algn="r">
                <a:defRPr/>
              </a:pPr>
              <a:t>‹#›</a:t>
            </a:fld>
            <a:endParaRPr lang="de-DE" dirty="0"/>
          </a:p>
        </p:txBody>
      </p:sp>
      <p:sp>
        <p:nvSpPr>
          <p:cNvPr id="7" name="Rechteck 6"/>
          <p:cNvSpPr/>
          <p:nvPr/>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8"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2773257038"/>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cSld name="1_Inhalt auf Bild (hoch)">
    <p:spTree>
      <p:nvGrpSpPr>
        <p:cNvPr id="1" name=""/>
        <p:cNvGrpSpPr/>
        <p:nvPr/>
      </p:nvGrpSpPr>
      <p:grpSpPr>
        <a:xfrm>
          <a:off x="0" y="0"/>
          <a:ext cx="0" cy="0"/>
          <a:chOff x="0" y="0"/>
          <a:chExt cx="0" cy="0"/>
        </a:xfrm>
      </p:grpSpPr>
      <p:pic>
        <p:nvPicPr>
          <p:cNvPr id="11" name="Grafik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087" y="1019811"/>
            <a:ext cx="8315325" cy="5577840"/>
          </a:xfrm>
          <a:prstGeom prst="rect">
            <a:avLst/>
          </a:prstGeom>
        </p:spPr>
      </p:pic>
      <p:sp>
        <p:nvSpPr>
          <p:cNvPr id="2" name="Datumsplatzhalter 1"/>
          <p:cNvSpPr>
            <a:spLocks noGrp="1"/>
          </p:cNvSpPr>
          <p:nvPr>
            <p:ph type="dt" sz="half" idx="10"/>
          </p:nvPr>
        </p:nvSpPr>
        <p:spPr/>
        <p:txBody>
          <a:bodyPr/>
          <a:lstStyle/>
          <a:p>
            <a:pPr>
              <a:defRPr/>
            </a:pPr>
            <a:endParaRPr lang="de-DE" dirty="0"/>
          </a:p>
        </p:txBody>
      </p:sp>
      <p:sp>
        <p:nvSpPr>
          <p:cNvPr id="9" name="Fußzeilenplatzhalter 8"/>
          <p:cNvSpPr>
            <a:spLocks noGrp="1"/>
          </p:cNvSpPr>
          <p:nvPr>
            <p:ph type="ftr" sz="quarter" idx="11"/>
          </p:nvPr>
        </p:nvSpPr>
        <p:spPr/>
        <p:txBody>
          <a:bodyPr/>
          <a:lstStyle/>
          <a:p>
            <a:pPr>
              <a:defRPr/>
            </a:pPr>
            <a:r>
              <a:rPr lang="de-DE"/>
              <a:t>)</a:t>
            </a:r>
          </a:p>
        </p:txBody>
      </p:sp>
      <p:sp>
        <p:nvSpPr>
          <p:cNvPr id="10" name="Foliennummernplatzhalter 9"/>
          <p:cNvSpPr>
            <a:spLocks noGrp="1"/>
          </p:cNvSpPr>
          <p:nvPr>
            <p:ph type="sldNum" sz="quarter" idx="12"/>
          </p:nvPr>
        </p:nvSpPr>
        <p:spPr/>
        <p:txBody>
          <a:bodyPr/>
          <a:lstStyle/>
          <a:p>
            <a:pPr algn="r">
              <a:defRPr/>
            </a:pPr>
            <a:r>
              <a:rPr lang="de-DE"/>
              <a:t>Seite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a:t>Click to edit Master title style</a:t>
            </a:r>
            <a:endParaRPr lang="en-GB"/>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3" name="Bild 14" descr="PSI-Logo_narrow_30k.eps"/>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p:nvSpPr>
        <p:spPr bwMode="auto">
          <a:xfrm>
            <a:off x="0" y="1019811"/>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pic>
        <p:nvPicPr>
          <p:cNvPr id="16" name="Grafik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7087" y="1019811"/>
            <a:ext cx="8315325" cy="5577840"/>
          </a:xfrm>
          <a:prstGeom prst="rect">
            <a:avLst/>
          </a:prstGeom>
        </p:spPr>
      </p:pic>
      <p:pic>
        <p:nvPicPr>
          <p:cNvPr id="17" name="Bild 14" descr="PSI-Logo_narrow_30k.eps"/>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hteck 14"/>
          <p:cNvSpPr>
            <a:spLocks noChangeArrowheads="1"/>
          </p:cNvSpPr>
          <p:nvPr userDrawn="1"/>
        </p:nvSpPr>
        <p:spPr bwMode="auto">
          <a:xfrm>
            <a:off x="0" y="1019811"/>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413819295"/>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64084" y="70916"/>
            <a:ext cx="1018070" cy="363896"/>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73075" y="504710"/>
            <a:ext cx="1270800" cy="1231702"/>
          </a:xfrm>
          <a:prstGeom prst="rect">
            <a:avLst/>
          </a:prstGeom>
          <a:blipFill>
            <a:blip r:embed="rId3"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400" b="0" i="0">
                <a:solidFill>
                  <a:srgbClr val="006FBF"/>
                </a:solidFill>
                <a:latin typeface="Calibri"/>
                <a:cs typeface="Calibri"/>
              </a:defRPr>
            </a:lvl1pPr>
          </a:lstStyle>
          <a:p>
            <a:r>
              <a:rPr lang="en-US"/>
              <a:t>Click to edit Master title style</a:t>
            </a:r>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pPr lvl="0"/>
            <a:r>
              <a:rPr lang="en-US"/>
              <a:t>Edit Master text styles</a:t>
            </a: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pPr lvl="0"/>
            <a:r>
              <a:rPr lang="en-US"/>
              <a:t>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fr-FR"/>
              <a:t>)</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7" name="Holder 7"/>
          <p:cNvSpPr>
            <a:spLocks noGrp="1"/>
          </p:cNvSpPr>
          <p:nvPr>
            <p:ph type="sldNum" sz="quarter" idx="7"/>
          </p:nvPr>
        </p:nvSpPr>
        <p:spPr/>
        <p:txBody>
          <a:bodyPr lIns="0" tIns="0" rIns="0" bIns="0"/>
          <a:lstStyle>
            <a:lvl1pPr>
              <a:defRPr sz="900" b="0" i="0">
                <a:solidFill>
                  <a:schemeClr val="tx1"/>
                </a:solidFill>
                <a:latin typeface="Calibri"/>
                <a:cs typeface="Calibri"/>
              </a:defRPr>
            </a:lvl1pPr>
          </a:lstStyle>
          <a:p>
            <a:pPr marL="12700">
              <a:lnSpc>
                <a:spcPts val="955"/>
              </a:lnSpc>
            </a:pPr>
            <a:r>
              <a:rPr lang="fr-FR" spc="-10"/>
              <a:t>Page</a:t>
            </a:r>
            <a:r>
              <a:rPr lang="fr-FR" spc="-45"/>
              <a:t> </a:t>
            </a:r>
            <a:fld id="{81D60167-4931-47E6-BA6A-407CBD079E47}" type="slidenum">
              <a:rPr smtClean="0"/>
              <a:t>‹#›</a:t>
            </a:fld>
            <a:endParaRPr dirty="0"/>
          </a:p>
        </p:txBody>
      </p:sp>
    </p:spTree>
    <p:extLst>
      <p:ext uri="{BB962C8B-B14F-4D97-AF65-F5344CB8AC3E}">
        <p14:creationId xmlns:p14="http://schemas.microsoft.com/office/powerpoint/2010/main" val="12820492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88001"/>
            <a:ext cx="6708025" cy="508500"/>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a:xfrm>
            <a:off x="7942952" y="8881534"/>
            <a:ext cx="395942" cy="123111"/>
          </a:xfrm>
        </p:spPr>
        <p:txBody>
          <a:bodyPr/>
          <a:lstStyle/>
          <a:p>
            <a:pPr algn="r" eaLnBrk="0" fontAlgn="base">
              <a:spcBef>
                <a:spcPct val="0"/>
              </a:spcBef>
              <a:spcAft>
                <a:spcPct val="0"/>
              </a:spcAft>
              <a:defRPr/>
            </a:pPr>
            <a:r>
              <a:rPr lang="de-DE" sz="800" kern="1200"/>
              <a:t>Page </a:t>
            </a:r>
            <a:fld id="{EBC07571-3134-BB4B-B83F-1A9FE18D34F3}" type="slidenum">
              <a:rPr lang="de-DE" sz="800" kern="1200" smtClean="0"/>
              <a:pPr algn="r" eaLnBrk="0" fontAlgn="base">
                <a:spcBef>
                  <a:spcPct val="0"/>
                </a:spcBef>
                <a:spcAft>
                  <a:spcPct val="0"/>
                </a:spcAft>
                <a:defRPr/>
              </a:pPr>
              <a:t>‹#›</a:t>
            </a:fld>
            <a:endParaRPr lang="de-DE" sz="800" kern="1200" dirty="0"/>
          </a:p>
        </p:txBody>
      </p:sp>
    </p:spTree>
    <p:extLst>
      <p:ext uri="{BB962C8B-B14F-4D97-AF65-F5344CB8AC3E}">
        <p14:creationId xmlns:p14="http://schemas.microsoft.com/office/powerpoint/2010/main" val="1737347860"/>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p:nvSpPr>
        <p:spPr>
          <a:xfrm>
            <a:off x="0" y="0"/>
            <a:ext cx="9144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noProof="0" dirty="0">
              <a:solidFill>
                <a:schemeClr val="tx1"/>
              </a:solidFill>
            </a:endParaRPr>
          </a:p>
        </p:txBody>
      </p:sp>
      <p:sp>
        <p:nvSpPr>
          <p:cNvPr id="2" name="Titel 1"/>
          <p:cNvSpPr>
            <a:spLocks noGrp="1"/>
          </p:cNvSpPr>
          <p:nvPr>
            <p:ph type="ctrTitle" hasCustomPrompt="1"/>
          </p:nvPr>
        </p:nvSpPr>
        <p:spPr>
          <a:xfrm>
            <a:off x="521494" y="1449388"/>
            <a:ext cx="3969544" cy="2004460"/>
          </a:xfrm>
        </p:spPr>
        <p:txBody>
          <a:bodyPr anchor="b"/>
          <a:lstStyle>
            <a:lvl1pPr algn="l">
              <a:lnSpc>
                <a:spcPct val="92000"/>
              </a:lnSpc>
              <a:defRPr sz="3150"/>
            </a:lvl1pPr>
          </a:lstStyle>
          <a:p>
            <a:r>
              <a:rPr lang="en-GB" noProof="0" dirty="0"/>
              <a:t>Add Title</a:t>
            </a:r>
          </a:p>
        </p:txBody>
      </p:sp>
      <p:sp>
        <p:nvSpPr>
          <p:cNvPr id="3" name="Untertitel 2"/>
          <p:cNvSpPr>
            <a:spLocks noGrp="1"/>
          </p:cNvSpPr>
          <p:nvPr>
            <p:ph type="subTitle" idx="1" hasCustomPrompt="1"/>
          </p:nvPr>
        </p:nvSpPr>
        <p:spPr>
          <a:xfrm>
            <a:off x="521494" y="3789040"/>
            <a:ext cx="3969544" cy="1080120"/>
          </a:xfrm>
        </p:spPr>
        <p:txBody>
          <a:bodyPr/>
          <a:lstStyle>
            <a:lvl1pPr marL="0" indent="0" algn="l">
              <a:lnSpc>
                <a:spcPct val="92000"/>
              </a:lnSpc>
              <a:buNone/>
              <a:defRPr sz="1950" b="1"/>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521494" y="5841268"/>
            <a:ext cx="3969544" cy="288032"/>
          </a:xfrm>
        </p:spPr>
        <p:txBody>
          <a:bodyPr anchor="b"/>
          <a:lstStyle>
            <a:lvl1pPr>
              <a:defRPr sz="12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521494" y="6129300"/>
            <a:ext cx="3969544" cy="252028"/>
          </a:xfrm>
        </p:spPr>
        <p:txBody>
          <a:bodyPr anchor="t"/>
          <a:lstStyle>
            <a:lvl1pPr>
              <a:defRPr sz="12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3352" y="358671"/>
            <a:ext cx="1330369"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4652962" y="549276"/>
            <a:ext cx="3807620" cy="5436009"/>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Tree>
    <p:extLst>
      <p:ext uri="{BB962C8B-B14F-4D97-AF65-F5344CB8AC3E}">
        <p14:creationId xmlns:p14="http://schemas.microsoft.com/office/powerpoint/2010/main" val="42437348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TEXT">
    <p:spTree>
      <p:nvGrpSpPr>
        <p:cNvPr id="1" name=""/>
        <p:cNvGrpSpPr/>
        <p:nvPr/>
      </p:nvGrpSpPr>
      <p:grpSpPr>
        <a:xfrm>
          <a:off x="0" y="0"/>
          <a:ext cx="0" cy="0"/>
          <a:chOff x="0" y="0"/>
          <a:chExt cx="0" cy="0"/>
        </a:xfrm>
      </p:grpSpPr>
      <p:sp>
        <p:nvSpPr>
          <p:cNvPr id="23" name="Tekstvak 22"/>
          <p:cNvSpPr txBox="1"/>
          <p:nvPr/>
        </p:nvSpPr>
        <p:spPr>
          <a:xfrm>
            <a:off x="6979444" y="-279399"/>
            <a:ext cx="2164556" cy="138499"/>
          </a:xfrm>
          <a:prstGeom prst="rect">
            <a:avLst/>
          </a:prstGeom>
          <a:noFill/>
        </p:spPr>
        <p:txBody>
          <a:bodyPr wrap="square" lIns="0" tIns="0" rIns="0" bIns="0" rtlCol="0">
            <a:spAutoFit/>
          </a:bodyPr>
          <a:lstStyle/>
          <a:p>
            <a:pPr algn="r"/>
            <a:r>
              <a:rPr lang="en-GB" sz="900" b="1" cap="all" baseline="0" noProof="0">
                <a:solidFill>
                  <a:schemeClr val="tx1">
                    <a:lumMod val="85000"/>
                    <a:lumOff val="15000"/>
                  </a:schemeClr>
                </a:solidFill>
              </a:rPr>
              <a:t>TEXT</a:t>
            </a:r>
          </a:p>
        </p:txBody>
      </p:sp>
      <p:sp>
        <p:nvSpPr>
          <p:cNvPr id="105" name="Rectangle 104">
            <a:extLst>
              <a:ext uri="{FF2B5EF4-FFF2-40B4-BE49-F238E27FC236}">
                <a16:creationId xmlns:a16="http://schemas.microsoft.com/office/drawing/2014/main" id="{72CD2F8F-66DC-43CF-BC88-5B9CC6404617}"/>
              </a:ext>
            </a:extLst>
          </p:cNvPr>
          <p:cNvSpPr/>
          <p:nvPr/>
        </p:nvSpPr>
        <p:spPr>
          <a:xfrm>
            <a:off x="2" y="6319953"/>
            <a:ext cx="9143999" cy="53633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3970" tIns="53970" rIns="53970" bIns="53970" rtlCol="0" anchor="t"/>
          <a:lstStyle/>
          <a:p>
            <a:pPr algn="ctr" defTabSz="913997">
              <a:lnSpc>
                <a:spcPct val="90000"/>
              </a:lnSpc>
              <a:spcAft>
                <a:spcPts val="225"/>
              </a:spcAft>
            </a:pPr>
            <a:endParaRPr lang="en-GB" sz="825" b="1" noProof="0">
              <a:solidFill>
                <a:srgbClr val="7F7F7F">
                  <a:lumMod val="50000"/>
                </a:srgbClr>
              </a:solidFill>
            </a:endParaRPr>
          </a:p>
        </p:txBody>
      </p:sp>
      <p:pic>
        <p:nvPicPr>
          <p:cNvPr id="107" name="Graphic 106">
            <a:extLst>
              <a:ext uri="{FF2B5EF4-FFF2-40B4-BE49-F238E27FC236}">
                <a16:creationId xmlns:a16="http://schemas.microsoft.com/office/drawing/2014/main" id="{41739D6F-6CB2-3B49-978E-E8E06F78CD4F}"/>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600474" y="6502107"/>
            <a:ext cx="267300" cy="172023"/>
          </a:xfrm>
          <a:prstGeom prst="rect">
            <a:avLst/>
          </a:prstGeom>
        </p:spPr>
      </p:pic>
      <p:sp>
        <p:nvSpPr>
          <p:cNvPr id="308" name="Tijdelijke aanduiding voor dianummer 5">
            <a:extLst>
              <a:ext uri="{FF2B5EF4-FFF2-40B4-BE49-F238E27FC236}">
                <a16:creationId xmlns:a16="http://schemas.microsoft.com/office/drawing/2014/main" id="{A9E84FF8-172B-2444-AEE3-096D417E0E40}"/>
              </a:ext>
            </a:extLst>
          </p:cNvPr>
          <p:cNvSpPr>
            <a:spLocks noGrp="1"/>
          </p:cNvSpPr>
          <p:nvPr>
            <p:ph type="sldNum" sz="quarter" idx="12"/>
          </p:nvPr>
        </p:nvSpPr>
        <p:spPr>
          <a:xfrm>
            <a:off x="188827" y="6492993"/>
            <a:ext cx="134652" cy="138499"/>
          </a:xfrm>
        </p:spPr>
        <p:txBody>
          <a:bodyPr/>
          <a:lstStyle/>
          <a:p>
            <a:fld id="{56852D14-F929-4ADB-A2A3-535638028445}" type="slidenum">
              <a:rPr lang="en-GB" noProof="0" smtClean="0"/>
              <a:t>‹#›</a:t>
            </a:fld>
            <a:endParaRPr lang="en-GB" noProof="0"/>
          </a:p>
        </p:txBody>
      </p:sp>
      <p:sp>
        <p:nvSpPr>
          <p:cNvPr id="4" name="Subtitel Tekst">
            <a:extLst>
              <a:ext uri="{FF2B5EF4-FFF2-40B4-BE49-F238E27FC236}">
                <a16:creationId xmlns:a16="http://schemas.microsoft.com/office/drawing/2014/main" id="{546B0B80-6541-BDFD-E39A-4AE0BA8A7D02}"/>
              </a:ext>
            </a:extLst>
          </p:cNvPr>
          <p:cNvSpPr>
            <a:spLocks noGrp="1"/>
          </p:cNvSpPr>
          <p:nvPr>
            <p:ph type="body" sz="quarter" idx="14" hasCustomPrompt="1"/>
          </p:nvPr>
        </p:nvSpPr>
        <p:spPr>
          <a:xfrm>
            <a:off x="540544" y="1137600"/>
            <a:ext cx="8322471" cy="216000"/>
          </a:xfrm>
        </p:spPr>
        <p:txBody>
          <a:bodyPr lIns="0" tIns="0" rIns="0" bIns="0" anchor="t" anchorCtr="0">
            <a:noAutofit/>
          </a:bodyPr>
          <a:lstStyle>
            <a:lvl1pPr marL="0" indent="0" algn="l">
              <a:buNone/>
              <a:defRPr sz="1200" b="0" i="0" cap="none" baseline="0">
                <a:ln w="1905">
                  <a:noFill/>
                  <a:miter lim="800000"/>
                </a:ln>
                <a:solidFill>
                  <a:srgbClr val="FF9900"/>
                </a:solidFill>
                <a:latin typeface="Source Sans Pro SemiBold" panose="020B0603030403020204" pitchFamily="34" charset="0"/>
              </a:defRPr>
            </a:lvl1pPr>
          </a:lstStyle>
          <a:p>
            <a:pPr lvl="0"/>
            <a:r>
              <a:rPr lang="en-GB" noProof="0" dirty="0"/>
              <a:t>Subheading</a:t>
            </a:r>
          </a:p>
        </p:txBody>
      </p:sp>
      <p:sp>
        <p:nvSpPr>
          <p:cNvPr id="5" name="Title 6">
            <a:extLst>
              <a:ext uri="{FF2B5EF4-FFF2-40B4-BE49-F238E27FC236}">
                <a16:creationId xmlns:a16="http://schemas.microsoft.com/office/drawing/2014/main" id="{1839353A-DF3C-BB16-11B4-0860A42D7FE5}"/>
              </a:ext>
            </a:extLst>
          </p:cNvPr>
          <p:cNvSpPr>
            <a:spLocks noGrp="1"/>
          </p:cNvSpPr>
          <p:nvPr>
            <p:ph type="title" hasCustomPrompt="1"/>
          </p:nvPr>
        </p:nvSpPr>
        <p:spPr>
          <a:xfrm>
            <a:off x="540544" y="660534"/>
            <a:ext cx="8324850" cy="272815"/>
          </a:xfrm>
        </p:spPr>
        <p:txBody>
          <a:bodyPr/>
          <a:lstStyle>
            <a:lvl1pPr>
              <a:defRPr/>
            </a:lvl1pPr>
          </a:lstStyle>
          <a:p>
            <a:r>
              <a:rPr lang="en-GB" noProof="0" dirty="0"/>
              <a:t>INSERT TITLE HERE</a:t>
            </a:r>
          </a:p>
        </p:txBody>
      </p:sp>
      <p:sp>
        <p:nvSpPr>
          <p:cNvPr id="12" name="Tijdelijke aanduiding voor tekst 2"/>
          <p:cNvSpPr>
            <a:spLocks noGrp="1"/>
          </p:cNvSpPr>
          <p:nvPr>
            <p:ph idx="1" hasCustomPrompt="1"/>
          </p:nvPr>
        </p:nvSpPr>
        <p:spPr>
          <a:xfrm>
            <a:off x="540545" y="1665288"/>
            <a:ext cx="8327231" cy="4151311"/>
          </a:xfrm>
          <a:prstGeom prst="rect">
            <a:avLst/>
          </a:prstGeom>
        </p:spPr>
        <p:txBody>
          <a:bodyPr vert="horz" lIns="0" tIns="0" rIns="0" bIns="0" rtlCol="0">
            <a:noAutofit/>
          </a:bodyPr>
          <a:lstStyle/>
          <a:p>
            <a:pPr lvl="0"/>
            <a:r>
              <a:rPr lang="en-GB" noProof="0" dirty="0"/>
              <a:t>Bullet</a:t>
            </a:r>
          </a:p>
          <a:p>
            <a:pPr lvl="1"/>
            <a:r>
              <a:rPr lang="en-GB" noProof="0" dirty="0"/>
              <a:t>Sub bullet #1</a:t>
            </a:r>
          </a:p>
          <a:p>
            <a:pPr lvl="2"/>
            <a:r>
              <a:rPr lang="en-GB" noProof="0" dirty="0"/>
              <a:t>Sub bullet #2</a:t>
            </a:r>
          </a:p>
          <a:p>
            <a:pPr lvl="3"/>
            <a:r>
              <a:rPr lang="en-GB" noProof="0" dirty="0"/>
              <a:t>Body copy</a:t>
            </a:r>
          </a:p>
          <a:p>
            <a:pPr lvl="4"/>
            <a:r>
              <a:rPr lang="en-GB" noProof="0" dirty="0"/>
              <a:t>HEADING #1</a:t>
            </a:r>
          </a:p>
          <a:p>
            <a:pPr lvl="5"/>
            <a:r>
              <a:rPr lang="en-GB" noProof="0" dirty="0"/>
              <a:t>Heading #2</a:t>
            </a:r>
          </a:p>
          <a:p>
            <a:pPr lvl="6"/>
            <a:r>
              <a:rPr lang="en-GB" noProof="0" dirty="0"/>
              <a:t>Numerical bullet</a:t>
            </a:r>
          </a:p>
          <a:p>
            <a:pPr lvl="7"/>
            <a:r>
              <a:rPr lang="en-GB" noProof="0" dirty="0"/>
              <a:t>Alphabetical bullet</a:t>
            </a:r>
          </a:p>
          <a:p>
            <a:pPr lvl="8"/>
            <a:r>
              <a:rPr lang="en-GB" noProof="0" dirty="0"/>
              <a:t>Quote text</a:t>
            </a:r>
          </a:p>
          <a:p>
            <a:pPr lvl="0"/>
            <a:endParaRPr lang="en-GB" noProof="0" dirty="0"/>
          </a:p>
        </p:txBody>
      </p:sp>
      <p:sp>
        <p:nvSpPr>
          <p:cNvPr id="9" name="Tekstvak 22"/>
          <p:cNvSpPr txBox="1"/>
          <p:nvPr userDrawn="1"/>
        </p:nvSpPr>
        <p:spPr>
          <a:xfrm>
            <a:off x="6979444" y="-279399"/>
            <a:ext cx="2164556" cy="138499"/>
          </a:xfrm>
          <a:prstGeom prst="rect">
            <a:avLst/>
          </a:prstGeom>
          <a:noFill/>
        </p:spPr>
        <p:txBody>
          <a:bodyPr wrap="square" lIns="0" tIns="0" rIns="0" bIns="0" rtlCol="0">
            <a:spAutoFit/>
          </a:bodyPr>
          <a:lstStyle/>
          <a:p>
            <a:pPr algn="r"/>
            <a:r>
              <a:rPr lang="en-GB" sz="900" b="1" cap="all" baseline="0" noProof="0">
                <a:solidFill>
                  <a:schemeClr val="tx1">
                    <a:lumMod val="85000"/>
                    <a:lumOff val="15000"/>
                  </a:schemeClr>
                </a:solidFill>
              </a:rPr>
              <a:t>TEXT</a:t>
            </a:r>
          </a:p>
        </p:txBody>
      </p:sp>
      <p:sp>
        <p:nvSpPr>
          <p:cNvPr id="10" name="Rectangle 9">
            <a:extLst>
              <a:ext uri="{FF2B5EF4-FFF2-40B4-BE49-F238E27FC236}">
                <a16:creationId xmlns:a16="http://schemas.microsoft.com/office/drawing/2014/main" id="{72CD2F8F-66DC-43CF-BC88-5B9CC6404617}"/>
              </a:ext>
            </a:extLst>
          </p:cNvPr>
          <p:cNvSpPr/>
          <p:nvPr userDrawn="1"/>
        </p:nvSpPr>
        <p:spPr>
          <a:xfrm>
            <a:off x="2" y="6319953"/>
            <a:ext cx="9143999" cy="53633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3970" tIns="53970" rIns="53970" bIns="53970" rtlCol="0" anchor="t"/>
          <a:lstStyle/>
          <a:p>
            <a:pPr algn="ctr" defTabSz="913997">
              <a:lnSpc>
                <a:spcPct val="90000"/>
              </a:lnSpc>
              <a:spcAft>
                <a:spcPts val="225"/>
              </a:spcAft>
            </a:pPr>
            <a:endParaRPr lang="en-GB" sz="825" b="1" noProof="0">
              <a:solidFill>
                <a:srgbClr val="7F7F7F">
                  <a:lumMod val="50000"/>
                </a:srgbClr>
              </a:solidFill>
            </a:endParaRPr>
          </a:p>
        </p:txBody>
      </p:sp>
      <p:pic>
        <p:nvPicPr>
          <p:cNvPr id="11" name="Graphic 106">
            <a:extLst>
              <a:ext uri="{FF2B5EF4-FFF2-40B4-BE49-F238E27FC236}">
                <a16:creationId xmlns:a16="http://schemas.microsoft.com/office/drawing/2014/main" id="{41739D6F-6CB2-3B49-978E-E8E06F78CD4F}"/>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600474" y="6502107"/>
            <a:ext cx="267300" cy="172023"/>
          </a:xfrm>
          <a:prstGeom prst="rect">
            <a:avLst/>
          </a:prstGeom>
        </p:spPr>
      </p:pic>
    </p:spTree>
    <p:extLst>
      <p:ext uri="{BB962C8B-B14F-4D97-AF65-F5344CB8AC3E}">
        <p14:creationId xmlns:p14="http://schemas.microsoft.com/office/powerpoint/2010/main" val="38723623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2_Titel und Inhalt (grau)">
    <p:spTree>
      <p:nvGrpSpPr>
        <p:cNvPr id="1" name=""/>
        <p:cNvGrpSpPr/>
        <p:nvPr/>
      </p:nvGrpSpPr>
      <p:grpSpPr>
        <a:xfrm>
          <a:off x="0" y="0"/>
          <a:ext cx="0" cy="0"/>
          <a:chOff x="0" y="0"/>
          <a:chExt cx="0" cy="0"/>
        </a:xfrm>
      </p:grpSpPr>
      <p:sp>
        <p:nvSpPr>
          <p:cNvPr id="2" name="Rechteck 1"/>
          <p:cNvSpPr/>
          <p:nvPr/>
        </p:nvSpPr>
        <p:spPr bwMode="auto">
          <a:xfrm>
            <a:off x="827100" y="1412886"/>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a:xfrm>
            <a:off x="2077211" y="288001"/>
            <a:ext cx="6708025" cy="508500"/>
          </a:xfrm>
        </p:spPr>
        <p:txBody>
          <a:bodyPr/>
          <a:lstStyle>
            <a:lvl1pPr>
              <a:defRPr spc="0" baseline="0"/>
            </a:lvl1pPr>
          </a:lstStyle>
          <a:p>
            <a:r>
              <a:rPr lang="en-US"/>
              <a:t>Click to edit Master title style</a:t>
            </a:r>
            <a:endParaRPr lang="en-GB" dirty="0"/>
          </a:p>
        </p:txBody>
      </p:sp>
      <p:sp>
        <p:nvSpPr>
          <p:cNvPr id="14" name="Foliennummernplatzhalter 13"/>
          <p:cNvSpPr>
            <a:spLocks noGrp="1"/>
          </p:cNvSpPr>
          <p:nvPr>
            <p:ph type="sldNum" sz="quarter" idx="16"/>
          </p:nvPr>
        </p:nvSpPr>
        <p:spPr>
          <a:xfrm>
            <a:off x="7944554" y="6661150"/>
            <a:ext cx="394340" cy="138499"/>
          </a:xfrm>
        </p:spPr>
        <p:txBody>
          <a:bodyPr/>
          <a:lstStyle/>
          <a:p>
            <a:fld id="{86CB4B4D-7CA3-9044-876B-883B54F8677D}" type="slidenum">
              <a:rPr lang="fr-FR" smtClean="0"/>
              <a:t>‹#›</a:t>
            </a:fld>
            <a:endParaRPr lang="fr-FR"/>
          </a:p>
        </p:txBody>
      </p:sp>
      <p:sp>
        <p:nvSpPr>
          <p:cNvPr id="9" name="Inhaltsplatzhalter 7"/>
          <p:cNvSpPr>
            <a:spLocks noGrp="1"/>
          </p:cNvSpPr>
          <p:nvPr>
            <p:ph sz="quarter" idx="13" hasCustomPrompt="1"/>
          </p:nvPr>
        </p:nvSpPr>
        <p:spPr>
          <a:xfrm>
            <a:off x="934841" y="1484781"/>
            <a:ext cx="7885633" cy="4608515"/>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3102516660"/>
      </p:ext>
    </p:extLst>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de-CH"/>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de-CH"/>
          </a:p>
        </p:txBody>
      </p:sp>
      <p:sp>
        <p:nvSpPr>
          <p:cNvPr id="4" name="Datumsplatzhalter 3"/>
          <p:cNvSpPr>
            <a:spLocks noGrp="1"/>
          </p:cNvSpPr>
          <p:nvPr>
            <p:ph type="dt" sz="half" idx="10"/>
          </p:nvPr>
        </p:nvSpPr>
        <p:spPr/>
        <p:txBody>
          <a:bodyPr/>
          <a:lstStyle/>
          <a:p>
            <a:endParaRPr lang="de-CH"/>
          </a:p>
        </p:txBody>
      </p:sp>
      <p:sp>
        <p:nvSpPr>
          <p:cNvPr id="5" name="Fußzeilenplatzhalter 4"/>
          <p:cNvSpPr>
            <a:spLocks noGrp="1"/>
          </p:cNvSpPr>
          <p:nvPr>
            <p:ph type="ftr" sz="quarter" idx="11"/>
          </p:nvPr>
        </p:nvSpPr>
        <p:spPr/>
        <p:txBody>
          <a:bodyPr/>
          <a:lstStyle/>
          <a:p>
            <a:r>
              <a:rPr lang="de-CH"/>
              <a:t>)</a:t>
            </a:r>
          </a:p>
        </p:txBody>
      </p:sp>
      <p:sp>
        <p:nvSpPr>
          <p:cNvPr id="6" name="Foliennummernplatzhalter 5"/>
          <p:cNvSpPr>
            <a:spLocks noGrp="1"/>
          </p:cNvSpPr>
          <p:nvPr>
            <p:ph type="sldNum" sz="quarter" idx="12"/>
          </p:nvPr>
        </p:nvSpPr>
        <p:spPr>
          <a:xfrm>
            <a:off x="8206312" y="6661150"/>
            <a:ext cx="134652" cy="138499"/>
          </a:xfrm>
        </p:spPr>
        <p:txBody>
          <a:bodyPr/>
          <a:lstStyle/>
          <a:p>
            <a:fld id="{39E53982-4320-48B6-8547-A31D0DCD018A}" type="slidenum">
              <a:rPr lang="de-CH" smtClean="0"/>
              <a:t>‹#›</a:t>
            </a:fld>
            <a:endParaRPr lang="de-CH"/>
          </a:p>
        </p:txBody>
      </p:sp>
    </p:spTree>
    <p:extLst>
      <p:ext uri="{BB962C8B-B14F-4D97-AF65-F5344CB8AC3E}">
        <p14:creationId xmlns:p14="http://schemas.microsoft.com/office/powerpoint/2010/main" val="328537574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4DA2638D-B38B-003C-CEF8-94606F0C047E}"/>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0" y="1559"/>
            <a:ext cx="9141921" cy="6854883"/>
          </a:xfrm>
          <a:prstGeom prst="rect">
            <a:avLst/>
          </a:prstGeom>
        </p:spPr>
      </p:pic>
      <p:pic>
        <p:nvPicPr>
          <p:cNvPr id="10" name="Grafik 9">
            <a:extLst>
              <a:ext uri="{FF2B5EF4-FFF2-40B4-BE49-F238E27FC236}">
                <a16:creationId xmlns:a16="http://schemas.microsoft.com/office/drawing/2014/main" id="{AB1FE6A2-0C6A-9BEE-D675-F84989D3C0D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473353" y="358671"/>
            <a:ext cx="1330365" cy="730070"/>
          </a:xfrm>
          <a:prstGeom prst="rect">
            <a:avLst/>
          </a:prstGeom>
        </p:spPr>
      </p:pic>
      <p:sp>
        <p:nvSpPr>
          <p:cNvPr id="2" name="Titel 1"/>
          <p:cNvSpPr>
            <a:spLocks noGrp="1"/>
          </p:cNvSpPr>
          <p:nvPr>
            <p:ph type="ctrTitle" hasCustomPrompt="1"/>
          </p:nvPr>
        </p:nvSpPr>
        <p:spPr>
          <a:xfrm>
            <a:off x="521494" y="1445854"/>
            <a:ext cx="6034088" cy="2007994"/>
          </a:xfrm>
        </p:spPr>
        <p:txBody>
          <a:bodyPr anchor="b"/>
          <a:lstStyle>
            <a:lvl1pPr algn="l">
              <a:lnSpc>
                <a:spcPct val="92000"/>
              </a:lnSpc>
              <a:defRPr sz="315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521494" y="3789040"/>
            <a:ext cx="6034088" cy="1080120"/>
          </a:xfrm>
        </p:spPr>
        <p:txBody>
          <a:bodyPr/>
          <a:lstStyle>
            <a:lvl1pPr marL="0" indent="0" algn="l">
              <a:lnSpc>
                <a:spcPct val="92000"/>
              </a:lnSpc>
              <a:buNone/>
              <a:defRPr sz="195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521494" y="5841268"/>
            <a:ext cx="3969544" cy="288032"/>
          </a:xfrm>
        </p:spPr>
        <p:txBody>
          <a:bodyPr anchor="b"/>
          <a:lstStyle>
            <a:lvl1pPr>
              <a:defRPr sz="12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521494" y="6129300"/>
            <a:ext cx="3969544" cy="252028"/>
          </a:xfrm>
        </p:spPr>
        <p:txBody>
          <a:bodyPr anchor="t"/>
          <a:lstStyle>
            <a:lvl1pPr>
              <a:defRPr sz="1200">
                <a:solidFill>
                  <a:schemeClr val="bg1"/>
                </a:solidFill>
              </a:defRPr>
            </a:lvl1pPr>
            <a:lvl2pPr marL="0" indent="0">
              <a:buNone/>
              <a:defRPr/>
            </a:lvl2pPr>
          </a:lstStyle>
          <a:p>
            <a:pPr lvl="0"/>
            <a:r>
              <a:rPr lang="en-GB" noProof="0" dirty="0"/>
              <a:t>Location, DD Month YYYY</a:t>
            </a:r>
          </a:p>
        </p:txBody>
      </p:sp>
      <p:pic>
        <p:nvPicPr>
          <p:cNvPr id="8" name="Grafik 7">
            <a:extLst>
              <a:ext uri="{FF2B5EF4-FFF2-40B4-BE49-F238E27FC236}">
                <a16:creationId xmlns:a16="http://schemas.microsoft.com/office/drawing/2014/main" id="{19A7B534-9AA2-7BDC-83B8-A11FF9792BE9}"/>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1899047" y="536706"/>
            <a:ext cx="1621582" cy="403287"/>
          </a:xfrm>
          <a:prstGeom prst="rect">
            <a:avLst/>
          </a:prstGeom>
        </p:spPr>
      </p:pic>
    </p:spTree>
    <p:extLst>
      <p:ext uri="{BB962C8B-B14F-4D97-AF65-F5344CB8AC3E}">
        <p14:creationId xmlns:p14="http://schemas.microsoft.com/office/powerpoint/2010/main" val="1889106157"/>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l="-139" t="13866" r="1" b="14431"/>
          <a:stretch/>
        </p:blipFill>
        <p:spPr bwMode="auto">
          <a:xfrm>
            <a:off x="3260543" y="260651"/>
            <a:ext cx="5055885" cy="3168349"/>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260650"/>
            <a:ext cx="3152960" cy="3168351"/>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548697"/>
            <a:ext cx="1220400" cy="57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6042000"/>
            <a:ext cx="612000" cy="816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400" y="4365104"/>
            <a:ext cx="7969249" cy="1080120"/>
          </a:xfrm>
        </p:spPr>
        <p:txBody>
          <a:bodyPr/>
          <a:lstStyle>
            <a:lvl1pPr>
              <a:lnSpc>
                <a:spcPct val="100000"/>
              </a:lnSpc>
              <a:defRPr sz="2500">
                <a:solidFill>
                  <a:srgbClr val="686868"/>
                </a:solidFill>
                <a:latin typeface="Georgia" charset="0"/>
                <a:ea typeface="ヒラギノ角ゴ Pro W3" charset="0"/>
              </a:defRPr>
            </a:lvl1pPr>
          </a:lstStyle>
          <a:p>
            <a:pPr lvl="0"/>
            <a:r>
              <a:rPr lang="en-GB" noProof="0" dirty="0"/>
              <a:t>Insert the title of your </a:t>
            </a:r>
            <a:br>
              <a:rPr lang="en-GB" noProof="0" dirty="0"/>
            </a:br>
            <a:r>
              <a:rPr lang="en-GB" noProof="0" dirty="0"/>
              <a:t>presentation here</a:t>
            </a:r>
          </a:p>
        </p:txBody>
      </p:sp>
      <p:sp>
        <p:nvSpPr>
          <p:cNvPr id="69649" name="Rectangle 17"/>
          <p:cNvSpPr>
            <a:spLocks noGrp="1" noChangeArrowheads="1"/>
          </p:cNvSpPr>
          <p:nvPr>
            <p:ph type="subTitle" sz="quarter" idx="1" hasCustomPrompt="1"/>
          </p:nvPr>
        </p:nvSpPr>
        <p:spPr bwMode="auto">
          <a:xfrm>
            <a:off x="828013" y="3928576"/>
            <a:ext cx="7955637"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GB" noProof="0" dirty="0"/>
              <a:t>First name and name Author  ::  Function  ::  Paul Scherrer Institute</a:t>
            </a:r>
          </a:p>
        </p:txBody>
      </p:sp>
      <p:sp>
        <p:nvSpPr>
          <p:cNvPr id="10" name="Rechteck 1"/>
          <p:cNvSpPr>
            <a:spLocks noChangeArrowheads="1"/>
          </p:cNvSpPr>
          <p:nvPr userDrawn="1"/>
        </p:nvSpPr>
        <p:spPr bwMode="auto">
          <a:xfrm>
            <a:off x="5796136" y="3196597"/>
            <a:ext cx="2520280"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a:solidFill>
                  <a:srgbClr val="505150"/>
                </a:solidFill>
                <a:latin typeface="+mn-lt"/>
                <a:cs typeface="Arial" charset="0"/>
              </a:rPr>
              <a:t>WIR SCHAFFEN WISSEN – HEUTE FÜR MORGEN</a:t>
            </a:r>
          </a:p>
        </p:txBody>
      </p:sp>
      <p:sp>
        <p:nvSpPr>
          <p:cNvPr id="9" name="Rechteck 8"/>
          <p:cNvSpPr/>
          <p:nvPr userDrawn="1"/>
        </p:nvSpPr>
        <p:spPr bwMode="auto">
          <a:xfrm>
            <a:off x="8424000" y="260650"/>
            <a:ext cx="720000" cy="3168351"/>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6" y="5534100"/>
            <a:ext cx="7954963" cy="391177"/>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GB" noProof="0" dirty="0"/>
              <a:t>Insert the occasion and date of your presentation here</a:t>
            </a:r>
          </a:p>
        </p:txBody>
      </p:sp>
    </p:spTree>
    <p:extLst>
      <p:ext uri="{BB962C8B-B14F-4D97-AF65-F5344CB8AC3E}">
        <p14:creationId xmlns:p14="http://schemas.microsoft.com/office/powerpoint/2010/main" val="3292149151"/>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077211" y="288001"/>
            <a:ext cx="6708025" cy="508500"/>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1520411373"/>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100" y="1412886"/>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a:xfrm>
            <a:off x="2077211" y="288001"/>
            <a:ext cx="6708025" cy="508500"/>
          </a:xfrm>
        </p:spPr>
        <p:txBody>
          <a:bodyPr/>
          <a:lstStyle>
            <a:lvl1pPr>
              <a:defRPr spc="0" baseline="0"/>
            </a:lvl1pPr>
          </a:lstStyle>
          <a:p>
            <a:r>
              <a:rPr lang="en-GB" noProof="0" dirty="0">
                <a:effectLst/>
              </a:rPr>
              <a:t>Enter slide title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484781"/>
            <a:ext cx="7885633" cy="4608515"/>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3316842215"/>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4" y="1341442"/>
            <a:ext cx="3781425" cy="4679951"/>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88001"/>
            <a:ext cx="6708025" cy="508500"/>
          </a:xfrm>
        </p:spPr>
        <p:txBody>
          <a:bodyPr/>
          <a:lstStyle/>
          <a:p>
            <a:r>
              <a:rPr lang="en-GB" noProof="0" dirty="0">
                <a:effectLst/>
              </a:rPr>
              <a:t>Enter slide title</a:t>
            </a:r>
            <a:endParaRPr lang="en-GB" dirty="0"/>
          </a:p>
        </p:txBody>
      </p:sp>
      <p:sp>
        <p:nvSpPr>
          <p:cNvPr id="8" name="Inhaltsplatzhalter 10"/>
          <p:cNvSpPr>
            <a:spLocks noGrp="1"/>
          </p:cNvSpPr>
          <p:nvPr>
            <p:ph sz="quarter" idx="18" hasCustomPrompt="1"/>
          </p:nvPr>
        </p:nvSpPr>
        <p:spPr>
          <a:xfrm>
            <a:off x="5003807" y="1337875"/>
            <a:ext cx="3781425" cy="4679951"/>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1175824197"/>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827100" y="1412886"/>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88001"/>
            <a:ext cx="6708025" cy="508500"/>
          </a:xfrm>
        </p:spPr>
        <p:txBody>
          <a:bodyPr/>
          <a:lstStyle/>
          <a:p>
            <a:r>
              <a:rPr lang="en-GB" noProof="0" dirty="0">
                <a:effectLst/>
              </a:rPr>
              <a:t>Enter slide title</a:t>
            </a:r>
            <a:endParaRPr lang="en-GB" dirty="0"/>
          </a:p>
        </p:txBody>
      </p:sp>
      <p:sp>
        <p:nvSpPr>
          <p:cNvPr id="17" name="Inhaltsplatzhalter 10"/>
          <p:cNvSpPr>
            <a:spLocks noGrp="1"/>
          </p:cNvSpPr>
          <p:nvPr>
            <p:ph sz="quarter" idx="18" hasCustomPrompt="1"/>
          </p:nvPr>
        </p:nvSpPr>
        <p:spPr>
          <a:xfrm>
            <a:off x="938423" y="1449814"/>
            <a:ext cx="3781425" cy="4571585"/>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8" name="Inhaltsplatzhalter 10"/>
          <p:cNvSpPr>
            <a:spLocks noGrp="1"/>
          </p:cNvSpPr>
          <p:nvPr>
            <p:ph sz="quarter" idx="19" hasCustomPrompt="1"/>
          </p:nvPr>
        </p:nvSpPr>
        <p:spPr>
          <a:xfrm>
            <a:off x="4899236" y="1446237"/>
            <a:ext cx="3781425" cy="4575155"/>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2302817075"/>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88001"/>
            <a:ext cx="6708025" cy="508500"/>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875621780"/>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p:nvSpPr>
        <p:spPr>
          <a:xfrm>
            <a:off x="0" y="0"/>
            <a:ext cx="9144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noProof="0" dirty="0">
              <a:solidFill>
                <a:schemeClr val="tx1"/>
              </a:solidFill>
            </a:endParaRPr>
          </a:p>
        </p:txBody>
      </p:sp>
      <p:sp>
        <p:nvSpPr>
          <p:cNvPr id="2" name="Titel 1"/>
          <p:cNvSpPr>
            <a:spLocks noGrp="1"/>
          </p:cNvSpPr>
          <p:nvPr>
            <p:ph type="ctrTitle" hasCustomPrompt="1"/>
          </p:nvPr>
        </p:nvSpPr>
        <p:spPr>
          <a:xfrm>
            <a:off x="521494" y="1449388"/>
            <a:ext cx="3969544" cy="2004460"/>
          </a:xfrm>
        </p:spPr>
        <p:txBody>
          <a:bodyPr anchor="b"/>
          <a:lstStyle>
            <a:lvl1pPr algn="l">
              <a:lnSpc>
                <a:spcPct val="92000"/>
              </a:lnSpc>
              <a:defRPr sz="3150"/>
            </a:lvl1pPr>
          </a:lstStyle>
          <a:p>
            <a:r>
              <a:rPr lang="en-GB" noProof="0" dirty="0"/>
              <a:t>Add Title</a:t>
            </a:r>
          </a:p>
        </p:txBody>
      </p:sp>
      <p:sp>
        <p:nvSpPr>
          <p:cNvPr id="3" name="Untertitel 2"/>
          <p:cNvSpPr>
            <a:spLocks noGrp="1"/>
          </p:cNvSpPr>
          <p:nvPr>
            <p:ph type="subTitle" idx="1" hasCustomPrompt="1"/>
          </p:nvPr>
        </p:nvSpPr>
        <p:spPr>
          <a:xfrm>
            <a:off x="521494" y="3789040"/>
            <a:ext cx="3969544" cy="1080120"/>
          </a:xfrm>
        </p:spPr>
        <p:txBody>
          <a:bodyPr/>
          <a:lstStyle>
            <a:lvl1pPr marL="0" indent="0" algn="l">
              <a:lnSpc>
                <a:spcPct val="92000"/>
              </a:lnSpc>
              <a:buNone/>
              <a:defRPr sz="1950" b="1"/>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521494" y="5841268"/>
            <a:ext cx="3969544" cy="288032"/>
          </a:xfrm>
        </p:spPr>
        <p:txBody>
          <a:bodyPr anchor="b"/>
          <a:lstStyle>
            <a:lvl1pPr>
              <a:defRPr sz="12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521494" y="6129300"/>
            <a:ext cx="3969544" cy="252028"/>
          </a:xfrm>
        </p:spPr>
        <p:txBody>
          <a:bodyPr anchor="t"/>
          <a:lstStyle>
            <a:lvl1pPr>
              <a:defRPr sz="12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3352" y="358671"/>
            <a:ext cx="1330369"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4652962" y="549276"/>
            <a:ext cx="3807620" cy="5436009"/>
          </a:xfrm>
          <a:pattFill prst="lgCheck">
            <a:fgClr>
              <a:schemeClr val="bg1">
                <a:lumMod val="85000"/>
              </a:schemeClr>
            </a:fgClr>
            <a:bgClr>
              <a:schemeClr val="bg1"/>
            </a:bgClr>
          </a:pattFill>
        </p:spPr>
        <p:txBody>
          <a:bodyPr tIns="720000" anchor="ctr"/>
          <a:lstStyle>
            <a:lvl1pPr algn="ctr">
              <a:defRPr sz="900"/>
            </a:lvl1pPr>
          </a:lstStyle>
          <a:p>
            <a:r>
              <a:rPr lang="en-GB" noProof="0" dirty="0"/>
              <a:t>Add image by tapping on icon</a:t>
            </a:r>
          </a:p>
        </p:txBody>
      </p:sp>
    </p:spTree>
    <p:extLst>
      <p:ext uri="{BB962C8B-B14F-4D97-AF65-F5344CB8AC3E}">
        <p14:creationId xmlns:p14="http://schemas.microsoft.com/office/powerpoint/2010/main" val="218719401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88001"/>
            <a:ext cx="6708025" cy="508500"/>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100" y="1412886"/>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110857812"/>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6" y="1019814"/>
            <a:ext cx="8316905" cy="557784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hasCustomPrompt="1"/>
          </p:nvPr>
        </p:nvSpPr>
        <p:spPr>
          <a:xfrm>
            <a:off x="2077211" y="288001"/>
            <a:ext cx="6708025" cy="508500"/>
          </a:xfrm>
        </p:spPr>
        <p:txBody>
          <a:bodyPr/>
          <a:lstStyle/>
          <a:p>
            <a:r>
              <a:rPr lang="en-GB" noProof="0" dirty="0">
                <a:effectLst/>
              </a:rPr>
              <a:t>Enter slide title</a:t>
            </a:r>
            <a:endParaRPr lang="en-GB" noProof="0" dirty="0"/>
          </a:p>
        </p:txBody>
      </p:sp>
      <p:sp>
        <p:nvSpPr>
          <p:cNvPr id="14" name="Textplatzhalter 13"/>
          <p:cNvSpPr>
            <a:spLocks noGrp="1"/>
          </p:cNvSpPr>
          <p:nvPr>
            <p:ph type="body" sz="quarter" idx="13" hasCustomPrompt="1"/>
          </p:nvPr>
        </p:nvSpPr>
        <p:spPr>
          <a:xfrm>
            <a:off x="827088" y="1019823"/>
            <a:ext cx="2289712" cy="557783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noProof="0" dirty="0"/>
              <a:t>Edit master text format</a:t>
            </a:r>
          </a:p>
          <a:p>
            <a:pPr lvl="1"/>
            <a:r>
              <a:rPr lang="en-GB" noProof="0" dirty="0"/>
              <a:t>Second level</a:t>
            </a:r>
            <a:endParaRPr lang="de-DE" dirty="0"/>
          </a:p>
          <a:p>
            <a:pPr lvl="2"/>
            <a:r>
              <a:rPr lang="en-GB" noProof="0" dirty="0"/>
              <a:t>Third level</a:t>
            </a:r>
            <a:endParaRPr lang="de-DE" dirty="0"/>
          </a:p>
          <a:p>
            <a:pPr lvl="3"/>
            <a:r>
              <a:rPr lang="en-GB" noProof="0" dirty="0"/>
              <a:t>Fourth level</a:t>
            </a:r>
            <a:endParaRPr lang="de-DE" dirty="0"/>
          </a:p>
          <a:p>
            <a:pPr lvl="4"/>
            <a:r>
              <a:rPr lang="en-GB" noProof="0" dirty="0"/>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85757"/>
            <a:ext cx="1015200" cy="481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1019813"/>
            <a:ext cx="648000" cy="864000"/>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712383706"/>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33350" marR="0" indent="-133350" algn="l" defTabSz="6858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266700"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404813" marR="0" indent="-138113"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538163"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671513"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806054" indent="-134541">
              <a:lnSpc>
                <a:spcPct val="110000"/>
              </a:lnSpc>
              <a:buClr>
                <a:schemeClr val="tx1"/>
              </a:buClr>
              <a:buFont typeface="Symbol" panose="05050102010706020507" pitchFamily="18" charset="2"/>
              <a:buChar char="-"/>
              <a:defRPr sz="1200"/>
            </a:lvl6pPr>
            <a:lvl7pPr marL="942975" indent="-136922">
              <a:lnSpc>
                <a:spcPct val="110000"/>
              </a:lnSpc>
              <a:buFont typeface="Symbol" panose="05050102010706020507" pitchFamily="18" charset="2"/>
              <a:buChar char="-"/>
              <a:defRPr sz="1200"/>
            </a:lvl7pPr>
            <a:lvl8pPr marL="1077516" indent="-134541">
              <a:lnSpc>
                <a:spcPct val="110000"/>
              </a:lnSpc>
              <a:buFont typeface="Symbol" panose="05050102010706020507" pitchFamily="18" charset="2"/>
              <a:buChar char="-"/>
              <a:defRPr sz="1200"/>
            </a:lvl8pPr>
            <a:lvl9pPr marL="1210866" indent="-133350">
              <a:lnSpc>
                <a:spcPct val="110000"/>
              </a:lnSpc>
              <a:buFont typeface="Symbol" panose="05050102010706020507" pitchFamily="18" charset="2"/>
              <a:buChar char="-"/>
              <a:defRPr sz="12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35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151073969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86CB4B4D-7CA3-9044-876B-883B54F8677D}" type="slidenum">
              <a:rPr lang="fr-FR" smtClean="0"/>
              <a:t>‹#›</a:t>
            </a:fld>
            <a:endParaRPr lang="fr-FR"/>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521494" y="1292087"/>
            <a:ext cx="6723460" cy="4729302"/>
          </a:xfrm>
        </p:spPr>
        <p:txBody>
          <a:bodyPr/>
          <a:lstStyle>
            <a:lvl1pPr>
              <a:defRPr sz="3150">
                <a:solidFill>
                  <a:schemeClr val="bg1"/>
                </a:solidFill>
              </a:defRPr>
            </a:lvl1pPr>
            <a:lvl2pPr marL="0" indent="0">
              <a:buFontTx/>
              <a:buNone/>
              <a:defRPr>
                <a:solidFill>
                  <a:schemeClr val="bg1"/>
                </a:solidFill>
              </a:defRPr>
            </a:lvl2pPr>
            <a:lvl3pPr marL="188119" indent="-188119">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7961351" y="305378"/>
            <a:ext cx="661099" cy="362794"/>
          </a:xfrm>
          <a:prstGeom prst="rect">
            <a:avLst/>
          </a:prstGeom>
        </p:spPr>
      </p:pic>
    </p:spTree>
    <p:extLst>
      <p:ext uri="{BB962C8B-B14F-4D97-AF65-F5344CB8AC3E}">
        <p14:creationId xmlns:p14="http://schemas.microsoft.com/office/powerpoint/2010/main" val="2814329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86CB4B4D-7CA3-9044-876B-883B54F8677D}" type="slidenum">
              <a:rPr lang="fr-FR" smtClean="0"/>
              <a:t>‹#›</a:t>
            </a:fld>
            <a:endParaRPr lang="fr-FR"/>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521494" y="1292087"/>
            <a:ext cx="6723460" cy="4729302"/>
          </a:xfrm>
        </p:spPr>
        <p:txBody>
          <a:bodyPr/>
          <a:lstStyle>
            <a:lvl1pPr>
              <a:defRPr sz="3150">
                <a:solidFill>
                  <a:schemeClr val="bg1"/>
                </a:solidFill>
              </a:defRPr>
            </a:lvl1pPr>
            <a:lvl2pPr marL="0" indent="0">
              <a:buFontTx/>
              <a:buNone/>
              <a:defRPr>
                <a:solidFill>
                  <a:schemeClr val="bg1"/>
                </a:solidFill>
              </a:defRPr>
            </a:lvl2pPr>
            <a:lvl3pPr marL="188119" indent="-188119">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7961351" y="305378"/>
            <a:ext cx="661099" cy="362794"/>
          </a:xfrm>
          <a:prstGeom prst="rect">
            <a:avLst/>
          </a:prstGeom>
        </p:spPr>
      </p:pic>
    </p:spTree>
    <p:extLst>
      <p:ext uri="{BB962C8B-B14F-4D97-AF65-F5344CB8AC3E}">
        <p14:creationId xmlns:p14="http://schemas.microsoft.com/office/powerpoint/2010/main" val="354820752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image" Target="../media/image12.png"/><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19" Type="http://schemas.openxmlformats.org/officeDocument/2006/relationships/theme" Target="../theme/theme2.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1.xml"/><Relationship Id="rId3" Type="http://schemas.openxmlformats.org/officeDocument/2006/relationships/slideLayout" Target="../slideLayouts/slideLayout66.xml"/><Relationship Id="rId7" Type="http://schemas.openxmlformats.org/officeDocument/2006/relationships/slideLayout" Target="../slideLayouts/slideLayout70.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image" Target="../media/image9.emf"/><Relationship Id="rId5" Type="http://schemas.openxmlformats.org/officeDocument/2006/relationships/slideLayout" Target="../slideLayouts/slideLayout68.xml"/><Relationship Id="rId10" Type="http://schemas.openxmlformats.org/officeDocument/2006/relationships/theme" Target="../theme/theme3.xml"/><Relationship Id="rId4" Type="http://schemas.openxmlformats.org/officeDocument/2006/relationships/slideLayout" Target="../slideLayouts/slideLayout67.xml"/><Relationship Id="rId9"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521494" y="278296"/>
            <a:ext cx="6723460"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521494" y="1376364"/>
            <a:ext cx="8100956"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7406878" y="6404573"/>
            <a:ext cx="1215628" cy="144016"/>
          </a:xfrm>
          <a:prstGeom prst="rect">
            <a:avLst/>
          </a:prstGeom>
        </p:spPr>
        <p:txBody>
          <a:bodyPr vert="horz" lIns="0" tIns="0" rIns="0" bIns="0" rtlCol="0" anchor="t" anchorCtr="0"/>
          <a:lstStyle>
            <a:lvl1pPr algn="r">
              <a:defRPr sz="750">
                <a:solidFill>
                  <a:schemeClr val="tx1"/>
                </a:solidFill>
              </a:defRPr>
            </a:lvl1pPr>
          </a:lstStyle>
          <a:p>
            <a:endParaRPr lang="en-GB" noProof="0" dirty="0"/>
          </a:p>
        </p:txBody>
      </p:sp>
      <p:sp>
        <p:nvSpPr>
          <p:cNvPr id="5" name="Fußzeilenplatzhalter 4"/>
          <p:cNvSpPr>
            <a:spLocks noGrp="1"/>
          </p:cNvSpPr>
          <p:nvPr>
            <p:ph type="ftr" sz="quarter" idx="3"/>
          </p:nvPr>
        </p:nvSpPr>
        <p:spPr>
          <a:xfrm>
            <a:off x="1210866" y="6404573"/>
            <a:ext cx="6034088" cy="144016"/>
          </a:xfrm>
          <a:prstGeom prst="rect">
            <a:avLst/>
          </a:prstGeom>
        </p:spPr>
        <p:txBody>
          <a:bodyPr vert="horz" lIns="0" tIns="0" rIns="0" bIns="0" rtlCol="0" anchor="t" anchorCtr="0"/>
          <a:lstStyle>
            <a:lvl1pPr algn="l">
              <a:defRPr sz="750">
                <a:solidFill>
                  <a:schemeClr val="tx1"/>
                </a:solidFill>
              </a:defRPr>
            </a:lvl1pPr>
          </a:lstStyle>
          <a:p>
            <a:r>
              <a:rPr lang="en-GB" noProof="0"/>
              <a:t>)</a:t>
            </a:r>
            <a:endParaRPr lang="en-GB" noProof="0" dirty="0"/>
          </a:p>
        </p:txBody>
      </p:sp>
      <p:sp>
        <p:nvSpPr>
          <p:cNvPr id="6" name="Foliennummernplatzhalter 5"/>
          <p:cNvSpPr>
            <a:spLocks noGrp="1"/>
          </p:cNvSpPr>
          <p:nvPr>
            <p:ph type="sldNum" sz="quarter" idx="4"/>
          </p:nvPr>
        </p:nvSpPr>
        <p:spPr>
          <a:xfrm>
            <a:off x="521494" y="6404573"/>
            <a:ext cx="527447" cy="144016"/>
          </a:xfrm>
          <a:prstGeom prst="rect">
            <a:avLst/>
          </a:prstGeom>
        </p:spPr>
        <p:txBody>
          <a:bodyPr vert="horz" lIns="0" tIns="0" rIns="0" bIns="0" rtlCol="0" anchor="t" anchorCtr="0"/>
          <a:lstStyle>
            <a:lvl1pPr algn="l">
              <a:defRPr sz="750">
                <a:solidFill>
                  <a:schemeClr val="tx1"/>
                </a:solidFill>
              </a:defRPr>
            </a:lvl1pPr>
          </a:lstStyle>
          <a:p>
            <a:fld id="{86CB4B4D-7CA3-9044-876B-883B54F8677D}" type="slidenum">
              <a:rPr lang="fr-FR" smtClean="0"/>
              <a:t>‹#›</a:t>
            </a:fld>
            <a:endParaRPr lang="fr-FR"/>
          </a:p>
        </p:txBody>
      </p:sp>
      <p:pic>
        <p:nvPicPr>
          <p:cNvPr id="20" name="Grafik 19">
            <a:extLst>
              <a:ext uri="{FF2B5EF4-FFF2-40B4-BE49-F238E27FC236}">
                <a16:creationId xmlns:a16="http://schemas.microsoft.com/office/drawing/2014/main" id="{EC2031EC-4715-FBAB-E65E-0A3E5D91D8E4}"/>
              </a:ext>
            </a:extLst>
          </p:cNvPr>
          <p:cNvPicPr>
            <a:picLocks noChangeAspect="1"/>
          </p:cNvPicPr>
          <p:nvPr/>
        </p:nvPicPr>
        <p:blipFill>
          <a:blip r:embed="rId47" cstate="print">
            <a:extLst>
              <a:ext uri="{28A0092B-C50C-407E-A947-70E740481C1C}">
                <a14:useLocalDpi xmlns:a14="http://schemas.microsoft.com/office/drawing/2010/main" val="0"/>
              </a:ext>
            </a:extLst>
          </a:blip>
          <a:stretch>
            <a:fillRect/>
          </a:stretch>
        </p:blipFill>
        <p:spPr>
          <a:xfrm>
            <a:off x="7961350" y="305378"/>
            <a:ext cx="661100" cy="362794"/>
          </a:xfrm>
          <a:prstGeom prst="rect">
            <a:avLst/>
          </a:prstGeom>
        </p:spPr>
      </p:pic>
    </p:spTree>
    <p:extLst>
      <p:ext uri="{BB962C8B-B14F-4D97-AF65-F5344CB8AC3E}">
        <p14:creationId xmlns:p14="http://schemas.microsoft.com/office/powerpoint/2010/main" val="228776437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 id="2147483722" r:id="rId20"/>
    <p:sldLayoutId id="2147483723" r:id="rId21"/>
    <p:sldLayoutId id="2147483724" r:id="rId22"/>
    <p:sldLayoutId id="2147483725" r:id="rId23"/>
    <p:sldLayoutId id="2147483726" r:id="rId24"/>
    <p:sldLayoutId id="2147483727" r:id="rId25"/>
    <p:sldLayoutId id="2147483728" r:id="rId26"/>
    <p:sldLayoutId id="2147483729" r:id="rId27"/>
    <p:sldLayoutId id="2147483730" r:id="rId28"/>
    <p:sldLayoutId id="2147483731" r:id="rId29"/>
    <p:sldLayoutId id="2147483732" r:id="rId30"/>
    <p:sldLayoutId id="2147483733" r:id="rId31"/>
    <p:sldLayoutId id="2147483734" r:id="rId32"/>
    <p:sldLayoutId id="2147483735" r:id="rId33"/>
    <p:sldLayoutId id="2147483736" r:id="rId34"/>
    <p:sldLayoutId id="2147483737" r:id="rId35"/>
    <p:sldLayoutId id="2147483739" r:id="rId36"/>
    <p:sldLayoutId id="2147483740" r:id="rId37"/>
    <p:sldLayoutId id="2147483743" r:id="rId38"/>
    <p:sldLayoutId id="2147483746" r:id="rId39"/>
    <p:sldLayoutId id="2147483747" r:id="rId40"/>
    <p:sldLayoutId id="2147483658" r:id="rId41"/>
    <p:sldLayoutId id="2147483788" r:id="rId42"/>
    <p:sldLayoutId id="2147483792" r:id="rId43"/>
    <p:sldLayoutId id="2147483793" r:id="rId44"/>
    <p:sldLayoutId id="2147483794" r:id="rId45"/>
  </p:sldLayoutIdLst>
  <p:hf sldNum="0" hdr="0" ftr="0" dt="0"/>
  <p:txStyles>
    <p:titleStyle>
      <a:lvl1pPr algn="l" defTabSz="685800" rtl="0" eaLnBrk="1" latinLnBrk="0" hangingPunct="1">
        <a:lnSpc>
          <a:spcPct val="100000"/>
        </a:lnSpc>
        <a:spcBef>
          <a:spcPct val="0"/>
        </a:spcBef>
        <a:buNone/>
        <a:defRPr sz="1950" b="1" kern="1200">
          <a:solidFill>
            <a:schemeClr val="tx1"/>
          </a:solidFill>
          <a:latin typeface="+mj-lt"/>
          <a:ea typeface="+mj-ea"/>
          <a:cs typeface="+mj-cs"/>
        </a:defRPr>
      </a:lvl1pPr>
    </p:titleStyle>
    <p:bodyStyle>
      <a:lvl1pPr marL="0" indent="0" algn="l" defTabSz="685800" rtl="0" eaLnBrk="1" latinLnBrk="0" hangingPunct="1">
        <a:lnSpc>
          <a:spcPct val="100000"/>
        </a:lnSpc>
        <a:spcBef>
          <a:spcPts val="450"/>
        </a:spcBef>
        <a:buFont typeface="+mj-lt"/>
        <a:buNone/>
        <a:defRPr sz="1500" kern="1200">
          <a:solidFill>
            <a:schemeClr val="tx1"/>
          </a:solidFill>
          <a:latin typeface="+mn-lt"/>
          <a:ea typeface="+mn-ea"/>
          <a:cs typeface="+mn-cs"/>
        </a:defRPr>
      </a:lvl1pPr>
      <a:lvl2pPr marL="189000" indent="-189000" algn="l" defTabSz="685800" rtl="0" eaLnBrk="1" latinLnBrk="0" hangingPunct="1">
        <a:lnSpc>
          <a:spcPct val="100000"/>
        </a:lnSpc>
        <a:spcBef>
          <a:spcPts val="450"/>
        </a:spcBef>
        <a:buFont typeface="Aptos" panose="020B0004020202020204" pitchFamily="34" charset="0"/>
        <a:buChar char="•"/>
        <a:defRPr sz="1500" kern="1200">
          <a:solidFill>
            <a:schemeClr val="tx1"/>
          </a:solidFill>
          <a:latin typeface="+mn-lt"/>
          <a:ea typeface="+mn-ea"/>
          <a:cs typeface="+mn-cs"/>
        </a:defRPr>
      </a:lvl2pPr>
      <a:lvl3pPr marL="378000" indent="-189000" algn="l" defTabSz="685800" rtl="0" eaLnBrk="1" latinLnBrk="0" hangingPunct="1">
        <a:lnSpc>
          <a:spcPct val="100000"/>
        </a:lnSpc>
        <a:spcBef>
          <a:spcPts val="450"/>
        </a:spcBef>
        <a:buFont typeface="Aptos" panose="020B0004020202020204" pitchFamily="34" charset="0"/>
        <a:buChar char="•"/>
        <a:defRPr sz="1500" kern="1200">
          <a:solidFill>
            <a:schemeClr val="tx1"/>
          </a:solidFill>
          <a:latin typeface="+mn-lt"/>
          <a:ea typeface="+mn-ea"/>
          <a:cs typeface="+mn-cs"/>
        </a:defRPr>
      </a:lvl3pPr>
      <a:lvl4pPr marL="567000" indent="-189000" algn="l" defTabSz="685800" rtl="0" eaLnBrk="1" latinLnBrk="0" hangingPunct="1">
        <a:lnSpc>
          <a:spcPct val="100000"/>
        </a:lnSpc>
        <a:spcBef>
          <a:spcPts val="300"/>
        </a:spcBef>
        <a:buFont typeface="Aptos" panose="020B0004020202020204" pitchFamily="34" charset="0"/>
        <a:buChar char="•"/>
        <a:defRPr sz="1500" kern="1200">
          <a:solidFill>
            <a:schemeClr val="tx1"/>
          </a:solidFill>
          <a:latin typeface="+mn-lt"/>
          <a:ea typeface="+mn-ea"/>
          <a:cs typeface="+mn-cs"/>
        </a:defRPr>
      </a:lvl4pPr>
      <a:lvl5pPr marL="756000" indent="-189000" algn="l" defTabSz="685800" rtl="0" eaLnBrk="1" latinLnBrk="0" hangingPunct="1">
        <a:lnSpc>
          <a:spcPct val="100000"/>
        </a:lnSpc>
        <a:spcBef>
          <a:spcPts val="300"/>
        </a:spcBef>
        <a:buFont typeface="Aptos" panose="020B00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A4A3A4"/>
          </p15:clr>
        </p15:guide>
        <p15:guide id="2" pos="7242">
          <p15:clr>
            <a:srgbClr val="A4A3A4"/>
          </p15:clr>
        </p15:guide>
        <p15:guide id="3" orient="horz" pos="4110">
          <p15:clr>
            <a:srgbClr val="A4A3A4"/>
          </p15:clr>
        </p15:guide>
        <p15:guide id="4" orient="horz" pos="913">
          <p15:clr>
            <a:srgbClr val="A4A3A4"/>
          </p15:clr>
        </p15:guide>
        <p15:guide id="5" pos="3772">
          <p15:clr>
            <a:srgbClr val="A4A3A4"/>
          </p15:clr>
        </p15:guide>
        <p15:guide id="6" pos="3908">
          <p15:clr>
            <a:srgbClr val="A4A3A4"/>
          </p15:clr>
        </p15:guide>
        <p15:guide id="7" pos="2751">
          <p15:clr>
            <a:srgbClr val="A4A3A4"/>
          </p15:clr>
        </p15:guide>
        <p15:guide id="8" pos="2615">
          <p15:clr>
            <a:srgbClr val="A4A3A4"/>
          </p15:clr>
        </p15:guide>
        <p15:guide id="9" pos="1595">
          <p15:clr>
            <a:srgbClr val="A4A3A4"/>
          </p15:clr>
        </p15:guide>
        <p15:guide id="10" pos="1459">
          <p15:clr>
            <a:srgbClr val="A4A3A4"/>
          </p15:clr>
        </p15:guide>
        <p15:guide id="11" pos="4929">
          <p15:clr>
            <a:srgbClr val="A4A3A4"/>
          </p15:clr>
        </p15:guide>
        <p15:guide id="12" pos="5065">
          <p15:clr>
            <a:srgbClr val="A4A3A4"/>
          </p15:clr>
        </p15:guide>
        <p15:guide id="13" pos="6085">
          <p15:clr>
            <a:srgbClr val="A4A3A4"/>
          </p15:clr>
        </p15:guide>
        <p15:guide id="14" pos="6221">
          <p15:clr>
            <a:srgbClr val="A4A3A4"/>
          </p15:clr>
        </p15:guide>
        <p15:guide id="15" pos="2172">
          <p15:clr>
            <a:srgbClr val="A4A3A4"/>
          </p15:clr>
        </p15:guide>
        <p15:guide id="16" pos="2036">
          <p15:clr>
            <a:srgbClr val="A4A3A4"/>
          </p15:clr>
        </p15:guide>
        <p15:guide id="17" pos="3194">
          <p15:clr>
            <a:srgbClr val="A4A3A4"/>
          </p15:clr>
        </p15:guide>
        <p15:guide id="18" pos="3330">
          <p15:clr>
            <a:srgbClr val="A4A3A4"/>
          </p15:clr>
        </p15:guide>
        <p15:guide id="19" pos="881">
          <p15:clr>
            <a:srgbClr val="A4A3A4"/>
          </p15:clr>
        </p15:guide>
        <p15:guide id="20" pos="1017">
          <p15:clr>
            <a:srgbClr val="A4A3A4"/>
          </p15:clr>
        </p15:guide>
        <p15:guide id="21" pos="4351">
          <p15:clr>
            <a:srgbClr val="A4A3A4"/>
          </p15:clr>
        </p15:guide>
        <p15:guide id="22" pos="4487">
          <p15:clr>
            <a:srgbClr val="A4A3A4"/>
          </p15:clr>
        </p15:guide>
        <p15:guide id="23" pos="5508">
          <p15:clr>
            <a:srgbClr val="A4A3A4"/>
          </p15:clr>
        </p15:guide>
        <p15:guide id="24" pos="5642">
          <p15:clr>
            <a:srgbClr val="A4A3A4"/>
          </p15:clr>
        </p15:guide>
        <p15:guide id="25" pos="6663">
          <p15:clr>
            <a:srgbClr val="A4A3A4"/>
          </p15:clr>
        </p15:guide>
        <p15:guide id="26" pos="6799">
          <p15:clr>
            <a:srgbClr val="A4A3A4"/>
          </p15:clr>
        </p15:guide>
        <p15:guide id="27" orient="horz" pos="229">
          <p15:clr>
            <a:srgbClr val="A4A3A4"/>
          </p15:clr>
        </p15:guide>
        <p15:guide id="28" orient="horz" pos="867">
          <p15:clr>
            <a:srgbClr val="A4A3A4"/>
          </p15:clr>
        </p15:guide>
        <p15:guide id="29" orient="horz" pos="3793">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0" y="1412875"/>
            <a:ext cx="720725" cy="727904"/>
          </a:xfrm>
          <a:prstGeom prst="rect">
            <a:avLst/>
          </a:prstGeom>
          <a:solidFill>
            <a:srgbClr val="B9B9B9"/>
          </a:solidFill>
          <a:ln w="12700">
            <a:miter lim="400000"/>
          </a:ln>
        </p:spPr>
        <p:txBody>
          <a:bodyPr lIns="45718" tIns="45718" rIns="45718" bIns="45718"/>
          <a:lstStyle/>
          <a:p>
            <a:pPr>
              <a:spcBef>
                <a:spcPts val="0"/>
              </a:spcBef>
              <a:defRPr sz="2400">
                <a:latin typeface="Times"/>
                <a:ea typeface="Times"/>
                <a:cs typeface="Times"/>
                <a:sym typeface="Times"/>
              </a:defRPr>
            </a:pPr>
            <a:endParaRPr/>
          </a:p>
        </p:txBody>
      </p:sp>
      <p:pic>
        <p:nvPicPr>
          <p:cNvPr id="3" name="image1.png" descr="PSI-Logo_narrow_30k.eps"/>
          <p:cNvPicPr>
            <a:picLocks noChangeAspect="1"/>
          </p:cNvPicPr>
          <p:nvPr/>
        </p:nvPicPr>
        <p:blipFill>
          <a:blip r:embed="rId20"/>
          <a:stretch>
            <a:fillRect/>
          </a:stretch>
        </p:blipFill>
        <p:spPr>
          <a:xfrm>
            <a:off x="812800" y="285750"/>
            <a:ext cx="1016000" cy="361950"/>
          </a:xfrm>
          <a:prstGeom prst="rect">
            <a:avLst/>
          </a:prstGeom>
          <a:ln w="12700">
            <a:miter lim="400000"/>
          </a:ln>
        </p:spPr>
      </p:pic>
      <p:sp>
        <p:nvSpPr>
          <p:cNvPr id="4" name="Shape 4"/>
          <p:cNvSpPr>
            <a:spLocks noGrp="1"/>
          </p:cNvSpPr>
          <p:nvPr>
            <p:ph type="body" idx="1"/>
          </p:nvPr>
        </p:nvSpPr>
        <p:spPr>
          <a:xfrm>
            <a:off x="1042987" y="1341437"/>
            <a:ext cx="7742240" cy="46799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r>
              <a:t>Textebene 1</a:t>
            </a:r>
          </a:p>
          <a:p>
            <a:pPr lvl="1"/>
            <a:r>
              <a:t>Textebene 2</a:t>
            </a:r>
          </a:p>
          <a:p>
            <a:pPr lvl="2"/>
            <a:r>
              <a:t>Textebene 3</a:t>
            </a:r>
          </a:p>
          <a:p>
            <a:pPr lvl="3"/>
            <a:r>
              <a:t>Textebene 4</a:t>
            </a:r>
          </a:p>
          <a:p>
            <a:pPr lvl="4"/>
            <a:r>
              <a:t>Textebene 5</a:t>
            </a:r>
          </a:p>
        </p:txBody>
      </p:sp>
      <p:sp>
        <p:nvSpPr>
          <p:cNvPr id="5" name="Shape 5"/>
          <p:cNvSpPr>
            <a:spLocks noGrp="1"/>
          </p:cNvSpPr>
          <p:nvPr>
            <p:ph type="title"/>
          </p:nvPr>
        </p:nvSpPr>
        <p:spPr>
          <a:xfrm>
            <a:off x="2077198" y="291600"/>
            <a:ext cx="6708028" cy="508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r>
              <a:t>Titeltext</a:t>
            </a:r>
          </a:p>
        </p:txBody>
      </p:sp>
      <p:sp>
        <p:nvSpPr>
          <p:cNvPr id="6" name="Shape 6"/>
          <p:cNvSpPr>
            <a:spLocks noGrp="1"/>
          </p:cNvSpPr>
          <p:nvPr>
            <p:ph type="sldNum" sz="quarter" idx="2"/>
          </p:nvPr>
        </p:nvSpPr>
        <p:spPr>
          <a:xfrm>
            <a:off x="8206312" y="6661150"/>
            <a:ext cx="132582" cy="127000"/>
          </a:xfrm>
          <a:prstGeom prst="rect">
            <a:avLst/>
          </a:prstGeom>
          <a:ln w="12700">
            <a:miter lim="400000"/>
          </a:ln>
        </p:spPr>
        <p:txBody>
          <a:bodyPr wrap="none" lIns="0" tIns="0" rIns="0" bIns="0">
            <a:spAutoFit/>
          </a:bodyPr>
          <a:lstStyle>
            <a:lvl1pPr>
              <a:spcBef>
                <a:spcPts val="0"/>
              </a:spcBef>
              <a:defRPr sz="900"/>
            </a:lvl1pPr>
          </a:lstStyle>
          <a:p>
            <a:pPr algn="r">
              <a:defRPr/>
            </a:pPr>
            <a:r>
              <a:rPr lang="de-DE"/>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1533106646"/>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5" r:id="rId6"/>
    <p:sldLayoutId id="2147483756" r:id="rId7"/>
    <p:sldLayoutId id="2147483757" r:id="rId8"/>
    <p:sldLayoutId id="2147483759" r:id="rId9"/>
    <p:sldLayoutId id="2147483760" r:id="rId10"/>
    <p:sldLayoutId id="2147483761" r:id="rId11"/>
    <p:sldLayoutId id="2147483763" r:id="rId12"/>
    <p:sldLayoutId id="2147483765" r:id="rId13"/>
    <p:sldLayoutId id="2147483766" r:id="rId14"/>
    <p:sldLayoutId id="2147483767" r:id="rId15"/>
    <p:sldLayoutId id="2147483768" r:id="rId16"/>
    <p:sldLayoutId id="2147483769" r:id="rId17"/>
    <p:sldLayoutId id="2147483791" r:id="rId18"/>
  </p:sldLayoutIdLst>
  <p:transition spd="med"/>
  <p:hf sldNum="0" hdr="0" ftr="0" dt="0"/>
  <p:txStyles>
    <p:titleStyle>
      <a:lvl1pPr marL="0" marR="0" indent="0" algn="l" defTabSz="914400" rtl="0" eaLnBrk="1" latinLnBrk="0" hangingPunct="1">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1pPr>
      <a:lvl2pPr marL="0" marR="0" indent="0" algn="l" defTabSz="914400" rtl="0" eaLnBrk="1" latinLnBrk="0" hangingPunct="1">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2pPr>
      <a:lvl3pPr marL="0" marR="0" indent="0" algn="l" defTabSz="914400" rtl="0" eaLnBrk="1" latinLnBrk="0" hangingPunct="1">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3pPr>
      <a:lvl4pPr marL="0" marR="0" indent="0" algn="l" defTabSz="914400" rtl="0" eaLnBrk="1" latinLnBrk="0" hangingPunct="1">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4pPr>
      <a:lvl5pPr marL="0" marR="0" indent="0" algn="l" defTabSz="914400" rtl="0" eaLnBrk="1" latinLnBrk="0" hangingPunct="1">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5pPr>
      <a:lvl6pPr marL="0" marR="0" indent="0" algn="l" defTabSz="914400" rtl="0" eaLnBrk="1" latinLnBrk="0" hangingPunct="1">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6pPr>
      <a:lvl7pPr marL="0" marR="0" indent="0" algn="l" defTabSz="914400" rtl="0" eaLnBrk="1" latinLnBrk="0" hangingPunct="1">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7pPr>
      <a:lvl8pPr marL="0" marR="0" indent="0" algn="l" defTabSz="914400" rtl="0" eaLnBrk="1" latinLnBrk="0" hangingPunct="1">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8pPr>
      <a:lvl9pPr marL="0" marR="0" indent="0" algn="l" defTabSz="914400" rtl="0" eaLnBrk="1" latinLnBrk="0" hangingPunct="1">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9pPr>
    </p:titleStyle>
    <p:bodyStyle>
      <a:lvl1pPr marL="177800" marR="0" indent="-177800" algn="l" defTabSz="914400" rtl="0" eaLnBrk="1" latinLnBrk="0" hangingPunct="1">
        <a:lnSpc>
          <a:spcPct val="110000"/>
        </a:lnSpc>
        <a:spcBef>
          <a:spcPts val="0"/>
        </a:spcBef>
        <a:spcAft>
          <a:spcPts val="0"/>
        </a:spcAft>
        <a:buClr>
          <a:srgbClr val="000000"/>
        </a:buClr>
        <a:buSzPct val="100000"/>
        <a:buFont typeface="Arial"/>
        <a:buChar char="•"/>
        <a:tabLst/>
        <a:defRPr sz="1800" b="0" i="0" u="none" strike="noStrike" cap="none" spc="0" baseline="0">
          <a:ln>
            <a:noFill/>
          </a:ln>
          <a:solidFill>
            <a:srgbClr val="000000"/>
          </a:solidFill>
          <a:uFillTx/>
          <a:latin typeface="+mj-lt"/>
          <a:ea typeface="+mj-ea"/>
          <a:cs typeface="+mj-cs"/>
          <a:sym typeface="Calibri"/>
        </a:defRPr>
      </a:lvl1pPr>
      <a:lvl2pPr marL="355600" marR="0" indent="-177800" algn="l" defTabSz="914400" rtl="0" eaLnBrk="1" latinLnBrk="0" hangingPunct="1">
        <a:lnSpc>
          <a:spcPct val="110000"/>
        </a:lnSpc>
        <a:spcBef>
          <a:spcPts val="0"/>
        </a:spcBef>
        <a:spcAft>
          <a:spcPts val="0"/>
        </a:spcAft>
        <a:buClr>
          <a:srgbClr val="000000"/>
        </a:buClr>
        <a:buSzPct val="100000"/>
        <a:buFont typeface="Arial"/>
        <a:buChar char="−"/>
        <a:tabLst/>
        <a:defRPr sz="1800" b="0" i="0" u="none" strike="noStrike" cap="none" spc="0" baseline="0">
          <a:ln>
            <a:noFill/>
          </a:ln>
          <a:solidFill>
            <a:srgbClr val="000000"/>
          </a:solidFill>
          <a:uFillTx/>
          <a:latin typeface="+mj-lt"/>
          <a:ea typeface="+mj-ea"/>
          <a:cs typeface="+mj-cs"/>
          <a:sym typeface="Calibri"/>
        </a:defRPr>
      </a:lvl2pPr>
      <a:lvl3pPr marL="539750" marR="0" indent="-184150" algn="l" defTabSz="914400" rtl="0" eaLnBrk="1" latinLnBrk="0" hangingPunct="1">
        <a:lnSpc>
          <a:spcPct val="110000"/>
        </a:lnSpc>
        <a:spcBef>
          <a:spcPts val="0"/>
        </a:spcBef>
        <a:spcAft>
          <a:spcPts val="0"/>
        </a:spcAft>
        <a:buClr>
          <a:srgbClr val="000000"/>
        </a:buClr>
        <a:buSzPct val="100000"/>
        <a:buFont typeface="Arial"/>
        <a:buChar char="−"/>
        <a:tabLst/>
        <a:defRPr sz="1800" b="0" i="0" u="none" strike="noStrike" cap="none" spc="0" baseline="0">
          <a:ln>
            <a:noFill/>
          </a:ln>
          <a:solidFill>
            <a:srgbClr val="000000"/>
          </a:solidFill>
          <a:uFillTx/>
          <a:latin typeface="+mj-lt"/>
          <a:ea typeface="+mj-ea"/>
          <a:cs typeface="+mj-cs"/>
          <a:sym typeface="Calibri"/>
        </a:defRPr>
      </a:lvl3pPr>
      <a:lvl4pPr marL="717550" marR="0" indent="-177800" algn="l" defTabSz="914400" rtl="0" eaLnBrk="1" latinLnBrk="0" hangingPunct="1">
        <a:lnSpc>
          <a:spcPct val="110000"/>
        </a:lnSpc>
        <a:spcBef>
          <a:spcPts val="0"/>
        </a:spcBef>
        <a:spcAft>
          <a:spcPts val="0"/>
        </a:spcAft>
        <a:buClr>
          <a:srgbClr val="000000"/>
        </a:buClr>
        <a:buSzPct val="100000"/>
        <a:buFont typeface="Arial"/>
        <a:buChar char="−"/>
        <a:tabLst/>
        <a:defRPr sz="1800" b="0" i="0" u="none" strike="noStrike" cap="none" spc="0" baseline="0">
          <a:ln>
            <a:noFill/>
          </a:ln>
          <a:solidFill>
            <a:srgbClr val="000000"/>
          </a:solidFill>
          <a:uFillTx/>
          <a:latin typeface="+mj-lt"/>
          <a:ea typeface="+mj-ea"/>
          <a:cs typeface="+mj-cs"/>
          <a:sym typeface="Calibri"/>
        </a:defRPr>
      </a:lvl4pPr>
      <a:lvl5pPr marL="895350" marR="0" indent="-177800" algn="l" defTabSz="914400" rtl="0" eaLnBrk="1" latinLnBrk="0" hangingPunct="1">
        <a:lnSpc>
          <a:spcPct val="110000"/>
        </a:lnSpc>
        <a:spcBef>
          <a:spcPts val="0"/>
        </a:spcBef>
        <a:spcAft>
          <a:spcPts val="0"/>
        </a:spcAft>
        <a:buClr>
          <a:srgbClr val="000000"/>
        </a:buClr>
        <a:buSzPct val="100000"/>
        <a:buFont typeface="Arial"/>
        <a:buChar char="−"/>
        <a:tabLst/>
        <a:defRPr sz="1800" b="0" i="0" u="none" strike="noStrike" cap="none" spc="0" baseline="0">
          <a:ln>
            <a:noFill/>
          </a:ln>
          <a:solidFill>
            <a:srgbClr val="000000"/>
          </a:solidFill>
          <a:uFillTx/>
          <a:latin typeface="+mj-lt"/>
          <a:ea typeface="+mj-ea"/>
          <a:cs typeface="+mj-cs"/>
          <a:sym typeface="Calibri"/>
        </a:defRPr>
      </a:lvl5pPr>
      <a:lvl6pPr marL="1097161" marR="0" indent="-201811" algn="l" defTabSz="914400" rtl="0" eaLnBrk="1" latinLnBrk="0" hangingPunct="1">
        <a:lnSpc>
          <a:spcPct val="110000"/>
        </a:lnSpc>
        <a:spcBef>
          <a:spcPts val="0"/>
        </a:spcBef>
        <a:spcAft>
          <a:spcPts val="0"/>
        </a:spcAft>
        <a:buClr>
          <a:srgbClr val="000000"/>
        </a:buClr>
        <a:buSzPct val="100000"/>
        <a:buFont typeface="Arial"/>
        <a:buChar char="−"/>
        <a:tabLst/>
        <a:defRPr sz="1800" b="0" i="0" u="none" strike="noStrike" cap="none" spc="0" baseline="0">
          <a:ln>
            <a:noFill/>
          </a:ln>
          <a:solidFill>
            <a:srgbClr val="000000"/>
          </a:solidFill>
          <a:uFillTx/>
          <a:latin typeface="+mj-lt"/>
          <a:ea typeface="+mj-ea"/>
          <a:cs typeface="+mj-cs"/>
          <a:sym typeface="Calibri"/>
        </a:defRPr>
      </a:lvl6pPr>
      <a:lvl7pPr marL="1280120" marR="0" indent="-205383" algn="l" defTabSz="914400" rtl="0" eaLnBrk="1" latinLnBrk="0" hangingPunct="1">
        <a:lnSpc>
          <a:spcPct val="110000"/>
        </a:lnSpc>
        <a:spcBef>
          <a:spcPts val="0"/>
        </a:spcBef>
        <a:spcAft>
          <a:spcPts val="0"/>
        </a:spcAft>
        <a:buClr>
          <a:srgbClr val="000000"/>
        </a:buClr>
        <a:buSzPct val="100000"/>
        <a:buFont typeface="Arial"/>
        <a:buChar char="−"/>
        <a:tabLst/>
        <a:defRPr sz="1800" b="0" i="0" u="none" strike="noStrike" cap="none" spc="0" baseline="0">
          <a:ln>
            <a:noFill/>
          </a:ln>
          <a:solidFill>
            <a:srgbClr val="000000"/>
          </a:solidFill>
          <a:uFillTx/>
          <a:latin typeface="+mj-lt"/>
          <a:ea typeface="+mj-ea"/>
          <a:cs typeface="+mj-cs"/>
          <a:sym typeface="Calibri"/>
        </a:defRPr>
      </a:lvl7pPr>
      <a:lvl8pPr marL="1459111" marR="0" indent="-201811" algn="l" defTabSz="914400" rtl="0" eaLnBrk="1" latinLnBrk="0" hangingPunct="1">
        <a:lnSpc>
          <a:spcPct val="110000"/>
        </a:lnSpc>
        <a:spcBef>
          <a:spcPts val="0"/>
        </a:spcBef>
        <a:spcAft>
          <a:spcPts val="0"/>
        </a:spcAft>
        <a:buClr>
          <a:srgbClr val="000000"/>
        </a:buClr>
        <a:buSzPct val="100000"/>
        <a:buFont typeface="Arial"/>
        <a:buChar char="−"/>
        <a:tabLst/>
        <a:defRPr sz="1800" b="0" i="0" u="none" strike="noStrike" cap="none" spc="0" baseline="0">
          <a:ln>
            <a:noFill/>
          </a:ln>
          <a:solidFill>
            <a:srgbClr val="000000"/>
          </a:solidFill>
          <a:uFillTx/>
          <a:latin typeface="+mj-lt"/>
          <a:ea typeface="+mj-ea"/>
          <a:cs typeface="+mj-cs"/>
          <a:sym typeface="Calibri"/>
        </a:defRPr>
      </a:lvl8pPr>
      <a:lvl9pPr marL="1636710" marR="0" indent="-200024" algn="l" defTabSz="914400" rtl="0" eaLnBrk="1" latinLnBrk="0" hangingPunct="1">
        <a:lnSpc>
          <a:spcPct val="110000"/>
        </a:lnSpc>
        <a:spcBef>
          <a:spcPts val="0"/>
        </a:spcBef>
        <a:spcAft>
          <a:spcPts val="0"/>
        </a:spcAft>
        <a:buClr>
          <a:srgbClr val="000000"/>
        </a:buClr>
        <a:buSzPct val="100000"/>
        <a:buFont typeface="Arial"/>
        <a:buChar char="−"/>
        <a:tabLst/>
        <a:defRPr sz="1800" b="0" i="0" u="none" strike="noStrike" cap="none" spc="0" baseline="0">
          <a:ln>
            <a:noFill/>
          </a:ln>
          <a:solidFill>
            <a:srgbClr val="000000"/>
          </a:solidFill>
          <a:uFillTx/>
          <a:latin typeface="+mj-lt"/>
          <a:ea typeface="+mj-ea"/>
          <a:cs typeface="+mj-cs"/>
          <a:sym typeface="Calibri"/>
        </a:defRPr>
      </a:lvl9pPr>
    </p:bodyStyle>
    <p:otherStyle>
      <a:lvl1pPr marL="0" marR="0" indent="0" algn="l" defTabSz="914400"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a:defRPr>
      </a:lvl1pPr>
      <a:lvl2pPr marL="0" marR="0" indent="0" algn="l" defTabSz="914400"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a:defRPr>
      </a:lvl2pPr>
      <a:lvl3pPr marL="0" marR="0" indent="0" algn="l" defTabSz="914400"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a:defRPr>
      </a:lvl3pPr>
      <a:lvl4pPr marL="0" marR="0" indent="0" algn="l" defTabSz="914400"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a:defRPr>
      </a:lvl4pPr>
      <a:lvl5pPr marL="0" marR="0" indent="0" algn="l" defTabSz="914400"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a:defRPr>
      </a:lvl5pPr>
      <a:lvl6pPr marL="0" marR="0" indent="0" algn="l" defTabSz="914400"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a:defRPr>
      </a:lvl6pPr>
      <a:lvl7pPr marL="0" marR="0" indent="0" algn="l" defTabSz="914400"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a:defRPr>
      </a:lvl7pPr>
      <a:lvl8pPr marL="0" marR="0" indent="0" algn="l" defTabSz="914400"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a:defRPr>
      </a:lvl8pPr>
      <a:lvl9pPr marL="0" marR="0" indent="0" algn="l" defTabSz="914400"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88001"/>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CH" dirty="0">
                <a:effectLst/>
              </a:rPr>
              <a:t>Enter </a:t>
            </a:r>
            <a:r>
              <a:rPr lang="de-CH" dirty="0" err="1">
                <a:effectLst/>
              </a:rPr>
              <a:t>slide</a:t>
            </a:r>
            <a:r>
              <a:rPr lang="de-CH" dirty="0">
                <a:effectLst/>
              </a:rPr>
              <a:t> title</a:t>
            </a:r>
            <a:endParaRPr lang="en-GB" noProof="0" dirty="0"/>
          </a:p>
        </p:txBody>
      </p:sp>
      <p:sp>
        <p:nvSpPr>
          <p:cNvPr id="18" name="Foliennummernplatzhalter 5"/>
          <p:cNvSpPr>
            <a:spLocks noGrp="1"/>
          </p:cNvSpPr>
          <p:nvPr>
            <p:ph type="sldNum" sz="quarter" idx="4"/>
          </p:nvPr>
        </p:nvSpPr>
        <p:spPr>
          <a:xfrm>
            <a:off x="8206312" y="6624000"/>
            <a:ext cx="575742" cy="196851"/>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412879"/>
            <a:ext cx="612000" cy="816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1" y="1341443"/>
            <a:ext cx="7742237" cy="4679951"/>
          </a:xfrm>
          <a:prstGeom prst="rect">
            <a:avLst/>
          </a:prstGeom>
        </p:spPr>
        <p:txBody>
          <a:bodyPr vert="horz" lIns="0" tIns="0" rIns="0" bIns="0" rtlCol="0">
            <a:noAutofit/>
          </a:body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pic>
        <p:nvPicPr>
          <p:cNvPr id="8" name="Bild 14" descr="PSI-Logo_narrow_30k.eps"/>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bwMode="auto">
          <a:xfrm>
            <a:off x="828000" y="285757"/>
            <a:ext cx="1015200" cy="481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4760891"/>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Lst>
  <p:transition spd="med"/>
  <p:hf sldNum="0" hdr="0" ftr="0" dt="0"/>
  <p:txStyles>
    <p:title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63.xml"/></Relationships>
</file>

<file path=ppt/slides/_rels/slide10.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34.xml"/><Relationship Id="rId6" Type="http://schemas.openxmlformats.org/officeDocument/2006/relationships/image" Target="../media/image46.png"/><Relationship Id="rId5" Type="http://schemas.openxmlformats.org/officeDocument/2006/relationships/image" Target="../media/image45.jpe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11.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11.xml"/><Relationship Id="rId1" Type="http://schemas.openxmlformats.org/officeDocument/2006/relationships/slideLayout" Target="../slideLayouts/slideLayout42.xml"/><Relationship Id="rId6" Type="http://schemas.openxmlformats.org/officeDocument/2006/relationships/image" Target="../media/image54.pn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12.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12.xml"/><Relationship Id="rId1" Type="http://schemas.openxmlformats.org/officeDocument/2006/relationships/slideLayout" Target="../slideLayouts/slideLayout34.xml"/><Relationship Id="rId6" Type="http://schemas.openxmlformats.org/officeDocument/2006/relationships/image" Target="../media/image63.pn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13.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8.png"/><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77.png"/><Relationship Id="rId2" Type="http://schemas.openxmlformats.org/officeDocument/2006/relationships/notesSlide" Target="../notesSlides/notesSlide13.xml"/><Relationship Id="rId1" Type="http://schemas.openxmlformats.org/officeDocument/2006/relationships/slideLayout" Target="../slideLayouts/slideLayout34.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s>
</file>

<file path=ppt/slides/_rels/slide14.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notesSlide" Target="../notesSlides/notesSlide14.xml"/><Relationship Id="rId1" Type="http://schemas.openxmlformats.org/officeDocument/2006/relationships/slideLayout" Target="../slideLayouts/slideLayout34.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15.xml.rels><?xml version="1.0" encoding="UTF-8" standalone="yes"?>
<Relationships xmlns="http://schemas.openxmlformats.org/package/2006/relationships"><Relationship Id="rId8" Type="http://schemas.openxmlformats.org/officeDocument/2006/relationships/image" Target="../media/image88.jpeg"/><Relationship Id="rId13" Type="http://schemas.openxmlformats.org/officeDocument/2006/relationships/image" Target="../media/image92.png"/><Relationship Id="rId18" Type="http://schemas.openxmlformats.org/officeDocument/2006/relationships/image" Target="../media/image97.png"/><Relationship Id="rId3" Type="http://schemas.openxmlformats.org/officeDocument/2006/relationships/image" Target="../media/image84.png"/><Relationship Id="rId21" Type="http://schemas.openxmlformats.org/officeDocument/2006/relationships/image" Target="../media/image100.png"/><Relationship Id="rId7" Type="http://schemas.openxmlformats.org/officeDocument/2006/relationships/image" Target="../media/image87.png"/><Relationship Id="rId12" Type="http://schemas.openxmlformats.org/officeDocument/2006/relationships/image" Target="../media/image91.png"/><Relationship Id="rId17" Type="http://schemas.openxmlformats.org/officeDocument/2006/relationships/image" Target="../media/image96.png"/><Relationship Id="rId25" Type="http://schemas.openxmlformats.org/officeDocument/2006/relationships/image" Target="../media/image104.png"/><Relationship Id="rId2" Type="http://schemas.openxmlformats.org/officeDocument/2006/relationships/notesSlide" Target="../notesSlides/notesSlide15.xml"/><Relationship Id="rId16" Type="http://schemas.openxmlformats.org/officeDocument/2006/relationships/image" Target="../media/image95.png"/><Relationship Id="rId20" Type="http://schemas.openxmlformats.org/officeDocument/2006/relationships/image" Target="../media/image99.png"/><Relationship Id="rId1" Type="http://schemas.openxmlformats.org/officeDocument/2006/relationships/slideLayout" Target="../slideLayouts/slideLayout34.xml"/><Relationship Id="rId6" Type="http://schemas.openxmlformats.org/officeDocument/2006/relationships/image" Target="../media/image86.png"/><Relationship Id="rId11" Type="http://schemas.openxmlformats.org/officeDocument/2006/relationships/image" Target="../media/image90.jpeg"/><Relationship Id="rId24" Type="http://schemas.openxmlformats.org/officeDocument/2006/relationships/image" Target="../media/image103.jpg"/><Relationship Id="rId5" Type="http://schemas.openxmlformats.org/officeDocument/2006/relationships/image" Target="../media/image85.png"/><Relationship Id="rId15" Type="http://schemas.openxmlformats.org/officeDocument/2006/relationships/image" Target="../media/image94.png"/><Relationship Id="rId23" Type="http://schemas.openxmlformats.org/officeDocument/2006/relationships/image" Target="../media/image102.png"/><Relationship Id="rId10" Type="http://schemas.openxmlformats.org/officeDocument/2006/relationships/image" Target="../media/image65.jpeg"/><Relationship Id="rId19" Type="http://schemas.openxmlformats.org/officeDocument/2006/relationships/image" Target="../media/image98.png"/><Relationship Id="rId4" Type="http://schemas.microsoft.com/office/2007/relationships/hdphoto" Target="../media/hdphoto1.wdp"/><Relationship Id="rId9" Type="http://schemas.openxmlformats.org/officeDocument/2006/relationships/image" Target="../media/image89.jpeg"/><Relationship Id="rId14" Type="http://schemas.openxmlformats.org/officeDocument/2006/relationships/image" Target="../media/image93.png"/><Relationship Id="rId22" Type="http://schemas.openxmlformats.org/officeDocument/2006/relationships/image" Target="../media/image101.png"/></Relationships>
</file>

<file path=ppt/slides/_rels/slide16.xml.rels><?xml version="1.0" encoding="UTF-8" standalone="yes"?>
<Relationships xmlns="http://schemas.openxmlformats.org/package/2006/relationships"><Relationship Id="rId7" Type="http://schemas.openxmlformats.org/officeDocument/2006/relationships/image" Target="../media/image106.png"/><Relationship Id="rId2" Type="http://schemas.openxmlformats.org/officeDocument/2006/relationships/notesSlide" Target="../notesSlides/notesSlide16.xml"/><Relationship Id="rId1" Type="http://schemas.openxmlformats.org/officeDocument/2006/relationships/slideLayout" Target="../slideLayouts/slideLayout34.xml"/><Relationship Id="rId6" Type="http://schemas.openxmlformats.org/officeDocument/2006/relationships/image" Target="../media/image105.jpeg"/><Relationship Id="rId5" Type="http://schemas.openxmlformats.org/officeDocument/2006/relationships/image" Target="../media/image233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18.xml"/><Relationship Id="rId1" Type="http://schemas.openxmlformats.org/officeDocument/2006/relationships/slideLayout" Target="../slideLayouts/slideLayout43.xml"/><Relationship Id="rId5" Type="http://schemas.openxmlformats.org/officeDocument/2006/relationships/image" Target="../media/image109.png"/><Relationship Id="rId4" Type="http://schemas.openxmlformats.org/officeDocument/2006/relationships/image" Target="../media/image108.png"/></Relationships>
</file>

<file path=ppt/slides/_rels/slide19.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0.png"/><Relationship Id="rId7" Type="http://schemas.openxmlformats.org/officeDocument/2006/relationships/image" Target="../media/image114.png"/><Relationship Id="rId12" Type="http://schemas.openxmlformats.org/officeDocument/2006/relationships/image" Target="../media/image96.png"/><Relationship Id="rId2" Type="http://schemas.openxmlformats.org/officeDocument/2006/relationships/notesSlide" Target="../notesSlides/notesSlide19.xml"/><Relationship Id="rId1" Type="http://schemas.openxmlformats.org/officeDocument/2006/relationships/slideLayout" Target="../slideLayouts/slideLayout43.xml"/><Relationship Id="rId6" Type="http://schemas.openxmlformats.org/officeDocument/2006/relationships/image" Target="../media/image113.jpeg"/><Relationship Id="rId11" Type="http://schemas.openxmlformats.org/officeDocument/2006/relationships/image" Target="../media/image118.png"/><Relationship Id="rId5" Type="http://schemas.openxmlformats.org/officeDocument/2006/relationships/image" Target="../media/image112.png"/><Relationship Id="rId10" Type="http://schemas.openxmlformats.org/officeDocument/2006/relationships/image" Target="../media/image117.png"/><Relationship Id="rId4" Type="http://schemas.openxmlformats.org/officeDocument/2006/relationships/image" Target="../media/image111.png"/><Relationship Id="rId9" Type="http://schemas.openxmlformats.org/officeDocument/2006/relationships/image" Target="../media/image116.png"/></Relationships>
</file>

<file path=ppt/slides/_rels/slide2.xml.rels><?xml version="1.0" encoding="UTF-8" standalone="yes"?>
<Relationships xmlns="http://schemas.openxmlformats.org/package/2006/relationships"><Relationship Id="rId3" Type="http://schemas.microsoft.com/office/2018/10/relationships/comments" Target="../comments/modernComment_2EE_428B5923.xml"/><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2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20.xml"/><Relationship Id="rId1" Type="http://schemas.openxmlformats.org/officeDocument/2006/relationships/slideLayout" Target="../slideLayouts/slideLayout33.xml"/><Relationship Id="rId4" Type="http://schemas.openxmlformats.org/officeDocument/2006/relationships/image" Target="../media/image12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8" Type="http://schemas.openxmlformats.org/officeDocument/2006/relationships/image" Target="../media/image126.jpg"/><Relationship Id="rId13" Type="http://schemas.openxmlformats.org/officeDocument/2006/relationships/image" Target="../media/image131.jpg"/><Relationship Id="rId3" Type="http://schemas.openxmlformats.org/officeDocument/2006/relationships/image" Target="../media/image121.jpg"/><Relationship Id="rId7" Type="http://schemas.openxmlformats.org/officeDocument/2006/relationships/image" Target="../media/image125.png"/><Relationship Id="rId12" Type="http://schemas.openxmlformats.org/officeDocument/2006/relationships/image" Target="../media/image130.jpg"/><Relationship Id="rId17" Type="http://schemas.openxmlformats.org/officeDocument/2006/relationships/image" Target="../media/image135.png"/><Relationship Id="rId2" Type="http://schemas.openxmlformats.org/officeDocument/2006/relationships/notesSlide" Target="../notesSlides/notesSlide22.xml"/><Relationship Id="rId16" Type="http://schemas.openxmlformats.org/officeDocument/2006/relationships/image" Target="../media/image134.jpg"/><Relationship Id="rId1" Type="http://schemas.openxmlformats.org/officeDocument/2006/relationships/slideLayout" Target="../slideLayouts/slideLayout34.xml"/><Relationship Id="rId6" Type="http://schemas.openxmlformats.org/officeDocument/2006/relationships/image" Target="../media/image124.png"/><Relationship Id="rId11" Type="http://schemas.openxmlformats.org/officeDocument/2006/relationships/image" Target="../media/image129.jpg"/><Relationship Id="rId5" Type="http://schemas.openxmlformats.org/officeDocument/2006/relationships/image" Target="../media/image123.jpg"/><Relationship Id="rId15" Type="http://schemas.openxmlformats.org/officeDocument/2006/relationships/image" Target="../media/image133.png"/><Relationship Id="rId10" Type="http://schemas.openxmlformats.org/officeDocument/2006/relationships/image" Target="../media/image128.png"/><Relationship Id="rId4" Type="http://schemas.openxmlformats.org/officeDocument/2006/relationships/image" Target="../media/image122.jpg"/><Relationship Id="rId9" Type="http://schemas.openxmlformats.org/officeDocument/2006/relationships/image" Target="../media/image127.png"/><Relationship Id="rId14" Type="http://schemas.openxmlformats.org/officeDocument/2006/relationships/image" Target="../media/image132.png"/></Relationships>
</file>

<file path=ppt/slides/_rels/slide23.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36.png"/><Relationship Id="rId7" Type="http://schemas.openxmlformats.org/officeDocument/2006/relationships/image" Target="../media/image139.png"/><Relationship Id="rId2" Type="http://schemas.openxmlformats.org/officeDocument/2006/relationships/notesSlide" Target="../notesSlides/notesSlide23.xml"/><Relationship Id="rId1" Type="http://schemas.openxmlformats.org/officeDocument/2006/relationships/slideLayout" Target="../slideLayouts/slideLayout34.xml"/><Relationship Id="rId6" Type="http://schemas.openxmlformats.org/officeDocument/2006/relationships/image" Target="../media/image24.png"/><Relationship Id="rId5" Type="http://schemas.openxmlformats.org/officeDocument/2006/relationships/image" Target="../media/image138.gif"/><Relationship Id="rId4" Type="http://schemas.openxmlformats.org/officeDocument/2006/relationships/image" Target="../media/image137.png"/></Relationships>
</file>

<file path=ppt/slides/_rels/slide24.xml.rels><?xml version="1.0" encoding="UTF-8" standalone="yes"?>
<Relationships xmlns="http://schemas.openxmlformats.org/package/2006/relationships"><Relationship Id="rId8" Type="http://schemas.openxmlformats.org/officeDocument/2006/relationships/image" Target="../media/image145.png"/><Relationship Id="rId3" Type="http://schemas.openxmlformats.org/officeDocument/2006/relationships/image" Target="../media/image105.jpeg"/><Relationship Id="rId7" Type="http://schemas.openxmlformats.org/officeDocument/2006/relationships/image" Target="../media/image144.png"/><Relationship Id="rId2" Type="http://schemas.openxmlformats.org/officeDocument/2006/relationships/notesSlide" Target="../notesSlides/notesSlide24.xml"/><Relationship Id="rId1" Type="http://schemas.openxmlformats.org/officeDocument/2006/relationships/slideLayout" Target="../slideLayouts/slideLayout34.xml"/><Relationship Id="rId6" Type="http://schemas.openxmlformats.org/officeDocument/2006/relationships/image" Target="../media/image143.png"/><Relationship Id="rId5" Type="http://schemas.openxmlformats.org/officeDocument/2006/relationships/image" Target="../media/image142.png"/><Relationship Id="rId10" Type="http://schemas.openxmlformats.org/officeDocument/2006/relationships/image" Target="../media/image147.png"/><Relationship Id="rId4" Type="http://schemas.openxmlformats.org/officeDocument/2006/relationships/image" Target="../media/image141.jpeg"/><Relationship Id="rId9" Type="http://schemas.openxmlformats.org/officeDocument/2006/relationships/image" Target="../media/image146.png"/></Relationships>
</file>

<file path=ppt/slides/_rels/slide25.xml.rels><?xml version="1.0" encoding="UTF-8" standalone="yes"?>
<Relationships xmlns="http://schemas.openxmlformats.org/package/2006/relationships"><Relationship Id="rId8" Type="http://schemas.openxmlformats.org/officeDocument/2006/relationships/image" Target="../media/image153.png"/><Relationship Id="rId3" Type="http://schemas.openxmlformats.org/officeDocument/2006/relationships/image" Target="../media/image148.jpeg"/><Relationship Id="rId7" Type="http://schemas.openxmlformats.org/officeDocument/2006/relationships/image" Target="../media/image152.png"/><Relationship Id="rId12" Type="http://schemas.openxmlformats.org/officeDocument/2006/relationships/image" Target="../media/image157.png"/><Relationship Id="rId2" Type="http://schemas.openxmlformats.org/officeDocument/2006/relationships/notesSlide" Target="../notesSlides/notesSlide25.xml"/><Relationship Id="rId1" Type="http://schemas.openxmlformats.org/officeDocument/2006/relationships/slideLayout" Target="../slideLayouts/slideLayout34.xml"/><Relationship Id="rId6" Type="http://schemas.openxmlformats.org/officeDocument/2006/relationships/image" Target="../media/image151.png"/><Relationship Id="rId11" Type="http://schemas.openxmlformats.org/officeDocument/2006/relationships/image" Target="../media/image156.png"/><Relationship Id="rId5" Type="http://schemas.openxmlformats.org/officeDocument/2006/relationships/image" Target="../media/image150.png"/><Relationship Id="rId10" Type="http://schemas.openxmlformats.org/officeDocument/2006/relationships/image" Target="../media/image155.png"/><Relationship Id="rId4" Type="http://schemas.openxmlformats.org/officeDocument/2006/relationships/image" Target="../media/image149.png"/><Relationship Id="rId9" Type="http://schemas.openxmlformats.org/officeDocument/2006/relationships/image" Target="../media/image154.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161.png"/><Relationship Id="rId2" Type="http://schemas.openxmlformats.org/officeDocument/2006/relationships/notesSlide" Target="../notesSlides/notesSlide26.xml"/><Relationship Id="rId1" Type="http://schemas.openxmlformats.org/officeDocument/2006/relationships/slideLayout" Target="../slideLayouts/slideLayout34.xml"/><Relationship Id="rId6" Type="http://schemas.openxmlformats.org/officeDocument/2006/relationships/image" Target="../media/image160.png"/><Relationship Id="rId5" Type="http://schemas.openxmlformats.org/officeDocument/2006/relationships/image" Target="../media/image159.png"/><Relationship Id="rId4" Type="http://schemas.openxmlformats.org/officeDocument/2006/relationships/image" Target="../media/image158.png"/></Relationships>
</file>

<file path=ppt/slides/_rels/slide27.xml.rels><?xml version="1.0" encoding="UTF-8" standalone="yes"?>
<Relationships xmlns="http://schemas.openxmlformats.org/package/2006/relationships"><Relationship Id="rId3" Type="http://schemas.openxmlformats.org/officeDocument/2006/relationships/image" Target="../media/image162.jpeg"/><Relationship Id="rId2" Type="http://schemas.openxmlformats.org/officeDocument/2006/relationships/notesSlide" Target="../notesSlides/notesSlide27.xml"/><Relationship Id="rId1" Type="http://schemas.openxmlformats.org/officeDocument/2006/relationships/slideLayout" Target="../slideLayouts/slideLayout34.xml"/><Relationship Id="rId6" Type="http://schemas.openxmlformats.org/officeDocument/2006/relationships/hyperlink" Target="https://www.dora.lib4ri.ch/psi/islandora/object/psi%3A41209" TargetMode="External"/><Relationship Id="rId5" Type="http://schemas.openxmlformats.org/officeDocument/2006/relationships/image" Target="../media/image164.png"/><Relationship Id="rId4" Type="http://schemas.openxmlformats.org/officeDocument/2006/relationships/image" Target="../media/image163.png"/></Relationships>
</file>

<file path=ppt/slides/_rels/slide28.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notesSlide" Target="../notesSlides/notesSlide28.xml"/><Relationship Id="rId1" Type="http://schemas.openxmlformats.org/officeDocument/2006/relationships/slideLayout" Target="../slideLayouts/slideLayout34.xml"/><Relationship Id="rId4" Type="http://schemas.openxmlformats.org/officeDocument/2006/relationships/image" Target="../media/image166.png"/></Relationships>
</file>

<file path=ppt/slides/_rels/slide29.xml.rels><?xml version="1.0" encoding="UTF-8" standalone="yes"?>
<Relationships xmlns="http://schemas.openxmlformats.org/package/2006/relationships"><Relationship Id="rId3" Type="http://schemas.openxmlformats.org/officeDocument/2006/relationships/image" Target="../media/image167.png"/><Relationship Id="rId7" Type="http://schemas.openxmlformats.org/officeDocument/2006/relationships/image" Target="../media/image171.png"/><Relationship Id="rId2" Type="http://schemas.openxmlformats.org/officeDocument/2006/relationships/notesSlide" Target="../notesSlides/notesSlide29.xml"/><Relationship Id="rId1" Type="http://schemas.openxmlformats.org/officeDocument/2006/relationships/slideLayout" Target="../slideLayouts/slideLayout34.xml"/><Relationship Id="rId6" Type="http://schemas.openxmlformats.org/officeDocument/2006/relationships/image" Target="../media/image170.png"/><Relationship Id="rId5" Type="http://schemas.openxmlformats.org/officeDocument/2006/relationships/image" Target="../media/image169.png"/><Relationship Id="rId4" Type="http://schemas.openxmlformats.org/officeDocument/2006/relationships/image" Target="../media/image168.png"/></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3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0.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30.xml"/><Relationship Id="rId1" Type="http://schemas.openxmlformats.org/officeDocument/2006/relationships/slideLayout" Target="../slideLayouts/slideLayout45.xml"/><Relationship Id="rId5" Type="http://schemas.openxmlformats.org/officeDocument/2006/relationships/image" Target="../media/image174.png"/><Relationship Id="rId4" Type="http://schemas.openxmlformats.org/officeDocument/2006/relationships/image" Target="../media/image173.png"/></Relationships>
</file>

<file path=ppt/slides/_rels/slide31.xml.rels><?xml version="1.0" encoding="UTF-8" standalone="yes"?>
<Relationships xmlns="http://schemas.openxmlformats.org/package/2006/relationships"><Relationship Id="rId3" Type="http://schemas.openxmlformats.org/officeDocument/2006/relationships/image" Target="../media/image175.jpeg"/><Relationship Id="rId2" Type="http://schemas.openxmlformats.org/officeDocument/2006/relationships/notesSlide" Target="../notesSlides/notesSlide31.xml"/><Relationship Id="rId1" Type="http://schemas.openxmlformats.org/officeDocument/2006/relationships/slideLayout" Target="../slideLayouts/slideLayout45.xml"/><Relationship Id="rId6" Type="http://schemas.openxmlformats.org/officeDocument/2006/relationships/image" Target="../media/image178.jpeg"/><Relationship Id="rId5" Type="http://schemas.openxmlformats.org/officeDocument/2006/relationships/image" Target="../media/image177.png"/><Relationship Id="rId4" Type="http://schemas.openxmlformats.org/officeDocument/2006/relationships/image" Target="../media/image176.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2.xml"/></Relationships>
</file>

<file path=ppt/slides/_rels/slide34.xml.rels><?xml version="1.0" encoding="UTF-8" standalone="yes"?>
<Relationships xmlns="http://schemas.openxmlformats.org/package/2006/relationships"><Relationship Id="rId8" Type="http://schemas.openxmlformats.org/officeDocument/2006/relationships/image" Target="../media/image183.png"/><Relationship Id="rId3" Type="http://schemas.microsoft.com/office/2018/10/relationships/comments" Target="../comments/modernComment_31F_845F36FC.xml"/><Relationship Id="rId7" Type="http://schemas.openxmlformats.org/officeDocument/2006/relationships/image" Target="../media/image182.png"/><Relationship Id="rId2" Type="http://schemas.openxmlformats.org/officeDocument/2006/relationships/notesSlide" Target="../notesSlides/notesSlide34.xml"/><Relationship Id="rId1" Type="http://schemas.openxmlformats.org/officeDocument/2006/relationships/slideLayout" Target="../slideLayouts/slideLayout13.xml"/><Relationship Id="rId6" Type="http://schemas.openxmlformats.org/officeDocument/2006/relationships/image" Target="../media/image181.png"/><Relationship Id="rId5" Type="http://schemas.openxmlformats.org/officeDocument/2006/relationships/image" Target="../media/image180.png"/><Relationship Id="rId4" Type="http://schemas.openxmlformats.org/officeDocument/2006/relationships/image" Target="../media/image179.png"/></Relationships>
</file>

<file path=ppt/slides/_rels/slide35.xml.rels><?xml version="1.0" encoding="UTF-8" standalone="yes"?>
<Relationships xmlns="http://schemas.openxmlformats.org/package/2006/relationships"><Relationship Id="rId3" Type="http://schemas.microsoft.com/office/2018/10/relationships/comments" Target="../comments/modernComment_6FC_833ADD70.xml"/><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8" Type="http://schemas.openxmlformats.org/officeDocument/2006/relationships/image" Target="../media/image188.png"/><Relationship Id="rId3" Type="http://schemas.microsoft.com/office/2018/10/relationships/comments" Target="../comments/modernComment_324_C886E29.xml"/><Relationship Id="rId7" Type="http://schemas.openxmlformats.org/officeDocument/2006/relationships/image" Target="../media/image187.png"/><Relationship Id="rId2" Type="http://schemas.openxmlformats.org/officeDocument/2006/relationships/notesSlide" Target="../notesSlides/notesSlide36.xml"/><Relationship Id="rId1" Type="http://schemas.openxmlformats.org/officeDocument/2006/relationships/slideLayout" Target="../slideLayouts/slideLayout44.xml"/><Relationship Id="rId6" Type="http://schemas.openxmlformats.org/officeDocument/2006/relationships/image" Target="../media/image186.png"/><Relationship Id="rId5" Type="http://schemas.openxmlformats.org/officeDocument/2006/relationships/image" Target="../media/image185.png"/><Relationship Id="rId10" Type="http://schemas.openxmlformats.org/officeDocument/2006/relationships/image" Target="../media/image190.png"/><Relationship Id="rId4" Type="http://schemas.openxmlformats.org/officeDocument/2006/relationships/image" Target="../media/image184.png"/><Relationship Id="rId9" Type="http://schemas.openxmlformats.org/officeDocument/2006/relationships/image" Target="../media/image189.png"/></Relationships>
</file>

<file path=ppt/slides/_rels/slide37.xml.rels><?xml version="1.0" encoding="UTF-8" standalone="yes"?>
<Relationships xmlns="http://schemas.openxmlformats.org/package/2006/relationships"><Relationship Id="rId3" Type="http://schemas.openxmlformats.org/officeDocument/2006/relationships/image" Target="../media/image191.png"/><Relationship Id="rId7" Type="http://schemas.openxmlformats.org/officeDocument/2006/relationships/image" Target="../media/image67.png"/><Relationship Id="rId2" Type="http://schemas.openxmlformats.org/officeDocument/2006/relationships/notesSlide" Target="../notesSlides/notesSlide37.xml"/><Relationship Id="rId1" Type="http://schemas.openxmlformats.org/officeDocument/2006/relationships/slideLayout" Target="../slideLayouts/slideLayout34.xml"/><Relationship Id="rId6" Type="http://schemas.openxmlformats.org/officeDocument/2006/relationships/image" Target="../media/image193.png"/><Relationship Id="rId5" Type="http://schemas.openxmlformats.org/officeDocument/2006/relationships/image" Target="../media/image66.png"/><Relationship Id="rId4" Type="http://schemas.openxmlformats.org/officeDocument/2006/relationships/image" Target="../media/image192.png"/></Relationships>
</file>

<file path=ppt/slides/_rels/slide38.xml.rels><?xml version="1.0" encoding="UTF-8" standalone="yes"?>
<Relationships xmlns="http://schemas.openxmlformats.org/package/2006/relationships"><Relationship Id="rId2" Type="http://schemas.openxmlformats.org/officeDocument/2006/relationships/image" Target="../media/image194.png"/><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image" Target="../media/image195.png"/><Relationship Id="rId2" Type="http://schemas.openxmlformats.org/officeDocument/2006/relationships/notesSlide" Target="../notesSlides/notesSlide38.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40.xml.rels><?xml version="1.0" encoding="UTF-8" standalone="yes"?>
<Relationships xmlns="http://schemas.openxmlformats.org/package/2006/relationships"><Relationship Id="rId3" Type="http://schemas.openxmlformats.org/officeDocument/2006/relationships/image" Target="../media/image196.png"/><Relationship Id="rId7" Type="http://schemas.openxmlformats.org/officeDocument/2006/relationships/image" Target="../media/image200.png"/><Relationship Id="rId2" Type="http://schemas.openxmlformats.org/officeDocument/2006/relationships/notesSlide" Target="../notesSlides/notesSlide39.xml"/><Relationship Id="rId1" Type="http://schemas.openxmlformats.org/officeDocument/2006/relationships/slideLayout" Target="../slideLayouts/slideLayout34.xml"/><Relationship Id="rId6" Type="http://schemas.openxmlformats.org/officeDocument/2006/relationships/image" Target="../media/image199.png"/><Relationship Id="rId5" Type="http://schemas.openxmlformats.org/officeDocument/2006/relationships/image" Target="../media/image198.png"/><Relationship Id="rId4" Type="http://schemas.openxmlformats.org/officeDocument/2006/relationships/image" Target="../media/image197.pn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3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3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tiff"/></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34.xml"/><Relationship Id="rId6" Type="http://schemas.openxmlformats.org/officeDocument/2006/relationships/image" Target="../media/image37.emf"/><Relationship Id="rId5" Type="http://schemas.openxmlformats.org/officeDocument/2006/relationships/image" Target="../media/image36.png"/><Relationship Id="rId4" Type="http://schemas.openxmlformats.org/officeDocument/2006/relationships/image" Target="../media/image3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3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C900B9-69A9-16D6-9DB4-FE565862D546}"/>
              </a:ext>
            </a:extLst>
          </p:cNvPr>
          <p:cNvSpPr>
            <a:spLocks noGrp="1"/>
          </p:cNvSpPr>
          <p:nvPr>
            <p:ph type="ctrTitle"/>
          </p:nvPr>
        </p:nvSpPr>
        <p:spPr>
          <a:xfrm>
            <a:off x="809836" y="2035960"/>
            <a:ext cx="7956376" cy="1329907"/>
          </a:xfrm>
        </p:spPr>
        <p:txBody>
          <a:bodyPr>
            <a:normAutofit fontScale="90000"/>
          </a:bodyPr>
          <a:lstStyle/>
          <a:p>
            <a:pPr algn="ctr"/>
            <a:br>
              <a:rPr lang="en-US" sz="3200" b="1" dirty="0">
                <a:solidFill>
                  <a:schemeClr val="tx2">
                    <a:lumMod val="20000"/>
                    <a:lumOff val="80000"/>
                  </a:schemeClr>
                </a:solidFill>
              </a:rPr>
            </a:br>
            <a:r>
              <a:rPr lang="en-US" sz="3200" b="1" dirty="0">
                <a:solidFill>
                  <a:schemeClr val="tx2">
                    <a:lumMod val="20000"/>
                    <a:lumOff val="80000"/>
                  </a:schemeClr>
                </a:solidFill>
              </a:rPr>
              <a:t>On-going projects and </a:t>
            </a:r>
            <a:r>
              <a:rPr lang="en-US" sz="3200" b="1" dirty="0" err="1">
                <a:solidFill>
                  <a:schemeClr val="tx2">
                    <a:lumMod val="20000"/>
                    <a:lumOff val="80000"/>
                  </a:schemeClr>
                </a:solidFill>
              </a:rPr>
              <a:t>futur</a:t>
            </a:r>
            <a:r>
              <a:rPr lang="en-US" sz="3200" b="1" dirty="0">
                <a:solidFill>
                  <a:schemeClr val="tx2">
                    <a:lumMod val="20000"/>
                    <a:lumOff val="80000"/>
                  </a:schemeClr>
                </a:solidFill>
              </a:rPr>
              <a:t> Challenges </a:t>
            </a:r>
            <a:br>
              <a:rPr lang="en-US" sz="3200" b="1" dirty="0">
                <a:solidFill>
                  <a:schemeClr val="tx2">
                    <a:lumMod val="20000"/>
                    <a:lumOff val="80000"/>
                  </a:schemeClr>
                </a:solidFill>
              </a:rPr>
            </a:br>
            <a:r>
              <a:rPr lang="en-US" sz="3200" b="1" dirty="0">
                <a:solidFill>
                  <a:schemeClr val="tx2">
                    <a:lumMod val="20000"/>
                    <a:lumOff val="80000"/>
                  </a:schemeClr>
                </a:solidFill>
              </a:rPr>
              <a:t>in the Magnet Section at the Paul Scherrer Institute- an overview </a:t>
            </a:r>
            <a:br>
              <a:rPr lang="en-US" sz="3200" b="1" dirty="0">
                <a:solidFill>
                  <a:schemeClr val="tx2">
                    <a:lumMod val="20000"/>
                    <a:lumOff val="80000"/>
                  </a:schemeClr>
                </a:solidFill>
              </a:rPr>
            </a:br>
            <a:endParaRPr lang="en-US" sz="2000" b="1" dirty="0">
              <a:solidFill>
                <a:srgbClr val="FF9933"/>
              </a:solidFill>
              <a:latin typeface="Arial" panose="020B0604020202020204" pitchFamily="34" charset="0"/>
            </a:endParaRPr>
          </a:p>
        </p:txBody>
      </p:sp>
      <p:sp>
        <p:nvSpPr>
          <p:cNvPr id="4" name="Untertitel 3">
            <a:extLst>
              <a:ext uri="{FF2B5EF4-FFF2-40B4-BE49-F238E27FC236}">
                <a16:creationId xmlns:a16="http://schemas.microsoft.com/office/drawing/2014/main" id="{3D77F561-BFB8-1E59-47CD-A856B202FFFE}"/>
              </a:ext>
            </a:extLst>
          </p:cNvPr>
          <p:cNvSpPr>
            <a:spLocks noGrp="1"/>
          </p:cNvSpPr>
          <p:nvPr>
            <p:ph type="subTitle" idx="1"/>
          </p:nvPr>
        </p:nvSpPr>
        <p:spPr>
          <a:xfrm>
            <a:off x="2284140" y="4202151"/>
            <a:ext cx="6034088" cy="1080120"/>
          </a:xfrm>
        </p:spPr>
        <p:txBody>
          <a:bodyPr/>
          <a:lstStyle/>
          <a:p>
            <a:pPr algn="ctr"/>
            <a:r>
              <a:rPr lang="en-US" sz="1800" b="1" dirty="0">
                <a:solidFill>
                  <a:srgbClr val="FF9933"/>
                </a:solidFill>
                <a:latin typeface="Arial" panose="020B0604020202020204" pitchFamily="34" charset="0"/>
              </a:rPr>
              <a:t>International Magnetic </a:t>
            </a:r>
            <a:r>
              <a:rPr lang="en-US" sz="1800" dirty="0">
                <a:solidFill>
                  <a:srgbClr val="FF9933"/>
                </a:solidFill>
                <a:latin typeface="Arial" panose="020B0604020202020204" pitchFamily="34" charset="0"/>
              </a:rPr>
              <a:t>M</a:t>
            </a:r>
            <a:r>
              <a:rPr lang="en-US" sz="1800" b="1" dirty="0">
                <a:solidFill>
                  <a:srgbClr val="FF9933"/>
                </a:solidFill>
                <a:latin typeface="Arial" panose="020B0604020202020204" pitchFamily="34" charset="0"/>
              </a:rPr>
              <a:t>easurement Workshop</a:t>
            </a:r>
            <a:br>
              <a:rPr lang="en-US" sz="1800" b="1" dirty="0">
                <a:solidFill>
                  <a:srgbClr val="FF9933"/>
                </a:solidFill>
                <a:latin typeface="Arial" panose="020B0604020202020204" pitchFamily="34" charset="0"/>
              </a:rPr>
            </a:br>
            <a:r>
              <a:rPr lang="en-US" sz="1800" b="1" dirty="0">
                <a:solidFill>
                  <a:srgbClr val="FF9933"/>
                </a:solidFill>
                <a:latin typeface="Arial" panose="020B0604020202020204" pitchFamily="34" charset="0"/>
              </a:rPr>
              <a:t>6-11 October 2024, Bad </a:t>
            </a:r>
            <a:r>
              <a:rPr lang="en-US" sz="1800" b="1" dirty="0" err="1">
                <a:solidFill>
                  <a:srgbClr val="FF9933"/>
                </a:solidFill>
                <a:latin typeface="Arial" panose="020B0604020202020204" pitchFamily="34" charset="0"/>
              </a:rPr>
              <a:t>Zurzach</a:t>
            </a:r>
            <a:endParaRPr lang="en-GB" noProof="0" dirty="0"/>
          </a:p>
        </p:txBody>
      </p:sp>
      <p:sp>
        <p:nvSpPr>
          <p:cNvPr id="5" name="Textplatzhalter 4">
            <a:extLst>
              <a:ext uri="{FF2B5EF4-FFF2-40B4-BE49-F238E27FC236}">
                <a16:creationId xmlns:a16="http://schemas.microsoft.com/office/drawing/2014/main" id="{B939853F-959A-48E6-ACE2-F62A38A8EDAC}"/>
              </a:ext>
            </a:extLst>
          </p:cNvPr>
          <p:cNvSpPr>
            <a:spLocks noGrp="1"/>
          </p:cNvSpPr>
          <p:nvPr>
            <p:ph type="body" sz="quarter" idx="13"/>
          </p:nvPr>
        </p:nvSpPr>
        <p:spPr>
          <a:xfrm>
            <a:off x="3316412" y="5282271"/>
            <a:ext cx="3969544" cy="288032"/>
          </a:xfrm>
        </p:spPr>
        <p:txBody>
          <a:bodyPr>
            <a:normAutofit/>
          </a:bodyPr>
          <a:lstStyle/>
          <a:p>
            <a:pPr marL="0" indent="0">
              <a:buNone/>
            </a:pPr>
            <a:r>
              <a:rPr lang="en-GB" sz="1600" noProof="0" dirty="0"/>
              <a:t>Stéphane Sanfilippo Paul Scherrer Institute</a:t>
            </a:r>
          </a:p>
        </p:txBody>
      </p:sp>
      <p:sp>
        <p:nvSpPr>
          <p:cNvPr id="3" name="Shape 128">
            <a:extLst>
              <a:ext uri="{FF2B5EF4-FFF2-40B4-BE49-F238E27FC236}">
                <a16:creationId xmlns:a16="http://schemas.microsoft.com/office/drawing/2014/main" id="{4FCEEA83-9EA1-672A-2AED-B0D4AF33105C}"/>
              </a:ext>
            </a:extLst>
          </p:cNvPr>
          <p:cNvSpPr>
            <a:spLocks noGrp="1"/>
          </p:cNvSpPr>
          <p:nvPr/>
        </p:nvSpPr>
        <p:spPr>
          <a:xfrm>
            <a:off x="683568" y="1226990"/>
            <a:ext cx="8208912" cy="1329907"/>
          </a:xfrm>
          <a:prstGeom prst="rect">
            <a:avLst/>
          </a:prstGeom>
          <a:ln w="12700">
            <a:miter lim="400000"/>
          </a:ln>
          <a:extLst>
            <a:ext uri="{C572A759-6A51-4108-AA02-DFA0A04FC94B}">
              <ma14:wrappingTextBoxFlag xmlns:lc="http://schemas.openxmlformats.org/drawingml/2006/lockedCanvas" xmlns="" xmlns:ma14="http://schemas.microsoft.com/office/mac/drawingml/2011/main" val="1"/>
            </a:ext>
          </a:extLst>
        </p:spPr>
        <p:txBody>
          <a:bodyPr lIns="0" tIns="0" rIns="0" bIns="0">
            <a:normAutofit fontScale="97500"/>
          </a:bodyPr>
          <a:lstStyle>
            <a:lvl1pPr marL="0" marR="0" indent="0" algn="l" defTabSz="914400" rtl="0" latinLnBrk="0">
              <a:lnSpc>
                <a:spcPct val="100000"/>
              </a:lnSpc>
              <a:spcBef>
                <a:spcPts val="0"/>
              </a:spcBef>
              <a:spcAft>
                <a:spcPts val="0"/>
              </a:spcAft>
              <a:buClrTx/>
              <a:buSzTx/>
              <a:buFontTx/>
              <a:buNone/>
              <a:tabLst/>
              <a:defRPr sz="3000" b="0" i="0" u="none" strike="noStrike" cap="none" spc="0" baseline="0">
                <a:ln>
                  <a:noFill/>
                </a:ln>
                <a:solidFill>
                  <a:srgbClr val="686868"/>
                </a:solidFill>
                <a:uFillTx/>
                <a:latin typeface="Georgia"/>
                <a:ea typeface="Georgia"/>
                <a:cs typeface="Georgia"/>
                <a:sym typeface="Georgia"/>
              </a:defRPr>
            </a:lvl1pPr>
            <a:lvl2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2pPr>
            <a:lvl3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3pPr>
            <a:lvl4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4pPr>
            <a:lvl5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5pPr>
            <a:lvl6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6pPr>
            <a:lvl7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7pPr>
            <a:lvl8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8pPr>
            <a:lvl9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9pPr>
          </a:lstStyle>
          <a:p>
            <a:pPr algn="ctr"/>
            <a:endParaRPr lang="en-US" b="1" dirty="0">
              <a:solidFill>
                <a:schemeClr val="tx2">
                  <a:lumMod val="20000"/>
                  <a:lumOff val="80000"/>
                </a:schemeClr>
              </a:solidFill>
            </a:endParaRPr>
          </a:p>
        </p:txBody>
      </p:sp>
      <p:grpSp>
        <p:nvGrpSpPr>
          <p:cNvPr id="14" name="Group 13">
            <a:extLst>
              <a:ext uri="{FF2B5EF4-FFF2-40B4-BE49-F238E27FC236}">
                <a16:creationId xmlns:a16="http://schemas.microsoft.com/office/drawing/2014/main" id="{28D0AE0C-577F-001B-6A86-5BB75A6D5283}"/>
              </a:ext>
            </a:extLst>
          </p:cNvPr>
          <p:cNvGrpSpPr/>
          <p:nvPr/>
        </p:nvGrpSpPr>
        <p:grpSpPr>
          <a:xfrm>
            <a:off x="7543800" y="18273"/>
            <a:ext cx="1600200" cy="790575"/>
            <a:chOff x="6718028" y="448848"/>
            <a:chExt cx="1600200" cy="790575"/>
          </a:xfrm>
        </p:grpSpPr>
        <p:pic>
          <p:nvPicPr>
            <p:cNvPr id="11" name="Picture 10">
              <a:extLst>
                <a:ext uri="{FF2B5EF4-FFF2-40B4-BE49-F238E27FC236}">
                  <a16:creationId xmlns:a16="http://schemas.microsoft.com/office/drawing/2014/main" id="{8E407819-E91C-3DB6-96B4-4BB96A79E288}"/>
                </a:ext>
              </a:extLst>
            </p:cNvPr>
            <p:cNvPicPr>
              <a:picLocks noChangeAspect="1"/>
            </p:cNvPicPr>
            <p:nvPr/>
          </p:nvPicPr>
          <p:blipFill>
            <a:blip r:embed="rId3"/>
            <a:stretch>
              <a:fillRect/>
            </a:stretch>
          </p:blipFill>
          <p:spPr>
            <a:xfrm>
              <a:off x="6718028" y="448848"/>
              <a:ext cx="1600200" cy="790575"/>
            </a:xfrm>
            <a:prstGeom prst="rect">
              <a:avLst/>
            </a:prstGeom>
          </p:spPr>
        </p:pic>
        <p:sp>
          <p:nvSpPr>
            <p:cNvPr id="12" name="TextBox 11">
              <a:extLst>
                <a:ext uri="{FF2B5EF4-FFF2-40B4-BE49-F238E27FC236}">
                  <a16:creationId xmlns:a16="http://schemas.microsoft.com/office/drawing/2014/main" id="{5AF6B5E9-FB20-52AB-309D-291F02C36272}"/>
                </a:ext>
              </a:extLst>
            </p:cNvPr>
            <p:cNvSpPr txBox="1"/>
            <p:nvPr/>
          </p:nvSpPr>
          <p:spPr>
            <a:xfrm>
              <a:off x="6732816" y="631181"/>
              <a:ext cx="288032" cy="30777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2000" b="0" i="0" u="none" strike="noStrike" cap="none" spc="0" normalizeH="0" baseline="0" dirty="0">
                  <a:ln>
                    <a:noFill/>
                  </a:ln>
                  <a:solidFill>
                    <a:srgbClr val="000000"/>
                  </a:solidFill>
                  <a:effectLst/>
                  <a:uFillTx/>
                  <a:latin typeface="+mj-lt"/>
                  <a:ea typeface="+mj-ea"/>
                  <a:cs typeface="+mj-cs"/>
                  <a:sym typeface="Calibri"/>
                </a:rPr>
                <a:t>23</a:t>
              </a:r>
              <a:endParaRPr kumimoji="0" lang="en-US" sz="2000" b="0" i="0" u="none" strike="noStrike" cap="none" spc="0" normalizeH="0" baseline="0" dirty="0">
                <a:ln>
                  <a:noFill/>
                </a:ln>
                <a:solidFill>
                  <a:srgbClr val="000000"/>
                </a:solidFill>
                <a:effectLst/>
                <a:uFillTx/>
                <a:latin typeface="+mj-lt"/>
                <a:ea typeface="+mj-ea"/>
                <a:cs typeface="+mj-cs"/>
                <a:sym typeface="Calibri"/>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hape 243"/>
          <p:cNvSpPr>
            <a:spLocks noGrp="1"/>
          </p:cNvSpPr>
          <p:nvPr>
            <p:ph type="title" idx="4294967295"/>
          </p:nvPr>
        </p:nvSpPr>
        <p:spPr>
          <a:xfrm>
            <a:off x="1475656" y="-44608"/>
            <a:ext cx="6499688" cy="890146"/>
          </a:xfrm>
          <a:prstGeom prst="rect">
            <a:avLst/>
          </a:prstGeom>
        </p:spPr>
        <p:txBody>
          <a:bodyPr>
            <a:normAutofit/>
          </a:bodyPr>
          <a:lstStyle/>
          <a:p>
            <a:pPr algn="ctr"/>
            <a:r>
              <a:rPr lang="en-US" sz="2800" b="1" dirty="0">
                <a:solidFill>
                  <a:srgbClr val="3333FF"/>
                </a:solidFill>
                <a:latin typeface="Calibri" panose="020F0502020204030204" pitchFamily="34" charset="0"/>
                <a:cs typeface="Calibri" panose="020F0502020204030204" pitchFamily="34" charset="0"/>
              </a:rPr>
              <a:t>SLS2.0 electromagnets</a:t>
            </a:r>
            <a:br>
              <a:rPr lang="en-US" sz="2800" b="1" dirty="0">
                <a:solidFill>
                  <a:srgbClr val="3333FF"/>
                </a:solidFill>
                <a:latin typeface="Calibri" panose="020F0502020204030204" pitchFamily="34" charset="0"/>
                <a:cs typeface="Calibri" panose="020F0502020204030204" pitchFamily="34" charset="0"/>
              </a:rPr>
            </a:br>
            <a:r>
              <a:rPr lang="en-US" sz="2800" b="1" dirty="0">
                <a:solidFill>
                  <a:srgbClr val="3333FF"/>
                </a:solidFill>
                <a:latin typeface="Calibri" panose="020F0502020204030204" pitchFamily="34" charset="0"/>
                <a:cs typeface="Calibri" panose="020F0502020204030204" pitchFamily="34" charset="0"/>
              </a:rPr>
              <a:t>last (individual) pictures</a:t>
            </a:r>
          </a:p>
        </p:txBody>
      </p:sp>
      <p:sp>
        <p:nvSpPr>
          <p:cNvPr id="4" name="Foliennummernplatzhalter 3"/>
          <p:cNvSpPr>
            <a:spLocks noGrp="1"/>
          </p:cNvSpPr>
          <p:nvPr>
            <p:ph type="sldNum" sz="quarter" idx="4294967295"/>
          </p:nvPr>
        </p:nvSpPr>
        <p:spPr>
          <a:xfrm>
            <a:off x="8777288" y="6661150"/>
            <a:ext cx="366712" cy="138113"/>
          </a:xfrm>
        </p:spPr>
        <p:txBody>
          <a:bodyPr/>
          <a:lstStyle/>
          <a:p>
            <a:pPr algn="r">
              <a:defRPr/>
            </a:pPr>
            <a:r>
              <a:rPr lang="en-US" dirty="0"/>
              <a:t>Page </a:t>
            </a:r>
            <a:fld id="{EBC07571-3134-BB4B-B83F-1A9FE18D34F3}" type="slidenum">
              <a:rPr lang="en-US" smtClean="0"/>
              <a:pPr algn="r">
                <a:defRPr/>
              </a:pPr>
              <a:t>10</a:t>
            </a:fld>
            <a:endParaRPr lang="en-US" dirty="0"/>
          </a:p>
        </p:txBody>
      </p:sp>
      <p:sp>
        <p:nvSpPr>
          <p:cNvPr id="7" name="TextBox 6"/>
          <p:cNvSpPr txBox="1"/>
          <p:nvPr/>
        </p:nvSpPr>
        <p:spPr>
          <a:xfrm>
            <a:off x="137807" y="1031754"/>
            <a:ext cx="2411342" cy="919648"/>
          </a:xfrm>
          <a:prstGeom prst="rect">
            <a:avLst/>
          </a:prstGeom>
          <a:noFill/>
          <a:ln>
            <a:solidFill>
              <a:srgbClr val="00B050"/>
            </a:solidFill>
          </a:ln>
          <a:effectLst>
            <a:glow rad="139700">
              <a:schemeClr val="accent6">
                <a:satMod val="175000"/>
                <a:alpha val="40000"/>
              </a:schemeClr>
            </a:glow>
          </a:effectLst>
        </p:spPr>
        <p:txBody>
          <a:bodyPr wrap="none" lIns="0" tIns="0" rIns="0" bIns="0" rtlCol="0">
            <a:noAutofit/>
          </a:bodyPr>
          <a:lstStyle/>
          <a:p>
            <a:pPr algn="ctr" eaLnBrk="1" hangingPunct="1">
              <a:lnSpc>
                <a:spcPct val="110000"/>
              </a:lnSpc>
              <a:spcBef>
                <a:spcPct val="0"/>
              </a:spcBef>
              <a:buClr>
                <a:srgbClr val="000000"/>
              </a:buClr>
            </a:pPr>
            <a:r>
              <a:rPr lang="en-US" sz="1800" dirty="0">
                <a:latin typeface="Calibri"/>
              </a:rPr>
              <a:t>Quadrupoles (110)</a:t>
            </a:r>
          </a:p>
          <a:p>
            <a:pPr algn="ctr" eaLnBrk="1" hangingPunct="1">
              <a:lnSpc>
                <a:spcPct val="110000"/>
              </a:lnSpc>
              <a:spcBef>
                <a:spcPct val="0"/>
              </a:spcBef>
              <a:buClr>
                <a:srgbClr val="000000"/>
              </a:buClr>
            </a:pPr>
            <a:r>
              <a:rPr lang="en-US" sz="1800" dirty="0">
                <a:latin typeface="Calibri"/>
              </a:rPr>
              <a:t>93T/m-98 T/m</a:t>
            </a:r>
          </a:p>
          <a:p>
            <a:pPr algn="ctr" hangingPunct="1">
              <a:lnSpc>
                <a:spcPct val="110000"/>
              </a:lnSpc>
              <a:spcBef>
                <a:spcPct val="0"/>
              </a:spcBef>
              <a:buClr>
                <a:srgbClr val="000000"/>
              </a:buClr>
            </a:pPr>
            <a:r>
              <a:rPr lang="en-US" sz="1800" dirty="0"/>
              <a:t>Ø=21 mm</a:t>
            </a:r>
          </a:p>
          <a:p>
            <a:pPr algn="ctr" eaLnBrk="1" hangingPunct="1">
              <a:lnSpc>
                <a:spcPct val="110000"/>
              </a:lnSpc>
              <a:spcBef>
                <a:spcPct val="0"/>
              </a:spcBef>
              <a:buClr>
                <a:srgbClr val="000000"/>
              </a:buClr>
            </a:pPr>
            <a:endParaRPr lang="en-US" sz="1800" dirty="0">
              <a:latin typeface="Calibri"/>
            </a:endParaRPr>
          </a:p>
        </p:txBody>
      </p:sp>
      <p:sp>
        <p:nvSpPr>
          <p:cNvPr id="13" name="TextBox 12"/>
          <p:cNvSpPr txBox="1"/>
          <p:nvPr/>
        </p:nvSpPr>
        <p:spPr>
          <a:xfrm>
            <a:off x="626624" y="4081746"/>
            <a:ext cx="1600877" cy="715406"/>
          </a:xfrm>
          <a:prstGeom prst="rect">
            <a:avLst/>
          </a:prstGeom>
          <a:noFill/>
          <a:ln>
            <a:solidFill>
              <a:srgbClr val="00B050"/>
            </a:solidFill>
          </a:ln>
          <a:effectLst>
            <a:glow rad="228600">
              <a:schemeClr val="accent6">
                <a:satMod val="175000"/>
                <a:alpha val="40000"/>
              </a:schemeClr>
            </a:glow>
          </a:effectLst>
        </p:spPr>
        <p:txBody>
          <a:bodyPr wrap="none" lIns="0" tIns="0" rIns="0" bIns="0" rtlCol="0">
            <a:noAutofit/>
          </a:bodyPr>
          <a:lstStyle/>
          <a:p>
            <a:pPr algn="ctr" eaLnBrk="1" hangingPunct="1">
              <a:lnSpc>
                <a:spcPct val="110000"/>
              </a:lnSpc>
              <a:spcBef>
                <a:spcPct val="0"/>
              </a:spcBef>
              <a:buClr>
                <a:srgbClr val="000000"/>
              </a:buClr>
            </a:pPr>
            <a:r>
              <a:rPr lang="en-US" sz="1800" dirty="0" err="1">
                <a:latin typeface="Calibri"/>
              </a:rPr>
              <a:t>Steerers</a:t>
            </a:r>
            <a:r>
              <a:rPr lang="en-US" sz="1800" dirty="0">
                <a:latin typeface="Calibri"/>
              </a:rPr>
              <a:t> CH/V </a:t>
            </a:r>
          </a:p>
          <a:p>
            <a:pPr algn="ctr" eaLnBrk="1" hangingPunct="1">
              <a:lnSpc>
                <a:spcPct val="110000"/>
              </a:lnSpc>
              <a:spcBef>
                <a:spcPct val="0"/>
              </a:spcBef>
              <a:buClr>
                <a:srgbClr val="000000"/>
              </a:buClr>
            </a:pPr>
            <a:r>
              <a:rPr lang="en-US" sz="1800" dirty="0">
                <a:latin typeface="Calibri"/>
              </a:rPr>
              <a:t>44 </a:t>
            </a:r>
            <a:r>
              <a:rPr lang="en-US" sz="1800" dirty="0" err="1">
                <a:latin typeface="Calibri"/>
              </a:rPr>
              <a:t>mT</a:t>
            </a:r>
            <a:r>
              <a:rPr lang="en-US" sz="1800" dirty="0">
                <a:latin typeface="Calibri"/>
              </a:rPr>
              <a:t>; 31.4 </a:t>
            </a:r>
            <a:r>
              <a:rPr lang="en-US" sz="1800" dirty="0" err="1">
                <a:latin typeface="Calibri"/>
              </a:rPr>
              <a:t>mT</a:t>
            </a:r>
            <a:endParaRPr lang="en-US" sz="1800" dirty="0">
              <a:latin typeface="Calibri"/>
            </a:endParaRPr>
          </a:p>
        </p:txBody>
      </p:sp>
      <p:sp>
        <p:nvSpPr>
          <p:cNvPr id="48" name="TextBox 47"/>
          <p:cNvSpPr txBox="1"/>
          <p:nvPr/>
        </p:nvSpPr>
        <p:spPr>
          <a:xfrm>
            <a:off x="2699792" y="1012400"/>
            <a:ext cx="2898785" cy="924989"/>
          </a:xfrm>
          <a:prstGeom prst="rect">
            <a:avLst/>
          </a:prstGeom>
          <a:noFill/>
          <a:ln>
            <a:solidFill>
              <a:srgbClr val="00B050"/>
            </a:solidFill>
          </a:ln>
          <a:effectLst>
            <a:glow rad="139700">
              <a:schemeClr val="accent6">
                <a:satMod val="175000"/>
                <a:alpha val="40000"/>
              </a:schemeClr>
            </a:glow>
          </a:effectLst>
        </p:spPr>
        <p:txBody>
          <a:bodyPr wrap="none" lIns="0" tIns="0" rIns="0" bIns="0" rtlCol="0">
            <a:noAutofit/>
          </a:bodyPr>
          <a:lstStyle/>
          <a:p>
            <a:pPr algn="ctr" eaLnBrk="1" hangingPunct="1">
              <a:lnSpc>
                <a:spcPct val="110000"/>
              </a:lnSpc>
              <a:spcBef>
                <a:spcPct val="0"/>
              </a:spcBef>
              <a:buClr>
                <a:srgbClr val="000000"/>
              </a:buClr>
            </a:pPr>
            <a:r>
              <a:rPr lang="en-US" sz="1800" dirty="0" err="1">
                <a:latin typeface="Calibri"/>
              </a:rPr>
              <a:t>Sextupoles</a:t>
            </a:r>
            <a:r>
              <a:rPr lang="en-US" sz="1800" dirty="0">
                <a:latin typeface="Calibri"/>
              </a:rPr>
              <a:t> (288-6 types)</a:t>
            </a:r>
          </a:p>
          <a:p>
            <a:pPr algn="ctr" hangingPunct="1">
              <a:lnSpc>
                <a:spcPct val="110000"/>
              </a:lnSpc>
              <a:spcBef>
                <a:spcPct val="0"/>
              </a:spcBef>
              <a:buClr>
                <a:srgbClr val="000000"/>
              </a:buClr>
            </a:pPr>
            <a:r>
              <a:rPr lang="en-US" sz="1800" dirty="0"/>
              <a:t>5093T/m</a:t>
            </a:r>
            <a:r>
              <a:rPr lang="en-US" sz="1800" baseline="30000" dirty="0"/>
              <a:t>2</a:t>
            </a:r>
            <a:r>
              <a:rPr lang="en-US" sz="1800" dirty="0">
                <a:latin typeface="Calibri"/>
              </a:rPr>
              <a:t>-5840 T/m</a:t>
            </a:r>
            <a:r>
              <a:rPr lang="en-US" sz="1800" baseline="30000" dirty="0">
                <a:latin typeface="Calibri"/>
              </a:rPr>
              <a:t>2</a:t>
            </a:r>
          </a:p>
          <a:p>
            <a:pPr algn="ctr" hangingPunct="1">
              <a:lnSpc>
                <a:spcPct val="110000"/>
              </a:lnSpc>
              <a:spcBef>
                <a:spcPct val="0"/>
              </a:spcBef>
              <a:buClr>
                <a:srgbClr val="000000"/>
              </a:buClr>
            </a:pPr>
            <a:r>
              <a:rPr lang="en-US" sz="1800" dirty="0"/>
              <a:t>Ø=22 mm</a:t>
            </a:r>
          </a:p>
          <a:p>
            <a:pPr algn="ctr" hangingPunct="1">
              <a:lnSpc>
                <a:spcPct val="110000"/>
              </a:lnSpc>
              <a:spcBef>
                <a:spcPct val="0"/>
              </a:spcBef>
              <a:buClr>
                <a:srgbClr val="000000"/>
              </a:buClr>
            </a:pPr>
            <a:endParaRPr lang="en-US" sz="1800" dirty="0">
              <a:latin typeface="Calibri"/>
            </a:endParaRPr>
          </a:p>
        </p:txBody>
      </p:sp>
      <p:sp>
        <p:nvSpPr>
          <p:cNvPr id="67" name="TextBox 66"/>
          <p:cNvSpPr txBox="1"/>
          <p:nvPr/>
        </p:nvSpPr>
        <p:spPr>
          <a:xfrm>
            <a:off x="5782885" y="1051489"/>
            <a:ext cx="3024336" cy="696573"/>
          </a:xfrm>
          <a:prstGeom prst="rect">
            <a:avLst/>
          </a:prstGeom>
          <a:noFill/>
          <a:ln>
            <a:solidFill>
              <a:srgbClr val="00B050"/>
            </a:solidFill>
          </a:ln>
          <a:effectLst>
            <a:glow rad="139700">
              <a:schemeClr val="accent6">
                <a:satMod val="175000"/>
                <a:alpha val="40000"/>
              </a:schemeClr>
            </a:glow>
          </a:effectLst>
        </p:spPr>
        <p:txBody>
          <a:bodyPr wrap="none" lIns="0" tIns="0" rIns="0" bIns="0" rtlCol="0">
            <a:noAutofit/>
          </a:bodyPr>
          <a:lstStyle/>
          <a:p>
            <a:pPr algn="ctr" eaLnBrk="1" hangingPunct="1">
              <a:lnSpc>
                <a:spcPct val="110000"/>
              </a:lnSpc>
              <a:spcBef>
                <a:spcPct val="0"/>
              </a:spcBef>
              <a:buClr>
                <a:srgbClr val="000000"/>
              </a:buClr>
            </a:pPr>
            <a:r>
              <a:rPr lang="en-US" sz="1800" dirty="0">
                <a:latin typeface="Calibri"/>
              </a:rPr>
              <a:t>Combined functions </a:t>
            </a:r>
          </a:p>
          <a:p>
            <a:pPr algn="ctr" eaLnBrk="1" hangingPunct="1">
              <a:lnSpc>
                <a:spcPct val="110000"/>
              </a:lnSpc>
              <a:spcBef>
                <a:spcPct val="0"/>
              </a:spcBef>
              <a:buClr>
                <a:srgbClr val="000000"/>
              </a:buClr>
            </a:pPr>
            <a:r>
              <a:rPr lang="en-US" sz="1800" dirty="0">
                <a:latin typeface="Calibri"/>
              </a:rPr>
              <a:t>Octupoles (264-2 types)</a:t>
            </a:r>
          </a:p>
        </p:txBody>
      </p:sp>
      <p:pic>
        <p:nvPicPr>
          <p:cNvPr id="15" name="Picture 14"/>
          <p:cNvPicPr>
            <a:picLocks noChangeAspect="1"/>
          </p:cNvPicPr>
          <p:nvPr/>
        </p:nvPicPr>
        <p:blipFill>
          <a:blip r:embed="rId3"/>
          <a:stretch>
            <a:fillRect/>
          </a:stretch>
        </p:blipFill>
        <p:spPr>
          <a:xfrm>
            <a:off x="2827477" y="2020003"/>
            <a:ext cx="1671129" cy="1789290"/>
          </a:xfrm>
          <a:prstGeom prst="rect">
            <a:avLst/>
          </a:prstGeom>
        </p:spPr>
      </p:pic>
      <p:pic>
        <p:nvPicPr>
          <p:cNvPr id="16" name="Picture 15"/>
          <p:cNvPicPr>
            <a:picLocks noChangeAspect="1"/>
          </p:cNvPicPr>
          <p:nvPr/>
        </p:nvPicPr>
        <p:blipFill>
          <a:blip r:embed="rId4"/>
          <a:stretch>
            <a:fillRect/>
          </a:stretch>
        </p:blipFill>
        <p:spPr>
          <a:xfrm>
            <a:off x="589380" y="5107930"/>
            <a:ext cx="1638121" cy="1622469"/>
          </a:xfrm>
          <a:prstGeom prst="rect">
            <a:avLst/>
          </a:prstGeom>
        </p:spPr>
      </p:pic>
      <p:pic>
        <p:nvPicPr>
          <p:cNvPr id="19" name="Picture 18"/>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5400000">
            <a:off x="614311" y="2089496"/>
            <a:ext cx="1647585" cy="1878321"/>
          </a:xfrm>
          <a:prstGeom prst="rect">
            <a:avLst/>
          </a:prstGeom>
          <a:ln>
            <a:noFill/>
          </a:ln>
          <a:effectLst>
            <a:outerShdw blurRad="190500" algn="tl" rotWithShape="0">
              <a:srgbClr val="000000">
                <a:alpha val="70000"/>
              </a:srgbClr>
            </a:outerShdw>
          </a:effectLst>
        </p:spPr>
      </p:pic>
      <p:sp>
        <p:nvSpPr>
          <p:cNvPr id="20" name="TextBox 19"/>
          <p:cNvSpPr txBox="1"/>
          <p:nvPr/>
        </p:nvSpPr>
        <p:spPr>
          <a:xfrm>
            <a:off x="4624222" y="4005657"/>
            <a:ext cx="1894686" cy="335717"/>
          </a:xfrm>
          <a:prstGeom prst="rect">
            <a:avLst/>
          </a:prstGeom>
          <a:noFill/>
          <a:ln>
            <a:solidFill>
              <a:srgbClr val="00B050"/>
            </a:solidFill>
          </a:ln>
          <a:effectLst>
            <a:glow rad="139700">
              <a:schemeClr val="accent6">
                <a:satMod val="175000"/>
                <a:alpha val="40000"/>
              </a:schemeClr>
            </a:glow>
          </a:effectLst>
        </p:spPr>
        <p:txBody>
          <a:bodyPr wrap="none" lIns="0" tIns="0" rIns="0" bIns="0" rtlCol="0">
            <a:noAutofit/>
          </a:bodyPr>
          <a:lstStyle/>
          <a:p>
            <a:pPr algn="ctr" eaLnBrk="1" hangingPunct="1">
              <a:lnSpc>
                <a:spcPct val="110000"/>
              </a:lnSpc>
              <a:spcBef>
                <a:spcPct val="0"/>
              </a:spcBef>
              <a:buClr>
                <a:srgbClr val="000000"/>
              </a:buClr>
            </a:pPr>
            <a:r>
              <a:rPr lang="en-US" sz="1800" dirty="0">
                <a:latin typeface="Calibri"/>
              </a:rPr>
              <a:t>SOQ (264)</a:t>
            </a:r>
          </a:p>
        </p:txBody>
      </p:sp>
      <p:pic>
        <p:nvPicPr>
          <p:cNvPr id="9" name="Picture 8"/>
          <p:cNvPicPr>
            <a:picLocks noChangeAspect="1"/>
          </p:cNvPicPr>
          <p:nvPr/>
        </p:nvPicPr>
        <p:blipFill>
          <a:blip r:embed="rId6"/>
          <a:stretch>
            <a:fillRect/>
          </a:stretch>
        </p:blipFill>
        <p:spPr>
          <a:xfrm>
            <a:off x="6818864" y="4341374"/>
            <a:ext cx="1974525" cy="2389025"/>
          </a:xfrm>
          <a:prstGeom prst="rect">
            <a:avLst/>
          </a:prstGeom>
        </p:spPr>
      </p:pic>
      <p:pic>
        <p:nvPicPr>
          <p:cNvPr id="6" name="Picture 5"/>
          <p:cNvPicPr>
            <a:picLocks noChangeAspect="1"/>
          </p:cNvPicPr>
          <p:nvPr/>
        </p:nvPicPr>
        <p:blipFill>
          <a:blip r:embed="rId7"/>
          <a:stretch>
            <a:fillRect/>
          </a:stretch>
        </p:blipFill>
        <p:spPr>
          <a:xfrm rot="5400000">
            <a:off x="4307313" y="4848631"/>
            <a:ext cx="2149270" cy="1428422"/>
          </a:xfrm>
          <a:prstGeom prst="rect">
            <a:avLst/>
          </a:prstGeom>
        </p:spPr>
      </p:pic>
      <p:grpSp>
        <p:nvGrpSpPr>
          <p:cNvPr id="11" name="Group 10"/>
          <p:cNvGrpSpPr/>
          <p:nvPr/>
        </p:nvGrpSpPr>
        <p:grpSpPr>
          <a:xfrm>
            <a:off x="6736250" y="1979383"/>
            <a:ext cx="2407750" cy="2441395"/>
            <a:chOff x="6569834" y="2024276"/>
            <a:chExt cx="2547140" cy="2506225"/>
          </a:xfrm>
        </p:grpSpPr>
        <p:pic>
          <p:nvPicPr>
            <p:cNvPr id="3" name="Picture 2"/>
            <p:cNvPicPr>
              <a:picLocks noChangeAspect="1"/>
            </p:cNvPicPr>
            <p:nvPr/>
          </p:nvPicPr>
          <p:blipFill>
            <a:blip r:embed="rId8"/>
            <a:stretch>
              <a:fillRect/>
            </a:stretch>
          </p:blipFill>
          <p:spPr>
            <a:xfrm>
              <a:off x="6569834" y="2024276"/>
              <a:ext cx="2547140" cy="2137526"/>
            </a:xfrm>
            <a:prstGeom prst="rect">
              <a:avLst/>
            </a:prstGeom>
          </p:spPr>
        </p:pic>
        <p:sp>
          <p:nvSpPr>
            <p:cNvPr id="10" name="TextBox 9"/>
            <p:cNvSpPr txBox="1"/>
            <p:nvPr/>
          </p:nvSpPr>
          <p:spPr>
            <a:xfrm>
              <a:off x="6639259" y="3266703"/>
              <a:ext cx="2378204" cy="1263798"/>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sym typeface="Calibri"/>
                </a:rPr>
                <a:t>24 coils</a:t>
              </a:r>
            </a:p>
            <a:p>
              <a:pPr marL="0" marR="0" indent="0" algn="ctr" defTabSz="914400" rtl="0" fontAlgn="auto" latinLnBrk="0" hangingPunct="0">
                <a:lnSpc>
                  <a:spcPct val="100000"/>
                </a:lnSpc>
                <a:spcBef>
                  <a:spcPts val="0"/>
                </a:spcBef>
                <a:spcAft>
                  <a:spcPts val="0"/>
                </a:spcAft>
                <a:buClrTx/>
                <a:buSzTx/>
                <a:buFontTx/>
                <a:buNone/>
                <a:tabLst/>
              </a:pPr>
              <a:r>
                <a:rPr lang="en-US" dirty="0"/>
                <a:t>ARMCO yokes and poles</a:t>
              </a:r>
            </a:p>
            <a:p>
              <a:pPr marL="0" marR="0" indent="0" algn="ctr"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sym typeface="Calibri"/>
                </a:rPr>
                <a:t>Air cooling</a:t>
              </a:r>
            </a:p>
            <a:p>
              <a:pPr marL="0" marR="0" indent="0" algn="ctr" defTabSz="914400" rtl="0" fontAlgn="auto" latinLnBrk="0" hangingPunct="0">
                <a:lnSpc>
                  <a:spcPct val="100000"/>
                </a:lnSpc>
                <a:spcBef>
                  <a:spcPts val="0"/>
                </a:spcBef>
                <a:spcAft>
                  <a:spcPts val="0"/>
                </a:spcAft>
                <a:buClrTx/>
                <a:buSzTx/>
                <a:buFontTx/>
                <a:buNone/>
                <a:tabLst/>
              </a:pPr>
              <a:r>
                <a:rPr lang="en-US" dirty="0"/>
                <a:t>3 power supplies (5 A) </a:t>
              </a:r>
              <a:endParaRPr kumimoji="0" lang="en-US" sz="1600" b="0" i="0" u="none" strike="noStrike" cap="none" spc="0" normalizeH="0" baseline="0" dirty="0">
                <a:ln>
                  <a:noFill/>
                </a:ln>
                <a:solidFill>
                  <a:srgbClr val="000000"/>
                </a:solidFill>
                <a:effectLst/>
                <a:uFillTx/>
                <a:sym typeface="Calibri"/>
              </a:endParaRPr>
            </a:p>
          </p:txBody>
        </p:sp>
      </p:grpSp>
      <p:pic>
        <p:nvPicPr>
          <p:cNvPr id="2" name="Picture 1"/>
          <p:cNvPicPr>
            <a:picLocks noChangeAspect="1"/>
          </p:cNvPicPr>
          <p:nvPr/>
        </p:nvPicPr>
        <p:blipFill>
          <a:blip r:embed="rId9"/>
          <a:stretch>
            <a:fillRect/>
          </a:stretch>
        </p:blipFill>
        <p:spPr>
          <a:xfrm>
            <a:off x="4559140" y="2081427"/>
            <a:ext cx="2253151" cy="1666442"/>
          </a:xfrm>
          <a:prstGeom prst="rect">
            <a:avLst/>
          </a:prstGeom>
        </p:spPr>
      </p:pic>
      <p:pic>
        <p:nvPicPr>
          <p:cNvPr id="8" name="Picture 7">
            <a:extLst>
              <a:ext uri="{FF2B5EF4-FFF2-40B4-BE49-F238E27FC236}">
                <a16:creationId xmlns:a16="http://schemas.microsoft.com/office/drawing/2014/main" id="{BAE5C7C1-89D4-09D3-1E8D-E0DF2C29FF32}"/>
              </a:ext>
            </a:extLst>
          </p:cNvPr>
          <p:cNvPicPr>
            <a:picLocks noChangeAspect="1"/>
          </p:cNvPicPr>
          <p:nvPr/>
        </p:nvPicPr>
        <p:blipFill>
          <a:blip r:embed="rId10"/>
          <a:stretch>
            <a:fillRect/>
          </a:stretch>
        </p:blipFill>
        <p:spPr>
          <a:xfrm>
            <a:off x="2544404" y="4729168"/>
            <a:ext cx="1792821" cy="1908309"/>
          </a:xfrm>
          <a:prstGeom prst="rect">
            <a:avLst/>
          </a:prstGeom>
        </p:spPr>
      </p:pic>
      <p:sp>
        <p:nvSpPr>
          <p:cNvPr id="12" name="TextBox 11">
            <a:extLst>
              <a:ext uri="{FF2B5EF4-FFF2-40B4-BE49-F238E27FC236}">
                <a16:creationId xmlns:a16="http://schemas.microsoft.com/office/drawing/2014/main" id="{3C504293-69A9-ABCE-6F89-B1F9D2B069BA}"/>
              </a:ext>
            </a:extLst>
          </p:cNvPr>
          <p:cNvSpPr txBox="1"/>
          <p:nvPr/>
        </p:nvSpPr>
        <p:spPr>
          <a:xfrm>
            <a:off x="2588052" y="4113697"/>
            <a:ext cx="1894686" cy="335717"/>
          </a:xfrm>
          <a:prstGeom prst="rect">
            <a:avLst/>
          </a:prstGeom>
          <a:noFill/>
          <a:ln>
            <a:solidFill>
              <a:srgbClr val="00B050"/>
            </a:solidFill>
          </a:ln>
          <a:effectLst>
            <a:glow rad="139700">
              <a:schemeClr val="accent6">
                <a:satMod val="175000"/>
                <a:alpha val="40000"/>
              </a:schemeClr>
            </a:glow>
          </a:effectLst>
        </p:spPr>
        <p:txBody>
          <a:bodyPr wrap="none" lIns="0" tIns="0" rIns="0" bIns="0" rtlCol="0">
            <a:noAutofit/>
          </a:bodyPr>
          <a:lstStyle/>
          <a:p>
            <a:pPr algn="ctr" eaLnBrk="1" hangingPunct="1">
              <a:lnSpc>
                <a:spcPct val="110000"/>
              </a:lnSpc>
              <a:spcBef>
                <a:spcPct val="0"/>
              </a:spcBef>
              <a:buClr>
                <a:srgbClr val="000000"/>
              </a:buClr>
            </a:pPr>
            <a:r>
              <a:rPr lang="en-US" sz="1800" dirty="0" err="1">
                <a:latin typeface="Calibri"/>
              </a:rPr>
              <a:t>Sextupoles</a:t>
            </a:r>
            <a:r>
              <a:rPr lang="en-US" sz="1800" dirty="0">
                <a:latin typeface="Calibri"/>
              </a:rPr>
              <a:t> SXQ (24)</a:t>
            </a:r>
          </a:p>
        </p:txBody>
      </p:sp>
    </p:spTree>
    <p:extLst>
      <p:ext uri="{BB962C8B-B14F-4D97-AF65-F5344CB8AC3E}">
        <p14:creationId xmlns:p14="http://schemas.microsoft.com/office/powerpoint/2010/main" val="41462201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75856" y="6597352"/>
            <a:ext cx="65" cy="3616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fr-FR" sz="1600" b="0" i="0" u="none" strike="noStrike" cap="none" spc="0" normalizeH="0" baseline="0" dirty="0">
              <a:ln>
                <a:noFill/>
              </a:ln>
              <a:solidFill>
                <a:srgbClr val="000000"/>
              </a:solidFill>
              <a:effectLst/>
              <a:uFillTx/>
              <a:latin typeface="+mj-lt"/>
              <a:ea typeface="+mj-ea"/>
              <a:cs typeface="+mj-cs"/>
              <a:sym typeface="Calibri"/>
            </a:endParaRPr>
          </a:p>
        </p:txBody>
      </p:sp>
      <p:sp>
        <p:nvSpPr>
          <p:cNvPr id="15" name="TextBox 14"/>
          <p:cNvSpPr txBox="1"/>
          <p:nvPr/>
        </p:nvSpPr>
        <p:spPr>
          <a:xfrm>
            <a:off x="85387" y="5875740"/>
            <a:ext cx="7697620" cy="738664"/>
          </a:xfrm>
          <a:prstGeom prst="rect">
            <a:avLst/>
          </a:prstGeom>
          <a:solidFill>
            <a:schemeClr val="bg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2400" b="1" i="0" u="none" strike="noStrike" cap="none" spc="0" normalizeH="0" baseline="0" dirty="0" err="1">
                <a:ln>
                  <a:noFill/>
                </a:ln>
                <a:solidFill>
                  <a:srgbClr val="7030A0"/>
                </a:solidFill>
                <a:effectLst/>
                <a:uFillTx/>
                <a:sym typeface="Calibri"/>
              </a:rPr>
              <a:t>Assembled</a:t>
            </a:r>
            <a:r>
              <a:rPr kumimoji="0" lang="de-CH" sz="2400" b="1" i="0" u="none" strike="noStrike" cap="none" spc="0" normalizeH="0" baseline="0" dirty="0">
                <a:ln>
                  <a:noFill/>
                </a:ln>
                <a:solidFill>
                  <a:srgbClr val="7030A0"/>
                </a:solidFill>
                <a:effectLst/>
                <a:uFillTx/>
                <a:sym typeface="Calibri"/>
              </a:rPr>
              <a:t> </a:t>
            </a:r>
            <a:r>
              <a:rPr kumimoji="0" lang="de-CH" sz="2400" b="1" i="0" u="none" strike="noStrike" cap="none" spc="0" normalizeH="0" baseline="0" dirty="0" err="1">
                <a:ln>
                  <a:noFill/>
                </a:ln>
                <a:solidFill>
                  <a:srgbClr val="7030A0"/>
                </a:solidFill>
                <a:effectLst/>
                <a:uFillTx/>
                <a:sym typeface="Calibri"/>
              </a:rPr>
              <a:t>magnet</a:t>
            </a:r>
            <a:r>
              <a:rPr kumimoji="0" lang="de-CH" sz="2400" b="1" i="0" u="none" strike="noStrike" cap="none" spc="0" normalizeH="0" baseline="0" dirty="0">
                <a:ln>
                  <a:noFill/>
                </a:ln>
                <a:solidFill>
                  <a:srgbClr val="7030A0"/>
                </a:solidFill>
                <a:effectLst/>
                <a:uFillTx/>
                <a:sym typeface="Calibri"/>
              </a:rPr>
              <a:t> and </a:t>
            </a:r>
            <a:r>
              <a:rPr kumimoji="0" lang="de-CH" sz="2400" b="1" i="0" u="none" strike="noStrike" cap="none" spc="0" normalizeH="0" baseline="0" dirty="0" err="1">
                <a:ln>
                  <a:noFill/>
                </a:ln>
                <a:solidFill>
                  <a:srgbClr val="7030A0"/>
                </a:solidFill>
                <a:effectLst/>
                <a:uFillTx/>
                <a:sym typeface="Calibri"/>
              </a:rPr>
              <a:t>yokes</a:t>
            </a:r>
            <a:r>
              <a:rPr kumimoji="0" lang="de-CH" sz="2400" b="1" i="0" u="none" strike="noStrike" cap="none" spc="0" normalizeH="0" baseline="0" dirty="0">
                <a:ln>
                  <a:noFill/>
                </a:ln>
                <a:solidFill>
                  <a:srgbClr val="7030A0"/>
                </a:solidFill>
                <a:effectLst/>
                <a:uFillTx/>
                <a:sym typeface="Calibri"/>
              </a:rPr>
              <a:t> </a:t>
            </a:r>
            <a:r>
              <a:rPr kumimoji="0" lang="de-CH" sz="2400" b="1" i="0" u="none" strike="noStrike" cap="none" spc="0" normalizeH="0" baseline="0" dirty="0" err="1">
                <a:ln>
                  <a:noFill/>
                </a:ln>
                <a:solidFill>
                  <a:srgbClr val="7030A0"/>
                </a:solidFill>
                <a:effectLst/>
                <a:uFillTx/>
                <a:sym typeface="Calibri"/>
              </a:rPr>
              <a:t>were</a:t>
            </a:r>
            <a:r>
              <a:rPr kumimoji="0" lang="de-CH" sz="2400" b="1" i="0" u="none" strike="noStrike" cap="none" spc="0" normalizeH="0" baseline="0" dirty="0">
                <a:ln>
                  <a:noFill/>
                </a:ln>
                <a:solidFill>
                  <a:srgbClr val="7030A0"/>
                </a:solidFill>
                <a:effectLst/>
                <a:uFillTx/>
                <a:sym typeface="Calibri"/>
              </a:rPr>
              <a:t> </a:t>
            </a:r>
            <a:r>
              <a:rPr kumimoji="0" lang="de-CH" sz="2400" b="1" i="0" u="none" strike="noStrike" cap="none" spc="0" normalizeH="0" baseline="0" dirty="0" err="1">
                <a:ln>
                  <a:noFill/>
                </a:ln>
                <a:solidFill>
                  <a:srgbClr val="7030A0"/>
                </a:solidFill>
                <a:effectLst/>
                <a:uFillTx/>
                <a:sym typeface="Calibri"/>
              </a:rPr>
              <a:t>delivered</a:t>
            </a:r>
            <a:r>
              <a:rPr kumimoji="0" lang="de-CH" sz="2400" b="1" i="0" u="none" strike="noStrike" cap="none" spc="0" normalizeH="0" baseline="0" dirty="0">
                <a:ln>
                  <a:noFill/>
                </a:ln>
                <a:solidFill>
                  <a:srgbClr val="7030A0"/>
                </a:solidFill>
                <a:effectLst/>
                <a:uFillTx/>
                <a:sym typeface="Calibri"/>
              </a:rPr>
              <a:t> on time !</a:t>
            </a:r>
          </a:p>
          <a:p>
            <a:pPr marL="0" marR="0" indent="0" algn="l" defTabSz="9144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7030A0"/>
                </a:solidFill>
                <a:effectLst/>
                <a:uFillTx/>
                <a:sym typeface="Calibri"/>
              </a:rPr>
              <a:t>	A diligent follow-up of the 7 WTOs </a:t>
            </a:r>
            <a:endParaRPr kumimoji="0" lang="fr-FR" sz="2400" b="1" i="0" u="none" strike="noStrike" cap="none" spc="0" normalizeH="0" baseline="0" dirty="0">
              <a:ln>
                <a:noFill/>
              </a:ln>
              <a:solidFill>
                <a:srgbClr val="7030A0"/>
              </a:solidFill>
              <a:effectLst/>
              <a:uFillTx/>
              <a:sym typeface="Calibri"/>
            </a:endParaRPr>
          </a:p>
        </p:txBody>
      </p:sp>
      <p:sp>
        <p:nvSpPr>
          <p:cNvPr id="5" name="Text Box 2">
            <a:extLst>
              <a:ext uri="{FF2B5EF4-FFF2-40B4-BE49-F238E27FC236}">
                <a16:creationId xmlns:a16="http://schemas.microsoft.com/office/drawing/2014/main" id="{EF0736BD-22B9-F7E4-1087-9BBEBF35D13B}"/>
              </a:ext>
            </a:extLst>
          </p:cNvPr>
          <p:cNvSpPr txBox="1">
            <a:spLocks noChangeArrowheads="1"/>
          </p:cNvSpPr>
          <p:nvPr/>
        </p:nvSpPr>
        <p:spPr bwMode="auto">
          <a:xfrm>
            <a:off x="827584" y="47025"/>
            <a:ext cx="6840760" cy="415498"/>
          </a:xfrm>
          <a:prstGeom prst="rect">
            <a:avLst/>
          </a:prstGeom>
          <a:noFill/>
          <a:ln>
            <a:noFill/>
          </a:ln>
          <a:effectLst/>
        </p:spPr>
        <p:txBody>
          <a:bodyPr wrap="square">
            <a:spAutoFit/>
          </a:bodyPr>
          <a:lstStyle/>
          <a:p>
            <a:pPr algn="ctr"/>
            <a:r>
              <a:rPr lang="en-US" altLang="de-DE" sz="2100" b="1" dirty="0">
                <a:solidFill>
                  <a:srgbClr val="3333FF"/>
                </a:solidFill>
                <a:latin typeface="Arial" panose="020B0604020202020204" pitchFamily="34" charset="0"/>
              </a:rPr>
              <a:t>SLS2.0 Magnet &amp; Yoke deliveries and spares</a:t>
            </a:r>
          </a:p>
        </p:txBody>
      </p:sp>
      <p:pic>
        <p:nvPicPr>
          <p:cNvPr id="24" name="Picture 23">
            <a:extLst>
              <a:ext uri="{FF2B5EF4-FFF2-40B4-BE49-F238E27FC236}">
                <a16:creationId xmlns:a16="http://schemas.microsoft.com/office/drawing/2014/main" id="{2B2A5896-9779-3D99-6DD7-D77F9B0419C3}"/>
              </a:ext>
            </a:extLst>
          </p:cNvPr>
          <p:cNvPicPr>
            <a:picLocks noChangeAspect="1"/>
          </p:cNvPicPr>
          <p:nvPr/>
        </p:nvPicPr>
        <p:blipFill>
          <a:blip r:embed="rId3"/>
          <a:stretch>
            <a:fillRect/>
          </a:stretch>
        </p:blipFill>
        <p:spPr>
          <a:xfrm>
            <a:off x="5914274" y="3184391"/>
            <a:ext cx="2450804" cy="2493480"/>
          </a:xfrm>
          <a:prstGeom prst="rect">
            <a:avLst/>
          </a:prstGeom>
        </p:spPr>
      </p:pic>
      <p:pic>
        <p:nvPicPr>
          <p:cNvPr id="26" name="Picture 25">
            <a:extLst>
              <a:ext uri="{FF2B5EF4-FFF2-40B4-BE49-F238E27FC236}">
                <a16:creationId xmlns:a16="http://schemas.microsoft.com/office/drawing/2014/main" id="{CD763C7D-3882-5A62-C3BA-CDD59EEAA163}"/>
              </a:ext>
            </a:extLst>
          </p:cNvPr>
          <p:cNvPicPr>
            <a:picLocks noChangeAspect="1"/>
          </p:cNvPicPr>
          <p:nvPr/>
        </p:nvPicPr>
        <p:blipFill>
          <a:blip r:embed="rId4"/>
          <a:stretch>
            <a:fillRect/>
          </a:stretch>
        </p:blipFill>
        <p:spPr>
          <a:xfrm>
            <a:off x="3679835" y="557207"/>
            <a:ext cx="2548349" cy="2566169"/>
          </a:xfrm>
          <a:prstGeom prst="rect">
            <a:avLst/>
          </a:prstGeom>
        </p:spPr>
      </p:pic>
      <p:pic>
        <p:nvPicPr>
          <p:cNvPr id="27" name="Picture 26">
            <a:extLst>
              <a:ext uri="{FF2B5EF4-FFF2-40B4-BE49-F238E27FC236}">
                <a16:creationId xmlns:a16="http://schemas.microsoft.com/office/drawing/2014/main" id="{9E579EC9-74B8-7BD7-5456-95445ECEC36F}"/>
              </a:ext>
            </a:extLst>
          </p:cNvPr>
          <p:cNvPicPr>
            <a:picLocks noChangeAspect="1"/>
          </p:cNvPicPr>
          <p:nvPr/>
        </p:nvPicPr>
        <p:blipFill>
          <a:blip r:embed="rId5"/>
          <a:stretch>
            <a:fillRect/>
          </a:stretch>
        </p:blipFill>
        <p:spPr>
          <a:xfrm>
            <a:off x="6228184" y="541776"/>
            <a:ext cx="2548349" cy="2584928"/>
          </a:xfrm>
          <a:prstGeom prst="rect">
            <a:avLst/>
          </a:prstGeom>
        </p:spPr>
      </p:pic>
      <p:pic>
        <p:nvPicPr>
          <p:cNvPr id="28" name="Picture 27">
            <a:extLst>
              <a:ext uri="{FF2B5EF4-FFF2-40B4-BE49-F238E27FC236}">
                <a16:creationId xmlns:a16="http://schemas.microsoft.com/office/drawing/2014/main" id="{94F08D1D-99E2-A5C7-0DA6-902878866BBF}"/>
              </a:ext>
            </a:extLst>
          </p:cNvPr>
          <p:cNvPicPr>
            <a:picLocks noChangeAspect="1"/>
          </p:cNvPicPr>
          <p:nvPr/>
        </p:nvPicPr>
        <p:blipFill>
          <a:blip r:embed="rId6"/>
          <a:stretch>
            <a:fillRect/>
          </a:stretch>
        </p:blipFill>
        <p:spPr>
          <a:xfrm>
            <a:off x="1205174" y="541731"/>
            <a:ext cx="2426418" cy="2597121"/>
          </a:xfrm>
          <a:prstGeom prst="rect">
            <a:avLst/>
          </a:prstGeom>
        </p:spPr>
      </p:pic>
      <p:pic>
        <p:nvPicPr>
          <p:cNvPr id="29" name="Picture 28">
            <a:extLst>
              <a:ext uri="{FF2B5EF4-FFF2-40B4-BE49-F238E27FC236}">
                <a16:creationId xmlns:a16="http://schemas.microsoft.com/office/drawing/2014/main" id="{025C489E-72F6-6A03-5239-433748ADC499}"/>
              </a:ext>
            </a:extLst>
          </p:cNvPr>
          <p:cNvPicPr>
            <a:picLocks noChangeAspect="1"/>
          </p:cNvPicPr>
          <p:nvPr/>
        </p:nvPicPr>
        <p:blipFill>
          <a:blip r:embed="rId7"/>
          <a:stretch>
            <a:fillRect/>
          </a:stretch>
        </p:blipFill>
        <p:spPr>
          <a:xfrm>
            <a:off x="323528" y="3284984"/>
            <a:ext cx="2426418" cy="2292295"/>
          </a:xfrm>
          <a:prstGeom prst="rect">
            <a:avLst/>
          </a:prstGeom>
        </p:spPr>
      </p:pic>
      <p:pic>
        <p:nvPicPr>
          <p:cNvPr id="31" name="Picture 30">
            <a:extLst>
              <a:ext uri="{FF2B5EF4-FFF2-40B4-BE49-F238E27FC236}">
                <a16:creationId xmlns:a16="http://schemas.microsoft.com/office/drawing/2014/main" id="{D9D7CC60-E98C-5939-8DD0-0A3A113EA3B2}"/>
              </a:ext>
            </a:extLst>
          </p:cNvPr>
          <p:cNvPicPr>
            <a:picLocks noChangeAspect="1"/>
          </p:cNvPicPr>
          <p:nvPr/>
        </p:nvPicPr>
        <p:blipFill>
          <a:blip r:embed="rId8"/>
          <a:stretch>
            <a:fillRect/>
          </a:stretch>
        </p:blipFill>
        <p:spPr>
          <a:xfrm>
            <a:off x="3148405" y="3218061"/>
            <a:ext cx="2304488" cy="2536156"/>
          </a:xfrm>
          <a:prstGeom prst="rect">
            <a:avLst/>
          </a:prstGeom>
        </p:spPr>
      </p:pic>
      <p:pic>
        <p:nvPicPr>
          <p:cNvPr id="4" name="Picture 3">
            <a:extLst>
              <a:ext uri="{FF2B5EF4-FFF2-40B4-BE49-F238E27FC236}">
                <a16:creationId xmlns:a16="http://schemas.microsoft.com/office/drawing/2014/main" id="{145EE0F5-1DF8-96CA-AD46-A3FAF3C522D7}"/>
              </a:ext>
            </a:extLst>
          </p:cNvPr>
          <p:cNvPicPr>
            <a:picLocks noChangeAspect="1"/>
          </p:cNvPicPr>
          <p:nvPr/>
        </p:nvPicPr>
        <p:blipFill>
          <a:blip r:embed="rId9"/>
          <a:stretch>
            <a:fillRect/>
          </a:stretch>
        </p:blipFill>
        <p:spPr>
          <a:xfrm>
            <a:off x="7783426" y="5677456"/>
            <a:ext cx="542925" cy="542925"/>
          </a:xfrm>
          <a:prstGeom prst="rect">
            <a:avLst/>
          </a:prstGeom>
        </p:spPr>
      </p:pic>
      <p:pic>
        <p:nvPicPr>
          <p:cNvPr id="7" name="Picture 6">
            <a:extLst>
              <a:ext uri="{FF2B5EF4-FFF2-40B4-BE49-F238E27FC236}">
                <a16:creationId xmlns:a16="http://schemas.microsoft.com/office/drawing/2014/main" id="{CD3B7ED0-4E5A-11A8-52E0-546DB91E3706}"/>
              </a:ext>
            </a:extLst>
          </p:cNvPr>
          <p:cNvPicPr>
            <a:picLocks noChangeAspect="1"/>
          </p:cNvPicPr>
          <p:nvPr/>
        </p:nvPicPr>
        <p:blipFill>
          <a:blip r:embed="rId10"/>
          <a:stretch>
            <a:fillRect/>
          </a:stretch>
        </p:blipFill>
        <p:spPr>
          <a:xfrm>
            <a:off x="8472368" y="5677456"/>
            <a:ext cx="474098" cy="582226"/>
          </a:xfrm>
          <a:prstGeom prst="rect">
            <a:avLst/>
          </a:prstGeom>
        </p:spPr>
      </p:pic>
      <p:pic>
        <p:nvPicPr>
          <p:cNvPr id="8" name="Picture 7">
            <a:extLst>
              <a:ext uri="{FF2B5EF4-FFF2-40B4-BE49-F238E27FC236}">
                <a16:creationId xmlns:a16="http://schemas.microsoft.com/office/drawing/2014/main" id="{808CDF2F-363A-D8B5-3824-A1671C91AA0B}"/>
              </a:ext>
            </a:extLst>
          </p:cNvPr>
          <p:cNvPicPr>
            <a:picLocks noChangeAspect="1"/>
          </p:cNvPicPr>
          <p:nvPr/>
        </p:nvPicPr>
        <p:blipFill>
          <a:blip r:embed="rId11"/>
          <a:stretch>
            <a:fillRect/>
          </a:stretch>
        </p:blipFill>
        <p:spPr>
          <a:xfrm>
            <a:off x="8128029" y="6257884"/>
            <a:ext cx="474098" cy="598318"/>
          </a:xfrm>
          <a:prstGeom prst="rect">
            <a:avLst/>
          </a:prstGeom>
        </p:spPr>
      </p:pic>
      <p:graphicFrame>
        <p:nvGraphicFramePr>
          <p:cNvPr id="2" name="Table 5">
            <a:extLst>
              <a:ext uri="{FF2B5EF4-FFF2-40B4-BE49-F238E27FC236}">
                <a16:creationId xmlns:a16="http://schemas.microsoft.com/office/drawing/2014/main" id="{A6EBDAFD-6B45-BD0C-EE1E-AD7D931D5142}"/>
              </a:ext>
            </a:extLst>
          </p:cNvPr>
          <p:cNvGraphicFramePr>
            <a:graphicFrameLocks noGrp="1"/>
          </p:cNvGraphicFramePr>
          <p:nvPr>
            <p:extLst>
              <p:ext uri="{D42A27DB-BD31-4B8C-83A1-F6EECF244321}">
                <p14:modId xmlns:p14="http://schemas.microsoft.com/office/powerpoint/2010/main" val="784393454"/>
              </p:ext>
            </p:extLst>
          </p:nvPr>
        </p:nvGraphicFramePr>
        <p:xfrm>
          <a:off x="12200" y="613978"/>
          <a:ext cx="1119286" cy="2392680"/>
        </p:xfrm>
        <a:graphic>
          <a:graphicData uri="http://schemas.openxmlformats.org/drawingml/2006/table">
            <a:tbl>
              <a:tblPr firstRow="1" bandRow="1">
                <a:tableStyleId>{5940675A-B579-460E-94D1-54222C63F5DA}</a:tableStyleId>
              </a:tblPr>
              <a:tblGrid>
                <a:gridCol w="574618">
                  <a:extLst>
                    <a:ext uri="{9D8B030D-6E8A-4147-A177-3AD203B41FA5}">
                      <a16:colId xmlns:a16="http://schemas.microsoft.com/office/drawing/2014/main" val="1312305837"/>
                    </a:ext>
                  </a:extLst>
                </a:gridCol>
                <a:gridCol w="544668">
                  <a:extLst>
                    <a:ext uri="{9D8B030D-6E8A-4147-A177-3AD203B41FA5}">
                      <a16:colId xmlns:a16="http://schemas.microsoft.com/office/drawing/2014/main" val="1422272416"/>
                    </a:ext>
                  </a:extLst>
                </a:gridCol>
              </a:tblGrid>
              <a:tr h="370840">
                <a:tc gridSpan="2">
                  <a:txBody>
                    <a:bodyPr/>
                    <a:lstStyle/>
                    <a:p>
                      <a:pPr algn="ctr"/>
                      <a:r>
                        <a:rPr lang="de-CH" sz="1200" dirty="0" err="1"/>
                        <a:t>NdFeB</a:t>
                      </a:r>
                      <a:r>
                        <a:rPr lang="de-CH" sz="1200" dirty="0"/>
                        <a:t> </a:t>
                      </a:r>
                      <a:r>
                        <a:rPr lang="de-CH" sz="1200" dirty="0" err="1"/>
                        <a:t>blocks</a:t>
                      </a:r>
                      <a:r>
                        <a:rPr lang="de-CH" dirty="0"/>
                        <a:t> (34000)</a:t>
                      </a:r>
                      <a:endParaRPr lang="en-US" dirty="0"/>
                    </a:p>
                  </a:txBody>
                  <a:tcPr/>
                </a:tc>
                <a:tc hMerge="1">
                  <a:txBody>
                    <a:bodyPr/>
                    <a:lstStyle/>
                    <a:p>
                      <a:endParaRPr lang="en-US" dirty="0"/>
                    </a:p>
                  </a:txBody>
                  <a:tcPr/>
                </a:tc>
                <a:extLst>
                  <a:ext uri="{0D108BD9-81ED-4DB2-BD59-A6C34878D82A}">
                    <a16:rowId xmlns:a16="http://schemas.microsoft.com/office/drawing/2014/main" val="1954501886"/>
                  </a:ext>
                </a:extLst>
              </a:tr>
              <a:tr h="370840">
                <a:tc>
                  <a:txBody>
                    <a:bodyPr/>
                    <a:lstStyle/>
                    <a:p>
                      <a:pPr algn="ctr"/>
                      <a:r>
                        <a:rPr lang="de-CH" sz="1100" dirty="0"/>
                        <a:t>10000</a:t>
                      </a:r>
                    </a:p>
                  </a:txBody>
                  <a:tcPr/>
                </a:tc>
                <a:tc>
                  <a:txBody>
                    <a:bodyPr/>
                    <a:lstStyle/>
                    <a:p>
                      <a:r>
                        <a:rPr lang="de-CH" sz="1200" dirty="0"/>
                        <a:t>15/9/22</a:t>
                      </a:r>
                      <a:endParaRPr lang="en-US" sz="1200" dirty="0"/>
                    </a:p>
                  </a:txBody>
                  <a:tcPr/>
                </a:tc>
                <a:extLst>
                  <a:ext uri="{0D108BD9-81ED-4DB2-BD59-A6C34878D82A}">
                    <a16:rowId xmlns:a16="http://schemas.microsoft.com/office/drawing/2014/main" val="1234189822"/>
                  </a:ext>
                </a:extLst>
              </a:tr>
              <a:tr h="208211">
                <a:tc>
                  <a:txBody>
                    <a:bodyPr/>
                    <a:lstStyle/>
                    <a:p>
                      <a:pPr algn="ctr"/>
                      <a:r>
                        <a:rPr lang="de-CH" sz="1100" dirty="0"/>
                        <a:t>10000</a:t>
                      </a:r>
                    </a:p>
                  </a:txBody>
                  <a:tcPr/>
                </a:tc>
                <a:tc>
                  <a:txBody>
                    <a:bodyPr/>
                    <a:lstStyle/>
                    <a:p>
                      <a:r>
                        <a:rPr lang="de-CH" sz="1200" dirty="0"/>
                        <a:t>15/11/22</a:t>
                      </a:r>
                      <a:endParaRPr lang="en-US" sz="1200" dirty="0"/>
                    </a:p>
                  </a:txBody>
                  <a:tcPr/>
                </a:tc>
                <a:extLst>
                  <a:ext uri="{0D108BD9-81ED-4DB2-BD59-A6C34878D82A}">
                    <a16:rowId xmlns:a16="http://schemas.microsoft.com/office/drawing/2014/main" val="1255844473"/>
                  </a:ext>
                </a:extLst>
              </a:tr>
              <a:tr h="370840">
                <a:tc>
                  <a:txBody>
                    <a:bodyPr/>
                    <a:lstStyle/>
                    <a:p>
                      <a:pPr algn="ctr"/>
                      <a:r>
                        <a:rPr lang="de-CH" sz="1100" dirty="0"/>
                        <a:t>14000</a:t>
                      </a:r>
                    </a:p>
                  </a:txBody>
                  <a:tcPr/>
                </a:tc>
                <a:tc>
                  <a:txBody>
                    <a:bodyPr/>
                    <a:lstStyle/>
                    <a:p>
                      <a:r>
                        <a:rPr lang="de-CH" sz="1200" dirty="0"/>
                        <a:t>15/01/23</a:t>
                      </a:r>
                      <a:endParaRPr lang="en-US" sz="1200" dirty="0"/>
                    </a:p>
                  </a:txBody>
                  <a:tcPr/>
                </a:tc>
                <a:extLst>
                  <a:ext uri="{0D108BD9-81ED-4DB2-BD59-A6C34878D82A}">
                    <a16:rowId xmlns:a16="http://schemas.microsoft.com/office/drawing/2014/main" val="2070067186"/>
                  </a:ext>
                </a:extLst>
              </a:tr>
              <a:tr h="370840">
                <a:tc gridSpan="2">
                  <a:txBody>
                    <a:bodyPr/>
                    <a:lstStyle/>
                    <a:p>
                      <a:pPr algn="ctr"/>
                      <a:r>
                        <a:rPr lang="de-CH" sz="1400" b="1" dirty="0" err="1">
                          <a:solidFill>
                            <a:srgbClr val="FFFF00"/>
                          </a:solidFill>
                        </a:rPr>
                        <a:t>Completed</a:t>
                      </a:r>
                      <a:endParaRPr lang="de-CH" sz="1400" b="1" dirty="0">
                        <a:solidFill>
                          <a:srgbClr val="FFFF00"/>
                        </a:solidFill>
                      </a:endParaRPr>
                    </a:p>
                    <a:p>
                      <a:pPr algn="ctr"/>
                      <a:r>
                        <a:rPr lang="de-CH" sz="1400" b="1" dirty="0">
                          <a:solidFill>
                            <a:srgbClr val="FFFF00"/>
                          </a:solidFill>
                        </a:rPr>
                        <a:t>15/01/23</a:t>
                      </a:r>
                    </a:p>
                  </a:txBody>
                  <a:tcPr>
                    <a:solidFill>
                      <a:srgbClr val="00B050"/>
                    </a:solidFill>
                  </a:tcPr>
                </a:tc>
                <a:tc hMerge="1">
                  <a:txBody>
                    <a:bodyPr/>
                    <a:lstStyle/>
                    <a:p>
                      <a:pPr algn="ctr"/>
                      <a:endParaRPr lang="en-US" dirty="0"/>
                    </a:p>
                  </a:txBody>
                  <a:tcPr/>
                </a:tc>
                <a:extLst>
                  <a:ext uri="{0D108BD9-81ED-4DB2-BD59-A6C34878D82A}">
                    <a16:rowId xmlns:a16="http://schemas.microsoft.com/office/drawing/2014/main" val="4128544413"/>
                  </a:ext>
                </a:extLst>
              </a:tr>
            </a:tbl>
          </a:graphicData>
        </a:graphic>
      </p:graphicFrame>
    </p:spTree>
    <p:extLst>
      <p:ext uri="{BB962C8B-B14F-4D97-AF65-F5344CB8AC3E}">
        <p14:creationId xmlns:p14="http://schemas.microsoft.com/office/powerpoint/2010/main" val="329000559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50796" y="88262"/>
            <a:ext cx="7493611" cy="381000"/>
          </a:xfrm>
        </p:spPr>
        <p:txBody>
          <a:bodyPr>
            <a:noAutofit/>
          </a:bodyPr>
          <a:lstStyle/>
          <a:p>
            <a:r>
              <a:rPr lang="en-US" sz="2800" b="1" dirty="0">
                <a:solidFill>
                  <a:srgbClr val="3333FF"/>
                </a:solidFill>
                <a:latin typeface="Calibri" panose="020F0502020204030204" pitchFamily="34" charset="0"/>
                <a:cs typeface="Calibri" panose="020F0502020204030204" pitchFamily="34" charset="0"/>
              </a:rPr>
              <a:t>Phase 2: 5T </a:t>
            </a:r>
            <a:r>
              <a:rPr lang="en-US" sz="2800" b="1" dirty="0" err="1">
                <a:solidFill>
                  <a:srgbClr val="3333FF"/>
                </a:solidFill>
                <a:latin typeface="Calibri" panose="020F0502020204030204" pitchFamily="34" charset="0"/>
                <a:cs typeface="Calibri" panose="020F0502020204030204" pitchFamily="34" charset="0"/>
              </a:rPr>
              <a:t>NbTi</a:t>
            </a:r>
            <a:r>
              <a:rPr lang="en-US" sz="2800" b="1" dirty="0">
                <a:solidFill>
                  <a:srgbClr val="3333FF"/>
                </a:solidFill>
                <a:latin typeface="Calibri" panose="020F0502020204030204" pitchFamily="34" charset="0"/>
                <a:cs typeface="Calibri" panose="020F0502020204030204" pitchFamily="34" charset="0"/>
              </a:rPr>
              <a:t> Superconducting </a:t>
            </a:r>
            <a:r>
              <a:rPr lang="en-US" sz="2800" b="1" dirty="0" err="1">
                <a:solidFill>
                  <a:srgbClr val="3333FF"/>
                </a:solidFill>
                <a:latin typeface="Calibri" panose="020F0502020204030204" pitchFamily="34" charset="0"/>
                <a:cs typeface="Calibri" panose="020F0502020204030204" pitchFamily="34" charset="0"/>
              </a:rPr>
              <a:t>superbend</a:t>
            </a:r>
            <a:endParaRPr lang="en-US" sz="2800" b="1" dirty="0">
              <a:solidFill>
                <a:srgbClr val="3333FF"/>
              </a:solidFill>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4294967295"/>
          </p:nvPr>
        </p:nvSpPr>
        <p:spPr>
          <a:xfrm>
            <a:off x="8813800" y="6661150"/>
            <a:ext cx="330200" cy="312738"/>
          </a:xfrm>
        </p:spPr>
        <p:txBody>
          <a:bodyPr/>
          <a:lstStyle/>
          <a:p>
            <a:pPr algn="r">
              <a:defRPr/>
            </a:pPr>
            <a:r>
              <a:rPr lang="en-US" dirty="0" err="1"/>
              <a:t>Seite</a:t>
            </a:r>
            <a:r>
              <a:rPr lang="en-US" dirty="0"/>
              <a:t> </a:t>
            </a:r>
            <a:fld id="{EBC07571-3134-BB4B-B83F-1A9FE18D34F3}" type="slidenum">
              <a:rPr lang="en-US" smtClean="0"/>
              <a:pPr algn="r">
                <a:defRPr/>
              </a:pPr>
              <a:t>12</a:t>
            </a:fld>
            <a:endParaRPr lang="en-US" dirty="0"/>
          </a:p>
        </p:txBody>
      </p:sp>
      <p:cxnSp>
        <p:nvCxnSpPr>
          <p:cNvPr id="34" name="Straight Arrow Connector 33"/>
          <p:cNvCxnSpPr/>
          <p:nvPr/>
        </p:nvCxnSpPr>
        <p:spPr bwMode="auto">
          <a:xfrm>
            <a:off x="41164" y="4941168"/>
            <a:ext cx="9102836" cy="0"/>
          </a:xfrm>
          <a:prstGeom prst="straightConnector1">
            <a:avLst/>
          </a:prstGeom>
          <a:solidFill>
            <a:schemeClr val="accent1"/>
          </a:solidFill>
          <a:ln w="63500" cap="flat" cmpd="sng" algn="ctr">
            <a:solidFill>
              <a:srgbClr val="FF0000"/>
            </a:solidFill>
            <a:prstDash val="solid"/>
            <a:round/>
            <a:headEnd type="none" w="med" len="med"/>
            <a:tailEnd type="triangle"/>
          </a:ln>
          <a:effectLst/>
        </p:spPr>
      </p:cxnSp>
      <p:sp>
        <p:nvSpPr>
          <p:cNvPr id="39" name="TextBox 38"/>
          <p:cNvSpPr txBox="1"/>
          <p:nvPr/>
        </p:nvSpPr>
        <p:spPr>
          <a:xfrm>
            <a:off x="3422700" y="5077872"/>
            <a:ext cx="1293309" cy="520962"/>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eaLnBrk="1" hangingPunct="1">
              <a:lnSpc>
                <a:spcPct val="110000"/>
              </a:lnSpc>
              <a:spcBef>
                <a:spcPct val="0"/>
              </a:spcBef>
              <a:buClr>
                <a:srgbClr val="000000"/>
              </a:buClr>
            </a:pPr>
            <a:r>
              <a:rPr lang="en-US" sz="1100" b="1" dirty="0">
                <a:solidFill>
                  <a:srgbClr val="3333FF"/>
                </a:solidFill>
                <a:latin typeface="Calibri"/>
              </a:rPr>
              <a:t>October 2024</a:t>
            </a:r>
          </a:p>
          <a:p>
            <a:pPr algn="ctr" eaLnBrk="1" hangingPunct="1">
              <a:lnSpc>
                <a:spcPct val="110000"/>
              </a:lnSpc>
              <a:spcBef>
                <a:spcPct val="0"/>
              </a:spcBef>
              <a:buClr>
                <a:srgbClr val="000000"/>
              </a:buClr>
            </a:pPr>
            <a:r>
              <a:rPr lang="en-US" sz="1100" b="1" dirty="0">
                <a:solidFill>
                  <a:srgbClr val="3333FF"/>
                </a:solidFill>
                <a:latin typeface="Calibri"/>
              </a:rPr>
              <a:t>Cold mass</a:t>
            </a:r>
          </a:p>
          <a:p>
            <a:pPr algn="ctr" eaLnBrk="1" hangingPunct="1">
              <a:lnSpc>
                <a:spcPct val="110000"/>
              </a:lnSpc>
              <a:spcBef>
                <a:spcPct val="0"/>
              </a:spcBef>
              <a:buClr>
                <a:srgbClr val="000000"/>
              </a:buClr>
            </a:pPr>
            <a:r>
              <a:rPr lang="en-US" sz="1100" b="1" dirty="0">
                <a:solidFill>
                  <a:srgbClr val="3333FF"/>
                </a:solidFill>
                <a:latin typeface="Calibri"/>
              </a:rPr>
              <a:t>Test at Manufacturer</a:t>
            </a:r>
          </a:p>
        </p:txBody>
      </p:sp>
      <p:sp>
        <p:nvSpPr>
          <p:cNvPr id="40" name="TextBox 39"/>
          <p:cNvSpPr txBox="1"/>
          <p:nvPr/>
        </p:nvSpPr>
        <p:spPr>
          <a:xfrm>
            <a:off x="4932040" y="5063995"/>
            <a:ext cx="1152127" cy="520962"/>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eaLnBrk="1" hangingPunct="1">
              <a:lnSpc>
                <a:spcPct val="110000"/>
              </a:lnSpc>
              <a:spcBef>
                <a:spcPct val="0"/>
              </a:spcBef>
              <a:buClr>
                <a:srgbClr val="000000"/>
              </a:buClr>
            </a:pPr>
            <a:r>
              <a:rPr lang="en-US" sz="1200" b="1" dirty="0">
                <a:solidFill>
                  <a:srgbClr val="3333FF"/>
                </a:solidFill>
                <a:latin typeface="Calibri"/>
              </a:rPr>
              <a:t>January 2025</a:t>
            </a:r>
          </a:p>
          <a:p>
            <a:pPr algn="ctr" eaLnBrk="1" hangingPunct="1">
              <a:lnSpc>
                <a:spcPct val="110000"/>
              </a:lnSpc>
              <a:spcBef>
                <a:spcPct val="0"/>
              </a:spcBef>
              <a:buClr>
                <a:srgbClr val="000000"/>
              </a:buClr>
            </a:pPr>
            <a:r>
              <a:rPr lang="en-US" sz="1200" b="1" dirty="0">
                <a:solidFill>
                  <a:srgbClr val="3333FF"/>
                </a:solidFill>
                <a:latin typeface="Calibri"/>
              </a:rPr>
              <a:t>1</a:t>
            </a:r>
            <a:r>
              <a:rPr lang="en-US" sz="1200" b="1" baseline="30000" dirty="0">
                <a:solidFill>
                  <a:srgbClr val="3333FF"/>
                </a:solidFill>
                <a:latin typeface="Calibri"/>
              </a:rPr>
              <a:t>st</a:t>
            </a:r>
            <a:r>
              <a:rPr lang="en-US" sz="1200" b="1" dirty="0">
                <a:solidFill>
                  <a:srgbClr val="3333FF"/>
                </a:solidFill>
                <a:latin typeface="Calibri"/>
              </a:rPr>
              <a:t> </a:t>
            </a:r>
            <a:r>
              <a:rPr lang="en-US" sz="1200" b="1" dirty="0" err="1">
                <a:solidFill>
                  <a:srgbClr val="3333FF"/>
                </a:solidFill>
                <a:latin typeface="Calibri"/>
              </a:rPr>
              <a:t>superbend</a:t>
            </a:r>
            <a:r>
              <a:rPr lang="en-US" sz="1200" b="1" dirty="0">
                <a:solidFill>
                  <a:srgbClr val="3333FF"/>
                </a:solidFill>
                <a:latin typeface="Calibri"/>
              </a:rPr>
              <a:t> </a:t>
            </a:r>
          </a:p>
          <a:p>
            <a:pPr algn="ctr" eaLnBrk="1" hangingPunct="1">
              <a:lnSpc>
                <a:spcPct val="110000"/>
              </a:lnSpc>
              <a:spcBef>
                <a:spcPct val="0"/>
              </a:spcBef>
              <a:buClr>
                <a:srgbClr val="000000"/>
              </a:buClr>
            </a:pPr>
            <a:r>
              <a:rPr lang="en-US" sz="1200" b="1" dirty="0">
                <a:solidFill>
                  <a:srgbClr val="3333FF"/>
                </a:solidFill>
                <a:latin typeface="Calibri"/>
              </a:rPr>
              <a:t>At PSI</a:t>
            </a:r>
          </a:p>
        </p:txBody>
      </p:sp>
      <p:sp>
        <p:nvSpPr>
          <p:cNvPr id="43" name="TextBox 42"/>
          <p:cNvSpPr txBox="1"/>
          <p:nvPr/>
        </p:nvSpPr>
        <p:spPr>
          <a:xfrm>
            <a:off x="7164289" y="5024121"/>
            <a:ext cx="864095" cy="520962"/>
          </a:xfrm>
          <a:prstGeom prst="rect">
            <a:avLst/>
          </a:prstGeom>
          <a:solidFill>
            <a:schemeClr val="accent2"/>
          </a:solidFill>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eaLnBrk="1" hangingPunct="1">
              <a:lnSpc>
                <a:spcPct val="110000"/>
              </a:lnSpc>
              <a:spcBef>
                <a:spcPct val="0"/>
              </a:spcBef>
              <a:buClr>
                <a:srgbClr val="000000"/>
              </a:buClr>
            </a:pPr>
            <a:r>
              <a:rPr lang="en-US" sz="1100" b="1" dirty="0">
                <a:solidFill>
                  <a:srgbClr val="3333FF"/>
                </a:solidFill>
                <a:latin typeface="Calibri"/>
              </a:rPr>
              <a:t>May 2025</a:t>
            </a:r>
          </a:p>
          <a:p>
            <a:pPr algn="ctr" eaLnBrk="1" hangingPunct="1">
              <a:lnSpc>
                <a:spcPct val="110000"/>
              </a:lnSpc>
              <a:spcBef>
                <a:spcPct val="0"/>
              </a:spcBef>
              <a:buClr>
                <a:srgbClr val="000000"/>
              </a:buClr>
            </a:pPr>
            <a:r>
              <a:rPr lang="en-US" sz="1100" b="1" dirty="0">
                <a:solidFill>
                  <a:srgbClr val="3333FF"/>
                </a:solidFill>
                <a:latin typeface="Calibri"/>
              </a:rPr>
              <a:t>2</a:t>
            </a:r>
            <a:r>
              <a:rPr lang="en-US" sz="1100" b="1" baseline="30000" dirty="0">
                <a:solidFill>
                  <a:srgbClr val="3333FF"/>
                </a:solidFill>
                <a:latin typeface="Calibri"/>
              </a:rPr>
              <a:t>nd</a:t>
            </a:r>
            <a:r>
              <a:rPr lang="en-US" sz="1100" b="1" dirty="0">
                <a:solidFill>
                  <a:srgbClr val="3333FF"/>
                </a:solidFill>
                <a:latin typeface="Calibri"/>
              </a:rPr>
              <a:t> </a:t>
            </a:r>
            <a:r>
              <a:rPr lang="en-US" sz="1100" b="1" dirty="0" err="1">
                <a:solidFill>
                  <a:srgbClr val="3333FF"/>
                </a:solidFill>
                <a:latin typeface="Calibri"/>
              </a:rPr>
              <a:t>superbend</a:t>
            </a:r>
            <a:r>
              <a:rPr lang="en-US" sz="1100" b="1" dirty="0">
                <a:solidFill>
                  <a:srgbClr val="3333FF"/>
                </a:solidFill>
                <a:latin typeface="Calibri"/>
              </a:rPr>
              <a:t> </a:t>
            </a:r>
          </a:p>
          <a:p>
            <a:pPr algn="ctr" eaLnBrk="1" hangingPunct="1">
              <a:lnSpc>
                <a:spcPct val="110000"/>
              </a:lnSpc>
              <a:spcBef>
                <a:spcPct val="0"/>
              </a:spcBef>
              <a:buClr>
                <a:srgbClr val="000000"/>
              </a:buClr>
            </a:pPr>
            <a:r>
              <a:rPr lang="en-US" sz="1100" b="1" dirty="0">
                <a:solidFill>
                  <a:srgbClr val="3333FF"/>
                </a:solidFill>
                <a:latin typeface="Calibri"/>
              </a:rPr>
              <a:t>At PSI</a:t>
            </a:r>
          </a:p>
        </p:txBody>
      </p:sp>
      <p:sp>
        <p:nvSpPr>
          <p:cNvPr id="28" name="TextBox 27"/>
          <p:cNvSpPr txBox="1"/>
          <p:nvPr/>
        </p:nvSpPr>
        <p:spPr>
          <a:xfrm>
            <a:off x="106050" y="5038117"/>
            <a:ext cx="952928" cy="1296144"/>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eaLnBrk="1" hangingPunct="1">
              <a:lnSpc>
                <a:spcPct val="110000"/>
              </a:lnSpc>
              <a:spcBef>
                <a:spcPct val="0"/>
              </a:spcBef>
              <a:buClr>
                <a:srgbClr val="000000"/>
              </a:buClr>
            </a:pPr>
            <a:r>
              <a:rPr lang="en-US" sz="1100" b="1" dirty="0">
                <a:solidFill>
                  <a:srgbClr val="3333FF"/>
                </a:solidFill>
                <a:latin typeface="Calibri"/>
              </a:rPr>
              <a:t>March 2024</a:t>
            </a:r>
          </a:p>
          <a:p>
            <a:pPr algn="ctr" eaLnBrk="1" hangingPunct="1">
              <a:lnSpc>
                <a:spcPct val="110000"/>
              </a:lnSpc>
              <a:spcBef>
                <a:spcPct val="0"/>
              </a:spcBef>
              <a:buClr>
                <a:srgbClr val="000000"/>
              </a:buClr>
            </a:pPr>
            <a:r>
              <a:rPr lang="en-US" sz="1100" b="1" dirty="0">
                <a:solidFill>
                  <a:srgbClr val="3333FF"/>
                </a:solidFill>
                <a:latin typeface="Calibri"/>
              </a:rPr>
              <a:t>Construction </a:t>
            </a:r>
          </a:p>
          <a:p>
            <a:pPr algn="ctr" eaLnBrk="1" hangingPunct="1">
              <a:lnSpc>
                <a:spcPct val="110000"/>
              </a:lnSpc>
              <a:spcBef>
                <a:spcPct val="0"/>
              </a:spcBef>
              <a:buClr>
                <a:srgbClr val="000000"/>
              </a:buClr>
            </a:pPr>
            <a:r>
              <a:rPr lang="en-US" sz="1100" b="1" dirty="0">
                <a:solidFill>
                  <a:srgbClr val="3333FF"/>
                </a:solidFill>
                <a:latin typeface="Calibri"/>
              </a:rPr>
              <a:t>Drawings ready;</a:t>
            </a:r>
          </a:p>
          <a:p>
            <a:pPr algn="ctr" eaLnBrk="1" hangingPunct="1">
              <a:lnSpc>
                <a:spcPct val="110000"/>
              </a:lnSpc>
              <a:spcBef>
                <a:spcPct val="0"/>
              </a:spcBef>
              <a:buClr>
                <a:srgbClr val="000000"/>
              </a:buClr>
            </a:pPr>
            <a:endParaRPr lang="en-US" sz="1100" b="1" dirty="0">
              <a:solidFill>
                <a:srgbClr val="3333FF"/>
              </a:solidFill>
              <a:latin typeface="Calibri"/>
            </a:endParaRPr>
          </a:p>
          <a:p>
            <a:pPr algn="ctr" eaLnBrk="1" hangingPunct="1">
              <a:lnSpc>
                <a:spcPct val="110000"/>
              </a:lnSpc>
              <a:spcBef>
                <a:spcPct val="0"/>
              </a:spcBef>
              <a:buClr>
                <a:srgbClr val="000000"/>
              </a:buClr>
            </a:pPr>
            <a:r>
              <a:rPr lang="en-US" sz="1100" b="1" dirty="0">
                <a:solidFill>
                  <a:srgbClr val="3333FF"/>
                </a:solidFill>
                <a:latin typeface="Calibri"/>
              </a:rPr>
              <a:t>1</a:t>
            </a:r>
            <a:r>
              <a:rPr lang="en-US" sz="1100" b="1" baseline="30000" dirty="0">
                <a:solidFill>
                  <a:srgbClr val="3333FF"/>
                </a:solidFill>
                <a:latin typeface="Calibri"/>
              </a:rPr>
              <a:t>st</a:t>
            </a:r>
            <a:r>
              <a:rPr lang="en-US" sz="1100" b="1" dirty="0">
                <a:solidFill>
                  <a:srgbClr val="3333FF"/>
                </a:solidFill>
                <a:latin typeface="Calibri"/>
              </a:rPr>
              <a:t> coils impregnated </a:t>
            </a:r>
          </a:p>
          <a:p>
            <a:pPr eaLnBrk="1" hangingPunct="1">
              <a:lnSpc>
                <a:spcPct val="110000"/>
              </a:lnSpc>
              <a:spcBef>
                <a:spcPct val="0"/>
              </a:spcBef>
              <a:buClr>
                <a:srgbClr val="000000"/>
              </a:buClr>
            </a:pPr>
            <a:endParaRPr lang="en-US" sz="1100" dirty="0">
              <a:latin typeface="Calibri"/>
            </a:endParaRPr>
          </a:p>
        </p:txBody>
      </p:sp>
      <p:pic>
        <p:nvPicPr>
          <p:cNvPr id="6" name="Picture 5"/>
          <p:cNvPicPr>
            <a:picLocks noChangeAspect="1"/>
          </p:cNvPicPr>
          <p:nvPr/>
        </p:nvPicPr>
        <p:blipFill rotWithShape="1">
          <a:blip r:embed="rId3"/>
          <a:srcRect l="1654" t="8426" r="3481" b="10886"/>
          <a:stretch/>
        </p:blipFill>
        <p:spPr>
          <a:xfrm>
            <a:off x="3564026" y="631961"/>
            <a:ext cx="3672408" cy="1664060"/>
          </a:xfrm>
          <a:prstGeom prst="rect">
            <a:avLst/>
          </a:prstGeom>
        </p:spPr>
      </p:pic>
      <p:pic>
        <p:nvPicPr>
          <p:cNvPr id="9" name="Picture 8"/>
          <p:cNvPicPr>
            <a:picLocks noChangeAspect="1"/>
          </p:cNvPicPr>
          <p:nvPr/>
        </p:nvPicPr>
        <p:blipFill>
          <a:blip r:embed="rId4"/>
          <a:stretch>
            <a:fillRect/>
          </a:stretch>
        </p:blipFill>
        <p:spPr>
          <a:xfrm>
            <a:off x="41163" y="2159359"/>
            <a:ext cx="2771105" cy="2713214"/>
          </a:xfrm>
          <a:prstGeom prst="rect">
            <a:avLst/>
          </a:prstGeom>
        </p:spPr>
      </p:pic>
      <p:pic>
        <p:nvPicPr>
          <p:cNvPr id="33" name="Picture 32"/>
          <p:cNvPicPr>
            <a:picLocks noChangeAspect="1"/>
          </p:cNvPicPr>
          <p:nvPr/>
        </p:nvPicPr>
        <p:blipFill>
          <a:blip r:embed="rId5"/>
          <a:stretch>
            <a:fillRect/>
          </a:stretch>
        </p:blipFill>
        <p:spPr>
          <a:xfrm>
            <a:off x="2879780" y="2304553"/>
            <a:ext cx="1759731" cy="2539667"/>
          </a:xfrm>
          <a:prstGeom prst="rect">
            <a:avLst/>
          </a:prstGeom>
        </p:spPr>
      </p:pic>
      <p:sp>
        <p:nvSpPr>
          <p:cNvPr id="41" name="TextBox 40"/>
          <p:cNvSpPr txBox="1"/>
          <p:nvPr/>
        </p:nvSpPr>
        <p:spPr>
          <a:xfrm>
            <a:off x="8388424" y="5024121"/>
            <a:ext cx="714307" cy="520962"/>
          </a:xfrm>
          <a:prstGeom prst="rect">
            <a:avLst/>
          </a:prstGeom>
          <a:solidFill>
            <a:schemeClr val="accent2"/>
          </a:solidFill>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eaLnBrk="1" hangingPunct="1">
              <a:lnSpc>
                <a:spcPct val="110000"/>
              </a:lnSpc>
              <a:spcBef>
                <a:spcPct val="0"/>
              </a:spcBef>
              <a:buClr>
                <a:srgbClr val="000000"/>
              </a:buClr>
            </a:pPr>
            <a:r>
              <a:rPr lang="en-US" sz="1100" b="1" dirty="0">
                <a:solidFill>
                  <a:srgbClr val="3333FF"/>
                </a:solidFill>
                <a:latin typeface="Calibri"/>
              </a:rPr>
              <a:t>Q1 2026</a:t>
            </a:r>
          </a:p>
          <a:p>
            <a:pPr eaLnBrk="1" hangingPunct="1">
              <a:lnSpc>
                <a:spcPct val="110000"/>
              </a:lnSpc>
              <a:spcBef>
                <a:spcPct val="0"/>
              </a:spcBef>
              <a:buClr>
                <a:srgbClr val="000000"/>
              </a:buClr>
            </a:pPr>
            <a:r>
              <a:rPr lang="en-US" sz="1100" b="1" dirty="0" err="1">
                <a:solidFill>
                  <a:srgbClr val="3333FF"/>
                </a:solidFill>
                <a:latin typeface="Calibri"/>
              </a:rPr>
              <a:t>Superbends</a:t>
            </a:r>
            <a:r>
              <a:rPr lang="en-US" sz="1100" b="1" dirty="0">
                <a:solidFill>
                  <a:srgbClr val="3333FF"/>
                </a:solidFill>
                <a:latin typeface="Calibri"/>
              </a:rPr>
              <a:t> </a:t>
            </a:r>
          </a:p>
          <a:p>
            <a:pPr eaLnBrk="1" hangingPunct="1">
              <a:lnSpc>
                <a:spcPct val="110000"/>
              </a:lnSpc>
              <a:spcBef>
                <a:spcPct val="0"/>
              </a:spcBef>
              <a:buClr>
                <a:srgbClr val="000000"/>
              </a:buClr>
            </a:pPr>
            <a:r>
              <a:rPr lang="en-US" sz="1100" b="1" dirty="0">
                <a:solidFill>
                  <a:srgbClr val="3333FF"/>
                </a:solidFill>
                <a:latin typeface="Calibri"/>
              </a:rPr>
              <a:t>Installation</a:t>
            </a:r>
          </a:p>
        </p:txBody>
      </p:sp>
      <p:sp>
        <p:nvSpPr>
          <p:cNvPr id="42" name="TextBox 41"/>
          <p:cNvSpPr txBox="1"/>
          <p:nvPr/>
        </p:nvSpPr>
        <p:spPr>
          <a:xfrm>
            <a:off x="5981421" y="5707782"/>
            <a:ext cx="750819" cy="1105594"/>
          </a:xfrm>
          <a:prstGeom prst="rect">
            <a:avLst/>
          </a:prstGeom>
          <a:solidFill>
            <a:schemeClr val="accent2"/>
          </a:solidFill>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eaLnBrk="1" hangingPunct="1">
              <a:lnSpc>
                <a:spcPct val="110000"/>
              </a:lnSpc>
              <a:spcBef>
                <a:spcPct val="0"/>
              </a:spcBef>
              <a:buClr>
                <a:srgbClr val="000000"/>
              </a:buClr>
            </a:pPr>
            <a:r>
              <a:rPr lang="en-US" sz="1100" b="1" dirty="0">
                <a:solidFill>
                  <a:srgbClr val="3333FF"/>
                </a:solidFill>
                <a:latin typeface="Calibri"/>
              </a:rPr>
              <a:t>Dec. 2024 – Jan. 2025</a:t>
            </a:r>
          </a:p>
          <a:p>
            <a:pPr algn="ctr" eaLnBrk="1" hangingPunct="1">
              <a:lnSpc>
                <a:spcPct val="110000"/>
              </a:lnSpc>
              <a:spcBef>
                <a:spcPct val="0"/>
              </a:spcBef>
              <a:buClr>
                <a:srgbClr val="000000"/>
              </a:buClr>
            </a:pPr>
            <a:r>
              <a:rPr lang="en-US" sz="1100" b="1" dirty="0">
                <a:solidFill>
                  <a:srgbClr val="3333FF"/>
                </a:solidFill>
                <a:latin typeface="Calibri"/>
              </a:rPr>
              <a:t>Preparation of the compact fiend map</a:t>
            </a:r>
          </a:p>
        </p:txBody>
      </p:sp>
      <p:sp>
        <p:nvSpPr>
          <p:cNvPr id="45" name="TextBox 44"/>
          <p:cNvSpPr txBox="1"/>
          <p:nvPr/>
        </p:nvSpPr>
        <p:spPr>
          <a:xfrm>
            <a:off x="6788879" y="5707782"/>
            <a:ext cx="807458" cy="817562"/>
          </a:xfrm>
          <a:prstGeom prst="rect">
            <a:avLst/>
          </a:prstGeom>
          <a:solidFill>
            <a:schemeClr val="accent2"/>
          </a:solidFill>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eaLnBrk="1" hangingPunct="1">
              <a:lnSpc>
                <a:spcPct val="110000"/>
              </a:lnSpc>
              <a:spcBef>
                <a:spcPct val="0"/>
              </a:spcBef>
              <a:buClr>
                <a:srgbClr val="000000"/>
              </a:buClr>
            </a:pPr>
            <a:r>
              <a:rPr lang="en-US" sz="1100" b="1" dirty="0">
                <a:solidFill>
                  <a:srgbClr val="3333FF"/>
                </a:solidFill>
                <a:latin typeface="Calibri"/>
              </a:rPr>
              <a:t>Feb. 2025</a:t>
            </a:r>
          </a:p>
          <a:p>
            <a:pPr algn="ctr" eaLnBrk="1" hangingPunct="1">
              <a:lnSpc>
                <a:spcPct val="110000"/>
              </a:lnSpc>
              <a:spcBef>
                <a:spcPct val="0"/>
              </a:spcBef>
              <a:buClr>
                <a:srgbClr val="000000"/>
              </a:buClr>
            </a:pPr>
            <a:r>
              <a:rPr lang="en-US" sz="1100" b="1" dirty="0">
                <a:solidFill>
                  <a:srgbClr val="3333FF"/>
                </a:solidFill>
                <a:latin typeface="Calibri"/>
              </a:rPr>
              <a:t>Measurement of the </a:t>
            </a:r>
          </a:p>
          <a:p>
            <a:pPr algn="ctr" eaLnBrk="1" hangingPunct="1">
              <a:lnSpc>
                <a:spcPct val="110000"/>
              </a:lnSpc>
              <a:spcBef>
                <a:spcPct val="0"/>
              </a:spcBef>
              <a:buClr>
                <a:srgbClr val="000000"/>
              </a:buClr>
            </a:pPr>
            <a:r>
              <a:rPr lang="en-US" sz="1100" b="1" dirty="0">
                <a:solidFill>
                  <a:srgbClr val="3333FF"/>
                </a:solidFill>
                <a:latin typeface="Calibri"/>
              </a:rPr>
              <a:t>SCA</a:t>
            </a:r>
          </a:p>
        </p:txBody>
      </p:sp>
      <p:sp>
        <p:nvSpPr>
          <p:cNvPr id="46" name="TextBox 45"/>
          <p:cNvSpPr txBox="1"/>
          <p:nvPr/>
        </p:nvSpPr>
        <p:spPr>
          <a:xfrm>
            <a:off x="8028384" y="5707782"/>
            <a:ext cx="750819" cy="953367"/>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eaLnBrk="1" hangingPunct="1">
              <a:lnSpc>
                <a:spcPct val="110000"/>
              </a:lnSpc>
              <a:spcBef>
                <a:spcPct val="0"/>
              </a:spcBef>
              <a:buClr>
                <a:srgbClr val="000000"/>
              </a:buClr>
            </a:pPr>
            <a:r>
              <a:rPr lang="en-US" sz="1200" b="1" dirty="0">
                <a:solidFill>
                  <a:srgbClr val="3333FF"/>
                </a:solidFill>
                <a:latin typeface="Calibri"/>
              </a:rPr>
              <a:t>Jun. - July 2025</a:t>
            </a:r>
          </a:p>
          <a:p>
            <a:pPr algn="ctr" eaLnBrk="1" hangingPunct="1">
              <a:lnSpc>
                <a:spcPct val="110000"/>
              </a:lnSpc>
              <a:spcBef>
                <a:spcPct val="0"/>
              </a:spcBef>
              <a:buClr>
                <a:srgbClr val="000000"/>
              </a:buClr>
            </a:pPr>
            <a:r>
              <a:rPr lang="en-US" sz="1200" b="1" dirty="0">
                <a:solidFill>
                  <a:srgbClr val="3333FF"/>
                </a:solidFill>
                <a:latin typeface="Calibri"/>
              </a:rPr>
              <a:t>Measurement of SCB</a:t>
            </a:r>
          </a:p>
        </p:txBody>
      </p:sp>
      <p:sp>
        <p:nvSpPr>
          <p:cNvPr id="21" name="TextBox 20"/>
          <p:cNvSpPr txBox="1"/>
          <p:nvPr/>
        </p:nvSpPr>
        <p:spPr>
          <a:xfrm>
            <a:off x="2162557" y="5063994"/>
            <a:ext cx="1152127" cy="610227"/>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eaLnBrk="1" hangingPunct="1">
              <a:lnSpc>
                <a:spcPct val="110000"/>
              </a:lnSpc>
              <a:spcBef>
                <a:spcPct val="0"/>
              </a:spcBef>
              <a:buClr>
                <a:srgbClr val="000000"/>
              </a:buClr>
            </a:pPr>
            <a:r>
              <a:rPr lang="en-US" sz="1100" b="1" dirty="0">
                <a:solidFill>
                  <a:srgbClr val="3333FF"/>
                </a:solidFill>
                <a:latin typeface="Calibri"/>
              </a:rPr>
              <a:t>September 2024</a:t>
            </a:r>
          </a:p>
          <a:p>
            <a:pPr algn="ctr" eaLnBrk="1" hangingPunct="1">
              <a:lnSpc>
                <a:spcPct val="110000"/>
              </a:lnSpc>
              <a:spcBef>
                <a:spcPct val="0"/>
              </a:spcBef>
              <a:buClr>
                <a:srgbClr val="000000"/>
              </a:buClr>
            </a:pPr>
            <a:r>
              <a:rPr lang="en-US" sz="1100" b="1" dirty="0">
                <a:solidFill>
                  <a:srgbClr val="3333FF"/>
                </a:solidFill>
                <a:latin typeface="Calibri"/>
              </a:rPr>
              <a:t>Design </a:t>
            </a:r>
          </a:p>
          <a:p>
            <a:pPr algn="ctr" eaLnBrk="1" hangingPunct="1">
              <a:lnSpc>
                <a:spcPct val="110000"/>
              </a:lnSpc>
              <a:spcBef>
                <a:spcPct val="0"/>
              </a:spcBef>
              <a:buClr>
                <a:srgbClr val="000000"/>
              </a:buClr>
            </a:pPr>
            <a:r>
              <a:rPr lang="en-US" sz="1100" b="1" dirty="0">
                <a:solidFill>
                  <a:srgbClr val="3333FF"/>
                </a:solidFill>
                <a:latin typeface="Calibri"/>
              </a:rPr>
              <a:t>2 super VBS</a:t>
            </a:r>
          </a:p>
          <a:p>
            <a:pPr eaLnBrk="1" hangingPunct="1">
              <a:lnSpc>
                <a:spcPct val="110000"/>
              </a:lnSpc>
              <a:spcBef>
                <a:spcPct val="0"/>
              </a:spcBef>
              <a:buClr>
                <a:srgbClr val="000000"/>
              </a:buClr>
            </a:pPr>
            <a:endParaRPr lang="en-US" sz="1100" dirty="0">
              <a:latin typeface="Calibri"/>
            </a:endParaRPr>
          </a:p>
        </p:txBody>
      </p:sp>
      <p:pic>
        <p:nvPicPr>
          <p:cNvPr id="4" name="Picture 3"/>
          <p:cNvPicPr>
            <a:picLocks noChangeAspect="1"/>
          </p:cNvPicPr>
          <p:nvPr/>
        </p:nvPicPr>
        <p:blipFill>
          <a:blip r:embed="rId6"/>
          <a:stretch>
            <a:fillRect/>
          </a:stretch>
        </p:blipFill>
        <p:spPr>
          <a:xfrm>
            <a:off x="4639511" y="2620032"/>
            <a:ext cx="2524778" cy="1658321"/>
          </a:xfrm>
          <a:prstGeom prst="rect">
            <a:avLst/>
          </a:prstGeom>
        </p:spPr>
      </p:pic>
      <p:pic>
        <p:nvPicPr>
          <p:cNvPr id="5" name="Picture 4"/>
          <p:cNvPicPr>
            <a:picLocks noChangeAspect="1"/>
          </p:cNvPicPr>
          <p:nvPr/>
        </p:nvPicPr>
        <p:blipFill>
          <a:blip r:embed="rId7"/>
          <a:stretch>
            <a:fillRect/>
          </a:stretch>
        </p:blipFill>
        <p:spPr>
          <a:xfrm>
            <a:off x="7236296" y="2708920"/>
            <a:ext cx="1866435" cy="1402244"/>
          </a:xfrm>
          <a:prstGeom prst="rect">
            <a:avLst/>
          </a:prstGeom>
        </p:spPr>
      </p:pic>
      <p:pic>
        <p:nvPicPr>
          <p:cNvPr id="7" name="Picture 6">
            <a:extLst>
              <a:ext uri="{FF2B5EF4-FFF2-40B4-BE49-F238E27FC236}">
                <a16:creationId xmlns:a16="http://schemas.microsoft.com/office/drawing/2014/main" id="{45C08BA0-AF4E-E633-0E8E-EF95038C4F2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220" y="88604"/>
            <a:ext cx="592159" cy="789021"/>
          </a:xfrm>
          <a:prstGeom prst="rect">
            <a:avLst/>
          </a:prstGeom>
        </p:spPr>
      </p:pic>
      <p:sp>
        <p:nvSpPr>
          <p:cNvPr id="12" name="TextBox 11">
            <a:extLst>
              <a:ext uri="{FF2B5EF4-FFF2-40B4-BE49-F238E27FC236}">
                <a16:creationId xmlns:a16="http://schemas.microsoft.com/office/drawing/2014/main" id="{4834D266-D9F7-B1B3-081E-D5225F379317}"/>
              </a:ext>
            </a:extLst>
          </p:cNvPr>
          <p:cNvSpPr txBox="1"/>
          <p:nvPr/>
        </p:nvSpPr>
        <p:spPr>
          <a:xfrm>
            <a:off x="118092" y="6378004"/>
            <a:ext cx="5422959" cy="369332"/>
          </a:xfrm>
          <a:prstGeom prst="rect">
            <a:avLst/>
          </a:prstGeom>
          <a:solidFill>
            <a:schemeClr val="bg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2400" b="1" i="0" u="none" strike="noStrike" cap="none" spc="0" normalizeH="0" baseline="0" dirty="0">
                <a:ln>
                  <a:noFill/>
                </a:ln>
                <a:solidFill>
                  <a:srgbClr val="7030A0"/>
                </a:solidFill>
                <a:effectLst/>
                <a:uFillTx/>
                <a:sym typeface="Calibri"/>
              </a:rPr>
              <a:t>Installation </a:t>
            </a:r>
            <a:r>
              <a:rPr kumimoji="0" lang="de-CH" sz="2400" b="1" i="0" u="none" strike="noStrike" cap="none" spc="0" normalizeH="0" baseline="0" dirty="0" err="1">
                <a:ln>
                  <a:noFill/>
                </a:ln>
                <a:solidFill>
                  <a:srgbClr val="7030A0"/>
                </a:solidFill>
                <a:effectLst/>
                <a:uFillTx/>
                <a:sym typeface="Calibri"/>
              </a:rPr>
              <a:t>of</a:t>
            </a:r>
            <a:r>
              <a:rPr kumimoji="0" lang="de-CH" sz="2400" b="1" i="0" u="none" strike="noStrike" cap="none" spc="0" normalizeH="0" baseline="0" dirty="0">
                <a:ln>
                  <a:noFill/>
                </a:ln>
                <a:solidFill>
                  <a:srgbClr val="7030A0"/>
                </a:solidFill>
                <a:effectLst/>
                <a:uFillTx/>
                <a:sym typeface="Calibri"/>
              </a:rPr>
              <a:t> SCB 1&amp;2  </a:t>
            </a:r>
            <a:r>
              <a:rPr kumimoji="0" lang="de-CH" sz="2400" b="1" i="0" u="none" strike="noStrike" cap="none" spc="0" normalizeH="0" baseline="0" dirty="0" err="1">
                <a:ln>
                  <a:noFill/>
                </a:ln>
                <a:solidFill>
                  <a:srgbClr val="7030A0"/>
                </a:solidFill>
                <a:effectLst/>
                <a:uFillTx/>
                <a:sym typeface="Calibri"/>
              </a:rPr>
              <a:t>planed</a:t>
            </a:r>
            <a:r>
              <a:rPr kumimoji="0" lang="de-CH" sz="2400" b="1" i="0" u="none" strike="noStrike" cap="none" spc="0" normalizeH="0" baseline="0" dirty="0">
                <a:ln>
                  <a:noFill/>
                </a:ln>
                <a:solidFill>
                  <a:srgbClr val="7030A0"/>
                </a:solidFill>
                <a:effectLst/>
                <a:uFillTx/>
                <a:sym typeface="Calibri"/>
              </a:rPr>
              <a:t> in 2026</a:t>
            </a:r>
            <a:endParaRPr kumimoji="0" lang="fr-FR" sz="2400" b="1" i="0" u="none" strike="noStrike" cap="none" spc="0" normalizeH="0" baseline="0" dirty="0">
              <a:ln>
                <a:noFill/>
              </a:ln>
              <a:solidFill>
                <a:srgbClr val="7030A0"/>
              </a:solidFill>
              <a:effectLst/>
              <a:uFillTx/>
              <a:sym typeface="Calibri"/>
            </a:endParaRPr>
          </a:p>
        </p:txBody>
      </p:sp>
      <p:pic>
        <p:nvPicPr>
          <p:cNvPr id="8" name="Picture 7">
            <a:extLst>
              <a:ext uri="{FF2B5EF4-FFF2-40B4-BE49-F238E27FC236}">
                <a16:creationId xmlns:a16="http://schemas.microsoft.com/office/drawing/2014/main" id="{0134762E-A48E-D5AF-83D5-A6B60BEDE0A5}"/>
              </a:ext>
            </a:extLst>
          </p:cNvPr>
          <p:cNvPicPr>
            <a:picLocks noChangeAspect="1"/>
          </p:cNvPicPr>
          <p:nvPr/>
        </p:nvPicPr>
        <p:blipFill>
          <a:blip r:embed="rId9"/>
          <a:stretch>
            <a:fillRect/>
          </a:stretch>
        </p:blipFill>
        <p:spPr>
          <a:xfrm>
            <a:off x="0" y="1267008"/>
            <a:ext cx="1759731" cy="843877"/>
          </a:xfrm>
          <a:prstGeom prst="rect">
            <a:avLst/>
          </a:prstGeom>
        </p:spPr>
      </p:pic>
      <p:grpSp>
        <p:nvGrpSpPr>
          <p:cNvPr id="10" name="Group 9">
            <a:extLst>
              <a:ext uri="{FF2B5EF4-FFF2-40B4-BE49-F238E27FC236}">
                <a16:creationId xmlns:a16="http://schemas.microsoft.com/office/drawing/2014/main" id="{BF593B87-81EB-33AA-5A21-FB1E5EFAF3C0}"/>
              </a:ext>
            </a:extLst>
          </p:cNvPr>
          <p:cNvGrpSpPr/>
          <p:nvPr/>
        </p:nvGrpSpPr>
        <p:grpSpPr>
          <a:xfrm>
            <a:off x="1333799" y="599856"/>
            <a:ext cx="4996819" cy="1567994"/>
            <a:chOff x="160947" y="262946"/>
            <a:chExt cx="6298619" cy="1858138"/>
          </a:xfrm>
        </p:grpSpPr>
        <p:pic>
          <p:nvPicPr>
            <p:cNvPr id="11" name="Picture 10">
              <a:extLst>
                <a:ext uri="{FF2B5EF4-FFF2-40B4-BE49-F238E27FC236}">
                  <a16:creationId xmlns:a16="http://schemas.microsoft.com/office/drawing/2014/main" id="{0EC878A1-1B28-FC08-CB5B-D68CDB91A932}"/>
                </a:ext>
              </a:extLst>
            </p:cNvPr>
            <p:cNvPicPr>
              <a:picLocks noChangeAspect="1"/>
            </p:cNvPicPr>
            <p:nvPr/>
          </p:nvPicPr>
          <p:blipFill>
            <a:blip r:embed="rId10"/>
            <a:stretch>
              <a:fillRect/>
            </a:stretch>
          </p:blipFill>
          <p:spPr>
            <a:xfrm>
              <a:off x="160947" y="262946"/>
              <a:ext cx="1930755" cy="1858138"/>
            </a:xfrm>
            <a:prstGeom prst="rect">
              <a:avLst/>
            </a:prstGeom>
          </p:spPr>
        </p:pic>
        <p:sp>
          <p:nvSpPr>
            <p:cNvPr id="13" name="TextBox 12">
              <a:extLst>
                <a:ext uri="{FF2B5EF4-FFF2-40B4-BE49-F238E27FC236}">
                  <a16:creationId xmlns:a16="http://schemas.microsoft.com/office/drawing/2014/main" id="{C636BF74-1A54-C5FA-28B0-D841594261B6}"/>
                </a:ext>
              </a:extLst>
            </p:cNvPr>
            <p:cNvSpPr txBox="1"/>
            <p:nvPr/>
          </p:nvSpPr>
          <p:spPr>
            <a:xfrm>
              <a:off x="6255984" y="1801146"/>
              <a:ext cx="203582"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FF00"/>
                  </a:solidFill>
                  <a:effectLst/>
                  <a:uFillTx/>
                  <a:latin typeface="+mj-lt"/>
                  <a:ea typeface="+mj-ea"/>
                  <a:cs typeface="+mj-cs"/>
                  <a:sym typeface="Calibri"/>
                </a:rPr>
                <a:t>3T</a:t>
              </a:r>
            </a:p>
          </p:txBody>
        </p:sp>
        <p:sp>
          <p:nvSpPr>
            <p:cNvPr id="14" name="TextBox 13">
              <a:extLst>
                <a:ext uri="{FF2B5EF4-FFF2-40B4-BE49-F238E27FC236}">
                  <a16:creationId xmlns:a16="http://schemas.microsoft.com/office/drawing/2014/main" id="{7D01DC54-FE09-3A48-768B-D0339282E23E}"/>
                </a:ext>
              </a:extLst>
            </p:cNvPr>
            <p:cNvSpPr txBox="1"/>
            <p:nvPr/>
          </p:nvSpPr>
          <p:spPr>
            <a:xfrm>
              <a:off x="6241666" y="1589649"/>
              <a:ext cx="203582"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3333FF"/>
                  </a:solidFill>
                  <a:effectLst/>
                  <a:uFillTx/>
                  <a:latin typeface="+mj-lt"/>
                  <a:ea typeface="+mj-ea"/>
                  <a:cs typeface="+mj-cs"/>
                  <a:sym typeface="Calibri"/>
                </a:rPr>
                <a:t>4T</a:t>
              </a:r>
            </a:p>
          </p:txBody>
        </p:sp>
        <p:sp>
          <p:nvSpPr>
            <p:cNvPr id="15" name="TextBox 14">
              <a:extLst>
                <a:ext uri="{FF2B5EF4-FFF2-40B4-BE49-F238E27FC236}">
                  <a16:creationId xmlns:a16="http://schemas.microsoft.com/office/drawing/2014/main" id="{53E5A96B-2F3E-FA4A-1DFF-2A67601BCB6C}"/>
                </a:ext>
              </a:extLst>
            </p:cNvPr>
            <p:cNvSpPr txBox="1"/>
            <p:nvPr/>
          </p:nvSpPr>
          <p:spPr>
            <a:xfrm>
              <a:off x="6241666" y="1379860"/>
              <a:ext cx="203582"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FF0000"/>
                  </a:solidFill>
                  <a:effectLst/>
                  <a:uFillTx/>
                  <a:latin typeface="+mj-lt"/>
                  <a:ea typeface="+mj-ea"/>
                  <a:cs typeface="+mj-cs"/>
                  <a:sym typeface="Calibri"/>
                </a:rPr>
                <a:t>5T</a:t>
              </a:r>
            </a:p>
          </p:txBody>
        </p:sp>
      </p:grpSp>
    </p:spTree>
    <p:extLst>
      <p:ext uri="{BB962C8B-B14F-4D97-AF65-F5344CB8AC3E}">
        <p14:creationId xmlns:p14="http://schemas.microsoft.com/office/powerpoint/2010/main" val="41019163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idx="4294967295"/>
          </p:nvPr>
        </p:nvSpPr>
        <p:spPr>
          <a:xfrm>
            <a:off x="1113373" y="33259"/>
            <a:ext cx="6624637" cy="839787"/>
          </a:xfrm>
          <a:noFill/>
        </p:spPr>
        <p:txBody>
          <a:bodyPr>
            <a:normAutofit/>
          </a:bodyPr>
          <a:lstStyle/>
          <a:p>
            <a:pPr algn="ctr"/>
            <a:r>
              <a:rPr lang="en-GB" sz="2800" dirty="0">
                <a:solidFill>
                  <a:srgbClr val="3333FF"/>
                </a:solidFill>
                <a:latin typeface="Calibri" panose="020F0502020204030204" pitchFamily="34" charset="0"/>
                <a:cs typeface="Calibri" panose="020F0502020204030204" pitchFamily="34" charset="0"/>
              </a:rPr>
              <a:t>Phase 2 : HTS </a:t>
            </a:r>
            <a:r>
              <a:rPr lang="en-GB" sz="2800" b="1" dirty="0">
                <a:solidFill>
                  <a:srgbClr val="3333FF"/>
                </a:solidFill>
                <a:latin typeface="Calibri" panose="020F0502020204030204" pitchFamily="34" charset="0"/>
                <a:cs typeface="Calibri" panose="020F0502020204030204" pitchFamily="34" charset="0"/>
              </a:rPr>
              <a:t>Bulk Undulator (2026)</a:t>
            </a:r>
            <a:br>
              <a:rPr lang="en-GB" sz="2800" b="1" dirty="0">
                <a:solidFill>
                  <a:srgbClr val="3333FF"/>
                </a:solidFill>
                <a:latin typeface="Calibri" panose="020F0502020204030204" pitchFamily="34" charset="0"/>
                <a:cs typeface="Calibri" panose="020F0502020204030204" pitchFamily="34" charset="0"/>
              </a:rPr>
            </a:br>
            <a:r>
              <a:rPr lang="en-GB" sz="2000" dirty="0">
                <a:solidFill>
                  <a:srgbClr val="3333FF"/>
                </a:solidFill>
                <a:latin typeface="Calibri" panose="020F0502020204030204" pitchFamily="34" charset="0"/>
                <a:cs typeface="Calibri" panose="020F0502020204030204" pitchFamily="34" charset="0"/>
              </a:rPr>
              <a:t>Marco Calvi  with the Insertion Device Group</a:t>
            </a:r>
            <a:endParaRPr lang="en-US" sz="2000" dirty="0">
              <a:solidFill>
                <a:srgbClr val="3333FF"/>
              </a:solidFill>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a:blip r:embed="rId3"/>
          <a:stretch>
            <a:fillRect/>
          </a:stretch>
        </p:blipFill>
        <p:spPr>
          <a:xfrm>
            <a:off x="7128098" y="2578482"/>
            <a:ext cx="1870030" cy="1190698"/>
          </a:xfrm>
          <a:prstGeom prst="rect">
            <a:avLst/>
          </a:prstGeom>
        </p:spPr>
      </p:pic>
      <p:pic>
        <p:nvPicPr>
          <p:cNvPr id="6" name="Picture 5"/>
          <p:cNvPicPr>
            <a:picLocks noChangeAspect="1"/>
          </p:cNvPicPr>
          <p:nvPr/>
        </p:nvPicPr>
        <p:blipFill>
          <a:blip r:embed="rId4"/>
          <a:stretch>
            <a:fillRect/>
          </a:stretch>
        </p:blipFill>
        <p:spPr>
          <a:xfrm>
            <a:off x="7053249" y="1330195"/>
            <a:ext cx="1848092" cy="1118690"/>
          </a:xfrm>
          <a:prstGeom prst="rect">
            <a:avLst/>
          </a:prstGeom>
        </p:spPr>
      </p:pic>
      <p:pic>
        <p:nvPicPr>
          <p:cNvPr id="25" name="Picture 24"/>
          <p:cNvPicPr>
            <a:picLocks noChangeAspect="1"/>
          </p:cNvPicPr>
          <p:nvPr/>
        </p:nvPicPr>
        <p:blipFill>
          <a:blip r:embed="rId5"/>
          <a:stretch>
            <a:fillRect/>
          </a:stretch>
        </p:blipFill>
        <p:spPr>
          <a:xfrm>
            <a:off x="169170" y="3996556"/>
            <a:ext cx="1637333" cy="1062482"/>
          </a:xfrm>
          <a:prstGeom prst="rect">
            <a:avLst/>
          </a:prstGeom>
        </p:spPr>
      </p:pic>
      <p:pic>
        <p:nvPicPr>
          <p:cNvPr id="28" name="Picture 27"/>
          <p:cNvPicPr>
            <a:picLocks noChangeAspect="1"/>
          </p:cNvPicPr>
          <p:nvPr/>
        </p:nvPicPr>
        <p:blipFill>
          <a:blip r:embed="rId6"/>
          <a:stretch>
            <a:fillRect/>
          </a:stretch>
        </p:blipFill>
        <p:spPr>
          <a:xfrm>
            <a:off x="1892977" y="4264416"/>
            <a:ext cx="2016224" cy="2219928"/>
          </a:xfrm>
          <a:prstGeom prst="rect">
            <a:avLst/>
          </a:prstGeom>
        </p:spPr>
      </p:pic>
      <p:sp>
        <p:nvSpPr>
          <p:cNvPr id="29" name="TextBox 28"/>
          <p:cNvSpPr txBox="1"/>
          <p:nvPr/>
        </p:nvSpPr>
        <p:spPr>
          <a:xfrm>
            <a:off x="5493" y="3261590"/>
            <a:ext cx="2778730" cy="492443"/>
          </a:xfrm>
          <a:prstGeom prst="rect">
            <a:avLst/>
          </a:prstGeom>
          <a:solidFill>
            <a:srgbClr val="FFFF00"/>
          </a:solidFill>
          <a:ln>
            <a:noFill/>
          </a:ln>
        </p:spPr>
        <p:style>
          <a:lnRef idx="1">
            <a:schemeClr val="accent6"/>
          </a:lnRef>
          <a:fillRef idx="2">
            <a:schemeClr val="accent6"/>
          </a:fillRef>
          <a:effectRef idx="1">
            <a:schemeClr val="accent6"/>
          </a:effectRef>
          <a:fontRef idx="minor">
            <a:schemeClr val="dk1"/>
          </a:fontRef>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de-CH" dirty="0" err="1"/>
              <a:t>Bulk</a:t>
            </a:r>
            <a:r>
              <a:rPr lang="de-CH" dirty="0"/>
              <a:t> HTS sample : Cambridge</a:t>
            </a:r>
          </a:p>
          <a:p>
            <a:pPr marL="0" marR="0" indent="0" algn="l" defTabSz="914400" rtl="0" fontAlgn="auto" latinLnBrk="0" hangingPunct="0">
              <a:lnSpc>
                <a:spcPct val="100000"/>
              </a:lnSpc>
              <a:spcBef>
                <a:spcPts val="0"/>
              </a:spcBef>
              <a:spcAft>
                <a:spcPts val="0"/>
              </a:spcAft>
              <a:buClrTx/>
              <a:buSzTx/>
              <a:buFontTx/>
              <a:buNone/>
              <a:tabLst/>
            </a:pPr>
            <a:r>
              <a:rPr kumimoji="0" lang="de-CH" sz="1600" b="0" i="0" u="none" strike="noStrike" cap="none" spc="0" normalizeH="0" baseline="0" dirty="0">
                <a:ln>
                  <a:noFill/>
                </a:ln>
                <a:solidFill>
                  <a:srgbClr val="000000"/>
                </a:solidFill>
                <a:effectLst/>
                <a:uFillTx/>
                <a:latin typeface="+mj-lt"/>
                <a:ea typeface="+mj-ea"/>
                <a:cs typeface="+mj-cs"/>
                <a:sym typeface="Calibri"/>
              </a:rPr>
              <a:t>Ø : 30 mm; </a:t>
            </a:r>
            <a:r>
              <a:rPr kumimoji="0" lang="de-CH" sz="1600" b="0" i="0" u="none" strike="noStrike" cap="none" spc="0" normalizeH="0" baseline="0" dirty="0" err="1">
                <a:ln>
                  <a:noFill/>
                </a:ln>
                <a:solidFill>
                  <a:srgbClr val="000000"/>
                </a:solidFill>
                <a:effectLst/>
                <a:uFillTx/>
                <a:latin typeface="+mj-lt"/>
                <a:ea typeface="+mj-ea"/>
                <a:cs typeface="+mj-cs"/>
                <a:sym typeface="Calibri"/>
              </a:rPr>
              <a:t>Thickness</a:t>
            </a:r>
            <a:r>
              <a:rPr kumimoji="0" lang="de-CH" sz="1600" b="0" i="0" u="none" strike="noStrike" cap="none" spc="0" normalizeH="0" baseline="0" dirty="0">
                <a:ln>
                  <a:noFill/>
                </a:ln>
                <a:solidFill>
                  <a:srgbClr val="000000"/>
                </a:solidFill>
                <a:effectLst/>
                <a:uFillTx/>
                <a:latin typeface="+mj-lt"/>
                <a:ea typeface="+mj-ea"/>
                <a:cs typeface="+mj-cs"/>
                <a:sym typeface="Calibri"/>
              </a:rPr>
              <a:t> : 4 mm</a:t>
            </a:r>
            <a:endParaRPr kumimoji="0" lang="en-US" sz="1600" b="0" i="0" u="none" strike="noStrike" cap="none" spc="0" normalizeH="0" baseline="0" dirty="0">
              <a:ln>
                <a:noFill/>
              </a:ln>
              <a:solidFill>
                <a:srgbClr val="000000"/>
              </a:solidFill>
              <a:effectLst/>
              <a:uFillTx/>
              <a:latin typeface="+mj-lt"/>
              <a:ea typeface="+mj-ea"/>
              <a:cs typeface="+mj-cs"/>
              <a:sym typeface="Calibri"/>
            </a:endParaRPr>
          </a:p>
        </p:txBody>
      </p:sp>
      <p:sp>
        <p:nvSpPr>
          <p:cNvPr id="32" name="TextBox 31"/>
          <p:cNvSpPr txBox="1"/>
          <p:nvPr/>
        </p:nvSpPr>
        <p:spPr>
          <a:xfrm>
            <a:off x="3304104" y="3678436"/>
            <a:ext cx="2705250" cy="461665"/>
          </a:xfrm>
          <a:prstGeom prst="rect">
            <a:avLst/>
          </a:prstGeom>
          <a:solidFill>
            <a:srgbClr val="FFFF00"/>
          </a:solidFill>
          <a:ln>
            <a:noFill/>
          </a:ln>
        </p:spPr>
        <p:style>
          <a:lnRef idx="1">
            <a:schemeClr val="accent6"/>
          </a:lnRef>
          <a:fillRef idx="2">
            <a:schemeClr val="accent6"/>
          </a:fillRef>
          <a:effectRef idx="1">
            <a:schemeClr val="accent6"/>
          </a:effectRef>
          <a:fontRef idx="minor">
            <a:schemeClr val="dk1"/>
          </a:fontRef>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i="0" u="none" strike="noStrike" cap="none" spc="0" normalizeH="0" baseline="0" dirty="0">
                <a:ln>
                  <a:noFill/>
                </a:ln>
                <a:solidFill>
                  <a:srgbClr val="000000"/>
                </a:solidFill>
                <a:effectLst/>
                <a:uFillTx/>
                <a:latin typeface="+mj-lt"/>
                <a:ea typeface="+mj-ea"/>
                <a:cs typeface="+mj-cs"/>
                <a:sym typeface="Calibri"/>
              </a:rPr>
              <a:t>10 mm </a:t>
            </a:r>
            <a:r>
              <a:rPr kumimoji="0" lang="de-CH" i="0" u="none" strike="noStrike" cap="none" spc="0" normalizeH="0" baseline="0" dirty="0" err="1">
                <a:ln>
                  <a:noFill/>
                </a:ln>
                <a:solidFill>
                  <a:srgbClr val="000000"/>
                </a:solidFill>
                <a:effectLst/>
                <a:uFillTx/>
                <a:latin typeface="+mj-lt"/>
                <a:ea typeface="+mj-ea"/>
                <a:cs typeface="+mj-cs"/>
                <a:sym typeface="Calibri"/>
              </a:rPr>
              <a:t>period</a:t>
            </a:r>
            <a:r>
              <a:rPr kumimoji="0" lang="de-CH" i="0" u="none" strike="noStrike" cap="none" spc="0" normalizeH="0" baseline="0" dirty="0">
                <a:ln>
                  <a:noFill/>
                </a:ln>
                <a:solidFill>
                  <a:srgbClr val="000000"/>
                </a:solidFill>
                <a:effectLst/>
                <a:uFillTx/>
                <a:latin typeface="+mj-lt"/>
                <a:ea typeface="+mj-ea"/>
                <a:cs typeface="+mj-cs"/>
                <a:sym typeface="Calibri"/>
              </a:rPr>
              <a:t>, 4 mm </a:t>
            </a:r>
            <a:r>
              <a:rPr kumimoji="0" lang="de-CH" i="0" u="none" strike="noStrike" cap="none" spc="0" normalizeH="0" baseline="0" dirty="0" err="1">
                <a:ln>
                  <a:noFill/>
                </a:ln>
                <a:solidFill>
                  <a:srgbClr val="000000"/>
                </a:solidFill>
                <a:effectLst/>
                <a:uFillTx/>
                <a:latin typeface="+mj-lt"/>
                <a:ea typeface="+mj-ea"/>
                <a:cs typeface="+mj-cs"/>
                <a:sym typeface="Calibri"/>
              </a:rPr>
              <a:t>gap</a:t>
            </a:r>
            <a:r>
              <a:rPr kumimoji="0" lang="de-CH" i="0" u="none" strike="noStrike" cap="none" spc="0" normalizeH="0" baseline="0" dirty="0">
                <a:ln>
                  <a:noFill/>
                </a:ln>
                <a:solidFill>
                  <a:srgbClr val="000000"/>
                </a:solidFill>
                <a:effectLst/>
                <a:uFillTx/>
                <a:latin typeface="+mj-lt"/>
                <a:ea typeface="+mj-ea"/>
                <a:cs typeface="+mj-cs"/>
                <a:sym typeface="Calibri"/>
              </a:rPr>
              <a:t>, 2 T</a:t>
            </a:r>
          </a:p>
          <a:p>
            <a:pPr marL="0" marR="0" indent="0" algn="l" defTabSz="914400" rtl="0" fontAlgn="auto" latinLnBrk="0" hangingPunct="0">
              <a:lnSpc>
                <a:spcPct val="100000"/>
              </a:lnSpc>
              <a:spcBef>
                <a:spcPts val="0"/>
              </a:spcBef>
              <a:spcAft>
                <a:spcPts val="0"/>
              </a:spcAft>
              <a:buClrTx/>
              <a:buSzTx/>
              <a:buFontTx/>
              <a:buNone/>
              <a:tabLst/>
            </a:pPr>
            <a:r>
              <a:rPr lang="de-CH" sz="1400" dirty="0"/>
              <a:t>Tmag~10 K</a:t>
            </a:r>
            <a:endParaRPr kumimoji="0" lang="en-US" sz="1400" i="0" u="none" strike="noStrike" cap="none" spc="0" normalizeH="0" baseline="0" dirty="0">
              <a:ln>
                <a:noFill/>
              </a:ln>
              <a:solidFill>
                <a:srgbClr val="000000"/>
              </a:solidFill>
              <a:effectLst/>
              <a:uFillTx/>
              <a:latin typeface="+mj-lt"/>
              <a:ea typeface="+mj-ea"/>
              <a:cs typeface="+mj-cs"/>
              <a:sym typeface="Calibri"/>
            </a:endParaRPr>
          </a:p>
        </p:txBody>
      </p:sp>
      <p:pic>
        <p:nvPicPr>
          <p:cNvPr id="35" name="Picture 34"/>
          <p:cNvPicPr>
            <a:picLocks noChangeAspect="1"/>
          </p:cNvPicPr>
          <p:nvPr/>
        </p:nvPicPr>
        <p:blipFill>
          <a:blip r:embed="rId7"/>
          <a:stretch>
            <a:fillRect/>
          </a:stretch>
        </p:blipFill>
        <p:spPr>
          <a:xfrm>
            <a:off x="6660232" y="4366928"/>
            <a:ext cx="2241109" cy="2104000"/>
          </a:xfrm>
          <a:prstGeom prst="rect">
            <a:avLst/>
          </a:prstGeom>
        </p:spPr>
      </p:pic>
      <p:pic>
        <p:nvPicPr>
          <p:cNvPr id="37" name="Picture 36"/>
          <p:cNvPicPr>
            <a:picLocks noChangeAspect="1"/>
          </p:cNvPicPr>
          <p:nvPr/>
        </p:nvPicPr>
        <p:blipFill>
          <a:blip r:embed="rId8"/>
          <a:stretch>
            <a:fillRect/>
          </a:stretch>
        </p:blipFill>
        <p:spPr>
          <a:xfrm>
            <a:off x="112142" y="5190931"/>
            <a:ext cx="1726305" cy="842986"/>
          </a:xfrm>
          <a:prstGeom prst="rect">
            <a:avLst/>
          </a:prstGeom>
        </p:spPr>
      </p:pic>
      <p:pic>
        <p:nvPicPr>
          <p:cNvPr id="7" name="Picture 6"/>
          <p:cNvPicPr>
            <a:picLocks noChangeAspect="1"/>
          </p:cNvPicPr>
          <p:nvPr/>
        </p:nvPicPr>
        <p:blipFill>
          <a:blip r:embed="rId9"/>
          <a:stretch>
            <a:fillRect/>
          </a:stretch>
        </p:blipFill>
        <p:spPr>
          <a:xfrm>
            <a:off x="-30713" y="961334"/>
            <a:ext cx="2362941" cy="2232248"/>
          </a:xfrm>
          <a:prstGeom prst="rect">
            <a:avLst/>
          </a:prstGeom>
        </p:spPr>
      </p:pic>
      <p:pic>
        <p:nvPicPr>
          <p:cNvPr id="8" name="Picture 7"/>
          <p:cNvPicPr>
            <a:picLocks noChangeAspect="1"/>
          </p:cNvPicPr>
          <p:nvPr/>
        </p:nvPicPr>
        <p:blipFill>
          <a:blip r:embed="rId10"/>
          <a:stretch>
            <a:fillRect/>
          </a:stretch>
        </p:blipFill>
        <p:spPr>
          <a:xfrm>
            <a:off x="2439221" y="1163758"/>
            <a:ext cx="2592288" cy="2435969"/>
          </a:xfrm>
          <a:prstGeom prst="rect">
            <a:avLst/>
          </a:prstGeom>
        </p:spPr>
      </p:pic>
      <p:sp>
        <p:nvSpPr>
          <p:cNvPr id="10" name="Rectangle 9"/>
          <p:cNvSpPr/>
          <p:nvPr/>
        </p:nvSpPr>
        <p:spPr>
          <a:xfrm>
            <a:off x="6019505" y="3821189"/>
            <a:ext cx="3101084" cy="338554"/>
          </a:xfrm>
          <a:prstGeom prst="rect">
            <a:avLst/>
          </a:prstGeom>
          <a:solidFill>
            <a:srgbClr val="FFFF00"/>
          </a:solidFill>
          <a:ln>
            <a:noFill/>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dirty="0"/>
              <a:t>Nb</a:t>
            </a:r>
            <a:r>
              <a:rPr lang="en-US" baseline="-25000" dirty="0"/>
              <a:t>3</a:t>
            </a:r>
            <a:r>
              <a:rPr lang="en-US" dirty="0"/>
              <a:t>Sn solenoid (10T): </a:t>
            </a:r>
            <a:r>
              <a:rPr lang="en-US" dirty="0" err="1"/>
              <a:t>Fermilab</a:t>
            </a:r>
            <a:endParaRPr lang="en-US" dirty="0"/>
          </a:p>
        </p:txBody>
      </p:sp>
      <p:pic>
        <p:nvPicPr>
          <p:cNvPr id="13" name="Picture 12"/>
          <p:cNvPicPr>
            <a:picLocks noChangeAspect="1"/>
          </p:cNvPicPr>
          <p:nvPr/>
        </p:nvPicPr>
        <p:blipFill>
          <a:blip r:embed="rId11"/>
          <a:stretch>
            <a:fillRect/>
          </a:stretch>
        </p:blipFill>
        <p:spPr>
          <a:xfrm>
            <a:off x="3735365" y="4238267"/>
            <a:ext cx="2751087" cy="1528688"/>
          </a:xfrm>
          <a:prstGeom prst="rect">
            <a:avLst/>
          </a:prstGeom>
        </p:spPr>
      </p:pic>
      <p:sp>
        <p:nvSpPr>
          <p:cNvPr id="14" name="TextBox 13"/>
          <p:cNvSpPr txBox="1"/>
          <p:nvPr/>
        </p:nvSpPr>
        <p:spPr>
          <a:xfrm>
            <a:off x="4089652" y="5804750"/>
            <a:ext cx="1684757" cy="7232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r>
              <a:rPr kumimoji="0" lang="de-CH" sz="1600" b="0" i="0" u="none" strike="noStrike" cap="none" spc="0" normalizeH="0" baseline="0" dirty="0">
                <a:ln>
                  <a:noFill/>
                </a:ln>
                <a:solidFill>
                  <a:srgbClr val="000000"/>
                </a:solidFill>
                <a:effectLst/>
                <a:uFillTx/>
                <a:latin typeface="+mj-lt"/>
                <a:ea typeface="+mj-ea"/>
                <a:cs typeface="+mj-cs"/>
                <a:sym typeface="Calibri"/>
              </a:rPr>
              <a:t>B (z) </a:t>
            </a:r>
            <a:r>
              <a:rPr kumimoji="0" lang="de-CH" sz="1600" b="0" i="0" u="none" strike="noStrike" cap="none" spc="0" normalizeH="0" baseline="0" dirty="0" err="1">
                <a:ln>
                  <a:noFill/>
                </a:ln>
                <a:solidFill>
                  <a:srgbClr val="000000"/>
                </a:solidFill>
                <a:effectLst/>
                <a:uFillTx/>
                <a:latin typeface="+mj-lt"/>
                <a:ea typeface="+mj-ea"/>
                <a:cs typeface="+mj-cs"/>
                <a:sym typeface="Calibri"/>
              </a:rPr>
              <a:t>for</a:t>
            </a:r>
            <a:r>
              <a:rPr kumimoji="0" lang="de-CH" sz="1600" b="0" i="0" u="none" strike="noStrike" cap="none" spc="0" normalizeH="0" baseline="0" dirty="0">
                <a:ln>
                  <a:noFill/>
                </a:ln>
                <a:solidFill>
                  <a:srgbClr val="000000"/>
                </a:solidFill>
                <a:effectLst/>
                <a:uFillTx/>
                <a:latin typeface="+mj-lt"/>
                <a:ea typeface="+mj-ea"/>
                <a:cs typeface="+mj-cs"/>
                <a:sym typeface="Calibri"/>
              </a:rPr>
              <a:t> a </a:t>
            </a:r>
            <a:r>
              <a:rPr lang="de-CH" dirty="0"/>
              <a:t>p</a:t>
            </a:r>
            <a:r>
              <a:rPr kumimoji="0" lang="de-CH" sz="1600" b="0" i="0" u="none" strike="noStrike" cap="none" spc="0" normalizeH="0" baseline="0" dirty="0">
                <a:ln>
                  <a:noFill/>
                </a:ln>
                <a:solidFill>
                  <a:srgbClr val="000000"/>
                </a:solidFill>
                <a:effectLst/>
                <a:uFillTx/>
                <a:latin typeface="+mj-lt"/>
                <a:ea typeface="+mj-ea"/>
                <a:cs typeface="+mj-cs"/>
                <a:sym typeface="Calibri"/>
              </a:rPr>
              <a:t>rototype</a:t>
            </a:r>
          </a:p>
          <a:p>
            <a:r>
              <a:rPr lang="de-CH" dirty="0"/>
              <a:t>(FC @ 10T </a:t>
            </a:r>
            <a:r>
              <a:rPr lang="de-CH" dirty="0" err="1"/>
              <a:t>to</a:t>
            </a:r>
            <a:r>
              <a:rPr lang="de-CH" dirty="0"/>
              <a:t> 0)</a:t>
            </a:r>
          </a:p>
        </p:txBody>
      </p:sp>
      <p:pic>
        <p:nvPicPr>
          <p:cNvPr id="15" name="Picture 14"/>
          <p:cNvPicPr>
            <a:picLocks noChangeAspect="1"/>
          </p:cNvPicPr>
          <p:nvPr/>
        </p:nvPicPr>
        <p:blipFill>
          <a:blip r:embed="rId12"/>
          <a:stretch>
            <a:fillRect/>
          </a:stretch>
        </p:blipFill>
        <p:spPr>
          <a:xfrm>
            <a:off x="5870845" y="5608344"/>
            <a:ext cx="707570" cy="1328056"/>
          </a:xfrm>
          <a:prstGeom prst="rect">
            <a:avLst/>
          </a:prstGeom>
        </p:spPr>
      </p:pic>
      <p:sp>
        <p:nvSpPr>
          <p:cNvPr id="20" name="Rectangle 19"/>
          <p:cNvSpPr/>
          <p:nvPr/>
        </p:nvSpPr>
        <p:spPr bwMode="auto">
          <a:xfrm>
            <a:off x="2332228" y="696260"/>
            <a:ext cx="3440365" cy="369332"/>
          </a:xfrm>
          <a:prstGeom prst="rect">
            <a:avLst/>
          </a:prstGeom>
        </p:spPr>
        <p:txBody>
          <a:bodyPr wrap="none">
            <a:spAutoFit/>
          </a:bodyPr>
          <a:lstStyle/>
          <a:p>
            <a:pPr>
              <a:spcBef>
                <a:spcPts val="0"/>
              </a:spcBef>
            </a:pPr>
            <a:r>
              <a:rPr lang="de-CH" sz="1800" b="1" dirty="0" err="1">
                <a:solidFill>
                  <a:srgbClr val="00B050"/>
                </a:solidFill>
              </a:rPr>
              <a:t>Contribution</a:t>
            </a:r>
            <a:r>
              <a:rPr lang="de-CH" sz="1800" b="1" dirty="0">
                <a:solidFill>
                  <a:srgbClr val="00B050"/>
                </a:solidFill>
              </a:rPr>
              <a:t> </a:t>
            </a:r>
            <a:r>
              <a:rPr lang="de-CH" sz="1800" b="1" dirty="0" err="1">
                <a:solidFill>
                  <a:srgbClr val="00B050"/>
                </a:solidFill>
              </a:rPr>
              <a:t>from</a:t>
            </a:r>
            <a:r>
              <a:rPr lang="de-CH" sz="1800" b="1" dirty="0">
                <a:solidFill>
                  <a:srgbClr val="00B050"/>
                </a:solidFill>
              </a:rPr>
              <a:t> A. Arsenault</a:t>
            </a:r>
          </a:p>
        </p:txBody>
      </p:sp>
      <p:pic>
        <p:nvPicPr>
          <p:cNvPr id="5" name="Picture 4"/>
          <p:cNvPicPr>
            <a:picLocks noChangeAspect="1"/>
          </p:cNvPicPr>
          <p:nvPr/>
        </p:nvPicPr>
        <p:blipFill>
          <a:blip r:embed="rId13"/>
          <a:stretch>
            <a:fillRect/>
          </a:stretch>
        </p:blipFill>
        <p:spPr>
          <a:xfrm>
            <a:off x="5016148" y="1249656"/>
            <a:ext cx="1992024" cy="2114384"/>
          </a:xfrm>
          <a:prstGeom prst="rect">
            <a:avLst/>
          </a:prstGeom>
        </p:spPr>
      </p:pic>
    </p:spTree>
    <p:extLst>
      <p:ext uri="{BB962C8B-B14F-4D97-AF65-F5344CB8AC3E}">
        <p14:creationId xmlns:p14="http://schemas.microsoft.com/office/powerpoint/2010/main" val="88662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a:xfrm>
            <a:off x="8769350" y="6661150"/>
            <a:ext cx="374650" cy="138113"/>
          </a:xfrm>
        </p:spPr>
        <p:txBody>
          <a:bodyPr/>
          <a:lstStyle/>
          <a:p>
            <a:pPr algn="r">
              <a:defRPr/>
            </a:pPr>
            <a:r>
              <a:rPr lang="en-US" dirty="0" err="1"/>
              <a:t>Seite</a:t>
            </a:r>
            <a:r>
              <a:rPr lang="en-US" dirty="0"/>
              <a:t> </a:t>
            </a:r>
            <a:fld id="{EBC07571-3134-BB4B-B83F-1A9FE18D34F3}" type="slidenum">
              <a:rPr lang="en-US" smtClean="0"/>
              <a:pPr algn="r">
                <a:defRPr/>
              </a:pPr>
              <a:t>14</a:t>
            </a:fld>
            <a:endParaRPr lang="en-US" dirty="0"/>
          </a:p>
        </p:txBody>
      </p:sp>
      <p:sp>
        <p:nvSpPr>
          <p:cNvPr id="8" name="Title 2">
            <a:extLst>
              <a:ext uri="{FF2B5EF4-FFF2-40B4-BE49-F238E27FC236}">
                <a16:creationId xmlns:a16="http://schemas.microsoft.com/office/drawing/2014/main" id="{BC127073-8485-F746-B070-D61B13658177}"/>
              </a:ext>
            </a:extLst>
          </p:cNvPr>
          <p:cNvSpPr txBox="1">
            <a:spLocks/>
          </p:cNvSpPr>
          <p:nvPr/>
        </p:nvSpPr>
        <p:spPr bwMode="auto">
          <a:xfrm>
            <a:off x="359532" y="12331"/>
            <a:ext cx="7992888"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pPr algn="ctr"/>
            <a:r>
              <a:rPr lang="en-US" sz="2800" b="1" dirty="0">
                <a:solidFill>
                  <a:srgbClr val="3333FF"/>
                </a:solidFill>
                <a:latin typeface="Calibri" panose="020F0502020204030204" pitchFamily="34" charset="0"/>
                <a:cs typeface="Calibri" panose="020F0502020204030204" pitchFamily="34" charset="0"/>
              </a:rPr>
              <a:t>SLS2.0  Permanent Magnets Assembly in PSI</a:t>
            </a:r>
          </a:p>
        </p:txBody>
      </p:sp>
      <p:pic>
        <p:nvPicPr>
          <p:cNvPr id="21" name="Picture 20"/>
          <p:cNvPicPr>
            <a:picLocks noChangeAspect="1"/>
          </p:cNvPicPr>
          <p:nvPr/>
        </p:nvPicPr>
        <p:blipFill>
          <a:blip r:embed="rId3"/>
          <a:stretch>
            <a:fillRect/>
          </a:stretch>
        </p:blipFill>
        <p:spPr>
          <a:xfrm>
            <a:off x="3815196" y="3709322"/>
            <a:ext cx="2607950" cy="3068998"/>
          </a:xfrm>
          <a:prstGeom prst="rect">
            <a:avLst/>
          </a:prstGeom>
        </p:spPr>
      </p:pic>
      <p:pic>
        <p:nvPicPr>
          <p:cNvPr id="30" name="Picture 29"/>
          <p:cNvPicPr>
            <a:picLocks noChangeAspect="1"/>
          </p:cNvPicPr>
          <p:nvPr/>
        </p:nvPicPr>
        <p:blipFill>
          <a:blip r:embed="rId4"/>
          <a:stretch>
            <a:fillRect/>
          </a:stretch>
        </p:blipFill>
        <p:spPr>
          <a:xfrm>
            <a:off x="5119171" y="923014"/>
            <a:ext cx="3902964" cy="2536434"/>
          </a:xfrm>
          <a:prstGeom prst="rect">
            <a:avLst/>
          </a:prstGeom>
        </p:spPr>
      </p:pic>
      <p:pic>
        <p:nvPicPr>
          <p:cNvPr id="32" name="Picture 31"/>
          <p:cNvPicPr>
            <a:picLocks noChangeAspect="1"/>
          </p:cNvPicPr>
          <p:nvPr/>
        </p:nvPicPr>
        <p:blipFill>
          <a:blip r:embed="rId5"/>
          <a:stretch>
            <a:fillRect/>
          </a:stretch>
        </p:blipFill>
        <p:spPr>
          <a:xfrm>
            <a:off x="515895" y="3725311"/>
            <a:ext cx="2880320" cy="3100504"/>
          </a:xfrm>
          <a:prstGeom prst="rect">
            <a:avLst/>
          </a:prstGeom>
        </p:spPr>
      </p:pic>
      <p:sp>
        <p:nvSpPr>
          <p:cNvPr id="34" name="TextBox 33"/>
          <p:cNvSpPr txBox="1"/>
          <p:nvPr/>
        </p:nvSpPr>
        <p:spPr>
          <a:xfrm>
            <a:off x="474487" y="3635872"/>
            <a:ext cx="2914260" cy="7232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ctr" defTabSz="914400" rtl="0" fontAlgn="auto" latinLnBrk="0" hangingPunct="0">
              <a:lnSpc>
                <a:spcPct val="100000"/>
              </a:lnSpc>
              <a:spcBef>
                <a:spcPts val="900"/>
              </a:spcBef>
              <a:spcAft>
                <a:spcPts val="0"/>
              </a:spcAft>
              <a:buClrTx/>
              <a:buSzTx/>
              <a:buFontTx/>
              <a:buNone/>
              <a:tabLst/>
            </a:pPr>
            <a:r>
              <a:rPr kumimoji="0" lang="en-US" sz="1600" b="1" i="0" u="none" strike="noStrike" cap="none" spc="0" normalizeH="0" baseline="0" dirty="0">
                <a:ln>
                  <a:noFill/>
                </a:ln>
                <a:solidFill>
                  <a:srgbClr val="FF0000"/>
                </a:solidFill>
                <a:effectLst/>
                <a:uFillTx/>
                <a:sym typeface="Calibri"/>
              </a:rPr>
              <a:t>Reception &amp; Storage</a:t>
            </a:r>
          </a:p>
          <a:p>
            <a:pPr marL="0" marR="0" indent="0" algn="ctr" defTabSz="914400" rtl="0" fontAlgn="auto" latinLnBrk="0" hangingPunct="0">
              <a:lnSpc>
                <a:spcPct val="100000"/>
              </a:lnSpc>
              <a:spcBef>
                <a:spcPts val="900"/>
              </a:spcBef>
              <a:spcAft>
                <a:spcPts val="0"/>
              </a:spcAft>
              <a:buClrTx/>
              <a:buSzTx/>
              <a:buFontTx/>
              <a:buNone/>
              <a:tabLst/>
            </a:pPr>
            <a:r>
              <a:rPr lang="en-US" b="1" dirty="0">
                <a:solidFill>
                  <a:srgbClr val="FF0000"/>
                </a:solidFill>
              </a:rPr>
              <a:t>PM blocks and measured magnets</a:t>
            </a:r>
            <a:endParaRPr kumimoji="0" lang="en-US" sz="1600" b="1" i="0" u="none" strike="noStrike" cap="none" spc="0" normalizeH="0" baseline="0" dirty="0">
              <a:ln>
                <a:noFill/>
              </a:ln>
              <a:solidFill>
                <a:srgbClr val="FF0000"/>
              </a:solidFill>
              <a:effectLst/>
              <a:uFillTx/>
              <a:sym typeface="Calibri"/>
            </a:endParaRPr>
          </a:p>
        </p:txBody>
      </p:sp>
      <p:sp>
        <p:nvSpPr>
          <p:cNvPr id="35" name="TextBox 34"/>
          <p:cNvSpPr txBox="1"/>
          <p:nvPr/>
        </p:nvSpPr>
        <p:spPr>
          <a:xfrm>
            <a:off x="3776788" y="3709322"/>
            <a:ext cx="2531142" cy="7232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ctr" defTabSz="914400" rtl="0" fontAlgn="auto" latinLnBrk="0" hangingPunct="0">
              <a:lnSpc>
                <a:spcPct val="100000"/>
              </a:lnSpc>
              <a:spcBef>
                <a:spcPts val="900"/>
              </a:spcBef>
              <a:spcAft>
                <a:spcPts val="0"/>
              </a:spcAft>
              <a:buClrTx/>
              <a:buSzTx/>
              <a:buFontTx/>
              <a:buNone/>
              <a:tabLst/>
            </a:pPr>
            <a:r>
              <a:rPr lang="en-US" b="1" dirty="0">
                <a:solidFill>
                  <a:srgbClr val="FF0000"/>
                </a:solidFill>
              </a:rPr>
              <a:t>PM assembly</a:t>
            </a:r>
          </a:p>
          <a:p>
            <a:pPr marL="0" marR="0" indent="0" algn="ctr" defTabSz="914400" rtl="0" fontAlgn="auto" latinLnBrk="0" hangingPunct="0">
              <a:lnSpc>
                <a:spcPct val="100000"/>
              </a:lnSpc>
              <a:spcBef>
                <a:spcPts val="900"/>
              </a:spcBef>
              <a:spcAft>
                <a:spcPts val="0"/>
              </a:spcAft>
              <a:buClrTx/>
              <a:buSzTx/>
              <a:buFontTx/>
              <a:buNone/>
              <a:tabLst/>
            </a:pPr>
            <a:r>
              <a:rPr lang="en-US" b="1" dirty="0">
                <a:solidFill>
                  <a:srgbClr val="FF0000"/>
                </a:solidFill>
              </a:rPr>
              <a:t> two s</a:t>
            </a:r>
            <a:r>
              <a:rPr kumimoji="0" lang="en-US" sz="1600" b="1" i="0" u="none" strike="noStrike" cap="none" spc="0" normalizeH="0" baseline="0" dirty="0">
                <a:ln>
                  <a:noFill/>
                </a:ln>
                <a:solidFill>
                  <a:srgbClr val="FF0000"/>
                </a:solidFill>
                <a:effectLst/>
                <a:uFillTx/>
                <a:sym typeface="Calibri"/>
              </a:rPr>
              <a:t>emi</a:t>
            </a:r>
            <a:r>
              <a:rPr lang="en-US" b="1" dirty="0">
                <a:solidFill>
                  <a:srgbClr val="FF0000"/>
                </a:solidFill>
              </a:rPr>
              <a:t>-</a:t>
            </a:r>
            <a:r>
              <a:rPr kumimoji="0" lang="en-US" sz="1600" b="1" i="0" u="none" strike="noStrike" cap="none" spc="0" normalizeH="0" baseline="0" dirty="0">
                <a:ln>
                  <a:noFill/>
                </a:ln>
                <a:solidFill>
                  <a:srgbClr val="FF0000"/>
                </a:solidFill>
                <a:effectLst/>
                <a:uFillTx/>
                <a:sym typeface="Calibri"/>
              </a:rPr>
              <a:t>automatic machine</a:t>
            </a:r>
          </a:p>
        </p:txBody>
      </p:sp>
      <p:sp>
        <p:nvSpPr>
          <p:cNvPr id="38" name="TextBox 37"/>
          <p:cNvSpPr txBox="1"/>
          <p:nvPr/>
        </p:nvSpPr>
        <p:spPr>
          <a:xfrm>
            <a:off x="5647085" y="819800"/>
            <a:ext cx="2572820" cy="3616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r>
              <a:rPr kumimoji="0" lang="en-US" sz="1600" b="1" i="0" u="none" strike="noStrike" cap="none" spc="0" normalizeH="0" baseline="0" dirty="0">
                <a:ln>
                  <a:noFill/>
                </a:ln>
                <a:solidFill>
                  <a:srgbClr val="3333FF"/>
                </a:solidFill>
                <a:effectLst/>
                <a:uFillTx/>
                <a:latin typeface="+mj-lt"/>
                <a:ea typeface="+mj-ea"/>
                <a:cs typeface="+mj-cs"/>
                <a:sym typeface="Calibri"/>
              </a:rPr>
              <a:t>Magnet Section working place</a:t>
            </a:r>
          </a:p>
        </p:txBody>
      </p:sp>
      <p:pic>
        <p:nvPicPr>
          <p:cNvPr id="40" name="Picture 39"/>
          <p:cNvPicPr>
            <a:picLocks noChangeAspect="1"/>
          </p:cNvPicPr>
          <p:nvPr/>
        </p:nvPicPr>
        <p:blipFill>
          <a:blip r:embed="rId6"/>
          <a:stretch>
            <a:fillRect/>
          </a:stretch>
        </p:blipFill>
        <p:spPr>
          <a:xfrm>
            <a:off x="33504" y="966460"/>
            <a:ext cx="4322472" cy="957922"/>
          </a:xfrm>
          <a:prstGeom prst="rect">
            <a:avLst/>
          </a:prstGeom>
        </p:spPr>
      </p:pic>
      <p:sp>
        <p:nvSpPr>
          <p:cNvPr id="41" name="TextBox 40"/>
          <p:cNvSpPr txBox="1"/>
          <p:nvPr/>
        </p:nvSpPr>
        <p:spPr>
          <a:xfrm>
            <a:off x="539552" y="1069674"/>
            <a:ext cx="3666653" cy="369332"/>
          </a:xfrm>
          <a:prstGeom prst="rect">
            <a:avLst/>
          </a:prstGeom>
          <a:noFill/>
        </p:spPr>
        <p:txBody>
          <a:bodyPr wrap="square" rtlCol="0">
            <a:spAutoFit/>
          </a:bodyPr>
          <a:lstStyle/>
          <a:p>
            <a:r>
              <a:rPr lang="en-US" sz="1800" b="1" dirty="0">
                <a:solidFill>
                  <a:srgbClr val="3333FF"/>
                </a:solidFill>
              </a:rPr>
              <a:t>ELMA SLS2.0 Assembly facility</a:t>
            </a:r>
          </a:p>
        </p:txBody>
      </p:sp>
      <p:pic>
        <p:nvPicPr>
          <p:cNvPr id="6" name="Picture 5"/>
          <p:cNvPicPr>
            <a:picLocks noChangeAspect="1"/>
          </p:cNvPicPr>
          <p:nvPr/>
        </p:nvPicPr>
        <p:blipFill>
          <a:blip r:embed="rId7"/>
          <a:stretch>
            <a:fillRect/>
          </a:stretch>
        </p:blipFill>
        <p:spPr>
          <a:xfrm>
            <a:off x="-64156" y="1849769"/>
            <a:ext cx="5085667" cy="1918177"/>
          </a:xfrm>
          <a:prstGeom prst="rect">
            <a:avLst/>
          </a:prstGeom>
        </p:spPr>
      </p:pic>
      <p:sp>
        <p:nvSpPr>
          <p:cNvPr id="2" name="TextBox 1"/>
          <p:cNvSpPr txBox="1"/>
          <p:nvPr/>
        </p:nvSpPr>
        <p:spPr>
          <a:xfrm>
            <a:off x="162605" y="624159"/>
            <a:ext cx="6889707" cy="3077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000" b="1" i="0" u="none" strike="noStrike" cap="none" spc="0" normalizeH="0" baseline="0" dirty="0">
                <a:ln>
                  <a:noFill/>
                </a:ln>
                <a:solidFill>
                  <a:schemeClr val="tx1">
                    <a:lumMod val="75000"/>
                    <a:lumOff val="25000"/>
                  </a:schemeClr>
                </a:solidFill>
                <a:effectLst/>
                <a:uFillTx/>
                <a:latin typeface="+mj-lt"/>
                <a:ea typeface="+mj-ea"/>
                <a:cs typeface="+mj-cs"/>
                <a:sym typeface="Calibri"/>
              </a:rPr>
              <a:t>Challenge:</a:t>
            </a:r>
            <a:r>
              <a:rPr kumimoji="0" lang="en-US" sz="2000" b="1" i="0" u="none" strike="noStrike" cap="none" spc="0" normalizeH="0" dirty="0">
                <a:ln>
                  <a:noFill/>
                </a:ln>
                <a:solidFill>
                  <a:schemeClr val="tx1">
                    <a:lumMod val="75000"/>
                    <a:lumOff val="25000"/>
                  </a:schemeClr>
                </a:solidFill>
                <a:effectLst/>
                <a:uFillTx/>
                <a:latin typeface="+mj-lt"/>
                <a:ea typeface="+mj-ea"/>
                <a:cs typeface="+mj-cs"/>
                <a:sym typeface="Calibri"/>
              </a:rPr>
              <a:t> </a:t>
            </a:r>
            <a:r>
              <a:rPr kumimoji="0" lang="en-US" sz="2000" b="1" i="0" u="none" strike="noStrike" cap="none" spc="0" normalizeH="0" dirty="0">
                <a:ln>
                  <a:noFill/>
                </a:ln>
                <a:solidFill>
                  <a:srgbClr val="3333FF"/>
                </a:solidFill>
                <a:effectLst/>
                <a:uFillTx/>
                <a:latin typeface="+mj-lt"/>
                <a:ea typeface="+mj-ea"/>
                <a:cs typeface="+mj-cs"/>
                <a:sym typeface="Calibri"/>
              </a:rPr>
              <a:t>Assembly of the 372</a:t>
            </a:r>
            <a:r>
              <a:rPr kumimoji="0" lang="en-US" sz="2000" b="1" i="0" u="none" strike="noStrike" cap="none" spc="0" normalizeH="0" dirty="0">
                <a:ln>
                  <a:noFill/>
                </a:ln>
                <a:solidFill>
                  <a:srgbClr val="FF0000"/>
                </a:solidFill>
                <a:effectLst/>
                <a:uFillTx/>
                <a:latin typeface="+mj-lt"/>
                <a:ea typeface="+mj-ea"/>
                <a:cs typeface="+mj-cs"/>
                <a:sym typeface="Calibri"/>
              </a:rPr>
              <a:t> </a:t>
            </a:r>
            <a:r>
              <a:rPr kumimoji="0" lang="en-US" sz="2000" b="1" i="0" u="none" strike="noStrike" cap="none" spc="0" normalizeH="0" dirty="0">
                <a:ln>
                  <a:noFill/>
                </a:ln>
                <a:solidFill>
                  <a:schemeClr val="tx1">
                    <a:lumMod val="85000"/>
                    <a:lumOff val="15000"/>
                  </a:schemeClr>
                </a:solidFill>
                <a:effectLst/>
                <a:uFillTx/>
                <a:latin typeface="+mj-lt"/>
                <a:ea typeface="+mj-ea"/>
                <a:cs typeface="+mj-cs"/>
                <a:sym typeface="Calibri"/>
              </a:rPr>
              <a:t>Permanent Magnets </a:t>
            </a:r>
            <a:r>
              <a:rPr kumimoji="0" lang="en-US" sz="2000" b="1" i="0" u="none" strike="noStrike" cap="none" spc="0" normalizeH="0" dirty="0">
                <a:ln>
                  <a:noFill/>
                </a:ln>
                <a:solidFill>
                  <a:schemeClr val="tx1">
                    <a:lumMod val="75000"/>
                    <a:lumOff val="25000"/>
                  </a:schemeClr>
                </a:solidFill>
                <a:effectLst/>
                <a:uFillTx/>
                <a:latin typeface="+mj-lt"/>
                <a:ea typeface="+mj-ea"/>
                <a:cs typeface="+mj-cs"/>
                <a:sym typeface="Calibri"/>
              </a:rPr>
              <a:t>by PSI staff !</a:t>
            </a:r>
            <a:endParaRPr kumimoji="0" lang="en-US" sz="2000" b="1" i="0" u="none" strike="noStrike" cap="none" spc="0" normalizeH="0" baseline="0" dirty="0">
              <a:ln>
                <a:noFill/>
              </a:ln>
              <a:solidFill>
                <a:schemeClr val="tx1">
                  <a:lumMod val="75000"/>
                  <a:lumOff val="25000"/>
                </a:schemeClr>
              </a:solidFill>
              <a:effectLst/>
              <a:uFillTx/>
              <a:latin typeface="+mj-lt"/>
              <a:ea typeface="+mj-ea"/>
              <a:cs typeface="+mj-cs"/>
              <a:sym typeface="Calibri"/>
            </a:endParaRPr>
          </a:p>
        </p:txBody>
      </p:sp>
      <p:sp>
        <p:nvSpPr>
          <p:cNvPr id="3" name="TextBox 2"/>
          <p:cNvSpPr txBox="1"/>
          <p:nvPr/>
        </p:nvSpPr>
        <p:spPr>
          <a:xfrm>
            <a:off x="3618027" y="6217550"/>
            <a:ext cx="2866169"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0000"/>
                </a:solidFill>
                <a:effectLst/>
                <a:uFillTx/>
                <a:latin typeface="+mj-lt"/>
                <a:ea typeface="+mj-ea"/>
                <a:cs typeface="+mj-cs"/>
                <a:sym typeface="Calibri"/>
              </a:rPr>
              <a:t>Up to 4 magnets / day</a:t>
            </a:r>
          </a:p>
        </p:txBody>
      </p:sp>
      <p:sp>
        <p:nvSpPr>
          <p:cNvPr id="15" name="Rectangle 14"/>
          <p:cNvSpPr/>
          <p:nvPr/>
        </p:nvSpPr>
        <p:spPr>
          <a:xfrm>
            <a:off x="6484196" y="4597490"/>
            <a:ext cx="2659804" cy="646331"/>
          </a:xfrm>
          <a:prstGeom prst="rect">
            <a:avLst/>
          </a:prstGeom>
          <a:ln>
            <a:solidFill>
              <a:srgbClr val="3366FF"/>
            </a:solidFill>
          </a:ln>
          <a:effectLst>
            <a:glow rad="139700">
              <a:schemeClr val="accent6">
                <a:satMod val="175000"/>
                <a:alpha val="40000"/>
              </a:schemeClr>
            </a:glow>
          </a:effectLst>
        </p:spPr>
        <p:txBody>
          <a:bodyPr wrap="square">
            <a:spAutoFit/>
          </a:bodyPr>
          <a:lstStyle/>
          <a:p>
            <a:pPr algn="ctr">
              <a:spcBef>
                <a:spcPts val="0"/>
              </a:spcBef>
            </a:pPr>
            <a:r>
              <a:rPr lang="en-US" sz="1800" dirty="0"/>
              <a:t> </a:t>
            </a:r>
            <a:r>
              <a:rPr lang="en-US" sz="1800" b="1" dirty="0">
                <a:solidFill>
                  <a:srgbClr val="7030A0"/>
                </a:solidFill>
              </a:rPr>
              <a:t> All the magnets are assembled</a:t>
            </a:r>
            <a:endParaRPr lang="en-US" b="1" dirty="0">
              <a:solidFill>
                <a:srgbClr val="7030A0"/>
              </a:solidFill>
              <a:latin typeface="+mn-lt"/>
            </a:endParaRPr>
          </a:p>
        </p:txBody>
      </p:sp>
    </p:spTree>
    <p:extLst>
      <p:ext uri="{BB962C8B-B14F-4D97-AF65-F5344CB8AC3E}">
        <p14:creationId xmlns:p14="http://schemas.microsoft.com/office/powerpoint/2010/main" val="2062051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107503" y="792601"/>
            <a:ext cx="8659407" cy="3718578"/>
            <a:chOff x="135499" y="1648814"/>
            <a:chExt cx="8659407" cy="3718578"/>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brightnessContrast contrast="22000"/>
                      </a14:imgEffect>
                    </a14:imgLayer>
                  </a14:imgProps>
                </a:ext>
              </a:extLst>
            </a:blip>
            <a:stretch>
              <a:fillRect/>
            </a:stretch>
          </p:blipFill>
          <p:spPr>
            <a:xfrm>
              <a:off x="135499" y="1648814"/>
              <a:ext cx="8659407" cy="3718578"/>
            </a:xfrm>
            <a:prstGeom prst="rect">
              <a:avLst/>
            </a:prstGeom>
            <a:effectLst>
              <a:outerShdw blurRad="508000" dist="203200" dir="5400000" algn="ctr" rotWithShape="0">
                <a:srgbClr val="3333FF">
                  <a:alpha val="97000"/>
                </a:srgbClr>
              </a:outerShdw>
            </a:effectLst>
          </p:spPr>
        </p:pic>
        <p:sp>
          <p:nvSpPr>
            <p:cNvPr id="2" name="TextBox 1"/>
            <p:cNvSpPr txBox="1"/>
            <p:nvPr/>
          </p:nvSpPr>
          <p:spPr>
            <a:xfrm>
              <a:off x="2650362" y="4025781"/>
              <a:ext cx="1324927" cy="369332"/>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2400" b="0" i="0" u="none" strike="noStrike" cap="none" spc="0" normalizeH="0" baseline="0" dirty="0">
                  <a:ln>
                    <a:noFill/>
                  </a:ln>
                  <a:solidFill>
                    <a:schemeClr val="bg1"/>
                  </a:solidFill>
                  <a:effectLst/>
                  <a:uFillTx/>
                  <a:latin typeface="+mj-lt"/>
                  <a:ea typeface="+mj-ea"/>
                  <a:cs typeface="+mj-cs"/>
                  <a:sym typeface="Calibri"/>
                </a:rPr>
                <a:t>Rot. Coils</a:t>
              </a:r>
              <a:endParaRPr kumimoji="0" lang="fr-FR" sz="2400" b="0" i="0" u="none" strike="noStrike" cap="none" spc="0" normalizeH="0" baseline="0" dirty="0">
                <a:ln>
                  <a:noFill/>
                </a:ln>
                <a:solidFill>
                  <a:schemeClr val="bg1"/>
                </a:solidFill>
                <a:effectLst/>
                <a:uFillTx/>
                <a:latin typeface="+mj-lt"/>
                <a:ea typeface="+mj-ea"/>
                <a:cs typeface="+mj-cs"/>
                <a:sym typeface="Calibri"/>
              </a:endParaRPr>
            </a:p>
          </p:txBody>
        </p:sp>
        <p:cxnSp>
          <p:nvCxnSpPr>
            <p:cNvPr id="9" name="Straight Arrow Connector 8"/>
            <p:cNvCxnSpPr/>
            <p:nvPr/>
          </p:nvCxnSpPr>
          <p:spPr>
            <a:xfrm flipH="1" flipV="1">
              <a:off x="1426227" y="3707024"/>
              <a:ext cx="1080120" cy="503423"/>
            </a:xfrm>
            <a:prstGeom prst="straightConnector1">
              <a:avLst/>
            </a:prstGeom>
            <a:noFill/>
            <a:ln w="25400" cap="flat">
              <a:solidFill>
                <a:schemeClr val="bg1">
                  <a:lumMod val="95000"/>
                </a:schemeClr>
              </a:solidFill>
              <a:prstDash val="solid"/>
              <a:round/>
              <a:tailEnd type="triangle"/>
            </a:ln>
            <a:effectLst/>
            <a:sp3d/>
          </p:spPr>
          <p:style>
            <a:lnRef idx="0">
              <a:scrgbClr r="0" g="0" b="0"/>
            </a:lnRef>
            <a:fillRef idx="0">
              <a:scrgbClr r="0" g="0" b="0"/>
            </a:fillRef>
            <a:effectRef idx="0">
              <a:scrgbClr r="0" g="0" b="0"/>
            </a:effectRef>
            <a:fontRef idx="none"/>
          </p:style>
        </p:cxnSp>
        <p:cxnSp>
          <p:nvCxnSpPr>
            <p:cNvPr id="10" name="Straight Arrow Connector 9"/>
            <p:cNvCxnSpPr/>
            <p:nvPr/>
          </p:nvCxnSpPr>
          <p:spPr>
            <a:xfrm flipV="1">
              <a:off x="3975290" y="3377709"/>
              <a:ext cx="763305" cy="832739"/>
            </a:xfrm>
            <a:prstGeom prst="straightConnector1">
              <a:avLst/>
            </a:prstGeom>
            <a:noFill/>
            <a:ln w="25400" cap="flat">
              <a:solidFill>
                <a:schemeClr val="bg1">
                  <a:lumMod val="95000"/>
                </a:schemeClr>
              </a:solidFill>
              <a:prstDash val="solid"/>
              <a:round/>
              <a:tailEnd type="triangle"/>
            </a:ln>
            <a:effectLst/>
            <a:sp3d/>
          </p:spPr>
          <p:style>
            <a:lnRef idx="0">
              <a:scrgbClr r="0" g="0" b="0"/>
            </a:lnRef>
            <a:fillRef idx="0">
              <a:scrgbClr r="0" g="0" b="0"/>
            </a:fillRef>
            <a:effectRef idx="0">
              <a:scrgbClr r="0" g="0" b="0"/>
            </a:effectRef>
            <a:fontRef idx="none"/>
          </p:style>
        </p:cxnSp>
        <p:sp>
          <p:nvSpPr>
            <p:cNvPr id="14" name="TextBox 13"/>
            <p:cNvSpPr txBox="1"/>
            <p:nvPr/>
          </p:nvSpPr>
          <p:spPr>
            <a:xfrm>
              <a:off x="1966287" y="2880580"/>
              <a:ext cx="1936428" cy="369332"/>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2400" b="0" i="0" u="none" strike="noStrike" cap="none" spc="0" normalizeH="0" baseline="0" dirty="0" err="1">
                  <a:ln>
                    <a:noFill/>
                  </a:ln>
                  <a:solidFill>
                    <a:schemeClr val="bg1"/>
                  </a:solidFill>
                  <a:effectLst/>
                  <a:uFillTx/>
                  <a:latin typeface="+mj-lt"/>
                  <a:ea typeface="+mj-ea"/>
                  <a:cs typeface="+mj-cs"/>
                  <a:sym typeface="Calibri"/>
                </a:rPr>
                <a:t>Vibrating</a:t>
              </a:r>
              <a:r>
                <a:rPr kumimoji="0" lang="de-CH" sz="2400" b="0" i="0" u="none" strike="noStrike" cap="none" spc="0" normalizeH="0" baseline="0" dirty="0">
                  <a:ln>
                    <a:noFill/>
                  </a:ln>
                  <a:solidFill>
                    <a:schemeClr val="bg1"/>
                  </a:solidFill>
                  <a:effectLst/>
                  <a:uFillTx/>
                  <a:latin typeface="+mj-lt"/>
                  <a:ea typeface="+mj-ea"/>
                  <a:cs typeface="+mj-cs"/>
                  <a:sym typeface="Calibri"/>
                </a:rPr>
                <a:t> </a:t>
              </a:r>
              <a:r>
                <a:rPr kumimoji="0" lang="de-CH" sz="2400" b="0" i="0" u="none" strike="noStrike" cap="none" spc="0" normalizeH="0" baseline="0" dirty="0" err="1">
                  <a:ln>
                    <a:noFill/>
                  </a:ln>
                  <a:solidFill>
                    <a:schemeClr val="bg1"/>
                  </a:solidFill>
                  <a:effectLst/>
                  <a:uFillTx/>
                  <a:latin typeface="+mj-lt"/>
                  <a:ea typeface="+mj-ea"/>
                  <a:cs typeface="+mj-cs"/>
                  <a:sym typeface="Calibri"/>
                </a:rPr>
                <a:t>Wires</a:t>
              </a:r>
              <a:endParaRPr kumimoji="0" lang="fr-FR" sz="2400" b="0" i="0" u="none" strike="noStrike" cap="none" spc="0" normalizeH="0" baseline="0" dirty="0">
                <a:ln>
                  <a:noFill/>
                </a:ln>
                <a:solidFill>
                  <a:schemeClr val="bg1"/>
                </a:solidFill>
                <a:effectLst/>
                <a:uFillTx/>
                <a:latin typeface="+mj-lt"/>
                <a:ea typeface="+mj-ea"/>
                <a:cs typeface="+mj-cs"/>
                <a:sym typeface="Calibri"/>
              </a:endParaRPr>
            </a:p>
          </p:txBody>
        </p:sp>
        <p:sp>
          <p:nvSpPr>
            <p:cNvPr id="15" name="TextBox 14"/>
            <p:cNvSpPr txBox="1"/>
            <p:nvPr/>
          </p:nvSpPr>
          <p:spPr>
            <a:xfrm>
              <a:off x="6532300" y="3323437"/>
              <a:ext cx="1736053" cy="369332"/>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2400" b="0" i="0" u="none" strike="noStrike" cap="none" spc="0" normalizeH="0" baseline="0" dirty="0" err="1">
                  <a:ln>
                    <a:noFill/>
                  </a:ln>
                  <a:solidFill>
                    <a:schemeClr val="bg1"/>
                  </a:solidFill>
                  <a:effectLst/>
                  <a:uFillTx/>
                  <a:latin typeface="+mj-lt"/>
                  <a:ea typeface="+mj-ea"/>
                  <a:cs typeface="+mj-cs"/>
                  <a:sym typeface="Calibri"/>
                </a:rPr>
                <a:t>Moving</a:t>
              </a:r>
              <a:r>
                <a:rPr kumimoji="0" lang="de-CH" sz="2400" b="0" i="0" u="none" strike="noStrike" cap="none" spc="0" normalizeH="0" baseline="0" dirty="0">
                  <a:ln>
                    <a:noFill/>
                  </a:ln>
                  <a:solidFill>
                    <a:schemeClr val="bg1"/>
                  </a:solidFill>
                  <a:effectLst/>
                  <a:uFillTx/>
                  <a:latin typeface="+mj-lt"/>
                  <a:ea typeface="+mj-ea"/>
                  <a:cs typeface="+mj-cs"/>
                  <a:sym typeface="Calibri"/>
                </a:rPr>
                <a:t> </a:t>
              </a:r>
              <a:r>
                <a:rPr kumimoji="0" lang="de-CH" sz="2400" b="0" i="0" u="none" strike="noStrike" cap="none" spc="0" normalizeH="0" baseline="0" dirty="0" err="1">
                  <a:ln>
                    <a:noFill/>
                  </a:ln>
                  <a:solidFill>
                    <a:schemeClr val="bg1"/>
                  </a:solidFill>
                  <a:effectLst/>
                  <a:uFillTx/>
                  <a:latin typeface="+mj-lt"/>
                  <a:ea typeface="+mj-ea"/>
                  <a:cs typeface="+mj-cs"/>
                  <a:sym typeface="Calibri"/>
                </a:rPr>
                <a:t>Wires</a:t>
              </a:r>
              <a:endParaRPr kumimoji="0" lang="fr-FR" sz="2400" b="0" i="0" u="none" strike="noStrike" cap="none" spc="0" normalizeH="0" baseline="0" dirty="0">
                <a:ln>
                  <a:noFill/>
                </a:ln>
                <a:solidFill>
                  <a:schemeClr val="bg1"/>
                </a:solidFill>
                <a:effectLst/>
                <a:uFillTx/>
                <a:latin typeface="+mj-lt"/>
                <a:ea typeface="+mj-ea"/>
                <a:cs typeface="+mj-cs"/>
                <a:sym typeface="Calibri"/>
              </a:endParaRPr>
            </a:p>
          </p:txBody>
        </p:sp>
        <p:sp>
          <p:nvSpPr>
            <p:cNvPr id="16" name="TextBox 15"/>
            <p:cNvSpPr txBox="1"/>
            <p:nvPr/>
          </p:nvSpPr>
          <p:spPr>
            <a:xfrm>
              <a:off x="5818715" y="2009557"/>
              <a:ext cx="1662315" cy="369332"/>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2400" b="0" i="0" u="none" strike="noStrike" cap="none" spc="0" normalizeH="0" baseline="0" dirty="0">
                  <a:ln>
                    <a:noFill/>
                  </a:ln>
                  <a:solidFill>
                    <a:schemeClr val="bg1"/>
                  </a:solidFill>
                  <a:effectLst/>
                  <a:uFillTx/>
                  <a:latin typeface="+mj-lt"/>
                  <a:ea typeface="+mj-ea"/>
                  <a:cs typeface="+mj-cs"/>
                  <a:sym typeface="Calibri"/>
                </a:rPr>
                <a:t>Field Mapper</a:t>
              </a:r>
              <a:endParaRPr kumimoji="0" lang="fr-FR" sz="2400" b="0" i="0" u="none" strike="noStrike" cap="none" spc="0" normalizeH="0" baseline="0" dirty="0">
                <a:ln>
                  <a:noFill/>
                </a:ln>
                <a:solidFill>
                  <a:schemeClr val="bg1"/>
                </a:solidFill>
                <a:effectLst/>
                <a:uFillTx/>
                <a:latin typeface="+mj-lt"/>
                <a:ea typeface="+mj-ea"/>
                <a:cs typeface="+mj-cs"/>
                <a:sym typeface="Calibri"/>
              </a:endParaRPr>
            </a:p>
          </p:txBody>
        </p:sp>
        <p:cxnSp>
          <p:nvCxnSpPr>
            <p:cNvPr id="13" name="Straight Arrow Connector 12"/>
            <p:cNvCxnSpPr/>
            <p:nvPr/>
          </p:nvCxnSpPr>
          <p:spPr>
            <a:xfrm flipV="1">
              <a:off x="2699792" y="2564904"/>
              <a:ext cx="504056" cy="277933"/>
            </a:xfrm>
            <a:prstGeom prst="straightConnector1">
              <a:avLst/>
            </a:prstGeom>
            <a:noFill/>
            <a:ln w="25400" cap="flat">
              <a:solidFill>
                <a:schemeClr val="bg1">
                  <a:lumMod val="95000"/>
                </a:schemeClr>
              </a:solidFill>
              <a:prstDash val="solid"/>
              <a:round/>
              <a:tailEnd type="triangle"/>
            </a:ln>
            <a:effectLst/>
            <a:sp3d/>
          </p:spPr>
          <p:style>
            <a:lnRef idx="0">
              <a:scrgbClr r="0" g="0" b="0"/>
            </a:lnRef>
            <a:fillRef idx="0">
              <a:scrgbClr r="0" g="0" b="0"/>
            </a:fillRef>
            <a:effectRef idx="0">
              <a:scrgbClr r="0" g="0" b="0"/>
            </a:effectRef>
            <a:fontRef idx="none"/>
          </p:style>
        </p:cxnSp>
        <p:cxnSp>
          <p:nvCxnSpPr>
            <p:cNvPr id="17" name="Straight Arrow Connector 16"/>
            <p:cNvCxnSpPr/>
            <p:nvPr/>
          </p:nvCxnSpPr>
          <p:spPr>
            <a:xfrm flipV="1">
              <a:off x="2699792" y="2675864"/>
              <a:ext cx="1114351" cy="166973"/>
            </a:xfrm>
            <a:prstGeom prst="straightConnector1">
              <a:avLst/>
            </a:prstGeom>
            <a:noFill/>
            <a:ln w="25400" cap="flat">
              <a:solidFill>
                <a:schemeClr val="bg1">
                  <a:lumMod val="95000"/>
                </a:schemeClr>
              </a:solidFill>
              <a:prstDash val="solid"/>
              <a:round/>
              <a:tailEnd type="triangle"/>
            </a:ln>
            <a:effectLst/>
            <a:sp3d/>
          </p:spPr>
          <p:style>
            <a:lnRef idx="0">
              <a:scrgbClr r="0" g="0" b="0"/>
            </a:lnRef>
            <a:fillRef idx="0">
              <a:scrgbClr r="0" g="0" b="0"/>
            </a:fillRef>
            <a:effectRef idx="0">
              <a:scrgbClr r="0" g="0" b="0"/>
            </a:effectRef>
            <a:fontRef idx="none"/>
          </p:style>
        </p:cxnSp>
        <p:cxnSp>
          <p:nvCxnSpPr>
            <p:cNvPr id="18" name="Straight Arrow Connector 17"/>
            <p:cNvCxnSpPr/>
            <p:nvPr/>
          </p:nvCxnSpPr>
          <p:spPr>
            <a:xfrm flipV="1">
              <a:off x="7596336" y="2919662"/>
              <a:ext cx="288032" cy="333946"/>
            </a:xfrm>
            <a:prstGeom prst="straightConnector1">
              <a:avLst/>
            </a:prstGeom>
            <a:noFill/>
            <a:ln w="25400" cap="flat">
              <a:solidFill>
                <a:schemeClr val="bg1">
                  <a:lumMod val="95000"/>
                </a:schemeClr>
              </a:solidFill>
              <a:prstDash val="solid"/>
              <a:round/>
              <a:tailEnd type="triangle"/>
            </a:ln>
            <a:effectLst/>
            <a:sp3d/>
          </p:spPr>
          <p:style>
            <a:lnRef idx="0">
              <a:scrgbClr r="0" g="0" b="0"/>
            </a:lnRef>
            <a:fillRef idx="0">
              <a:scrgbClr r="0" g="0" b="0"/>
            </a:fillRef>
            <a:effectRef idx="0">
              <a:scrgbClr r="0" g="0" b="0"/>
            </a:effectRef>
            <a:fontRef idx="none"/>
          </p:style>
        </p:cxnSp>
        <p:sp>
          <p:nvSpPr>
            <p:cNvPr id="19" name="TextBox 18"/>
            <p:cNvSpPr txBox="1"/>
            <p:nvPr/>
          </p:nvSpPr>
          <p:spPr>
            <a:xfrm>
              <a:off x="1982962" y="2880580"/>
              <a:ext cx="2080900" cy="369332"/>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2400" b="0" i="0" u="none" strike="noStrike" cap="none" spc="0" normalizeH="0" baseline="0" dirty="0" err="1">
                  <a:ln>
                    <a:noFill/>
                  </a:ln>
                  <a:solidFill>
                    <a:schemeClr val="bg1"/>
                  </a:solidFill>
                  <a:effectLst/>
                  <a:uFillTx/>
                  <a:latin typeface="+mj-lt"/>
                  <a:ea typeface="+mj-ea"/>
                  <a:cs typeface="+mj-cs"/>
                  <a:sym typeface="Calibri"/>
                </a:rPr>
                <a:t>Vibrating</a:t>
              </a:r>
              <a:r>
                <a:rPr kumimoji="0" lang="de-CH" sz="2400" b="0" i="0" u="none" strike="noStrike" cap="none" spc="0" normalizeH="0" baseline="0" dirty="0">
                  <a:ln>
                    <a:noFill/>
                  </a:ln>
                  <a:solidFill>
                    <a:schemeClr val="bg1"/>
                  </a:solidFill>
                  <a:effectLst/>
                  <a:uFillTx/>
                  <a:latin typeface="+mj-lt"/>
                  <a:ea typeface="+mj-ea"/>
                  <a:cs typeface="+mj-cs"/>
                  <a:sym typeface="Calibri"/>
                </a:rPr>
                <a:t> </a:t>
              </a:r>
              <a:r>
                <a:rPr kumimoji="0" lang="de-CH" sz="2400" b="0" i="0" u="none" strike="noStrike" cap="none" spc="0" normalizeH="0" baseline="0" dirty="0" err="1">
                  <a:ln>
                    <a:noFill/>
                  </a:ln>
                  <a:solidFill>
                    <a:schemeClr val="bg1"/>
                  </a:solidFill>
                  <a:effectLst/>
                  <a:uFillTx/>
                  <a:latin typeface="+mj-lt"/>
                  <a:ea typeface="+mj-ea"/>
                  <a:cs typeface="+mj-cs"/>
                  <a:sym typeface="Calibri"/>
                </a:rPr>
                <a:t>Wires</a:t>
              </a:r>
              <a:endParaRPr kumimoji="0" lang="fr-FR" sz="2400" b="0" i="0" u="none" strike="noStrike" cap="none" spc="0" normalizeH="0" baseline="0" dirty="0">
                <a:ln>
                  <a:noFill/>
                </a:ln>
                <a:solidFill>
                  <a:schemeClr val="bg1"/>
                </a:solidFill>
                <a:effectLst/>
                <a:uFillTx/>
                <a:latin typeface="+mj-lt"/>
                <a:ea typeface="+mj-ea"/>
                <a:cs typeface="+mj-cs"/>
                <a:sym typeface="Calibri"/>
              </a:endParaRPr>
            </a:p>
          </p:txBody>
        </p:sp>
        <p:sp>
          <p:nvSpPr>
            <p:cNvPr id="21" name="TextBox 20"/>
            <p:cNvSpPr txBox="1"/>
            <p:nvPr/>
          </p:nvSpPr>
          <p:spPr>
            <a:xfrm>
              <a:off x="6548976" y="3323437"/>
              <a:ext cx="1736053" cy="369332"/>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2400" b="0" i="0" u="none" strike="noStrike" cap="none" spc="0" normalizeH="0" baseline="0" dirty="0" err="1">
                  <a:ln>
                    <a:noFill/>
                  </a:ln>
                  <a:solidFill>
                    <a:schemeClr val="bg1"/>
                  </a:solidFill>
                  <a:effectLst/>
                  <a:uFillTx/>
                  <a:latin typeface="+mj-lt"/>
                  <a:ea typeface="+mj-ea"/>
                  <a:cs typeface="+mj-cs"/>
                  <a:sym typeface="Calibri"/>
                </a:rPr>
                <a:t>Moving</a:t>
              </a:r>
              <a:r>
                <a:rPr kumimoji="0" lang="de-CH" sz="2400" b="0" i="0" u="none" strike="noStrike" cap="none" spc="0" normalizeH="0" baseline="0" dirty="0">
                  <a:ln>
                    <a:noFill/>
                  </a:ln>
                  <a:solidFill>
                    <a:schemeClr val="bg1"/>
                  </a:solidFill>
                  <a:effectLst/>
                  <a:uFillTx/>
                  <a:latin typeface="+mj-lt"/>
                  <a:ea typeface="+mj-ea"/>
                  <a:cs typeface="+mj-cs"/>
                  <a:sym typeface="Calibri"/>
                </a:rPr>
                <a:t> </a:t>
              </a:r>
              <a:r>
                <a:rPr kumimoji="0" lang="de-CH" sz="2400" b="0" i="0" u="none" strike="noStrike" cap="none" spc="0" normalizeH="0" baseline="0" dirty="0" err="1">
                  <a:ln>
                    <a:noFill/>
                  </a:ln>
                  <a:solidFill>
                    <a:schemeClr val="bg1"/>
                  </a:solidFill>
                  <a:effectLst/>
                  <a:uFillTx/>
                  <a:latin typeface="+mj-lt"/>
                  <a:ea typeface="+mj-ea"/>
                  <a:cs typeface="+mj-cs"/>
                  <a:sym typeface="Calibri"/>
                </a:rPr>
                <a:t>Wires</a:t>
              </a:r>
              <a:endParaRPr kumimoji="0" lang="fr-FR" sz="2400" b="0" i="0" u="none" strike="noStrike" cap="none" spc="0" normalizeH="0" baseline="0" dirty="0">
                <a:ln>
                  <a:noFill/>
                </a:ln>
                <a:solidFill>
                  <a:schemeClr val="bg1"/>
                </a:solidFill>
                <a:effectLst/>
                <a:uFillTx/>
                <a:latin typeface="+mj-lt"/>
                <a:ea typeface="+mj-ea"/>
                <a:cs typeface="+mj-cs"/>
                <a:sym typeface="Calibri"/>
              </a:endParaRPr>
            </a:p>
          </p:txBody>
        </p:sp>
        <p:sp>
          <p:nvSpPr>
            <p:cNvPr id="22" name="TextBox 21"/>
            <p:cNvSpPr txBox="1"/>
            <p:nvPr/>
          </p:nvSpPr>
          <p:spPr>
            <a:xfrm>
              <a:off x="5835391" y="2009557"/>
              <a:ext cx="1662315" cy="369332"/>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2400" b="0" i="0" u="none" strike="noStrike" cap="none" spc="0" normalizeH="0" baseline="0" dirty="0">
                  <a:ln>
                    <a:noFill/>
                  </a:ln>
                  <a:solidFill>
                    <a:schemeClr val="bg1"/>
                  </a:solidFill>
                  <a:effectLst/>
                  <a:uFillTx/>
                  <a:latin typeface="+mj-lt"/>
                  <a:ea typeface="+mj-ea"/>
                  <a:cs typeface="+mj-cs"/>
                  <a:sym typeface="Calibri"/>
                </a:rPr>
                <a:t>Field Mapper</a:t>
              </a:r>
              <a:endParaRPr kumimoji="0" lang="fr-FR" sz="2400" b="0" i="0" u="none" strike="noStrike" cap="none" spc="0" normalizeH="0" baseline="0" dirty="0">
                <a:ln>
                  <a:noFill/>
                </a:ln>
                <a:solidFill>
                  <a:schemeClr val="bg1"/>
                </a:solidFill>
                <a:effectLst/>
                <a:uFillTx/>
                <a:latin typeface="+mj-lt"/>
                <a:ea typeface="+mj-ea"/>
                <a:cs typeface="+mj-cs"/>
                <a:sym typeface="Calibri"/>
              </a:endParaRPr>
            </a:p>
          </p:txBody>
        </p:sp>
      </p:grpSp>
      <p:sp>
        <p:nvSpPr>
          <p:cNvPr id="3" name="Title 2">
            <a:extLst>
              <a:ext uri="{FF2B5EF4-FFF2-40B4-BE49-F238E27FC236}">
                <a16:creationId xmlns:a16="http://schemas.microsoft.com/office/drawing/2014/main" id="{6AF1A446-F8C3-09E3-673D-C150AABA0775}"/>
              </a:ext>
            </a:extLst>
          </p:cNvPr>
          <p:cNvSpPr>
            <a:spLocks noGrp="1"/>
          </p:cNvSpPr>
          <p:nvPr>
            <p:ph type="title" idx="4294967295"/>
          </p:nvPr>
        </p:nvSpPr>
        <p:spPr>
          <a:xfrm>
            <a:off x="1132775" y="-52588"/>
            <a:ext cx="6527800" cy="684212"/>
          </a:xfrm>
        </p:spPr>
        <p:txBody>
          <a:bodyPr>
            <a:normAutofit fontScale="90000"/>
          </a:bodyPr>
          <a:lstStyle/>
          <a:p>
            <a:pPr algn="ctr"/>
            <a:r>
              <a:rPr lang="en-US" sz="3100" b="1" dirty="0">
                <a:solidFill>
                  <a:srgbClr val="3333FF"/>
                </a:solidFill>
                <a:latin typeface="Calibri" panose="020F0502020204030204" pitchFamily="34" charset="0"/>
                <a:cs typeface="Calibri" panose="020F0502020204030204" pitchFamily="34" charset="0"/>
              </a:rPr>
              <a:t>Infrastructure for SLS2.0 magnets: </a:t>
            </a:r>
            <a:br>
              <a:rPr lang="en-US" sz="3100" b="1" dirty="0">
                <a:solidFill>
                  <a:srgbClr val="3333FF"/>
                </a:solidFill>
                <a:latin typeface="Calibri" panose="020F0502020204030204" pitchFamily="34" charset="0"/>
                <a:cs typeface="Calibri" panose="020F0502020204030204" pitchFamily="34" charset="0"/>
              </a:rPr>
            </a:br>
            <a:r>
              <a:rPr lang="en-US" sz="3100" b="1" dirty="0">
                <a:solidFill>
                  <a:srgbClr val="3333FF"/>
                </a:solidFill>
                <a:latin typeface="Calibri" panose="020F0502020204030204" pitchFamily="34" charset="0"/>
                <a:cs typeface="Calibri" panose="020F0502020204030204" pitchFamily="34" charset="0"/>
              </a:rPr>
              <a:t>Magnetic Measurement Lab </a:t>
            </a:r>
            <a:br>
              <a:rPr lang="en-US" b="1" dirty="0">
                <a:solidFill>
                  <a:schemeClr val="bg1">
                    <a:lumMod val="65000"/>
                  </a:schemeClr>
                </a:solidFill>
              </a:rPr>
            </a:br>
            <a:r>
              <a:rPr lang="en-US" dirty="0"/>
              <a:t>	</a:t>
            </a:r>
          </a:p>
        </p:txBody>
      </p:sp>
      <p:sp>
        <p:nvSpPr>
          <p:cNvPr id="4" name="Slide Number Placeholder 3">
            <a:extLst>
              <a:ext uri="{FF2B5EF4-FFF2-40B4-BE49-F238E27FC236}">
                <a16:creationId xmlns:a16="http://schemas.microsoft.com/office/drawing/2014/main" id="{4F8EC2C1-6076-119E-9288-C4D1967312B0}"/>
              </a:ext>
            </a:extLst>
          </p:cNvPr>
          <p:cNvSpPr>
            <a:spLocks noGrp="1"/>
          </p:cNvSpPr>
          <p:nvPr>
            <p:ph type="sldNum" sz="quarter" idx="4294967295"/>
          </p:nvPr>
        </p:nvSpPr>
        <p:spPr>
          <a:xfrm>
            <a:off x="8756650" y="6661150"/>
            <a:ext cx="387350" cy="138113"/>
          </a:xfrm>
        </p:spPr>
        <p:txBody>
          <a:bodyPr/>
          <a:lstStyle/>
          <a:p>
            <a:pPr algn="r">
              <a:defRPr/>
            </a:pPr>
            <a:r>
              <a:rPr lang="de-DE"/>
              <a:t>Page </a:t>
            </a:r>
            <a:fld id="{EBC07571-3134-BB4B-B83F-1A9FE18D34F3}" type="slidenum">
              <a:rPr lang="de-DE" smtClean="0"/>
              <a:pPr algn="r">
                <a:defRPr/>
              </a:pPr>
              <a:t>15</a:t>
            </a:fld>
            <a:endParaRPr lang="de-DE" dirty="0"/>
          </a:p>
        </p:txBody>
      </p:sp>
      <p:sp>
        <p:nvSpPr>
          <p:cNvPr id="8" name="TextBox 7"/>
          <p:cNvSpPr txBox="1"/>
          <p:nvPr/>
        </p:nvSpPr>
        <p:spPr>
          <a:xfrm>
            <a:off x="299490" y="3779672"/>
            <a:ext cx="8058912" cy="738664"/>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de-CH" sz="2400" b="1" i="0" u="none" strike="noStrike" cap="none" spc="0" normalizeH="0" baseline="0" dirty="0">
                <a:ln>
                  <a:noFill/>
                </a:ln>
                <a:solidFill>
                  <a:srgbClr val="7030A0"/>
                </a:solidFill>
                <a:effectLst/>
                <a:uFillTx/>
                <a:sym typeface="Calibri"/>
              </a:rPr>
              <a:t>Seven </a:t>
            </a:r>
            <a:r>
              <a:rPr kumimoji="0" lang="de-CH" sz="2400" b="1" i="0" u="none" strike="noStrike" cap="none" spc="0" normalizeH="0" baseline="0" dirty="0" err="1">
                <a:ln>
                  <a:noFill/>
                </a:ln>
                <a:solidFill>
                  <a:srgbClr val="7030A0"/>
                </a:solidFill>
                <a:effectLst/>
                <a:uFillTx/>
                <a:sym typeface="Calibri"/>
              </a:rPr>
              <a:t>magnetic</a:t>
            </a:r>
            <a:r>
              <a:rPr kumimoji="0" lang="de-CH" sz="2400" b="1" i="0" u="none" strike="noStrike" cap="none" spc="0" normalizeH="0" dirty="0">
                <a:ln>
                  <a:noFill/>
                </a:ln>
                <a:solidFill>
                  <a:srgbClr val="7030A0"/>
                </a:solidFill>
                <a:effectLst/>
                <a:uFillTx/>
                <a:sym typeface="Calibri"/>
              </a:rPr>
              <a:t> </a:t>
            </a:r>
            <a:r>
              <a:rPr kumimoji="0" lang="de-CH" sz="2400" b="1" i="0" u="none" strike="noStrike" cap="none" spc="0" normalizeH="0" dirty="0" err="1">
                <a:ln>
                  <a:noFill/>
                </a:ln>
                <a:solidFill>
                  <a:srgbClr val="7030A0"/>
                </a:solidFill>
                <a:effectLst/>
                <a:uFillTx/>
                <a:sym typeface="Calibri"/>
              </a:rPr>
              <a:t>measurement</a:t>
            </a:r>
            <a:r>
              <a:rPr kumimoji="0" lang="de-CH" sz="2400" b="1" i="0" u="none" strike="noStrike" cap="none" spc="0" normalizeH="0" dirty="0">
                <a:ln>
                  <a:noFill/>
                </a:ln>
                <a:solidFill>
                  <a:srgbClr val="7030A0"/>
                </a:solidFill>
                <a:effectLst/>
                <a:uFillTx/>
                <a:sym typeface="Calibri"/>
              </a:rPr>
              <a:t> </a:t>
            </a:r>
            <a:r>
              <a:rPr kumimoji="0" lang="de-CH" sz="2400" b="1" i="0" u="none" strike="noStrike" cap="none" spc="0" normalizeH="0" dirty="0" err="1">
                <a:ln>
                  <a:noFill/>
                </a:ln>
                <a:solidFill>
                  <a:srgbClr val="7030A0"/>
                </a:solidFill>
                <a:effectLst/>
                <a:uFillTx/>
                <a:sym typeface="Calibri"/>
              </a:rPr>
              <a:t>benche</a:t>
            </a:r>
            <a:r>
              <a:rPr lang="de-CH" sz="2400" b="1" dirty="0" err="1">
                <a:solidFill>
                  <a:srgbClr val="7030A0"/>
                </a:solidFill>
              </a:rPr>
              <a:t>s</a:t>
            </a:r>
            <a:r>
              <a:rPr lang="de-CH" sz="2400" b="1" dirty="0">
                <a:solidFill>
                  <a:srgbClr val="7030A0"/>
                </a:solidFill>
              </a:rPr>
              <a:t> </a:t>
            </a:r>
            <a:r>
              <a:rPr kumimoji="0" lang="de-CH" sz="2400" b="1" i="0" u="none" strike="noStrike" cap="none" spc="0" normalizeH="0" dirty="0" err="1">
                <a:ln>
                  <a:noFill/>
                </a:ln>
                <a:solidFill>
                  <a:srgbClr val="7030A0"/>
                </a:solidFill>
                <a:effectLst/>
                <a:uFillTx/>
                <a:sym typeface="Calibri"/>
              </a:rPr>
              <a:t>are</a:t>
            </a:r>
            <a:r>
              <a:rPr kumimoji="0" lang="de-CH" sz="2400" b="1" i="0" u="none" strike="noStrike" cap="none" spc="0" normalizeH="0" dirty="0">
                <a:ln>
                  <a:noFill/>
                </a:ln>
                <a:solidFill>
                  <a:srgbClr val="7030A0"/>
                </a:solidFill>
                <a:effectLst/>
                <a:uFillTx/>
                <a:sym typeface="Calibri"/>
              </a:rPr>
              <a:t> operational  </a:t>
            </a:r>
          </a:p>
          <a:p>
            <a:pPr marL="0" marR="0" indent="0" algn="ctr" defTabSz="914400" rtl="0" fontAlgn="auto" latinLnBrk="0" hangingPunct="0">
              <a:lnSpc>
                <a:spcPct val="100000"/>
              </a:lnSpc>
              <a:spcBef>
                <a:spcPts val="0"/>
              </a:spcBef>
              <a:spcAft>
                <a:spcPts val="0"/>
              </a:spcAft>
              <a:buClrTx/>
              <a:buSzTx/>
              <a:buFontTx/>
              <a:buNone/>
              <a:tabLst/>
            </a:pPr>
            <a:r>
              <a:rPr lang="de-CH" sz="2400" b="1" dirty="0" err="1">
                <a:solidFill>
                  <a:srgbClr val="7030A0"/>
                </a:solidFill>
              </a:rPr>
              <a:t>s</a:t>
            </a:r>
            <a:r>
              <a:rPr lang="de-CH" sz="2400" b="1" baseline="0" dirty="0" err="1">
                <a:solidFill>
                  <a:srgbClr val="7030A0"/>
                </a:solidFill>
              </a:rPr>
              <a:t>ince</a:t>
            </a:r>
            <a:r>
              <a:rPr lang="de-CH" sz="2400" b="1" baseline="0" dirty="0">
                <a:solidFill>
                  <a:srgbClr val="7030A0"/>
                </a:solidFill>
              </a:rPr>
              <a:t> </a:t>
            </a:r>
            <a:r>
              <a:rPr lang="de-CH" sz="2400" b="1" baseline="0" dirty="0" err="1">
                <a:solidFill>
                  <a:srgbClr val="7030A0"/>
                </a:solidFill>
              </a:rPr>
              <a:t>september</a:t>
            </a:r>
            <a:r>
              <a:rPr lang="de-CH" sz="2400" b="1" baseline="0" dirty="0">
                <a:solidFill>
                  <a:srgbClr val="7030A0"/>
                </a:solidFill>
              </a:rPr>
              <a:t> 2023</a:t>
            </a:r>
            <a:endParaRPr kumimoji="0" lang="fr-FR" sz="2400" b="1" i="0" u="none" strike="noStrike" cap="none" spc="0" normalizeH="0" baseline="0" dirty="0">
              <a:ln>
                <a:noFill/>
              </a:ln>
              <a:solidFill>
                <a:srgbClr val="7030A0"/>
              </a:solidFill>
              <a:effectLst/>
              <a:uFillTx/>
              <a:sym typeface="Calibri"/>
            </a:endParaRPr>
          </a:p>
        </p:txBody>
      </p:sp>
      <p:pic>
        <p:nvPicPr>
          <p:cNvPr id="31" name="Picture 8" descr="Bildergebnis für marco negrazus psi"/>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11" y="5905619"/>
            <a:ext cx="704695" cy="78519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49511" y="4916247"/>
            <a:ext cx="727893" cy="804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26334" y="4955460"/>
            <a:ext cx="630096" cy="785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3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08835" y="4905388"/>
            <a:ext cx="596419" cy="794695"/>
          </a:xfrm>
          <a:prstGeom prst="rect">
            <a:avLst/>
          </a:prstGeom>
        </p:spPr>
      </p:pic>
      <p:pic>
        <p:nvPicPr>
          <p:cNvPr id="35" name="Picture 3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4448" y="4904958"/>
            <a:ext cx="608549" cy="811398"/>
          </a:xfrm>
          <a:prstGeom prst="rect">
            <a:avLst/>
          </a:prstGeom>
        </p:spPr>
      </p:pic>
      <p:pic>
        <p:nvPicPr>
          <p:cNvPr id="36" name="Picture 3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7258" y="4913172"/>
            <a:ext cx="592159" cy="789021"/>
          </a:xfrm>
          <a:prstGeom prst="rect">
            <a:avLst/>
          </a:prstGeom>
        </p:spPr>
      </p:pic>
      <p:pic>
        <p:nvPicPr>
          <p:cNvPr id="37" name="Picture 52" descr="image00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98291" y="4904958"/>
            <a:ext cx="590196" cy="79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7"/>
          <p:cNvPicPr>
            <a:picLocks noChangeAspect="1"/>
          </p:cNvPicPr>
          <p:nvPr/>
        </p:nvPicPr>
        <p:blipFill>
          <a:blip r:embed="rId12"/>
          <a:stretch>
            <a:fillRect/>
          </a:stretch>
        </p:blipFill>
        <p:spPr>
          <a:xfrm>
            <a:off x="1905007" y="4945367"/>
            <a:ext cx="667446" cy="746042"/>
          </a:xfrm>
          <a:prstGeom prst="rect">
            <a:avLst/>
          </a:prstGeom>
        </p:spPr>
      </p:pic>
      <p:pic>
        <p:nvPicPr>
          <p:cNvPr id="39" name="Picture 38"/>
          <p:cNvPicPr>
            <a:picLocks noChangeAspect="1"/>
          </p:cNvPicPr>
          <p:nvPr/>
        </p:nvPicPr>
        <p:blipFill>
          <a:blip r:embed="rId13"/>
          <a:stretch>
            <a:fillRect/>
          </a:stretch>
        </p:blipFill>
        <p:spPr>
          <a:xfrm>
            <a:off x="689387" y="5897152"/>
            <a:ext cx="639167" cy="790243"/>
          </a:xfrm>
          <a:prstGeom prst="rect">
            <a:avLst/>
          </a:prstGeom>
        </p:spPr>
      </p:pic>
      <p:pic>
        <p:nvPicPr>
          <p:cNvPr id="40" name="Picture 39"/>
          <p:cNvPicPr>
            <a:picLocks noChangeAspect="1"/>
          </p:cNvPicPr>
          <p:nvPr/>
        </p:nvPicPr>
        <p:blipFill>
          <a:blip r:embed="rId14"/>
          <a:stretch>
            <a:fillRect/>
          </a:stretch>
        </p:blipFill>
        <p:spPr>
          <a:xfrm>
            <a:off x="7642230" y="4924928"/>
            <a:ext cx="648242" cy="810304"/>
          </a:xfrm>
          <a:prstGeom prst="rect">
            <a:avLst/>
          </a:prstGeom>
        </p:spPr>
      </p:pic>
      <p:pic>
        <p:nvPicPr>
          <p:cNvPr id="41" name="Picture 40"/>
          <p:cNvPicPr>
            <a:picLocks noChangeAspect="1"/>
          </p:cNvPicPr>
          <p:nvPr/>
        </p:nvPicPr>
        <p:blipFill>
          <a:blip r:embed="rId15"/>
          <a:stretch>
            <a:fillRect/>
          </a:stretch>
        </p:blipFill>
        <p:spPr>
          <a:xfrm rot="16200000">
            <a:off x="4715142" y="4980719"/>
            <a:ext cx="883527" cy="645116"/>
          </a:xfrm>
          <a:prstGeom prst="rect">
            <a:avLst/>
          </a:prstGeom>
        </p:spPr>
      </p:pic>
      <p:pic>
        <p:nvPicPr>
          <p:cNvPr id="42" name="Picture 41"/>
          <p:cNvPicPr>
            <a:picLocks noChangeAspect="1"/>
          </p:cNvPicPr>
          <p:nvPr/>
        </p:nvPicPr>
        <p:blipFill>
          <a:blip r:embed="rId16"/>
          <a:stretch>
            <a:fillRect/>
          </a:stretch>
        </p:blipFill>
        <p:spPr>
          <a:xfrm flipH="1">
            <a:off x="5511005" y="4896324"/>
            <a:ext cx="680199" cy="844131"/>
          </a:xfrm>
          <a:prstGeom prst="rect">
            <a:avLst/>
          </a:prstGeom>
        </p:spPr>
      </p:pic>
      <p:pic>
        <p:nvPicPr>
          <p:cNvPr id="43" name="Picture 42"/>
          <p:cNvPicPr>
            <a:picLocks noChangeAspect="1"/>
          </p:cNvPicPr>
          <p:nvPr/>
        </p:nvPicPr>
        <p:blipFill>
          <a:blip r:embed="rId17"/>
          <a:stretch>
            <a:fillRect/>
          </a:stretch>
        </p:blipFill>
        <p:spPr>
          <a:xfrm>
            <a:off x="4008522" y="4851338"/>
            <a:ext cx="776307" cy="865753"/>
          </a:xfrm>
          <a:prstGeom prst="rect">
            <a:avLst/>
          </a:prstGeom>
        </p:spPr>
      </p:pic>
      <p:pic>
        <p:nvPicPr>
          <p:cNvPr id="44" name="Picture 43"/>
          <p:cNvPicPr>
            <a:picLocks noChangeAspect="1"/>
          </p:cNvPicPr>
          <p:nvPr/>
        </p:nvPicPr>
        <p:blipFill>
          <a:blip r:embed="rId18"/>
          <a:stretch>
            <a:fillRect/>
          </a:stretch>
        </p:blipFill>
        <p:spPr>
          <a:xfrm>
            <a:off x="6222745" y="4892276"/>
            <a:ext cx="626404" cy="842956"/>
          </a:xfrm>
          <a:prstGeom prst="rect">
            <a:avLst/>
          </a:prstGeom>
        </p:spPr>
      </p:pic>
      <p:pic>
        <p:nvPicPr>
          <p:cNvPr id="45" name="Picture 44"/>
          <p:cNvPicPr>
            <a:picLocks noChangeAspect="1"/>
          </p:cNvPicPr>
          <p:nvPr/>
        </p:nvPicPr>
        <p:blipFill>
          <a:blip r:embed="rId19"/>
          <a:stretch>
            <a:fillRect/>
          </a:stretch>
        </p:blipFill>
        <p:spPr>
          <a:xfrm>
            <a:off x="3204257" y="4896324"/>
            <a:ext cx="754562" cy="816256"/>
          </a:xfrm>
          <a:prstGeom prst="rect">
            <a:avLst/>
          </a:prstGeom>
        </p:spPr>
      </p:pic>
      <p:pic>
        <p:nvPicPr>
          <p:cNvPr id="46" name="Picture 45"/>
          <p:cNvPicPr>
            <a:picLocks noChangeAspect="1"/>
          </p:cNvPicPr>
          <p:nvPr/>
        </p:nvPicPr>
        <p:blipFill>
          <a:blip r:embed="rId20"/>
          <a:stretch>
            <a:fillRect/>
          </a:stretch>
        </p:blipFill>
        <p:spPr>
          <a:xfrm>
            <a:off x="1328554" y="5834436"/>
            <a:ext cx="594289" cy="902440"/>
          </a:xfrm>
          <a:prstGeom prst="rect">
            <a:avLst/>
          </a:prstGeom>
        </p:spPr>
      </p:pic>
      <p:pic>
        <p:nvPicPr>
          <p:cNvPr id="47" name="Picture 46"/>
          <p:cNvPicPr>
            <a:picLocks noChangeAspect="1"/>
          </p:cNvPicPr>
          <p:nvPr/>
        </p:nvPicPr>
        <p:blipFill>
          <a:blip r:embed="rId21"/>
          <a:stretch>
            <a:fillRect/>
          </a:stretch>
        </p:blipFill>
        <p:spPr>
          <a:xfrm>
            <a:off x="1938291" y="5834436"/>
            <a:ext cx="643178" cy="869350"/>
          </a:xfrm>
          <a:prstGeom prst="rect">
            <a:avLst/>
          </a:prstGeom>
        </p:spPr>
      </p:pic>
      <p:pic>
        <p:nvPicPr>
          <p:cNvPr id="49" name="Picture 48"/>
          <p:cNvPicPr>
            <a:picLocks noChangeAspect="1"/>
          </p:cNvPicPr>
          <p:nvPr/>
        </p:nvPicPr>
        <p:blipFill>
          <a:blip r:embed="rId22"/>
          <a:stretch>
            <a:fillRect/>
          </a:stretch>
        </p:blipFill>
        <p:spPr>
          <a:xfrm>
            <a:off x="2589300" y="5816933"/>
            <a:ext cx="689435" cy="866762"/>
          </a:xfrm>
          <a:prstGeom prst="rect">
            <a:avLst/>
          </a:prstGeom>
        </p:spPr>
      </p:pic>
      <p:pic>
        <p:nvPicPr>
          <p:cNvPr id="50" name="Picture 49"/>
          <p:cNvPicPr>
            <a:picLocks noChangeAspect="1"/>
          </p:cNvPicPr>
          <p:nvPr/>
        </p:nvPicPr>
        <p:blipFill>
          <a:blip r:embed="rId23"/>
          <a:stretch>
            <a:fillRect/>
          </a:stretch>
        </p:blipFill>
        <p:spPr>
          <a:xfrm>
            <a:off x="8343272" y="5811297"/>
            <a:ext cx="740370" cy="885541"/>
          </a:xfrm>
          <a:prstGeom prst="rect">
            <a:avLst/>
          </a:prstGeom>
        </p:spPr>
      </p:pic>
      <p:pic>
        <p:nvPicPr>
          <p:cNvPr id="51" name="Picture 50"/>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502764" y="5826814"/>
            <a:ext cx="737593" cy="849038"/>
          </a:xfrm>
          <a:prstGeom prst="rect">
            <a:avLst/>
          </a:prstGeom>
        </p:spPr>
      </p:pic>
      <p:sp>
        <p:nvSpPr>
          <p:cNvPr id="11" name="TextBox 10"/>
          <p:cNvSpPr txBox="1"/>
          <p:nvPr/>
        </p:nvSpPr>
        <p:spPr>
          <a:xfrm>
            <a:off x="4115400" y="5734682"/>
            <a:ext cx="3441030" cy="923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de-CH" sz="2000" b="1" dirty="0" err="1">
                <a:solidFill>
                  <a:srgbClr val="00B050"/>
                </a:solidFill>
              </a:rPr>
              <a:t>A</a:t>
            </a:r>
            <a:r>
              <a:rPr kumimoji="0" lang="de-CH" sz="2000" b="1" i="0" u="none" strike="noStrike" cap="none" spc="0" normalizeH="0" baseline="0" dirty="0" err="1">
                <a:ln>
                  <a:noFill/>
                </a:ln>
                <a:solidFill>
                  <a:srgbClr val="00B050"/>
                </a:solidFill>
                <a:effectLst/>
                <a:uFillTx/>
                <a:sym typeface="Calibri"/>
              </a:rPr>
              <a:t>ssembly</a:t>
            </a:r>
            <a:r>
              <a:rPr kumimoji="0" lang="de-CH" sz="2000" b="1" i="0" u="none" strike="noStrike" cap="none" spc="0" normalizeH="0" dirty="0">
                <a:ln>
                  <a:noFill/>
                </a:ln>
                <a:solidFill>
                  <a:srgbClr val="00B050"/>
                </a:solidFill>
                <a:effectLst/>
                <a:uFillTx/>
                <a:sym typeface="Calibri"/>
              </a:rPr>
              <a:t> &amp; Measurement</a:t>
            </a:r>
          </a:p>
          <a:p>
            <a:pPr marL="0" marR="0" indent="0" algn="ctr" defTabSz="914400" rtl="0" fontAlgn="auto" latinLnBrk="0" hangingPunct="0">
              <a:lnSpc>
                <a:spcPct val="100000"/>
              </a:lnSpc>
              <a:spcBef>
                <a:spcPts val="0"/>
              </a:spcBef>
              <a:spcAft>
                <a:spcPts val="0"/>
              </a:spcAft>
              <a:buClrTx/>
              <a:buSzTx/>
              <a:buFontTx/>
              <a:buNone/>
              <a:tabLst/>
            </a:pPr>
            <a:r>
              <a:rPr kumimoji="0" lang="de-CH" sz="2000" b="1" i="0" u="none" strike="noStrike" cap="none" spc="0" normalizeH="0" dirty="0">
                <a:ln>
                  <a:noFill/>
                </a:ln>
                <a:solidFill>
                  <a:srgbClr val="00B050"/>
                </a:solidFill>
                <a:effectLst/>
                <a:uFillTx/>
                <a:sym typeface="Calibri"/>
              </a:rPr>
              <a:t> &amp; </a:t>
            </a:r>
            <a:r>
              <a:rPr lang="de-CH" sz="2000" b="1" dirty="0">
                <a:solidFill>
                  <a:srgbClr val="00B050"/>
                </a:solidFill>
              </a:rPr>
              <a:t>S</a:t>
            </a:r>
            <a:r>
              <a:rPr kumimoji="0" lang="de-CH" sz="2000" b="1" i="0" u="none" strike="noStrike" cap="none" spc="0" normalizeH="0" dirty="0">
                <a:ln>
                  <a:noFill/>
                </a:ln>
                <a:solidFill>
                  <a:srgbClr val="00B050"/>
                </a:solidFill>
                <a:effectLst/>
                <a:uFillTx/>
                <a:sym typeface="Calibri"/>
              </a:rPr>
              <a:t>upport </a:t>
            </a:r>
            <a:r>
              <a:rPr kumimoji="0" lang="de-CH" sz="2000" b="1" i="0" u="none" strike="noStrike" cap="none" spc="0" normalizeH="0" dirty="0" err="1">
                <a:ln>
                  <a:noFill/>
                </a:ln>
                <a:solidFill>
                  <a:srgbClr val="00B050"/>
                </a:solidFill>
                <a:effectLst/>
                <a:uFillTx/>
                <a:sym typeface="Calibri"/>
              </a:rPr>
              <a:t>teams</a:t>
            </a:r>
            <a:r>
              <a:rPr kumimoji="0" lang="de-CH" sz="2000" b="1" i="0" u="none" strike="noStrike" cap="none" spc="0" normalizeH="0" dirty="0">
                <a:ln>
                  <a:noFill/>
                </a:ln>
                <a:solidFill>
                  <a:srgbClr val="00B050"/>
                </a:solidFill>
                <a:effectLst/>
                <a:uFillTx/>
                <a:sym typeface="Calibri"/>
              </a:rPr>
              <a:t> </a:t>
            </a:r>
            <a:r>
              <a:rPr kumimoji="0" lang="de-CH" sz="2000" b="1" i="0" u="none" strike="noStrike" cap="none" spc="0" normalizeH="0" dirty="0" err="1">
                <a:ln>
                  <a:noFill/>
                </a:ln>
                <a:solidFill>
                  <a:srgbClr val="00B050"/>
                </a:solidFill>
                <a:effectLst/>
                <a:uFillTx/>
                <a:sym typeface="Calibri"/>
              </a:rPr>
              <a:t>for</a:t>
            </a:r>
            <a:r>
              <a:rPr kumimoji="0" lang="de-CH" sz="2000" b="1" i="0" u="none" strike="noStrike" cap="none" spc="0" normalizeH="0" dirty="0">
                <a:ln>
                  <a:noFill/>
                </a:ln>
                <a:solidFill>
                  <a:srgbClr val="00B050"/>
                </a:solidFill>
                <a:effectLst/>
                <a:uFillTx/>
                <a:sym typeface="Calibri"/>
              </a:rPr>
              <a:t> SLS2.0</a:t>
            </a:r>
            <a:r>
              <a:rPr lang="de-CH" sz="2000" b="1" dirty="0">
                <a:solidFill>
                  <a:srgbClr val="00B050"/>
                </a:solidFill>
              </a:rPr>
              <a:t> i</a:t>
            </a:r>
            <a:r>
              <a:rPr lang="de-CH" sz="2000" b="1" baseline="0" dirty="0">
                <a:solidFill>
                  <a:srgbClr val="00B050"/>
                </a:solidFill>
              </a:rPr>
              <a:t>n 2024</a:t>
            </a:r>
            <a:r>
              <a:rPr lang="de-CH" sz="2000" b="1" dirty="0">
                <a:solidFill>
                  <a:srgbClr val="00B050"/>
                </a:solidFill>
              </a:rPr>
              <a:t> </a:t>
            </a:r>
            <a:r>
              <a:rPr kumimoji="0" lang="de-CH" sz="2000" b="1" i="0" u="none" strike="noStrike" cap="none" spc="0" normalizeH="0" dirty="0">
                <a:ln>
                  <a:noFill/>
                </a:ln>
                <a:solidFill>
                  <a:srgbClr val="00B050"/>
                </a:solidFill>
                <a:effectLst/>
                <a:uFillTx/>
                <a:sym typeface="Calibri"/>
              </a:rPr>
              <a:t>~ 22 </a:t>
            </a:r>
            <a:r>
              <a:rPr kumimoji="0" lang="de-CH" sz="2000" b="1" i="0" u="none" strike="noStrike" cap="none" spc="0" normalizeH="0" dirty="0" err="1">
                <a:ln>
                  <a:noFill/>
                </a:ln>
                <a:solidFill>
                  <a:srgbClr val="00B050"/>
                </a:solidFill>
                <a:effectLst/>
                <a:uFillTx/>
                <a:sym typeface="Calibri"/>
              </a:rPr>
              <a:t>people</a:t>
            </a:r>
            <a:endParaRPr kumimoji="0" lang="fr-FR" sz="2400" b="1" i="0" u="none" strike="noStrike" cap="none" spc="0" normalizeH="0" baseline="0" dirty="0">
              <a:ln>
                <a:noFill/>
              </a:ln>
              <a:solidFill>
                <a:srgbClr val="00B050"/>
              </a:solidFill>
              <a:effectLst/>
              <a:uFillTx/>
              <a:sym typeface="Calibri"/>
            </a:endParaRPr>
          </a:p>
        </p:txBody>
      </p:sp>
      <p:pic>
        <p:nvPicPr>
          <p:cNvPr id="7" name="Picture 6">
            <a:extLst>
              <a:ext uri="{FF2B5EF4-FFF2-40B4-BE49-F238E27FC236}">
                <a16:creationId xmlns:a16="http://schemas.microsoft.com/office/drawing/2014/main" id="{79D07D44-CEF8-6AC9-4E72-9121F9D8FCF1}"/>
              </a:ext>
            </a:extLst>
          </p:cNvPr>
          <p:cNvPicPr>
            <a:picLocks noChangeAspect="1"/>
          </p:cNvPicPr>
          <p:nvPr/>
        </p:nvPicPr>
        <p:blipFill>
          <a:blip r:embed="rId25"/>
          <a:stretch>
            <a:fillRect/>
          </a:stretch>
        </p:blipFill>
        <p:spPr>
          <a:xfrm>
            <a:off x="3339093" y="5806492"/>
            <a:ext cx="776307" cy="851520"/>
          </a:xfrm>
          <a:prstGeom prst="rect">
            <a:avLst/>
          </a:prstGeom>
        </p:spPr>
      </p:pic>
    </p:spTree>
    <p:extLst>
      <p:ext uri="{BB962C8B-B14F-4D97-AF65-F5344CB8AC3E}">
        <p14:creationId xmlns:p14="http://schemas.microsoft.com/office/powerpoint/2010/main" val="1279056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1588DC-876D-9FBC-1B4A-74050169C55E}"/>
              </a:ext>
            </a:extLst>
          </p:cNvPr>
          <p:cNvSpPr>
            <a:spLocks noGrp="1"/>
          </p:cNvSpPr>
          <p:nvPr>
            <p:ph type="title" idx="4294967295"/>
          </p:nvPr>
        </p:nvSpPr>
        <p:spPr>
          <a:xfrm>
            <a:off x="176729" y="28062"/>
            <a:ext cx="8964488" cy="508000"/>
          </a:xfrm>
        </p:spPr>
        <p:txBody>
          <a:bodyPr>
            <a:normAutofit fontScale="90000"/>
          </a:bodyPr>
          <a:lstStyle/>
          <a:p>
            <a:r>
              <a:rPr lang="en-US" sz="2700" b="1" dirty="0">
                <a:solidFill>
                  <a:srgbClr val="3333FF"/>
                </a:solidFill>
                <a:latin typeface="Calibri" panose="020F0502020204030204" pitchFamily="34" charset="0"/>
                <a:cs typeface="Calibri" panose="020F0502020204030204" pitchFamily="34" charset="0"/>
              </a:rPr>
              <a:t>Test stand for superconducting magnets cooled with cryocoolers</a:t>
            </a:r>
            <a:br>
              <a:rPr lang="en-US" b="1" dirty="0">
                <a:solidFill>
                  <a:srgbClr val="3333FF"/>
                </a:solidFill>
              </a:rPr>
            </a:br>
            <a:endParaRPr lang="de-CH" dirty="0"/>
          </a:p>
        </p:txBody>
      </p:sp>
      <p:sp>
        <p:nvSpPr>
          <p:cNvPr id="4" name="Slide Number Placeholder 3">
            <a:extLst>
              <a:ext uri="{FF2B5EF4-FFF2-40B4-BE49-F238E27FC236}">
                <a16:creationId xmlns:a16="http://schemas.microsoft.com/office/drawing/2014/main" id="{DEC8BBD2-7AE3-631C-D555-9BA926008571}"/>
              </a:ext>
            </a:extLst>
          </p:cNvPr>
          <p:cNvSpPr>
            <a:spLocks noGrp="1"/>
          </p:cNvSpPr>
          <p:nvPr>
            <p:ph type="sldNum" sz="quarter" idx="4294967295"/>
          </p:nvPr>
        </p:nvSpPr>
        <p:spPr>
          <a:xfrm>
            <a:off x="9010650" y="6661150"/>
            <a:ext cx="133350" cy="127000"/>
          </a:xfrm>
        </p:spPr>
        <p:txBody>
          <a:bodyPr/>
          <a:lstStyle/>
          <a:p>
            <a:pPr algn="r">
              <a:defRPr/>
            </a:pPr>
            <a:r>
              <a:rPr lang="de-DE"/>
              <a:t>Seite </a:t>
            </a:r>
            <a:fld id="{EBC07571-3134-BB4B-B83F-1A9FE18D34F3}" type="slidenum">
              <a:rPr lang="de-DE" smtClean="0"/>
              <a:pPr algn="r">
                <a:defRPr/>
              </a:pPr>
              <a:t>16</a:t>
            </a:fld>
            <a:endParaRPr lang="de-DE" dirty="0"/>
          </a:p>
        </p:txBody>
      </p:sp>
      <p:sp>
        <p:nvSpPr>
          <p:cNvPr id="30" name="TextBox 29">
            <a:extLst>
              <a:ext uri="{FF2B5EF4-FFF2-40B4-BE49-F238E27FC236}">
                <a16:creationId xmlns:a16="http://schemas.microsoft.com/office/drawing/2014/main" id="{3EBCD975-1A2D-7CB1-9FDE-E94266A06F10}"/>
              </a:ext>
            </a:extLst>
          </p:cNvPr>
          <p:cNvSpPr txBox="1"/>
          <p:nvPr/>
        </p:nvSpPr>
        <p:spPr>
          <a:xfrm>
            <a:off x="5843246" y="984668"/>
            <a:ext cx="2664296" cy="3312368"/>
          </a:xfrm>
          <a:prstGeom prst="rect">
            <a:avLst/>
          </a:prstGeom>
          <a:noFill/>
        </p:spPr>
        <p:txBody>
          <a:bodyPr wrap="square" lIns="0" tIns="0" rIns="0" bIns="0" rtlCol="0">
            <a:noAutofit/>
          </a:bodyPr>
          <a:lstStyle/>
          <a:p>
            <a:pPr hangingPunct="0">
              <a:spcBef>
                <a:spcPts val="600"/>
              </a:spcBef>
            </a:pPr>
            <a:r>
              <a:rPr lang="de-CH" b="1" dirty="0">
                <a:solidFill>
                  <a:srgbClr val="7030A0"/>
                </a:solidFill>
                <a:latin typeface="+mj-lt"/>
                <a:ea typeface="+mj-ea"/>
                <a:cs typeface="+mj-cs"/>
                <a:sym typeface="Calibri"/>
              </a:rPr>
              <a:t>1: </a:t>
            </a:r>
            <a:r>
              <a:rPr lang="de-CH" b="1" dirty="0" err="1">
                <a:solidFill>
                  <a:srgbClr val="7030A0"/>
                </a:solidFill>
                <a:latin typeface="+mj-lt"/>
                <a:ea typeface="+mj-ea"/>
                <a:cs typeface="+mj-cs"/>
                <a:sym typeface="Calibri"/>
              </a:rPr>
              <a:t>Cryostat</a:t>
            </a:r>
            <a:endParaRPr lang="de-CH" b="1" dirty="0">
              <a:solidFill>
                <a:srgbClr val="7030A0"/>
              </a:solidFill>
              <a:latin typeface="+mj-lt"/>
              <a:ea typeface="+mj-ea"/>
              <a:cs typeface="+mj-cs"/>
              <a:sym typeface="Calibri"/>
            </a:endParaRPr>
          </a:p>
          <a:p>
            <a:pPr marL="285750" indent="-285750">
              <a:spcBef>
                <a:spcPts val="600"/>
              </a:spcBef>
              <a:buFont typeface="Arial" panose="020B0604020202020204" pitchFamily="34" charset="0"/>
              <a:buChar char="•"/>
            </a:pPr>
            <a:r>
              <a:rPr lang="en-US" sz="1400" b="1" dirty="0">
                <a:solidFill>
                  <a:srgbClr val="FF9933"/>
                </a:solidFill>
              </a:rPr>
              <a:t>Thermal radiation shield </a:t>
            </a:r>
          </a:p>
          <a:p>
            <a:pPr marL="285750" indent="-285750">
              <a:spcBef>
                <a:spcPts val="600"/>
              </a:spcBef>
              <a:buFont typeface="Arial" panose="020B0604020202020204" pitchFamily="34" charset="0"/>
              <a:buChar char="•"/>
            </a:pPr>
            <a:r>
              <a:rPr lang="en-US" sz="1400" b="1" dirty="0">
                <a:solidFill>
                  <a:srgbClr val="FF9933"/>
                </a:solidFill>
              </a:rPr>
              <a:t>Vacuum pumps</a:t>
            </a:r>
          </a:p>
          <a:p>
            <a:pPr marL="285750" indent="-285750">
              <a:spcBef>
                <a:spcPts val="600"/>
              </a:spcBef>
              <a:buFont typeface="Arial" panose="020B0604020202020204" pitchFamily="34" charset="0"/>
              <a:buChar char="•"/>
            </a:pPr>
            <a:r>
              <a:rPr lang="en-US" sz="1400" b="1" dirty="0">
                <a:solidFill>
                  <a:srgbClr val="FF9933"/>
                </a:solidFill>
              </a:rPr>
              <a:t>3 Cryocoolers </a:t>
            </a:r>
            <a:r>
              <a:rPr lang="en-US" sz="1400" dirty="0"/>
              <a:t>(RDK-415D/418D </a:t>
            </a:r>
            <a:r>
              <a:rPr lang="de-CH" sz="1400" dirty="0"/>
              <a:t>and </a:t>
            </a:r>
            <a:r>
              <a:rPr lang="en-US" sz="1400" dirty="0"/>
              <a:t>RDK-500B)</a:t>
            </a:r>
          </a:p>
          <a:p>
            <a:pPr eaLnBrk="1" hangingPunct="1">
              <a:lnSpc>
                <a:spcPct val="110000"/>
              </a:lnSpc>
              <a:spcBef>
                <a:spcPts val="600"/>
              </a:spcBef>
              <a:buClr>
                <a:srgbClr val="000000"/>
              </a:buClr>
            </a:pPr>
            <a:r>
              <a:rPr lang="de-CH" b="1" dirty="0">
                <a:solidFill>
                  <a:srgbClr val="7030A0"/>
                </a:solidFill>
                <a:latin typeface="+mj-lt"/>
                <a:ea typeface="+mj-ea"/>
                <a:cs typeface="+mj-cs"/>
                <a:sym typeface="Calibri"/>
              </a:rPr>
              <a:t>2: Test </a:t>
            </a:r>
            <a:r>
              <a:rPr lang="de-CH" b="1" dirty="0" err="1">
                <a:solidFill>
                  <a:srgbClr val="7030A0"/>
                </a:solidFill>
                <a:latin typeface="+mj-lt"/>
                <a:ea typeface="+mj-ea"/>
                <a:cs typeface="+mj-cs"/>
                <a:sym typeface="Calibri"/>
              </a:rPr>
              <a:t>setup</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for</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superconducting</a:t>
            </a:r>
            <a:r>
              <a:rPr lang="de-CH" b="1" dirty="0">
                <a:solidFill>
                  <a:srgbClr val="7030A0"/>
                </a:solidFill>
                <a:latin typeface="+mj-lt"/>
                <a:ea typeface="+mj-ea"/>
                <a:cs typeface="+mj-cs"/>
                <a:sym typeface="Calibri"/>
              </a:rPr>
              <a:t> HTS and LTS </a:t>
            </a:r>
            <a:r>
              <a:rPr lang="de-CH" b="1" dirty="0" err="1">
                <a:solidFill>
                  <a:srgbClr val="7030A0"/>
                </a:solidFill>
                <a:latin typeface="+mj-lt"/>
                <a:ea typeface="+mj-ea"/>
                <a:cs typeface="+mj-cs"/>
                <a:sym typeface="Calibri"/>
              </a:rPr>
              <a:t>coils</a:t>
            </a:r>
            <a:r>
              <a:rPr lang="de-CH" b="1" dirty="0">
                <a:solidFill>
                  <a:srgbClr val="7030A0"/>
                </a:solidFill>
                <a:latin typeface="+mj-lt"/>
                <a:ea typeface="+mj-ea"/>
                <a:cs typeface="+mj-cs"/>
                <a:sym typeface="Calibri"/>
              </a:rPr>
              <a:t> </a:t>
            </a:r>
          </a:p>
          <a:p>
            <a:pPr marL="285750" indent="-285750" eaLnBrk="1" hangingPunct="1">
              <a:lnSpc>
                <a:spcPct val="110000"/>
              </a:lnSpc>
              <a:spcBef>
                <a:spcPts val="600"/>
              </a:spcBef>
              <a:buClr>
                <a:srgbClr val="FFC000"/>
              </a:buClr>
              <a:buFont typeface="Arial" panose="020B0604020202020204" pitchFamily="34" charset="0"/>
              <a:buChar char="•"/>
            </a:pPr>
            <a:r>
              <a:rPr kumimoji="0" lang="de-CH" sz="1400" b="1" i="0" u="none" strike="noStrike" kern="1200" cap="none" spc="0" normalizeH="0" baseline="0" noProof="0" dirty="0">
                <a:ln>
                  <a:noFill/>
                </a:ln>
                <a:solidFill>
                  <a:srgbClr val="FF9933"/>
                </a:solidFill>
                <a:effectLst/>
                <a:uLnTx/>
                <a:uFillTx/>
                <a:latin typeface="Arial" charset="0"/>
              </a:rPr>
              <a:t>RRR, T</a:t>
            </a:r>
            <a:r>
              <a:rPr kumimoji="0" lang="de-CH" sz="1400" b="1" i="0" u="none" strike="noStrike" kern="1200" cap="none" spc="0" normalizeH="0" baseline="-25000" noProof="0" dirty="0">
                <a:ln>
                  <a:noFill/>
                </a:ln>
                <a:solidFill>
                  <a:srgbClr val="FF9933"/>
                </a:solidFill>
                <a:effectLst/>
                <a:uLnTx/>
                <a:uFillTx/>
                <a:latin typeface="Arial" charset="0"/>
              </a:rPr>
              <a:t>C</a:t>
            </a:r>
            <a:r>
              <a:rPr kumimoji="0" lang="de-CH" sz="1400" b="1" i="0" u="none" strike="noStrike" kern="1200" cap="none" spc="0" normalizeH="0" baseline="0" noProof="0" dirty="0">
                <a:ln>
                  <a:noFill/>
                </a:ln>
                <a:solidFill>
                  <a:srgbClr val="FF9933"/>
                </a:solidFill>
                <a:effectLst/>
                <a:uLnTx/>
                <a:uFillTx/>
                <a:latin typeface="Arial" charset="0"/>
              </a:rPr>
              <a:t> and </a:t>
            </a:r>
            <a:r>
              <a:rPr kumimoji="0" lang="de-CH" sz="1400" b="1" i="0" u="none" strike="noStrike" kern="1200" cap="none" spc="0" normalizeH="0" baseline="0" noProof="0" dirty="0" err="1">
                <a:ln>
                  <a:noFill/>
                </a:ln>
                <a:solidFill>
                  <a:srgbClr val="FF9933"/>
                </a:solidFill>
                <a:effectLst/>
                <a:uLnTx/>
                <a:uFillTx/>
                <a:latin typeface="Arial" charset="0"/>
              </a:rPr>
              <a:t>th</a:t>
            </a:r>
            <a:r>
              <a:rPr kumimoji="0" lang="de-CH" sz="1400" b="1" i="0" u="none" strike="noStrike" kern="1200" cap="none" spc="0" normalizeH="0" baseline="0" noProof="0" dirty="0">
                <a:ln>
                  <a:noFill/>
                </a:ln>
                <a:solidFill>
                  <a:srgbClr val="FF9933"/>
                </a:solidFill>
                <a:effectLst/>
                <a:uLnTx/>
                <a:uFillTx/>
                <a:latin typeface="Arial" charset="0"/>
              </a:rPr>
              <a:t>. </a:t>
            </a:r>
            <a:r>
              <a:rPr kumimoji="0" lang="de-CH" sz="1400" b="1" i="0" u="none" strike="noStrike" kern="1200" cap="none" spc="0" normalizeH="0" baseline="0" noProof="0" dirty="0" err="1">
                <a:ln>
                  <a:noFill/>
                </a:ln>
                <a:solidFill>
                  <a:srgbClr val="FF9933"/>
                </a:solidFill>
                <a:effectLst/>
                <a:uLnTx/>
                <a:uFillTx/>
                <a:latin typeface="Arial" charset="0"/>
              </a:rPr>
              <a:t>cond</a:t>
            </a:r>
            <a:r>
              <a:rPr kumimoji="0" lang="de-CH" sz="1400" b="1" i="0" u="none" strike="noStrike" kern="1200" cap="none" spc="0" normalizeH="0" baseline="0" noProof="0" dirty="0">
                <a:ln>
                  <a:noFill/>
                </a:ln>
                <a:solidFill>
                  <a:srgbClr val="FF9933"/>
                </a:solidFill>
                <a:effectLst/>
                <a:uLnTx/>
                <a:uFillTx/>
                <a:latin typeface="Arial" charset="0"/>
              </a:rPr>
              <a:t>. </a:t>
            </a:r>
            <a:r>
              <a:rPr kumimoji="0" lang="de-CH" sz="1400" b="1" i="0" u="none" strike="noStrike" kern="1200" cap="none" spc="0" normalizeH="0" baseline="0" noProof="0" dirty="0" err="1">
                <a:ln>
                  <a:noFill/>
                </a:ln>
                <a:solidFill>
                  <a:srgbClr val="FF9933"/>
                </a:solidFill>
                <a:effectLst/>
                <a:uLnTx/>
                <a:uFillTx/>
                <a:latin typeface="Arial" charset="0"/>
              </a:rPr>
              <a:t>test</a:t>
            </a:r>
            <a:endParaRPr kumimoji="0" lang="de-CH" sz="1400" b="1" i="0" u="none" strike="noStrike" kern="1200" cap="none" spc="0" normalizeH="0" baseline="0" noProof="0" dirty="0">
              <a:ln>
                <a:noFill/>
              </a:ln>
              <a:solidFill>
                <a:srgbClr val="FF9933"/>
              </a:solidFill>
              <a:effectLst/>
              <a:uLnTx/>
              <a:uFillTx/>
              <a:latin typeface="Arial" charset="0"/>
            </a:endParaRPr>
          </a:p>
          <a:p>
            <a:pPr marL="285750" marR="0" lvl="0" indent="-285750" algn="l" defTabSz="914400" rtl="0" eaLnBrk="0" fontAlgn="base" latinLnBrk="0" hangingPunct="0">
              <a:lnSpc>
                <a:spcPct val="100000"/>
              </a:lnSpc>
              <a:spcBef>
                <a:spcPts val="600"/>
              </a:spcBef>
              <a:spcAft>
                <a:spcPct val="0"/>
              </a:spcAft>
              <a:buClrTx/>
              <a:buSzTx/>
              <a:buFont typeface="Arial" panose="020B0604020202020204" pitchFamily="34" charset="0"/>
              <a:buChar char="•"/>
              <a:tabLst/>
              <a:defRPr/>
            </a:pPr>
            <a:r>
              <a:rPr lang="de-CH" sz="1400" b="1" dirty="0">
                <a:solidFill>
                  <a:srgbClr val="FF9933"/>
                </a:solidFill>
                <a:ea typeface="+mj-ea"/>
                <a:cs typeface="+mj-cs"/>
                <a:sym typeface="Calibri"/>
              </a:rPr>
              <a:t>NI HTS </a:t>
            </a:r>
            <a:r>
              <a:rPr lang="de-CH" sz="1400" b="1" dirty="0" err="1">
                <a:solidFill>
                  <a:srgbClr val="FF9933"/>
                </a:solidFill>
                <a:ea typeface="+mj-ea"/>
                <a:cs typeface="+mj-cs"/>
                <a:sym typeface="Calibri"/>
              </a:rPr>
              <a:t>coils</a:t>
            </a:r>
            <a:r>
              <a:rPr lang="de-CH" sz="1400" b="1" dirty="0">
                <a:solidFill>
                  <a:srgbClr val="FF9933"/>
                </a:solidFill>
                <a:ea typeface="+mj-ea"/>
                <a:cs typeface="+mj-cs"/>
                <a:sym typeface="Calibri"/>
              </a:rPr>
              <a:t> </a:t>
            </a:r>
            <a:r>
              <a:rPr lang="de-CH" sz="1400" b="1" dirty="0" err="1">
                <a:solidFill>
                  <a:srgbClr val="FF9933"/>
                </a:solidFill>
                <a:ea typeface="+mj-ea"/>
                <a:cs typeface="+mj-cs"/>
                <a:sym typeface="Calibri"/>
              </a:rPr>
              <a:t>test</a:t>
            </a:r>
            <a:r>
              <a:rPr lang="de-CH" sz="1400" b="1" dirty="0">
                <a:solidFill>
                  <a:srgbClr val="FF9933"/>
                </a:solidFill>
                <a:ea typeface="+mj-ea"/>
                <a:cs typeface="+mj-cs"/>
                <a:sym typeface="Calibri"/>
              </a:rPr>
              <a:t> </a:t>
            </a:r>
            <a:r>
              <a:rPr kumimoji="0" lang="de-CH" sz="1400" b="1" i="0" u="none" strike="noStrike" kern="1200" cap="none" spc="0" normalizeH="0" baseline="0" noProof="0" dirty="0">
                <a:ln>
                  <a:noFill/>
                </a:ln>
                <a:solidFill>
                  <a:srgbClr val="FF9933"/>
                </a:solidFill>
                <a:effectLst/>
                <a:uLnTx/>
                <a:uFillTx/>
                <a:latin typeface="Arial" charset="0"/>
                <a:ea typeface="+mj-ea"/>
                <a:cs typeface="+mj-cs"/>
                <a:sym typeface="Calibri"/>
              </a:rPr>
              <a:t>(18.2 T) </a:t>
            </a:r>
            <a:endParaRPr lang="de-CH" b="1" dirty="0">
              <a:solidFill>
                <a:srgbClr val="7030A0"/>
              </a:solidFill>
              <a:latin typeface="+mj-lt"/>
              <a:ea typeface="+mj-ea"/>
              <a:cs typeface="+mj-cs"/>
              <a:sym typeface="Calibri"/>
            </a:endParaRPr>
          </a:p>
        </p:txBody>
      </p:sp>
      <p:sp>
        <p:nvSpPr>
          <p:cNvPr id="40" name="TextBox 39">
            <a:extLst>
              <a:ext uri="{FF2B5EF4-FFF2-40B4-BE49-F238E27FC236}">
                <a16:creationId xmlns:a16="http://schemas.microsoft.com/office/drawing/2014/main" id="{559D1711-038C-1D8A-E594-E7B153FF85E3}"/>
              </a:ext>
            </a:extLst>
          </p:cNvPr>
          <p:cNvSpPr txBox="1"/>
          <p:nvPr/>
        </p:nvSpPr>
        <p:spPr>
          <a:xfrm>
            <a:off x="1259633" y="4715945"/>
            <a:ext cx="3672407" cy="1945205"/>
          </a:xfrm>
          <a:prstGeom prst="rect">
            <a:avLst/>
          </a:prstGeom>
          <a:noFill/>
        </p:spPr>
        <p:txBody>
          <a:bodyPr wrap="square" lIns="0" tIns="0" rIns="0" bIns="0" rtlCol="0">
            <a:noAutofit/>
          </a:bodyPr>
          <a:lstStyle/>
          <a:p>
            <a:pPr hangingPunct="0">
              <a:spcBef>
                <a:spcPts val="600"/>
              </a:spcBef>
            </a:pPr>
            <a:r>
              <a:rPr lang="de-CH" b="1" dirty="0">
                <a:solidFill>
                  <a:srgbClr val="7030A0"/>
                </a:solidFill>
                <a:latin typeface="+mj-lt"/>
                <a:ea typeface="+mj-ea"/>
                <a:cs typeface="+mj-cs"/>
                <a:sym typeface="Calibri"/>
              </a:rPr>
              <a:t>3: Electronic </a:t>
            </a:r>
            <a:r>
              <a:rPr lang="de-CH" b="1" dirty="0" err="1">
                <a:solidFill>
                  <a:srgbClr val="7030A0"/>
                </a:solidFill>
                <a:latin typeface="+mj-lt"/>
                <a:ea typeface="+mj-ea"/>
                <a:cs typeface="+mj-cs"/>
                <a:sym typeface="Calibri"/>
              </a:rPr>
              <a:t>rack</a:t>
            </a:r>
            <a:endParaRPr lang="de-CH" b="1" dirty="0">
              <a:solidFill>
                <a:srgbClr val="7030A0"/>
              </a:solidFill>
              <a:latin typeface="+mj-lt"/>
              <a:ea typeface="+mj-ea"/>
              <a:cs typeface="+mj-cs"/>
              <a:sym typeface="Calibri"/>
            </a:endParaRPr>
          </a:p>
          <a:p>
            <a:pPr marL="285750" indent="-285750" hangingPunct="0">
              <a:spcBef>
                <a:spcPts val="600"/>
              </a:spcBef>
              <a:buFont typeface="Arial" panose="020B0604020202020204" pitchFamily="34" charset="0"/>
              <a:buChar char="•"/>
            </a:pPr>
            <a:r>
              <a:rPr lang="en-US" sz="1400" b="1" dirty="0">
                <a:solidFill>
                  <a:srgbClr val="FF9933"/>
                </a:solidFill>
              </a:rPr>
              <a:t>vacuum control/monitoring</a:t>
            </a:r>
          </a:p>
          <a:p>
            <a:pPr marL="285750" indent="-285750">
              <a:spcBef>
                <a:spcPts val="600"/>
              </a:spcBef>
              <a:buFont typeface="Arial" panose="020B0604020202020204" pitchFamily="34" charset="0"/>
              <a:buChar char="•"/>
            </a:pPr>
            <a:r>
              <a:rPr lang="en-US" sz="1400" b="1" dirty="0">
                <a:solidFill>
                  <a:srgbClr val="FF9933"/>
                </a:solidFill>
              </a:rPr>
              <a:t>temperature control/monitoring </a:t>
            </a:r>
            <a:r>
              <a:rPr lang="en-US" sz="1400" dirty="0"/>
              <a:t>(16 </a:t>
            </a:r>
            <a:r>
              <a:rPr lang="en-US" sz="1400" dirty="0" err="1"/>
              <a:t>Cernox</a:t>
            </a:r>
            <a:r>
              <a:rPr lang="en-US" sz="1400" dirty="0"/>
              <a:t>/ Pt1000 sensors, PID controller)</a:t>
            </a:r>
            <a:endParaRPr lang="en-US" sz="1400" b="1" dirty="0">
              <a:solidFill>
                <a:srgbClr val="FF9933"/>
              </a:solidFill>
            </a:endParaRPr>
          </a:p>
          <a:p>
            <a:pPr marL="285750" indent="-285750" hangingPunct="0">
              <a:spcBef>
                <a:spcPts val="600"/>
              </a:spcBef>
              <a:buFont typeface="Arial" panose="020B0604020202020204" pitchFamily="34" charset="0"/>
              <a:buChar char="•"/>
            </a:pPr>
            <a:r>
              <a:rPr lang="en-US" sz="1400" b="1" dirty="0">
                <a:solidFill>
                  <a:srgbClr val="FF9933"/>
                </a:solidFill>
              </a:rPr>
              <a:t>voltage signals recording </a:t>
            </a:r>
            <a:r>
              <a:rPr lang="en-US" sz="1400" dirty="0"/>
              <a:t>(2 nanovolt/64 high precision/64 fast sampling channels )</a:t>
            </a:r>
          </a:p>
          <a:p>
            <a:pPr marL="285750" marR="0" lvl="0" indent="-285750" algn="l" defTabSz="914400" rtl="0" eaLnBrk="0" fontAlgn="base" latinLnBrk="0" hangingPunct="0">
              <a:lnSpc>
                <a:spcPct val="100000"/>
              </a:lnSpc>
              <a:spcBef>
                <a:spcPts val="600"/>
              </a:spcBef>
              <a:spcAft>
                <a:spcPct val="0"/>
              </a:spcAft>
              <a:buClrTx/>
              <a:buSzTx/>
              <a:buFont typeface="Arial" panose="020B0604020202020204" pitchFamily="34" charset="0"/>
              <a:buChar char="•"/>
              <a:tabLst/>
              <a:defRPr/>
            </a:pPr>
            <a:r>
              <a:rPr lang="en-US" sz="1400" b="1" dirty="0">
                <a:solidFill>
                  <a:srgbClr val="FF9933"/>
                </a:solidFill>
              </a:rPr>
              <a:t>quench detection system </a:t>
            </a:r>
            <a:r>
              <a:rPr kumimoji="0" lang="en-US" sz="1400" b="0" i="0" u="none" strike="noStrike" kern="1200" cap="none" spc="0" normalizeH="0" baseline="0" noProof="0" dirty="0">
                <a:ln>
                  <a:noFill/>
                </a:ln>
                <a:solidFill>
                  <a:srgbClr val="000000"/>
                </a:solidFill>
                <a:effectLst/>
                <a:uLnTx/>
                <a:uFillTx/>
                <a:latin typeface="Arial" charset="0"/>
              </a:rPr>
              <a:t>(CERN </a:t>
            </a:r>
            <a:r>
              <a:rPr kumimoji="0" lang="en-US" sz="1400" b="0" i="0" u="none" strike="noStrike" kern="1200" cap="none" spc="0" normalizeH="0" baseline="0" noProof="0" dirty="0" err="1">
                <a:ln>
                  <a:noFill/>
                </a:ln>
                <a:solidFill>
                  <a:srgbClr val="000000"/>
                </a:solidFill>
                <a:effectLst/>
                <a:uLnTx/>
                <a:uFillTx/>
                <a:latin typeface="Arial" charset="0"/>
              </a:rPr>
              <a:t>uQDS</a:t>
            </a:r>
            <a:r>
              <a:rPr kumimoji="0" lang="en-US" sz="1400" b="0" i="0" u="none" strike="noStrike" kern="1200" cap="none" spc="0" normalizeH="0" baseline="0" noProof="0" dirty="0">
                <a:ln>
                  <a:noFill/>
                </a:ln>
                <a:solidFill>
                  <a:srgbClr val="000000"/>
                </a:solidFill>
                <a:effectLst/>
                <a:uLnTx/>
                <a:uFillTx/>
                <a:latin typeface="Arial" charset="0"/>
              </a:rPr>
              <a:t> with PSI modification)</a:t>
            </a:r>
          </a:p>
          <a:p>
            <a:pPr marL="285750" indent="-285750" hangingPunct="0">
              <a:spcBef>
                <a:spcPts val="600"/>
              </a:spcBef>
              <a:buFont typeface="Arial" panose="020B0604020202020204" pitchFamily="34" charset="0"/>
              <a:buChar char="•"/>
            </a:pPr>
            <a:endParaRPr lang="en-US" b="1" dirty="0">
              <a:solidFill>
                <a:srgbClr val="FF9933"/>
              </a:solidFill>
            </a:endParaRPr>
          </a:p>
          <a:p>
            <a:pPr hangingPunct="0">
              <a:spcBef>
                <a:spcPts val="600"/>
              </a:spcBef>
            </a:pPr>
            <a:endParaRPr lang="de-CH" b="1" dirty="0">
              <a:solidFill>
                <a:srgbClr val="7030A0"/>
              </a:solidFill>
              <a:latin typeface="+mj-lt"/>
              <a:ea typeface="+mj-ea"/>
              <a:cs typeface="+mj-cs"/>
              <a:sym typeface="Calibri"/>
            </a:endParaRPr>
          </a:p>
        </p:txBody>
      </p:sp>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4324DFD0-4DF8-9BDE-45C2-B14674E8660D}"/>
                  </a:ext>
                </a:extLst>
              </p:cNvPr>
              <p:cNvSpPr txBox="1"/>
              <p:nvPr/>
            </p:nvSpPr>
            <p:spPr>
              <a:xfrm>
                <a:off x="5076056" y="4715945"/>
                <a:ext cx="3855927" cy="1945205"/>
              </a:xfrm>
              <a:prstGeom prst="rect">
                <a:avLst/>
              </a:prstGeom>
              <a:noFill/>
            </p:spPr>
            <p:txBody>
              <a:bodyPr wrap="square" lIns="0" tIns="0" rIns="0" bIns="0" rtlCol="0">
                <a:noAutofit/>
              </a:bodyPr>
              <a:lstStyle/>
              <a:p>
                <a:pPr marR="0" lvl="0" algn="l" defTabSz="914400" rtl="0" eaLnBrk="0" fontAlgn="base" latinLnBrk="0" hangingPunct="0">
                  <a:lnSpc>
                    <a:spcPct val="100000"/>
                  </a:lnSpc>
                  <a:spcBef>
                    <a:spcPts val="600"/>
                  </a:spcBef>
                  <a:spcAft>
                    <a:spcPct val="0"/>
                  </a:spcAft>
                  <a:buClrTx/>
                  <a:buSzTx/>
                  <a:tabLst/>
                  <a:defRPr/>
                </a:pPr>
                <a:r>
                  <a:rPr lang="de-CH" b="1" dirty="0">
                    <a:solidFill>
                      <a:srgbClr val="7030A0"/>
                    </a:solidFill>
                    <a:latin typeface="+mj-lt"/>
                    <a:ea typeface="+mj-ea"/>
                    <a:cs typeface="+mj-cs"/>
                    <a:sym typeface="Calibri"/>
                  </a:rPr>
                  <a:t>4: Test </a:t>
                </a:r>
                <a:r>
                  <a:rPr lang="de-CH" b="1" dirty="0" err="1">
                    <a:solidFill>
                      <a:srgbClr val="7030A0"/>
                    </a:solidFill>
                    <a:latin typeface="+mj-lt"/>
                    <a:ea typeface="+mj-ea"/>
                    <a:cs typeface="+mj-cs"/>
                    <a:sym typeface="Calibri"/>
                  </a:rPr>
                  <a:t>setup</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for</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cryogenic</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pulsating</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heat</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pipes</a:t>
                </a:r>
                <a:r>
                  <a:rPr lang="de-CH" b="1" dirty="0">
                    <a:solidFill>
                      <a:srgbClr val="7030A0"/>
                    </a:solidFill>
                    <a:latin typeface="+mj-lt"/>
                    <a:ea typeface="+mj-ea"/>
                    <a:cs typeface="+mj-cs"/>
                    <a:sym typeface="Calibri"/>
                  </a:rPr>
                  <a:t> (PHP)</a:t>
                </a:r>
              </a:p>
              <a:p>
                <a:pPr marL="285750" marR="0" lvl="0" indent="-285750" algn="l" defTabSz="914400" rtl="0" eaLnBrk="0" fontAlgn="base" latinLnBrk="0" hangingPunct="0">
                  <a:lnSpc>
                    <a:spcPct val="100000"/>
                  </a:lnSpc>
                  <a:spcBef>
                    <a:spcPts val="600"/>
                  </a:spcBef>
                  <a:spcAft>
                    <a:spcPct val="0"/>
                  </a:spcAft>
                  <a:buClrTx/>
                  <a:buSzTx/>
                  <a:buFont typeface="Arial" panose="020B0604020202020204" pitchFamily="34" charset="0"/>
                  <a:buChar char="•"/>
                  <a:tabLst/>
                  <a:defRPr/>
                </a:pPr>
                <a:r>
                  <a:rPr lang="en-US" sz="1400" b="1" dirty="0">
                    <a:solidFill>
                      <a:srgbClr val="FF9933"/>
                    </a:solidFill>
                  </a:rPr>
                  <a:t>10 and 20 tube neon PHP (with VDL ETG)</a:t>
                </a:r>
              </a:p>
              <a:p>
                <a:pPr marL="0" marR="0" lvl="0" indent="0" algn="l" defTabSz="914400" rtl="0" eaLnBrk="1" fontAlgn="base" latinLnBrk="0" hangingPunct="1">
                  <a:lnSpc>
                    <a:spcPct val="110000"/>
                  </a:lnSpc>
                  <a:spcBef>
                    <a:spcPts val="600"/>
                  </a:spcBef>
                  <a:spcAft>
                    <a:spcPct val="0"/>
                  </a:spcAft>
                  <a:buClr>
                    <a:srgbClr val="000000"/>
                  </a:buClr>
                  <a:buSzTx/>
                  <a:buFontTx/>
                  <a:buNone/>
                  <a:tabLst/>
                  <a:defRPr/>
                </a:pPr>
                <a:r>
                  <a:rPr kumimoji="0" lang="de-CH" sz="1600" b="1" i="0" u="none" strike="noStrike" kern="1200" cap="none" spc="0" normalizeH="0" baseline="0" noProof="0" dirty="0">
                    <a:ln>
                      <a:noFill/>
                    </a:ln>
                    <a:solidFill>
                      <a:srgbClr val="7030A0"/>
                    </a:solidFill>
                    <a:effectLst/>
                    <a:uLnTx/>
                    <a:uFillTx/>
                    <a:latin typeface="Georgia"/>
                    <a:ea typeface="+mj-ea"/>
                    <a:cs typeface="+mj-cs"/>
                    <a:sym typeface="Calibri"/>
                  </a:rPr>
                  <a:t>5: 2 kA </a:t>
                </a:r>
                <a14:m>
                  <m:oMath xmlns:m="http://schemas.openxmlformats.org/officeDocument/2006/math">
                    <m:r>
                      <a:rPr kumimoji="0" lang="de-CH" sz="1600" b="1" i="1" u="none" strike="noStrike" kern="1200" cap="none" spc="0" normalizeH="0" baseline="0" noProof="0" smtClean="0">
                        <a:ln>
                          <a:noFill/>
                        </a:ln>
                        <a:solidFill>
                          <a:srgbClr val="7030A0"/>
                        </a:solidFill>
                        <a:effectLst/>
                        <a:uLnTx/>
                        <a:uFillTx/>
                        <a:latin typeface="Cambria Math" panose="02040503050406030204" pitchFamily="18" charset="0"/>
                        <a:ea typeface="Cambria Math" panose="02040503050406030204" pitchFamily="18" charset="0"/>
                        <a:cs typeface="+mj-cs"/>
                        <a:sym typeface="Calibri"/>
                      </a:rPr>
                      <m:t>±</m:t>
                    </m:r>
                  </m:oMath>
                </a14:m>
                <a:r>
                  <a:rPr kumimoji="0" lang="de-CH" sz="1600" b="1" i="0" u="none" strike="noStrike" kern="1200" cap="none" spc="0" normalizeH="0" baseline="0" noProof="0" dirty="0">
                    <a:ln>
                      <a:noFill/>
                    </a:ln>
                    <a:solidFill>
                      <a:srgbClr val="7030A0"/>
                    </a:solidFill>
                    <a:effectLst/>
                    <a:uLnTx/>
                    <a:uFillTx/>
                    <a:latin typeface="Georgia"/>
                    <a:ea typeface="+mj-ea"/>
                    <a:cs typeface="+mj-cs"/>
                    <a:sym typeface="Calibri"/>
                  </a:rPr>
                  <a:t> 10V power </a:t>
                </a:r>
                <a:r>
                  <a:rPr kumimoji="0" lang="de-CH" sz="1600" b="1" i="0" u="none" strike="noStrike" kern="1200" cap="none" spc="0" normalizeH="0" baseline="0" noProof="0" dirty="0" err="1">
                    <a:ln>
                      <a:noFill/>
                    </a:ln>
                    <a:solidFill>
                      <a:srgbClr val="7030A0"/>
                    </a:solidFill>
                    <a:effectLst/>
                    <a:uLnTx/>
                    <a:uFillTx/>
                    <a:latin typeface="Georgia"/>
                    <a:ea typeface="+mj-ea"/>
                    <a:cs typeface="+mj-cs"/>
                    <a:sym typeface="Calibri"/>
                  </a:rPr>
                  <a:t>converter</a:t>
                </a:r>
                <a:endParaRPr kumimoji="0" lang="de-CH" sz="1600" b="1" i="0" u="none" strike="noStrike" kern="1200" cap="none" spc="0" normalizeH="0" baseline="0" noProof="0" dirty="0">
                  <a:ln>
                    <a:noFill/>
                  </a:ln>
                  <a:solidFill>
                    <a:srgbClr val="7030A0"/>
                  </a:solidFill>
                  <a:effectLst/>
                  <a:uLnTx/>
                  <a:uFillTx/>
                  <a:latin typeface="Georgia"/>
                  <a:ea typeface="+mj-ea"/>
                  <a:cs typeface="+mj-cs"/>
                  <a:sym typeface="Calibri"/>
                </a:endParaRPr>
              </a:p>
              <a:p>
                <a:pPr eaLnBrk="1" hangingPunct="1">
                  <a:lnSpc>
                    <a:spcPct val="110000"/>
                  </a:lnSpc>
                  <a:spcBef>
                    <a:spcPts val="600"/>
                  </a:spcBef>
                  <a:buClr>
                    <a:srgbClr val="000000"/>
                  </a:buClr>
                </a:pPr>
                <a:r>
                  <a:rPr lang="de-CH" b="1" dirty="0">
                    <a:solidFill>
                      <a:srgbClr val="7030A0"/>
                    </a:solidFill>
                    <a:latin typeface="+mj-lt"/>
                    <a:ea typeface="+mj-ea"/>
                    <a:cs typeface="+mj-cs"/>
                    <a:sym typeface="Calibri"/>
                  </a:rPr>
                  <a:t>6: </a:t>
                </a:r>
                <a:r>
                  <a:rPr lang="de-CH" b="1" dirty="0" err="1">
                    <a:solidFill>
                      <a:srgbClr val="7030A0"/>
                    </a:solidFill>
                    <a:latin typeface="+mj-lt"/>
                    <a:ea typeface="+mj-ea"/>
                    <a:cs typeface="+mj-cs"/>
                    <a:sym typeface="Calibri"/>
                  </a:rPr>
                  <a:t>Quench</a:t>
                </a:r>
                <a:r>
                  <a:rPr lang="de-CH" b="1" dirty="0">
                    <a:solidFill>
                      <a:srgbClr val="7030A0"/>
                    </a:solidFill>
                    <a:latin typeface="+mj-lt"/>
                    <a:ea typeface="+mj-ea"/>
                    <a:cs typeface="+mj-cs"/>
                    <a:sym typeface="Calibri"/>
                  </a:rPr>
                  <a:t> </a:t>
                </a:r>
                <a:r>
                  <a:rPr lang="de-CH" b="1" dirty="0" err="1">
                    <a:solidFill>
                      <a:srgbClr val="7030A0"/>
                    </a:solidFill>
                    <a:latin typeface="+mj-lt"/>
                    <a:ea typeface="+mj-ea"/>
                    <a:cs typeface="+mj-cs"/>
                    <a:sym typeface="Calibri"/>
                  </a:rPr>
                  <a:t>protection</a:t>
                </a:r>
                <a:endParaRPr lang="de-CH" b="1" dirty="0">
                  <a:solidFill>
                    <a:srgbClr val="7030A0"/>
                  </a:solidFill>
                  <a:latin typeface="+mj-lt"/>
                  <a:ea typeface="+mj-ea"/>
                  <a:cs typeface="+mj-cs"/>
                  <a:sym typeface="Calibri"/>
                </a:endParaRPr>
              </a:p>
              <a:p>
                <a:pPr marL="285750" indent="-285750">
                  <a:spcBef>
                    <a:spcPts val="600"/>
                  </a:spcBef>
                  <a:buFont typeface="Arial" panose="020B0604020202020204" pitchFamily="34" charset="0"/>
                  <a:buChar char="•"/>
                </a:pPr>
                <a:r>
                  <a:rPr lang="en-US" sz="1400" b="1" dirty="0">
                    <a:solidFill>
                      <a:srgbClr val="FF9933"/>
                    </a:solidFill>
                  </a:rPr>
                  <a:t>mechanical switch (~4 </a:t>
                </a:r>
                <a:r>
                  <a:rPr lang="en-US" sz="1400" b="1" dirty="0" err="1">
                    <a:solidFill>
                      <a:srgbClr val="FF9933"/>
                    </a:solidFill>
                  </a:rPr>
                  <a:t>ms</a:t>
                </a:r>
                <a:r>
                  <a:rPr lang="en-US" sz="1400" b="1" dirty="0">
                    <a:solidFill>
                      <a:srgbClr val="FF9933"/>
                    </a:solidFill>
                  </a:rPr>
                  <a:t> ) with varistor</a:t>
                </a:r>
              </a:p>
              <a:p>
                <a:pPr marL="285750" indent="-285750" hangingPunct="0">
                  <a:spcBef>
                    <a:spcPts val="600"/>
                  </a:spcBef>
                  <a:buFont typeface="Arial" panose="020B0604020202020204" pitchFamily="34" charset="0"/>
                  <a:buChar char="•"/>
                </a:pPr>
                <a:endParaRPr lang="en-US" b="1" dirty="0">
                  <a:solidFill>
                    <a:srgbClr val="FF9933"/>
                  </a:solidFill>
                </a:endParaRPr>
              </a:p>
              <a:p>
                <a:pPr hangingPunct="0">
                  <a:spcBef>
                    <a:spcPts val="600"/>
                  </a:spcBef>
                </a:pPr>
                <a:endParaRPr lang="de-CH" b="1" dirty="0">
                  <a:solidFill>
                    <a:srgbClr val="7030A0"/>
                  </a:solidFill>
                  <a:latin typeface="+mj-lt"/>
                  <a:ea typeface="+mj-ea"/>
                  <a:cs typeface="+mj-cs"/>
                  <a:sym typeface="Calibri"/>
                </a:endParaRPr>
              </a:p>
            </p:txBody>
          </p:sp>
        </mc:Choice>
        <mc:Fallback xmlns="">
          <p:sp>
            <p:nvSpPr>
              <p:cNvPr id="68" name="TextBox 67">
                <a:extLst>
                  <a:ext uri="{FF2B5EF4-FFF2-40B4-BE49-F238E27FC236}">
                    <a16:creationId xmlns:a16="http://schemas.microsoft.com/office/drawing/2014/main" id="{4324DFD0-4DF8-9BDE-45C2-B14674E8660D}"/>
                  </a:ext>
                </a:extLst>
              </p:cNvPr>
              <p:cNvSpPr txBox="1">
                <a:spLocks noRot="1" noChangeAspect="1" noMove="1" noResize="1" noEditPoints="1" noAdjustHandles="1" noChangeArrowheads="1" noChangeShapeType="1" noTextEdit="1"/>
              </p:cNvSpPr>
              <p:nvPr/>
            </p:nvSpPr>
            <p:spPr>
              <a:xfrm>
                <a:off x="5076056" y="4715945"/>
                <a:ext cx="3855927" cy="1945205"/>
              </a:xfrm>
              <a:prstGeom prst="rect">
                <a:avLst/>
              </a:prstGeom>
              <a:blipFill>
                <a:blip r:embed="rId5"/>
                <a:stretch>
                  <a:fillRect l="-3323" t="-3448"/>
                </a:stretch>
              </a:blipFill>
            </p:spPr>
            <p:txBody>
              <a:bodyPr/>
              <a:lstStyle/>
              <a:p>
                <a:r>
                  <a:rPr lang="fr-FR">
                    <a:noFill/>
                  </a:rPr>
                  <a:t> </a:t>
                </a:r>
              </a:p>
            </p:txBody>
          </p:sp>
        </mc:Fallback>
      </mc:AlternateContent>
      <p:pic>
        <p:nvPicPr>
          <p:cNvPr id="35" name="Picture 34">
            <a:extLst>
              <a:ext uri="{FF2B5EF4-FFF2-40B4-BE49-F238E27FC236}">
                <a16:creationId xmlns:a16="http://schemas.microsoft.com/office/drawing/2014/main" id="{96B95BD2-57BE-0250-FDBC-C364C96F533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438" y="306166"/>
            <a:ext cx="742950" cy="742950"/>
          </a:xfrm>
          <a:prstGeom prst="rect">
            <a:avLst/>
          </a:prstGeom>
        </p:spPr>
      </p:pic>
      <p:sp>
        <p:nvSpPr>
          <p:cNvPr id="2" name="TextBox 1"/>
          <p:cNvSpPr txBox="1"/>
          <p:nvPr/>
        </p:nvSpPr>
        <p:spPr>
          <a:xfrm>
            <a:off x="1907704" y="431420"/>
            <a:ext cx="4610236"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1600" b="1" i="1" u="none" strike="noStrike" cap="none" spc="0" normalizeH="0" baseline="0" dirty="0">
                <a:ln>
                  <a:noFill/>
                </a:ln>
                <a:solidFill>
                  <a:srgbClr val="3333FF"/>
                </a:solidFill>
                <a:effectLst/>
                <a:uFillTx/>
                <a:latin typeface="+mj-lt"/>
                <a:ea typeface="+mj-ea"/>
                <a:cs typeface="+mj-cs"/>
                <a:sym typeface="Calibri"/>
              </a:rPr>
              <a:t>Projects : SLS2.0 </a:t>
            </a:r>
            <a:r>
              <a:rPr kumimoji="0" lang="de-CH" sz="1600" b="1" i="1" u="none" strike="noStrike" cap="none" spc="0" normalizeH="0" baseline="0" dirty="0" err="1">
                <a:ln>
                  <a:noFill/>
                </a:ln>
                <a:solidFill>
                  <a:srgbClr val="3333FF"/>
                </a:solidFill>
                <a:effectLst/>
                <a:uFillTx/>
                <a:latin typeface="+mj-lt"/>
                <a:ea typeface="+mj-ea"/>
                <a:cs typeface="+mj-cs"/>
                <a:sym typeface="Calibri"/>
              </a:rPr>
              <a:t>Superbends</a:t>
            </a:r>
            <a:r>
              <a:rPr kumimoji="0" lang="de-CH" sz="1600" b="1" i="1" u="none" strike="noStrike" cap="none" spc="0" normalizeH="0" baseline="0" dirty="0">
                <a:ln>
                  <a:noFill/>
                </a:ln>
                <a:solidFill>
                  <a:srgbClr val="3333FF"/>
                </a:solidFill>
                <a:effectLst/>
                <a:uFillTx/>
                <a:latin typeface="+mj-lt"/>
                <a:ea typeface="+mj-ea"/>
                <a:cs typeface="+mj-cs"/>
                <a:sym typeface="Calibri"/>
              </a:rPr>
              <a:t> &amp; HTS;</a:t>
            </a:r>
            <a:r>
              <a:rPr kumimoji="0" lang="de-CH" sz="1600" b="1" i="1" u="none" strike="noStrike" cap="none" spc="0" normalizeH="0" dirty="0">
                <a:ln>
                  <a:noFill/>
                </a:ln>
                <a:solidFill>
                  <a:srgbClr val="3333FF"/>
                </a:solidFill>
                <a:effectLst/>
                <a:uFillTx/>
                <a:latin typeface="+mj-lt"/>
                <a:ea typeface="+mj-ea"/>
                <a:cs typeface="+mj-cs"/>
                <a:sym typeface="Calibri"/>
              </a:rPr>
              <a:t> </a:t>
            </a:r>
            <a:r>
              <a:rPr kumimoji="0" lang="de-CH" sz="1600" b="1" i="1" u="none" strike="noStrike" cap="none" spc="0" normalizeH="0" dirty="0" err="1">
                <a:ln>
                  <a:noFill/>
                </a:ln>
                <a:solidFill>
                  <a:srgbClr val="3333FF"/>
                </a:solidFill>
                <a:effectLst/>
                <a:uFillTx/>
                <a:latin typeface="+mj-lt"/>
                <a:ea typeface="+mj-ea"/>
                <a:cs typeface="+mj-cs"/>
                <a:sym typeface="Calibri"/>
              </a:rPr>
              <a:t>PhP</a:t>
            </a:r>
            <a:r>
              <a:rPr kumimoji="0" lang="de-CH" sz="1600" b="1" i="1" u="none" strike="noStrike" cap="none" spc="0" normalizeH="0" dirty="0">
                <a:ln>
                  <a:noFill/>
                </a:ln>
                <a:solidFill>
                  <a:srgbClr val="3333FF"/>
                </a:solidFill>
                <a:effectLst/>
                <a:uFillTx/>
                <a:latin typeface="+mj-lt"/>
                <a:ea typeface="+mj-ea"/>
                <a:cs typeface="+mj-cs"/>
                <a:sym typeface="Calibri"/>
              </a:rPr>
              <a:t>; P^3, HTS4…..</a:t>
            </a:r>
            <a:endParaRPr kumimoji="0" lang="fr-FR" sz="1600" b="1" i="1" u="none" strike="noStrike" cap="none" spc="0" normalizeH="0" baseline="0" dirty="0">
              <a:ln>
                <a:noFill/>
              </a:ln>
              <a:solidFill>
                <a:srgbClr val="3333FF"/>
              </a:solidFill>
              <a:effectLst/>
              <a:uFillTx/>
              <a:latin typeface="+mj-lt"/>
              <a:ea typeface="+mj-ea"/>
              <a:cs typeface="+mj-cs"/>
              <a:sym typeface="Calibri"/>
            </a:endParaRPr>
          </a:p>
        </p:txBody>
      </p:sp>
      <p:pic>
        <p:nvPicPr>
          <p:cNvPr id="5" name="Picture 4"/>
          <p:cNvPicPr>
            <a:picLocks noChangeAspect="1"/>
          </p:cNvPicPr>
          <p:nvPr/>
        </p:nvPicPr>
        <p:blipFill>
          <a:blip r:embed="rId7"/>
          <a:stretch>
            <a:fillRect/>
          </a:stretch>
        </p:blipFill>
        <p:spPr>
          <a:xfrm>
            <a:off x="251520" y="949008"/>
            <a:ext cx="5305598" cy="3541193"/>
          </a:xfrm>
          <a:prstGeom prst="rect">
            <a:avLst/>
          </a:prstGeom>
        </p:spPr>
      </p:pic>
      <p:sp>
        <p:nvSpPr>
          <p:cNvPr id="36" name="Rectangle 35"/>
          <p:cNvSpPr/>
          <p:nvPr/>
        </p:nvSpPr>
        <p:spPr bwMode="auto">
          <a:xfrm>
            <a:off x="3095836" y="633618"/>
            <a:ext cx="2175596" cy="338554"/>
          </a:xfrm>
          <a:prstGeom prst="rect">
            <a:avLst/>
          </a:prstGeom>
        </p:spPr>
        <p:txBody>
          <a:bodyPr wrap="none">
            <a:spAutoFit/>
          </a:bodyPr>
          <a:lstStyle/>
          <a:p>
            <a:pPr>
              <a:spcBef>
                <a:spcPts val="0"/>
              </a:spcBef>
            </a:pPr>
            <a:r>
              <a:rPr lang="de-CH" b="1" dirty="0">
                <a:solidFill>
                  <a:srgbClr val="00B050"/>
                </a:solidFill>
              </a:rPr>
              <a:t>michal.duda@psi.ch</a:t>
            </a:r>
          </a:p>
        </p:txBody>
      </p:sp>
    </p:spTree>
    <p:extLst>
      <p:ext uri="{BB962C8B-B14F-4D97-AF65-F5344CB8AC3E}">
        <p14:creationId xmlns:p14="http://schemas.microsoft.com/office/powerpoint/2010/main" val="3024930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946" y="80424"/>
            <a:ext cx="5261806" cy="508501"/>
          </a:xfrm>
        </p:spPr>
        <p:txBody>
          <a:bodyPr>
            <a:noAutofit/>
          </a:bodyPr>
          <a:lstStyle/>
          <a:p>
            <a:r>
              <a:rPr lang="en-US" sz="3200" b="1" dirty="0">
                <a:solidFill>
                  <a:srgbClr val="3333FF"/>
                </a:solidFill>
              </a:rPr>
              <a:t>SLS2.0 Magnet qualification </a:t>
            </a:r>
          </a:p>
        </p:txBody>
      </p:sp>
      <p:sp>
        <p:nvSpPr>
          <p:cNvPr id="4" name="Slide Number Placeholder 3"/>
          <p:cNvSpPr>
            <a:spLocks noGrp="1"/>
          </p:cNvSpPr>
          <p:nvPr>
            <p:ph type="sldNum" sz="quarter" idx="4294967295"/>
          </p:nvPr>
        </p:nvSpPr>
        <p:spPr/>
        <p:txBody>
          <a:bodyPr/>
          <a:lstStyle/>
          <a:p>
            <a:fld id="{D67D847F-FE43-4E06-9592-08D1B1D4E654}" type="slidenum">
              <a:rPr lang="en-US" smtClean="0"/>
              <a:t>17</a:t>
            </a:fld>
            <a:endParaRPr lang="en-US" dirty="0"/>
          </a:p>
        </p:txBody>
      </p:sp>
      <p:sp>
        <p:nvSpPr>
          <p:cNvPr id="6" name="TextBox 5"/>
          <p:cNvSpPr txBox="1"/>
          <p:nvPr/>
        </p:nvSpPr>
        <p:spPr>
          <a:xfrm>
            <a:off x="323528" y="681905"/>
            <a:ext cx="8892230" cy="792088"/>
          </a:xfrm>
          <a:prstGeom prst="rect">
            <a:avLst/>
          </a:prstGeom>
          <a:noFill/>
        </p:spPr>
        <p:txBody>
          <a:bodyPr wrap="square" lIns="0" tIns="0" rIns="0" bIns="0" rtlCol="0">
            <a:noAutofit/>
          </a:bodyPr>
          <a:lstStyle/>
          <a:p>
            <a:pPr hangingPunct="1">
              <a:lnSpc>
                <a:spcPct val="110000"/>
              </a:lnSpc>
              <a:spcBef>
                <a:spcPct val="0"/>
              </a:spcBef>
              <a:buClr>
                <a:srgbClr val="000000"/>
              </a:buClr>
            </a:pPr>
            <a:r>
              <a:rPr lang="en-US" sz="1800" b="1" dirty="0">
                <a:solidFill>
                  <a:srgbClr val="FF0000"/>
                </a:solidFill>
                <a:latin typeface="Calibri"/>
              </a:rPr>
              <a:t>                      </a:t>
            </a:r>
            <a:r>
              <a:rPr lang="en-US" sz="2000" b="1" dirty="0">
                <a:solidFill>
                  <a:srgbClr val="3333FF"/>
                </a:solidFill>
                <a:latin typeface="Calibri"/>
              </a:rPr>
              <a:t>Challenge : 100 % of magnets </a:t>
            </a:r>
            <a:r>
              <a:rPr lang="en-US" sz="2000" dirty="0">
                <a:latin typeface="Calibri"/>
              </a:rPr>
              <a:t>are measured at PSI</a:t>
            </a:r>
          </a:p>
          <a:p>
            <a:pPr algn="ctr" hangingPunct="1">
              <a:lnSpc>
                <a:spcPct val="110000"/>
              </a:lnSpc>
              <a:spcBef>
                <a:spcPct val="0"/>
              </a:spcBef>
              <a:buClr>
                <a:srgbClr val="000000"/>
              </a:buClr>
            </a:pPr>
            <a:r>
              <a:rPr lang="en-US" sz="2000" dirty="0">
                <a:latin typeface="Calibri"/>
              </a:rPr>
              <a:t>7 measuring test benches operational since September 2023</a:t>
            </a:r>
          </a:p>
          <a:p>
            <a:pPr hangingPunct="1">
              <a:lnSpc>
                <a:spcPct val="110000"/>
              </a:lnSpc>
              <a:spcBef>
                <a:spcPct val="0"/>
              </a:spcBef>
              <a:buClr>
                <a:srgbClr val="000000"/>
              </a:buClr>
            </a:pPr>
            <a:endParaRPr lang="en-US" sz="2400" dirty="0">
              <a:latin typeface="Calibri"/>
            </a:endParaRPr>
          </a:p>
          <a:p>
            <a:pPr hangingPunct="1">
              <a:lnSpc>
                <a:spcPct val="110000"/>
              </a:lnSpc>
              <a:spcBef>
                <a:spcPct val="0"/>
              </a:spcBef>
              <a:buClr>
                <a:srgbClr val="000000"/>
              </a:buClr>
            </a:pPr>
            <a:r>
              <a:rPr lang="en-US" sz="2400" dirty="0">
                <a:latin typeface="Calibri"/>
              </a:rPr>
              <a:t> </a:t>
            </a:r>
          </a:p>
          <a:p>
            <a:pPr hangingPunct="1">
              <a:lnSpc>
                <a:spcPct val="110000"/>
              </a:lnSpc>
              <a:spcBef>
                <a:spcPct val="0"/>
              </a:spcBef>
              <a:buClr>
                <a:srgbClr val="000000"/>
              </a:buClr>
            </a:pPr>
            <a:endParaRPr lang="en-US" sz="1800" dirty="0">
              <a:latin typeface="Calibri"/>
            </a:endParaRPr>
          </a:p>
        </p:txBody>
      </p:sp>
      <p:sp>
        <p:nvSpPr>
          <p:cNvPr id="13" name="TextBox 12"/>
          <p:cNvSpPr txBox="1"/>
          <p:nvPr/>
        </p:nvSpPr>
        <p:spPr>
          <a:xfrm>
            <a:off x="6516216" y="2108143"/>
            <a:ext cx="2471977" cy="108491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900"/>
              </a:spcBef>
              <a:spcAft>
                <a:spcPts val="0"/>
              </a:spcAft>
              <a:buClrTx/>
              <a:buSzTx/>
              <a:buFontTx/>
              <a:buNone/>
              <a:tabLst/>
            </a:pPr>
            <a:r>
              <a:rPr lang="de-CH" dirty="0" err="1">
                <a:solidFill>
                  <a:schemeClr val="tx1"/>
                </a:solidFill>
              </a:rPr>
              <a:t>Accuracy</a:t>
            </a:r>
            <a:r>
              <a:rPr lang="de-CH" dirty="0">
                <a:solidFill>
                  <a:schemeClr val="tx1"/>
                </a:solidFill>
              </a:rPr>
              <a:t>  (</a:t>
            </a:r>
            <a:r>
              <a:rPr lang="de-CH" dirty="0" err="1">
                <a:solidFill>
                  <a:schemeClr val="tx1"/>
                </a:solidFill>
              </a:rPr>
              <a:t>wire</a:t>
            </a:r>
            <a:r>
              <a:rPr lang="de-CH" dirty="0">
                <a:solidFill>
                  <a:schemeClr val="tx1"/>
                </a:solidFill>
              </a:rPr>
              <a:t>) : 1-2 </a:t>
            </a:r>
            <a:r>
              <a:rPr lang="de-CH" dirty="0" err="1">
                <a:solidFill>
                  <a:schemeClr val="tx1"/>
                </a:solidFill>
              </a:rPr>
              <a:t>units</a:t>
            </a:r>
            <a:endParaRPr lang="de-CH" dirty="0">
              <a:solidFill>
                <a:schemeClr val="tx1"/>
              </a:solidFill>
            </a:endParaRPr>
          </a:p>
          <a:p>
            <a:pPr marL="0" marR="0" indent="0" algn="ctr" defTabSz="914400" rtl="0" fontAlgn="auto" latinLnBrk="0" hangingPunct="0">
              <a:lnSpc>
                <a:spcPct val="100000"/>
              </a:lnSpc>
              <a:spcBef>
                <a:spcPts val="900"/>
              </a:spcBef>
              <a:spcAft>
                <a:spcPts val="0"/>
              </a:spcAft>
              <a:buClrTx/>
              <a:buSzTx/>
              <a:buFontTx/>
              <a:buNone/>
              <a:tabLst/>
            </a:pPr>
            <a:r>
              <a:rPr lang="de-CH" dirty="0" err="1">
                <a:solidFill>
                  <a:schemeClr val="tx1"/>
                </a:solidFill>
              </a:rPr>
              <a:t>Reproduciblity</a:t>
            </a:r>
            <a:r>
              <a:rPr lang="de-CH" dirty="0">
                <a:solidFill>
                  <a:schemeClr val="tx1"/>
                </a:solidFill>
              </a:rPr>
              <a:t> : 1 </a:t>
            </a:r>
            <a:r>
              <a:rPr lang="de-CH" dirty="0" err="1">
                <a:solidFill>
                  <a:schemeClr val="tx1"/>
                </a:solidFill>
              </a:rPr>
              <a:t>unit</a:t>
            </a:r>
            <a:endParaRPr lang="de-CH" dirty="0">
              <a:solidFill>
                <a:schemeClr val="tx1"/>
              </a:solidFill>
            </a:endParaRPr>
          </a:p>
          <a:p>
            <a:pPr marL="0" marR="0" indent="0" algn="ctr" defTabSz="914400" rtl="0" fontAlgn="auto" latinLnBrk="0" hangingPunct="0">
              <a:lnSpc>
                <a:spcPct val="100000"/>
              </a:lnSpc>
              <a:spcBef>
                <a:spcPts val="900"/>
              </a:spcBef>
              <a:spcAft>
                <a:spcPts val="0"/>
              </a:spcAft>
              <a:buClrTx/>
              <a:buSzTx/>
              <a:buFontTx/>
              <a:buNone/>
              <a:tabLst/>
            </a:pPr>
            <a:r>
              <a:rPr lang="de-CH" dirty="0">
                <a:solidFill>
                  <a:schemeClr val="tx1"/>
                </a:solidFill>
              </a:rPr>
              <a:t>Axis : &lt; 30 </a:t>
            </a:r>
            <a:r>
              <a:rPr lang="de-CH" dirty="0" err="1">
                <a:solidFill>
                  <a:schemeClr val="tx1"/>
                </a:solidFill>
              </a:rPr>
              <a:t>micrometers</a:t>
            </a:r>
            <a:endParaRPr kumimoji="0" lang="en-US" sz="1600" b="0" i="0" u="none" strike="noStrike" cap="none" spc="0" normalizeH="0" baseline="0" dirty="0">
              <a:ln>
                <a:noFill/>
              </a:ln>
              <a:solidFill>
                <a:schemeClr val="tx1"/>
              </a:solidFill>
              <a:effectLst/>
              <a:uFillTx/>
              <a:latin typeface="+mj-lt"/>
              <a:ea typeface="+mj-ea"/>
              <a:cs typeface="+mj-cs"/>
              <a:sym typeface="Calibri"/>
            </a:endParaRPr>
          </a:p>
        </p:txBody>
      </p:sp>
      <p:graphicFrame>
        <p:nvGraphicFramePr>
          <p:cNvPr id="28" name="Table 27"/>
          <p:cNvGraphicFramePr>
            <a:graphicFrameLocks noGrp="1"/>
          </p:cNvGraphicFramePr>
          <p:nvPr>
            <p:extLst>
              <p:ext uri="{D42A27DB-BD31-4B8C-83A1-F6EECF244321}">
                <p14:modId xmlns:p14="http://schemas.microsoft.com/office/powerpoint/2010/main" val="2779120766"/>
              </p:ext>
            </p:extLst>
          </p:nvPr>
        </p:nvGraphicFramePr>
        <p:xfrm>
          <a:off x="20206" y="1430809"/>
          <a:ext cx="6422647" cy="3840480"/>
        </p:xfrm>
        <a:graphic>
          <a:graphicData uri="http://schemas.openxmlformats.org/drawingml/2006/table">
            <a:tbl>
              <a:tblPr firstRow="1" bandRow="1">
                <a:tableStyleId>{5940675A-B579-460E-94D1-54222C63F5DA}</a:tableStyleId>
              </a:tblPr>
              <a:tblGrid>
                <a:gridCol w="1618160">
                  <a:extLst>
                    <a:ext uri="{9D8B030D-6E8A-4147-A177-3AD203B41FA5}">
                      <a16:colId xmlns:a16="http://schemas.microsoft.com/office/drawing/2014/main" val="3998653384"/>
                    </a:ext>
                  </a:extLst>
                </a:gridCol>
                <a:gridCol w="1888087">
                  <a:extLst>
                    <a:ext uri="{9D8B030D-6E8A-4147-A177-3AD203B41FA5}">
                      <a16:colId xmlns:a16="http://schemas.microsoft.com/office/drawing/2014/main" val="15896546"/>
                    </a:ext>
                  </a:extLst>
                </a:gridCol>
                <a:gridCol w="1687605">
                  <a:extLst>
                    <a:ext uri="{9D8B030D-6E8A-4147-A177-3AD203B41FA5}">
                      <a16:colId xmlns:a16="http://schemas.microsoft.com/office/drawing/2014/main" val="1808107774"/>
                    </a:ext>
                  </a:extLst>
                </a:gridCol>
                <a:gridCol w="1228795">
                  <a:extLst>
                    <a:ext uri="{9D8B030D-6E8A-4147-A177-3AD203B41FA5}">
                      <a16:colId xmlns:a16="http://schemas.microsoft.com/office/drawing/2014/main" val="211139659"/>
                    </a:ext>
                  </a:extLst>
                </a:gridCol>
              </a:tblGrid>
              <a:tr h="519854">
                <a:tc>
                  <a:txBody>
                    <a:bodyPr/>
                    <a:lstStyle/>
                    <a:p>
                      <a:pPr algn="ctr"/>
                      <a:r>
                        <a:rPr lang="en-US" sz="1600" dirty="0"/>
                        <a:t>Systems</a:t>
                      </a:r>
                    </a:p>
                    <a:p>
                      <a:pPr algn="ctr"/>
                      <a:r>
                        <a:rPr lang="en-US" sz="1600" dirty="0"/>
                        <a:t>( X benches)</a:t>
                      </a:r>
                    </a:p>
                  </a:txBody>
                  <a:tcPr>
                    <a:solidFill>
                      <a:schemeClr val="accent6">
                        <a:lumMod val="20000"/>
                        <a:lumOff val="80000"/>
                      </a:schemeClr>
                    </a:solidFill>
                  </a:tcPr>
                </a:tc>
                <a:tc>
                  <a:txBody>
                    <a:bodyPr/>
                    <a:lstStyle/>
                    <a:p>
                      <a:pPr algn="ctr"/>
                      <a:r>
                        <a:rPr lang="en-US" sz="1600" dirty="0"/>
                        <a:t>Electro</a:t>
                      </a:r>
                    </a:p>
                    <a:p>
                      <a:pPr algn="ctr"/>
                      <a:r>
                        <a:rPr lang="en-US" sz="1600" dirty="0"/>
                        <a:t>magnets</a:t>
                      </a:r>
                    </a:p>
                  </a:txBody>
                  <a:tcPr>
                    <a:solidFill>
                      <a:schemeClr val="accent6">
                        <a:lumMod val="20000"/>
                        <a:lumOff val="80000"/>
                      </a:schemeClr>
                    </a:solidFill>
                  </a:tcPr>
                </a:tc>
                <a:tc>
                  <a:txBody>
                    <a:bodyPr/>
                    <a:lstStyle/>
                    <a:p>
                      <a:pPr algn="ctr"/>
                      <a:r>
                        <a:rPr lang="en-US" sz="1600" dirty="0"/>
                        <a:t>Permanent</a:t>
                      </a:r>
                    </a:p>
                    <a:p>
                      <a:pPr algn="ctr"/>
                      <a:r>
                        <a:rPr lang="en-US" sz="1600" dirty="0"/>
                        <a:t>Magnets</a:t>
                      </a:r>
                    </a:p>
                  </a:txBody>
                  <a:tcPr>
                    <a:solidFill>
                      <a:schemeClr val="accent6">
                        <a:lumMod val="20000"/>
                        <a:lumOff val="80000"/>
                      </a:schemeClr>
                    </a:solidFill>
                  </a:tcPr>
                </a:tc>
                <a:tc>
                  <a:txBody>
                    <a:bodyPr/>
                    <a:lstStyle/>
                    <a:p>
                      <a:pPr algn="ctr"/>
                      <a:r>
                        <a:rPr lang="en-US" sz="1600" dirty="0"/>
                        <a:t>3-5T</a:t>
                      </a:r>
                    </a:p>
                    <a:p>
                      <a:pPr algn="ctr"/>
                      <a:r>
                        <a:rPr lang="en-US" sz="1600" dirty="0" err="1"/>
                        <a:t>superbend</a:t>
                      </a:r>
                      <a:endParaRPr lang="en-US" sz="1600" dirty="0"/>
                    </a:p>
                  </a:txBody>
                  <a:tcPr>
                    <a:solidFill>
                      <a:schemeClr val="accent6">
                        <a:lumMod val="20000"/>
                        <a:lumOff val="80000"/>
                      </a:schemeClr>
                    </a:solidFill>
                  </a:tcPr>
                </a:tc>
                <a:extLst>
                  <a:ext uri="{0D108BD9-81ED-4DB2-BD59-A6C34878D82A}">
                    <a16:rowId xmlns:a16="http://schemas.microsoft.com/office/drawing/2014/main" val="2527971942"/>
                  </a:ext>
                </a:extLst>
              </a:tr>
              <a:tr h="545794">
                <a:tc>
                  <a:txBody>
                    <a:bodyPr/>
                    <a:lstStyle/>
                    <a:p>
                      <a:pPr algn="ctr"/>
                      <a:r>
                        <a:rPr lang="en-US" sz="1600" dirty="0"/>
                        <a:t>Rotating </a:t>
                      </a:r>
                    </a:p>
                    <a:p>
                      <a:pPr algn="ctr"/>
                      <a:r>
                        <a:rPr lang="en-US" sz="1600" dirty="0"/>
                        <a:t>coils (2)</a:t>
                      </a:r>
                    </a:p>
                  </a:txBody>
                  <a:tcPr>
                    <a:solidFill>
                      <a:schemeClr val="bg1"/>
                    </a:solidFill>
                  </a:tcPr>
                </a:tc>
                <a:tc>
                  <a:txBody>
                    <a:bodyPr/>
                    <a:lstStyle/>
                    <a:p>
                      <a:pPr algn="ctr"/>
                      <a:r>
                        <a:rPr lang="en-US" sz="1600" dirty="0"/>
                        <a:t>Field</a:t>
                      </a:r>
                      <a:r>
                        <a:rPr lang="en-US" sz="1600" baseline="0" dirty="0"/>
                        <a:t> </a:t>
                      </a:r>
                      <a:r>
                        <a:rPr lang="en-US" sz="1600" dirty="0"/>
                        <a:t>Strength</a:t>
                      </a:r>
                    </a:p>
                    <a:p>
                      <a:pPr algn="ctr"/>
                      <a:r>
                        <a:rPr lang="en-US" sz="1600" dirty="0"/>
                        <a:t>Multipoles</a:t>
                      </a:r>
                    </a:p>
                  </a:txBody>
                  <a:tcPr>
                    <a:solidFill>
                      <a:schemeClr val="bg1"/>
                    </a:solidFill>
                  </a:tcPr>
                </a:tc>
                <a:tc>
                  <a:txBody>
                    <a:bodyPr/>
                    <a:lstStyle/>
                    <a:p>
                      <a:pPr algn="ctr"/>
                      <a:r>
                        <a:rPr lang="en-US" sz="1600" dirty="0"/>
                        <a:t>Field</a:t>
                      </a:r>
                      <a:r>
                        <a:rPr lang="en-US" sz="1600" baseline="0" dirty="0"/>
                        <a:t> </a:t>
                      </a:r>
                      <a:r>
                        <a:rPr lang="en-US" sz="1600" dirty="0"/>
                        <a:t>Strength</a:t>
                      </a:r>
                    </a:p>
                    <a:p>
                      <a:pPr algn="ctr"/>
                      <a:r>
                        <a:rPr lang="en-US" sz="1600" dirty="0"/>
                        <a:t>Multipoles</a:t>
                      </a:r>
                    </a:p>
                    <a:p>
                      <a:pPr algn="ctr"/>
                      <a:r>
                        <a:rPr lang="en-US" sz="1600" dirty="0"/>
                        <a:t>Magnetic axis</a:t>
                      </a:r>
                    </a:p>
                  </a:txBody>
                  <a:tcPr>
                    <a:solidFill>
                      <a:schemeClr val="bg1"/>
                    </a:solidFill>
                  </a:tcPr>
                </a:tc>
                <a:tc>
                  <a:txBody>
                    <a:bodyPr/>
                    <a:lstStyle/>
                    <a:p>
                      <a:pPr algn="ctr"/>
                      <a:endParaRPr lang="en-US" sz="1600" dirty="0"/>
                    </a:p>
                  </a:txBody>
                  <a:tcPr>
                    <a:solidFill>
                      <a:schemeClr val="bg1"/>
                    </a:solidFill>
                  </a:tcPr>
                </a:tc>
                <a:extLst>
                  <a:ext uri="{0D108BD9-81ED-4DB2-BD59-A6C34878D82A}">
                    <a16:rowId xmlns:a16="http://schemas.microsoft.com/office/drawing/2014/main" val="678627561"/>
                  </a:ext>
                </a:extLst>
              </a:tr>
              <a:tr h="738739">
                <a:tc>
                  <a:txBody>
                    <a:bodyPr/>
                    <a:lstStyle/>
                    <a:p>
                      <a:pPr algn="ctr"/>
                      <a:r>
                        <a:rPr lang="en-US" sz="1600" dirty="0"/>
                        <a:t>Moving </a:t>
                      </a:r>
                    </a:p>
                    <a:p>
                      <a:pPr algn="ctr"/>
                      <a:r>
                        <a:rPr lang="en-US" sz="1600" dirty="0"/>
                        <a:t>Wires</a:t>
                      </a:r>
                      <a:r>
                        <a:rPr lang="en-US" sz="1600" baseline="0" dirty="0"/>
                        <a:t> </a:t>
                      </a:r>
                      <a:r>
                        <a:rPr lang="en-US" sz="1600" dirty="0"/>
                        <a:t>(2)</a:t>
                      </a:r>
                    </a:p>
                  </a:txBody>
                  <a:tcPr>
                    <a:solidFill>
                      <a:schemeClr val="tx2">
                        <a:lumMod val="20000"/>
                        <a:lumOff val="80000"/>
                      </a:schemeClr>
                    </a:solidFill>
                  </a:tcPr>
                </a:tc>
                <a:tc>
                  <a:txBody>
                    <a:bodyPr/>
                    <a:lstStyle/>
                    <a:p>
                      <a:pPr algn="ctr"/>
                      <a:r>
                        <a:rPr lang="en-US" sz="1600" dirty="0"/>
                        <a:t>Magnetic</a:t>
                      </a:r>
                      <a:r>
                        <a:rPr lang="en-US" sz="1600" baseline="0" dirty="0"/>
                        <a:t> axis</a:t>
                      </a:r>
                    </a:p>
                    <a:p>
                      <a:pPr algn="ctr"/>
                      <a:r>
                        <a:rPr lang="en-US" sz="1400" baseline="0" dirty="0">
                          <a:solidFill>
                            <a:srgbClr val="FF0000"/>
                          </a:solidFill>
                        </a:rPr>
                        <a:t>(reference magnet)</a:t>
                      </a:r>
                      <a:endParaRPr lang="en-US" sz="1400" dirty="0">
                        <a:solidFill>
                          <a:srgbClr val="FF0000"/>
                        </a:solidFill>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Triplet:</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Field</a:t>
                      </a:r>
                      <a:r>
                        <a:rPr lang="en-US" sz="1600" baseline="0" dirty="0"/>
                        <a:t> </a:t>
                      </a:r>
                      <a:r>
                        <a:rPr lang="en-US" sz="1600" dirty="0"/>
                        <a:t>Strength</a:t>
                      </a:r>
                    </a:p>
                    <a:p>
                      <a:pPr algn="ctr"/>
                      <a:r>
                        <a:rPr lang="en-US" sz="1600" dirty="0"/>
                        <a:t>alignment</a:t>
                      </a:r>
                    </a:p>
                  </a:txBody>
                  <a:tcPr>
                    <a:solidFill>
                      <a:schemeClr val="tx2">
                        <a:lumMod val="20000"/>
                        <a:lumOff val="80000"/>
                      </a:schemeClr>
                    </a:solidFill>
                  </a:tcPr>
                </a:tc>
                <a:tc>
                  <a:txBody>
                    <a:bodyPr/>
                    <a:lstStyle/>
                    <a:p>
                      <a:pPr algn="ctr"/>
                      <a:endParaRPr lang="en-US" sz="1600" dirty="0"/>
                    </a:p>
                  </a:txBody>
                  <a:tcPr>
                    <a:solidFill>
                      <a:schemeClr val="tx2">
                        <a:lumMod val="20000"/>
                        <a:lumOff val="80000"/>
                      </a:schemeClr>
                    </a:solidFill>
                  </a:tcPr>
                </a:tc>
                <a:extLst>
                  <a:ext uri="{0D108BD9-81ED-4DB2-BD59-A6C34878D82A}">
                    <a16:rowId xmlns:a16="http://schemas.microsoft.com/office/drawing/2014/main" val="1320721330"/>
                  </a:ext>
                </a:extLst>
              </a:tr>
              <a:tr h="545794">
                <a:tc>
                  <a:txBody>
                    <a:bodyPr/>
                    <a:lstStyle/>
                    <a:p>
                      <a:pPr algn="ctr"/>
                      <a:r>
                        <a:rPr lang="en-US" sz="1600" dirty="0"/>
                        <a:t>Vibrating</a:t>
                      </a:r>
                    </a:p>
                    <a:p>
                      <a:pPr algn="ctr"/>
                      <a:r>
                        <a:rPr lang="en-US" sz="1600" dirty="0"/>
                        <a:t>Wires (2)</a:t>
                      </a:r>
                    </a:p>
                  </a:txBody>
                  <a:tcPr/>
                </a:tc>
                <a:tc>
                  <a:txBody>
                    <a:bodyPr/>
                    <a:lstStyle/>
                    <a:p>
                      <a:pPr algn="ctr"/>
                      <a:r>
                        <a:rPr lang="en-US" sz="1600" dirty="0"/>
                        <a:t>Magnetic</a:t>
                      </a:r>
                    </a:p>
                    <a:p>
                      <a:pPr algn="ctr"/>
                      <a:r>
                        <a:rPr lang="en-US" sz="1600" dirty="0"/>
                        <a:t>Axis</a:t>
                      </a:r>
                      <a:r>
                        <a:rPr lang="en-US" sz="1600" baseline="0" dirty="0"/>
                        <a:t> </a:t>
                      </a:r>
                      <a:r>
                        <a:rPr lang="en-US" sz="1600" baseline="0" dirty="0">
                          <a:solidFill>
                            <a:srgbClr val="FF0000"/>
                          </a:solidFill>
                        </a:rPr>
                        <a:t>(SOQ)</a:t>
                      </a:r>
                      <a:endParaRPr lang="en-US" sz="1600" dirty="0">
                        <a:solidFill>
                          <a:srgbClr val="FF0000"/>
                        </a:solidFill>
                      </a:endParaRPr>
                    </a:p>
                  </a:txBody>
                  <a:tcPr/>
                </a:tc>
                <a:tc>
                  <a:txBody>
                    <a:bodyPr/>
                    <a:lstStyle/>
                    <a:p>
                      <a:pPr algn="ctr"/>
                      <a:endParaRPr lang="en-US" sz="1600" dirty="0"/>
                    </a:p>
                  </a:txBody>
                  <a:tcPr/>
                </a:tc>
                <a:tc>
                  <a:txBody>
                    <a:bodyPr/>
                    <a:lstStyle/>
                    <a:p>
                      <a:pPr algn="ctr"/>
                      <a:endParaRPr lang="en-US" sz="1600" dirty="0"/>
                    </a:p>
                  </a:txBody>
                  <a:tcPr/>
                </a:tc>
                <a:extLst>
                  <a:ext uri="{0D108BD9-81ED-4DB2-BD59-A6C34878D82A}">
                    <a16:rowId xmlns:a16="http://schemas.microsoft.com/office/drawing/2014/main" val="2573596287"/>
                  </a:ext>
                </a:extLst>
              </a:tr>
              <a:tr h="930264">
                <a:tc>
                  <a:txBody>
                    <a:bodyPr/>
                    <a:lstStyle/>
                    <a:p>
                      <a:pPr algn="ctr"/>
                      <a:r>
                        <a:rPr lang="en-US" sz="1600" dirty="0"/>
                        <a:t>3D Field</a:t>
                      </a:r>
                    </a:p>
                    <a:p>
                      <a:pPr algn="ctr"/>
                      <a:r>
                        <a:rPr lang="en-US" sz="1600" dirty="0"/>
                        <a:t>Mapper</a:t>
                      </a:r>
                    </a:p>
                  </a:txBody>
                  <a:tcPr>
                    <a:solidFill>
                      <a:schemeClr val="tx2">
                        <a:lumMod val="40000"/>
                        <a:lumOff val="60000"/>
                      </a:schemeClr>
                    </a:solidFill>
                  </a:tcPr>
                </a:tc>
                <a:tc>
                  <a:txBody>
                    <a:bodyPr/>
                    <a:lstStyle/>
                    <a:p>
                      <a:pPr algn="ctr"/>
                      <a:r>
                        <a:rPr lang="en-US" sz="1600" dirty="0"/>
                        <a:t>Field</a:t>
                      </a:r>
                      <a:r>
                        <a:rPr lang="en-US" sz="1600" baseline="0" dirty="0"/>
                        <a:t> </a:t>
                      </a:r>
                      <a:r>
                        <a:rPr lang="en-US" sz="1600" dirty="0"/>
                        <a:t>Strength</a:t>
                      </a:r>
                    </a:p>
                    <a:p>
                      <a:pPr algn="ctr"/>
                      <a:r>
                        <a:rPr lang="en-US" sz="1600" dirty="0"/>
                        <a:t> &amp; Maps</a:t>
                      </a:r>
                      <a:r>
                        <a:rPr lang="en-US" sz="1600" baseline="0" dirty="0"/>
                        <a:t> </a:t>
                      </a:r>
                    </a:p>
                    <a:p>
                      <a:pPr algn="ctr"/>
                      <a:r>
                        <a:rPr lang="en-US" sz="1400" dirty="0">
                          <a:solidFill>
                            <a:schemeClr val="accent6">
                              <a:lumMod val="60000"/>
                              <a:lumOff val="40000"/>
                            </a:schemeClr>
                          </a:solidFill>
                        </a:rPr>
                        <a:t>(</a:t>
                      </a:r>
                      <a:r>
                        <a:rPr lang="en-US" sz="1400" dirty="0">
                          <a:solidFill>
                            <a:srgbClr val="FF0000"/>
                          </a:solidFill>
                        </a:rPr>
                        <a:t>cross talk</a:t>
                      </a:r>
                      <a:r>
                        <a:rPr lang="en-US" sz="1400" baseline="0" dirty="0">
                          <a:solidFill>
                            <a:srgbClr val="FF0000"/>
                          </a:solidFill>
                        </a:rPr>
                        <a:t>)</a:t>
                      </a:r>
                      <a:endParaRPr lang="en-US" sz="1400" dirty="0">
                        <a:solidFill>
                          <a:srgbClr val="FF0000"/>
                        </a:solidFill>
                      </a:endParaRPr>
                    </a:p>
                    <a:p>
                      <a:pPr algn="ctr"/>
                      <a:endParaRPr lang="en-US" sz="1600" dirty="0"/>
                    </a:p>
                  </a:txBody>
                  <a:tcPr>
                    <a:solidFill>
                      <a:schemeClr val="tx2">
                        <a:lumMod val="40000"/>
                        <a:lumOff val="60000"/>
                      </a:schemeClr>
                    </a:solidFill>
                  </a:tcPr>
                </a:tc>
                <a:tc>
                  <a:txBody>
                    <a:bodyPr/>
                    <a:lstStyle/>
                    <a:p>
                      <a:pPr algn="ctr"/>
                      <a:r>
                        <a:rPr lang="en-US" sz="1600" dirty="0"/>
                        <a:t>Field</a:t>
                      </a:r>
                      <a:r>
                        <a:rPr lang="en-US" sz="1600" baseline="0" dirty="0"/>
                        <a:t> </a:t>
                      </a:r>
                      <a:r>
                        <a:rPr lang="en-US" sz="1600" dirty="0"/>
                        <a:t>Strength</a:t>
                      </a:r>
                    </a:p>
                    <a:p>
                      <a:pPr algn="ctr"/>
                      <a:r>
                        <a:rPr lang="en-US" sz="1600" dirty="0"/>
                        <a:t>&amp; Maps</a:t>
                      </a:r>
                      <a:r>
                        <a:rPr lang="en-US" sz="1600" baseline="0" dirty="0"/>
                        <a:t> </a:t>
                      </a:r>
                    </a:p>
                    <a:p>
                      <a:pPr algn="ctr"/>
                      <a:r>
                        <a:rPr lang="en-US" sz="1400" dirty="0">
                          <a:solidFill>
                            <a:srgbClr val="FF0000"/>
                          </a:solidFill>
                        </a:rPr>
                        <a:t>( BE &amp; cross talk</a:t>
                      </a:r>
                      <a:r>
                        <a:rPr lang="en-US" sz="1400" baseline="0" dirty="0">
                          <a:solidFill>
                            <a:srgbClr val="FF0000"/>
                          </a:solidFill>
                        </a:rPr>
                        <a:t>)</a:t>
                      </a:r>
                      <a:endParaRPr lang="en-US" sz="1400" dirty="0">
                        <a:solidFill>
                          <a:srgbClr val="FF0000"/>
                        </a:solidFill>
                      </a:endParaRPr>
                    </a:p>
                  </a:txBody>
                  <a:tcPr>
                    <a:solidFill>
                      <a:schemeClr val="tx2">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Field</a:t>
                      </a:r>
                      <a:r>
                        <a:rPr lang="en-US" sz="1600" baseline="0" dirty="0"/>
                        <a:t> </a:t>
                      </a:r>
                      <a:r>
                        <a:rPr lang="en-US" sz="1600" dirty="0"/>
                        <a:t>Strength</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Maps</a:t>
                      </a:r>
                    </a:p>
                  </a:txBody>
                  <a:tcPr>
                    <a:solidFill>
                      <a:schemeClr val="tx2">
                        <a:lumMod val="40000"/>
                        <a:lumOff val="60000"/>
                      </a:schemeClr>
                    </a:solidFill>
                  </a:tcPr>
                </a:tc>
                <a:extLst>
                  <a:ext uri="{0D108BD9-81ED-4DB2-BD59-A6C34878D82A}">
                    <a16:rowId xmlns:a16="http://schemas.microsoft.com/office/drawing/2014/main" val="3395301387"/>
                  </a:ext>
                </a:extLst>
              </a:tr>
            </a:tbl>
          </a:graphicData>
        </a:graphic>
      </p:graphicFrame>
      <p:sp>
        <p:nvSpPr>
          <p:cNvPr id="3" name="TextBox 2"/>
          <p:cNvSpPr txBox="1"/>
          <p:nvPr/>
        </p:nvSpPr>
        <p:spPr>
          <a:xfrm>
            <a:off x="4386725" y="6001375"/>
            <a:ext cx="65" cy="361637"/>
          </a:xfrm>
          <a:prstGeom prst="rect">
            <a:avLst/>
          </a:prstGeom>
          <a:solidFill>
            <a:srgbClr val="00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algn="ctr"/>
            <a:endParaRPr lang="en-US" b="1" dirty="0">
              <a:solidFill>
                <a:srgbClr val="7030A0"/>
              </a:solidFill>
            </a:endParaRPr>
          </a:p>
        </p:txBody>
      </p:sp>
      <p:graphicFrame>
        <p:nvGraphicFramePr>
          <p:cNvPr id="5" name="Table 4"/>
          <p:cNvGraphicFramePr>
            <a:graphicFrameLocks noGrp="1"/>
          </p:cNvGraphicFramePr>
          <p:nvPr/>
        </p:nvGraphicFramePr>
        <p:xfrm>
          <a:off x="107505" y="5453777"/>
          <a:ext cx="8880688" cy="670560"/>
        </p:xfrm>
        <a:graphic>
          <a:graphicData uri="http://schemas.openxmlformats.org/drawingml/2006/table">
            <a:tbl>
              <a:tblPr firstRow="1" bandRow="1">
                <a:tableStyleId>{5940675A-B579-460E-94D1-54222C63F5DA}</a:tableStyleId>
              </a:tblPr>
              <a:tblGrid>
                <a:gridCol w="2220172">
                  <a:extLst>
                    <a:ext uri="{9D8B030D-6E8A-4147-A177-3AD203B41FA5}">
                      <a16:colId xmlns:a16="http://schemas.microsoft.com/office/drawing/2014/main" val="353797643"/>
                    </a:ext>
                  </a:extLst>
                </a:gridCol>
                <a:gridCol w="2220172">
                  <a:extLst>
                    <a:ext uri="{9D8B030D-6E8A-4147-A177-3AD203B41FA5}">
                      <a16:colId xmlns:a16="http://schemas.microsoft.com/office/drawing/2014/main" val="335858592"/>
                    </a:ext>
                  </a:extLst>
                </a:gridCol>
                <a:gridCol w="2220172">
                  <a:extLst>
                    <a:ext uri="{9D8B030D-6E8A-4147-A177-3AD203B41FA5}">
                      <a16:colId xmlns:a16="http://schemas.microsoft.com/office/drawing/2014/main" val="1294363919"/>
                    </a:ext>
                  </a:extLst>
                </a:gridCol>
                <a:gridCol w="2220172">
                  <a:extLst>
                    <a:ext uri="{9D8B030D-6E8A-4147-A177-3AD203B41FA5}">
                      <a16:colId xmlns:a16="http://schemas.microsoft.com/office/drawing/2014/main" val="611251160"/>
                    </a:ext>
                  </a:extLst>
                </a:gridCol>
              </a:tblGrid>
              <a:tr h="255270">
                <a:tc>
                  <a:txBody>
                    <a:bodyPr/>
                    <a:lstStyle/>
                    <a:p>
                      <a:pPr algn="ctr"/>
                      <a:r>
                        <a:rPr lang="de-CH" sz="1400" dirty="0"/>
                        <a:t>Integrated Field </a:t>
                      </a:r>
                      <a:r>
                        <a:rPr lang="en-US" sz="1400" noProof="0" dirty="0"/>
                        <a:t>Strength</a:t>
                      </a:r>
                    </a:p>
                  </a:txBody>
                  <a:tcPr/>
                </a:tc>
                <a:tc>
                  <a:txBody>
                    <a:bodyPr/>
                    <a:lstStyle/>
                    <a:p>
                      <a:pPr algn="ctr"/>
                      <a:r>
                        <a:rPr lang="de-CH" sz="1400" b="1" dirty="0" err="1"/>
                        <a:t>Moving</a:t>
                      </a:r>
                      <a:r>
                        <a:rPr lang="de-CH" sz="1400" b="1" dirty="0"/>
                        <a:t> </a:t>
                      </a:r>
                      <a:r>
                        <a:rPr lang="de-CH" sz="1400" b="1" dirty="0" err="1"/>
                        <a:t>Wire</a:t>
                      </a:r>
                      <a:endParaRPr lang="de-CH" sz="1400" b="1" dirty="0"/>
                    </a:p>
                  </a:txBody>
                  <a:tcPr/>
                </a:tc>
                <a:tc>
                  <a:txBody>
                    <a:bodyPr/>
                    <a:lstStyle/>
                    <a:p>
                      <a:pPr algn="ctr"/>
                      <a:r>
                        <a:rPr lang="de-CH" sz="1400" b="1" dirty="0" err="1"/>
                        <a:t>Rotating</a:t>
                      </a:r>
                      <a:r>
                        <a:rPr lang="de-CH" sz="1400" b="1" dirty="0"/>
                        <a:t> Coil</a:t>
                      </a:r>
                    </a:p>
                  </a:txBody>
                  <a:tcPr/>
                </a:tc>
                <a:tc>
                  <a:txBody>
                    <a:bodyPr/>
                    <a:lstStyle/>
                    <a:p>
                      <a:pPr algn="ctr"/>
                      <a:r>
                        <a:rPr lang="de-CH" sz="1400" b="1" dirty="0"/>
                        <a:t>Compact Field Mapper</a:t>
                      </a:r>
                    </a:p>
                  </a:txBody>
                  <a:tcPr/>
                </a:tc>
                <a:extLst>
                  <a:ext uri="{0D108BD9-81ED-4DB2-BD59-A6C34878D82A}">
                    <a16:rowId xmlns:a16="http://schemas.microsoft.com/office/drawing/2014/main" val="2376252088"/>
                  </a:ext>
                </a:extLst>
              </a:tr>
              <a:tr h="255270">
                <a:tc>
                  <a:txBody>
                    <a:bodyPr/>
                    <a:lstStyle/>
                    <a:p>
                      <a:pPr algn="ctr"/>
                      <a:r>
                        <a:rPr lang="de-CH" sz="1400" dirty="0" err="1"/>
                        <a:t>Uncertainty</a:t>
                      </a:r>
                      <a:r>
                        <a:rPr lang="de-CH" sz="1400" dirty="0"/>
                        <a:t> </a:t>
                      </a:r>
                      <a:r>
                        <a:rPr lang="de-CH" sz="1400" baseline="0" dirty="0" err="1"/>
                        <a:t>vs</a:t>
                      </a:r>
                      <a:r>
                        <a:rPr lang="de-CH" sz="1400" baseline="0" dirty="0"/>
                        <a:t> </a:t>
                      </a:r>
                      <a:r>
                        <a:rPr lang="de-CH" sz="1400" dirty="0" err="1"/>
                        <a:t>ref</a:t>
                      </a:r>
                      <a:r>
                        <a:rPr lang="de-CH" sz="1400" dirty="0"/>
                        <a:t>.</a:t>
                      </a:r>
                      <a:r>
                        <a:rPr lang="de-CH" sz="1400" baseline="0" dirty="0"/>
                        <a:t> (</a:t>
                      </a:r>
                      <a:r>
                        <a:rPr lang="de-CH" sz="1400" dirty="0" err="1"/>
                        <a:t>units</a:t>
                      </a:r>
                      <a:r>
                        <a:rPr lang="de-CH" sz="1400" dirty="0"/>
                        <a:t>)</a:t>
                      </a:r>
                      <a:r>
                        <a:rPr lang="de-CH" sz="1400" baseline="0" dirty="0"/>
                        <a:t> </a:t>
                      </a:r>
                      <a:endParaRPr lang="de-CH" sz="1400" dirty="0"/>
                    </a:p>
                  </a:txBody>
                  <a:tcPr/>
                </a:tc>
                <a:tc>
                  <a:txBody>
                    <a:bodyPr/>
                    <a:lstStyle/>
                    <a:p>
                      <a:pPr algn="ctr"/>
                      <a:r>
                        <a:rPr lang="de-CH" sz="1400" dirty="0"/>
                        <a:t>Reference</a:t>
                      </a:r>
                    </a:p>
                  </a:txBody>
                  <a:tcPr/>
                </a:tc>
                <a:tc>
                  <a:txBody>
                    <a:bodyPr/>
                    <a:lstStyle/>
                    <a:p>
                      <a:pPr algn="ctr"/>
                      <a:r>
                        <a:rPr lang="de-CH" sz="1800" b="1" dirty="0">
                          <a:solidFill>
                            <a:srgbClr val="00B050"/>
                          </a:solidFill>
                        </a:rPr>
                        <a:t>&lt;5</a:t>
                      </a:r>
                      <a:r>
                        <a:rPr lang="de-CH" sz="1800" b="1" baseline="0" dirty="0">
                          <a:solidFill>
                            <a:srgbClr val="00B050"/>
                          </a:solidFill>
                        </a:rPr>
                        <a:t> </a:t>
                      </a:r>
                      <a:r>
                        <a:rPr lang="de-CH" sz="1800" b="1" baseline="0" dirty="0" err="1">
                          <a:solidFill>
                            <a:srgbClr val="00B050"/>
                          </a:solidFill>
                        </a:rPr>
                        <a:t>units</a:t>
                      </a:r>
                      <a:endParaRPr lang="de-CH" sz="1800" b="1" dirty="0">
                        <a:solidFill>
                          <a:srgbClr val="00B050"/>
                        </a:solidFill>
                      </a:endParaRPr>
                    </a:p>
                  </a:txBody>
                  <a:tcPr/>
                </a:tc>
                <a:tc>
                  <a:txBody>
                    <a:bodyPr/>
                    <a:lstStyle/>
                    <a:p>
                      <a:pPr algn="ctr"/>
                      <a:r>
                        <a:rPr lang="de-CH" sz="1800" b="1" dirty="0">
                          <a:solidFill>
                            <a:srgbClr val="00B050"/>
                          </a:solidFill>
                        </a:rPr>
                        <a:t>~10</a:t>
                      </a:r>
                      <a:r>
                        <a:rPr lang="de-CH" sz="1800" b="1" baseline="0" dirty="0">
                          <a:solidFill>
                            <a:srgbClr val="00B050"/>
                          </a:solidFill>
                        </a:rPr>
                        <a:t> </a:t>
                      </a:r>
                      <a:r>
                        <a:rPr lang="de-CH" sz="1800" b="1" baseline="0" dirty="0" err="1">
                          <a:solidFill>
                            <a:srgbClr val="00B050"/>
                          </a:solidFill>
                        </a:rPr>
                        <a:t>units</a:t>
                      </a:r>
                      <a:endParaRPr lang="de-CH" sz="1800" b="1" dirty="0">
                        <a:solidFill>
                          <a:srgbClr val="00B050"/>
                        </a:solidFill>
                      </a:endParaRPr>
                    </a:p>
                  </a:txBody>
                  <a:tcPr/>
                </a:tc>
                <a:extLst>
                  <a:ext uri="{0D108BD9-81ED-4DB2-BD59-A6C34878D82A}">
                    <a16:rowId xmlns:a16="http://schemas.microsoft.com/office/drawing/2014/main" val="774659805"/>
                  </a:ext>
                </a:extLst>
              </a:tr>
            </a:tbl>
          </a:graphicData>
        </a:graphic>
      </p:graphicFrame>
      <p:sp>
        <p:nvSpPr>
          <p:cNvPr id="9" name="TextBox 8"/>
          <p:cNvSpPr txBox="1"/>
          <p:nvPr/>
        </p:nvSpPr>
        <p:spPr>
          <a:xfrm>
            <a:off x="899592" y="6310296"/>
            <a:ext cx="6654066" cy="4308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a:spcBef>
                <a:spcPts val="0"/>
              </a:spcBef>
            </a:pPr>
            <a:r>
              <a:rPr lang="en-US" sz="2800" b="1" dirty="0">
                <a:solidFill>
                  <a:srgbClr val="00B050"/>
                </a:solidFill>
              </a:rPr>
              <a:t>Reliable and accurate measurement systems</a:t>
            </a:r>
            <a:endParaRPr kumimoji="0" lang="fr-FR" sz="2800" b="1" i="0" u="none" strike="noStrike" cap="none" spc="0" normalizeH="0" baseline="0" dirty="0">
              <a:ln>
                <a:noFill/>
              </a:ln>
              <a:solidFill>
                <a:srgbClr val="00B050"/>
              </a:solidFill>
              <a:effectLst/>
              <a:uFillTx/>
              <a:latin typeface="+mj-lt"/>
              <a:ea typeface="+mj-ea"/>
              <a:cs typeface="+mj-cs"/>
              <a:sym typeface="Calibri"/>
            </a:endParaRPr>
          </a:p>
        </p:txBody>
      </p:sp>
    </p:spTree>
    <p:extLst>
      <p:ext uri="{BB962C8B-B14F-4D97-AF65-F5344CB8AC3E}">
        <p14:creationId xmlns:p14="http://schemas.microsoft.com/office/powerpoint/2010/main" val="13617594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2"/>
          <p:cNvSpPr txBox="1">
            <a:spLocks noChangeArrowheads="1"/>
          </p:cNvSpPr>
          <p:nvPr/>
        </p:nvSpPr>
        <p:spPr bwMode="auto">
          <a:xfrm>
            <a:off x="1266004" y="0"/>
            <a:ext cx="6264696" cy="738664"/>
          </a:xfrm>
          <a:prstGeom prst="rect">
            <a:avLst/>
          </a:prstGeom>
          <a:noFill/>
          <a:ln>
            <a:noFill/>
          </a:ln>
          <a:effectLst/>
        </p:spPr>
        <p:txBody>
          <a:bodyPr wrap="square">
            <a:spAutoFit/>
          </a:bodyPr>
          <a:lstStyle/>
          <a:p>
            <a:pPr algn="ctr">
              <a:spcBef>
                <a:spcPts val="0"/>
              </a:spcBef>
            </a:pPr>
            <a:r>
              <a:rPr lang="en-US" altLang="de-DE" sz="2100" b="1" dirty="0">
                <a:solidFill>
                  <a:srgbClr val="3333FF"/>
                </a:solidFill>
                <a:latin typeface="Arial" panose="020B0604020202020204" pitchFamily="34" charset="0"/>
              </a:rPr>
              <a:t>Cumulative magnet measurements</a:t>
            </a:r>
          </a:p>
          <a:p>
            <a:pPr algn="ctr">
              <a:spcBef>
                <a:spcPts val="0"/>
              </a:spcBef>
            </a:pPr>
            <a:r>
              <a:rPr lang="en-US" altLang="de-DE" sz="2100" b="1" dirty="0">
                <a:solidFill>
                  <a:srgbClr val="3333FF"/>
                </a:solidFill>
                <a:latin typeface="Arial" panose="020B0604020202020204" pitchFamily="34" charset="0"/>
              </a:rPr>
              <a:t>No sleep till October 2024 but……We made it !</a:t>
            </a:r>
          </a:p>
        </p:txBody>
      </p:sp>
      <p:sp>
        <p:nvSpPr>
          <p:cNvPr id="4" name="TextBox 3">
            <a:extLst>
              <a:ext uri="{FF2B5EF4-FFF2-40B4-BE49-F238E27FC236}">
                <a16:creationId xmlns:a16="http://schemas.microsoft.com/office/drawing/2014/main" id="{D75051E3-B31C-67CC-42C0-CC1AC4709C61}"/>
              </a:ext>
            </a:extLst>
          </p:cNvPr>
          <p:cNvSpPr txBox="1"/>
          <p:nvPr/>
        </p:nvSpPr>
        <p:spPr>
          <a:xfrm>
            <a:off x="575556" y="5803666"/>
            <a:ext cx="7992888" cy="784830"/>
          </a:xfrm>
          <a:prstGeom prst="rect">
            <a:avLst/>
          </a:prstGeom>
          <a:solidFill>
            <a:schemeClr val="bg2">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hangingPunct="0"/>
            <a:r>
              <a:rPr lang="de-CH" sz="1800" b="1" i="1" dirty="0" err="1">
                <a:solidFill>
                  <a:srgbClr val="7030A0"/>
                </a:solidFill>
                <a:latin typeface="Calibri" panose="020F0502020204030204" pitchFamily="34" charset="0"/>
                <a:cs typeface="Calibri" panose="020F0502020204030204" pitchFamily="34" charset="0"/>
                <a:sym typeface="Calibri"/>
              </a:rPr>
              <a:t>From</a:t>
            </a:r>
            <a:r>
              <a:rPr lang="de-CH" sz="1800" b="1" i="1" dirty="0">
                <a:solidFill>
                  <a:srgbClr val="7030A0"/>
                </a:solidFill>
                <a:latin typeface="Calibri" panose="020F0502020204030204" pitchFamily="34" charset="0"/>
                <a:cs typeface="Calibri" panose="020F0502020204030204" pitchFamily="34" charset="0"/>
                <a:sym typeface="Calibri"/>
              </a:rPr>
              <a:t> September 2023 : all </a:t>
            </a:r>
            <a:r>
              <a:rPr lang="de-CH" sz="1800" b="1" i="1" dirty="0" err="1">
                <a:solidFill>
                  <a:srgbClr val="7030A0"/>
                </a:solidFill>
                <a:latin typeface="Calibri" panose="020F0502020204030204" pitchFamily="34" charset="0"/>
                <a:cs typeface="Calibri" panose="020F0502020204030204" pitchFamily="34" charset="0"/>
                <a:sym typeface="Calibri"/>
              </a:rPr>
              <a:t>the</a:t>
            </a:r>
            <a:r>
              <a:rPr lang="de-CH" sz="1800" b="1" i="1" dirty="0">
                <a:solidFill>
                  <a:srgbClr val="7030A0"/>
                </a:solidFill>
                <a:latin typeface="Calibri" panose="020F0502020204030204" pitchFamily="34" charset="0"/>
                <a:cs typeface="Calibri" panose="020F0502020204030204" pitchFamily="34" charset="0"/>
                <a:sym typeface="Calibri"/>
              </a:rPr>
              <a:t> 7 </a:t>
            </a:r>
            <a:r>
              <a:rPr lang="de-CH" sz="1800" b="1" i="1" dirty="0" err="1">
                <a:solidFill>
                  <a:srgbClr val="7030A0"/>
                </a:solidFill>
                <a:latin typeface="Calibri" panose="020F0502020204030204" pitchFamily="34" charset="0"/>
                <a:cs typeface="Calibri" panose="020F0502020204030204" pitchFamily="34" charset="0"/>
                <a:sym typeface="Calibri"/>
              </a:rPr>
              <a:t>magnetic</a:t>
            </a:r>
            <a:r>
              <a:rPr lang="de-CH" sz="1800" b="1" i="1" dirty="0">
                <a:solidFill>
                  <a:srgbClr val="7030A0"/>
                </a:solidFill>
                <a:latin typeface="Calibri" panose="020F0502020204030204" pitchFamily="34" charset="0"/>
                <a:cs typeface="Calibri" panose="020F0502020204030204" pitchFamily="34" charset="0"/>
                <a:sym typeface="Calibri"/>
              </a:rPr>
              <a:t> </a:t>
            </a:r>
            <a:r>
              <a:rPr lang="de-CH" sz="1800" b="1" i="1" dirty="0" err="1">
                <a:solidFill>
                  <a:srgbClr val="7030A0"/>
                </a:solidFill>
                <a:latin typeface="Calibri" panose="020F0502020204030204" pitchFamily="34" charset="0"/>
                <a:cs typeface="Calibri" panose="020F0502020204030204" pitchFamily="34" charset="0"/>
                <a:sym typeface="Calibri"/>
              </a:rPr>
              <a:t>measurement</a:t>
            </a:r>
            <a:r>
              <a:rPr lang="de-CH" sz="1800" b="1" i="1" dirty="0">
                <a:solidFill>
                  <a:srgbClr val="7030A0"/>
                </a:solidFill>
                <a:latin typeface="Calibri" panose="020F0502020204030204" pitchFamily="34" charset="0"/>
                <a:cs typeface="Calibri" panose="020F0502020204030204" pitchFamily="34" charset="0"/>
                <a:sym typeface="Calibri"/>
              </a:rPr>
              <a:t> </a:t>
            </a:r>
            <a:r>
              <a:rPr lang="de-CH" sz="1800" b="1" i="1" dirty="0" err="1">
                <a:solidFill>
                  <a:srgbClr val="7030A0"/>
                </a:solidFill>
                <a:latin typeface="Calibri" panose="020F0502020204030204" pitchFamily="34" charset="0"/>
                <a:cs typeface="Calibri" panose="020F0502020204030204" pitchFamily="34" charset="0"/>
                <a:sym typeface="Calibri"/>
              </a:rPr>
              <a:t>benche</a:t>
            </a:r>
            <a:r>
              <a:rPr lang="de-CH" sz="1800" b="1" i="1" dirty="0" err="1">
                <a:solidFill>
                  <a:srgbClr val="7030A0"/>
                </a:solidFill>
                <a:latin typeface="Calibri" panose="020F0502020204030204" pitchFamily="34" charset="0"/>
                <a:cs typeface="Calibri" panose="020F0502020204030204" pitchFamily="34" charset="0"/>
              </a:rPr>
              <a:t>s</a:t>
            </a:r>
            <a:r>
              <a:rPr lang="de-CH" sz="1800" b="1" i="1" dirty="0">
                <a:solidFill>
                  <a:srgbClr val="7030A0"/>
                </a:solidFill>
                <a:latin typeface="Calibri" panose="020F0502020204030204" pitchFamily="34" charset="0"/>
                <a:cs typeface="Calibri" panose="020F0502020204030204" pitchFamily="34" charset="0"/>
              </a:rPr>
              <a:t> operational</a:t>
            </a:r>
          </a:p>
          <a:p>
            <a:pPr algn="ctr" hangingPunct="0"/>
            <a:r>
              <a:rPr lang="de-CH" sz="1800" b="1" i="1" dirty="0">
                <a:solidFill>
                  <a:srgbClr val="7030A0"/>
                </a:solidFill>
                <a:latin typeface="Calibri" panose="020F0502020204030204" pitchFamily="34" charset="0"/>
                <a:cs typeface="Calibri" panose="020F0502020204030204" pitchFamily="34" charset="0"/>
              </a:rPr>
              <a:t>………</a:t>
            </a:r>
            <a:r>
              <a:rPr lang="de-CH" sz="1800" b="1" i="1" dirty="0" err="1">
                <a:solidFill>
                  <a:srgbClr val="7030A0"/>
                </a:solidFill>
                <a:latin typeface="Calibri" panose="020F0502020204030204" pitchFamily="34" charset="0"/>
                <a:cs typeface="Calibri" panose="020F0502020204030204" pitchFamily="34" charset="0"/>
              </a:rPr>
              <a:t>Measurements</a:t>
            </a:r>
            <a:r>
              <a:rPr lang="de-CH" sz="1800" b="1" i="1" dirty="0">
                <a:solidFill>
                  <a:srgbClr val="7030A0"/>
                </a:solidFill>
                <a:latin typeface="Calibri" panose="020F0502020204030204" pitchFamily="34" charset="0"/>
                <a:cs typeface="Calibri" panose="020F0502020204030204" pitchFamily="34" charset="0"/>
              </a:rPr>
              <a:t> </a:t>
            </a:r>
            <a:r>
              <a:rPr lang="de-CH" sz="1800" b="1" i="1" dirty="0" err="1">
                <a:solidFill>
                  <a:srgbClr val="7030A0"/>
                </a:solidFill>
                <a:latin typeface="Calibri" panose="020F0502020204030204" pitchFamily="34" charset="0"/>
                <a:cs typeface="Calibri" panose="020F0502020204030204" pitchFamily="34" charset="0"/>
              </a:rPr>
              <a:t>completed</a:t>
            </a:r>
            <a:r>
              <a:rPr lang="de-CH" sz="1800" b="1" i="1" dirty="0">
                <a:solidFill>
                  <a:srgbClr val="7030A0"/>
                </a:solidFill>
                <a:latin typeface="Calibri" panose="020F0502020204030204" pitchFamily="34" charset="0"/>
                <a:cs typeface="Calibri" panose="020F0502020204030204" pitchFamily="34" charset="0"/>
              </a:rPr>
              <a:t> end </a:t>
            </a:r>
            <a:r>
              <a:rPr lang="de-CH" sz="1800" b="1" i="1" dirty="0" err="1">
                <a:solidFill>
                  <a:srgbClr val="7030A0"/>
                </a:solidFill>
                <a:latin typeface="Calibri" panose="020F0502020204030204" pitchFamily="34" charset="0"/>
                <a:cs typeface="Calibri" panose="020F0502020204030204" pitchFamily="34" charset="0"/>
              </a:rPr>
              <a:t>of</a:t>
            </a:r>
            <a:r>
              <a:rPr lang="de-CH" sz="1800" b="1" i="1" dirty="0">
                <a:solidFill>
                  <a:srgbClr val="7030A0"/>
                </a:solidFill>
                <a:latin typeface="Calibri" panose="020F0502020204030204" pitchFamily="34" charset="0"/>
                <a:cs typeface="Calibri" panose="020F0502020204030204" pitchFamily="34" charset="0"/>
              </a:rPr>
              <a:t>  </a:t>
            </a:r>
            <a:r>
              <a:rPr lang="de-CH" sz="1800" b="1" i="1" dirty="0" err="1">
                <a:solidFill>
                  <a:srgbClr val="7030A0"/>
                </a:solidFill>
                <a:latin typeface="Calibri" panose="020F0502020204030204" pitchFamily="34" charset="0"/>
                <a:cs typeface="Calibri" panose="020F0502020204030204" pitchFamily="34" charset="0"/>
              </a:rPr>
              <a:t>October</a:t>
            </a:r>
            <a:r>
              <a:rPr lang="de-CH" sz="1800" b="1" i="1" dirty="0">
                <a:solidFill>
                  <a:srgbClr val="7030A0"/>
                </a:solidFill>
                <a:latin typeface="Calibri" panose="020F0502020204030204" pitchFamily="34" charset="0"/>
                <a:cs typeface="Calibri" panose="020F0502020204030204" pitchFamily="34" charset="0"/>
              </a:rPr>
              <a:t> 2024 (6 </a:t>
            </a:r>
            <a:r>
              <a:rPr lang="de-CH" sz="1800" b="1" i="1" dirty="0" err="1">
                <a:solidFill>
                  <a:srgbClr val="7030A0"/>
                </a:solidFill>
                <a:latin typeface="Calibri" panose="020F0502020204030204" pitchFamily="34" charset="0"/>
                <a:cs typeface="Calibri" panose="020F0502020204030204" pitchFamily="34" charset="0"/>
              </a:rPr>
              <a:t>triplets</a:t>
            </a:r>
            <a:r>
              <a:rPr lang="de-CH" sz="1800" b="1" i="1" dirty="0">
                <a:solidFill>
                  <a:srgbClr val="7030A0"/>
                </a:solidFill>
                <a:latin typeface="Calibri" panose="020F0502020204030204" pitchFamily="34" charset="0"/>
                <a:cs typeface="Calibri" panose="020F0502020204030204" pitchFamily="34" charset="0"/>
              </a:rPr>
              <a:t> </a:t>
            </a:r>
            <a:r>
              <a:rPr lang="de-CH" sz="1800" b="1" i="1" dirty="0" err="1">
                <a:solidFill>
                  <a:srgbClr val="7030A0"/>
                </a:solidFill>
                <a:latin typeface="Calibri" panose="020F0502020204030204" pitchFamily="34" charset="0"/>
                <a:cs typeface="Calibri" panose="020F0502020204030204" pitchFamily="34" charset="0"/>
              </a:rPr>
              <a:t>to</a:t>
            </a:r>
            <a:r>
              <a:rPr lang="de-CH" sz="1800" b="1" i="1" dirty="0">
                <a:solidFill>
                  <a:srgbClr val="7030A0"/>
                </a:solidFill>
                <a:latin typeface="Calibri" panose="020F0502020204030204" pitchFamily="34" charset="0"/>
                <a:cs typeface="Calibri" panose="020F0502020204030204" pitchFamily="34" charset="0"/>
              </a:rPr>
              <a:t> </a:t>
            </a:r>
            <a:r>
              <a:rPr lang="de-CH" sz="1800" b="1" i="1" dirty="0" err="1">
                <a:solidFill>
                  <a:srgbClr val="7030A0"/>
                </a:solidFill>
                <a:latin typeface="Calibri" panose="020F0502020204030204" pitchFamily="34" charset="0"/>
                <a:cs typeface="Calibri" panose="020F0502020204030204" pitchFamily="34" charset="0"/>
              </a:rPr>
              <a:t>be</a:t>
            </a:r>
            <a:r>
              <a:rPr lang="de-CH" sz="1800" b="1" i="1" dirty="0">
                <a:solidFill>
                  <a:srgbClr val="7030A0"/>
                </a:solidFill>
                <a:latin typeface="Calibri" panose="020F0502020204030204" pitchFamily="34" charset="0"/>
                <a:cs typeface="Calibri" panose="020F0502020204030204" pitchFamily="34" charset="0"/>
              </a:rPr>
              <a:t> </a:t>
            </a:r>
            <a:r>
              <a:rPr lang="de-CH" sz="1800" b="1" i="1" dirty="0" err="1">
                <a:solidFill>
                  <a:srgbClr val="7030A0"/>
                </a:solidFill>
                <a:latin typeface="Calibri" panose="020F0502020204030204" pitchFamily="34" charset="0"/>
                <a:cs typeface="Calibri" panose="020F0502020204030204" pitchFamily="34" charset="0"/>
              </a:rPr>
              <a:t>measured</a:t>
            </a:r>
            <a:r>
              <a:rPr lang="de-CH" sz="1800" b="1" i="1" dirty="0">
                <a:solidFill>
                  <a:srgbClr val="7030A0"/>
                </a:solidFill>
                <a:latin typeface="Calibri" panose="020F0502020204030204" pitchFamily="34" charset="0"/>
                <a:cs typeface="Calibri" panose="020F0502020204030204" pitchFamily="34" charset="0"/>
              </a:rPr>
              <a:t>) </a:t>
            </a:r>
          </a:p>
        </p:txBody>
      </p:sp>
      <p:grpSp>
        <p:nvGrpSpPr>
          <p:cNvPr id="3" name="Group 2">
            <a:extLst>
              <a:ext uri="{FF2B5EF4-FFF2-40B4-BE49-F238E27FC236}">
                <a16:creationId xmlns:a16="http://schemas.microsoft.com/office/drawing/2014/main" id="{86EFFFAB-F949-DA27-D10C-836A73C68809}"/>
              </a:ext>
            </a:extLst>
          </p:cNvPr>
          <p:cNvGrpSpPr/>
          <p:nvPr/>
        </p:nvGrpSpPr>
        <p:grpSpPr>
          <a:xfrm>
            <a:off x="107504" y="738664"/>
            <a:ext cx="8388424" cy="5186954"/>
            <a:chOff x="35496" y="742656"/>
            <a:chExt cx="8388424" cy="5186954"/>
          </a:xfrm>
        </p:grpSpPr>
        <p:pic>
          <p:nvPicPr>
            <p:cNvPr id="8" name="Picture 7">
              <a:extLst>
                <a:ext uri="{FF2B5EF4-FFF2-40B4-BE49-F238E27FC236}">
                  <a16:creationId xmlns:a16="http://schemas.microsoft.com/office/drawing/2014/main" id="{D8D0D097-95DE-8D1C-CA14-5ABD9CAE2CF8}"/>
                </a:ext>
              </a:extLst>
            </p:cNvPr>
            <p:cNvPicPr>
              <a:picLocks noChangeAspect="1"/>
            </p:cNvPicPr>
            <p:nvPr/>
          </p:nvPicPr>
          <p:blipFill>
            <a:blip r:embed="rId3"/>
            <a:stretch>
              <a:fillRect/>
            </a:stretch>
          </p:blipFill>
          <p:spPr>
            <a:xfrm>
              <a:off x="35496" y="774119"/>
              <a:ext cx="8388424" cy="5155491"/>
            </a:xfrm>
            <a:prstGeom prst="rect">
              <a:avLst/>
            </a:prstGeom>
          </p:spPr>
        </p:pic>
        <p:pic>
          <p:nvPicPr>
            <p:cNvPr id="2" name="Picture 1">
              <a:extLst>
                <a:ext uri="{FF2B5EF4-FFF2-40B4-BE49-F238E27FC236}">
                  <a16:creationId xmlns:a16="http://schemas.microsoft.com/office/drawing/2014/main" id="{1AEB71B9-72C2-FB69-7DB5-15ECDDC1F5FF}"/>
                </a:ext>
              </a:extLst>
            </p:cNvPr>
            <p:cNvPicPr>
              <a:picLocks noChangeAspect="1"/>
            </p:cNvPicPr>
            <p:nvPr/>
          </p:nvPicPr>
          <p:blipFill>
            <a:blip r:embed="rId4"/>
            <a:stretch>
              <a:fillRect/>
            </a:stretch>
          </p:blipFill>
          <p:spPr>
            <a:xfrm>
              <a:off x="1058760" y="742656"/>
              <a:ext cx="4860032" cy="2377988"/>
            </a:xfrm>
            <a:prstGeom prst="rect">
              <a:avLst/>
            </a:prstGeom>
          </p:spPr>
        </p:pic>
        <p:sp>
          <p:nvSpPr>
            <p:cNvPr id="6" name="Arrow: Down 5">
              <a:extLst>
                <a:ext uri="{FF2B5EF4-FFF2-40B4-BE49-F238E27FC236}">
                  <a16:creationId xmlns:a16="http://schemas.microsoft.com/office/drawing/2014/main" id="{33EC821F-5AE2-D231-9128-9FC662DDA64A}"/>
                </a:ext>
              </a:extLst>
            </p:cNvPr>
            <p:cNvSpPr/>
            <p:nvPr/>
          </p:nvSpPr>
          <p:spPr>
            <a:xfrm rot="10800000">
              <a:off x="4932040" y="3842703"/>
              <a:ext cx="318850" cy="729097"/>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7" name="TextBox 6">
              <a:extLst>
                <a:ext uri="{FF2B5EF4-FFF2-40B4-BE49-F238E27FC236}">
                  <a16:creationId xmlns:a16="http://schemas.microsoft.com/office/drawing/2014/main" id="{F008E290-4789-EFCE-B0A2-C29FC19B0ABF}"/>
                </a:ext>
              </a:extLst>
            </p:cNvPr>
            <p:cNvSpPr txBox="1"/>
            <p:nvPr/>
          </p:nvSpPr>
          <p:spPr>
            <a:xfrm>
              <a:off x="5477286" y="4112180"/>
              <a:ext cx="1197444" cy="307777"/>
            </a:xfrm>
            <a:prstGeom prst="rect">
              <a:avLst/>
            </a:prstGeom>
            <a:noFill/>
          </p:spPr>
          <p:txBody>
            <a:bodyPr wrap="none" lIns="0" tIns="0" rIns="0" bIns="0" rtlCol="0">
              <a:spAutoFit/>
            </a:bodyPr>
            <a:lstStyle/>
            <a:p>
              <a:pPr algn="l"/>
              <a:r>
                <a:rPr lang="de-CH" sz="2000" dirty="0"/>
                <a:t>7 </a:t>
              </a:r>
              <a:r>
                <a:rPr lang="de-CH" sz="2000" dirty="0" err="1"/>
                <a:t>benches</a:t>
              </a:r>
              <a:r>
                <a:rPr lang="de-CH" sz="2000" dirty="0"/>
                <a:t> </a:t>
              </a:r>
              <a:endParaRPr lang="en-US" sz="2000" dirty="0"/>
            </a:p>
          </p:txBody>
        </p:sp>
        <p:sp>
          <p:nvSpPr>
            <p:cNvPr id="9" name="Arrow: Down 8">
              <a:extLst>
                <a:ext uri="{FF2B5EF4-FFF2-40B4-BE49-F238E27FC236}">
                  <a16:creationId xmlns:a16="http://schemas.microsoft.com/office/drawing/2014/main" id="{0CEE2C8E-15DE-B56B-9C7E-D048A3C7A33F}"/>
                </a:ext>
              </a:extLst>
            </p:cNvPr>
            <p:cNvSpPr/>
            <p:nvPr/>
          </p:nvSpPr>
          <p:spPr>
            <a:xfrm rot="10800000">
              <a:off x="7296402" y="1488620"/>
              <a:ext cx="239009" cy="729097"/>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3" name="TextBox 12">
              <a:extLst>
                <a:ext uri="{FF2B5EF4-FFF2-40B4-BE49-F238E27FC236}">
                  <a16:creationId xmlns:a16="http://schemas.microsoft.com/office/drawing/2014/main" id="{11C3D44F-2CF0-F9D9-8CDC-C5A42439A395}"/>
                </a:ext>
              </a:extLst>
            </p:cNvPr>
            <p:cNvSpPr txBox="1"/>
            <p:nvPr/>
          </p:nvSpPr>
          <p:spPr>
            <a:xfrm>
              <a:off x="5796136" y="3235086"/>
              <a:ext cx="2205732" cy="307777"/>
            </a:xfrm>
            <a:prstGeom prst="rect">
              <a:avLst/>
            </a:prstGeom>
            <a:noFill/>
          </p:spPr>
          <p:txBody>
            <a:bodyPr wrap="none" lIns="0" tIns="0" rIns="0" bIns="0" rtlCol="0">
              <a:spAutoFit/>
            </a:bodyPr>
            <a:lstStyle/>
            <a:p>
              <a:pPr algn="l"/>
              <a:r>
                <a:rPr lang="de-CH" sz="2000" dirty="0"/>
                <a:t>70 </a:t>
              </a:r>
              <a:r>
                <a:rPr lang="de-CH" sz="2000" dirty="0" err="1"/>
                <a:t>magnets</a:t>
              </a:r>
              <a:r>
                <a:rPr lang="de-CH" sz="2000" dirty="0"/>
                <a:t> / </a:t>
              </a:r>
              <a:r>
                <a:rPr lang="de-CH" sz="2000" dirty="0" err="1"/>
                <a:t>month</a:t>
              </a:r>
              <a:endParaRPr lang="en-US" sz="2000" dirty="0"/>
            </a:p>
          </p:txBody>
        </p:sp>
      </p:grpSp>
      <p:sp>
        <p:nvSpPr>
          <p:cNvPr id="10" name="TextBox 9">
            <a:extLst>
              <a:ext uri="{FF2B5EF4-FFF2-40B4-BE49-F238E27FC236}">
                <a16:creationId xmlns:a16="http://schemas.microsoft.com/office/drawing/2014/main" id="{93BDDA47-9B76-EEFE-B884-9885E49FFDEE}"/>
              </a:ext>
            </a:extLst>
          </p:cNvPr>
          <p:cNvSpPr txBox="1"/>
          <p:nvPr/>
        </p:nvSpPr>
        <p:spPr>
          <a:xfrm>
            <a:off x="6483406" y="2241519"/>
            <a:ext cx="2526334" cy="615553"/>
          </a:xfrm>
          <a:prstGeom prst="rect">
            <a:avLst/>
          </a:prstGeom>
          <a:noFill/>
        </p:spPr>
        <p:txBody>
          <a:bodyPr wrap="none" lIns="0" tIns="0" rIns="0" bIns="0" rtlCol="0">
            <a:spAutoFit/>
          </a:bodyPr>
          <a:lstStyle/>
          <a:p>
            <a:pPr algn="ctr">
              <a:spcBef>
                <a:spcPts val="0"/>
              </a:spcBef>
            </a:pPr>
            <a:r>
              <a:rPr lang="de-CH" sz="2000" b="1" i="1" dirty="0">
                <a:solidFill>
                  <a:srgbClr val="00B050"/>
                </a:solidFill>
              </a:rPr>
              <a:t>All </a:t>
            </a:r>
            <a:r>
              <a:rPr lang="de-CH" sz="2000" b="1" i="1" dirty="0" err="1">
                <a:solidFill>
                  <a:srgbClr val="00B050"/>
                </a:solidFill>
              </a:rPr>
              <a:t>magnets</a:t>
            </a:r>
            <a:r>
              <a:rPr lang="de-CH" sz="2000" b="1" i="1" dirty="0">
                <a:solidFill>
                  <a:srgbClr val="00B050"/>
                </a:solidFill>
              </a:rPr>
              <a:t> </a:t>
            </a:r>
            <a:r>
              <a:rPr lang="de-CH" sz="2000" b="1" i="1" dirty="0" err="1">
                <a:solidFill>
                  <a:srgbClr val="00B050"/>
                </a:solidFill>
              </a:rPr>
              <a:t>delivered</a:t>
            </a:r>
            <a:endParaRPr lang="de-CH" sz="2000" b="1" i="1" dirty="0">
              <a:solidFill>
                <a:srgbClr val="00B050"/>
              </a:solidFill>
            </a:endParaRPr>
          </a:p>
          <a:p>
            <a:pPr algn="ctr">
              <a:spcBef>
                <a:spcPts val="0"/>
              </a:spcBef>
            </a:pPr>
            <a:r>
              <a:rPr lang="de-CH" sz="2000" b="1" i="1" dirty="0" err="1">
                <a:solidFill>
                  <a:srgbClr val="00B050"/>
                </a:solidFill>
              </a:rPr>
              <a:t>except</a:t>
            </a:r>
            <a:r>
              <a:rPr lang="de-CH" sz="2000" b="1" i="1" dirty="0">
                <a:solidFill>
                  <a:srgbClr val="00B050"/>
                </a:solidFill>
              </a:rPr>
              <a:t> last </a:t>
            </a:r>
            <a:r>
              <a:rPr lang="de-CH" sz="2000" b="1" i="1" dirty="0" err="1">
                <a:solidFill>
                  <a:srgbClr val="00B050"/>
                </a:solidFill>
              </a:rPr>
              <a:t>triplets</a:t>
            </a:r>
            <a:endParaRPr lang="en-US" sz="2000" b="1" i="1" dirty="0">
              <a:solidFill>
                <a:srgbClr val="00B050"/>
              </a:solidFill>
            </a:endParaRPr>
          </a:p>
        </p:txBody>
      </p:sp>
      <p:pic>
        <p:nvPicPr>
          <p:cNvPr id="11" name="Picture 10">
            <a:extLst>
              <a:ext uri="{FF2B5EF4-FFF2-40B4-BE49-F238E27FC236}">
                <a16:creationId xmlns:a16="http://schemas.microsoft.com/office/drawing/2014/main" id="{8452F345-B85A-D16C-663F-F82B09ABF9DA}"/>
              </a:ext>
            </a:extLst>
          </p:cNvPr>
          <p:cNvPicPr>
            <a:picLocks noChangeAspect="1"/>
          </p:cNvPicPr>
          <p:nvPr/>
        </p:nvPicPr>
        <p:blipFill>
          <a:blip r:embed="rId5"/>
          <a:stretch>
            <a:fillRect/>
          </a:stretch>
        </p:blipFill>
        <p:spPr>
          <a:xfrm>
            <a:off x="8095946" y="825295"/>
            <a:ext cx="944996" cy="567654"/>
          </a:xfrm>
          <a:prstGeom prst="rect">
            <a:avLst/>
          </a:prstGeom>
        </p:spPr>
      </p:pic>
    </p:spTree>
    <p:extLst>
      <p:ext uri="{BB962C8B-B14F-4D97-AF65-F5344CB8AC3E}">
        <p14:creationId xmlns:p14="http://schemas.microsoft.com/office/powerpoint/2010/main" val="23045859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2"/>
          <p:cNvSpPr txBox="1">
            <a:spLocks noChangeArrowheads="1"/>
          </p:cNvSpPr>
          <p:nvPr/>
        </p:nvSpPr>
        <p:spPr bwMode="auto">
          <a:xfrm>
            <a:off x="1266004" y="0"/>
            <a:ext cx="7410452" cy="523220"/>
          </a:xfrm>
          <a:prstGeom prst="rect">
            <a:avLst/>
          </a:prstGeom>
          <a:noFill/>
          <a:ln>
            <a:noFill/>
          </a:ln>
          <a:effectLst/>
        </p:spPr>
        <p:txBody>
          <a:bodyPr wrap="square">
            <a:spAutoFit/>
          </a:bodyPr>
          <a:lstStyle/>
          <a:p>
            <a:pPr algn="ctr">
              <a:spcBef>
                <a:spcPts val="0"/>
              </a:spcBef>
            </a:pPr>
            <a:r>
              <a:rPr lang="en-US" altLang="de-DE" sz="2800" b="1" dirty="0">
                <a:solidFill>
                  <a:srgbClr val="3333FF"/>
                </a:solidFill>
                <a:latin typeface="Arial" panose="020B0604020202020204" pitchFamily="34" charset="0"/>
              </a:rPr>
              <a:t>Magnetic measurements results (phase 1)</a:t>
            </a:r>
          </a:p>
        </p:txBody>
      </p:sp>
      <p:pic>
        <p:nvPicPr>
          <p:cNvPr id="5" name="Picture 4">
            <a:extLst>
              <a:ext uri="{FF2B5EF4-FFF2-40B4-BE49-F238E27FC236}">
                <a16:creationId xmlns:a16="http://schemas.microsoft.com/office/drawing/2014/main" id="{4E349710-F95D-04C5-AFB7-872E0FA8A1E4}"/>
              </a:ext>
            </a:extLst>
          </p:cNvPr>
          <p:cNvPicPr>
            <a:picLocks noChangeAspect="1"/>
          </p:cNvPicPr>
          <p:nvPr/>
        </p:nvPicPr>
        <p:blipFill>
          <a:blip r:embed="rId3"/>
          <a:stretch>
            <a:fillRect/>
          </a:stretch>
        </p:blipFill>
        <p:spPr>
          <a:xfrm>
            <a:off x="644270" y="497302"/>
            <a:ext cx="2003705" cy="1393639"/>
          </a:xfrm>
          <a:prstGeom prst="rect">
            <a:avLst/>
          </a:prstGeom>
        </p:spPr>
      </p:pic>
      <p:pic>
        <p:nvPicPr>
          <p:cNvPr id="11" name="Picture 10">
            <a:extLst>
              <a:ext uri="{FF2B5EF4-FFF2-40B4-BE49-F238E27FC236}">
                <a16:creationId xmlns:a16="http://schemas.microsoft.com/office/drawing/2014/main" id="{36341CA5-36AC-B427-82C9-A876F382F83C}"/>
              </a:ext>
            </a:extLst>
          </p:cNvPr>
          <p:cNvPicPr>
            <a:picLocks noChangeAspect="1"/>
          </p:cNvPicPr>
          <p:nvPr/>
        </p:nvPicPr>
        <p:blipFill>
          <a:blip r:embed="rId4"/>
          <a:stretch>
            <a:fillRect/>
          </a:stretch>
        </p:blipFill>
        <p:spPr>
          <a:xfrm>
            <a:off x="682735" y="1960073"/>
            <a:ext cx="1926777" cy="1393639"/>
          </a:xfrm>
          <a:prstGeom prst="rect">
            <a:avLst/>
          </a:prstGeom>
        </p:spPr>
      </p:pic>
      <p:pic>
        <p:nvPicPr>
          <p:cNvPr id="29" name="Picture 28">
            <a:extLst>
              <a:ext uri="{FF2B5EF4-FFF2-40B4-BE49-F238E27FC236}">
                <a16:creationId xmlns:a16="http://schemas.microsoft.com/office/drawing/2014/main" id="{D35056FF-61A7-C6AC-F2CA-A8B147B78F0E}"/>
              </a:ext>
            </a:extLst>
          </p:cNvPr>
          <p:cNvPicPr>
            <a:picLocks noChangeAspect="1"/>
          </p:cNvPicPr>
          <p:nvPr/>
        </p:nvPicPr>
        <p:blipFill>
          <a:blip r:embed="rId5"/>
          <a:stretch>
            <a:fillRect/>
          </a:stretch>
        </p:blipFill>
        <p:spPr>
          <a:xfrm>
            <a:off x="5398451" y="731185"/>
            <a:ext cx="3167738" cy="2113539"/>
          </a:xfrm>
          <a:prstGeom prst="rect">
            <a:avLst/>
          </a:prstGeom>
        </p:spPr>
      </p:pic>
      <p:pic>
        <p:nvPicPr>
          <p:cNvPr id="30" name="Picture 29">
            <a:extLst>
              <a:ext uri="{FF2B5EF4-FFF2-40B4-BE49-F238E27FC236}">
                <a16:creationId xmlns:a16="http://schemas.microsoft.com/office/drawing/2014/main" id="{33C7EAC8-1C39-7006-3BE2-9ADB6E68705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51" t="6951" r="6951" b="15350"/>
          <a:stretch/>
        </p:blipFill>
        <p:spPr>
          <a:xfrm>
            <a:off x="1475656" y="4112784"/>
            <a:ext cx="2527301" cy="2125229"/>
          </a:xfrm>
          <a:prstGeom prst="rect">
            <a:avLst/>
          </a:prstGeom>
          <a:ln>
            <a:noFill/>
          </a:ln>
          <a:effectLst>
            <a:outerShdw blurRad="292100" dist="139700" dir="2700000" algn="tl" rotWithShape="0">
              <a:srgbClr val="333333">
                <a:alpha val="65000"/>
              </a:srgbClr>
            </a:outerShdw>
          </a:effectLst>
        </p:spPr>
      </p:pic>
      <p:sp>
        <p:nvSpPr>
          <p:cNvPr id="33" name="TextBox 32">
            <a:extLst>
              <a:ext uri="{FF2B5EF4-FFF2-40B4-BE49-F238E27FC236}">
                <a16:creationId xmlns:a16="http://schemas.microsoft.com/office/drawing/2014/main" id="{28529A20-DCB9-4E99-4693-FDA2739CB584}"/>
              </a:ext>
            </a:extLst>
          </p:cNvPr>
          <p:cNvSpPr txBox="1"/>
          <p:nvPr/>
        </p:nvSpPr>
        <p:spPr>
          <a:xfrm>
            <a:off x="1170673" y="3353712"/>
            <a:ext cx="3499355" cy="7386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algn="ctr">
              <a:spcBef>
                <a:spcPts val="0"/>
              </a:spcBef>
            </a:pPr>
            <a:r>
              <a:rPr lang="en-US" b="1" dirty="0">
                <a:solidFill>
                  <a:srgbClr val="00B050"/>
                </a:solidFill>
              </a:rPr>
              <a:t>Field Quality  and Field Integral tuning</a:t>
            </a:r>
          </a:p>
          <a:p>
            <a:pPr algn="ctr">
              <a:spcBef>
                <a:spcPts val="0"/>
              </a:spcBef>
            </a:pPr>
            <a:r>
              <a:rPr lang="en-US" b="1" dirty="0">
                <a:solidFill>
                  <a:srgbClr val="00B050"/>
                </a:solidFill>
              </a:rPr>
              <a:t> with Rotating Coils: </a:t>
            </a:r>
          </a:p>
          <a:p>
            <a:pPr algn="ctr">
              <a:spcBef>
                <a:spcPts val="0"/>
              </a:spcBef>
            </a:pPr>
            <a:r>
              <a:rPr lang="en-US" b="1" dirty="0">
                <a:solidFill>
                  <a:srgbClr val="00B050"/>
                </a:solidFill>
              </a:rPr>
              <a:t>Contribution C. Zoller</a:t>
            </a:r>
            <a:endParaRPr kumimoji="0" lang="fr-FR" b="1" i="0" u="none" strike="noStrike" cap="none" spc="0" normalizeH="0" baseline="0" dirty="0">
              <a:ln>
                <a:noFill/>
              </a:ln>
              <a:solidFill>
                <a:srgbClr val="00B050"/>
              </a:solidFill>
              <a:effectLst/>
              <a:uFillTx/>
              <a:latin typeface="+mj-lt"/>
              <a:ea typeface="+mj-ea"/>
              <a:cs typeface="+mj-cs"/>
              <a:sym typeface="Calibri"/>
            </a:endParaRPr>
          </a:p>
        </p:txBody>
      </p:sp>
      <p:sp>
        <p:nvSpPr>
          <p:cNvPr id="34" name="TextBox 33">
            <a:extLst>
              <a:ext uri="{FF2B5EF4-FFF2-40B4-BE49-F238E27FC236}">
                <a16:creationId xmlns:a16="http://schemas.microsoft.com/office/drawing/2014/main" id="{0A96F0AD-6B5F-7752-53C8-6782DC233308}"/>
              </a:ext>
            </a:extLst>
          </p:cNvPr>
          <p:cNvSpPr txBox="1"/>
          <p:nvPr/>
        </p:nvSpPr>
        <p:spPr>
          <a:xfrm>
            <a:off x="5227770" y="6070607"/>
            <a:ext cx="4036900" cy="7386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a:spcBef>
                <a:spcPts val="0"/>
              </a:spcBef>
            </a:pPr>
            <a:r>
              <a:rPr lang="en-US" b="1" dirty="0">
                <a:solidFill>
                  <a:srgbClr val="00B050"/>
                </a:solidFill>
              </a:rPr>
              <a:t>Triplet measurements and alignment</a:t>
            </a:r>
          </a:p>
          <a:p>
            <a:pPr algn="ctr">
              <a:spcBef>
                <a:spcPts val="0"/>
              </a:spcBef>
            </a:pPr>
            <a:r>
              <a:rPr lang="en-US" b="1" dirty="0">
                <a:solidFill>
                  <a:srgbClr val="00B050"/>
                </a:solidFill>
              </a:rPr>
              <a:t>with Moving Wires</a:t>
            </a:r>
          </a:p>
          <a:p>
            <a:pPr algn="ctr">
              <a:spcBef>
                <a:spcPts val="0"/>
              </a:spcBef>
            </a:pPr>
            <a:r>
              <a:rPr lang="en-US" b="1" dirty="0">
                <a:solidFill>
                  <a:srgbClr val="00B050"/>
                </a:solidFill>
              </a:rPr>
              <a:t>Contribution G. Montenero</a:t>
            </a:r>
            <a:endParaRPr kumimoji="0" lang="fr-FR" b="1" i="0" u="none" strike="noStrike" cap="none" spc="0" normalizeH="0" baseline="0" dirty="0">
              <a:ln>
                <a:noFill/>
              </a:ln>
              <a:solidFill>
                <a:srgbClr val="00B050"/>
              </a:solidFill>
              <a:effectLst/>
              <a:uFillTx/>
              <a:latin typeface="+mj-lt"/>
              <a:ea typeface="+mj-ea"/>
              <a:cs typeface="+mj-cs"/>
              <a:sym typeface="Calibri"/>
            </a:endParaRPr>
          </a:p>
        </p:txBody>
      </p:sp>
      <p:pic>
        <p:nvPicPr>
          <p:cNvPr id="35" name="Picture 34">
            <a:extLst>
              <a:ext uri="{FF2B5EF4-FFF2-40B4-BE49-F238E27FC236}">
                <a16:creationId xmlns:a16="http://schemas.microsoft.com/office/drawing/2014/main" id="{022BBB83-4128-3D52-B99C-13E2EC4F0508}"/>
              </a:ext>
            </a:extLst>
          </p:cNvPr>
          <p:cNvPicPr>
            <a:picLocks noChangeAspect="1"/>
          </p:cNvPicPr>
          <p:nvPr/>
        </p:nvPicPr>
        <p:blipFill>
          <a:blip r:embed="rId7"/>
          <a:stretch>
            <a:fillRect/>
          </a:stretch>
        </p:blipFill>
        <p:spPr>
          <a:xfrm>
            <a:off x="5432634" y="3789040"/>
            <a:ext cx="3375516" cy="2169319"/>
          </a:xfrm>
          <a:prstGeom prst="rect">
            <a:avLst/>
          </a:prstGeom>
        </p:spPr>
      </p:pic>
      <p:sp>
        <p:nvSpPr>
          <p:cNvPr id="36" name="TextBox 35">
            <a:extLst>
              <a:ext uri="{FF2B5EF4-FFF2-40B4-BE49-F238E27FC236}">
                <a16:creationId xmlns:a16="http://schemas.microsoft.com/office/drawing/2014/main" id="{D6BAE0E3-BE9E-84D3-9F77-1891D6B0650A}"/>
              </a:ext>
            </a:extLst>
          </p:cNvPr>
          <p:cNvSpPr txBox="1"/>
          <p:nvPr/>
        </p:nvSpPr>
        <p:spPr>
          <a:xfrm>
            <a:off x="5002447" y="2885459"/>
            <a:ext cx="4015523" cy="7386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algn="ctr">
              <a:spcBef>
                <a:spcPts val="0"/>
              </a:spcBef>
            </a:pPr>
            <a:r>
              <a:rPr lang="en-US" b="1" dirty="0" err="1">
                <a:solidFill>
                  <a:srgbClr val="00B050"/>
                </a:solidFill>
              </a:rPr>
              <a:t>Sextupoles</a:t>
            </a:r>
            <a:r>
              <a:rPr lang="en-US" b="1" dirty="0">
                <a:solidFill>
                  <a:srgbClr val="00B050"/>
                </a:solidFill>
              </a:rPr>
              <a:t> &amp;Octupoles axis measurement </a:t>
            </a:r>
          </a:p>
          <a:p>
            <a:pPr algn="ctr">
              <a:spcBef>
                <a:spcPts val="0"/>
              </a:spcBef>
            </a:pPr>
            <a:r>
              <a:rPr lang="en-US" b="1" dirty="0">
                <a:solidFill>
                  <a:srgbClr val="00B050"/>
                </a:solidFill>
              </a:rPr>
              <a:t>with vibrating wires: </a:t>
            </a:r>
          </a:p>
          <a:p>
            <a:pPr algn="ctr">
              <a:spcBef>
                <a:spcPts val="0"/>
              </a:spcBef>
            </a:pPr>
            <a:r>
              <a:rPr lang="en-US" b="1" dirty="0">
                <a:solidFill>
                  <a:srgbClr val="00B050"/>
                </a:solidFill>
              </a:rPr>
              <a:t>Contribution M. Aiba</a:t>
            </a:r>
            <a:endParaRPr kumimoji="0" lang="fr-FR" b="1" i="0" u="none" strike="noStrike" cap="none" spc="0" normalizeH="0" baseline="0" dirty="0">
              <a:ln>
                <a:noFill/>
              </a:ln>
              <a:solidFill>
                <a:srgbClr val="00B050"/>
              </a:solidFill>
              <a:effectLst/>
              <a:uFillTx/>
              <a:latin typeface="+mj-lt"/>
              <a:ea typeface="+mj-ea"/>
              <a:cs typeface="+mj-cs"/>
              <a:sym typeface="Calibri"/>
            </a:endParaRPr>
          </a:p>
        </p:txBody>
      </p:sp>
      <p:sp>
        <p:nvSpPr>
          <p:cNvPr id="37" name="TextBox 36">
            <a:extLst>
              <a:ext uri="{FF2B5EF4-FFF2-40B4-BE49-F238E27FC236}">
                <a16:creationId xmlns:a16="http://schemas.microsoft.com/office/drawing/2014/main" id="{E0836509-AEC3-0693-277B-7CD84C388345}"/>
              </a:ext>
            </a:extLst>
          </p:cNvPr>
          <p:cNvSpPr txBox="1"/>
          <p:nvPr/>
        </p:nvSpPr>
        <p:spPr>
          <a:xfrm>
            <a:off x="483442" y="6316828"/>
            <a:ext cx="4121320" cy="4924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algn="ctr">
              <a:spcBef>
                <a:spcPts val="0"/>
              </a:spcBef>
            </a:pPr>
            <a:r>
              <a:rPr kumimoji="0" lang="de-CH" b="1" i="0" u="none" strike="noStrike" cap="none" spc="0" normalizeH="0" baseline="0" dirty="0">
                <a:ln>
                  <a:noFill/>
                </a:ln>
                <a:solidFill>
                  <a:srgbClr val="00B050"/>
                </a:solidFill>
                <a:effectLst/>
                <a:uFillTx/>
                <a:latin typeface="+mj-lt"/>
                <a:ea typeface="+mj-ea"/>
                <a:cs typeface="+mj-cs"/>
                <a:sym typeface="Calibri"/>
              </a:rPr>
              <a:t>M</a:t>
            </a:r>
            <a:r>
              <a:rPr kumimoji="0" lang="en-US" b="1" i="0" u="none" strike="noStrike" cap="none" spc="0" normalizeH="0" baseline="0" dirty="0" err="1">
                <a:ln>
                  <a:noFill/>
                </a:ln>
                <a:solidFill>
                  <a:srgbClr val="00B050"/>
                </a:solidFill>
                <a:effectLst/>
                <a:uFillTx/>
                <a:latin typeface="+mj-lt"/>
                <a:ea typeface="+mj-ea"/>
                <a:cs typeface="+mj-cs"/>
                <a:sym typeface="Calibri"/>
              </a:rPr>
              <a:t>agnetic</a:t>
            </a:r>
            <a:r>
              <a:rPr kumimoji="0" lang="en-US" b="1" i="0" u="none" strike="noStrike" cap="none" spc="0" normalizeH="0" baseline="0" dirty="0">
                <a:ln>
                  <a:noFill/>
                </a:ln>
                <a:solidFill>
                  <a:srgbClr val="00B050"/>
                </a:solidFill>
                <a:effectLst/>
                <a:uFillTx/>
                <a:latin typeface="+mj-lt"/>
                <a:ea typeface="+mj-ea"/>
                <a:cs typeface="+mj-cs"/>
                <a:sym typeface="Calibri"/>
              </a:rPr>
              <a:t> coupling studies with Hall  mapper</a:t>
            </a:r>
          </a:p>
          <a:p>
            <a:pPr algn="ctr">
              <a:spcBef>
                <a:spcPts val="0"/>
              </a:spcBef>
            </a:pPr>
            <a:r>
              <a:rPr lang="en-US" b="1" dirty="0">
                <a:solidFill>
                  <a:srgbClr val="00B050"/>
                </a:solidFill>
              </a:rPr>
              <a:t>Contribution R. Riccioli</a:t>
            </a:r>
            <a:endParaRPr kumimoji="0" lang="fr-FR" b="1" i="0" u="none" strike="noStrike" cap="none" spc="0" normalizeH="0" baseline="0" dirty="0">
              <a:ln>
                <a:noFill/>
              </a:ln>
              <a:solidFill>
                <a:srgbClr val="00B050"/>
              </a:solidFill>
              <a:effectLst/>
              <a:uFillTx/>
              <a:latin typeface="+mj-lt"/>
              <a:ea typeface="+mj-ea"/>
              <a:cs typeface="+mj-cs"/>
              <a:sym typeface="Calibri"/>
            </a:endParaRPr>
          </a:p>
        </p:txBody>
      </p:sp>
      <p:pic>
        <p:nvPicPr>
          <p:cNvPr id="38" name="Picture 37">
            <a:extLst>
              <a:ext uri="{FF2B5EF4-FFF2-40B4-BE49-F238E27FC236}">
                <a16:creationId xmlns:a16="http://schemas.microsoft.com/office/drawing/2014/main" id="{49B3F217-10CB-A0A8-8B5C-200882783E40}"/>
              </a:ext>
            </a:extLst>
          </p:cNvPr>
          <p:cNvPicPr>
            <a:picLocks noChangeAspect="1"/>
          </p:cNvPicPr>
          <p:nvPr/>
        </p:nvPicPr>
        <p:blipFill>
          <a:blip r:embed="rId8"/>
          <a:stretch>
            <a:fillRect/>
          </a:stretch>
        </p:blipFill>
        <p:spPr>
          <a:xfrm>
            <a:off x="2901134" y="761130"/>
            <a:ext cx="1732422" cy="2026607"/>
          </a:xfrm>
          <a:prstGeom prst="rect">
            <a:avLst/>
          </a:prstGeom>
        </p:spPr>
      </p:pic>
      <p:pic>
        <p:nvPicPr>
          <p:cNvPr id="2" name="Picture 1">
            <a:extLst>
              <a:ext uri="{FF2B5EF4-FFF2-40B4-BE49-F238E27FC236}">
                <a16:creationId xmlns:a16="http://schemas.microsoft.com/office/drawing/2014/main" id="{1806314B-EDD5-FD1C-7A77-44BC6E23CE59}"/>
              </a:ext>
            </a:extLst>
          </p:cNvPr>
          <p:cNvPicPr>
            <a:picLocks noChangeAspect="1"/>
          </p:cNvPicPr>
          <p:nvPr/>
        </p:nvPicPr>
        <p:blipFill>
          <a:blip r:embed="rId9"/>
          <a:stretch>
            <a:fillRect/>
          </a:stretch>
        </p:blipFill>
        <p:spPr bwMode="auto">
          <a:xfrm>
            <a:off x="589581" y="5633708"/>
            <a:ext cx="581092" cy="604305"/>
          </a:xfrm>
          <a:prstGeom prst="rect">
            <a:avLst/>
          </a:prstGeom>
        </p:spPr>
      </p:pic>
      <p:pic>
        <p:nvPicPr>
          <p:cNvPr id="3" name="Picture 2">
            <a:extLst>
              <a:ext uri="{FF2B5EF4-FFF2-40B4-BE49-F238E27FC236}">
                <a16:creationId xmlns:a16="http://schemas.microsoft.com/office/drawing/2014/main" id="{8CBACDA9-3E94-3E20-9C69-598EFD6C5AFB}"/>
              </a:ext>
            </a:extLst>
          </p:cNvPr>
          <p:cNvPicPr>
            <a:picLocks noChangeAspect="1"/>
          </p:cNvPicPr>
          <p:nvPr/>
        </p:nvPicPr>
        <p:blipFill>
          <a:blip r:embed="rId10"/>
          <a:stretch>
            <a:fillRect/>
          </a:stretch>
        </p:blipFill>
        <p:spPr bwMode="auto">
          <a:xfrm>
            <a:off x="408067" y="3413165"/>
            <a:ext cx="544465" cy="631916"/>
          </a:xfrm>
          <a:prstGeom prst="rect">
            <a:avLst/>
          </a:prstGeom>
        </p:spPr>
      </p:pic>
      <p:pic>
        <p:nvPicPr>
          <p:cNvPr id="4" name="Picture 3">
            <a:extLst>
              <a:ext uri="{FF2B5EF4-FFF2-40B4-BE49-F238E27FC236}">
                <a16:creationId xmlns:a16="http://schemas.microsoft.com/office/drawing/2014/main" id="{F39A7946-447A-F6B6-A741-DB0A485C8593}"/>
              </a:ext>
            </a:extLst>
          </p:cNvPr>
          <p:cNvPicPr>
            <a:picLocks noChangeAspect="1"/>
          </p:cNvPicPr>
          <p:nvPr/>
        </p:nvPicPr>
        <p:blipFill>
          <a:blip r:embed="rId11"/>
          <a:stretch>
            <a:fillRect/>
          </a:stretch>
        </p:blipFill>
        <p:spPr bwMode="auto">
          <a:xfrm>
            <a:off x="4909745" y="6159568"/>
            <a:ext cx="542535" cy="649703"/>
          </a:xfrm>
          <a:prstGeom prst="rect">
            <a:avLst/>
          </a:prstGeom>
        </p:spPr>
      </p:pic>
      <p:pic>
        <p:nvPicPr>
          <p:cNvPr id="6" name="Picture 5">
            <a:extLst>
              <a:ext uri="{FF2B5EF4-FFF2-40B4-BE49-F238E27FC236}">
                <a16:creationId xmlns:a16="http://schemas.microsoft.com/office/drawing/2014/main" id="{8C4083A7-5DAF-2CDE-8CD5-A082296A7E64}"/>
              </a:ext>
            </a:extLst>
          </p:cNvPr>
          <p:cNvPicPr>
            <a:picLocks noChangeAspect="1"/>
          </p:cNvPicPr>
          <p:nvPr/>
        </p:nvPicPr>
        <p:blipFill>
          <a:blip r:embed="rId12"/>
          <a:stretch>
            <a:fillRect/>
          </a:stretch>
        </p:blipFill>
        <p:spPr>
          <a:xfrm>
            <a:off x="4909745" y="3104148"/>
            <a:ext cx="582578" cy="649703"/>
          </a:xfrm>
          <a:prstGeom prst="rect">
            <a:avLst/>
          </a:prstGeom>
        </p:spPr>
      </p:pic>
    </p:spTree>
    <p:extLst>
      <p:ext uri="{BB962C8B-B14F-4D97-AF65-F5344CB8AC3E}">
        <p14:creationId xmlns:p14="http://schemas.microsoft.com/office/powerpoint/2010/main" val="1188308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2"/>
          <p:cNvSpPr>
            <a:spLocks noGrp="1" noChangeArrowheads="1"/>
          </p:cNvSpPr>
          <p:nvPr>
            <p:ph idx="4294967295"/>
          </p:nvPr>
        </p:nvSpPr>
        <p:spPr>
          <a:xfrm>
            <a:off x="332516" y="1273205"/>
            <a:ext cx="8478967" cy="5400600"/>
          </a:xfrm>
        </p:spPr>
        <p:txBody>
          <a:bodyPr>
            <a:noAutofit/>
          </a:bodyPr>
          <a:lstStyle/>
          <a:p>
            <a:pPr marL="457200" indent="-457200" eaLnBrk="1" hangingPunct="1">
              <a:lnSpc>
                <a:spcPct val="90000"/>
              </a:lnSpc>
              <a:spcBef>
                <a:spcPts val="600"/>
              </a:spcBef>
              <a:buFont typeface="Arial" panose="020B0604020202020204" pitchFamily="34" charset="0"/>
              <a:buChar char="•"/>
            </a:pPr>
            <a:r>
              <a:rPr lang="en-US" altLang="en-US" sz="2800" dirty="0"/>
              <a:t>Update of magnet activities and of infrastructure</a:t>
            </a:r>
          </a:p>
          <a:p>
            <a:pPr marL="457200" indent="-457200" eaLnBrk="1" hangingPunct="1">
              <a:lnSpc>
                <a:spcPct val="90000"/>
              </a:lnSpc>
              <a:spcBef>
                <a:spcPts val="600"/>
              </a:spcBef>
              <a:buFont typeface="Arial" panose="020B0604020202020204" pitchFamily="34" charset="0"/>
              <a:buChar char="•"/>
            </a:pPr>
            <a:endParaRPr lang="en-US" altLang="en-US" sz="2800" u="sng" dirty="0"/>
          </a:p>
          <a:p>
            <a:pPr marL="457200" indent="-457200">
              <a:lnSpc>
                <a:spcPct val="90000"/>
              </a:lnSpc>
              <a:spcBef>
                <a:spcPts val="600"/>
              </a:spcBef>
              <a:buFont typeface="Arial" panose="020B0604020202020204" pitchFamily="34" charset="0"/>
              <a:buChar char="•"/>
            </a:pPr>
            <a:r>
              <a:rPr lang="en-US" altLang="en-US" sz="2800" dirty="0"/>
              <a:t>Magnet  measurements for the upgrade of the Swiss Light Source (SLS2.0)- results and lessons learned</a:t>
            </a:r>
          </a:p>
          <a:p>
            <a:pPr marL="457200" indent="-457200">
              <a:lnSpc>
                <a:spcPct val="90000"/>
              </a:lnSpc>
              <a:spcBef>
                <a:spcPts val="600"/>
              </a:spcBef>
              <a:buFont typeface="Arial" panose="020B0604020202020204" pitchFamily="34" charset="0"/>
              <a:buChar char="•"/>
            </a:pPr>
            <a:endParaRPr lang="en-US" altLang="en-US" sz="2800" dirty="0"/>
          </a:p>
          <a:p>
            <a:pPr marL="457200" indent="-457200" eaLnBrk="1" hangingPunct="1">
              <a:lnSpc>
                <a:spcPct val="90000"/>
              </a:lnSpc>
              <a:spcBef>
                <a:spcPts val="600"/>
              </a:spcBef>
              <a:buFont typeface="Arial" panose="020B0604020202020204" pitchFamily="34" charset="0"/>
              <a:buChar char="•"/>
            </a:pPr>
            <a:r>
              <a:rPr lang="en-US" altLang="en-US" sz="2800" dirty="0"/>
              <a:t>High Field Superconducting Magnet activities-an overview</a:t>
            </a:r>
          </a:p>
          <a:p>
            <a:pPr marL="457200" indent="-457200" eaLnBrk="1" hangingPunct="1">
              <a:lnSpc>
                <a:spcPct val="90000"/>
              </a:lnSpc>
              <a:spcBef>
                <a:spcPts val="600"/>
              </a:spcBef>
              <a:buFont typeface="Arial" panose="020B0604020202020204" pitchFamily="34" charset="0"/>
              <a:buChar char="•"/>
            </a:pPr>
            <a:endParaRPr lang="en-US" altLang="en-US" sz="2800" dirty="0"/>
          </a:p>
          <a:p>
            <a:pPr marL="457200" indent="-457200" eaLnBrk="1" hangingPunct="1">
              <a:lnSpc>
                <a:spcPct val="90000"/>
              </a:lnSpc>
              <a:spcBef>
                <a:spcPts val="600"/>
              </a:spcBef>
              <a:buFont typeface="Arial" panose="020B0604020202020204" pitchFamily="34" charset="0"/>
              <a:buChar char="•"/>
            </a:pPr>
            <a:r>
              <a:rPr lang="en-US" altLang="en-US" sz="2800" dirty="0"/>
              <a:t>Next challenges: </a:t>
            </a:r>
          </a:p>
          <a:p>
            <a:pPr marL="457200" indent="-457200" eaLnBrk="1" hangingPunct="1">
              <a:lnSpc>
                <a:spcPct val="90000"/>
              </a:lnSpc>
              <a:spcBef>
                <a:spcPts val="600"/>
              </a:spcBef>
              <a:buFont typeface="Symbol" panose="05050102010706020507" pitchFamily="18" charset="2"/>
              <a:buChar char=""/>
            </a:pPr>
            <a:r>
              <a:rPr lang="en-US" altLang="en-US" sz="2400" dirty="0"/>
              <a:t>Magnets for the High Intensity Muon Beam Project (HIMB)</a:t>
            </a:r>
          </a:p>
          <a:p>
            <a:pPr marL="457200" indent="-457200" eaLnBrk="1" hangingPunct="1">
              <a:lnSpc>
                <a:spcPct val="90000"/>
              </a:lnSpc>
              <a:spcBef>
                <a:spcPts val="600"/>
              </a:spcBef>
              <a:buFont typeface="Symbol" panose="05050102010706020507" pitchFamily="18" charset="2"/>
              <a:buChar char=""/>
            </a:pPr>
            <a:r>
              <a:rPr lang="en-US" altLang="en-US" sz="2400" dirty="0"/>
              <a:t>Superconducting Magnets for low consumption in the High Intensity Proton Accelerator</a:t>
            </a:r>
          </a:p>
          <a:p>
            <a:pPr marL="457200" indent="-457200" eaLnBrk="1" hangingPunct="1">
              <a:lnSpc>
                <a:spcPct val="90000"/>
              </a:lnSpc>
              <a:spcBef>
                <a:spcPts val="600"/>
              </a:spcBef>
              <a:buFont typeface="Arial" panose="020B0604020202020204" pitchFamily="34" charset="0"/>
              <a:buChar char="•"/>
            </a:pPr>
            <a:endParaRPr lang="en-US" altLang="en-US" sz="2800" dirty="0"/>
          </a:p>
          <a:p>
            <a:pPr eaLnBrk="1" hangingPunct="1">
              <a:lnSpc>
                <a:spcPct val="90000"/>
              </a:lnSpc>
              <a:spcBef>
                <a:spcPts val="600"/>
              </a:spcBef>
            </a:pPr>
            <a:endParaRPr lang="en-US" altLang="en-US" sz="2000" dirty="0"/>
          </a:p>
        </p:txBody>
      </p:sp>
      <p:sp>
        <p:nvSpPr>
          <p:cNvPr id="11" name="Titel 1"/>
          <p:cNvSpPr txBox="1">
            <a:spLocks/>
          </p:cNvSpPr>
          <p:nvPr/>
        </p:nvSpPr>
        <p:spPr>
          <a:xfrm>
            <a:off x="1367523" y="99080"/>
            <a:ext cx="6708028" cy="508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normAutofit fontScale="85000" lnSpcReduction="20000"/>
          </a:bodyPr>
          <a:lstStyle>
            <a:lvl1pPr marL="0" marR="0" indent="0" algn="ctr" defTabSz="914400" rtl="0" latinLnBrk="0">
              <a:lnSpc>
                <a:spcPct val="100000"/>
              </a:lnSpc>
              <a:spcBef>
                <a:spcPts val="0"/>
              </a:spcBef>
              <a:spcAft>
                <a:spcPts val="0"/>
              </a:spcAft>
              <a:buClrTx/>
              <a:buSzTx/>
              <a:buFontTx/>
              <a:buNone/>
              <a:tabLst/>
              <a:defRPr sz="4500" b="0" i="0" u="none" strike="noStrike" cap="none" spc="0" baseline="0">
                <a:ln>
                  <a:noFill/>
                </a:ln>
                <a:solidFill>
                  <a:srgbClr val="686868"/>
                </a:solidFill>
                <a:uFillTx/>
                <a:latin typeface="Georgia"/>
                <a:ea typeface="Georgia"/>
                <a:cs typeface="Georgia"/>
                <a:sym typeface="Georgia"/>
              </a:defRPr>
            </a:lvl1pPr>
            <a:lvl2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2pPr>
            <a:lvl3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3pPr>
            <a:lvl4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4pPr>
            <a:lvl5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5pPr>
            <a:lvl6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6pPr>
            <a:lvl7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7pPr>
            <a:lvl8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8pPr>
            <a:lvl9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9pPr>
          </a:lstStyle>
          <a:p>
            <a:pPr hangingPunct="1"/>
            <a:r>
              <a:rPr lang="de-CH" b="1" dirty="0">
                <a:solidFill>
                  <a:srgbClr val="3333FF"/>
                </a:solidFill>
              </a:rPr>
              <a:t>Key </a:t>
            </a:r>
            <a:r>
              <a:rPr lang="de-CH" b="1" dirty="0" err="1">
                <a:solidFill>
                  <a:srgbClr val="3333FF"/>
                </a:solidFill>
              </a:rPr>
              <a:t>points</a:t>
            </a:r>
            <a:r>
              <a:rPr lang="de-CH" b="1" dirty="0">
                <a:solidFill>
                  <a:srgbClr val="3333FF"/>
                </a:solidFill>
              </a:rPr>
              <a:t> </a:t>
            </a:r>
            <a:r>
              <a:rPr lang="de-CH" b="1" dirty="0" err="1">
                <a:solidFill>
                  <a:srgbClr val="3333FF"/>
                </a:solidFill>
              </a:rPr>
              <a:t>discussed</a:t>
            </a:r>
            <a:endParaRPr lang="de-CH" b="1" dirty="0">
              <a:solidFill>
                <a:srgbClr val="3333FF"/>
              </a:solidFill>
            </a:endParaRPr>
          </a:p>
        </p:txBody>
      </p:sp>
    </p:spTree>
    <p:extLst>
      <p:ext uri="{BB962C8B-B14F-4D97-AF65-F5344CB8AC3E}">
        <p14:creationId xmlns:p14="http://schemas.microsoft.com/office/powerpoint/2010/main" val="1116428579"/>
      </p:ext>
    </p:extLst>
  </p:cSld>
  <p:clrMapOvr>
    <a:masterClrMapping/>
  </p:clrMapOvr>
  <p:transition/>
  <p:extLst>
    <p:ext uri="{6950BFC3-D8DA-4A85-94F7-54DA5524770B}">
      <p188:commentRel xmlns:p188="http://schemas.microsoft.com/office/powerpoint/2018/8/main" r:id="rId3"/>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824A5CA-67C0-4039-4A19-BE0B9B763266}"/>
              </a:ext>
            </a:extLst>
          </p:cNvPr>
          <p:cNvSpPr>
            <a:spLocks noGrp="1"/>
          </p:cNvSpPr>
          <p:nvPr>
            <p:ph type="sldNum" sz="quarter" idx="12"/>
          </p:nvPr>
        </p:nvSpPr>
        <p:spPr/>
        <p:txBody>
          <a:bodyPr/>
          <a:lstStyle/>
          <a:p>
            <a:pPr>
              <a:defRPr/>
            </a:pPr>
            <a:r>
              <a:rPr lang="de-DE" altLang="de-DE"/>
              <a:t>Page </a:t>
            </a:r>
            <a:fld id="{29C4DAE4-1B94-45AA-8FA4-32A5AE818E89}" type="slidenum">
              <a:rPr lang="de-DE" altLang="de-DE" smtClean="0"/>
              <a:pPr>
                <a:defRPr/>
              </a:pPr>
              <a:t>20</a:t>
            </a:fld>
            <a:endParaRPr lang="de-DE" altLang="de-DE"/>
          </a:p>
        </p:txBody>
      </p:sp>
      <p:sp>
        <p:nvSpPr>
          <p:cNvPr id="13" name="TextBox 12">
            <a:extLst>
              <a:ext uri="{FF2B5EF4-FFF2-40B4-BE49-F238E27FC236}">
                <a16:creationId xmlns:a16="http://schemas.microsoft.com/office/drawing/2014/main" id="{4F102087-1493-443A-B865-F2534600C153}"/>
              </a:ext>
            </a:extLst>
          </p:cNvPr>
          <p:cNvSpPr txBox="1"/>
          <p:nvPr/>
        </p:nvSpPr>
        <p:spPr>
          <a:xfrm>
            <a:off x="684743" y="4584891"/>
            <a:ext cx="999625" cy="229074"/>
          </a:xfrm>
          <a:prstGeom prst="rect">
            <a:avLst/>
          </a:prstGeom>
          <a:noFill/>
        </p:spPr>
        <p:txBody>
          <a:bodyPr wrap="none" lIns="0" tIns="0" rIns="0" bIns="0" rtlCol="0">
            <a:noAutofit/>
          </a:bodyPr>
          <a:lstStyle/>
          <a:p>
            <a:pPr>
              <a:lnSpc>
                <a:spcPct val="110000"/>
              </a:lnSpc>
            </a:pPr>
            <a:r>
              <a:rPr lang="de-CH" b="1" kern="1000" spc="23" dirty="0">
                <a:solidFill>
                  <a:srgbClr val="3333FF"/>
                </a:solidFill>
                <a:cs typeface="Franklin Gothic Book"/>
              </a:rPr>
              <a:t>03.10.2023</a:t>
            </a:r>
            <a:endParaRPr lang="en-DE" b="1" kern="1000" spc="23" dirty="0">
              <a:solidFill>
                <a:srgbClr val="3333FF"/>
              </a:solidFill>
              <a:cs typeface="Franklin Gothic Book"/>
            </a:endParaRPr>
          </a:p>
        </p:txBody>
      </p:sp>
      <p:sp>
        <p:nvSpPr>
          <p:cNvPr id="14" name="TextBox 13">
            <a:extLst>
              <a:ext uri="{FF2B5EF4-FFF2-40B4-BE49-F238E27FC236}">
                <a16:creationId xmlns:a16="http://schemas.microsoft.com/office/drawing/2014/main" id="{A5F86364-7929-FEAA-6825-89DA3F59C31C}"/>
              </a:ext>
            </a:extLst>
          </p:cNvPr>
          <p:cNvSpPr txBox="1"/>
          <p:nvPr/>
        </p:nvSpPr>
        <p:spPr>
          <a:xfrm>
            <a:off x="2843808" y="4592285"/>
            <a:ext cx="999625" cy="229074"/>
          </a:xfrm>
          <a:prstGeom prst="rect">
            <a:avLst/>
          </a:prstGeom>
          <a:noFill/>
        </p:spPr>
        <p:txBody>
          <a:bodyPr wrap="none" lIns="0" tIns="0" rIns="0" bIns="0" rtlCol="0">
            <a:noAutofit/>
          </a:bodyPr>
          <a:lstStyle/>
          <a:p>
            <a:pPr>
              <a:lnSpc>
                <a:spcPct val="110000"/>
              </a:lnSpc>
            </a:pPr>
            <a:r>
              <a:rPr lang="de-CH" b="1" kern="1000" spc="23" dirty="0">
                <a:solidFill>
                  <a:srgbClr val="3333FF"/>
                </a:solidFill>
                <a:cs typeface="Franklin Gothic Book"/>
              </a:rPr>
              <a:t>28.11.2023</a:t>
            </a:r>
            <a:endParaRPr lang="en-DE" b="1" kern="1000" spc="23" dirty="0">
              <a:solidFill>
                <a:srgbClr val="3333FF"/>
              </a:solidFill>
              <a:cs typeface="Franklin Gothic Book"/>
            </a:endParaRPr>
          </a:p>
        </p:txBody>
      </p:sp>
      <p:sp>
        <p:nvSpPr>
          <p:cNvPr id="11" name="TextBox 10">
            <a:extLst>
              <a:ext uri="{FF2B5EF4-FFF2-40B4-BE49-F238E27FC236}">
                <a16:creationId xmlns:a16="http://schemas.microsoft.com/office/drawing/2014/main" id="{73D4F420-1CC0-5F3B-767E-D446CADB71BD}"/>
              </a:ext>
            </a:extLst>
          </p:cNvPr>
          <p:cNvSpPr txBox="1"/>
          <p:nvPr/>
        </p:nvSpPr>
        <p:spPr>
          <a:xfrm>
            <a:off x="5207533" y="4649134"/>
            <a:ext cx="999625" cy="229074"/>
          </a:xfrm>
          <a:prstGeom prst="rect">
            <a:avLst/>
          </a:prstGeom>
          <a:noFill/>
        </p:spPr>
        <p:txBody>
          <a:bodyPr wrap="none" lIns="0" tIns="0" rIns="0" bIns="0" rtlCol="0">
            <a:noAutofit/>
          </a:bodyPr>
          <a:lstStyle/>
          <a:p>
            <a:pPr>
              <a:lnSpc>
                <a:spcPct val="110000"/>
              </a:lnSpc>
            </a:pPr>
            <a:r>
              <a:rPr lang="de-CH" sz="1400" b="1" kern="1000" spc="23" dirty="0">
                <a:solidFill>
                  <a:srgbClr val="3333FF"/>
                </a:solidFill>
                <a:cs typeface="Franklin Gothic Book"/>
              </a:rPr>
              <a:t>07.03.2024</a:t>
            </a:r>
            <a:endParaRPr lang="en-DE" sz="1400" b="1" kern="1000" spc="23" dirty="0">
              <a:solidFill>
                <a:srgbClr val="3333FF"/>
              </a:solidFill>
              <a:cs typeface="Franklin Gothic Book"/>
            </a:endParaRPr>
          </a:p>
        </p:txBody>
      </p:sp>
      <p:sp>
        <p:nvSpPr>
          <p:cNvPr id="10" name="TextBox 9">
            <a:extLst>
              <a:ext uri="{FF2B5EF4-FFF2-40B4-BE49-F238E27FC236}">
                <a16:creationId xmlns:a16="http://schemas.microsoft.com/office/drawing/2014/main" id="{8E4CBB5F-67CA-3A9F-4C78-AA0F28E4F4AB}"/>
              </a:ext>
            </a:extLst>
          </p:cNvPr>
          <p:cNvSpPr txBox="1"/>
          <p:nvPr/>
        </p:nvSpPr>
        <p:spPr>
          <a:xfrm>
            <a:off x="7308304" y="4649134"/>
            <a:ext cx="999625" cy="229074"/>
          </a:xfrm>
          <a:prstGeom prst="rect">
            <a:avLst/>
          </a:prstGeom>
          <a:noFill/>
        </p:spPr>
        <p:txBody>
          <a:bodyPr wrap="none" lIns="0" tIns="0" rIns="0" bIns="0" rtlCol="0">
            <a:noAutofit/>
          </a:bodyPr>
          <a:lstStyle/>
          <a:p>
            <a:pPr>
              <a:lnSpc>
                <a:spcPct val="110000"/>
              </a:lnSpc>
            </a:pPr>
            <a:r>
              <a:rPr lang="de-CH" b="1" kern="1000" spc="23" dirty="0">
                <a:solidFill>
                  <a:srgbClr val="3333FF"/>
                </a:solidFill>
                <a:cs typeface="Franklin Gothic Book"/>
              </a:rPr>
              <a:t>September 2024</a:t>
            </a:r>
            <a:endParaRPr lang="en-DE" b="1" kern="1000" spc="23" dirty="0">
              <a:solidFill>
                <a:srgbClr val="3333FF"/>
              </a:solidFill>
              <a:cs typeface="Franklin Gothic Book"/>
            </a:endParaRPr>
          </a:p>
        </p:txBody>
      </p:sp>
      <p:pic>
        <p:nvPicPr>
          <p:cNvPr id="2" name="Picture 1">
            <a:extLst>
              <a:ext uri="{FF2B5EF4-FFF2-40B4-BE49-F238E27FC236}">
                <a16:creationId xmlns:a16="http://schemas.microsoft.com/office/drawing/2014/main" id="{52250FAF-F99D-D30A-4D59-75C1F92AF1D6}"/>
              </a:ext>
            </a:extLst>
          </p:cNvPr>
          <p:cNvPicPr>
            <a:picLocks noChangeAspect="1"/>
          </p:cNvPicPr>
          <p:nvPr/>
        </p:nvPicPr>
        <p:blipFill>
          <a:blip r:embed="rId3"/>
          <a:stretch>
            <a:fillRect/>
          </a:stretch>
        </p:blipFill>
        <p:spPr>
          <a:xfrm>
            <a:off x="82652" y="733255"/>
            <a:ext cx="8509229" cy="3740220"/>
          </a:xfrm>
          <a:prstGeom prst="rect">
            <a:avLst/>
          </a:prstGeom>
        </p:spPr>
      </p:pic>
      <p:sp>
        <p:nvSpPr>
          <p:cNvPr id="9" name="Title 2">
            <a:extLst>
              <a:ext uri="{FF2B5EF4-FFF2-40B4-BE49-F238E27FC236}">
                <a16:creationId xmlns:a16="http://schemas.microsoft.com/office/drawing/2014/main" id="{FB56F418-3A1D-F5C3-5174-1152C4D65A66}"/>
              </a:ext>
            </a:extLst>
          </p:cNvPr>
          <p:cNvSpPr txBox="1">
            <a:spLocks/>
          </p:cNvSpPr>
          <p:nvPr/>
        </p:nvSpPr>
        <p:spPr>
          <a:xfrm>
            <a:off x="1184556" y="34274"/>
            <a:ext cx="6483788" cy="946453"/>
          </a:xfrm>
          <a:prstGeom prst="rect">
            <a:avLst/>
          </a:prstGeom>
        </p:spPr>
        <p:txBody>
          <a:bodyPr vert="horz" lIns="0" tIns="0" rIns="0" bIns="0" rtlCol="0" anchor="t">
            <a:normAutofit fontScale="97500"/>
          </a:bodyPr>
          <a:lstStyle>
            <a:lvl1pPr algn="l" defTabSz="685800" rtl="0" eaLnBrk="1" latinLnBrk="0" hangingPunct="1">
              <a:lnSpc>
                <a:spcPct val="100000"/>
              </a:lnSpc>
              <a:spcBef>
                <a:spcPct val="0"/>
              </a:spcBef>
              <a:buNone/>
              <a:defRPr sz="1950" b="1" kern="1200">
                <a:solidFill>
                  <a:schemeClr val="tx1"/>
                </a:solidFill>
                <a:latin typeface="+mj-lt"/>
                <a:ea typeface="+mj-ea"/>
                <a:cs typeface="+mj-cs"/>
              </a:defRPr>
            </a:lvl1pPr>
          </a:lstStyle>
          <a:p>
            <a:pPr algn="ctr"/>
            <a:r>
              <a:rPr lang="en-US" sz="4100" dirty="0">
                <a:solidFill>
                  <a:srgbClr val="3333FF"/>
                </a:solidFill>
                <a:latin typeface="Calibri" panose="020F0502020204030204" pitchFamily="34" charset="0"/>
                <a:cs typeface="Calibri" panose="020F0502020204030204" pitchFamily="34" charset="0"/>
              </a:rPr>
              <a:t>SLS upgrade-the progress</a:t>
            </a:r>
            <a:br>
              <a:rPr lang="en-US" dirty="0">
                <a:solidFill>
                  <a:schemeClr val="bg1">
                    <a:lumMod val="65000"/>
                  </a:schemeClr>
                </a:solidFill>
              </a:rPr>
            </a:br>
            <a:r>
              <a:rPr lang="en-US" dirty="0"/>
              <a:t>	</a:t>
            </a:r>
          </a:p>
        </p:txBody>
      </p:sp>
      <p:sp>
        <p:nvSpPr>
          <p:cNvPr id="12" name="TextBox 11">
            <a:extLst>
              <a:ext uri="{FF2B5EF4-FFF2-40B4-BE49-F238E27FC236}">
                <a16:creationId xmlns:a16="http://schemas.microsoft.com/office/drawing/2014/main" id="{F3462414-AF16-E5AF-CECF-3C8523EECBFB}"/>
              </a:ext>
            </a:extLst>
          </p:cNvPr>
          <p:cNvSpPr txBox="1"/>
          <p:nvPr/>
        </p:nvSpPr>
        <p:spPr>
          <a:xfrm>
            <a:off x="5955636" y="6322692"/>
            <a:ext cx="2870979" cy="3077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de-CH" sz="2000" b="1" dirty="0" err="1">
                <a:solidFill>
                  <a:srgbClr val="00B050"/>
                </a:solidFill>
              </a:rPr>
              <a:t>Courtesy</a:t>
            </a:r>
            <a:r>
              <a:rPr lang="de-CH" sz="2000" b="1" dirty="0">
                <a:solidFill>
                  <a:srgbClr val="00B050"/>
                </a:solidFill>
              </a:rPr>
              <a:t> Romain Ganter</a:t>
            </a:r>
            <a:endParaRPr kumimoji="0" lang="fr-FR" sz="2000" b="1" i="0" u="none" strike="noStrike" cap="none" spc="0" normalizeH="0" baseline="0" dirty="0">
              <a:ln>
                <a:noFill/>
              </a:ln>
              <a:solidFill>
                <a:srgbClr val="00B050"/>
              </a:solidFill>
              <a:effectLst/>
              <a:uFillTx/>
              <a:sym typeface="Calibri"/>
            </a:endParaRPr>
          </a:p>
        </p:txBody>
      </p:sp>
      <p:sp>
        <p:nvSpPr>
          <p:cNvPr id="15" name="TextBox 14">
            <a:extLst>
              <a:ext uri="{FF2B5EF4-FFF2-40B4-BE49-F238E27FC236}">
                <a16:creationId xmlns:a16="http://schemas.microsoft.com/office/drawing/2014/main" id="{6AB9C593-FB15-1E31-78E7-F72BA20C4BE6}"/>
              </a:ext>
            </a:extLst>
          </p:cNvPr>
          <p:cNvSpPr txBox="1"/>
          <p:nvPr/>
        </p:nvSpPr>
        <p:spPr>
          <a:xfrm>
            <a:off x="368353" y="4914499"/>
            <a:ext cx="1641475" cy="307777"/>
          </a:xfrm>
          <a:prstGeom prst="rect">
            <a:avLst/>
          </a:prstGeom>
          <a:noFill/>
        </p:spPr>
        <p:txBody>
          <a:bodyPr wrap="none" lIns="0" tIns="0" rIns="0" bIns="0" rtlCol="0">
            <a:spAutoFit/>
          </a:bodyPr>
          <a:lstStyle/>
          <a:p>
            <a:pPr algn="l"/>
            <a:r>
              <a:rPr lang="de-CH" sz="2000" dirty="0"/>
              <a:t>Dark time </a:t>
            </a:r>
            <a:r>
              <a:rPr lang="de-CH" sz="2000" dirty="0" err="1"/>
              <a:t>start</a:t>
            </a:r>
            <a:endParaRPr lang="en-US" sz="2000" dirty="0"/>
          </a:p>
        </p:txBody>
      </p:sp>
      <p:sp>
        <p:nvSpPr>
          <p:cNvPr id="16" name="TextBox 15">
            <a:extLst>
              <a:ext uri="{FF2B5EF4-FFF2-40B4-BE49-F238E27FC236}">
                <a16:creationId xmlns:a16="http://schemas.microsoft.com/office/drawing/2014/main" id="{5376F64F-28C2-3224-34CA-CDA864CFD3B9}"/>
              </a:ext>
            </a:extLst>
          </p:cNvPr>
          <p:cNvSpPr txBox="1"/>
          <p:nvPr/>
        </p:nvSpPr>
        <p:spPr>
          <a:xfrm>
            <a:off x="2371400" y="4926987"/>
            <a:ext cx="2055050" cy="307777"/>
          </a:xfrm>
          <a:prstGeom prst="rect">
            <a:avLst/>
          </a:prstGeom>
          <a:noFill/>
        </p:spPr>
        <p:txBody>
          <a:bodyPr wrap="none" lIns="0" tIns="0" rIns="0" bIns="0" rtlCol="0">
            <a:spAutoFit/>
          </a:bodyPr>
          <a:lstStyle/>
          <a:p>
            <a:pPr algn="l"/>
            <a:r>
              <a:rPr lang="de-CH" sz="2000" dirty="0"/>
              <a:t>End </a:t>
            </a:r>
            <a:r>
              <a:rPr lang="de-CH" sz="2000" dirty="0" err="1"/>
              <a:t>of</a:t>
            </a:r>
            <a:r>
              <a:rPr lang="de-CH" sz="2000" dirty="0"/>
              <a:t> </a:t>
            </a:r>
            <a:r>
              <a:rPr lang="de-CH" sz="2000" dirty="0" err="1"/>
              <a:t>dismantling</a:t>
            </a:r>
            <a:endParaRPr lang="en-US" sz="2000" dirty="0"/>
          </a:p>
        </p:txBody>
      </p:sp>
      <p:sp>
        <p:nvSpPr>
          <p:cNvPr id="17" name="TextBox 16">
            <a:extLst>
              <a:ext uri="{FF2B5EF4-FFF2-40B4-BE49-F238E27FC236}">
                <a16:creationId xmlns:a16="http://schemas.microsoft.com/office/drawing/2014/main" id="{8A67A10B-C0FB-6C33-F395-F9F462714D5E}"/>
              </a:ext>
            </a:extLst>
          </p:cNvPr>
          <p:cNvSpPr txBox="1"/>
          <p:nvPr/>
        </p:nvSpPr>
        <p:spPr>
          <a:xfrm>
            <a:off x="4788022" y="4946192"/>
            <a:ext cx="1838645" cy="307777"/>
          </a:xfrm>
          <a:prstGeom prst="rect">
            <a:avLst/>
          </a:prstGeom>
          <a:noFill/>
        </p:spPr>
        <p:txBody>
          <a:bodyPr wrap="none" lIns="0" tIns="0" rIns="0" bIns="0" rtlCol="0">
            <a:spAutoFit/>
          </a:bodyPr>
          <a:lstStyle/>
          <a:p>
            <a:pPr algn="l"/>
            <a:r>
              <a:rPr lang="de-CH" sz="2000" dirty="0"/>
              <a:t>Installation Start</a:t>
            </a:r>
            <a:endParaRPr lang="en-US" sz="2000" dirty="0"/>
          </a:p>
        </p:txBody>
      </p:sp>
      <p:sp>
        <p:nvSpPr>
          <p:cNvPr id="18" name="TextBox 17">
            <a:extLst>
              <a:ext uri="{FF2B5EF4-FFF2-40B4-BE49-F238E27FC236}">
                <a16:creationId xmlns:a16="http://schemas.microsoft.com/office/drawing/2014/main" id="{250FEC8E-6981-6A38-1E2F-5C9810851523}"/>
              </a:ext>
            </a:extLst>
          </p:cNvPr>
          <p:cNvSpPr txBox="1"/>
          <p:nvPr/>
        </p:nvSpPr>
        <p:spPr>
          <a:xfrm>
            <a:off x="7389970" y="4926988"/>
            <a:ext cx="958596" cy="307777"/>
          </a:xfrm>
          <a:prstGeom prst="rect">
            <a:avLst/>
          </a:prstGeom>
          <a:noFill/>
        </p:spPr>
        <p:txBody>
          <a:bodyPr wrap="none" lIns="0" tIns="0" rIns="0" bIns="0" rtlCol="0">
            <a:spAutoFit/>
          </a:bodyPr>
          <a:lstStyle/>
          <a:p>
            <a:pPr marL="457200" indent="-457200" algn="l">
              <a:buAutoNum type="arabicPlain" startAt="10"/>
            </a:pPr>
            <a:r>
              <a:rPr lang="de-CH" sz="2000" dirty="0" err="1"/>
              <a:t>Arcs</a:t>
            </a:r>
            <a:endParaRPr lang="de-CH" sz="2000" dirty="0"/>
          </a:p>
        </p:txBody>
      </p:sp>
      <p:pic>
        <p:nvPicPr>
          <p:cNvPr id="3" name="Picture 2">
            <a:extLst>
              <a:ext uri="{FF2B5EF4-FFF2-40B4-BE49-F238E27FC236}">
                <a16:creationId xmlns:a16="http://schemas.microsoft.com/office/drawing/2014/main" id="{AA2A71C5-3B36-677F-80F6-DE337572CF66}"/>
              </a:ext>
            </a:extLst>
          </p:cNvPr>
          <p:cNvPicPr>
            <a:picLocks noChangeAspect="1"/>
          </p:cNvPicPr>
          <p:nvPr/>
        </p:nvPicPr>
        <p:blipFill>
          <a:blip r:embed="rId4"/>
          <a:stretch>
            <a:fillRect/>
          </a:stretch>
        </p:blipFill>
        <p:spPr>
          <a:xfrm>
            <a:off x="1547664" y="5366695"/>
            <a:ext cx="5413717" cy="542591"/>
          </a:xfrm>
          <a:prstGeom prst="rect">
            <a:avLst/>
          </a:prstGeom>
        </p:spPr>
      </p:pic>
      <p:sp>
        <p:nvSpPr>
          <p:cNvPr id="5" name="TextBox 4">
            <a:extLst>
              <a:ext uri="{FF2B5EF4-FFF2-40B4-BE49-F238E27FC236}">
                <a16:creationId xmlns:a16="http://schemas.microsoft.com/office/drawing/2014/main" id="{B762AB02-16AB-7035-6C46-35FF65D405CE}"/>
              </a:ext>
            </a:extLst>
          </p:cNvPr>
          <p:cNvSpPr txBox="1"/>
          <p:nvPr/>
        </p:nvSpPr>
        <p:spPr>
          <a:xfrm>
            <a:off x="1778289" y="5899816"/>
            <a:ext cx="5296322" cy="307777"/>
          </a:xfrm>
          <a:prstGeom prst="rect">
            <a:avLst/>
          </a:prstGeom>
          <a:noFill/>
        </p:spPr>
        <p:txBody>
          <a:bodyPr wrap="none" lIns="0" tIns="0" rIns="0" bIns="0" rtlCol="0">
            <a:spAutoFit/>
          </a:bodyPr>
          <a:lstStyle/>
          <a:p>
            <a:pPr algn="l"/>
            <a:r>
              <a:rPr lang="de-CH" sz="2000" b="1" i="1" dirty="0" err="1">
                <a:highlight>
                  <a:srgbClr val="FFFF00"/>
                </a:highlight>
              </a:rPr>
              <a:t>Visit</a:t>
            </a:r>
            <a:r>
              <a:rPr lang="de-CH" sz="2000" b="1" i="1" dirty="0">
                <a:highlight>
                  <a:srgbClr val="FFFF00"/>
                </a:highlight>
              </a:rPr>
              <a:t> </a:t>
            </a:r>
            <a:r>
              <a:rPr lang="de-CH" sz="2000" b="1" i="1" dirty="0" err="1">
                <a:highlight>
                  <a:srgbClr val="FFFF00"/>
                </a:highlight>
              </a:rPr>
              <a:t>of</a:t>
            </a:r>
            <a:r>
              <a:rPr lang="de-CH" sz="2000" b="1" i="1" dirty="0">
                <a:highlight>
                  <a:srgbClr val="FFFF00"/>
                </a:highlight>
              </a:rPr>
              <a:t> </a:t>
            </a:r>
            <a:r>
              <a:rPr lang="de-CH" sz="2000" b="1" i="1" dirty="0" err="1">
                <a:highlight>
                  <a:srgbClr val="FFFF00"/>
                </a:highlight>
              </a:rPr>
              <a:t>the</a:t>
            </a:r>
            <a:r>
              <a:rPr lang="de-CH" sz="2000" b="1" i="1" dirty="0">
                <a:highlight>
                  <a:srgbClr val="FFFF00"/>
                </a:highlight>
              </a:rPr>
              <a:t> SLS2.0 </a:t>
            </a:r>
            <a:r>
              <a:rPr lang="de-CH" sz="2000" b="1" i="1" dirty="0" err="1">
                <a:highlight>
                  <a:srgbClr val="FFFF00"/>
                </a:highlight>
              </a:rPr>
              <a:t>storage</a:t>
            </a:r>
            <a:r>
              <a:rPr lang="de-CH" sz="2000" b="1" i="1" dirty="0">
                <a:highlight>
                  <a:srgbClr val="FFFF00"/>
                </a:highlight>
              </a:rPr>
              <a:t> ring on Wednesday</a:t>
            </a:r>
            <a:endParaRPr lang="en-US" sz="2000" b="1" i="1" dirty="0">
              <a:highlight>
                <a:srgbClr val="FFFF00"/>
              </a:highlight>
            </a:endParaRPr>
          </a:p>
        </p:txBody>
      </p:sp>
    </p:spTree>
    <p:extLst>
      <p:ext uri="{BB962C8B-B14F-4D97-AF65-F5344CB8AC3E}">
        <p14:creationId xmlns:p14="http://schemas.microsoft.com/office/powerpoint/2010/main" val="36499700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107504" y="0"/>
            <a:ext cx="8515002" cy="440972"/>
          </a:xfrm>
        </p:spPr>
        <p:txBody>
          <a:bodyPr/>
          <a:lstStyle/>
          <a:p>
            <a:pPr algn="ctr"/>
            <a:r>
              <a:rPr lang="en-US" sz="2800" dirty="0">
                <a:solidFill>
                  <a:srgbClr val="3333FF"/>
                </a:solidFill>
              </a:rPr>
              <a:t>SLS2.0  with permanent magnets: </a:t>
            </a:r>
            <a:br>
              <a:rPr lang="en-US" sz="2800" dirty="0">
                <a:solidFill>
                  <a:srgbClr val="3333FF"/>
                </a:solidFill>
              </a:rPr>
            </a:br>
            <a:r>
              <a:rPr lang="en-US" sz="2800" dirty="0">
                <a:solidFill>
                  <a:srgbClr val="3333FF"/>
                </a:solidFill>
              </a:rPr>
              <a:t>Lessons learned </a:t>
            </a:r>
            <a:endParaRPr lang="en-GB" sz="2800" noProof="0" dirty="0">
              <a:solidFill>
                <a:srgbClr val="3333FF"/>
              </a:solidFill>
            </a:endParaRP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77ED735-84E8-4A0F-9B19-C9E237ACE0B5}" type="datetime1">
              <a:rPr lang="de-CH" smtClean="0"/>
              <a:t>05.10.2024</a:t>
            </a:fld>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21</a:t>
            </a:fld>
            <a:endParaRPr lang="de-CH" dirty="0"/>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a:xfrm>
            <a:off x="287524" y="908720"/>
            <a:ext cx="8515002" cy="5760640"/>
          </a:xfrm>
        </p:spPr>
        <p:txBody>
          <a:bodyPr/>
          <a:lstStyle/>
          <a:p>
            <a:pPr marL="285750"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Characterize all the material used for the fabrication : permeability, hysteresis, also at various temperatures</a:t>
            </a:r>
            <a:r>
              <a:rPr lang="en-US" sz="1800" dirty="0">
                <a:latin typeface="Calibri" panose="020F0502020204030204" pitchFamily="34" charset="0"/>
                <a:cs typeface="Calibri" panose="020F0502020204030204" pitchFamily="34" charset="0"/>
                <a:sym typeface="Symbol" panose="05050102010706020507" pitchFamily="18" charset="2"/>
              </a:rPr>
              <a:t> minimize discrepancies calculated vs. measured values (specialized companies? Lab consortium?)</a:t>
            </a:r>
          </a:p>
          <a:p>
            <a:endParaRPr lang="en-US" sz="1800" dirty="0"/>
          </a:p>
          <a:p>
            <a:pPr marL="285750" indent="-285750" algn="just">
              <a:buFont typeface="Arial" panose="020B0604020202020204" pitchFamily="34" charset="0"/>
              <a:buChar char="•"/>
            </a:pPr>
            <a:r>
              <a:rPr lang="en-GB" sz="1800" dirty="0">
                <a:latin typeface="Calibri" panose="020F0502020204030204" pitchFamily="34" charset="0"/>
                <a:ea typeface="Calibri" panose="020F0502020204030204" pitchFamily="34" charset="0"/>
              </a:rPr>
              <a:t>Include in the magnet design phase and the measurement time plan the magnetic coupling measurements of most sensitive sub-sets of machine magnets assemblies</a:t>
            </a:r>
          </a:p>
          <a:p>
            <a:pPr algn="just"/>
            <a:endParaRPr lang="en-US" sz="1800" dirty="0">
              <a:latin typeface="Calibri" panose="020F0502020204030204" pitchFamily="34" charset="0"/>
              <a:ea typeface="Calibri" panose="020F0502020204030204" pitchFamily="34" charset="0"/>
            </a:endParaRPr>
          </a:p>
          <a:p>
            <a:pPr marL="285750" indent="-285750" algn="just">
              <a:buFont typeface="Arial" panose="020B0604020202020204" pitchFamily="34" charset="0"/>
              <a:buChar char="•"/>
            </a:pPr>
            <a:r>
              <a:rPr lang="en-US" sz="1800" dirty="0"/>
              <a:t> Perform the commissioning of all the test benches </a:t>
            </a:r>
            <a:r>
              <a:rPr lang="en-US" sz="1800" b="1" i="1" dirty="0"/>
              <a:t>with pre-series magnets </a:t>
            </a:r>
            <a:r>
              <a:rPr lang="en-US" sz="1800" dirty="0"/>
              <a:t>and not during the series</a:t>
            </a:r>
          </a:p>
          <a:p>
            <a:pPr marL="285750" indent="-285750" algn="just">
              <a:buFont typeface="Arial" panose="020B0604020202020204" pitchFamily="34" charset="0"/>
              <a:buChar char="•"/>
            </a:pPr>
            <a:endParaRPr lang="en-US" sz="1800" dirty="0">
              <a:effectLst/>
              <a:latin typeface="Calibri" panose="020F0502020204030204" pitchFamily="34" charset="0"/>
              <a:ea typeface="Calibri" panose="020F0502020204030204" pitchFamily="34" charset="0"/>
            </a:endParaRPr>
          </a:p>
          <a:p>
            <a:pPr marL="285750" indent="-285750" algn="just">
              <a:buFont typeface="Arial" panose="020B0604020202020204" pitchFamily="34" charset="0"/>
              <a:buChar char="•"/>
            </a:pPr>
            <a:r>
              <a:rPr lang="en-US" sz="1800" dirty="0">
                <a:latin typeface="Calibri" panose="020F0502020204030204" pitchFamily="34" charset="0"/>
                <a:ea typeface="Calibri" panose="020F0502020204030204" pitchFamily="34" charset="0"/>
              </a:rPr>
              <a:t>Do not under-estimate the number of test benches: the magnetic measurement equipment and the delivery plan are coupled with the installation plan in the machine and the complexity of the measurements (upgrade from 5 </a:t>
            </a:r>
            <a:r>
              <a:rPr lang="en-US" sz="1800" dirty="0">
                <a:latin typeface="Calibri" panose="020F0502020204030204" pitchFamily="34" charset="0"/>
                <a:ea typeface="Calibri" panose="020F0502020204030204" pitchFamily="34" charset="0"/>
                <a:sym typeface="Symbol" panose="05050102010706020507" pitchFamily="18" charset="2"/>
              </a:rPr>
              <a:t></a:t>
            </a:r>
            <a:r>
              <a:rPr lang="en-US" sz="1800" dirty="0">
                <a:latin typeface="Calibri" panose="020F0502020204030204" pitchFamily="34" charset="0"/>
                <a:ea typeface="Calibri" panose="020F0502020204030204" pitchFamily="34" charset="0"/>
              </a:rPr>
              <a:t> 7 benches in 2022)</a:t>
            </a:r>
          </a:p>
          <a:p>
            <a:pPr marL="285750" indent="-285750" algn="just">
              <a:buFont typeface="Arial" panose="020B0604020202020204" pitchFamily="34" charset="0"/>
              <a:buChar char="•"/>
            </a:pPr>
            <a:endParaRPr lang="en-US" sz="1800" dirty="0">
              <a:effectLst/>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US" sz="1800" dirty="0"/>
              <a:t>Include the impact of neighboring magnetic components in the field integral tunning </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Careful follow up of the logistics (assembly pieces, thermal shunts, moderator plates…) and the safety issues</a:t>
            </a:r>
            <a:endParaRPr lang="en-GB" sz="1200" dirty="0"/>
          </a:p>
        </p:txBody>
      </p:sp>
    </p:spTree>
    <p:extLst>
      <p:ext uri="{BB962C8B-B14F-4D97-AF65-F5344CB8AC3E}">
        <p14:creationId xmlns:p14="http://schemas.microsoft.com/office/powerpoint/2010/main" val="12052161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itle 2"/>
          <p:cNvSpPr>
            <a:spLocks noGrp="1"/>
          </p:cNvSpPr>
          <p:nvPr>
            <p:ph type="title" idx="4294967295"/>
          </p:nvPr>
        </p:nvSpPr>
        <p:spPr bwMode="auto">
          <a:xfrm>
            <a:off x="611560" y="0"/>
            <a:ext cx="6769897" cy="334941"/>
          </a:xfrm>
        </p:spPr>
        <p:txBody>
          <a:bodyPr/>
          <a:lstStyle/>
          <a:p>
            <a:pPr algn="ctr" hangingPunct="1"/>
            <a:r>
              <a:rPr lang="de-CH" sz="2800" b="1" dirty="0">
                <a:solidFill>
                  <a:srgbClr val="3333FF"/>
                </a:solidFill>
              </a:rPr>
              <a:t>R&amp;D on </a:t>
            </a:r>
            <a:r>
              <a:rPr lang="de-CH" sz="2800" b="1" dirty="0" err="1">
                <a:solidFill>
                  <a:srgbClr val="3333FF"/>
                </a:solidFill>
              </a:rPr>
              <a:t>very</a:t>
            </a:r>
            <a:r>
              <a:rPr lang="de-CH" sz="2800" b="1" dirty="0">
                <a:solidFill>
                  <a:srgbClr val="3333FF"/>
                </a:solidFill>
              </a:rPr>
              <a:t> high </a:t>
            </a:r>
            <a:r>
              <a:rPr lang="de-CH" sz="2800" b="1" dirty="0" err="1">
                <a:solidFill>
                  <a:srgbClr val="3333FF"/>
                </a:solidFill>
              </a:rPr>
              <a:t>field</a:t>
            </a:r>
            <a:r>
              <a:rPr lang="de-CH" sz="2800" b="1" dirty="0">
                <a:solidFill>
                  <a:srgbClr val="3333FF"/>
                </a:solidFill>
              </a:rPr>
              <a:t> </a:t>
            </a:r>
            <a:r>
              <a:rPr lang="de-CH" sz="2800" b="1" dirty="0" err="1">
                <a:solidFill>
                  <a:srgbClr val="3333FF"/>
                </a:solidFill>
              </a:rPr>
              <a:t>magnet</a:t>
            </a:r>
            <a:r>
              <a:rPr lang="de-CH" sz="2800" b="1" dirty="0">
                <a:solidFill>
                  <a:srgbClr val="3333FF"/>
                </a:solidFill>
              </a:rPr>
              <a:t> </a:t>
            </a:r>
            <a:r>
              <a:rPr lang="de-CH" sz="2800" b="1" dirty="0" err="1">
                <a:solidFill>
                  <a:srgbClr val="3333FF"/>
                </a:solidFill>
              </a:rPr>
              <a:t>technologies</a:t>
            </a:r>
            <a:r>
              <a:rPr lang="de-CH" sz="2800" b="1" dirty="0">
                <a:solidFill>
                  <a:srgbClr val="3333FF"/>
                </a:solidFill>
              </a:rPr>
              <a:t> - CHART</a:t>
            </a:r>
          </a:p>
        </p:txBody>
      </p:sp>
      <p:sp>
        <p:nvSpPr>
          <p:cNvPr id="2" name="Content Placeholder 1"/>
          <p:cNvSpPr>
            <a:spLocks noGrp="1"/>
          </p:cNvSpPr>
          <p:nvPr>
            <p:ph sz="quarter" idx="4294967295"/>
          </p:nvPr>
        </p:nvSpPr>
        <p:spPr bwMode="auto">
          <a:xfrm>
            <a:off x="318837" y="1157519"/>
            <a:ext cx="7742237" cy="4679950"/>
          </a:xfrm>
        </p:spPr>
        <p:txBody>
          <a:bodyPr/>
          <a:lstStyle/>
          <a:p>
            <a:pPr>
              <a:defRPr/>
            </a:pPr>
            <a:r>
              <a:rPr lang="en-US" sz="1600" dirty="0">
                <a:solidFill>
                  <a:srgbClr val="0070C0"/>
                </a:solidFill>
              </a:rPr>
              <a:t>“CHART</a:t>
            </a:r>
            <a:r>
              <a:rPr lang="en-US" sz="1600" dirty="0"/>
              <a:t>, the Swiss Center for Accelerator Research and Technology, was </a:t>
            </a:r>
            <a:r>
              <a:rPr lang="en-US" sz="1600" dirty="0">
                <a:solidFill>
                  <a:srgbClr val="0070C0"/>
                </a:solidFill>
              </a:rPr>
              <a:t>founded to support the future oriented accelerator project Future Circular Collider </a:t>
            </a:r>
            <a:r>
              <a:rPr lang="en-US" sz="1600" dirty="0"/>
              <a:t>(FCC) at CERN and the </a:t>
            </a:r>
            <a:r>
              <a:rPr lang="en-US" sz="1600" dirty="0">
                <a:solidFill>
                  <a:srgbClr val="0070C0"/>
                </a:solidFill>
              </a:rPr>
              <a:t>development of </a:t>
            </a:r>
            <a:r>
              <a:rPr lang="en-US" sz="1600" b="1" dirty="0">
                <a:solidFill>
                  <a:srgbClr val="0070C0"/>
                </a:solidFill>
              </a:rPr>
              <a:t>advanced accelerator concepts in Switzerland beyond the existing technology</a:t>
            </a:r>
            <a:r>
              <a:rPr lang="en-US" sz="1600" dirty="0">
                <a:solidFill>
                  <a:srgbClr val="0070C0"/>
                </a:solidFill>
              </a:rPr>
              <a:t>. </a:t>
            </a:r>
            <a:r>
              <a:rPr lang="en-US" sz="1600" dirty="0"/>
              <a:t>[…] </a:t>
            </a:r>
            <a:r>
              <a:rPr lang="en-US" sz="1600" dirty="0">
                <a:solidFill>
                  <a:srgbClr val="0070C0"/>
                </a:solidFill>
              </a:rPr>
              <a:t>The high field magnet R&amp;D has strong synergies with PSI projects</a:t>
            </a:r>
            <a:r>
              <a:rPr lang="en-US" sz="1600" dirty="0"/>
              <a:t> […]”</a:t>
            </a:r>
            <a:br>
              <a:rPr sz="1600" dirty="0"/>
            </a:br>
            <a:r>
              <a:rPr sz="1200" dirty="0"/>
              <a:t>[</a:t>
            </a:r>
            <a:r>
              <a:rPr lang="en-US" sz="1200" dirty="0"/>
              <a:t>Application for support of the Swiss Accelerator Research and Technology Initiative, 2018]</a:t>
            </a:r>
            <a:endParaRPr dirty="0"/>
          </a:p>
          <a:p>
            <a:pPr marL="0" indent="0">
              <a:buNone/>
              <a:defRPr/>
            </a:pPr>
            <a:endParaRPr lang="en-US" sz="1600" dirty="0"/>
          </a:p>
          <a:p>
            <a:pPr marL="0" indent="0">
              <a:buNone/>
              <a:defRPr/>
            </a:pPr>
            <a:endParaRPr lang="en-US" sz="1600" dirty="0"/>
          </a:p>
        </p:txBody>
      </p:sp>
      <p:sp>
        <p:nvSpPr>
          <p:cNvPr id="4" name="Slide Number Placeholder 3"/>
          <p:cNvSpPr>
            <a:spLocks noGrp="1"/>
          </p:cNvSpPr>
          <p:nvPr>
            <p:ph type="sldNum" sz="quarter" idx="4294967295"/>
          </p:nvPr>
        </p:nvSpPr>
        <p:spPr bwMode="auto">
          <a:xfrm>
            <a:off x="9010650" y="6661150"/>
            <a:ext cx="133350" cy="127000"/>
          </a:xfrm>
        </p:spPr>
        <p:txBody>
          <a:bodyPr/>
          <a:lstStyle/>
          <a:p>
            <a:pPr algn="r">
              <a:defRPr/>
            </a:pPr>
            <a:r>
              <a:rPr lang="de-DE" dirty="0"/>
              <a:t>Page </a:t>
            </a:r>
            <a:fld id="{EBC07571-3134-BB4B-B83F-1A9FE18D34F3}" type="slidenum">
              <a:rPr lang="de-DE"/>
              <a:t>22</a:t>
            </a:fld>
            <a:endParaRPr lang="de-DE" dirty="0"/>
          </a:p>
        </p:txBody>
      </p:sp>
      <p:grpSp>
        <p:nvGrpSpPr>
          <p:cNvPr id="15" name="Group 14"/>
          <p:cNvGrpSpPr/>
          <p:nvPr/>
        </p:nvGrpSpPr>
        <p:grpSpPr bwMode="auto">
          <a:xfrm>
            <a:off x="107504" y="2520999"/>
            <a:ext cx="5415666" cy="3292215"/>
            <a:chOff x="1980486" y="2132856"/>
            <a:chExt cx="6858129" cy="4169097"/>
          </a:xfrm>
        </p:grpSpPr>
        <p:pic>
          <p:nvPicPr>
            <p:cNvPr id="5" name="Picture 4"/>
            <p:cNvPicPr>
              <a:picLocks noChangeAspect="1"/>
            </p:cNvPicPr>
            <p:nvPr/>
          </p:nvPicPr>
          <p:blipFill>
            <a:blip r:embed="rId3"/>
            <a:stretch/>
          </p:blipFill>
          <p:spPr bwMode="auto">
            <a:xfrm>
              <a:off x="1980486" y="2132856"/>
              <a:ext cx="6858129" cy="4169097"/>
            </a:xfrm>
            <a:prstGeom prst="rect">
              <a:avLst/>
            </a:prstGeom>
          </p:spPr>
        </p:pic>
        <p:pic>
          <p:nvPicPr>
            <p:cNvPr id="6" name="Picture 5"/>
            <p:cNvPicPr>
              <a:picLocks noChangeAspect="1"/>
            </p:cNvPicPr>
            <p:nvPr/>
          </p:nvPicPr>
          <p:blipFill>
            <a:blip r:embed="rId4"/>
            <a:stretch/>
          </p:blipFill>
          <p:spPr bwMode="auto">
            <a:xfrm>
              <a:off x="2248108" y="4741298"/>
              <a:ext cx="532369" cy="532369"/>
            </a:xfrm>
            <a:prstGeom prst="rect">
              <a:avLst/>
            </a:prstGeom>
          </p:spPr>
        </p:pic>
        <p:pic>
          <p:nvPicPr>
            <p:cNvPr id="7" name="Picture 6"/>
            <p:cNvPicPr>
              <a:picLocks noChangeAspect="1"/>
            </p:cNvPicPr>
            <p:nvPr/>
          </p:nvPicPr>
          <p:blipFill>
            <a:blip r:embed="rId5"/>
            <a:stretch/>
          </p:blipFill>
          <p:spPr bwMode="auto">
            <a:xfrm>
              <a:off x="4516464" y="2714685"/>
              <a:ext cx="1202670" cy="478177"/>
            </a:xfrm>
            <a:prstGeom prst="rect">
              <a:avLst/>
            </a:prstGeom>
          </p:spPr>
        </p:pic>
        <p:grpSp>
          <p:nvGrpSpPr>
            <p:cNvPr id="8" name="Group 7"/>
            <p:cNvGrpSpPr/>
            <p:nvPr/>
          </p:nvGrpSpPr>
          <p:grpSpPr bwMode="auto">
            <a:xfrm>
              <a:off x="4562742" y="3179773"/>
              <a:ext cx="1206849" cy="252014"/>
              <a:chOff x="7554130" y="5194321"/>
              <a:chExt cx="1206849" cy="252014"/>
            </a:xfrm>
          </p:grpSpPr>
          <p:pic>
            <p:nvPicPr>
              <p:cNvPr id="9" name="Picture 3" descr="page1image846823312"/>
              <p:cNvPicPr>
                <a:picLocks noChangeAspect="1" noChangeArrowheads="1"/>
              </p:cNvPicPr>
              <p:nvPr/>
            </p:nvPicPr>
            <p:blipFill>
              <a:blip r:embed="rId6"/>
              <a:stretch/>
            </p:blipFill>
            <p:spPr bwMode="auto">
              <a:xfrm>
                <a:off x="7554130" y="5194321"/>
                <a:ext cx="589589" cy="252014"/>
              </a:xfrm>
              <a:prstGeom prst="rect">
                <a:avLst/>
              </a:prstGeom>
              <a:noFill/>
            </p:spPr>
          </p:pic>
          <p:sp>
            <p:nvSpPr>
              <p:cNvPr id="10" name="Rectangle 9"/>
              <p:cNvSpPr/>
              <p:nvPr/>
            </p:nvSpPr>
            <p:spPr bwMode="auto">
              <a:xfrm>
                <a:off x="8144418" y="5197260"/>
                <a:ext cx="616561" cy="5836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a:lnSpc>
                    <a:spcPct val="100000"/>
                  </a:lnSpc>
                  <a:spcBef>
                    <a:spcPts val="0"/>
                  </a:spcBef>
                  <a:spcAft>
                    <a:spcPts val="0"/>
                  </a:spcAft>
                  <a:buClrTx/>
                  <a:buSzTx/>
                  <a:buFontTx/>
                  <a:buNone/>
                  <a:defRPr/>
                </a:pPr>
                <a:endParaRPr lang="en-US" sz="2400" b="0" i="0" u="none" strike="noStrike" cap="none">
                  <a:ln>
                    <a:noFill/>
                  </a:ln>
                  <a:solidFill>
                    <a:schemeClr val="tx1"/>
                  </a:solidFill>
                  <a:latin typeface="Times"/>
                </a:endParaRPr>
              </a:p>
            </p:txBody>
          </p:sp>
          <p:pic>
            <p:nvPicPr>
              <p:cNvPr id="11" name="Picture 2" descr="page1image846823584"/>
              <p:cNvPicPr>
                <a:picLocks noChangeAspect="1" noChangeArrowheads="1"/>
              </p:cNvPicPr>
              <p:nvPr/>
            </p:nvPicPr>
            <p:blipFill>
              <a:blip r:embed="rId7"/>
              <a:stretch/>
            </p:blipFill>
            <p:spPr bwMode="auto">
              <a:xfrm>
                <a:off x="8130437" y="5221327"/>
                <a:ext cx="627222" cy="225008"/>
              </a:xfrm>
              <a:prstGeom prst="rect">
                <a:avLst/>
              </a:prstGeom>
              <a:noFill/>
            </p:spPr>
          </p:pic>
        </p:grpSp>
        <p:pic>
          <p:nvPicPr>
            <p:cNvPr id="12" name="Picture 11"/>
            <p:cNvPicPr>
              <a:picLocks noChangeAspect="1"/>
            </p:cNvPicPr>
            <p:nvPr/>
          </p:nvPicPr>
          <p:blipFill>
            <a:blip r:embed="rId8"/>
            <a:stretch/>
          </p:blipFill>
          <p:spPr bwMode="auto">
            <a:xfrm>
              <a:off x="5801833" y="2717800"/>
              <a:ext cx="1182613" cy="266420"/>
            </a:xfrm>
            <a:prstGeom prst="rect">
              <a:avLst/>
            </a:prstGeom>
          </p:spPr>
        </p:pic>
        <p:pic>
          <p:nvPicPr>
            <p:cNvPr id="13" name="Picture 3" descr="page1image846823312"/>
            <p:cNvPicPr>
              <a:picLocks noChangeAspect="1" noChangeArrowheads="1"/>
            </p:cNvPicPr>
            <p:nvPr/>
          </p:nvPicPr>
          <p:blipFill>
            <a:blip r:embed="rId9"/>
            <a:stretch/>
          </p:blipFill>
          <p:spPr bwMode="auto">
            <a:xfrm>
              <a:off x="3324948" y="4391178"/>
              <a:ext cx="572435" cy="244682"/>
            </a:xfrm>
            <a:prstGeom prst="rect">
              <a:avLst/>
            </a:prstGeom>
            <a:noFill/>
          </p:spPr>
        </p:pic>
        <p:pic>
          <p:nvPicPr>
            <p:cNvPr id="14" name="Picture 62" descr="sciences70"/>
            <p:cNvPicPr>
              <a:picLocks noChangeAspect="1" noChangeArrowheads="1"/>
            </p:cNvPicPr>
            <p:nvPr/>
          </p:nvPicPr>
          <p:blipFill>
            <a:blip r:embed="rId10"/>
            <a:stretch/>
          </p:blipFill>
          <p:spPr bwMode="auto">
            <a:xfrm>
              <a:off x="2835100" y="5356752"/>
              <a:ext cx="1202670" cy="473870"/>
            </a:xfrm>
            <a:prstGeom prst="rect">
              <a:avLst/>
            </a:prstGeom>
            <a:noFill/>
            <a:ln>
              <a:noFill/>
            </a:ln>
          </p:spPr>
        </p:pic>
      </p:grpSp>
      <p:sp>
        <p:nvSpPr>
          <p:cNvPr id="16" name="TextBox 15"/>
          <p:cNvSpPr txBox="1"/>
          <p:nvPr/>
        </p:nvSpPr>
        <p:spPr bwMode="auto">
          <a:xfrm>
            <a:off x="1899260" y="5713585"/>
            <a:ext cx="1728192" cy="297904"/>
          </a:xfrm>
          <a:prstGeom prst="rect">
            <a:avLst/>
          </a:prstGeom>
          <a:noFill/>
        </p:spPr>
        <p:txBody>
          <a:bodyPr wrap="none" lIns="0" tIns="0" rIns="0" bIns="0" rtlCol="0">
            <a:noAutofit/>
          </a:bodyPr>
          <a:lstStyle/>
          <a:p>
            <a:pPr>
              <a:lnSpc>
                <a:spcPct val="110000"/>
              </a:lnSpc>
              <a:spcBef>
                <a:spcPts val="0"/>
              </a:spcBef>
              <a:defRPr/>
            </a:pPr>
            <a:r>
              <a:rPr sz="1800" b="1" u="sng" spc="30" dirty="0">
                <a:solidFill>
                  <a:srgbClr val="00B050"/>
                </a:solidFill>
                <a:latin typeface="Calibri"/>
                <a:cs typeface="Franklin Gothic Book"/>
              </a:rPr>
              <a:t>http://chart.ch</a:t>
            </a:r>
            <a:endParaRPr sz="2000" b="1" dirty="0">
              <a:solidFill>
                <a:srgbClr val="00B050"/>
              </a:solidFill>
            </a:endParaRPr>
          </a:p>
        </p:txBody>
      </p:sp>
      <p:grpSp>
        <p:nvGrpSpPr>
          <p:cNvPr id="17" name="Group 16"/>
          <p:cNvGrpSpPr/>
          <p:nvPr/>
        </p:nvGrpSpPr>
        <p:grpSpPr bwMode="auto">
          <a:xfrm>
            <a:off x="36048" y="6129847"/>
            <a:ext cx="8870364" cy="512547"/>
            <a:chOff x="-288703" y="5118514"/>
            <a:chExt cx="9539725" cy="551224"/>
          </a:xfrm>
        </p:grpSpPr>
        <p:pic>
          <p:nvPicPr>
            <p:cNvPr id="18" name="Picture 17"/>
            <p:cNvPicPr>
              <a:picLocks noChangeAspect="1"/>
            </p:cNvPicPr>
            <p:nvPr/>
          </p:nvPicPr>
          <p:blipFill>
            <a:blip r:embed="rId11"/>
            <a:stretch/>
          </p:blipFill>
          <p:spPr bwMode="auto">
            <a:xfrm>
              <a:off x="1591978" y="5157869"/>
              <a:ext cx="472516" cy="472516"/>
            </a:xfrm>
            <a:prstGeom prst="rect">
              <a:avLst/>
            </a:prstGeom>
          </p:spPr>
        </p:pic>
        <p:pic>
          <p:nvPicPr>
            <p:cNvPr id="19" name="Picture 18"/>
            <p:cNvPicPr>
              <a:picLocks noChangeAspect="1"/>
            </p:cNvPicPr>
            <p:nvPr/>
          </p:nvPicPr>
          <p:blipFill>
            <a:blip r:embed="rId12"/>
            <a:stretch/>
          </p:blipFill>
          <p:spPr bwMode="auto">
            <a:xfrm>
              <a:off x="5128097" y="5155039"/>
              <a:ext cx="1202670" cy="478177"/>
            </a:xfrm>
            <a:prstGeom prst="rect">
              <a:avLst/>
            </a:prstGeom>
          </p:spPr>
        </p:pic>
        <p:pic>
          <p:nvPicPr>
            <p:cNvPr id="20" name="Picture 19"/>
            <p:cNvPicPr>
              <a:picLocks noChangeAspect="1"/>
            </p:cNvPicPr>
            <p:nvPr/>
          </p:nvPicPr>
          <p:blipFill>
            <a:blip r:embed="rId13"/>
            <a:stretch/>
          </p:blipFill>
          <p:spPr bwMode="auto">
            <a:xfrm>
              <a:off x="3688027" y="5260917"/>
              <a:ext cx="1182613" cy="266420"/>
            </a:xfrm>
            <a:prstGeom prst="rect">
              <a:avLst/>
            </a:prstGeom>
          </p:spPr>
        </p:pic>
        <p:pic>
          <p:nvPicPr>
            <p:cNvPr id="21" name="Picture 62" descr="sciences70"/>
            <p:cNvPicPr>
              <a:picLocks noChangeAspect="1" noChangeArrowheads="1"/>
            </p:cNvPicPr>
            <p:nvPr/>
          </p:nvPicPr>
          <p:blipFill>
            <a:blip r:embed="rId14"/>
            <a:stretch/>
          </p:blipFill>
          <p:spPr bwMode="auto">
            <a:xfrm>
              <a:off x="6588224" y="5157192"/>
              <a:ext cx="1202670" cy="473870"/>
            </a:xfrm>
            <a:prstGeom prst="rect">
              <a:avLst/>
            </a:prstGeom>
            <a:noFill/>
            <a:ln>
              <a:noFill/>
            </a:ln>
          </p:spPr>
        </p:pic>
        <p:pic>
          <p:nvPicPr>
            <p:cNvPr id="22" name="Picture 3" descr="page1image846823312"/>
            <p:cNvPicPr>
              <a:picLocks noChangeAspect="1" noChangeArrowheads="1"/>
            </p:cNvPicPr>
            <p:nvPr/>
          </p:nvPicPr>
          <p:blipFill>
            <a:blip r:embed="rId15"/>
            <a:stretch/>
          </p:blipFill>
          <p:spPr bwMode="auto">
            <a:xfrm>
              <a:off x="2321951" y="5157193"/>
              <a:ext cx="1108619" cy="473869"/>
            </a:xfrm>
            <a:prstGeom prst="rect">
              <a:avLst/>
            </a:prstGeom>
            <a:noFill/>
          </p:spPr>
        </p:pic>
        <p:pic>
          <p:nvPicPr>
            <p:cNvPr id="23" name="Picture 22"/>
            <p:cNvPicPr>
              <a:picLocks noChangeAspect="1"/>
            </p:cNvPicPr>
            <p:nvPr/>
          </p:nvPicPr>
          <p:blipFill>
            <a:blip r:embed="rId16"/>
            <a:stretch/>
          </p:blipFill>
          <p:spPr bwMode="auto">
            <a:xfrm>
              <a:off x="-288703" y="5120786"/>
              <a:ext cx="1623224" cy="546682"/>
            </a:xfrm>
            <a:prstGeom prst="rect">
              <a:avLst/>
            </a:prstGeom>
          </p:spPr>
        </p:pic>
        <p:pic>
          <p:nvPicPr>
            <p:cNvPr id="24" name="Picture 23" descr="Text&#10;&#10;Description automatically generated with low confidence"/>
            <p:cNvPicPr>
              <a:picLocks noChangeAspect="1"/>
            </p:cNvPicPr>
            <p:nvPr/>
          </p:nvPicPr>
          <p:blipFill>
            <a:blip r:embed="rId17"/>
            <a:stretch/>
          </p:blipFill>
          <p:spPr bwMode="auto">
            <a:xfrm>
              <a:off x="8048352" y="5118514"/>
              <a:ext cx="1202670" cy="551224"/>
            </a:xfrm>
            <a:prstGeom prst="rect">
              <a:avLst/>
            </a:prstGeom>
          </p:spPr>
        </p:pic>
      </p:grpSp>
      <p:sp>
        <p:nvSpPr>
          <p:cNvPr id="28" name="Rectangle 27"/>
          <p:cNvSpPr/>
          <p:nvPr/>
        </p:nvSpPr>
        <p:spPr>
          <a:xfrm>
            <a:off x="5683546" y="2678854"/>
            <a:ext cx="3609461" cy="3293209"/>
          </a:xfrm>
          <a:prstGeom prst="rect">
            <a:avLst/>
          </a:prstGeom>
        </p:spPr>
        <p:txBody>
          <a:bodyPr wrap="square">
            <a:spAutoFit/>
          </a:bodyPr>
          <a:lstStyle/>
          <a:p>
            <a:pPr marL="285750" indent="-285750">
              <a:spcBef>
                <a:spcPts val="0"/>
              </a:spcBef>
              <a:buFont typeface="Arial" panose="020B0604020202020204" pitchFamily="34" charset="0"/>
              <a:buChar char="•"/>
            </a:pPr>
            <a:r>
              <a:rPr lang="en-US" dirty="0"/>
              <a:t>Funded in </a:t>
            </a:r>
            <a:r>
              <a:rPr lang="en-US" b="1" dirty="0">
                <a:solidFill>
                  <a:srgbClr val="3333FF"/>
                </a:solidFill>
              </a:rPr>
              <a:t>2016</a:t>
            </a:r>
            <a:r>
              <a:rPr lang="en-US" dirty="0"/>
              <a:t> as umbrella organization for accelerator research in </a:t>
            </a:r>
            <a:r>
              <a:rPr lang="en-US" dirty="0" err="1"/>
              <a:t>switzerland</a:t>
            </a:r>
            <a:endParaRPr lang="en-US" dirty="0"/>
          </a:p>
          <a:p>
            <a:pPr marL="285750" indent="-285750">
              <a:spcBef>
                <a:spcPts val="0"/>
              </a:spcBef>
              <a:buFont typeface="Arial" panose="020B0604020202020204" pitchFamily="34" charset="0"/>
              <a:buChar char="•"/>
            </a:pPr>
            <a:r>
              <a:rPr lang="en-US" b="1" dirty="0">
                <a:solidFill>
                  <a:srgbClr val="3333FF"/>
                </a:solidFill>
              </a:rPr>
              <a:t>support FCC and develop future accelerator technologies </a:t>
            </a:r>
          </a:p>
          <a:p>
            <a:pPr marL="285750" indent="-285750">
              <a:spcBef>
                <a:spcPts val="0"/>
              </a:spcBef>
              <a:buFont typeface="Arial" panose="020B0604020202020204" pitchFamily="34" charset="0"/>
              <a:buChar char="•"/>
            </a:pPr>
            <a:r>
              <a:rPr lang="en-US" dirty="0"/>
              <a:t>co-funded by </a:t>
            </a:r>
            <a:r>
              <a:rPr lang="en-US" b="1" dirty="0">
                <a:solidFill>
                  <a:srgbClr val="3333FF"/>
                </a:solidFill>
              </a:rPr>
              <a:t>CERN, PSI, ETHZ, EPFL and University of Geneva</a:t>
            </a:r>
          </a:p>
          <a:p>
            <a:pPr marL="285750" indent="-285750">
              <a:spcBef>
                <a:spcPts val="0"/>
              </a:spcBef>
              <a:buFont typeface="Arial" panose="020B0604020202020204" pitchFamily="34" charset="0"/>
              <a:buChar char="•"/>
            </a:pPr>
            <a:r>
              <a:rPr lang="en-US" dirty="0"/>
              <a:t>Support of the State Secretariat </a:t>
            </a:r>
          </a:p>
          <a:p>
            <a:pPr>
              <a:spcBef>
                <a:spcPts val="0"/>
              </a:spcBef>
            </a:pPr>
            <a:r>
              <a:rPr lang="en-US" dirty="0"/>
              <a:t>       for Education and the ETH Board</a:t>
            </a:r>
          </a:p>
          <a:p>
            <a:pPr marL="285750" indent="-285750">
              <a:spcBef>
                <a:spcPts val="0"/>
              </a:spcBef>
              <a:buFont typeface="Arial" panose="020B0604020202020204" pitchFamily="34" charset="0"/>
              <a:buChar char="•"/>
            </a:pPr>
            <a:r>
              <a:rPr lang="en-US" dirty="0"/>
              <a:t>Home </a:t>
            </a:r>
            <a:r>
              <a:rPr lang="en-US" dirty="0" err="1"/>
              <a:t>Institut</a:t>
            </a:r>
            <a:r>
              <a:rPr lang="en-US" dirty="0"/>
              <a:t> : PSI</a:t>
            </a:r>
          </a:p>
          <a:p>
            <a:pPr marL="285750" indent="-285750">
              <a:spcBef>
                <a:spcPts val="0"/>
              </a:spcBef>
              <a:buFont typeface="Arial" panose="020B0604020202020204" pitchFamily="34" charset="0"/>
              <a:buChar char="•"/>
            </a:pPr>
            <a:r>
              <a:rPr lang="en-US" dirty="0"/>
              <a:t>PSI : </a:t>
            </a:r>
            <a:r>
              <a:rPr lang="en-US" b="1" dirty="0">
                <a:solidFill>
                  <a:srgbClr val="3333FF"/>
                </a:solidFill>
              </a:rPr>
              <a:t>High field magnet technology and demonstrator design and construction</a:t>
            </a:r>
          </a:p>
        </p:txBody>
      </p:sp>
      <p:sp>
        <p:nvSpPr>
          <p:cNvPr id="26" name="Rectangle 25"/>
          <p:cNvSpPr/>
          <p:nvPr/>
        </p:nvSpPr>
        <p:spPr>
          <a:xfrm>
            <a:off x="3340838" y="766251"/>
            <a:ext cx="1885453" cy="338554"/>
          </a:xfrm>
          <a:prstGeom prst="rect">
            <a:avLst/>
          </a:prstGeom>
        </p:spPr>
        <p:txBody>
          <a:bodyPr wrap="none">
            <a:spAutoFit/>
          </a:bodyPr>
          <a:lstStyle/>
          <a:p>
            <a:pPr>
              <a:spcBef>
                <a:spcPts val="0"/>
              </a:spcBef>
            </a:pPr>
            <a:r>
              <a:rPr lang="de-CH" b="1" dirty="0">
                <a:solidFill>
                  <a:srgbClr val="00B050"/>
                </a:solidFill>
              </a:rPr>
              <a:t>mike.seidel@psi.ch</a:t>
            </a:r>
          </a:p>
        </p:txBody>
      </p:sp>
    </p:spTree>
    <p:extLst>
      <p:ext uri="{BB962C8B-B14F-4D97-AF65-F5344CB8AC3E}">
        <p14:creationId xmlns:p14="http://schemas.microsoft.com/office/powerpoint/2010/main" val="1039937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93748" y="4593512"/>
            <a:ext cx="3195864" cy="2205751"/>
          </a:xfrm>
          <a:prstGeom prst="rect">
            <a:avLst/>
          </a:prstGeom>
        </p:spPr>
      </p:pic>
      <p:pic>
        <p:nvPicPr>
          <p:cNvPr id="8" name="Picture 7">
            <a:extLst>
              <a:ext uri="{FF2B5EF4-FFF2-40B4-BE49-F238E27FC236}">
                <a16:creationId xmlns:a16="http://schemas.microsoft.com/office/drawing/2014/main" id="{9C3B0D36-C85D-1B47-9C5A-25A0B5592695}"/>
              </a:ext>
            </a:extLst>
          </p:cNvPr>
          <p:cNvPicPr/>
          <p:nvPr/>
        </p:nvPicPr>
        <p:blipFill>
          <a:blip r:embed="rId4" cstate="screen">
            <a:extLst>
              <a:ext uri="{28A0092B-C50C-407E-A947-70E740481C1C}">
                <a14:useLocalDpi xmlns:a14="http://schemas.microsoft.com/office/drawing/2010/main"/>
              </a:ext>
            </a:extLst>
          </a:blip>
          <a:stretch>
            <a:fillRect/>
          </a:stretch>
        </p:blipFill>
        <p:spPr>
          <a:xfrm>
            <a:off x="-60742" y="714286"/>
            <a:ext cx="5626172" cy="4043697"/>
          </a:xfrm>
          <a:prstGeom prst="rect">
            <a:avLst/>
          </a:prstGeom>
        </p:spPr>
      </p:pic>
      <p:sp>
        <p:nvSpPr>
          <p:cNvPr id="9" name="Rectangle 8"/>
          <p:cNvSpPr/>
          <p:nvPr/>
        </p:nvSpPr>
        <p:spPr>
          <a:xfrm>
            <a:off x="5714583" y="642361"/>
            <a:ext cx="3419872" cy="3624069"/>
          </a:xfrm>
          <a:prstGeom prst="rect">
            <a:avLst/>
          </a:prstGeom>
          <a:solidFill>
            <a:schemeClr val="bg2">
              <a:lumMod val="20000"/>
              <a:lumOff val="80000"/>
            </a:schemeClr>
          </a:solidFill>
          <a:ln>
            <a:solidFill>
              <a:schemeClr val="bg1"/>
            </a:solidFill>
          </a:ln>
        </p:spPr>
        <p:style>
          <a:lnRef idx="1">
            <a:schemeClr val="accent6"/>
          </a:lnRef>
          <a:fillRef idx="2">
            <a:schemeClr val="accent6"/>
          </a:fillRef>
          <a:effectRef idx="1">
            <a:schemeClr val="accent6"/>
          </a:effectRef>
          <a:fontRef idx="minor">
            <a:schemeClr val="dk1"/>
          </a:fontRef>
        </p:style>
        <p:txBody>
          <a:bodyPr wrap="square">
            <a:spAutoFit/>
          </a:bodyPr>
          <a:lstStyle/>
          <a:p>
            <a:pPr algn="ctr" fontAlgn="t" hangingPunct="1"/>
            <a:r>
              <a:rPr lang="en-US" b="1" dirty="0">
                <a:solidFill>
                  <a:srgbClr val="00B050"/>
                </a:solidFill>
              </a:rPr>
              <a:t>Technologies &amp; demonstrators of High Field Magnets </a:t>
            </a:r>
          </a:p>
          <a:p>
            <a:pPr marL="285750" indent="-285750" fontAlgn="t" hangingPunct="1">
              <a:buFont typeface="Arial" panose="020B0604020202020204" pitchFamily="34" charset="0"/>
              <a:buChar char="•"/>
            </a:pPr>
            <a:r>
              <a:rPr lang="en-US" b="1" dirty="0"/>
              <a:t>Magnet design</a:t>
            </a:r>
          </a:p>
          <a:p>
            <a:pPr marL="285750" indent="-285750" fontAlgn="t" hangingPunct="1">
              <a:buFont typeface="Arial" panose="020B0604020202020204" pitchFamily="34" charset="0"/>
              <a:buChar char="•"/>
            </a:pPr>
            <a:r>
              <a:rPr lang="en-US" b="1" dirty="0"/>
              <a:t>R&amp;D in LTS and HTS materials (key technologies)</a:t>
            </a:r>
          </a:p>
          <a:p>
            <a:pPr marL="285750" indent="-285750" fontAlgn="t" hangingPunct="1">
              <a:buFont typeface="Arial" panose="020B0604020202020204" pitchFamily="34" charset="0"/>
              <a:buChar char="•"/>
            </a:pPr>
            <a:r>
              <a:rPr lang="en-US" b="1" dirty="0"/>
              <a:t>Coil winding and magnet assembly</a:t>
            </a:r>
          </a:p>
          <a:p>
            <a:pPr marL="285750" indent="-285750" fontAlgn="t" hangingPunct="1">
              <a:buFont typeface="Arial" panose="020B0604020202020204" pitchFamily="34" charset="0"/>
              <a:buChar char="•"/>
            </a:pPr>
            <a:r>
              <a:rPr lang="en-US" b="1" dirty="0"/>
              <a:t>Infrastructure for LTS and HTS magnet assembly and test</a:t>
            </a:r>
          </a:p>
          <a:p>
            <a:pPr marL="285750" indent="-285750" fontAlgn="t" hangingPunct="1">
              <a:buFont typeface="Arial" panose="020B0604020202020204" pitchFamily="34" charset="0"/>
              <a:buChar char="•"/>
            </a:pPr>
            <a:r>
              <a:rPr lang="en-US" b="1" dirty="0"/>
              <a:t>Synergies with technological development for Large Research Facilities at PSI</a:t>
            </a:r>
            <a:endParaRPr lang="de-CH" dirty="0"/>
          </a:p>
        </p:txBody>
      </p:sp>
      <p:sp>
        <p:nvSpPr>
          <p:cNvPr id="4" name="Foliennummernplatzhalter 3"/>
          <p:cNvSpPr>
            <a:spLocks noGrp="1"/>
          </p:cNvSpPr>
          <p:nvPr>
            <p:ph type="sldNum" sz="quarter" idx="4294967295"/>
          </p:nvPr>
        </p:nvSpPr>
        <p:spPr>
          <a:xfrm>
            <a:off x="8756650" y="6661150"/>
            <a:ext cx="387350" cy="138113"/>
          </a:xfrm>
        </p:spPr>
        <p:txBody>
          <a:bodyPr/>
          <a:lstStyle/>
          <a:p>
            <a:pPr algn="r">
              <a:defRPr/>
            </a:pPr>
            <a:r>
              <a:rPr lang="de-DE"/>
              <a:t>Page </a:t>
            </a:r>
            <a:fld id="{EBC07571-3134-BB4B-B83F-1A9FE18D34F3}" type="slidenum">
              <a:rPr lang="de-DE" smtClean="0"/>
              <a:pPr algn="r">
                <a:defRPr/>
              </a:pPr>
              <a:t>23</a:t>
            </a:fld>
            <a:endParaRPr lang="de-DE" dirty="0"/>
          </a:p>
        </p:txBody>
      </p:sp>
      <p:pic>
        <p:nvPicPr>
          <p:cNvPr id="10" name="Picture 9" descr="Bildergebnis für auchmann bernhard cern"/>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90076" y="1010515"/>
            <a:ext cx="298601" cy="37599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489F408-B15C-CB4A-92C2-BCF83B70A2C9}"/>
              </a:ext>
            </a:extLst>
          </p:cNvPr>
          <p:cNvSpPr txBox="1"/>
          <p:nvPr/>
        </p:nvSpPr>
        <p:spPr>
          <a:xfrm>
            <a:off x="-60742" y="818083"/>
            <a:ext cx="975034" cy="170684"/>
          </a:xfrm>
          <a:prstGeom prst="rect">
            <a:avLst/>
          </a:prstGeom>
          <a:noFill/>
        </p:spPr>
        <p:txBody>
          <a:bodyPr wrap="none" lIns="0" tIns="0" rIns="0" bIns="0" rtlCol="0">
            <a:noAutofit/>
          </a:bodyPr>
          <a:lstStyle/>
          <a:p>
            <a:pPr algn="ctr">
              <a:lnSpc>
                <a:spcPct val="110000"/>
              </a:lnSpc>
              <a:spcBef>
                <a:spcPts val="0"/>
              </a:spcBef>
            </a:pPr>
            <a:r>
              <a:rPr lang="de-CH" sz="900" b="1" kern="1000" spc="23" dirty="0">
                <a:latin typeface="+mn-lt"/>
                <a:cs typeface="Franklin Gothic Book"/>
              </a:rPr>
              <a:t>B. Auchmann</a:t>
            </a:r>
            <a:endParaRPr lang="en-CH" sz="900" b="1" kern="1000" spc="23" dirty="0">
              <a:latin typeface="+mn-lt"/>
              <a:cs typeface="Franklin Gothic Book"/>
            </a:endParaRPr>
          </a:p>
        </p:txBody>
      </p:sp>
      <p:sp>
        <p:nvSpPr>
          <p:cNvPr id="3" name="Rectangle 2"/>
          <p:cNvSpPr/>
          <p:nvPr/>
        </p:nvSpPr>
        <p:spPr>
          <a:xfrm>
            <a:off x="1391335" y="6165304"/>
            <a:ext cx="1898277" cy="338554"/>
          </a:xfrm>
          <a:prstGeom prst="rect">
            <a:avLst/>
          </a:prstGeom>
        </p:spPr>
        <p:txBody>
          <a:bodyPr wrap="none">
            <a:spAutoFit/>
          </a:bodyPr>
          <a:lstStyle/>
          <a:p>
            <a:r>
              <a:rPr lang="en-US" dirty="0"/>
              <a:t>https://chart.ch/psi/</a:t>
            </a:r>
          </a:p>
        </p:txBody>
      </p:sp>
      <p:pic>
        <p:nvPicPr>
          <p:cNvPr id="14" name="Picture 13"/>
          <p:cNvPicPr>
            <a:picLocks noChangeAspect="1"/>
          </p:cNvPicPr>
          <p:nvPr/>
        </p:nvPicPr>
        <p:blipFill>
          <a:blip r:embed="rId6"/>
          <a:stretch>
            <a:fillRect/>
          </a:stretch>
        </p:blipFill>
        <p:spPr>
          <a:xfrm>
            <a:off x="0" y="0"/>
            <a:ext cx="914292" cy="741131"/>
          </a:xfrm>
          <a:prstGeom prst="rect">
            <a:avLst/>
          </a:prstGeom>
        </p:spPr>
      </p:pic>
      <p:sp>
        <p:nvSpPr>
          <p:cNvPr id="15" name="Rectangle 14"/>
          <p:cNvSpPr/>
          <p:nvPr/>
        </p:nvSpPr>
        <p:spPr>
          <a:xfrm>
            <a:off x="3106177" y="384254"/>
            <a:ext cx="2608406" cy="338554"/>
          </a:xfrm>
          <a:prstGeom prst="rect">
            <a:avLst/>
          </a:prstGeom>
        </p:spPr>
        <p:txBody>
          <a:bodyPr wrap="none">
            <a:spAutoFit/>
          </a:bodyPr>
          <a:lstStyle/>
          <a:p>
            <a:r>
              <a:rPr lang="en-US" b="1" dirty="0">
                <a:solidFill>
                  <a:srgbClr val="00B050"/>
                </a:solidFill>
              </a:rPr>
              <a:t>bernhard.auchmann@psi.ch</a:t>
            </a:r>
          </a:p>
        </p:txBody>
      </p:sp>
      <p:pic>
        <p:nvPicPr>
          <p:cNvPr id="16" name="Image 15">
            <a:extLst>
              <a:ext uri="{FF2B5EF4-FFF2-40B4-BE49-F238E27FC236}">
                <a16:creationId xmlns:a16="http://schemas.microsoft.com/office/drawing/2014/main" id="{73ED0956-C6FB-0DC9-AF78-59FCD9F9448E}"/>
              </a:ext>
            </a:extLst>
          </p:cNvPr>
          <p:cNvPicPr>
            <a:picLocks noChangeAspect="1"/>
          </p:cNvPicPr>
          <p:nvPr/>
        </p:nvPicPr>
        <p:blipFill>
          <a:blip r:embed="rId7"/>
          <a:stretch>
            <a:fillRect/>
          </a:stretch>
        </p:blipFill>
        <p:spPr>
          <a:xfrm>
            <a:off x="3809224" y="4255795"/>
            <a:ext cx="5177956" cy="1573827"/>
          </a:xfrm>
          <a:prstGeom prst="rect">
            <a:avLst/>
          </a:prstGeom>
        </p:spPr>
      </p:pic>
      <p:sp>
        <p:nvSpPr>
          <p:cNvPr id="20" name="Shape 243"/>
          <p:cNvSpPr txBox="1">
            <a:spLocks/>
          </p:cNvSpPr>
          <p:nvPr/>
        </p:nvSpPr>
        <p:spPr>
          <a:xfrm>
            <a:off x="1835696" y="-22145"/>
            <a:ext cx="5708088" cy="508501"/>
          </a:xfrm>
          <a:prstGeom prst="rect">
            <a:avLst/>
          </a:prstGeom>
          <a:ln w="25400" cap="flat" cmpd="sng" algn="ctr">
            <a:noFill/>
            <a:prstDash val="solid"/>
            <a:miter lim="400000"/>
          </a:ln>
          <a:extLst>
            <a:ext uri="{C572A759-6A51-4108-AA02-DFA0A04FC94B}">
              <ma14:wrappingTextBoxFlag xmlns:ma14="http://schemas.microsoft.com/office/mac/drawingml/2011/main" xmlns="" val="1"/>
            </a:ext>
          </a:extLst>
        </p:spPr>
        <p:style>
          <a:lnRef idx="2">
            <a:schemeClr val="dk1"/>
          </a:lnRef>
          <a:fillRef idx="1">
            <a:schemeClr val="lt1"/>
          </a:fillRef>
          <a:effectRef idx="0">
            <a:schemeClr val="dk1"/>
          </a:effectRef>
          <a:fontRef idx="minor">
            <a:schemeClr val="dk1"/>
          </a:fontRef>
        </p:style>
        <p:txBody>
          <a:bodyPr lIns="0" tIns="0" rIns="0" bIns="0">
            <a:noAutofit/>
          </a:bodyPr>
          <a:lstStyle>
            <a:lvl1pPr marL="0" marR="0" indent="0" algn="l" defTabSz="914400" rtl="0" latinLnBrk="0">
              <a:lnSpc>
                <a:spcPct val="100000"/>
              </a:lnSpc>
              <a:spcBef>
                <a:spcPts val="0"/>
              </a:spcBef>
              <a:spcAft>
                <a:spcPts val="0"/>
              </a:spcAft>
              <a:buClrTx/>
              <a:buSzTx/>
              <a:buFontTx/>
              <a:buNone/>
              <a:tabLst/>
              <a:defRPr sz="2400" b="0" i="0" u="none" strike="noStrike" cap="none" spc="0" baseline="0">
                <a:ln>
                  <a:noFill/>
                </a:ln>
                <a:solidFill>
                  <a:schemeClr val="dk1"/>
                </a:solidFill>
                <a:uFillTx/>
                <a:latin typeface="+mn-lt"/>
                <a:ea typeface="+mn-ea"/>
                <a:cs typeface="+mn-cs"/>
                <a:sym typeface="Georgia"/>
              </a:defRPr>
            </a:lvl1pPr>
            <a:lvl2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chemeClr val="dk1"/>
                </a:solidFill>
                <a:uFillTx/>
                <a:latin typeface="+mn-lt"/>
                <a:ea typeface="+mn-ea"/>
                <a:cs typeface="+mn-cs"/>
                <a:sym typeface="Georgia"/>
              </a:defRPr>
            </a:lvl2pPr>
            <a:lvl3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chemeClr val="dk1"/>
                </a:solidFill>
                <a:uFillTx/>
                <a:latin typeface="+mn-lt"/>
                <a:ea typeface="+mn-ea"/>
                <a:cs typeface="+mn-cs"/>
                <a:sym typeface="Georgia"/>
              </a:defRPr>
            </a:lvl3pPr>
            <a:lvl4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chemeClr val="dk1"/>
                </a:solidFill>
                <a:uFillTx/>
                <a:latin typeface="+mn-lt"/>
                <a:ea typeface="+mn-ea"/>
                <a:cs typeface="+mn-cs"/>
                <a:sym typeface="Georgia"/>
              </a:defRPr>
            </a:lvl4pPr>
            <a:lvl5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chemeClr val="dk1"/>
                </a:solidFill>
                <a:uFillTx/>
                <a:latin typeface="+mn-lt"/>
                <a:ea typeface="+mn-ea"/>
                <a:cs typeface="+mn-cs"/>
                <a:sym typeface="Georgia"/>
              </a:defRPr>
            </a:lvl5pPr>
            <a:lvl6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chemeClr val="dk1"/>
                </a:solidFill>
                <a:uFillTx/>
                <a:latin typeface="+mn-lt"/>
                <a:ea typeface="+mn-ea"/>
                <a:cs typeface="+mn-cs"/>
                <a:sym typeface="Georgia"/>
              </a:defRPr>
            </a:lvl6pPr>
            <a:lvl7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chemeClr val="dk1"/>
                </a:solidFill>
                <a:uFillTx/>
                <a:latin typeface="+mn-lt"/>
                <a:ea typeface="+mn-ea"/>
                <a:cs typeface="+mn-cs"/>
                <a:sym typeface="Georgia"/>
              </a:defRPr>
            </a:lvl7pPr>
            <a:lvl8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chemeClr val="dk1"/>
                </a:solidFill>
                <a:uFillTx/>
                <a:latin typeface="+mn-lt"/>
                <a:ea typeface="+mn-ea"/>
                <a:cs typeface="+mn-cs"/>
                <a:sym typeface="Georgia"/>
              </a:defRPr>
            </a:lvl8pPr>
            <a:lvl9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chemeClr val="dk1"/>
                </a:solidFill>
                <a:uFillTx/>
                <a:latin typeface="+mn-lt"/>
                <a:ea typeface="+mn-ea"/>
                <a:cs typeface="+mn-cs"/>
                <a:sym typeface="Georgia"/>
              </a:defRPr>
            </a:lvl9pPr>
          </a:lstStyle>
          <a:p>
            <a:pPr hangingPunct="1"/>
            <a:r>
              <a:rPr lang="en-US" sz="2800" b="1" dirty="0">
                <a:solidFill>
                  <a:srgbClr val="3333FF"/>
                </a:solidFill>
                <a:latin typeface="Calibri" panose="020F0502020204030204" pitchFamily="34" charset="0"/>
                <a:cs typeface="Calibri" panose="020F0502020204030204" pitchFamily="34" charset="0"/>
              </a:rPr>
              <a:t>CHART activities at PSI</a:t>
            </a:r>
          </a:p>
        </p:txBody>
      </p:sp>
      <p:pic>
        <p:nvPicPr>
          <p:cNvPr id="5" name="Picture 4">
            <a:extLst>
              <a:ext uri="{FF2B5EF4-FFF2-40B4-BE49-F238E27FC236}">
                <a16:creationId xmlns:a16="http://schemas.microsoft.com/office/drawing/2014/main" id="{F70B3D57-2644-819D-8202-10979F03B8BB}"/>
              </a:ext>
            </a:extLst>
          </p:cNvPr>
          <p:cNvPicPr>
            <a:picLocks noChangeAspect="1"/>
          </p:cNvPicPr>
          <p:nvPr/>
        </p:nvPicPr>
        <p:blipFill>
          <a:blip r:embed="rId8"/>
          <a:stretch>
            <a:fillRect/>
          </a:stretch>
        </p:blipFill>
        <p:spPr>
          <a:xfrm>
            <a:off x="3327855" y="6085180"/>
            <a:ext cx="5940152" cy="689527"/>
          </a:xfrm>
          <a:prstGeom prst="rect">
            <a:avLst/>
          </a:prstGeom>
        </p:spPr>
      </p:pic>
    </p:spTree>
    <p:extLst>
      <p:ext uri="{BB962C8B-B14F-4D97-AF65-F5344CB8AC3E}">
        <p14:creationId xmlns:p14="http://schemas.microsoft.com/office/powerpoint/2010/main" val="38416017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ACC420-16EE-350B-CC64-5EFFFF7BFCB8}"/>
              </a:ext>
            </a:extLst>
          </p:cNvPr>
          <p:cNvSpPr>
            <a:spLocks noGrp="1"/>
          </p:cNvSpPr>
          <p:nvPr>
            <p:ph type="title" idx="4294967295"/>
          </p:nvPr>
        </p:nvSpPr>
        <p:spPr>
          <a:xfrm>
            <a:off x="1203879" y="-18414"/>
            <a:ext cx="7416823" cy="381000"/>
          </a:xfrm>
        </p:spPr>
        <p:txBody>
          <a:bodyPr/>
          <a:lstStyle/>
          <a:p>
            <a:r>
              <a:rPr lang="en-US" sz="2800" b="1" dirty="0">
                <a:solidFill>
                  <a:srgbClr val="3333FF"/>
                </a:solidFill>
                <a:latin typeface="Calibri" panose="020F0502020204030204" pitchFamily="34" charset="0"/>
                <a:cs typeface="Calibri" panose="020F0502020204030204" pitchFamily="34" charset="0"/>
              </a:rPr>
              <a:t>Achievements since 2018 : </a:t>
            </a:r>
            <a:r>
              <a:rPr lang="en-US" sz="2800" b="1" dirty="0" err="1">
                <a:solidFill>
                  <a:srgbClr val="3333FF"/>
                </a:solidFill>
                <a:latin typeface="Calibri" panose="020F0502020204030204" pitchFamily="34" charset="0"/>
                <a:cs typeface="Calibri" panose="020F0502020204030204" pitchFamily="34" charset="0"/>
              </a:rPr>
              <a:t>MagDev</a:t>
            </a:r>
            <a:r>
              <a:rPr lang="en-US" sz="2800" b="1" dirty="0">
                <a:solidFill>
                  <a:srgbClr val="3333FF"/>
                </a:solidFill>
                <a:latin typeface="Calibri" panose="020F0502020204030204" pitchFamily="34" charset="0"/>
                <a:cs typeface="Calibri" panose="020F0502020204030204" pitchFamily="34" charset="0"/>
              </a:rPr>
              <a:t> Laboratory </a:t>
            </a:r>
          </a:p>
        </p:txBody>
      </p:sp>
      <p:sp>
        <p:nvSpPr>
          <p:cNvPr id="4" name="Slide Number Placeholder 3">
            <a:extLst>
              <a:ext uri="{FF2B5EF4-FFF2-40B4-BE49-F238E27FC236}">
                <a16:creationId xmlns:a16="http://schemas.microsoft.com/office/drawing/2014/main" id="{F3B23385-612E-0572-EB15-31810855D876}"/>
              </a:ext>
            </a:extLst>
          </p:cNvPr>
          <p:cNvSpPr>
            <a:spLocks noGrp="1"/>
          </p:cNvSpPr>
          <p:nvPr>
            <p:ph type="sldNum" sz="quarter" idx="4294967295"/>
          </p:nvPr>
        </p:nvSpPr>
        <p:spPr>
          <a:xfrm>
            <a:off x="8756650" y="6661150"/>
            <a:ext cx="387350" cy="138113"/>
          </a:xfrm>
        </p:spPr>
        <p:txBody>
          <a:bodyPr/>
          <a:lstStyle/>
          <a:p>
            <a:pPr algn="r">
              <a:defRPr/>
            </a:pPr>
            <a:r>
              <a:rPr lang="de-DE"/>
              <a:t>Page </a:t>
            </a:r>
            <a:fld id="{EBC07571-3134-BB4B-B83F-1A9FE18D34F3}" type="slidenum">
              <a:rPr lang="de-DE" smtClean="0"/>
              <a:pPr algn="r">
                <a:defRPr/>
              </a:pPr>
              <a:t>24</a:t>
            </a:fld>
            <a:endParaRPr lang="de-DE" dirty="0"/>
          </a:p>
        </p:txBody>
      </p:sp>
      <p:pic>
        <p:nvPicPr>
          <p:cNvPr id="2" name="Picture 1">
            <a:extLst>
              <a:ext uri="{FF2B5EF4-FFF2-40B4-BE49-F238E27FC236}">
                <a16:creationId xmlns:a16="http://schemas.microsoft.com/office/drawing/2014/main" id="{96B95BD2-57BE-0250-FDBC-C364C96F53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0"/>
            <a:ext cx="742950" cy="742950"/>
          </a:xfrm>
          <a:prstGeom prst="rect">
            <a:avLst/>
          </a:prstGeom>
        </p:spPr>
      </p:pic>
      <p:pic>
        <p:nvPicPr>
          <p:cNvPr id="13" name="Content Placeholder 9" descr="An industrial room with many machines&#10;&#10;Description automatically generated with medium confidence">
            <a:extLst>
              <a:ext uri="{FF2B5EF4-FFF2-40B4-BE49-F238E27FC236}">
                <a16:creationId xmlns:a16="http://schemas.microsoft.com/office/drawing/2014/main" id="{441ECF05-E09C-0022-39CF-B85BBEBD97C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2111" y="730205"/>
            <a:ext cx="6031403" cy="4529443"/>
          </a:xfrm>
          <a:prstGeom prst="rect">
            <a:avLst/>
          </a:prstGeom>
        </p:spPr>
      </p:pic>
      <p:pic>
        <p:nvPicPr>
          <p:cNvPr id="51" name="Picture 50"/>
          <p:cNvPicPr>
            <a:picLocks noChangeAspect="1"/>
          </p:cNvPicPr>
          <p:nvPr/>
        </p:nvPicPr>
        <p:blipFill>
          <a:blip r:embed="rId5"/>
          <a:stretch>
            <a:fillRect/>
          </a:stretch>
        </p:blipFill>
        <p:spPr>
          <a:xfrm>
            <a:off x="3696290" y="3665553"/>
            <a:ext cx="576064" cy="689709"/>
          </a:xfrm>
          <a:prstGeom prst="rect">
            <a:avLst/>
          </a:prstGeom>
        </p:spPr>
      </p:pic>
      <p:pic>
        <p:nvPicPr>
          <p:cNvPr id="52" name="Picture 51"/>
          <p:cNvPicPr>
            <a:picLocks noChangeAspect="1"/>
          </p:cNvPicPr>
          <p:nvPr/>
        </p:nvPicPr>
        <p:blipFill>
          <a:blip r:embed="rId6"/>
          <a:stretch>
            <a:fillRect/>
          </a:stretch>
        </p:blipFill>
        <p:spPr>
          <a:xfrm>
            <a:off x="311914" y="3095995"/>
            <a:ext cx="792088" cy="948350"/>
          </a:xfrm>
          <a:prstGeom prst="rect">
            <a:avLst/>
          </a:prstGeom>
        </p:spPr>
      </p:pic>
      <p:pic>
        <p:nvPicPr>
          <p:cNvPr id="54" name="Picture 53"/>
          <p:cNvPicPr>
            <a:picLocks noChangeAspect="1"/>
          </p:cNvPicPr>
          <p:nvPr/>
        </p:nvPicPr>
        <p:blipFill>
          <a:blip r:embed="rId7"/>
          <a:stretch>
            <a:fillRect/>
          </a:stretch>
        </p:blipFill>
        <p:spPr>
          <a:xfrm>
            <a:off x="2447024" y="2317498"/>
            <a:ext cx="576064" cy="689709"/>
          </a:xfrm>
          <a:prstGeom prst="rect">
            <a:avLst/>
          </a:prstGeom>
        </p:spPr>
      </p:pic>
      <p:pic>
        <p:nvPicPr>
          <p:cNvPr id="56" name="Picture 55"/>
          <p:cNvPicPr>
            <a:picLocks noChangeAspect="1"/>
          </p:cNvPicPr>
          <p:nvPr/>
        </p:nvPicPr>
        <p:blipFill>
          <a:blip r:embed="rId8"/>
          <a:stretch>
            <a:fillRect/>
          </a:stretch>
        </p:blipFill>
        <p:spPr>
          <a:xfrm>
            <a:off x="3051532" y="2610868"/>
            <a:ext cx="562947" cy="674004"/>
          </a:xfrm>
          <a:prstGeom prst="rect">
            <a:avLst/>
          </a:prstGeom>
        </p:spPr>
      </p:pic>
      <p:pic>
        <p:nvPicPr>
          <p:cNvPr id="57" name="Picture 56"/>
          <p:cNvPicPr>
            <a:picLocks noChangeAspect="1"/>
          </p:cNvPicPr>
          <p:nvPr/>
        </p:nvPicPr>
        <p:blipFill>
          <a:blip r:embed="rId9"/>
          <a:stretch>
            <a:fillRect/>
          </a:stretch>
        </p:blipFill>
        <p:spPr>
          <a:xfrm>
            <a:off x="3931924" y="2313644"/>
            <a:ext cx="643266" cy="770168"/>
          </a:xfrm>
          <a:prstGeom prst="rect">
            <a:avLst/>
          </a:prstGeom>
        </p:spPr>
      </p:pic>
      <p:sp>
        <p:nvSpPr>
          <p:cNvPr id="59" name="TextBox 58"/>
          <p:cNvSpPr txBox="1"/>
          <p:nvPr/>
        </p:nvSpPr>
        <p:spPr>
          <a:xfrm>
            <a:off x="415391" y="5408295"/>
            <a:ext cx="2337652" cy="4924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de-CH" sz="1600" b="1" i="0" u="none" strike="noStrike" cap="none" spc="0" normalizeH="0" baseline="0" dirty="0">
                <a:ln>
                  <a:noFill/>
                </a:ln>
                <a:solidFill>
                  <a:srgbClr val="7030A0"/>
                </a:solidFill>
                <a:effectLst/>
                <a:uFillTx/>
                <a:sym typeface="Calibri"/>
              </a:rPr>
              <a:t>1: Magn</a:t>
            </a:r>
            <a:r>
              <a:rPr lang="de-CH" b="1" dirty="0">
                <a:solidFill>
                  <a:srgbClr val="7030A0"/>
                </a:solidFill>
              </a:rPr>
              <a:t>. &amp; </a:t>
            </a:r>
            <a:r>
              <a:rPr lang="de-CH" b="1" dirty="0" err="1">
                <a:solidFill>
                  <a:srgbClr val="7030A0"/>
                </a:solidFill>
              </a:rPr>
              <a:t>Mech</a:t>
            </a:r>
            <a:r>
              <a:rPr lang="de-CH" b="1" dirty="0">
                <a:solidFill>
                  <a:srgbClr val="7030A0"/>
                </a:solidFill>
              </a:rPr>
              <a:t> &amp; CAD </a:t>
            </a:r>
          </a:p>
          <a:p>
            <a:pPr marL="0" marR="0" indent="0" algn="ctr" defTabSz="914400" rtl="0" fontAlgn="auto" latinLnBrk="0" hangingPunct="0">
              <a:lnSpc>
                <a:spcPct val="100000"/>
              </a:lnSpc>
              <a:spcBef>
                <a:spcPts val="0"/>
              </a:spcBef>
              <a:spcAft>
                <a:spcPts val="0"/>
              </a:spcAft>
              <a:buClrTx/>
              <a:buSzTx/>
              <a:buFontTx/>
              <a:buNone/>
              <a:tabLst/>
            </a:pPr>
            <a:r>
              <a:rPr lang="de-CH" b="1" dirty="0">
                <a:solidFill>
                  <a:srgbClr val="7030A0"/>
                </a:solidFill>
              </a:rPr>
              <a:t>Design  </a:t>
            </a:r>
            <a:r>
              <a:rPr lang="de-CH" b="1" dirty="0">
                <a:solidFill>
                  <a:schemeClr val="tx1"/>
                </a:solidFill>
              </a:rPr>
              <a:t>(7 mobile </a:t>
            </a:r>
            <a:r>
              <a:rPr lang="de-CH" b="1" dirty="0" err="1">
                <a:solidFill>
                  <a:schemeClr val="tx1"/>
                </a:solidFill>
              </a:rPr>
              <a:t>desks</a:t>
            </a:r>
            <a:r>
              <a:rPr lang="de-CH" b="1" dirty="0">
                <a:solidFill>
                  <a:srgbClr val="7030A0"/>
                </a:solidFill>
              </a:rPr>
              <a:t>)</a:t>
            </a:r>
          </a:p>
        </p:txBody>
      </p:sp>
      <p:sp>
        <p:nvSpPr>
          <p:cNvPr id="61" name="TextBox 60"/>
          <p:cNvSpPr txBox="1"/>
          <p:nvPr/>
        </p:nvSpPr>
        <p:spPr>
          <a:xfrm>
            <a:off x="311914" y="6019159"/>
            <a:ext cx="2935873"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de-CH" sz="1800" b="1" i="0" u="none" strike="noStrike" cap="none" spc="0" normalizeH="0" baseline="0" dirty="0">
                <a:ln>
                  <a:noFill/>
                </a:ln>
                <a:solidFill>
                  <a:srgbClr val="7030A0"/>
                </a:solidFill>
                <a:effectLst/>
                <a:uFillTx/>
                <a:latin typeface="+mj-lt"/>
                <a:ea typeface="+mj-ea"/>
                <a:cs typeface="+mj-cs"/>
                <a:sym typeface="Calibri"/>
              </a:rPr>
              <a:t>2: HTS &amp; LTS </a:t>
            </a:r>
            <a:r>
              <a:rPr kumimoji="0" lang="de-CH" sz="1800" b="1" i="0" u="none" strike="noStrike" cap="none" spc="0" normalizeH="0" baseline="0" dirty="0" err="1">
                <a:ln>
                  <a:noFill/>
                </a:ln>
                <a:solidFill>
                  <a:srgbClr val="7030A0"/>
                </a:solidFill>
                <a:effectLst/>
                <a:uFillTx/>
                <a:latin typeface="+mj-lt"/>
                <a:ea typeface="+mj-ea"/>
                <a:cs typeface="+mj-cs"/>
                <a:sym typeface="Calibri"/>
              </a:rPr>
              <a:t>coil</a:t>
            </a:r>
            <a:r>
              <a:rPr kumimoji="0" lang="de-CH" sz="1800" b="1" i="0" u="none" strike="noStrike" cap="none" spc="0" normalizeH="0" baseline="0" dirty="0">
                <a:ln>
                  <a:noFill/>
                </a:ln>
                <a:solidFill>
                  <a:srgbClr val="7030A0"/>
                </a:solidFill>
                <a:effectLst/>
                <a:uFillTx/>
                <a:latin typeface="+mj-lt"/>
                <a:ea typeface="+mj-ea"/>
                <a:cs typeface="+mj-cs"/>
                <a:sym typeface="Calibri"/>
              </a:rPr>
              <a:t> </a:t>
            </a:r>
          </a:p>
          <a:p>
            <a:pPr marL="0" marR="0" indent="0" algn="ctr" defTabSz="914400" rtl="0" fontAlgn="auto" latinLnBrk="0" hangingPunct="0">
              <a:lnSpc>
                <a:spcPct val="100000"/>
              </a:lnSpc>
              <a:spcBef>
                <a:spcPts val="0"/>
              </a:spcBef>
              <a:spcAft>
                <a:spcPts val="0"/>
              </a:spcAft>
              <a:buClrTx/>
              <a:buSzTx/>
              <a:buFontTx/>
              <a:buNone/>
              <a:tabLst/>
            </a:pPr>
            <a:r>
              <a:rPr kumimoji="0" lang="de-CH" sz="1800" b="1" i="0" u="none" strike="noStrike" cap="none" spc="0" normalizeH="0" baseline="0" dirty="0" err="1">
                <a:ln>
                  <a:noFill/>
                </a:ln>
                <a:solidFill>
                  <a:srgbClr val="7030A0"/>
                </a:solidFill>
                <a:effectLst/>
                <a:uFillTx/>
                <a:latin typeface="+mj-lt"/>
                <a:ea typeface="+mj-ea"/>
                <a:cs typeface="+mj-cs"/>
                <a:sym typeface="Calibri"/>
              </a:rPr>
              <a:t>manufacturing</a:t>
            </a:r>
            <a:r>
              <a:rPr kumimoji="0" lang="de-CH" sz="1800" b="1" i="0" u="none" strike="noStrike" cap="none" spc="0" normalizeH="0" baseline="0" dirty="0">
                <a:ln>
                  <a:noFill/>
                </a:ln>
                <a:solidFill>
                  <a:srgbClr val="7030A0"/>
                </a:solidFill>
                <a:effectLst/>
                <a:uFillTx/>
                <a:latin typeface="+mj-lt"/>
                <a:ea typeface="+mj-ea"/>
                <a:cs typeface="+mj-cs"/>
                <a:sym typeface="Calibri"/>
              </a:rPr>
              <a:t> </a:t>
            </a:r>
            <a:r>
              <a:rPr kumimoji="0" lang="de-CH" sz="1800" b="1" i="0" u="none" strike="noStrike" cap="none" spc="0" normalizeH="0" baseline="0" dirty="0" err="1">
                <a:ln>
                  <a:noFill/>
                </a:ln>
                <a:solidFill>
                  <a:srgbClr val="7030A0"/>
                </a:solidFill>
                <a:effectLst/>
                <a:uFillTx/>
                <a:latin typeface="+mj-lt"/>
                <a:ea typeface="+mj-ea"/>
                <a:cs typeface="+mj-cs"/>
                <a:sym typeface="Calibri"/>
              </a:rPr>
              <a:t>workplace</a:t>
            </a:r>
            <a:r>
              <a:rPr kumimoji="0" lang="de-CH" sz="1800" b="1" i="0" u="none" strike="noStrike" cap="none" spc="0" normalizeH="0" baseline="0" dirty="0">
                <a:ln>
                  <a:noFill/>
                </a:ln>
                <a:solidFill>
                  <a:srgbClr val="7030A0"/>
                </a:solidFill>
                <a:effectLst/>
                <a:uFillTx/>
                <a:latin typeface="+mj-lt"/>
                <a:ea typeface="+mj-ea"/>
                <a:cs typeface="+mj-cs"/>
                <a:sym typeface="Calibri"/>
              </a:rPr>
              <a:t> </a:t>
            </a:r>
          </a:p>
          <a:p>
            <a:pPr marL="0" marR="0" indent="0" algn="ctr" defTabSz="914400" rtl="0" fontAlgn="auto" latinLnBrk="0" hangingPunct="0">
              <a:lnSpc>
                <a:spcPct val="100000"/>
              </a:lnSpc>
              <a:spcBef>
                <a:spcPts val="0"/>
              </a:spcBef>
              <a:spcAft>
                <a:spcPts val="0"/>
              </a:spcAft>
              <a:buClrTx/>
              <a:buSzTx/>
              <a:buFontTx/>
              <a:buNone/>
              <a:tabLst/>
            </a:pPr>
            <a:r>
              <a:rPr kumimoji="0" lang="de-CH" sz="1800" i="0" u="none" strike="noStrike" cap="none" spc="0" normalizeH="0" baseline="0" dirty="0">
                <a:ln>
                  <a:noFill/>
                </a:ln>
                <a:solidFill>
                  <a:schemeClr val="tx1"/>
                </a:solidFill>
                <a:effectLst/>
                <a:uFillTx/>
                <a:latin typeface="+mj-lt"/>
                <a:ea typeface="+mj-ea"/>
                <a:cs typeface="+mj-cs"/>
                <a:sym typeface="Calibri"/>
              </a:rPr>
              <a:t>2 </a:t>
            </a:r>
            <a:r>
              <a:rPr kumimoji="0" lang="de-CH" sz="1800" i="0" u="none" strike="noStrike" cap="none" spc="0" normalizeH="0" baseline="0" dirty="0" err="1">
                <a:ln>
                  <a:noFill/>
                </a:ln>
                <a:solidFill>
                  <a:schemeClr val="tx1"/>
                </a:solidFill>
                <a:effectLst/>
                <a:uFillTx/>
                <a:latin typeface="+mj-lt"/>
                <a:ea typeface="+mj-ea"/>
                <a:cs typeface="+mj-cs"/>
                <a:sym typeface="Calibri"/>
              </a:rPr>
              <a:t>winding</a:t>
            </a:r>
            <a:r>
              <a:rPr kumimoji="0" lang="de-CH" sz="1800" i="0" u="none" strike="noStrike" cap="none" spc="0" normalizeH="0" baseline="0" dirty="0">
                <a:ln>
                  <a:noFill/>
                </a:ln>
                <a:solidFill>
                  <a:schemeClr val="tx1"/>
                </a:solidFill>
                <a:effectLst/>
                <a:uFillTx/>
                <a:latin typeface="+mj-lt"/>
                <a:ea typeface="+mj-ea"/>
                <a:cs typeface="+mj-cs"/>
                <a:sym typeface="Calibri"/>
              </a:rPr>
              <a:t> </a:t>
            </a:r>
            <a:r>
              <a:rPr kumimoji="0" lang="de-CH" sz="1800" i="0" u="none" strike="noStrike" cap="none" spc="0" normalizeH="0" baseline="0" dirty="0" err="1">
                <a:ln>
                  <a:noFill/>
                </a:ln>
                <a:solidFill>
                  <a:schemeClr val="tx1"/>
                </a:solidFill>
                <a:effectLst/>
                <a:uFillTx/>
                <a:latin typeface="+mj-lt"/>
                <a:ea typeface="+mj-ea"/>
                <a:cs typeface="+mj-cs"/>
                <a:sym typeface="Calibri"/>
              </a:rPr>
              <a:t>machines</a:t>
            </a:r>
            <a:endParaRPr kumimoji="0" lang="de-CH" sz="1800" i="0" u="none" strike="noStrike" cap="none" spc="0" normalizeH="0" baseline="0" dirty="0">
              <a:ln>
                <a:noFill/>
              </a:ln>
              <a:solidFill>
                <a:schemeClr val="tx1"/>
              </a:solidFill>
              <a:effectLst/>
              <a:uFillTx/>
              <a:latin typeface="+mj-lt"/>
              <a:ea typeface="+mj-ea"/>
              <a:cs typeface="+mj-cs"/>
              <a:sym typeface="Calibri"/>
            </a:endParaRPr>
          </a:p>
        </p:txBody>
      </p:sp>
      <p:sp>
        <p:nvSpPr>
          <p:cNvPr id="62" name="TextBox 61"/>
          <p:cNvSpPr txBox="1"/>
          <p:nvPr/>
        </p:nvSpPr>
        <p:spPr>
          <a:xfrm>
            <a:off x="6209582" y="792645"/>
            <a:ext cx="2934418" cy="1446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1800" b="1" i="0" u="none" strike="noStrike" cap="none" spc="0" normalizeH="0" baseline="0" dirty="0">
                <a:ln>
                  <a:noFill/>
                </a:ln>
                <a:solidFill>
                  <a:srgbClr val="7030A0"/>
                </a:solidFill>
                <a:effectLst/>
                <a:uFillTx/>
                <a:latin typeface="+mj-lt"/>
                <a:ea typeface="+mj-ea"/>
                <a:cs typeface="+mj-cs"/>
                <a:sym typeface="Calibri"/>
              </a:rPr>
              <a:t>3: Thermal Treatment</a:t>
            </a:r>
          </a:p>
          <a:p>
            <a:pPr marL="285750" indent="-285750">
              <a:spcBef>
                <a:spcPts val="0"/>
              </a:spcBef>
              <a:buFont typeface="Arial" panose="020B0604020202020204" pitchFamily="34" charset="0"/>
              <a:buChar char="•"/>
            </a:pPr>
            <a:r>
              <a:rPr lang="en-US" b="1" dirty="0">
                <a:solidFill>
                  <a:srgbClr val="FF9933"/>
                </a:solidFill>
              </a:rPr>
              <a:t>Argon-furnace</a:t>
            </a:r>
            <a:r>
              <a:rPr lang="en-US" dirty="0"/>
              <a:t> </a:t>
            </a:r>
            <a:r>
              <a:rPr lang="en-US" sz="1400" dirty="0"/>
              <a:t>(2-m-long coils)</a:t>
            </a:r>
          </a:p>
          <a:p>
            <a:pPr marL="285750" indent="-285750">
              <a:spcBef>
                <a:spcPts val="0"/>
              </a:spcBef>
              <a:buFont typeface="Arial" panose="020B0604020202020204" pitchFamily="34" charset="0"/>
              <a:buChar char="•"/>
            </a:pPr>
            <a:r>
              <a:rPr lang="en-US" b="1" dirty="0">
                <a:solidFill>
                  <a:srgbClr val="FF9933"/>
                </a:solidFill>
              </a:rPr>
              <a:t>Research tubular furnace</a:t>
            </a:r>
          </a:p>
          <a:p>
            <a:pPr lvl="2">
              <a:spcBef>
                <a:spcPts val="0"/>
              </a:spcBef>
            </a:pPr>
            <a:r>
              <a:rPr lang="en-US" dirty="0"/>
              <a:t>     </a:t>
            </a:r>
            <a:r>
              <a:rPr lang="en-US" sz="1400" dirty="0"/>
              <a:t>1-m-long, 14 cm diam.</a:t>
            </a:r>
            <a:br>
              <a:rPr lang="en-US" sz="1400" dirty="0"/>
            </a:br>
            <a:r>
              <a:rPr lang="en-US" sz="1400" dirty="0"/>
              <a:t>     Quartz tube, vacuum or </a:t>
            </a:r>
            <a:r>
              <a:rPr lang="en-US" sz="1400" kern="1000" spc="30" dirty="0">
                <a:cs typeface="Franklin Gothic Book"/>
              </a:rPr>
              <a:t>gas</a:t>
            </a:r>
          </a:p>
          <a:p>
            <a:pPr lvl="2">
              <a:spcBef>
                <a:spcPts val="0"/>
              </a:spcBef>
            </a:pPr>
            <a:r>
              <a:rPr lang="en-US" sz="1400" kern="1000" spc="30" dirty="0">
                <a:cs typeface="Franklin Gothic Book"/>
              </a:rPr>
              <a:t>     atmosphere up to 1100ºC</a:t>
            </a:r>
            <a:endParaRPr lang="en-US" sz="1400" dirty="0"/>
          </a:p>
        </p:txBody>
      </p:sp>
      <p:sp>
        <p:nvSpPr>
          <p:cNvPr id="63" name="TextBox 62"/>
          <p:cNvSpPr txBox="1"/>
          <p:nvPr/>
        </p:nvSpPr>
        <p:spPr>
          <a:xfrm>
            <a:off x="6390959" y="4172500"/>
            <a:ext cx="2935872" cy="233910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1600" b="1" i="0" u="none" strike="noStrike" cap="none" spc="0" normalizeH="0" baseline="0" dirty="0">
                <a:ln>
                  <a:noFill/>
                </a:ln>
                <a:solidFill>
                  <a:srgbClr val="7030A0"/>
                </a:solidFill>
                <a:effectLst/>
                <a:uFillTx/>
                <a:latin typeface="+mj-lt"/>
                <a:ea typeface="+mj-ea"/>
                <a:cs typeface="+mj-cs"/>
                <a:sym typeface="Calibri"/>
              </a:rPr>
              <a:t>5: </a:t>
            </a:r>
            <a:r>
              <a:rPr lang="de-CH" b="1" dirty="0" err="1">
                <a:solidFill>
                  <a:srgbClr val="7030A0"/>
                </a:solidFill>
              </a:rPr>
              <a:t>I</a:t>
            </a:r>
            <a:r>
              <a:rPr kumimoji="0" lang="de-CH" sz="1600" b="1" i="0" u="none" strike="noStrike" cap="none" spc="0" normalizeH="0" baseline="0" dirty="0" err="1">
                <a:ln>
                  <a:noFill/>
                </a:ln>
                <a:solidFill>
                  <a:srgbClr val="7030A0"/>
                </a:solidFill>
                <a:effectLst/>
                <a:uFillTx/>
                <a:latin typeface="+mj-lt"/>
                <a:ea typeface="+mj-ea"/>
                <a:cs typeface="+mj-cs"/>
                <a:sym typeface="Calibri"/>
              </a:rPr>
              <a:t>mpregnation</a:t>
            </a:r>
            <a:r>
              <a:rPr kumimoji="0" lang="de-CH" sz="1600" b="1" i="0" u="none" strike="noStrike" cap="none" spc="0" normalizeH="0" baseline="0" dirty="0">
                <a:ln>
                  <a:noFill/>
                </a:ln>
                <a:solidFill>
                  <a:srgbClr val="7030A0"/>
                </a:solidFill>
                <a:effectLst/>
                <a:uFillTx/>
                <a:latin typeface="+mj-lt"/>
                <a:ea typeface="+mj-ea"/>
                <a:cs typeface="+mj-cs"/>
                <a:sym typeface="Calibri"/>
              </a:rPr>
              <a:t> </a:t>
            </a:r>
            <a:r>
              <a:rPr kumimoji="0" lang="de-CH" sz="1600" b="1" i="0" u="none" strike="noStrike" cap="none" spc="0" normalizeH="0" baseline="0" dirty="0" err="1">
                <a:ln>
                  <a:noFill/>
                </a:ln>
                <a:solidFill>
                  <a:srgbClr val="7030A0"/>
                </a:solidFill>
                <a:effectLst/>
                <a:uFillTx/>
                <a:latin typeface="+mj-lt"/>
                <a:ea typeface="+mj-ea"/>
                <a:cs typeface="+mj-cs"/>
                <a:sym typeface="Calibri"/>
              </a:rPr>
              <a:t>tools</a:t>
            </a:r>
            <a:endParaRPr kumimoji="0" lang="de-CH" sz="1600" b="1" i="0" u="none" strike="noStrike" cap="none" spc="0" normalizeH="0" baseline="0" dirty="0">
              <a:ln>
                <a:noFill/>
              </a:ln>
              <a:solidFill>
                <a:srgbClr val="7030A0"/>
              </a:solidFill>
              <a:effectLst/>
              <a:uFillTx/>
              <a:latin typeface="+mj-lt"/>
              <a:ea typeface="+mj-ea"/>
              <a:cs typeface="+mj-cs"/>
              <a:sym typeface="Calibri"/>
            </a:endParaRPr>
          </a:p>
          <a:p>
            <a:pPr marL="285750" indent="-285750">
              <a:spcBef>
                <a:spcPts val="0"/>
              </a:spcBef>
              <a:buFont typeface="Arial" panose="020B0604020202020204" pitchFamily="34" charset="0"/>
              <a:buChar char="•"/>
            </a:pPr>
            <a:r>
              <a:rPr lang="de-CH" b="1" dirty="0" err="1">
                <a:solidFill>
                  <a:srgbClr val="FFC000"/>
                </a:solidFill>
              </a:rPr>
              <a:t>Vacuum-impregnation</a:t>
            </a:r>
            <a:r>
              <a:rPr lang="de-CH" b="1" dirty="0">
                <a:solidFill>
                  <a:srgbClr val="FFC000"/>
                </a:solidFill>
              </a:rPr>
              <a:t> </a:t>
            </a:r>
            <a:r>
              <a:rPr lang="de-CH" b="1" dirty="0" err="1">
                <a:solidFill>
                  <a:srgbClr val="FFC000"/>
                </a:solidFill>
              </a:rPr>
              <a:t>vessel</a:t>
            </a:r>
            <a:r>
              <a:rPr lang="de-CH" b="1" dirty="0">
                <a:solidFill>
                  <a:srgbClr val="FFC000"/>
                </a:solidFill>
              </a:rPr>
              <a:t> </a:t>
            </a:r>
            <a:r>
              <a:rPr lang="de-CH" sz="1400" dirty="0" err="1"/>
              <a:t>for</a:t>
            </a:r>
            <a:r>
              <a:rPr lang="de-CH" sz="1400" dirty="0"/>
              <a:t> 1-m-long </a:t>
            </a:r>
            <a:r>
              <a:rPr lang="de-CH" sz="1400" dirty="0" err="1"/>
              <a:t>coils</a:t>
            </a:r>
            <a:r>
              <a:rPr lang="de-CH" sz="1400" dirty="0"/>
              <a:t>, </a:t>
            </a:r>
            <a:r>
              <a:rPr lang="de-CH" sz="1400" dirty="0" err="1"/>
              <a:t>vertical</a:t>
            </a:r>
            <a:r>
              <a:rPr lang="de-CH" sz="1400" dirty="0"/>
              <a:t> </a:t>
            </a:r>
            <a:r>
              <a:rPr lang="de-CH" sz="1400" dirty="0" err="1"/>
              <a:t>impregnation</a:t>
            </a:r>
            <a:r>
              <a:rPr lang="de-CH" sz="1400" dirty="0"/>
              <a:t>.</a:t>
            </a:r>
          </a:p>
          <a:p>
            <a:pPr marL="285750" indent="-285750">
              <a:spcBef>
                <a:spcPts val="0"/>
              </a:spcBef>
              <a:buFont typeface="Arial" panose="020B0604020202020204" pitchFamily="34" charset="0"/>
              <a:buChar char="•"/>
            </a:pPr>
            <a:r>
              <a:rPr lang="de-CH" b="1" dirty="0" err="1">
                <a:solidFill>
                  <a:srgbClr val="FFC000"/>
                </a:solidFill>
              </a:rPr>
              <a:t>Autoclave</a:t>
            </a:r>
            <a:r>
              <a:rPr lang="de-CH" b="1" dirty="0">
                <a:solidFill>
                  <a:srgbClr val="FFC000"/>
                </a:solidFill>
              </a:rPr>
              <a:t> </a:t>
            </a:r>
            <a:r>
              <a:rPr lang="de-CH" sz="1400" dirty="0" err="1"/>
              <a:t>for</a:t>
            </a:r>
            <a:r>
              <a:rPr lang="de-CH" sz="1400" dirty="0"/>
              <a:t> 2-m-long </a:t>
            </a:r>
            <a:r>
              <a:rPr lang="de-CH" sz="1400" dirty="0" err="1"/>
              <a:t>coils</a:t>
            </a:r>
            <a:r>
              <a:rPr lang="de-CH" sz="1400" dirty="0"/>
              <a:t>, horizontal </a:t>
            </a:r>
            <a:r>
              <a:rPr lang="de-CH" sz="1400" dirty="0" err="1"/>
              <a:t>impregnation</a:t>
            </a:r>
            <a:r>
              <a:rPr lang="de-CH" sz="1400" dirty="0"/>
              <a:t>.</a:t>
            </a:r>
            <a:br>
              <a:rPr lang="de-CH" sz="1400" dirty="0"/>
            </a:br>
            <a:r>
              <a:rPr lang="de-CH" sz="1400" dirty="0"/>
              <a:t>250ºC, 10 bar.</a:t>
            </a:r>
            <a:br>
              <a:rPr lang="de-CH" sz="1400" dirty="0"/>
            </a:br>
            <a:r>
              <a:rPr lang="de-CH" b="1" dirty="0">
                <a:solidFill>
                  <a:srgbClr val="FFC000"/>
                </a:solidFill>
              </a:rPr>
              <a:t>Mixing, </a:t>
            </a:r>
            <a:r>
              <a:rPr lang="de-CH" b="1" dirty="0" err="1">
                <a:solidFill>
                  <a:srgbClr val="FFC000"/>
                </a:solidFill>
              </a:rPr>
              <a:t>degassing</a:t>
            </a:r>
            <a:r>
              <a:rPr lang="de-CH" b="1" dirty="0">
                <a:solidFill>
                  <a:srgbClr val="FFC000"/>
                </a:solidFill>
              </a:rPr>
              <a:t> </a:t>
            </a:r>
            <a:r>
              <a:rPr lang="de-CH" b="1" dirty="0" err="1">
                <a:solidFill>
                  <a:srgbClr val="FFC000"/>
                </a:solidFill>
              </a:rPr>
              <a:t>set-up</a:t>
            </a:r>
            <a:endParaRPr lang="de-CH" b="1" dirty="0">
              <a:solidFill>
                <a:srgbClr val="FFC000"/>
              </a:solidFill>
            </a:endParaRPr>
          </a:p>
          <a:p>
            <a:pPr marL="285750" indent="-285750">
              <a:spcBef>
                <a:spcPts val="0"/>
              </a:spcBef>
              <a:buFont typeface="Arial" panose="020B0604020202020204" pitchFamily="34" charset="0"/>
              <a:buChar char="•"/>
            </a:pPr>
            <a:r>
              <a:rPr lang="en-US" b="1" dirty="0">
                <a:solidFill>
                  <a:srgbClr val="FFC000"/>
                </a:solidFill>
              </a:rPr>
              <a:t>Box oven</a:t>
            </a:r>
            <a:r>
              <a:rPr lang="en-US" dirty="0"/>
              <a:t> </a:t>
            </a:r>
            <a:r>
              <a:rPr lang="en-US" sz="1400" dirty="0"/>
              <a:t>for wax crystallization / epoxy curing</a:t>
            </a:r>
            <a:endParaRPr lang="de-CH" sz="1400" dirty="0"/>
          </a:p>
        </p:txBody>
      </p:sp>
      <p:sp>
        <p:nvSpPr>
          <p:cNvPr id="64" name="TextBox 63"/>
          <p:cNvSpPr txBox="1"/>
          <p:nvPr/>
        </p:nvSpPr>
        <p:spPr>
          <a:xfrm>
            <a:off x="3811027" y="5526717"/>
            <a:ext cx="2317942" cy="984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1600" b="1" i="0" u="none" strike="noStrike" cap="none" spc="0" normalizeH="0" baseline="0" dirty="0">
                <a:ln>
                  <a:noFill/>
                </a:ln>
                <a:solidFill>
                  <a:srgbClr val="7030A0"/>
                </a:solidFill>
                <a:effectLst/>
                <a:uFillTx/>
                <a:sym typeface="Calibri"/>
              </a:rPr>
              <a:t>6: </a:t>
            </a:r>
            <a:r>
              <a:rPr lang="de-CH" b="1" dirty="0">
                <a:solidFill>
                  <a:srgbClr val="7030A0"/>
                </a:solidFill>
              </a:rPr>
              <a:t>Assembly </a:t>
            </a:r>
            <a:r>
              <a:rPr lang="de-CH" b="1" dirty="0" err="1">
                <a:solidFill>
                  <a:srgbClr val="7030A0"/>
                </a:solidFill>
              </a:rPr>
              <a:t>tables</a:t>
            </a:r>
            <a:endParaRPr kumimoji="0" lang="de-CH" sz="1600" b="1" i="0" u="none" strike="noStrike" cap="none" spc="0" normalizeH="0" baseline="0" dirty="0">
              <a:ln>
                <a:noFill/>
              </a:ln>
              <a:solidFill>
                <a:srgbClr val="7030A0"/>
              </a:solidFill>
              <a:effectLst/>
              <a:uFillTx/>
              <a:sym typeface="Calibri"/>
            </a:endParaRPr>
          </a:p>
          <a:p>
            <a:pPr marL="285750" marR="0" indent="-285750" algn="l" defTabSz="914400" rtl="0" fontAlgn="auto" latinLnBrk="0" hangingPunct="0">
              <a:lnSpc>
                <a:spcPct val="100000"/>
              </a:lnSpc>
              <a:spcBef>
                <a:spcPts val="0"/>
              </a:spcBef>
              <a:spcAft>
                <a:spcPts val="0"/>
              </a:spcAft>
              <a:buClrTx/>
              <a:buSzTx/>
              <a:buFontTx/>
              <a:buChar char="-"/>
              <a:tabLst/>
            </a:pPr>
            <a:r>
              <a:rPr lang="de-CH" dirty="0" err="1"/>
              <a:t>Loading</a:t>
            </a:r>
            <a:r>
              <a:rPr lang="de-CH" dirty="0"/>
              <a:t>, </a:t>
            </a:r>
            <a:r>
              <a:rPr lang="de-CH" dirty="0" err="1"/>
              <a:t>welding</a:t>
            </a:r>
            <a:endParaRPr lang="de-CH" dirty="0"/>
          </a:p>
          <a:p>
            <a:pPr marL="285750" marR="0" indent="-285750" algn="l" defTabSz="914400" rtl="0" fontAlgn="auto" latinLnBrk="0" hangingPunct="0">
              <a:lnSpc>
                <a:spcPct val="100000"/>
              </a:lnSpc>
              <a:spcBef>
                <a:spcPts val="0"/>
              </a:spcBef>
              <a:spcAft>
                <a:spcPts val="0"/>
              </a:spcAft>
              <a:buClrTx/>
              <a:buSzTx/>
              <a:buFontTx/>
              <a:buChar char="-"/>
              <a:tabLst/>
            </a:pPr>
            <a:r>
              <a:rPr lang="de-CH" dirty="0"/>
              <a:t>Instrumentation</a:t>
            </a:r>
          </a:p>
          <a:p>
            <a:pPr marL="285750" marR="0" indent="-285750" algn="l" defTabSz="914400" rtl="0" fontAlgn="auto" latinLnBrk="0" hangingPunct="0">
              <a:lnSpc>
                <a:spcPct val="100000"/>
              </a:lnSpc>
              <a:spcBef>
                <a:spcPts val="0"/>
              </a:spcBef>
              <a:spcAft>
                <a:spcPts val="0"/>
              </a:spcAft>
              <a:buClrTx/>
              <a:buSzTx/>
              <a:buFontTx/>
              <a:buChar char="-"/>
              <a:tabLst/>
            </a:pPr>
            <a:r>
              <a:rPr lang="de-CH" dirty="0"/>
              <a:t>3D </a:t>
            </a:r>
            <a:r>
              <a:rPr lang="de-CH" dirty="0" err="1"/>
              <a:t>scanning</a:t>
            </a:r>
            <a:r>
              <a:rPr lang="de-CH" dirty="0"/>
              <a:t> </a:t>
            </a:r>
            <a:r>
              <a:rPr lang="de-CH" dirty="0" err="1"/>
              <a:t>metrology</a:t>
            </a:r>
            <a:endParaRPr lang="de-CH" dirty="0"/>
          </a:p>
        </p:txBody>
      </p:sp>
      <p:sp>
        <p:nvSpPr>
          <p:cNvPr id="60" name="Rectangle 59"/>
          <p:cNvSpPr/>
          <p:nvPr/>
        </p:nvSpPr>
        <p:spPr>
          <a:xfrm>
            <a:off x="1475656" y="4581128"/>
            <a:ext cx="511679" cy="338554"/>
          </a:xfrm>
          <a:prstGeom prst="rect">
            <a:avLst/>
          </a:prstGeom>
        </p:spPr>
        <p:txBody>
          <a:bodyPr wrap="none">
            <a:spAutoFit/>
          </a:bodyPr>
          <a:lstStyle/>
          <a:p>
            <a:r>
              <a:rPr lang="fr-FR" b="1" dirty="0">
                <a:solidFill>
                  <a:srgbClr val="FF9933"/>
                </a:solidFill>
              </a:rPr>
              <a:t>LTS </a:t>
            </a:r>
          </a:p>
        </p:txBody>
      </p:sp>
      <p:sp>
        <p:nvSpPr>
          <p:cNvPr id="66" name="Rectangle 65"/>
          <p:cNvSpPr/>
          <p:nvPr/>
        </p:nvSpPr>
        <p:spPr>
          <a:xfrm>
            <a:off x="1172199" y="2493076"/>
            <a:ext cx="559769" cy="338554"/>
          </a:xfrm>
          <a:prstGeom prst="rect">
            <a:avLst/>
          </a:prstGeom>
        </p:spPr>
        <p:txBody>
          <a:bodyPr wrap="none">
            <a:spAutoFit/>
          </a:bodyPr>
          <a:lstStyle/>
          <a:p>
            <a:r>
              <a:rPr lang="fr-FR" b="1" dirty="0">
                <a:solidFill>
                  <a:srgbClr val="FF9933"/>
                </a:solidFill>
              </a:rPr>
              <a:t>HTS </a:t>
            </a:r>
          </a:p>
        </p:txBody>
      </p:sp>
      <p:sp>
        <p:nvSpPr>
          <p:cNvPr id="67" name="TextBox 66"/>
          <p:cNvSpPr txBox="1"/>
          <p:nvPr/>
        </p:nvSpPr>
        <p:spPr>
          <a:xfrm>
            <a:off x="6343317" y="2475285"/>
            <a:ext cx="2833405" cy="1384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1800" b="1" i="0" u="none" strike="noStrike" cap="none" spc="0" normalizeH="0" baseline="0" dirty="0">
                <a:ln>
                  <a:noFill/>
                </a:ln>
                <a:solidFill>
                  <a:srgbClr val="7030A0"/>
                </a:solidFill>
                <a:effectLst/>
                <a:uFillTx/>
                <a:latin typeface="+mj-lt"/>
                <a:ea typeface="+mj-ea"/>
                <a:cs typeface="+mj-cs"/>
                <a:sym typeface="Calibri"/>
              </a:rPr>
              <a:t>4: </a:t>
            </a:r>
            <a:r>
              <a:rPr kumimoji="0" lang="de-CH" sz="1800" b="1" i="0" u="none" strike="noStrike" cap="none" spc="0" normalizeH="0" baseline="0" dirty="0" err="1">
                <a:ln>
                  <a:noFill/>
                </a:ln>
                <a:solidFill>
                  <a:srgbClr val="7030A0"/>
                </a:solidFill>
                <a:effectLst/>
                <a:uFillTx/>
                <a:latin typeface="+mj-lt"/>
                <a:ea typeface="+mj-ea"/>
                <a:cs typeface="+mj-cs"/>
                <a:sym typeface="Calibri"/>
              </a:rPr>
              <a:t>Chemistery</a:t>
            </a:r>
            <a:r>
              <a:rPr kumimoji="0" lang="de-CH" sz="1800" b="1" i="0" u="none" strike="noStrike" cap="none" spc="0" normalizeH="0" baseline="0" dirty="0">
                <a:ln>
                  <a:noFill/>
                </a:ln>
                <a:solidFill>
                  <a:srgbClr val="7030A0"/>
                </a:solidFill>
                <a:effectLst/>
                <a:uFillTx/>
                <a:latin typeface="+mj-lt"/>
                <a:ea typeface="+mj-ea"/>
                <a:cs typeface="+mj-cs"/>
                <a:sym typeface="Calibri"/>
              </a:rPr>
              <a:t> </a:t>
            </a:r>
            <a:r>
              <a:rPr kumimoji="0" lang="de-CH" sz="1800" b="1" i="0" u="none" strike="noStrike" cap="none" spc="0" normalizeH="0" baseline="0" dirty="0" err="1">
                <a:ln>
                  <a:noFill/>
                </a:ln>
                <a:solidFill>
                  <a:srgbClr val="7030A0"/>
                </a:solidFill>
                <a:effectLst/>
                <a:uFillTx/>
                <a:latin typeface="+mj-lt"/>
                <a:ea typeface="+mj-ea"/>
                <a:cs typeface="+mj-cs"/>
                <a:sym typeface="Calibri"/>
              </a:rPr>
              <a:t>workplace</a:t>
            </a:r>
            <a:endParaRPr kumimoji="0" lang="de-CH" sz="1800" b="1" i="0" u="none" strike="noStrike" cap="none" spc="0" normalizeH="0" baseline="0" dirty="0">
              <a:ln>
                <a:noFill/>
              </a:ln>
              <a:solidFill>
                <a:srgbClr val="7030A0"/>
              </a:solidFill>
              <a:effectLst/>
              <a:uFillTx/>
              <a:latin typeface="+mj-lt"/>
              <a:ea typeface="+mj-ea"/>
              <a:cs typeface="+mj-cs"/>
              <a:sym typeface="Calibri"/>
            </a:endParaRPr>
          </a:p>
          <a:p>
            <a:pPr marL="285750" indent="-285750">
              <a:spcBef>
                <a:spcPts val="0"/>
              </a:spcBef>
              <a:buFont typeface="Arial" panose="020B0604020202020204" pitchFamily="34" charset="0"/>
              <a:buChar char="•"/>
            </a:pPr>
            <a:r>
              <a:rPr lang="en-US" sz="1400" dirty="0">
                <a:solidFill>
                  <a:schemeClr val="tx1"/>
                </a:solidFill>
              </a:rPr>
              <a:t>Spray-coating equipment.</a:t>
            </a:r>
          </a:p>
          <a:p>
            <a:pPr marL="285750" indent="-285750">
              <a:spcBef>
                <a:spcPts val="0"/>
              </a:spcBef>
              <a:buFont typeface="Arial" panose="020B0604020202020204" pitchFamily="34" charset="0"/>
              <a:buChar char="•"/>
            </a:pPr>
            <a:r>
              <a:rPr lang="en-US" sz="1400" dirty="0">
                <a:solidFill>
                  <a:schemeClr val="tx1"/>
                </a:solidFill>
              </a:rPr>
              <a:t>Ultrasonic cleaning</a:t>
            </a:r>
          </a:p>
          <a:p>
            <a:pPr marL="285750" indent="-285750">
              <a:spcBef>
                <a:spcPts val="0"/>
              </a:spcBef>
              <a:buFont typeface="Arial" panose="020B0604020202020204" pitchFamily="34" charset="0"/>
              <a:buChar char="•"/>
            </a:pPr>
            <a:r>
              <a:rPr lang="en-US" sz="1400" dirty="0">
                <a:solidFill>
                  <a:schemeClr val="tx1"/>
                </a:solidFill>
              </a:rPr>
              <a:t>Diamond wire saw.</a:t>
            </a:r>
          </a:p>
          <a:p>
            <a:pPr marL="285750" indent="-285750">
              <a:spcBef>
                <a:spcPts val="0"/>
              </a:spcBef>
              <a:buFont typeface="Arial" panose="020B0604020202020204" pitchFamily="34" charset="0"/>
              <a:buChar char="•"/>
            </a:pPr>
            <a:r>
              <a:rPr lang="en-US" sz="1400" dirty="0">
                <a:solidFill>
                  <a:schemeClr val="tx1"/>
                </a:solidFill>
              </a:rPr>
              <a:t>Polishing equipment.</a:t>
            </a:r>
          </a:p>
          <a:p>
            <a:pPr marL="285750" indent="-285750">
              <a:spcBef>
                <a:spcPts val="0"/>
              </a:spcBef>
              <a:buFont typeface="Arial" panose="020B0604020202020204" pitchFamily="34" charset="0"/>
              <a:buChar char="•"/>
            </a:pPr>
            <a:r>
              <a:rPr lang="en-US" sz="1400" dirty="0">
                <a:solidFill>
                  <a:schemeClr val="tx1"/>
                </a:solidFill>
              </a:rPr>
              <a:t>Optical microscope</a:t>
            </a:r>
          </a:p>
        </p:txBody>
      </p:sp>
      <p:pic>
        <p:nvPicPr>
          <p:cNvPr id="4100" name="Picture 4099"/>
          <p:cNvPicPr>
            <a:picLocks noChangeAspect="1"/>
          </p:cNvPicPr>
          <p:nvPr/>
        </p:nvPicPr>
        <p:blipFill>
          <a:blip r:embed="rId10"/>
          <a:stretch>
            <a:fillRect/>
          </a:stretch>
        </p:blipFill>
        <p:spPr>
          <a:xfrm>
            <a:off x="5013049" y="3771245"/>
            <a:ext cx="502569" cy="616193"/>
          </a:xfrm>
          <a:prstGeom prst="rect">
            <a:avLst/>
          </a:prstGeom>
        </p:spPr>
      </p:pic>
      <p:sp>
        <p:nvSpPr>
          <p:cNvPr id="5" name="TextBox 4">
            <a:extLst>
              <a:ext uri="{FF2B5EF4-FFF2-40B4-BE49-F238E27FC236}">
                <a16:creationId xmlns:a16="http://schemas.microsoft.com/office/drawing/2014/main" id="{0D96DBC7-A980-B064-0685-1A2ECB87FCCB}"/>
              </a:ext>
            </a:extLst>
          </p:cNvPr>
          <p:cNvSpPr txBox="1"/>
          <p:nvPr/>
        </p:nvSpPr>
        <p:spPr>
          <a:xfrm>
            <a:off x="2915816" y="395103"/>
            <a:ext cx="2303516" cy="307777"/>
          </a:xfrm>
          <a:prstGeom prst="rect">
            <a:avLst/>
          </a:prstGeom>
          <a:noFill/>
        </p:spPr>
        <p:txBody>
          <a:bodyPr wrap="none" lIns="0" tIns="0" rIns="0" bIns="0" rtlCol="0">
            <a:spAutoFit/>
          </a:bodyPr>
          <a:lstStyle/>
          <a:p>
            <a:pPr algn="l"/>
            <a:r>
              <a:rPr lang="de-CH" sz="2000" b="1" i="1" dirty="0" err="1">
                <a:highlight>
                  <a:srgbClr val="FFFF00"/>
                </a:highlight>
              </a:rPr>
              <a:t>Visit</a:t>
            </a:r>
            <a:r>
              <a:rPr lang="de-CH" sz="2000" b="1" i="1" dirty="0">
                <a:highlight>
                  <a:srgbClr val="FFFF00"/>
                </a:highlight>
              </a:rPr>
              <a:t> on Wednesday</a:t>
            </a:r>
            <a:endParaRPr lang="en-US" sz="2000" b="1" i="1" dirty="0">
              <a:highlight>
                <a:srgbClr val="FFFF00"/>
              </a:highlight>
            </a:endParaRPr>
          </a:p>
        </p:txBody>
      </p:sp>
    </p:spTree>
    <p:extLst>
      <p:ext uri="{BB962C8B-B14F-4D97-AF65-F5344CB8AC3E}">
        <p14:creationId xmlns:p14="http://schemas.microsoft.com/office/powerpoint/2010/main" val="35354149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txBox="1">
            <a:spLocks/>
          </p:cNvSpPr>
          <p:nvPr/>
        </p:nvSpPr>
        <p:spPr>
          <a:xfrm>
            <a:off x="1187624" y="119597"/>
            <a:ext cx="6671266" cy="407352"/>
          </a:xfrm>
          <a:prstGeom prst="rect">
            <a:avLst/>
          </a:prstGeom>
        </p:spPr>
        <p:txBody>
          <a:bodyPr>
            <a:noAutofit/>
          </a:bodyPr>
          <a:lstStyle>
            <a:lvl1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1pPr>
            <a:lvl2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2pPr>
            <a:lvl3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3pPr>
            <a:lvl4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4pPr>
            <a:lvl5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5pPr>
            <a:lvl6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6pPr>
            <a:lvl7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7pPr>
            <a:lvl8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8pPr>
            <a:lvl9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9pPr>
          </a:lstStyle>
          <a:p>
            <a:pPr algn="ctr" hangingPunct="1"/>
            <a:r>
              <a:rPr lang="de-CH" sz="2800" b="1" dirty="0">
                <a:solidFill>
                  <a:srgbClr val="3333FF"/>
                </a:solidFill>
              </a:rPr>
              <a:t>Selected </a:t>
            </a:r>
            <a:r>
              <a:rPr lang="de-CH" sz="2800" b="1" dirty="0" err="1">
                <a:solidFill>
                  <a:srgbClr val="3333FF"/>
                </a:solidFill>
              </a:rPr>
              <a:t>achievements</a:t>
            </a:r>
            <a:r>
              <a:rPr lang="de-CH" sz="2800" b="1" dirty="0">
                <a:solidFill>
                  <a:srgbClr val="3333FF"/>
                </a:solidFill>
              </a:rPr>
              <a:t> </a:t>
            </a:r>
          </a:p>
          <a:p>
            <a:pPr algn="ctr" hangingPunct="1"/>
            <a:r>
              <a:rPr lang="de-CH" sz="2800" b="1" dirty="0" err="1">
                <a:solidFill>
                  <a:srgbClr val="3333FF"/>
                </a:solidFill>
              </a:rPr>
              <a:t>since</a:t>
            </a:r>
            <a:r>
              <a:rPr lang="de-CH" sz="2800" b="1" dirty="0">
                <a:solidFill>
                  <a:srgbClr val="3333FF"/>
                </a:solidFill>
              </a:rPr>
              <a:t> 2018 </a:t>
            </a:r>
            <a:r>
              <a:rPr lang="de-CH" sz="2400" b="1" dirty="0">
                <a:solidFill>
                  <a:srgbClr val="3333FF"/>
                </a:solidFill>
              </a:rPr>
              <a:t>(2)</a:t>
            </a:r>
          </a:p>
        </p:txBody>
      </p:sp>
      <p:pic>
        <p:nvPicPr>
          <p:cNvPr id="6" name="Picture 5">
            <a:extLst>
              <a:ext uri="{FF2B5EF4-FFF2-40B4-BE49-F238E27FC236}">
                <a16:creationId xmlns:a16="http://schemas.microsoft.com/office/drawing/2014/main" id="{28EB0C65-E72A-BFC1-98DD-7FAF15A941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239" y="12990"/>
            <a:ext cx="985682" cy="985682"/>
          </a:xfrm>
          <a:prstGeom prst="rect">
            <a:avLst/>
          </a:prstGeom>
          <a:noFill/>
        </p:spPr>
      </p:pic>
      <p:pic>
        <p:nvPicPr>
          <p:cNvPr id="5" name="Picture 4"/>
          <p:cNvPicPr>
            <a:picLocks noChangeAspect="1"/>
          </p:cNvPicPr>
          <p:nvPr/>
        </p:nvPicPr>
        <p:blipFill>
          <a:blip r:embed="rId4"/>
          <a:stretch>
            <a:fillRect/>
          </a:stretch>
        </p:blipFill>
        <p:spPr>
          <a:xfrm>
            <a:off x="7884368" y="82292"/>
            <a:ext cx="1152525" cy="685800"/>
          </a:xfrm>
          <a:prstGeom prst="rect">
            <a:avLst/>
          </a:prstGeom>
        </p:spPr>
      </p:pic>
      <p:grpSp>
        <p:nvGrpSpPr>
          <p:cNvPr id="65" name="Group 64">
            <a:extLst>
              <a:ext uri="{FF2B5EF4-FFF2-40B4-BE49-F238E27FC236}">
                <a16:creationId xmlns:a16="http://schemas.microsoft.com/office/drawing/2014/main" id="{10CD84F7-6736-BC97-AA98-4CB3AAA13202}"/>
              </a:ext>
            </a:extLst>
          </p:cNvPr>
          <p:cNvGrpSpPr/>
          <p:nvPr/>
        </p:nvGrpSpPr>
        <p:grpSpPr>
          <a:xfrm>
            <a:off x="2836182" y="1268760"/>
            <a:ext cx="2791316" cy="1935842"/>
            <a:chOff x="6681276" y="2944447"/>
            <a:chExt cx="2211204" cy="1351988"/>
          </a:xfrm>
        </p:grpSpPr>
        <p:pic>
          <p:nvPicPr>
            <p:cNvPr id="60" name="Picture 59">
              <a:extLst>
                <a:ext uri="{FF2B5EF4-FFF2-40B4-BE49-F238E27FC236}">
                  <a16:creationId xmlns:a16="http://schemas.microsoft.com/office/drawing/2014/main" id="{CA3B14C9-D5BB-9553-CE26-47C2B4624AE8}"/>
                </a:ext>
              </a:extLst>
            </p:cNvPr>
            <p:cNvPicPr>
              <a:picLocks noChangeAspect="1"/>
            </p:cNvPicPr>
            <p:nvPr/>
          </p:nvPicPr>
          <p:blipFill>
            <a:blip r:embed="rId5"/>
            <a:stretch>
              <a:fillRect/>
            </a:stretch>
          </p:blipFill>
          <p:spPr>
            <a:xfrm>
              <a:off x="6876256" y="2944447"/>
              <a:ext cx="1865764" cy="1057266"/>
            </a:xfrm>
            <a:prstGeom prst="rect">
              <a:avLst/>
            </a:prstGeom>
          </p:spPr>
        </p:pic>
        <p:pic>
          <p:nvPicPr>
            <p:cNvPr id="64" name="Picture 63">
              <a:extLst>
                <a:ext uri="{FF2B5EF4-FFF2-40B4-BE49-F238E27FC236}">
                  <a16:creationId xmlns:a16="http://schemas.microsoft.com/office/drawing/2014/main" id="{A5E7AC43-EE97-DE3D-9185-68DAFD2342C9}"/>
                </a:ext>
              </a:extLst>
            </p:cNvPr>
            <p:cNvPicPr>
              <a:picLocks noChangeAspect="1"/>
            </p:cNvPicPr>
            <p:nvPr/>
          </p:nvPicPr>
          <p:blipFill>
            <a:blip r:embed="rId6"/>
            <a:stretch>
              <a:fillRect/>
            </a:stretch>
          </p:blipFill>
          <p:spPr>
            <a:xfrm>
              <a:off x="6681276" y="3976120"/>
              <a:ext cx="2211204" cy="320315"/>
            </a:xfrm>
            <a:prstGeom prst="rect">
              <a:avLst/>
            </a:prstGeom>
          </p:spPr>
        </p:pic>
      </p:grpSp>
      <p:pic>
        <p:nvPicPr>
          <p:cNvPr id="69" name="Picture 68">
            <a:extLst>
              <a:ext uri="{FF2B5EF4-FFF2-40B4-BE49-F238E27FC236}">
                <a16:creationId xmlns:a16="http://schemas.microsoft.com/office/drawing/2014/main" id="{00D642C1-CC69-B52D-51EC-1865D07ABF1C}"/>
              </a:ext>
            </a:extLst>
          </p:cNvPr>
          <p:cNvPicPr>
            <a:picLocks noChangeAspect="1"/>
          </p:cNvPicPr>
          <p:nvPr/>
        </p:nvPicPr>
        <p:blipFill>
          <a:blip r:embed="rId7"/>
          <a:stretch>
            <a:fillRect/>
          </a:stretch>
        </p:blipFill>
        <p:spPr>
          <a:xfrm>
            <a:off x="6372200" y="928870"/>
            <a:ext cx="1928736" cy="2236841"/>
          </a:xfrm>
          <a:prstGeom prst="rect">
            <a:avLst/>
          </a:prstGeom>
        </p:spPr>
      </p:pic>
      <p:grpSp>
        <p:nvGrpSpPr>
          <p:cNvPr id="74" name="Group 73">
            <a:extLst>
              <a:ext uri="{FF2B5EF4-FFF2-40B4-BE49-F238E27FC236}">
                <a16:creationId xmlns:a16="http://schemas.microsoft.com/office/drawing/2014/main" id="{73487DC6-4EF1-EDA4-0477-71D302AA5B2F}"/>
              </a:ext>
            </a:extLst>
          </p:cNvPr>
          <p:cNvGrpSpPr/>
          <p:nvPr/>
        </p:nvGrpSpPr>
        <p:grpSpPr>
          <a:xfrm>
            <a:off x="236592" y="1128353"/>
            <a:ext cx="2437012" cy="2076249"/>
            <a:chOff x="6885691" y="921862"/>
            <a:chExt cx="1796296" cy="1556959"/>
          </a:xfrm>
        </p:grpSpPr>
        <p:pic>
          <p:nvPicPr>
            <p:cNvPr id="72" name="Picture 71">
              <a:extLst>
                <a:ext uri="{FF2B5EF4-FFF2-40B4-BE49-F238E27FC236}">
                  <a16:creationId xmlns:a16="http://schemas.microsoft.com/office/drawing/2014/main" id="{2124734F-A9E8-BA75-723E-A861B3E47B41}"/>
                </a:ext>
              </a:extLst>
            </p:cNvPr>
            <p:cNvPicPr>
              <a:picLocks noChangeAspect="1"/>
            </p:cNvPicPr>
            <p:nvPr/>
          </p:nvPicPr>
          <p:blipFill>
            <a:blip r:embed="rId8"/>
            <a:stretch>
              <a:fillRect/>
            </a:stretch>
          </p:blipFill>
          <p:spPr>
            <a:xfrm>
              <a:off x="6885691" y="2156796"/>
              <a:ext cx="1796296" cy="322025"/>
            </a:xfrm>
            <a:prstGeom prst="rect">
              <a:avLst/>
            </a:prstGeom>
          </p:spPr>
        </p:pic>
        <p:pic>
          <p:nvPicPr>
            <p:cNvPr id="73" name="Picture 72">
              <a:extLst>
                <a:ext uri="{FF2B5EF4-FFF2-40B4-BE49-F238E27FC236}">
                  <a16:creationId xmlns:a16="http://schemas.microsoft.com/office/drawing/2014/main" id="{8210383F-A4D2-6E49-0807-75C979D600E4}"/>
                </a:ext>
              </a:extLst>
            </p:cNvPr>
            <p:cNvPicPr>
              <a:picLocks noChangeAspect="1"/>
            </p:cNvPicPr>
            <p:nvPr/>
          </p:nvPicPr>
          <p:blipFill>
            <a:blip r:embed="rId9"/>
            <a:stretch>
              <a:fillRect/>
            </a:stretch>
          </p:blipFill>
          <p:spPr>
            <a:xfrm>
              <a:off x="6907481" y="921862"/>
              <a:ext cx="1708195" cy="1282049"/>
            </a:xfrm>
            <a:prstGeom prst="rect">
              <a:avLst/>
            </a:prstGeom>
          </p:spPr>
        </p:pic>
      </p:grpSp>
      <p:grpSp>
        <p:nvGrpSpPr>
          <p:cNvPr id="12" name="Group 11">
            <a:extLst>
              <a:ext uri="{FF2B5EF4-FFF2-40B4-BE49-F238E27FC236}">
                <a16:creationId xmlns:a16="http://schemas.microsoft.com/office/drawing/2014/main" id="{2B7C870D-695F-DDED-577E-B9C6A38225E0}"/>
              </a:ext>
            </a:extLst>
          </p:cNvPr>
          <p:cNvGrpSpPr/>
          <p:nvPr/>
        </p:nvGrpSpPr>
        <p:grpSpPr>
          <a:xfrm>
            <a:off x="-65021" y="3241564"/>
            <a:ext cx="5692519" cy="2805069"/>
            <a:chOff x="-1596" y="3364827"/>
            <a:chExt cx="5692519" cy="2805069"/>
          </a:xfrm>
        </p:grpSpPr>
        <p:pic>
          <p:nvPicPr>
            <p:cNvPr id="2" name="Picture 1">
              <a:extLst>
                <a:ext uri="{FF2B5EF4-FFF2-40B4-BE49-F238E27FC236}">
                  <a16:creationId xmlns:a16="http://schemas.microsoft.com/office/drawing/2014/main" id="{E1F692E8-3313-0070-F53A-69B34A8279D4}"/>
                </a:ext>
              </a:extLst>
            </p:cNvPr>
            <p:cNvPicPr>
              <a:picLocks noChangeAspect="1"/>
            </p:cNvPicPr>
            <p:nvPr/>
          </p:nvPicPr>
          <p:blipFill>
            <a:blip r:embed="rId10"/>
            <a:stretch>
              <a:fillRect/>
            </a:stretch>
          </p:blipFill>
          <p:spPr>
            <a:xfrm>
              <a:off x="-1596" y="4093281"/>
              <a:ext cx="2818077" cy="1516281"/>
            </a:xfrm>
            <a:prstGeom prst="rect">
              <a:avLst/>
            </a:prstGeom>
          </p:spPr>
        </p:pic>
        <p:pic>
          <p:nvPicPr>
            <p:cNvPr id="3" name="Picture 2">
              <a:extLst>
                <a:ext uri="{FF2B5EF4-FFF2-40B4-BE49-F238E27FC236}">
                  <a16:creationId xmlns:a16="http://schemas.microsoft.com/office/drawing/2014/main" id="{3A17AE35-7844-2918-2F01-08E3CA018E6A}"/>
                </a:ext>
              </a:extLst>
            </p:cNvPr>
            <p:cNvPicPr>
              <a:picLocks noChangeAspect="1"/>
            </p:cNvPicPr>
            <p:nvPr/>
          </p:nvPicPr>
          <p:blipFill>
            <a:blip r:embed="rId11"/>
            <a:stretch>
              <a:fillRect/>
            </a:stretch>
          </p:blipFill>
          <p:spPr>
            <a:xfrm>
              <a:off x="2816481" y="3933056"/>
              <a:ext cx="2874442" cy="2236840"/>
            </a:xfrm>
            <a:prstGeom prst="rect">
              <a:avLst/>
            </a:prstGeom>
          </p:spPr>
        </p:pic>
        <p:sp>
          <p:nvSpPr>
            <p:cNvPr id="10" name="TextBox 9">
              <a:extLst>
                <a:ext uri="{FF2B5EF4-FFF2-40B4-BE49-F238E27FC236}">
                  <a16:creationId xmlns:a16="http://schemas.microsoft.com/office/drawing/2014/main" id="{ABEA1053-F96B-F659-E89A-405DF5398FB4}"/>
                </a:ext>
              </a:extLst>
            </p:cNvPr>
            <p:cNvSpPr txBox="1"/>
            <p:nvPr/>
          </p:nvSpPr>
          <p:spPr>
            <a:xfrm>
              <a:off x="451910" y="3364827"/>
              <a:ext cx="4572000" cy="523220"/>
            </a:xfrm>
            <a:prstGeom prst="rect">
              <a:avLst/>
            </a:prstGeom>
            <a:noFill/>
          </p:spPr>
          <p:txBody>
            <a:bodyPr wrap="square">
              <a:spAutoFit/>
            </a:bodyPr>
            <a:lstStyle/>
            <a:p>
              <a:pPr algn="ctr">
                <a:spcBef>
                  <a:spcPts val="0"/>
                </a:spcBef>
              </a:pPr>
              <a:r>
                <a:rPr lang="en-US" sz="1400" b="1" dirty="0">
                  <a:solidFill>
                    <a:schemeClr val="tx1"/>
                  </a:solidFill>
                  <a:highlight>
                    <a:srgbClr val="FFFF00"/>
                  </a:highlight>
                </a:rPr>
                <a:t>LTS Powered Samples  BOX:</a:t>
              </a:r>
              <a:r>
                <a:rPr lang="en-GB" sz="1400" b="1" dirty="0">
                  <a:solidFill>
                    <a:schemeClr val="tx1"/>
                  </a:solidFill>
                  <a:highlight>
                    <a:srgbClr val="FFFF00"/>
                  </a:highlight>
                  <a:latin typeface="Calibri" panose="020F0502020204030204" pitchFamily="34" charset="0"/>
                  <a:ea typeface="Calibri" panose="020F0502020204030204" pitchFamily="34" charset="0"/>
                  <a:cs typeface="Times New Roman" panose="02020603050405020304" pitchFamily="18" charset="0"/>
                </a:rPr>
                <a:t> </a:t>
              </a:r>
            </a:p>
            <a:p>
              <a:pPr algn="ctr">
                <a:spcBef>
                  <a:spcPts val="0"/>
                </a:spcBef>
              </a:pPr>
              <a:r>
                <a:rPr lang="en-GB" sz="1400" b="1" dirty="0" err="1">
                  <a:solidFill>
                    <a:schemeClr val="tx1"/>
                  </a:solidFill>
                  <a:highlight>
                    <a:srgbClr val="FFFF00"/>
                  </a:highlight>
                </a:rPr>
                <a:t>BOnding</a:t>
              </a:r>
              <a:r>
                <a:rPr lang="en-GB" sz="1400" b="1" dirty="0">
                  <a:solidFill>
                    <a:schemeClr val="tx1"/>
                  </a:solidFill>
                  <a:highlight>
                    <a:srgbClr val="FFFF00"/>
                  </a:highlight>
                </a:rPr>
                <a:t> </a:t>
              </a:r>
              <a:r>
                <a:rPr lang="en-GB" sz="1400" b="1" dirty="0" err="1">
                  <a:solidFill>
                    <a:schemeClr val="tx1"/>
                  </a:solidFill>
                  <a:highlight>
                    <a:srgbClr val="FFFF00"/>
                  </a:highlight>
                </a:rPr>
                <a:t>eXperiment</a:t>
              </a:r>
              <a:r>
                <a:rPr lang="en-GB" sz="1400" b="1" dirty="0">
                  <a:solidFill>
                    <a:schemeClr val="tx1"/>
                  </a:solidFill>
                  <a:highlight>
                    <a:srgbClr val="FFFF00"/>
                  </a:highlight>
                </a:rPr>
                <a:t> (2019-2022)</a:t>
              </a:r>
              <a:endParaRPr lang="fr-FR" sz="1400" b="1" dirty="0">
                <a:solidFill>
                  <a:schemeClr val="tx1"/>
                </a:solidFill>
                <a:highlight>
                  <a:srgbClr val="FFFF00"/>
                </a:highlight>
              </a:endParaRPr>
            </a:p>
          </p:txBody>
        </p:sp>
      </p:grpSp>
      <p:sp>
        <p:nvSpPr>
          <p:cNvPr id="17" name="TextBox 16">
            <a:extLst>
              <a:ext uri="{FF2B5EF4-FFF2-40B4-BE49-F238E27FC236}">
                <a16:creationId xmlns:a16="http://schemas.microsoft.com/office/drawing/2014/main" id="{ADADF63F-BC4D-FF95-A122-CDCB685C8F6D}"/>
              </a:ext>
            </a:extLst>
          </p:cNvPr>
          <p:cNvSpPr txBox="1"/>
          <p:nvPr/>
        </p:nvSpPr>
        <p:spPr>
          <a:xfrm>
            <a:off x="2583640" y="6113914"/>
            <a:ext cx="4148572" cy="615553"/>
          </a:xfrm>
          <a:prstGeom prst="rect">
            <a:avLst/>
          </a:prstGeom>
          <a:noFill/>
        </p:spPr>
        <p:txBody>
          <a:bodyPr wrap="none" lIns="0" tIns="0" rIns="0" bIns="0" rtlCol="0">
            <a:spAutoFit/>
          </a:bodyPr>
          <a:lstStyle/>
          <a:p>
            <a:pPr algn="l">
              <a:spcBef>
                <a:spcPts val="0"/>
              </a:spcBef>
            </a:pPr>
            <a:r>
              <a:rPr lang="de-CH" sz="2000" b="1" dirty="0">
                <a:solidFill>
                  <a:srgbClr val="3333FF"/>
                </a:solidFill>
              </a:rPr>
              <a:t>And </a:t>
            </a:r>
            <a:r>
              <a:rPr lang="de-CH" sz="2000" b="1" dirty="0" err="1">
                <a:solidFill>
                  <a:srgbClr val="3333FF"/>
                </a:solidFill>
              </a:rPr>
              <a:t>many</a:t>
            </a:r>
            <a:r>
              <a:rPr lang="de-CH" sz="2000" b="1" dirty="0">
                <a:solidFill>
                  <a:srgbClr val="3333FF"/>
                </a:solidFill>
              </a:rPr>
              <a:t> </a:t>
            </a:r>
            <a:r>
              <a:rPr lang="de-CH" sz="2000" b="1" dirty="0" err="1">
                <a:solidFill>
                  <a:srgbClr val="3333FF"/>
                </a:solidFill>
              </a:rPr>
              <a:t>mores</a:t>
            </a:r>
            <a:r>
              <a:rPr lang="de-CH" sz="2000" b="1" dirty="0">
                <a:solidFill>
                  <a:srgbClr val="3333FF"/>
                </a:solidFill>
              </a:rPr>
              <a:t> at :</a:t>
            </a:r>
          </a:p>
          <a:p>
            <a:pPr algn="l">
              <a:spcBef>
                <a:spcPts val="0"/>
              </a:spcBef>
            </a:pPr>
            <a:r>
              <a:rPr lang="de-CH" sz="2000" b="1" dirty="0">
                <a:solidFill>
                  <a:srgbClr val="3333FF"/>
                </a:solidFill>
              </a:rPr>
              <a:t>https://chart.ch/chart-projects/  ….</a:t>
            </a:r>
            <a:endParaRPr lang="en-US" sz="2000" b="1" dirty="0">
              <a:solidFill>
                <a:srgbClr val="3333FF"/>
              </a:solidFill>
            </a:endParaRPr>
          </a:p>
        </p:txBody>
      </p:sp>
      <p:pic>
        <p:nvPicPr>
          <p:cNvPr id="4" name="Picture 6">
            <a:extLst>
              <a:ext uri="{FF2B5EF4-FFF2-40B4-BE49-F238E27FC236}">
                <a16:creationId xmlns:a16="http://schemas.microsoft.com/office/drawing/2014/main" id="{405ECFD2-33E3-AE28-C60A-80AF382295D5}"/>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996544" y="3165711"/>
            <a:ext cx="2898678" cy="182863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3D7E9D6-9C19-39EF-D96A-9C4F6141C9B1}"/>
              </a:ext>
            </a:extLst>
          </p:cNvPr>
          <p:cNvSpPr txBox="1"/>
          <p:nvPr/>
        </p:nvSpPr>
        <p:spPr>
          <a:xfrm>
            <a:off x="5662965" y="5021180"/>
            <a:ext cx="3565835" cy="738664"/>
          </a:xfrm>
          <a:prstGeom prst="rect">
            <a:avLst/>
          </a:prstGeom>
          <a:noFill/>
        </p:spPr>
        <p:txBody>
          <a:bodyPr wrap="square">
            <a:spAutoFit/>
          </a:bodyPr>
          <a:lstStyle/>
          <a:p>
            <a:pPr algn="ctr">
              <a:spcBef>
                <a:spcPts val="0"/>
              </a:spcBef>
            </a:pPr>
            <a:r>
              <a:rPr lang="en-US" sz="1400" b="1" dirty="0" err="1">
                <a:highlight>
                  <a:srgbClr val="FFFF00"/>
                </a:highlight>
              </a:rPr>
              <a:t>Sextupole</a:t>
            </a:r>
            <a:r>
              <a:rPr lang="en-US" sz="1400" b="1" dirty="0">
                <a:highlight>
                  <a:srgbClr val="FFFF00"/>
                </a:highlight>
              </a:rPr>
              <a:t> demonstrator, cosine-theta type</a:t>
            </a:r>
            <a:r>
              <a:rPr lang="de-CH" sz="1400" b="1" dirty="0">
                <a:solidFill>
                  <a:schemeClr val="tx1"/>
                </a:solidFill>
                <a:highlight>
                  <a:srgbClr val="FFFF00"/>
                </a:highlight>
              </a:rPr>
              <a:t> </a:t>
            </a:r>
            <a:r>
              <a:rPr lang="de-CH" sz="1400" b="1" dirty="0" err="1">
                <a:solidFill>
                  <a:schemeClr val="tx1"/>
                </a:solidFill>
                <a:highlight>
                  <a:srgbClr val="FFFF00"/>
                </a:highlight>
              </a:rPr>
              <a:t>with</a:t>
            </a:r>
            <a:r>
              <a:rPr lang="de-CH" sz="1400" b="1" dirty="0">
                <a:solidFill>
                  <a:schemeClr val="tx1"/>
                </a:solidFill>
                <a:highlight>
                  <a:srgbClr val="FFFF00"/>
                </a:highlight>
              </a:rPr>
              <a:t> HTS </a:t>
            </a:r>
            <a:r>
              <a:rPr lang="de-CH" sz="1400" b="1" dirty="0" err="1">
                <a:solidFill>
                  <a:schemeClr val="tx1"/>
                </a:solidFill>
                <a:highlight>
                  <a:srgbClr val="FFFF00"/>
                </a:highlight>
              </a:rPr>
              <a:t>coils</a:t>
            </a:r>
            <a:r>
              <a:rPr lang="de-CH" sz="1400" b="1" dirty="0">
                <a:solidFill>
                  <a:schemeClr val="tx1"/>
                </a:solidFill>
                <a:highlight>
                  <a:srgbClr val="FFFF00"/>
                </a:highlight>
              </a:rPr>
              <a:t> </a:t>
            </a:r>
          </a:p>
          <a:p>
            <a:pPr algn="ctr">
              <a:spcBef>
                <a:spcPts val="0"/>
              </a:spcBef>
            </a:pPr>
            <a:r>
              <a:rPr lang="de-CH" sz="1400" b="1" dirty="0" err="1">
                <a:solidFill>
                  <a:schemeClr val="tx1"/>
                </a:solidFill>
                <a:highlight>
                  <a:srgbClr val="FFFF00"/>
                </a:highlight>
              </a:rPr>
              <a:t>for</a:t>
            </a:r>
            <a:r>
              <a:rPr lang="de-CH" sz="1400" b="1" dirty="0">
                <a:solidFill>
                  <a:schemeClr val="tx1"/>
                </a:solidFill>
                <a:highlight>
                  <a:srgbClr val="FFFF00"/>
                </a:highlight>
              </a:rPr>
              <a:t> </a:t>
            </a:r>
            <a:r>
              <a:rPr lang="en-US" sz="1400" b="1" dirty="0">
                <a:highlight>
                  <a:srgbClr val="FFFF00"/>
                </a:highlight>
              </a:rPr>
              <a:t>energy-efficient FCC-</a:t>
            </a:r>
            <a:r>
              <a:rPr lang="en-US" sz="1400" b="1" dirty="0" err="1">
                <a:highlight>
                  <a:srgbClr val="FFFF00"/>
                </a:highlight>
              </a:rPr>
              <a:t>ee</a:t>
            </a:r>
            <a:endParaRPr lang="fr-FR" sz="1400" b="1" dirty="0">
              <a:solidFill>
                <a:schemeClr val="tx1"/>
              </a:solidFill>
              <a:highlight>
                <a:srgbClr val="FFFF00"/>
              </a:highlight>
            </a:endParaRPr>
          </a:p>
        </p:txBody>
      </p:sp>
    </p:spTree>
    <p:extLst>
      <p:ext uri="{BB962C8B-B14F-4D97-AF65-F5344CB8AC3E}">
        <p14:creationId xmlns:p14="http://schemas.microsoft.com/office/powerpoint/2010/main" val="18323463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93E2D82-BAD3-926C-B159-325B3EF7A462}"/>
              </a:ext>
            </a:extLst>
          </p:cNvPr>
          <p:cNvPicPr>
            <a:picLocks noChangeAspect="1"/>
          </p:cNvPicPr>
          <p:nvPr/>
        </p:nvPicPr>
        <p:blipFill>
          <a:blip r:embed="rId3"/>
          <a:stretch>
            <a:fillRect/>
          </a:stretch>
        </p:blipFill>
        <p:spPr>
          <a:xfrm>
            <a:off x="29723" y="548680"/>
            <a:ext cx="9084553" cy="5760640"/>
          </a:xfrm>
          <a:prstGeom prst="rect">
            <a:avLst/>
          </a:prstGeom>
        </p:spPr>
      </p:pic>
      <p:sp>
        <p:nvSpPr>
          <p:cNvPr id="7" name="object 7"/>
          <p:cNvSpPr/>
          <p:nvPr/>
        </p:nvSpPr>
        <p:spPr>
          <a:xfrm>
            <a:off x="6473017" y="4748114"/>
            <a:ext cx="440055" cy="0"/>
          </a:xfrm>
          <a:custGeom>
            <a:avLst/>
            <a:gdLst/>
            <a:ahLst/>
            <a:cxnLst/>
            <a:rect l="l" t="t" r="r" b="b"/>
            <a:pathLst>
              <a:path w="586740">
                <a:moveTo>
                  <a:pt x="0" y="0"/>
                </a:moveTo>
                <a:lnTo>
                  <a:pt x="586642" y="0"/>
                </a:lnTo>
              </a:path>
            </a:pathLst>
          </a:custGeom>
          <a:ln w="12809">
            <a:solidFill>
              <a:srgbClr val="05828A"/>
            </a:solidFill>
          </a:ln>
        </p:spPr>
        <p:txBody>
          <a:bodyPr wrap="square" lIns="0" tIns="0" rIns="0" bIns="0" rtlCol="0"/>
          <a:lstStyle/>
          <a:p>
            <a:endParaRPr sz="1200"/>
          </a:p>
        </p:txBody>
      </p:sp>
      <p:sp>
        <p:nvSpPr>
          <p:cNvPr id="9" name="Titel 1"/>
          <p:cNvSpPr txBox="1">
            <a:spLocks/>
          </p:cNvSpPr>
          <p:nvPr/>
        </p:nvSpPr>
        <p:spPr>
          <a:xfrm>
            <a:off x="3203848" y="414921"/>
            <a:ext cx="3960440" cy="1357893"/>
          </a:xfrm>
          <a:prstGeom prst="rect">
            <a:avLst/>
          </a:prstGeom>
        </p:spPr>
        <p:txBody>
          <a:bodyPr>
            <a:noAutofit/>
          </a:bodyPr>
          <a:lstStyle>
            <a:lvl1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1pPr>
            <a:lvl2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2pPr>
            <a:lvl3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3pPr>
            <a:lvl4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4pPr>
            <a:lvl5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5pPr>
            <a:lvl6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6pPr>
            <a:lvl7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7pPr>
            <a:lvl8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8pPr>
            <a:lvl9pPr marL="0" marR="0" indent="0" algn="l" defTabSz="914400" rtl="0" latinLnBrk="0">
              <a:lnSpc>
                <a:spcPct val="100000"/>
              </a:lnSpc>
              <a:spcBef>
                <a:spcPts val="0"/>
              </a:spcBef>
              <a:spcAft>
                <a:spcPts val="0"/>
              </a:spcAft>
              <a:buClrTx/>
              <a:buSzTx/>
              <a:buFontTx/>
              <a:buNone/>
              <a:tabLst/>
              <a:defRPr sz="2500" b="0" i="0" u="none" strike="noStrike" cap="none" spc="0" baseline="0">
                <a:ln>
                  <a:noFill/>
                </a:ln>
                <a:solidFill>
                  <a:srgbClr val="686868"/>
                </a:solidFill>
                <a:uFillTx/>
                <a:latin typeface="Georgia"/>
                <a:ea typeface="Georgia"/>
                <a:cs typeface="Georgia"/>
                <a:sym typeface="Georgia"/>
              </a:defRPr>
            </a:lvl9pPr>
          </a:lstStyle>
          <a:p>
            <a:pPr algn="ctr" hangingPunct="1"/>
            <a:r>
              <a:rPr lang="de-CH" sz="4000" b="1" dirty="0">
                <a:solidFill>
                  <a:srgbClr val="3333FF"/>
                </a:solidFill>
                <a:latin typeface="Calibri" panose="020F0502020204030204" pitchFamily="34" charset="0"/>
                <a:cs typeface="Calibri" panose="020F0502020204030204" pitchFamily="34" charset="0"/>
              </a:rPr>
              <a:t>Next </a:t>
            </a:r>
            <a:r>
              <a:rPr lang="de-CH" sz="4000" b="1" dirty="0" err="1">
                <a:solidFill>
                  <a:srgbClr val="3333FF"/>
                </a:solidFill>
                <a:latin typeface="Calibri" panose="020F0502020204030204" pitchFamily="34" charset="0"/>
                <a:cs typeface="Calibri" panose="020F0502020204030204" pitchFamily="34" charset="0"/>
              </a:rPr>
              <a:t>challenges</a:t>
            </a:r>
            <a:endParaRPr lang="de-CH" sz="4000" b="1" dirty="0">
              <a:solidFill>
                <a:srgbClr val="3333FF"/>
              </a:solidFill>
              <a:latin typeface="Calibri" panose="020F0502020204030204" pitchFamily="34" charset="0"/>
              <a:cs typeface="Calibri" panose="020F0502020204030204" pitchFamily="34" charset="0"/>
            </a:endParaRPr>
          </a:p>
          <a:p>
            <a:pPr algn="ctr" hangingPunct="1"/>
            <a:r>
              <a:rPr lang="de-CH" sz="4000" b="1" dirty="0">
                <a:solidFill>
                  <a:srgbClr val="3333FF"/>
                </a:solidFill>
                <a:latin typeface="Calibri" panose="020F0502020204030204" pitchFamily="34" charset="0"/>
                <a:cs typeface="Calibri" panose="020F0502020204030204" pitchFamily="34" charset="0"/>
              </a:rPr>
              <a:t>(2025-2030)</a:t>
            </a:r>
          </a:p>
        </p:txBody>
      </p:sp>
      <p:pic>
        <p:nvPicPr>
          <p:cNvPr id="4" name="Picture 3">
            <a:extLst>
              <a:ext uri="{FF2B5EF4-FFF2-40B4-BE49-F238E27FC236}">
                <a16:creationId xmlns:a16="http://schemas.microsoft.com/office/drawing/2014/main" id="{464F2859-C741-2426-4BA8-DB82A30F0E95}"/>
              </a:ext>
            </a:extLst>
          </p:cNvPr>
          <p:cNvPicPr>
            <a:picLocks noChangeAspect="1"/>
          </p:cNvPicPr>
          <p:nvPr/>
        </p:nvPicPr>
        <p:blipFill>
          <a:blip r:embed="rId4"/>
          <a:stretch>
            <a:fillRect/>
          </a:stretch>
        </p:blipFill>
        <p:spPr>
          <a:xfrm rot="2148995">
            <a:off x="541040" y="1566823"/>
            <a:ext cx="2675040" cy="3275954"/>
          </a:xfrm>
          <a:prstGeom prst="rect">
            <a:avLst/>
          </a:prstGeom>
        </p:spPr>
      </p:pic>
      <p:sp>
        <p:nvSpPr>
          <p:cNvPr id="10" name="TextBox 9">
            <a:extLst>
              <a:ext uri="{FF2B5EF4-FFF2-40B4-BE49-F238E27FC236}">
                <a16:creationId xmlns:a16="http://schemas.microsoft.com/office/drawing/2014/main" id="{E47FAEDB-38BE-475F-F620-346B794FF89B}"/>
              </a:ext>
            </a:extLst>
          </p:cNvPr>
          <p:cNvSpPr txBox="1"/>
          <p:nvPr/>
        </p:nvSpPr>
        <p:spPr>
          <a:xfrm>
            <a:off x="611560" y="5050899"/>
            <a:ext cx="1804981" cy="307777"/>
          </a:xfrm>
          <a:prstGeom prst="rect">
            <a:avLst/>
          </a:prstGeom>
          <a:noFill/>
        </p:spPr>
        <p:txBody>
          <a:bodyPr wrap="none" lIns="0" tIns="0" rIns="0" bIns="0" rtlCol="0">
            <a:spAutoFit/>
          </a:bodyPr>
          <a:lstStyle/>
          <a:p>
            <a:pPr algn="l"/>
            <a:r>
              <a:rPr lang="de-CH" sz="2000" b="1" dirty="0">
                <a:solidFill>
                  <a:srgbClr val="FFFF00"/>
                </a:solidFill>
              </a:rPr>
              <a:t>Project IMPACT</a:t>
            </a:r>
            <a:endParaRPr lang="en-US" sz="2000" b="1" dirty="0">
              <a:solidFill>
                <a:srgbClr val="FFFF00"/>
              </a:solidFill>
            </a:endParaRPr>
          </a:p>
        </p:txBody>
      </p:sp>
      <p:sp>
        <p:nvSpPr>
          <p:cNvPr id="12" name="TextBox 11">
            <a:extLst>
              <a:ext uri="{FF2B5EF4-FFF2-40B4-BE49-F238E27FC236}">
                <a16:creationId xmlns:a16="http://schemas.microsoft.com/office/drawing/2014/main" id="{AB2A87A1-490A-A80B-4613-5BAFEBD2C5CE}"/>
              </a:ext>
            </a:extLst>
          </p:cNvPr>
          <p:cNvSpPr txBox="1"/>
          <p:nvPr/>
        </p:nvSpPr>
        <p:spPr>
          <a:xfrm>
            <a:off x="3782756" y="5401618"/>
            <a:ext cx="5075107" cy="730969"/>
          </a:xfrm>
          <a:prstGeom prst="rect">
            <a:avLst/>
          </a:prstGeom>
          <a:noFill/>
        </p:spPr>
        <p:txBody>
          <a:bodyPr wrap="none" lIns="0" tIns="0" rIns="0" bIns="0" rtlCol="0">
            <a:spAutoFit/>
          </a:bodyPr>
          <a:lstStyle/>
          <a:p>
            <a:pPr algn="ctr"/>
            <a:r>
              <a:rPr lang="de-CH" sz="2000" b="1" dirty="0">
                <a:solidFill>
                  <a:srgbClr val="FFFF00"/>
                </a:solidFill>
              </a:rPr>
              <a:t>SMILE : </a:t>
            </a:r>
            <a:r>
              <a:rPr lang="en-US" sz="2000" b="1" dirty="0">
                <a:solidFill>
                  <a:srgbClr val="FFFF00"/>
                </a:solidFill>
              </a:rPr>
              <a:t>Superconducting Magnets</a:t>
            </a:r>
          </a:p>
          <a:p>
            <a:pPr algn="ctr"/>
            <a:r>
              <a:rPr lang="en-US" sz="2000" b="1" dirty="0">
                <a:solidFill>
                  <a:srgbClr val="FFFF00"/>
                </a:solidFill>
              </a:rPr>
              <a:t> Improving Large research facility Efficiency</a:t>
            </a:r>
          </a:p>
        </p:txBody>
      </p:sp>
      <p:grpSp>
        <p:nvGrpSpPr>
          <p:cNvPr id="28" name="Group 27">
            <a:extLst>
              <a:ext uri="{FF2B5EF4-FFF2-40B4-BE49-F238E27FC236}">
                <a16:creationId xmlns:a16="http://schemas.microsoft.com/office/drawing/2014/main" id="{776BC3BC-41F9-BBA8-C068-18C2B734A7C4}"/>
              </a:ext>
            </a:extLst>
          </p:cNvPr>
          <p:cNvGrpSpPr/>
          <p:nvPr/>
        </p:nvGrpSpPr>
        <p:grpSpPr>
          <a:xfrm rot="1579954">
            <a:off x="5490151" y="2322544"/>
            <a:ext cx="1965732" cy="2695203"/>
            <a:chOff x="5490151" y="2322544"/>
            <a:chExt cx="1965732" cy="2695203"/>
          </a:xfrm>
        </p:grpSpPr>
        <p:pic>
          <p:nvPicPr>
            <p:cNvPr id="6" name="Picture 5">
              <a:extLst>
                <a:ext uri="{FF2B5EF4-FFF2-40B4-BE49-F238E27FC236}">
                  <a16:creationId xmlns:a16="http://schemas.microsoft.com/office/drawing/2014/main" id="{A49EC76F-51D8-45DB-E6B8-C33A4FEC159E}"/>
                </a:ext>
              </a:extLst>
            </p:cNvPr>
            <p:cNvPicPr>
              <a:picLocks noChangeAspect="1"/>
            </p:cNvPicPr>
            <p:nvPr/>
          </p:nvPicPr>
          <p:blipFill>
            <a:blip r:embed="rId5"/>
            <a:stretch>
              <a:fillRect/>
            </a:stretch>
          </p:blipFill>
          <p:spPr>
            <a:xfrm>
              <a:off x="5490151" y="2322544"/>
              <a:ext cx="1965732" cy="2695203"/>
            </a:xfrm>
            <a:prstGeom prst="rect">
              <a:avLst/>
            </a:prstGeom>
          </p:spPr>
        </p:pic>
        <p:pic>
          <p:nvPicPr>
            <p:cNvPr id="8" name="Grafik 36">
              <a:extLst>
                <a:ext uri="{FF2B5EF4-FFF2-40B4-BE49-F238E27FC236}">
                  <a16:creationId xmlns:a16="http://schemas.microsoft.com/office/drawing/2014/main" id="{09CF4381-0981-C29D-DA16-995E0A679502}"/>
                </a:ext>
              </a:extLst>
            </p:cNvPr>
            <p:cNvPicPr>
              <a:picLocks noChangeAspect="1"/>
            </p:cNvPicPr>
            <p:nvPr/>
          </p:nvPicPr>
          <p:blipFill>
            <a:blip r:embed="rId6"/>
            <a:stretch>
              <a:fillRect/>
            </a:stretch>
          </p:blipFill>
          <p:spPr>
            <a:xfrm>
              <a:off x="5635174" y="3429000"/>
              <a:ext cx="819051" cy="987163"/>
            </a:xfrm>
            <a:prstGeom prst="rect">
              <a:avLst/>
            </a:prstGeom>
          </p:spPr>
        </p:pic>
        <p:pic>
          <p:nvPicPr>
            <p:cNvPr id="25" name="Picture 24">
              <a:extLst>
                <a:ext uri="{FF2B5EF4-FFF2-40B4-BE49-F238E27FC236}">
                  <a16:creationId xmlns:a16="http://schemas.microsoft.com/office/drawing/2014/main" id="{CEC85D7B-38B2-1552-4199-B715A1FF657D}"/>
                </a:ext>
              </a:extLst>
            </p:cNvPr>
            <p:cNvPicPr>
              <a:picLocks noChangeAspect="1"/>
            </p:cNvPicPr>
            <p:nvPr/>
          </p:nvPicPr>
          <p:blipFill>
            <a:blip r:embed="rId7"/>
            <a:stretch>
              <a:fillRect/>
            </a:stretch>
          </p:blipFill>
          <p:spPr>
            <a:xfrm>
              <a:off x="6519519" y="3364476"/>
              <a:ext cx="835368" cy="1116209"/>
            </a:xfrm>
            <a:prstGeom prst="rect">
              <a:avLst/>
            </a:prstGeom>
          </p:spPr>
        </p:pic>
        <p:sp>
          <p:nvSpPr>
            <p:cNvPr id="26" name="TextBox 25">
              <a:extLst>
                <a:ext uri="{FF2B5EF4-FFF2-40B4-BE49-F238E27FC236}">
                  <a16:creationId xmlns:a16="http://schemas.microsoft.com/office/drawing/2014/main" id="{AE782ADD-3090-B863-8000-69FC481E6683}"/>
                </a:ext>
              </a:extLst>
            </p:cNvPr>
            <p:cNvSpPr txBox="1"/>
            <p:nvPr/>
          </p:nvSpPr>
          <p:spPr>
            <a:xfrm>
              <a:off x="6002579" y="2748923"/>
              <a:ext cx="989053" cy="615553"/>
            </a:xfrm>
            <a:prstGeom prst="rect">
              <a:avLst/>
            </a:prstGeom>
            <a:noFill/>
          </p:spPr>
          <p:txBody>
            <a:bodyPr wrap="none" lIns="0" tIns="0" rIns="0" bIns="0" rtlCol="0">
              <a:spAutoFit/>
            </a:bodyPr>
            <a:lstStyle/>
            <a:p>
              <a:pPr algn="ctr">
                <a:spcBef>
                  <a:spcPts val="0"/>
                </a:spcBef>
              </a:pPr>
              <a:r>
                <a:rPr lang="de-CH" sz="2000" dirty="0"/>
                <a:t>SMILE</a:t>
              </a:r>
            </a:p>
            <a:p>
              <a:pPr algn="ctr">
                <a:spcBef>
                  <a:spcPts val="0"/>
                </a:spcBef>
              </a:pPr>
              <a:r>
                <a:rPr lang="de-CH" sz="2000" dirty="0" err="1"/>
                <a:t>Proposal</a:t>
              </a:r>
              <a:endParaRPr lang="en-US" sz="2000" dirty="0"/>
            </a:p>
          </p:txBody>
        </p:sp>
        <p:sp>
          <p:nvSpPr>
            <p:cNvPr id="27" name="TextBox 26">
              <a:extLst>
                <a:ext uri="{FF2B5EF4-FFF2-40B4-BE49-F238E27FC236}">
                  <a16:creationId xmlns:a16="http://schemas.microsoft.com/office/drawing/2014/main" id="{BB8C5041-A265-648F-9B78-9FAD20827F45}"/>
                </a:ext>
              </a:extLst>
            </p:cNvPr>
            <p:cNvSpPr txBox="1"/>
            <p:nvPr/>
          </p:nvSpPr>
          <p:spPr>
            <a:xfrm>
              <a:off x="5940188" y="4518732"/>
              <a:ext cx="1296830" cy="307777"/>
            </a:xfrm>
            <a:prstGeom prst="rect">
              <a:avLst/>
            </a:prstGeom>
            <a:noFill/>
          </p:spPr>
          <p:txBody>
            <a:bodyPr wrap="none" lIns="0" tIns="0" rIns="0" bIns="0" rtlCol="0">
              <a:spAutoFit/>
            </a:bodyPr>
            <a:lstStyle/>
            <a:p>
              <a:pPr algn="l"/>
              <a:r>
                <a:rPr lang="de-CH" sz="2000" dirty="0"/>
                <a:t>End </a:t>
              </a:r>
              <a:r>
                <a:rPr lang="de-CH" sz="2000" dirty="0" err="1"/>
                <a:t>of</a:t>
              </a:r>
              <a:r>
                <a:rPr lang="de-CH" sz="2000" dirty="0"/>
                <a:t> 2024</a:t>
              </a:r>
              <a:endParaRPr lang="en-US" sz="2000" dirty="0"/>
            </a:p>
          </p:txBody>
        </p:sp>
      </p:grpSp>
    </p:spTree>
    <p:extLst>
      <p:ext uri="{BB962C8B-B14F-4D97-AF65-F5344CB8AC3E}">
        <p14:creationId xmlns:p14="http://schemas.microsoft.com/office/powerpoint/2010/main" val="16795509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0DD2438-C9DC-8466-25FF-AF84BC1DA923}"/>
              </a:ext>
            </a:extLst>
          </p:cNvPr>
          <p:cNvSpPr>
            <a:spLocks noGrp="1"/>
          </p:cNvSpPr>
          <p:nvPr>
            <p:ph type="sldNum" sz="quarter" idx="12"/>
          </p:nvPr>
        </p:nvSpPr>
        <p:spPr>
          <a:xfrm>
            <a:off x="8756650" y="6661150"/>
            <a:ext cx="387350" cy="138113"/>
          </a:xfrm>
        </p:spPr>
        <p:txBody>
          <a:bodyPr/>
          <a:lstStyle/>
          <a:p>
            <a:pPr marL="0" algn="r">
              <a:lnSpc>
                <a:spcPct val="100000"/>
              </a:lnSpc>
              <a:defRPr/>
            </a:pPr>
            <a:r>
              <a:rPr lang="de-DE" spc="0">
                <a:solidFill>
                  <a:schemeClr val="tx1"/>
                </a:solidFill>
              </a:rPr>
              <a:t>Page </a:t>
            </a:r>
            <a:fld id="{13D717F3-54A6-4559-8BBD-D31492ACE72B}" type="slidenum">
              <a:rPr lang="de-DE" spc="0" smtClean="0">
                <a:solidFill>
                  <a:schemeClr val="tx1"/>
                </a:solidFill>
              </a:rPr>
              <a:pPr marL="0" algn="r">
                <a:lnSpc>
                  <a:spcPct val="100000"/>
                </a:lnSpc>
                <a:defRPr/>
              </a:pPr>
              <a:t>27</a:t>
            </a:fld>
            <a:endParaRPr lang="de-DE" spc="0" dirty="0">
              <a:solidFill>
                <a:schemeClr val="tx1"/>
              </a:solidFill>
            </a:endParaRPr>
          </a:p>
        </p:txBody>
      </p:sp>
      <p:grpSp>
        <p:nvGrpSpPr>
          <p:cNvPr id="59395" name="Group 36">
            <a:extLst>
              <a:ext uri="{FF2B5EF4-FFF2-40B4-BE49-F238E27FC236}">
                <a16:creationId xmlns:a16="http://schemas.microsoft.com/office/drawing/2014/main" id="{3A7DC3C1-E51A-51BF-16EC-9C8FBB1FC04F}"/>
              </a:ext>
            </a:extLst>
          </p:cNvPr>
          <p:cNvGrpSpPr>
            <a:grpSpLocks/>
          </p:cNvGrpSpPr>
          <p:nvPr/>
        </p:nvGrpSpPr>
        <p:grpSpPr bwMode="auto">
          <a:xfrm>
            <a:off x="1854200" y="1057275"/>
            <a:ext cx="6235700" cy="3851275"/>
            <a:chOff x="2905926" y="988869"/>
            <a:chExt cx="6234934" cy="3851164"/>
          </a:xfrm>
        </p:grpSpPr>
        <p:pic>
          <p:nvPicPr>
            <p:cNvPr id="59403" name="Immagine 2" descr="Immagine che contiene Modello in scala&#10;&#10;Descrizione generata automaticamente">
              <a:extLst>
                <a:ext uri="{FF2B5EF4-FFF2-40B4-BE49-F238E27FC236}">
                  <a16:creationId xmlns:a16="http://schemas.microsoft.com/office/drawing/2014/main" id="{4CD42CD6-6E5B-01FF-89DC-6DC62190BC3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b="12653"/>
            <a:stretch>
              <a:fillRect/>
            </a:stretch>
          </p:blipFill>
          <p:spPr bwMode="auto">
            <a:xfrm>
              <a:off x="2905926" y="988869"/>
              <a:ext cx="6234934" cy="385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9404" name="Gruppo 6">
              <a:extLst>
                <a:ext uri="{FF2B5EF4-FFF2-40B4-BE49-F238E27FC236}">
                  <a16:creationId xmlns:a16="http://schemas.microsoft.com/office/drawing/2014/main" id="{8BFF788C-5A8C-381D-03DE-78707ACA108D}"/>
                </a:ext>
              </a:extLst>
            </p:cNvPr>
            <p:cNvGrpSpPr>
              <a:grpSpLocks/>
            </p:cNvGrpSpPr>
            <p:nvPr/>
          </p:nvGrpSpPr>
          <p:grpSpPr bwMode="auto">
            <a:xfrm>
              <a:off x="5129084" y="2358298"/>
              <a:ext cx="390222" cy="254078"/>
              <a:chOff x="2660566" y="3497226"/>
              <a:chExt cx="539834" cy="304800"/>
            </a:xfrm>
          </p:grpSpPr>
          <p:sp>
            <p:nvSpPr>
              <p:cNvPr id="59426" name="Rettangolo con angoli arrotondati 4">
                <a:extLst>
                  <a:ext uri="{FF2B5EF4-FFF2-40B4-BE49-F238E27FC236}">
                    <a16:creationId xmlns:a16="http://schemas.microsoft.com/office/drawing/2014/main" id="{66D4AD22-13DC-2114-56B1-FA0C9F4739C3}"/>
                  </a:ext>
                </a:extLst>
              </p:cNvPr>
              <p:cNvSpPr>
                <a:spLocks noChangeArrowheads="1"/>
              </p:cNvSpPr>
              <p:nvPr/>
            </p:nvSpPr>
            <p:spPr bwMode="auto">
              <a:xfrm>
                <a:off x="2660566" y="3497226"/>
                <a:ext cx="539834" cy="293724"/>
              </a:xfrm>
              <a:prstGeom prst="roundRect">
                <a:avLst>
                  <a:gd name="adj" fmla="val 16667"/>
                </a:avLst>
              </a:prstGeom>
              <a:solidFill>
                <a:schemeClr val="tx1"/>
              </a:solidFill>
              <a:ln w="9525" algn="ctr">
                <a:solidFill>
                  <a:schemeClr val="tx1"/>
                </a:solidFill>
                <a:round/>
                <a:headEnd/>
                <a:tailEnd/>
              </a:ln>
            </p:spPr>
            <p:txBody>
              <a:bodyPr/>
              <a:lstStyle/>
              <a:p>
                <a:endParaRPr lang="it-IT" altLang="en-US" sz="1800">
                  <a:solidFill>
                    <a:schemeClr val="tx1"/>
                  </a:solidFill>
                  <a:latin typeface="Times" panose="02020603050405020304" pitchFamily="18" charset="0"/>
                </a:endParaRPr>
              </a:p>
            </p:txBody>
          </p:sp>
          <p:sp>
            <p:nvSpPr>
              <p:cNvPr id="15" name="CasellaDiTesto 5">
                <a:extLst>
                  <a:ext uri="{FF2B5EF4-FFF2-40B4-BE49-F238E27FC236}">
                    <a16:creationId xmlns:a16="http://schemas.microsoft.com/office/drawing/2014/main" id="{C40DB827-B09A-CA2D-12CD-E76946AB28D2}"/>
                  </a:ext>
                </a:extLst>
              </p:cNvPr>
              <p:cNvSpPr txBox="1"/>
              <p:nvPr/>
            </p:nvSpPr>
            <p:spPr>
              <a:xfrm>
                <a:off x="2744918" y="3497880"/>
                <a:ext cx="454547" cy="304698"/>
              </a:xfrm>
              <a:prstGeom prst="rect">
                <a:avLst/>
              </a:prstGeom>
              <a:noFill/>
            </p:spPr>
            <p:txBody>
              <a:bodyPr lIns="0" tIns="0" rIns="0" bIns="0"/>
              <a:lstStyle/>
              <a:p>
                <a:pPr eaLnBrk="1" fontAlgn="auto" hangingPunct="1">
                  <a:lnSpc>
                    <a:spcPct val="110000"/>
                  </a:lnSpc>
                  <a:spcAft>
                    <a:spcPts val="0"/>
                  </a:spcAft>
                  <a:buClr>
                    <a:srgbClr val="000000"/>
                  </a:buClr>
                  <a:defRPr/>
                </a:pPr>
                <a:r>
                  <a:rPr lang="it-IT" sz="1400" kern="0" dirty="0">
                    <a:solidFill>
                      <a:schemeClr val="accent6">
                        <a:lumMod val="40000"/>
                        <a:lumOff val="60000"/>
                      </a:schemeClr>
                    </a:solidFill>
                    <a:latin typeface="Calibri"/>
                    <a:ea typeface="+mj-ea"/>
                    <a:cs typeface="+mj-cs"/>
                    <a:sym typeface="Calibri"/>
                  </a:rPr>
                  <a:t>TgH</a:t>
                </a:r>
              </a:p>
            </p:txBody>
          </p:sp>
        </p:grpSp>
        <p:grpSp>
          <p:nvGrpSpPr>
            <p:cNvPr id="59405" name="Gruppo 7">
              <a:extLst>
                <a:ext uri="{FF2B5EF4-FFF2-40B4-BE49-F238E27FC236}">
                  <a16:creationId xmlns:a16="http://schemas.microsoft.com/office/drawing/2014/main" id="{0527E9E9-2174-0DC0-2CE7-DECED851A25C}"/>
                </a:ext>
              </a:extLst>
            </p:cNvPr>
            <p:cNvGrpSpPr>
              <a:grpSpLocks/>
            </p:cNvGrpSpPr>
            <p:nvPr/>
          </p:nvGrpSpPr>
          <p:grpSpPr bwMode="auto">
            <a:xfrm>
              <a:off x="5085600" y="1717305"/>
              <a:ext cx="400800" cy="244845"/>
              <a:chOff x="2660566" y="3497226"/>
              <a:chExt cx="539834" cy="304800"/>
            </a:xfrm>
          </p:grpSpPr>
          <p:sp>
            <p:nvSpPr>
              <p:cNvPr id="17" name="Rettangolo con angoli arrotondati 8">
                <a:extLst>
                  <a:ext uri="{FF2B5EF4-FFF2-40B4-BE49-F238E27FC236}">
                    <a16:creationId xmlns:a16="http://schemas.microsoft.com/office/drawing/2014/main" id="{A04460F8-A5BE-371B-70C5-59CEA9F19DBC}"/>
                  </a:ext>
                </a:extLst>
              </p:cNvPr>
              <p:cNvSpPr/>
              <p:nvPr/>
            </p:nvSpPr>
            <p:spPr bwMode="auto">
              <a:xfrm>
                <a:off x="2660157" y="3497482"/>
                <a:ext cx="540895" cy="292474"/>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a:lstStyle/>
              <a:p>
                <a:pPr>
                  <a:defRPr/>
                </a:pPr>
                <a:endParaRPr lang="it-IT" sz="1800" kern="0">
                  <a:solidFill>
                    <a:schemeClr val="bg1">
                      <a:lumMod val="85000"/>
                    </a:schemeClr>
                  </a:solidFill>
                  <a:latin typeface="Times" charset="0"/>
                  <a:ea typeface="+mj-ea"/>
                  <a:cs typeface="+mj-cs"/>
                  <a:sym typeface="Calibri"/>
                </a:endParaRPr>
              </a:p>
            </p:txBody>
          </p:sp>
          <p:sp>
            <p:nvSpPr>
              <p:cNvPr id="18" name="CasellaDiTesto 9">
                <a:extLst>
                  <a:ext uri="{FF2B5EF4-FFF2-40B4-BE49-F238E27FC236}">
                    <a16:creationId xmlns:a16="http://schemas.microsoft.com/office/drawing/2014/main" id="{004C1CC6-7113-FCC3-A5B7-6BBF0472451A}"/>
                  </a:ext>
                </a:extLst>
              </p:cNvPr>
              <p:cNvSpPr txBox="1"/>
              <p:nvPr/>
            </p:nvSpPr>
            <p:spPr>
              <a:xfrm>
                <a:off x="2743535" y="3497482"/>
                <a:ext cx="457517" cy="304331"/>
              </a:xfrm>
              <a:prstGeom prst="rect">
                <a:avLst/>
              </a:prstGeom>
              <a:noFill/>
            </p:spPr>
            <p:txBody>
              <a:bodyPr lIns="0" tIns="0" rIns="0" bIns="0"/>
              <a:lstStyle/>
              <a:p>
                <a:pPr eaLnBrk="1" fontAlgn="auto" hangingPunct="1">
                  <a:lnSpc>
                    <a:spcPct val="110000"/>
                  </a:lnSpc>
                  <a:spcAft>
                    <a:spcPts val="0"/>
                  </a:spcAft>
                  <a:buClr>
                    <a:srgbClr val="000000"/>
                  </a:buClr>
                  <a:defRPr/>
                </a:pPr>
                <a:r>
                  <a:rPr lang="it-IT" sz="1400" kern="0" dirty="0">
                    <a:solidFill>
                      <a:schemeClr val="bg1">
                        <a:lumMod val="85000"/>
                      </a:schemeClr>
                    </a:solidFill>
                    <a:latin typeface="Calibri"/>
                    <a:ea typeface="+mj-ea"/>
                    <a:cs typeface="+mj-cs"/>
                    <a:sym typeface="Calibri"/>
                  </a:rPr>
                  <a:t>TgE</a:t>
                </a:r>
              </a:p>
            </p:txBody>
          </p:sp>
        </p:grpSp>
        <p:grpSp>
          <p:nvGrpSpPr>
            <p:cNvPr id="59406" name="Gruppo 16">
              <a:extLst>
                <a:ext uri="{FF2B5EF4-FFF2-40B4-BE49-F238E27FC236}">
                  <a16:creationId xmlns:a16="http://schemas.microsoft.com/office/drawing/2014/main" id="{3C8939BC-8451-C314-A1FA-91474AE838C4}"/>
                </a:ext>
              </a:extLst>
            </p:cNvPr>
            <p:cNvGrpSpPr>
              <a:grpSpLocks/>
            </p:cNvGrpSpPr>
            <p:nvPr/>
          </p:nvGrpSpPr>
          <p:grpSpPr bwMode="auto">
            <a:xfrm>
              <a:off x="4515428" y="3234459"/>
              <a:ext cx="539835" cy="225509"/>
              <a:chOff x="3480902" y="4197164"/>
              <a:chExt cx="539834" cy="304800"/>
            </a:xfrm>
          </p:grpSpPr>
          <p:sp>
            <p:nvSpPr>
              <p:cNvPr id="59422" name="Rettangolo con angoli arrotondati 17">
                <a:extLst>
                  <a:ext uri="{FF2B5EF4-FFF2-40B4-BE49-F238E27FC236}">
                    <a16:creationId xmlns:a16="http://schemas.microsoft.com/office/drawing/2014/main" id="{C9262355-13F1-4933-B4F2-8CBEE01A8CE0}"/>
                  </a:ext>
                </a:extLst>
              </p:cNvPr>
              <p:cNvSpPr>
                <a:spLocks noChangeArrowheads="1"/>
              </p:cNvSpPr>
              <p:nvPr/>
            </p:nvSpPr>
            <p:spPr bwMode="auto">
              <a:xfrm>
                <a:off x="3480902" y="4203181"/>
                <a:ext cx="539834" cy="293724"/>
              </a:xfrm>
              <a:prstGeom prst="roundRect">
                <a:avLst>
                  <a:gd name="adj" fmla="val 16667"/>
                </a:avLst>
              </a:prstGeom>
              <a:solidFill>
                <a:schemeClr val="tx1"/>
              </a:solidFill>
              <a:ln w="9525" algn="ctr">
                <a:solidFill>
                  <a:schemeClr val="tx1"/>
                </a:solidFill>
                <a:round/>
                <a:headEnd/>
                <a:tailEnd/>
              </a:ln>
            </p:spPr>
            <p:txBody>
              <a:bodyPr/>
              <a:lstStyle/>
              <a:p>
                <a:endParaRPr lang="it-IT" altLang="en-US">
                  <a:solidFill>
                    <a:schemeClr val="tx1"/>
                  </a:solidFill>
                  <a:latin typeface="Times" panose="02020603050405020304" pitchFamily="18" charset="0"/>
                </a:endParaRPr>
              </a:p>
            </p:txBody>
          </p:sp>
          <p:sp>
            <p:nvSpPr>
              <p:cNvPr id="21" name="CasellaDiTesto 18">
                <a:extLst>
                  <a:ext uri="{FF2B5EF4-FFF2-40B4-BE49-F238E27FC236}">
                    <a16:creationId xmlns:a16="http://schemas.microsoft.com/office/drawing/2014/main" id="{495A53F7-3506-C494-B08A-77EA279D4EBD}"/>
                  </a:ext>
                </a:extLst>
              </p:cNvPr>
              <p:cNvSpPr txBox="1"/>
              <p:nvPr/>
            </p:nvSpPr>
            <p:spPr>
              <a:xfrm>
                <a:off x="3563467" y="4198053"/>
                <a:ext cx="457143" cy="304678"/>
              </a:xfrm>
              <a:prstGeom prst="rect">
                <a:avLst/>
              </a:prstGeom>
              <a:noFill/>
            </p:spPr>
            <p:txBody>
              <a:bodyPr lIns="0" tIns="0" rIns="0" bIns="0"/>
              <a:lstStyle/>
              <a:p>
                <a:pPr eaLnBrk="1" fontAlgn="auto" hangingPunct="1">
                  <a:lnSpc>
                    <a:spcPct val="110000"/>
                  </a:lnSpc>
                  <a:spcAft>
                    <a:spcPts val="0"/>
                  </a:spcAft>
                  <a:buClr>
                    <a:srgbClr val="000000"/>
                  </a:buClr>
                  <a:defRPr/>
                </a:pPr>
                <a:r>
                  <a:rPr lang="it-IT" sz="1200" kern="0" dirty="0">
                    <a:solidFill>
                      <a:schemeClr val="accent6">
                        <a:lumMod val="40000"/>
                        <a:lumOff val="60000"/>
                      </a:schemeClr>
                    </a:solidFill>
                    <a:latin typeface="Calibri"/>
                    <a:ea typeface="+mj-ea"/>
                    <a:cs typeface="+mj-cs"/>
                    <a:sym typeface="Calibri"/>
                  </a:rPr>
                  <a:t>MuH2</a:t>
                </a:r>
              </a:p>
            </p:txBody>
          </p:sp>
        </p:grpSp>
        <p:grpSp>
          <p:nvGrpSpPr>
            <p:cNvPr id="59407" name="Gruppo 19">
              <a:extLst>
                <a:ext uri="{FF2B5EF4-FFF2-40B4-BE49-F238E27FC236}">
                  <a16:creationId xmlns:a16="http://schemas.microsoft.com/office/drawing/2014/main" id="{EB2DFB15-561B-FD5D-55F2-5AA9343C8E9E}"/>
                </a:ext>
              </a:extLst>
            </p:cNvPr>
            <p:cNvGrpSpPr>
              <a:grpSpLocks/>
            </p:cNvGrpSpPr>
            <p:nvPr/>
          </p:nvGrpSpPr>
          <p:grpSpPr bwMode="auto">
            <a:xfrm>
              <a:off x="6106326" y="2190750"/>
              <a:ext cx="539835" cy="225509"/>
              <a:chOff x="2660566" y="3497226"/>
              <a:chExt cx="539834" cy="304800"/>
            </a:xfrm>
          </p:grpSpPr>
          <p:sp>
            <p:nvSpPr>
              <p:cNvPr id="59420" name="Rettangolo con angoli arrotondati 20">
                <a:extLst>
                  <a:ext uri="{FF2B5EF4-FFF2-40B4-BE49-F238E27FC236}">
                    <a16:creationId xmlns:a16="http://schemas.microsoft.com/office/drawing/2014/main" id="{E769353E-C5A6-ECF1-858F-5D260FA1BD35}"/>
                  </a:ext>
                </a:extLst>
              </p:cNvPr>
              <p:cNvSpPr>
                <a:spLocks noChangeArrowheads="1"/>
              </p:cNvSpPr>
              <p:nvPr/>
            </p:nvSpPr>
            <p:spPr bwMode="auto">
              <a:xfrm>
                <a:off x="2660566" y="3497226"/>
                <a:ext cx="539834" cy="293724"/>
              </a:xfrm>
              <a:prstGeom prst="roundRect">
                <a:avLst>
                  <a:gd name="adj" fmla="val 16667"/>
                </a:avLst>
              </a:prstGeom>
              <a:solidFill>
                <a:schemeClr val="tx1"/>
              </a:solidFill>
              <a:ln w="9525" algn="ctr">
                <a:solidFill>
                  <a:schemeClr val="tx1"/>
                </a:solidFill>
                <a:round/>
                <a:headEnd/>
                <a:tailEnd/>
              </a:ln>
            </p:spPr>
            <p:txBody>
              <a:bodyPr/>
              <a:lstStyle/>
              <a:p>
                <a:endParaRPr lang="it-IT" altLang="en-US">
                  <a:solidFill>
                    <a:schemeClr val="tx1"/>
                  </a:solidFill>
                  <a:latin typeface="Times" panose="02020603050405020304" pitchFamily="18" charset="0"/>
                </a:endParaRPr>
              </a:p>
            </p:txBody>
          </p:sp>
          <p:sp>
            <p:nvSpPr>
              <p:cNvPr id="24" name="CasellaDiTesto 21">
                <a:extLst>
                  <a:ext uri="{FF2B5EF4-FFF2-40B4-BE49-F238E27FC236}">
                    <a16:creationId xmlns:a16="http://schemas.microsoft.com/office/drawing/2014/main" id="{966B1E66-0286-8B78-A042-A52E35DD7711}"/>
                  </a:ext>
                </a:extLst>
              </p:cNvPr>
              <p:cNvSpPr txBox="1"/>
              <p:nvPr/>
            </p:nvSpPr>
            <p:spPr>
              <a:xfrm>
                <a:off x="2742713" y="3496985"/>
                <a:ext cx="457143" cy="304678"/>
              </a:xfrm>
              <a:prstGeom prst="rect">
                <a:avLst/>
              </a:prstGeom>
              <a:noFill/>
            </p:spPr>
            <p:txBody>
              <a:bodyPr lIns="0" tIns="0" rIns="0" bIns="0"/>
              <a:lstStyle/>
              <a:p>
                <a:pPr eaLnBrk="1" fontAlgn="auto" hangingPunct="1">
                  <a:lnSpc>
                    <a:spcPct val="110000"/>
                  </a:lnSpc>
                  <a:spcAft>
                    <a:spcPts val="0"/>
                  </a:spcAft>
                  <a:buClr>
                    <a:srgbClr val="000000"/>
                  </a:buClr>
                  <a:defRPr/>
                </a:pPr>
                <a:r>
                  <a:rPr lang="it-IT" sz="1200" kern="0" dirty="0">
                    <a:solidFill>
                      <a:schemeClr val="accent6">
                        <a:lumMod val="40000"/>
                        <a:lumOff val="60000"/>
                      </a:schemeClr>
                    </a:solidFill>
                    <a:latin typeface="Calibri"/>
                    <a:ea typeface="+mj-ea"/>
                    <a:cs typeface="+mj-cs"/>
                    <a:sym typeface="Calibri"/>
                  </a:rPr>
                  <a:t>MuH3</a:t>
                </a:r>
              </a:p>
            </p:txBody>
          </p:sp>
        </p:grpSp>
        <p:grpSp>
          <p:nvGrpSpPr>
            <p:cNvPr id="59408" name="Gruppo 23">
              <a:extLst>
                <a:ext uri="{FF2B5EF4-FFF2-40B4-BE49-F238E27FC236}">
                  <a16:creationId xmlns:a16="http://schemas.microsoft.com/office/drawing/2014/main" id="{255EF7CF-156F-934D-3945-2E6E31C67F73}"/>
                </a:ext>
              </a:extLst>
            </p:cNvPr>
            <p:cNvGrpSpPr>
              <a:grpSpLocks/>
            </p:cNvGrpSpPr>
            <p:nvPr/>
          </p:nvGrpSpPr>
          <p:grpSpPr bwMode="auto">
            <a:xfrm>
              <a:off x="3200400" y="3202989"/>
              <a:ext cx="505200" cy="244845"/>
              <a:chOff x="2660566" y="3497226"/>
              <a:chExt cx="539834" cy="304800"/>
            </a:xfrm>
          </p:grpSpPr>
          <p:sp>
            <p:nvSpPr>
              <p:cNvPr id="26" name="Rettangolo con angoli arrotondati 24">
                <a:extLst>
                  <a:ext uri="{FF2B5EF4-FFF2-40B4-BE49-F238E27FC236}">
                    <a16:creationId xmlns:a16="http://schemas.microsoft.com/office/drawing/2014/main" id="{E85932E9-6775-CC9A-C974-F73CB4C87CCB}"/>
                  </a:ext>
                </a:extLst>
              </p:cNvPr>
              <p:cNvSpPr/>
              <p:nvPr/>
            </p:nvSpPr>
            <p:spPr bwMode="auto">
              <a:xfrm>
                <a:off x="2661383" y="3497698"/>
                <a:ext cx="539367" cy="292474"/>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a:lstStyle/>
              <a:p>
                <a:pPr>
                  <a:defRPr/>
                </a:pPr>
                <a:endParaRPr lang="it-IT" sz="1800" kern="0">
                  <a:solidFill>
                    <a:schemeClr val="bg1">
                      <a:lumMod val="85000"/>
                    </a:schemeClr>
                  </a:solidFill>
                  <a:latin typeface="Times" charset="0"/>
                  <a:ea typeface="+mj-ea"/>
                  <a:cs typeface="+mj-cs"/>
                  <a:sym typeface="Calibri"/>
                </a:endParaRPr>
              </a:p>
            </p:txBody>
          </p:sp>
          <p:sp>
            <p:nvSpPr>
              <p:cNvPr id="27" name="CasellaDiTesto 25">
                <a:extLst>
                  <a:ext uri="{FF2B5EF4-FFF2-40B4-BE49-F238E27FC236}">
                    <a16:creationId xmlns:a16="http://schemas.microsoft.com/office/drawing/2014/main" id="{09067D63-2F25-3BC1-6129-AA7348C3F65D}"/>
                  </a:ext>
                </a:extLst>
              </p:cNvPr>
              <p:cNvSpPr txBox="1"/>
              <p:nvPr/>
            </p:nvSpPr>
            <p:spPr>
              <a:xfrm>
                <a:off x="2744494" y="3497698"/>
                <a:ext cx="456257" cy="304331"/>
              </a:xfrm>
              <a:prstGeom prst="rect">
                <a:avLst/>
              </a:prstGeom>
              <a:noFill/>
            </p:spPr>
            <p:txBody>
              <a:bodyPr lIns="0" tIns="0" rIns="0" bIns="0"/>
              <a:lstStyle/>
              <a:p>
                <a:pPr eaLnBrk="1" fontAlgn="auto" hangingPunct="1">
                  <a:lnSpc>
                    <a:spcPct val="110000"/>
                  </a:lnSpc>
                  <a:spcAft>
                    <a:spcPts val="0"/>
                  </a:spcAft>
                  <a:buClr>
                    <a:srgbClr val="000000"/>
                  </a:buClr>
                  <a:defRPr/>
                </a:pPr>
                <a:r>
                  <a:rPr lang="it-IT" sz="1400" kern="0" dirty="0">
                    <a:solidFill>
                      <a:schemeClr val="bg1">
                        <a:lumMod val="85000"/>
                      </a:schemeClr>
                    </a:solidFill>
                    <a:latin typeface="Calibri"/>
                    <a:ea typeface="+mj-ea"/>
                    <a:cs typeface="+mj-cs"/>
                    <a:sym typeface="Calibri"/>
                  </a:rPr>
                  <a:t>RING</a:t>
                </a:r>
              </a:p>
            </p:txBody>
          </p:sp>
        </p:grpSp>
        <p:grpSp>
          <p:nvGrpSpPr>
            <p:cNvPr id="59409" name="Gruppo 26">
              <a:extLst>
                <a:ext uri="{FF2B5EF4-FFF2-40B4-BE49-F238E27FC236}">
                  <a16:creationId xmlns:a16="http://schemas.microsoft.com/office/drawing/2014/main" id="{67A73264-8875-B443-6188-15ABC729303B}"/>
                </a:ext>
              </a:extLst>
            </p:cNvPr>
            <p:cNvGrpSpPr>
              <a:grpSpLocks/>
            </p:cNvGrpSpPr>
            <p:nvPr/>
          </p:nvGrpSpPr>
          <p:grpSpPr bwMode="auto">
            <a:xfrm>
              <a:off x="3805801" y="1479156"/>
              <a:ext cx="505200" cy="244845"/>
              <a:chOff x="2660566" y="3497226"/>
              <a:chExt cx="539834" cy="304800"/>
            </a:xfrm>
          </p:grpSpPr>
          <p:sp>
            <p:nvSpPr>
              <p:cNvPr id="29" name="Rettangolo con angoli arrotondati 27">
                <a:extLst>
                  <a:ext uri="{FF2B5EF4-FFF2-40B4-BE49-F238E27FC236}">
                    <a16:creationId xmlns:a16="http://schemas.microsoft.com/office/drawing/2014/main" id="{BC25D67D-63E0-E62C-B35C-A4B9A79A4B5D}"/>
                  </a:ext>
                </a:extLst>
              </p:cNvPr>
              <p:cNvSpPr/>
              <p:nvPr/>
            </p:nvSpPr>
            <p:spPr bwMode="auto">
              <a:xfrm>
                <a:off x="2660702" y="3497521"/>
                <a:ext cx="539367" cy="292474"/>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a:lstStyle/>
              <a:p>
                <a:pPr>
                  <a:defRPr/>
                </a:pPr>
                <a:endParaRPr lang="it-IT" sz="1800" kern="0">
                  <a:solidFill>
                    <a:schemeClr val="bg1">
                      <a:lumMod val="85000"/>
                    </a:schemeClr>
                  </a:solidFill>
                  <a:latin typeface="Times" charset="0"/>
                  <a:ea typeface="+mj-ea"/>
                  <a:cs typeface="+mj-cs"/>
                  <a:sym typeface="Calibri"/>
                </a:endParaRPr>
              </a:p>
            </p:txBody>
          </p:sp>
          <p:sp>
            <p:nvSpPr>
              <p:cNvPr id="30" name="CasellaDiTesto 29">
                <a:extLst>
                  <a:ext uri="{FF2B5EF4-FFF2-40B4-BE49-F238E27FC236}">
                    <a16:creationId xmlns:a16="http://schemas.microsoft.com/office/drawing/2014/main" id="{AD234AD9-C5C8-D8E9-0606-4F01738594F1}"/>
                  </a:ext>
                </a:extLst>
              </p:cNvPr>
              <p:cNvSpPr txBox="1"/>
              <p:nvPr/>
            </p:nvSpPr>
            <p:spPr>
              <a:xfrm>
                <a:off x="2743811" y="3497521"/>
                <a:ext cx="456258" cy="304331"/>
              </a:xfrm>
              <a:prstGeom prst="rect">
                <a:avLst/>
              </a:prstGeom>
              <a:noFill/>
            </p:spPr>
            <p:txBody>
              <a:bodyPr lIns="0" tIns="0" rIns="0" bIns="0"/>
              <a:lstStyle/>
              <a:p>
                <a:pPr eaLnBrk="1" fontAlgn="auto" hangingPunct="1">
                  <a:lnSpc>
                    <a:spcPct val="110000"/>
                  </a:lnSpc>
                  <a:spcAft>
                    <a:spcPts val="0"/>
                  </a:spcAft>
                  <a:buClr>
                    <a:srgbClr val="000000"/>
                  </a:buClr>
                  <a:defRPr/>
                </a:pPr>
                <a:r>
                  <a:rPr lang="it-IT" sz="1400" kern="0" dirty="0">
                    <a:solidFill>
                      <a:schemeClr val="bg1">
                        <a:lumMod val="85000"/>
                      </a:schemeClr>
                    </a:solidFill>
                    <a:latin typeface="Calibri"/>
                    <a:ea typeface="+mj-ea"/>
                    <a:cs typeface="+mj-cs"/>
                    <a:sym typeface="Calibri"/>
                  </a:rPr>
                  <a:t>SINQ</a:t>
                </a:r>
              </a:p>
            </p:txBody>
          </p:sp>
        </p:grpSp>
        <p:grpSp>
          <p:nvGrpSpPr>
            <p:cNvPr id="59410" name="Gruppo 30">
              <a:extLst>
                <a:ext uri="{FF2B5EF4-FFF2-40B4-BE49-F238E27FC236}">
                  <a16:creationId xmlns:a16="http://schemas.microsoft.com/office/drawing/2014/main" id="{12E7CBD0-3EF5-EABE-44CC-6EEF157C2C45}"/>
                </a:ext>
              </a:extLst>
            </p:cNvPr>
            <p:cNvGrpSpPr>
              <a:grpSpLocks/>
            </p:cNvGrpSpPr>
            <p:nvPr/>
          </p:nvGrpSpPr>
          <p:grpSpPr bwMode="auto">
            <a:xfrm>
              <a:off x="8458200" y="2376884"/>
              <a:ext cx="505200" cy="244845"/>
              <a:chOff x="2660566" y="3497226"/>
              <a:chExt cx="539834" cy="304800"/>
            </a:xfrm>
          </p:grpSpPr>
          <p:sp>
            <p:nvSpPr>
              <p:cNvPr id="32" name="Rettangolo con angoli arrotondati 31">
                <a:extLst>
                  <a:ext uri="{FF2B5EF4-FFF2-40B4-BE49-F238E27FC236}">
                    <a16:creationId xmlns:a16="http://schemas.microsoft.com/office/drawing/2014/main" id="{533ACBFD-3739-C2DD-6D64-250B14F03A5A}"/>
                  </a:ext>
                </a:extLst>
              </p:cNvPr>
              <p:cNvSpPr/>
              <p:nvPr/>
            </p:nvSpPr>
            <p:spPr bwMode="auto">
              <a:xfrm>
                <a:off x="2660693" y="3496504"/>
                <a:ext cx="539367" cy="294450"/>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a:lstStyle/>
              <a:p>
                <a:pPr>
                  <a:defRPr/>
                </a:pPr>
                <a:endParaRPr lang="it-IT" sz="1800" kern="0">
                  <a:solidFill>
                    <a:schemeClr val="bg1">
                      <a:lumMod val="85000"/>
                    </a:schemeClr>
                  </a:solidFill>
                  <a:latin typeface="Times" charset="0"/>
                  <a:ea typeface="+mj-ea"/>
                  <a:cs typeface="+mj-cs"/>
                  <a:sym typeface="Calibri"/>
                </a:endParaRPr>
              </a:p>
            </p:txBody>
          </p:sp>
          <p:sp>
            <p:nvSpPr>
              <p:cNvPr id="33" name="CasellaDiTesto 32">
                <a:extLst>
                  <a:ext uri="{FF2B5EF4-FFF2-40B4-BE49-F238E27FC236}">
                    <a16:creationId xmlns:a16="http://schemas.microsoft.com/office/drawing/2014/main" id="{5605FC8B-2EA7-E73B-4928-830E7AD67655}"/>
                  </a:ext>
                </a:extLst>
              </p:cNvPr>
              <p:cNvSpPr txBox="1"/>
              <p:nvPr/>
            </p:nvSpPr>
            <p:spPr>
              <a:xfrm>
                <a:off x="2743804" y="3496504"/>
                <a:ext cx="456257" cy="306307"/>
              </a:xfrm>
              <a:prstGeom prst="rect">
                <a:avLst/>
              </a:prstGeom>
              <a:noFill/>
            </p:spPr>
            <p:txBody>
              <a:bodyPr lIns="0" tIns="0" rIns="0" bIns="0"/>
              <a:lstStyle/>
              <a:p>
                <a:pPr eaLnBrk="1" fontAlgn="auto" hangingPunct="1">
                  <a:lnSpc>
                    <a:spcPct val="110000"/>
                  </a:lnSpc>
                  <a:spcAft>
                    <a:spcPts val="0"/>
                  </a:spcAft>
                  <a:buClr>
                    <a:srgbClr val="000000"/>
                  </a:buClr>
                  <a:defRPr/>
                </a:pPr>
                <a:r>
                  <a:rPr lang="it-IT" sz="1400" kern="0" dirty="0">
                    <a:solidFill>
                      <a:schemeClr val="bg1">
                        <a:lumMod val="85000"/>
                      </a:schemeClr>
                    </a:solidFill>
                    <a:latin typeface="Calibri"/>
                    <a:ea typeface="+mj-ea"/>
                    <a:cs typeface="+mj-cs"/>
                    <a:sym typeface="Calibri"/>
                  </a:rPr>
                  <a:t>UCN</a:t>
                </a:r>
              </a:p>
            </p:txBody>
          </p:sp>
        </p:grpSp>
        <p:grpSp>
          <p:nvGrpSpPr>
            <p:cNvPr id="59411" name="Gruppo 33">
              <a:extLst>
                <a:ext uri="{FF2B5EF4-FFF2-40B4-BE49-F238E27FC236}">
                  <a16:creationId xmlns:a16="http://schemas.microsoft.com/office/drawing/2014/main" id="{20A7F8D9-565E-E796-1D8C-6212BD22E613}"/>
                </a:ext>
              </a:extLst>
            </p:cNvPr>
            <p:cNvGrpSpPr>
              <a:grpSpLocks/>
            </p:cNvGrpSpPr>
            <p:nvPr/>
          </p:nvGrpSpPr>
          <p:grpSpPr bwMode="auto">
            <a:xfrm>
              <a:off x="6201349" y="3494512"/>
              <a:ext cx="732851" cy="225510"/>
              <a:chOff x="2660566" y="3497226"/>
              <a:chExt cx="581150" cy="303232"/>
            </a:xfrm>
          </p:grpSpPr>
          <p:sp>
            <p:nvSpPr>
              <p:cNvPr id="35" name="Rettangolo con angoli arrotondati 34">
                <a:extLst>
                  <a:ext uri="{FF2B5EF4-FFF2-40B4-BE49-F238E27FC236}">
                    <a16:creationId xmlns:a16="http://schemas.microsoft.com/office/drawing/2014/main" id="{F56D362B-76C5-1F98-97C0-E9A8F05EFAC8}"/>
                  </a:ext>
                </a:extLst>
              </p:cNvPr>
              <p:cNvSpPr/>
              <p:nvPr/>
            </p:nvSpPr>
            <p:spPr bwMode="auto">
              <a:xfrm>
                <a:off x="2660425" y="3496365"/>
                <a:ext cx="539996" cy="294571"/>
              </a:xfrm>
              <a:prstGeom prst="roundRect">
                <a:avLst/>
              </a:prstGeom>
              <a:solidFill>
                <a:schemeClr val="tx1"/>
              </a:solidFill>
              <a:ln w="9525" cap="flat" cmpd="sng" algn="ctr">
                <a:solidFill>
                  <a:schemeClr val="tx1"/>
                </a:solidFill>
                <a:prstDash val="solid"/>
                <a:round/>
                <a:headEnd type="none" w="med" len="med"/>
                <a:tailEnd type="none" w="med" len="med"/>
              </a:ln>
              <a:effectLst/>
            </p:spPr>
            <p:txBody>
              <a:bodyPr/>
              <a:lstStyle/>
              <a:p>
                <a:pPr>
                  <a:defRPr/>
                </a:pPr>
                <a:endParaRPr lang="it-IT" kern="0">
                  <a:solidFill>
                    <a:schemeClr val="accent5">
                      <a:lumMod val="60000"/>
                      <a:lumOff val="40000"/>
                    </a:schemeClr>
                  </a:solidFill>
                  <a:latin typeface="Times" charset="0"/>
                  <a:ea typeface="+mj-ea"/>
                  <a:cs typeface="+mj-cs"/>
                  <a:sym typeface="Calibri"/>
                </a:endParaRPr>
              </a:p>
            </p:txBody>
          </p:sp>
          <p:sp>
            <p:nvSpPr>
              <p:cNvPr id="36" name="CasellaDiTesto 35">
                <a:extLst>
                  <a:ext uri="{FF2B5EF4-FFF2-40B4-BE49-F238E27FC236}">
                    <a16:creationId xmlns:a16="http://schemas.microsoft.com/office/drawing/2014/main" id="{F6F5F011-B9C6-46D8-840B-82A726B7D603}"/>
                  </a:ext>
                </a:extLst>
              </p:cNvPr>
              <p:cNvSpPr txBox="1"/>
              <p:nvPr/>
            </p:nvSpPr>
            <p:spPr>
              <a:xfrm>
                <a:off x="2701963" y="3502770"/>
                <a:ext cx="539995" cy="296705"/>
              </a:xfrm>
              <a:prstGeom prst="rect">
                <a:avLst/>
              </a:prstGeom>
              <a:noFill/>
            </p:spPr>
            <p:txBody>
              <a:bodyPr lIns="0" tIns="0" rIns="0" bIns="0"/>
              <a:lstStyle/>
              <a:p>
                <a:pPr eaLnBrk="1" fontAlgn="auto" hangingPunct="1">
                  <a:lnSpc>
                    <a:spcPct val="110000"/>
                  </a:lnSpc>
                  <a:spcAft>
                    <a:spcPts val="0"/>
                  </a:spcAft>
                  <a:buClr>
                    <a:srgbClr val="000000"/>
                  </a:buClr>
                  <a:defRPr/>
                </a:pPr>
                <a:r>
                  <a:rPr lang="it-IT" sz="1200" kern="0" dirty="0">
                    <a:solidFill>
                      <a:schemeClr val="accent5">
                        <a:lumMod val="60000"/>
                        <a:lumOff val="40000"/>
                      </a:schemeClr>
                    </a:solidFill>
                    <a:latin typeface="Calibri"/>
                    <a:ea typeface="+mj-ea"/>
                    <a:cs typeface="+mj-cs"/>
                    <a:sym typeface="Calibri"/>
                  </a:rPr>
                  <a:t>TATTOOS</a:t>
                </a:r>
              </a:p>
            </p:txBody>
          </p:sp>
        </p:grpSp>
      </p:grpSp>
      <p:pic>
        <p:nvPicPr>
          <p:cNvPr id="59396" name="Picture 7">
            <a:extLst>
              <a:ext uri="{FF2B5EF4-FFF2-40B4-BE49-F238E27FC236}">
                <a16:creationId xmlns:a16="http://schemas.microsoft.com/office/drawing/2014/main" id="{6965D32B-E311-7FA5-05A6-EA4263A7436E}"/>
              </a:ext>
            </a:extLst>
          </p:cNvPr>
          <p:cNvPicPr>
            <a:picLocks noChangeAspect="1"/>
          </p:cNvPicPr>
          <p:nvPr/>
        </p:nvPicPr>
        <p:blipFill>
          <a:blip r:embed="rId4" cstate="print">
            <a:extLst>
              <a:ext uri="{28A0092B-C50C-407E-A947-70E740481C1C}">
                <a14:useLocalDpi xmlns:a14="http://schemas.microsoft.com/office/drawing/2010/main" val="0"/>
              </a:ext>
            </a:extLst>
          </a:blip>
          <a:srcRect l="20233" t="16412" r="24344" b="14774"/>
          <a:stretch>
            <a:fillRect/>
          </a:stretch>
        </p:blipFill>
        <p:spPr bwMode="auto">
          <a:xfrm>
            <a:off x="6427788" y="1100138"/>
            <a:ext cx="2968625" cy="20732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9397" name="Picture 6">
            <a:extLst>
              <a:ext uri="{FF2B5EF4-FFF2-40B4-BE49-F238E27FC236}">
                <a16:creationId xmlns:a16="http://schemas.microsoft.com/office/drawing/2014/main" id="{B76104A6-EB81-2C90-E1C5-08678740B846}"/>
              </a:ext>
            </a:extLst>
          </p:cNvPr>
          <p:cNvPicPr>
            <a:picLocks noChangeAspect="1"/>
          </p:cNvPicPr>
          <p:nvPr/>
        </p:nvPicPr>
        <p:blipFill>
          <a:blip r:embed="rId5" cstate="print">
            <a:extLst>
              <a:ext uri="{28A0092B-C50C-407E-A947-70E740481C1C}">
                <a14:useLocalDpi xmlns:a14="http://schemas.microsoft.com/office/drawing/2010/main" val="0"/>
              </a:ext>
            </a:extLst>
          </a:blip>
          <a:srcRect l="20512" t="12987" r="3461" b="10687"/>
          <a:stretch>
            <a:fillRect/>
          </a:stretch>
        </p:blipFill>
        <p:spPr bwMode="auto">
          <a:xfrm>
            <a:off x="-36513" y="852488"/>
            <a:ext cx="3695701" cy="20875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9398" name="Titel 2">
            <a:extLst>
              <a:ext uri="{FF2B5EF4-FFF2-40B4-BE49-F238E27FC236}">
                <a16:creationId xmlns:a16="http://schemas.microsoft.com/office/drawing/2014/main" id="{6D1465A0-F434-6824-51CC-EF1EE3BC22D8}"/>
              </a:ext>
            </a:extLst>
          </p:cNvPr>
          <p:cNvSpPr txBox="1">
            <a:spLocks/>
          </p:cNvSpPr>
          <p:nvPr/>
        </p:nvSpPr>
        <p:spPr bwMode="auto">
          <a:xfrm>
            <a:off x="901700" y="-39688"/>
            <a:ext cx="7458075" cy="38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450"/>
              </a:spcBef>
              <a:buFont typeface="+mj-lt"/>
              <a:defRPr sz="1500">
                <a:solidFill>
                  <a:schemeClr val="tx1"/>
                </a:solidFill>
                <a:latin typeface="Aptos" panose="020B0004020202020204" pitchFamily="34" charset="0"/>
              </a:defRPr>
            </a:lvl1pPr>
            <a:lvl2pPr marL="188913" indent="-188913">
              <a:spcBef>
                <a:spcPts val="450"/>
              </a:spcBef>
              <a:buFont typeface="Aptos" panose="020B0004020202020204" pitchFamily="34" charset="0"/>
              <a:buChar char="•"/>
              <a:defRPr sz="1500">
                <a:solidFill>
                  <a:schemeClr val="tx1"/>
                </a:solidFill>
                <a:latin typeface="Aptos" panose="020B0004020202020204" pitchFamily="34" charset="0"/>
              </a:defRPr>
            </a:lvl2pPr>
            <a:lvl3pPr marL="377825" indent="-188913">
              <a:spcBef>
                <a:spcPts val="450"/>
              </a:spcBef>
              <a:buFont typeface="Aptos" panose="020B0004020202020204" pitchFamily="34" charset="0"/>
              <a:buChar char="•"/>
              <a:defRPr sz="1500">
                <a:solidFill>
                  <a:schemeClr val="tx1"/>
                </a:solidFill>
                <a:latin typeface="Aptos" panose="020B0004020202020204" pitchFamily="34" charset="0"/>
              </a:defRPr>
            </a:lvl3pPr>
            <a:lvl4pPr marL="566738" indent="-188913">
              <a:spcBef>
                <a:spcPts val="300"/>
              </a:spcBef>
              <a:buFont typeface="Aptos" panose="020B0004020202020204" pitchFamily="34" charset="0"/>
              <a:buChar char="•"/>
              <a:defRPr sz="1500">
                <a:solidFill>
                  <a:schemeClr val="tx1"/>
                </a:solidFill>
                <a:latin typeface="Aptos" panose="020B0004020202020204" pitchFamily="34" charset="0"/>
              </a:defRPr>
            </a:lvl4pPr>
            <a:lvl5pPr marL="755650" indent="-188913">
              <a:spcBef>
                <a:spcPts val="300"/>
              </a:spcBef>
              <a:buFont typeface="Aptos" panose="020B0004020202020204" pitchFamily="34" charset="0"/>
              <a:buChar char="•"/>
              <a:defRPr sz="1500">
                <a:solidFill>
                  <a:schemeClr val="tx1"/>
                </a:solidFill>
                <a:latin typeface="Aptos" panose="020B0004020202020204" pitchFamily="34" charset="0"/>
              </a:defRPr>
            </a:lvl5pPr>
            <a:lvl6pPr marL="1212850" indent="-188913" fontAlgn="base">
              <a:spcBef>
                <a:spcPts val="300"/>
              </a:spcBef>
              <a:spcAft>
                <a:spcPct val="0"/>
              </a:spcAft>
              <a:buFont typeface="Aptos" panose="020B0004020202020204" pitchFamily="34" charset="0"/>
              <a:buChar char="•"/>
              <a:defRPr sz="1500">
                <a:solidFill>
                  <a:schemeClr val="tx1"/>
                </a:solidFill>
                <a:latin typeface="Aptos" panose="020B0004020202020204" pitchFamily="34" charset="0"/>
              </a:defRPr>
            </a:lvl6pPr>
            <a:lvl7pPr marL="1670050" indent="-188913" fontAlgn="base">
              <a:spcBef>
                <a:spcPts val="300"/>
              </a:spcBef>
              <a:spcAft>
                <a:spcPct val="0"/>
              </a:spcAft>
              <a:buFont typeface="Aptos" panose="020B0004020202020204" pitchFamily="34" charset="0"/>
              <a:buChar char="•"/>
              <a:defRPr sz="1500">
                <a:solidFill>
                  <a:schemeClr val="tx1"/>
                </a:solidFill>
                <a:latin typeface="Aptos" panose="020B0004020202020204" pitchFamily="34" charset="0"/>
              </a:defRPr>
            </a:lvl7pPr>
            <a:lvl8pPr marL="2127250" indent="-188913" fontAlgn="base">
              <a:spcBef>
                <a:spcPts val="300"/>
              </a:spcBef>
              <a:spcAft>
                <a:spcPct val="0"/>
              </a:spcAft>
              <a:buFont typeface="Aptos" panose="020B0004020202020204" pitchFamily="34" charset="0"/>
              <a:buChar char="•"/>
              <a:defRPr sz="1500">
                <a:solidFill>
                  <a:schemeClr val="tx1"/>
                </a:solidFill>
                <a:latin typeface="Aptos" panose="020B0004020202020204" pitchFamily="34" charset="0"/>
              </a:defRPr>
            </a:lvl8pPr>
            <a:lvl9pPr marL="2584450" indent="-188913" fontAlgn="base">
              <a:spcBef>
                <a:spcPts val="300"/>
              </a:spcBef>
              <a:spcAft>
                <a:spcPct val="0"/>
              </a:spcAft>
              <a:buFont typeface="Aptos" panose="020B0004020202020204" pitchFamily="34" charset="0"/>
              <a:buChar char="•"/>
              <a:defRPr sz="1500">
                <a:solidFill>
                  <a:schemeClr val="tx1"/>
                </a:solidFill>
                <a:latin typeface="Aptos" panose="020B0004020202020204" pitchFamily="34" charset="0"/>
              </a:defRPr>
            </a:lvl9pPr>
          </a:lstStyle>
          <a:p>
            <a:pPr algn="ctr" eaLnBrk="1" hangingPunct="1">
              <a:spcBef>
                <a:spcPct val="0"/>
              </a:spcBef>
              <a:buFontTx/>
              <a:buNone/>
            </a:pPr>
            <a:r>
              <a:rPr lang="en-GB" altLang="en-US" sz="2400" b="1" dirty="0">
                <a:solidFill>
                  <a:srgbClr val="3333FF"/>
                </a:solidFill>
              </a:rPr>
              <a:t>HIPA Upgrade : magnets for the IMPACT Project </a:t>
            </a:r>
            <a:br>
              <a:rPr lang="en-GB" altLang="en-US" sz="2400" dirty="0">
                <a:solidFill>
                  <a:srgbClr val="000000"/>
                </a:solidFill>
              </a:rPr>
            </a:br>
            <a:endParaRPr lang="en-GB" altLang="en-US" sz="2400" dirty="0">
              <a:solidFill>
                <a:srgbClr val="686868"/>
              </a:solidFill>
            </a:endParaRPr>
          </a:p>
        </p:txBody>
      </p:sp>
      <p:sp>
        <p:nvSpPr>
          <p:cNvPr id="57" name="TextBox 56">
            <a:extLst>
              <a:ext uri="{FF2B5EF4-FFF2-40B4-BE49-F238E27FC236}">
                <a16:creationId xmlns:a16="http://schemas.microsoft.com/office/drawing/2014/main" id="{CB445923-1D4C-5B70-267E-A9BD3A99CB3D}"/>
              </a:ext>
            </a:extLst>
          </p:cNvPr>
          <p:cNvSpPr txBox="1"/>
          <p:nvPr/>
        </p:nvSpPr>
        <p:spPr>
          <a:xfrm>
            <a:off x="-14993" y="4903867"/>
            <a:ext cx="9173986" cy="11079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0" tIns="0" rIns="0" bIns="0" spcCol="38100">
            <a:spAutoFit/>
          </a:bodyPr>
          <a:lstStyle/>
          <a:p>
            <a:pPr marL="342900" indent="-342900" eaLnBrk="1" fontAlgn="auto">
              <a:spcBef>
                <a:spcPts val="0"/>
              </a:spcBef>
              <a:spcAft>
                <a:spcPts val="0"/>
              </a:spcAft>
              <a:buFont typeface="Arial" panose="020B0604020202020204" pitchFamily="34" charset="0"/>
              <a:buChar char="•"/>
              <a:defRPr/>
            </a:pPr>
            <a:r>
              <a:rPr lang="de-CH" sz="2400" b="1" kern="0" dirty="0">
                <a:solidFill>
                  <a:srgbClr val="7030A0"/>
                </a:solidFill>
                <a:latin typeface="+mj-lt"/>
                <a:ea typeface="+mj-ea"/>
                <a:cs typeface="+mj-cs"/>
                <a:sym typeface="Calibri"/>
              </a:rPr>
              <a:t>HIMB : High </a:t>
            </a:r>
            <a:r>
              <a:rPr lang="de-CH" sz="2400" b="1" kern="0" dirty="0" err="1">
                <a:solidFill>
                  <a:srgbClr val="7030A0"/>
                </a:solidFill>
                <a:latin typeface="+mj-lt"/>
                <a:ea typeface="+mj-ea"/>
                <a:cs typeface="+mj-cs"/>
                <a:sym typeface="Calibri"/>
              </a:rPr>
              <a:t>Intensity</a:t>
            </a:r>
            <a:r>
              <a:rPr lang="de-CH" sz="2400" b="1" kern="0" dirty="0">
                <a:solidFill>
                  <a:srgbClr val="7030A0"/>
                </a:solidFill>
                <a:latin typeface="+mj-lt"/>
                <a:ea typeface="+mj-ea"/>
                <a:cs typeface="+mj-cs"/>
                <a:sym typeface="Calibri"/>
              </a:rPr>
              <a:t> </a:t>
            </a:r>
            <a:r>
              <a:rPr lang="de-CH" sz="2400" b="1" kern="0" dirty="0" err="1">
                <a:solidFill>
                  <a:srgbClr val="7030A0"/>
                </a:solidFill>
                <a:latin typeface="+mj-lt"/>
                <a:ea typeface="+mj-ea"/>
                <a:cs typeface="+mj-cs"/>
                <a:sym typeface="Calibri"/>
              </a:rPr>
              <a:t>Muon</a:t>
            </a:r>
            <a:r>
              <a:rPr lang="de-CH" sz="2400" b="1" kern="0" dirty="0">
                <a:solidFill>
                  <a:srgbClr val="7030A0"/>
                </a:solidFill>
                <a:latin typeface="+mj-lt"/>
                <a:ea typeface="+mj-ea"/>
                <a:cs typeface="+mj-cs"/>
                <a:sym typeface="Calibri"/>
              </a:rPr>
              <a:t> Beam Line ( </a:t>
            </a:r>
            <a:r>
              <a:rPr lang="de-CH" sz="2400" b="1" kern="0" dirty="0" err="1">
                <a:solidFill>
                  <a:srgbClr val="7030A0"/>
                </a:solidFill>
                <a:latin typeface="+mj-lt"/>
                <a:ea typeface="+mj-ea"/>
                <a:cs typeface="+mj-cs"/>
                <a:sym typeface="Calibri"/>
              </a:rPr>
              <a:t>flux</a:t>
            </a:r>
            <a:r>
              <a:rPr lang="de-CH" sz="2400" b="1" kern="0" dirty="0">
                <a:solidFill>
                  <a:srgbClr val="7030A0"/>
                </a:solidFill>
                <a:latin typeface="+mj-lt"/>
                <a:ea typeface="+mj-ea"/>
                <a:cs typeface="+mj-cs"/>
                <a:sym typeface="Calibri"/>
              </a:rPr>
              <a:t> X 100)-2 </a:t>
            </a:r>
            <a:r>
              <a:rPr lang="de-CH" sz="2400" b="1" kern="0" dirty="0" err="1">
                <a:solidFill>
                  <a:srgbClr val="7030A0"/>
                </a:solidFill>
                <a:latin typeface="+mj-lt"/>
                <a:ea typeface="+mj-ea"/>
                <a:cs typeface="+mj-cs"/>
                <a:sym typeface="Calibri"/>
              </a:rPr>
              <a:t>lines</a:t>
            </a:r>
            <a:r>
              <a:rPr lang="de-CH" sz="2400" b="1" kern="0" dirty="0">
                <a:solidFill>
                  <a:srgbClr val="7030A0"/>
                </a:solidFill>
                <a:latin typeface="+mj-lt"/>
                <a:ea typeface="+mj-ea"/>
                <a:cs typeface="+mj-cs"/>
                <a:sym typeface="Calibri"/>
              </a:rPr>
              <a:t> (2027)</a:t>
            </a:r>
          </a:p>
          <a:p>
            <a:pPr marL="342900" indent="-342900" eaLnBrk="1" fontAlgn="auto">
              <a:spcBef>
                <a:spcPts val="0"/>
              </a:spcBef>
              <a:spcAft>
                <a:spcPts val="0"/>
              </a:spcAft>
              <a:buFont typeface="Arial" panose="020B0604020202020204" pitchFamily="34" charset="0"/>
              <a:buChar char="•"/>
              <a:defRPr/>
            </a:pPr>
            <a:r>
              <a:rPr lang="de-CH" sz="2400" b="1" kern="0" dirty="0">
                <a:solidFill>
                  <a:srgbClr val="7030A0"/>
                </a:solidFill>
                <a:latin typeface="+mj-lt"/>
                <a:ea typeface="+mj-ea"/>
                <a:cs typeface="+mj-cs"/>
                <a:sym typeface="Calibri"/>
              </a:rPr>
              <a:t>TATTOOS: </a:t>
            </a:r>
            <a:r>
              <a:rPr lang="de-CH" sz="2400" b="1" kern="0" dirty="0" err="1">
                <a:solidFill>
                  <a:srgbClr val="7030A0"/>
                </a:solidFill>
                <a:latin typeface="+mj-lt"/>
                <a:ea typeface="+mj-ea"/>
                <a:cs typeface="+mj-cs"/>
                <a:sym typeface="Calibri"/>
              </a:rPr>
              <a:t>Radionucleïde</a:t>
            </a:r>
            <a:r>
              <a:rPr lang="de-CH" sz="2400" b="1" kern="0" dirty="0">
                <a:solidFill>
                  <a:srgbClr val="7030A0"/>
                </a:solidFill>
                <a:latin typeface="+mj-lt"/>
                <a:ea typeface="+mj-ea"/>
                <a:cs typeface="+mj-cs"/>
                <a:sym typeface="Calibri"/>
              </a:rPr>
              <a:t> </a:t>
            </a:r>
            <a:r>
              <a:rPr lang="de-CH" sz="2400" b="1" kern="0" dirty="0" err="1">
                <a:solidFill>
                  <a:srgbClr val="7030A0"/>
                </a:solidFill>
                <a:latin typeface="+mj-lt"/>
                <a:ea typeface="+mj-ea"/>
                <a:cs typeface="+mj-cs"/>
                <a:sym typeface="Calibri"/>
              </a:rPr>
              <a:t>for</a:t>
            </a:r>
            <a:r>
              <a:rPr lang="de-CH" sz="2400" b="1" kern="0" dirty="0">
                <a:solidFill>
                  <a:srgbClr val="7030A0"/>
                </a:solidFill>
                <a:latin typeface="+mj-lt"/>
                <a:ea typeface="+mj-ea"/>
                <a:cs typeface="+mj-cs"/>
                <a:sym typeface="Calibri"/>
              </a:rPr>
              <a:t> </a:t>
            </a:r>
            <a:r>
              <a:rPr lang="de-CH" sz="2400" b="1" kern="0" dirty="0" err="1">
                <a:solidFill>
                  <a:srgbClr val="7030A0"/>
                </a:solidFill>
                <a:latin typeface="+mj-lt"/>
                <a:ea typeface="+mj-ea"/>
                <a:cs typeface="+mj-cs"/>
                <a:sym typeface="Calibri"/>
              </a:rPr>
              <a:t>cancer</a:t>
            </a:r>
            <a:r>
              <a:rPr lang="de-CH" sz="2400" b="1" kern="0" dirty="0">
                <a:solidFill>
                  <a:srgbClr val="7030A0"/>
                </a:solidFill>
                <a:latin typeface="+mj-lt"/>
                <a:ea typeface="+mj-ea"/>
                <a:cs typeface="+mj-cs"/>
                <a:sym typeface="Calibri"/>
              </a:rPr>
              <a:t> </a:t>
            </a:r>
            <a:r>
              <a:rPr lang="de-CH" sz="2400" b="1" kern="0" dirty="0" err="1">
                <a:solidFill>
                  <a:srgbClr val="7030A0"/>
                </a:solidFill>
                <a:latin typeface="+mj-lt"/>
                <a:ea typeface="+mj-ea"/>
                <a:cs typeface="+mj-cs"/>
                <a:sym typeface="Calibri"/>
              </a:rPr>
              <a:t>therapy</a:t>
            </a:r>
            <a:r>
              <a:rPr lang="de-CH" sz="2400" b="1" kern="0" dirty="0">
                <a:solidFill>
                  <a:srgbClr val="7030A0"/>
                </a:solidFill>
                <a:latin typeface="+mj-lt"/>
                <a:ea typeface="+mj-ea"/>
                <a:cs typeface="+mj-cs"/>
                <a:sym typeface="Calibri"/>
              </a:rPr>
              <a:t> </a:t>
            </a:r>
            <a:r>
              <a:rPr lang="de-CH" sz="2400" b="1" kern="0" dirty="0" err="1">
                <a:solidFill>
                  <a:srgbClr val="7030A0"/>
                </a:solidFill>
                <a:latin typeface="+mj-lt"/>
                <a:ea typeface="+mj-ea"/>
                <a:cs typeface="+mj-cs"/>
                <a:sym typeface="Calibri"/>
              </a:rPr>
              <a:t>and</a:t>
            </a:r>
            <a:r>
              <a:rPr lang="de-CH" sz="2400" b="1" kern="0" dirty="0">
                <a:solidFill>
                  <a:srgbClr val="7030A0"/>
                </a:solidFill>
                <a:latin typeface="+mj-lt"/>
                <a:ea typeface="+mj-ea"/>
                <a:cs typeface="+mj-cs"/>
                <a:sym typeface="Calibri"/>
              </a:rPr>
              <a:t> </a:t>
            </a:r>
            <a:r>
              <a:rPr lang="de-CH" sz="2400" b="1" kern="0" dirty="0" err="1">
                <a:solidFill>
                  <a:srgbClr val="7030A0"/>
                </a:solidFill>
                <a:latin typeface="+mj-lt"/>
                <a:ea typeface="+mj-ea"/>
                <a:cs typeface="+mj-cs"/>
                <a:sym typeface="Calibri"/>
              </a:rPr>
              <a:t>diagnostics</a:t>
            </a:r>
            <a:endParaRPr lang="de-CH" sz="2400" b="1" kern="0" dirty="0">
              <a:solidFill>
                <a:srgbClr val="7030A0"/>
              </a:solidFill>
              <a:latin typeface="+mj-lt"/>
              <a:ea typeface="+mj-ea"/>
              <a:cs typeface="+mj-cs"/>
              <a:sym typeface="Calibri"/>
            </a:endParaRPr>
          </a:p>
          <a:p>
            <a:pPr eaLnBrk="1" fontAlgn="auto">
              <a:spcBef>
                <a:spcPts val="0"/>
              </a:spcBef>
              <a:spcAft>
                <a:spcPts val="0"/>
              </a:spcAft>
              <a:defRPr/>
            </a:pPr>
            <a:r>
              <a:rPr lang="de-CH" sz="2400" b="1" kern="0" dirty="0">
                <a:solidFill>
                  <a:srgbClr val="7030A0"/>
                </a:solidFill>
                <a:latin typeface="+mj-lt"/>
                <a:ea typeface="+mj-ea"/>
                <a:cs typeface="+mj-cs"/>
                <a:sym typeface="Calibri"/>
              </a:rPr>
              <a:t>     (</a:t>
            </a:r>
            <a:r>
              <a:rPr lang="da-DK" sz="2400" b="1" kern="0" baseline="30000" dirty="0">
                <a:solidFill>
                  <a:srgbClr val="7030A0"/>
                </a:solidFill>
                <a:latin typeface="+mj-lt"/>
                <a:ea typeface="+mj-ea"/>
                <a:cs typeface="+mj-cs"/>
                <a:sym typeface="Calibri"/>
              </a:rPr>
              <a:t>149/152</a:t>
            </a:r>
            <a:r>
              <a:rPr lang="da-DK" sz="2400" b="1" kern="0" dirty="0">
                <a:solidFill>
                  <a:srgbClr val="7030A0"/>
                </a:solidFill>
                <a:latin typeface="+mj-lt"/>
                <a:ea typeface="+mj-ea"/>
                <a:cs typeface="+mj-cs"/>
                <a:sym typeface="Calibri"/>
              </a:rPr>
              <a:t> Tb,</a:t>
            </a:r>
            <a:r>
              <a:rPr lang="da-DK" sz="2400" b="1" kern="0" baseline="30000" dirty="0">
                <a:solidFill>
                  <a:srgbClr val="7030A0"/>
                </a:solidFill>
                <a:latin typeface="+mj-lt"/>
                <a:ea typeface="+mj-ea"/>
                <a:cs typeface="+mj-cs"/>
                <a:sym typeface="Calibri"/>
              </a:rPr>
              <a:t>165</a:t>
            </a:r>
            <a:r>
              <a:rPr lang="da-DK" sz="2400" b="1" kern="0" dirty="0">
                <a:solidFill>
                  <a:srgbClr val="7030A0"/>
                </a:solidFill>
                <a:latin typeface="+mj-lt"/>
                <a:ea typeface="+mj-ea"/>
                <a:cs typeface="+mj-cs"/>
                <a:sym typeface="Calibri"/>
              </a:rPr>
              <a:t> Er, </a:t>
            </a:r>
            <a:r>
              <a:rPr lang="da-DK" sz="2400" b="1" kern="0" baseline="30000" dirty="0">
                <a:solidFill>
                  <a:srgbClr val="7030A0"/>
                </a:solidFill>
                <a:latin typeface="+mj-lt"/>
                <a:ea typeface="+mj-ea"/>
                <a:cs typeface="+mj-cs"/>
                <a:sym typeface="Calibri"/>
              </a:rPr>
              <a:t>175</a:t>
            </a:r>
            <a:r>
              <a:rPr lang="da-DK" sz="2400" b="1" kern="0" dirty="0">
                <a:solidFill>
                  <a:srgbClr val="7030A0"/>
                </a:solidFill>
                <a:latin typeface="+mj-lt"/>
                <a:ea typeface="+mj-ea"/>
                <a:cs typeface="+mj-cs"/>
                <a:sym typeface="Calibri"/>
              </a:rPr>
              <a:t>Yb,…..)- 2029</a:t>
            </a:r>
          </a:p>
        </p:txBody>
      </p:sp>
      <p:sp>
        <p:nvSpPr>
          <p:cNvPr id="59400" name="Rechteck 11">
            <a:extLst>
              <a:ext uri="{FF2B5EF4-FFF2-40B4-BE49-F238E27FC236}">
                <a16:creationId xmlns:a16="http://schemas.microsoft.com/office/drawing/2014/main" id="{26A28E65-D28D-ECA9-EA06-C1EEEB0BE2F7}"/>
              </a:ext>
            </a:extLst>
          </p:cNvPr>
          <p:cNvSpPr>
            <a:spLocks noChangeArrowheads="1"/>
          </p:cNvSpPr>
          <p:nvPr/>
        </p:nvSpPr>
        <p:spPr bwMode="auto">
          <a:xfrm>
            <a:off x="2255838" y="284163"/>
            <a:ext cx="47498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342900">
              <a:spcBef>
                <a:spcPts val="900"/>
              </a:spcBef>
              <a:defRPr sz="1600">
                <a:solidFill>
                  <a:srgbClr val="000000"/>
                </a:solidFill>
                <a:latin typeface="Aptos" panose="020B0004020202020204" pitchFamily="34" charset="0"/>
                <a:sym typeface="Calibri" panose="020F0502020204030204" pitchFamily="34" charset="0"/>
              </a:defRPr>
            </a:lvl1pPr>
            <a:lvl2pPr defTabSz="342900">
              <a:spcBef>
                <a:spcPts val="900"/>
              </a:spcBef>
              <a:defRPr sz="1600">
                <a:solidFill>
                  <a:srgbClr val="000000"/>
                </a:solidFill>
                <a:latin typeface="Aptos" panose="020B0004020202020204" pitchFamily="34" charset="0"/>
                <a:sym typeface="Calibri" panose="020F0502020204030204" pitchFamily="34" charset="0"/>
              </a:defRPr>
            </a:lvl2pPr>
            <a:lvl3pPr defTabSz="342900">
              <a:spcBef>
                <a:spcPts val="900"/>
              </a:spcBef>
              <a:defRPr sz="1600">
                <a:solidFill>
                  <a:srgbClr val="000000"/>
                </a:solidFill>
                <a:latin typeface="Aptos" panose="020B0004020202020204" pitchFamily="34" charset="0"/>
                <a:sym typeface="Calibri" panose="020F0502020204030204" pitchFamily="34" charset="0"/>
              </a:defRPr>
            </a:lvl3pPr>
            <a:lvl4pPr defTabSz="342900">
              <a:spcBef>
                <a:spcPts val="900"/>
              </a:spcBef>
              <a:defRPr sz="1600">
                <a:solidFill>
                  <a:srgbClr val="000000"/>
                </a:solidFill>
                <a:latin typeface="Aptos" panose="020B0004020202020204" pitchFamily="34" charset="0"/>
                <a:sym typeface="Calibri" panose="020F0502020204030204" pitchFamily="34" charset="0"/>
              </a:defRPr>
            </a:lvl4pPr>
            <a:lvl5pPr defTabSz="342900">
              <a:spcBef>
                <a:spcPts val="900"/>
              </a:spcBef>
              <a:defRPr sz="1600">
                <a:solidFill>
                  <a:srgbClr val="000000"/>
                </a:solidFill>
                <a:latin typeface="Aptos" panose="020B0004020202020204" pitchFamily="34" charset="0"/>
                <a:sym typeface="Calibri" panose="020F0502020204030204" pitchFamily="34" charset="0"/>
              </a:defRPr>
            </a:lvl5pPr>
            <a:lvl6pPr marL="457200" defTabSz="3429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6pPr>
            <a:lvl7pPr marL="914400" defTabSz="3429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7pPr>
            <a:lvl8pPr marL="1371600" defTabSz="3429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8pPr>
            <a:lvl9pPr marL="1828800" defTabSz="3429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9pPr>
          </a:lstStyle>
          <a:p>
            <a:pPr eaLnBrk="1" hangingPunct="1">
              <a:spcBef>
                <a:spcPct val="0"/>
              </a:spcBef>
            </a:pPr>
            <a:r>
              <a:rPr lang="en-GB" altLang="en-US" sz="1200" u="sng">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6"/>
              </a:rPr>
              <a:t>https://www.dora.lib4ri.ch/psi/islandora/object/psi%3A41209</a:t>
            </a:r>
            <a:endParaRPr lang="en-GB" altLang="en-US" sz="1200">
              <a:latin typeface="Calibri" panose="020F0502020204030204" pitchFamily="34" charset="0"/>
              <a:ea typeface="Calibri" panose="020F0502020204030204" pitchFamily="34" charset="0"/>
              <a:cs typeface="Times New Roman" panose="02020603050405020304" pitchFamily="18" charset="0"/>
            </a:endParaRPr>
          </a:p>
        </p:txBody>
      </p:sp>
      <p:sp>
        <p:nvSpPr>
          <p:cNvPr id="59401" name="Rectangle 5">
            <a:extLst>
              <a:ext uri="{FF2B5EF4-FFF2-40B4-BE49-F238E27FC236}">
                <a16:creationId xmlns:a16="http://schemas.microsoft.com/office/drawing/2014/main" id="{47D91AED-9CF6-43AB-2CEC-3D006A01A9B3}"/>
              </a:ext>
            </a:extLst>
          </p:cNvPr>
          <p:cNvSpPr>
            <a:spLocks noChangeArrowheads="1"/>
          </p:cNvSpPr>
          <p:nvPr/>
        </p:nvSpPr>
        <p:spPr bwMode="auto">
          <a:xfrm>
            <a:off x="565150" y="6124575"/>
            <a:ext cx="45720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5800">
              <a:spcBef>
                <a:spcPts val="900"/>
              </a:spcBef>
              <a:defRPr sz="1600">
                <a:solidFill>
                  <a:srgbClr val="000000"/>
                </a:solidFill>
                <a:latin typeface="Aptos" panose="020B0004020202020204" pitchFamily="34" charset="0"/>
                <a:sym typeface="Calibri" panose="020F0502020204030204" pitchFamily="34" charset="0"/>
              </a:defRPr>
            </a:lvl1pPr>
            <a:lvl2pPr defTabSz="685800">
              <a:spcBef>
                <a:spcPts val="900"/>
              </a:spcBef>
              <a:defRPr sz="1600">
                <a:solidFill>
                  <a:srgbClr val="000000"/>
                </a:solidFill>
                <a:latin typeface="Aptos" panose="020B0004020202020204" pitchFamily="34" charset="0"/>
                <a:sym typeface="Calibri" panose="020F0502020204030204" pitchFamily="34" charset="0"/>
              </a:defRPr>
            </a:lvl2pPr>
            <a:lvl3pPr defTabSz="685800">
              <a:spcBef>
                <a:spcPts val="900"/>
              </a:spcBef>
              <a:defRPr sz="1600">
                <a:solidFill>
                  <a:srgbClr val="000000"/>
                </a:solidFill>
                <a:latin typeface="Aptos" panose="020B0004020202020204" pitchFamily="34" charset="0"/>
                <a:sym typeface="Calibri" panose="020F0502020204030204" pitchFamily="34" charset="0"/>
              </a:defRPr>
            </a:lvl3pPr>
            <a:lvl4pPr defTabSz="685800">
              <a:spcBef>
                <a:spcPts val="900"/>
              </a:spcBef>
              <a:defRPr sz="1600">
                <a:solidFill>
                  <a:srgbClr val="000000"/>
                </a:solidFill>
                <a:latin typeface="Aptos" panose="020B0004020202020204" pitchFamily="34" charset="0"/>
                <a:sym typeface="Calibri" panose="020F0502020204030204" pitchFamily="34" charset="0"/>
              </a:defRPr>
            </a:lvl4pPr>
            <a:lvl5pPr defTabSz="685800">
              <a:spcBef>
                <a:spcPts val="900"/>
              </a:spcBef>
              <a:defRPr sz="1600">
                <a:solidFill>
                  <a:srgbClr val="000000"/>
                </a:solidFill>
                <a:latin typeface="Aptos" panose="020B0004020202020204" pitchFamily="34" charset="0"/>
                <a:sym typeface="Calibri" panose="020F0502020204030204" pitchFamily="34" charset="0"/>
              </a:defRPr>
            </a:lvl5pPr>
            <a:lvl6pPr marL="457200" defTabSz="6858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6pPr>
            <a:lvl7pPr marL="914400" defTabSz="6858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7pPr>
            <a:lvl8pPr marL="1371600" defTabSz="6858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8pPr>
            <a:lvl9pPr marL="1828800" defTabSz="6858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9pPr>
          </a:lstStyle>
          <a:p>
            <a:pPr eaLnBrk="1">
              <a:spcBef>
                <a:spcPts val="675"/>
              </a:spcBef>
            </a:pPr>
            <a:r>
              <a:rPr lang="en-GB" altLang="en-US">
                <a:ea typeface="ヒラギノ角ゴ Pro W3"/>
                <a:cs typeface="ヒラギノ角ゴ Pro W3"/>
              </a:rPr>
              <a:t>~ 100 people from 5 PSI divisions  are involved</a:t>
            </a:r>
          </a:p>
          <a:p>
            <a:pPr eaLnBrk="1">
              <a:spcBef>
                <a:spcPts val="675"/>
              </a:spcBef>
            </a:pPr>
            <a:r>
              <a:rPr lang="en-GB" altLang="en-US">
                <a:ea typeface="ヒラギノ角ゴ Pro W3"/>
                <a:cs typeface="ヒラギノ角ゴ Pro W3"/>
              </a:rPr>
              <a:t>9 subprojects and 35 working groups</a:t>
            </a:r>
          </a:p>
        </p:txBody>
      </p:sp>
      <p:sp>
        <p:nvSpPr>
          <p:cNvPr id="5" name="Inhaltsplatzhalter 1">
            <a:extLst>
              <a:ext uri="{FF2B5EF4-FFF2-40B4-BE49-F238E27FC236}">
                <a16:creationId xmlns:a16="http://schemas.microsoft.com/office/drawing/2014/main" id="{59C8D0FE-7124-8326-300E-551CE19AFEB4}"/>
              </a:ext>
            </a:extLst>
          </p:cNvPr>
          <p:cNvSpPr txBox="1">
            <a:spLocks/>
          </p:cNvSpPr>
          <p:nvPr/>
        </p:nvSpPr>
        <p:spPr>
          <a:xfrm>
            <a:off x="1846263" y="552450"/>
            <a:ext cx="5676900" cy="219075"/>
          </a:xfrm>
          <a:prstGeom prst="rect">
            <a:avLst/>
          </a:prstGeom>
          <a:gradFill rotWithShape="1">
            <a:gsLst>
              <a:gs pos="0">
                <a:srgbClr val="197418">
                  <a:tint val="50000"/>
                  <a:satMod val="300000"/>
                </a:srgbClr>
              </a:gs>
              <a:gs pos="35000">
                <a:srgbClr val="197418">
                  <a:tint val="37000"/>
                  <a:satMod val="300000"/>
                </a:srgbClr>
              </a:gs>
              <a:gs pos="100000">
                <a:srgbClr val="197418">
                  <a:tint val="15000"/>
                  <a:satMod val="350000"/>
                </a:srgbClr>
              </a:gs>
            </a:gsLst>
            <a:lin ang="16200000" scaled="1"/>
          </a:gradFill>
          <a:ln w="9525" cap="flat" cmpd="sng" algn="ctr">
            <a:solidFill>
              <a:srgbClr val="197418">
                <a:shade val="95000"/>
                <a:satMod val="105000"/>
              </a:srgbClr>
            </a:solidFill>
            <a:prstDash val="solid"/>
          </a:ln>
          <a:effectLst>
            <a:outerShdw blurRad="40000" dist="20000" dir="5400000" rotWithShape="0">
              <a:srgbClr val="000000">
                <a:alpha val="38000"/>
              </a:srgbClr>
            </a:outerShdw>
          </a:effectLst>
        </p:spPr>
        <p:txBody>
          <a:bodyPr lIns="0" tIns="0" rIns="0" bIns="0"/>
          <a:lstStyle>
            <a:lvl1pPr>
              <a:spcBef>
                <a:spcPts val="450"/>
              </a:spcBef>
              <a:buFont typeface="+mj-lt"/>
              <a:defRPr sz="1500">
                <a:solidFill>
                  <a:schemeClr val="tx1"/>
                </a:solidFill>
                <a:latin typeface="Aptos" panose="020B0004020202020204" pitchFamily="34" charset="0"/>
              </a:defRPr>
            </a:lvl1pPr>
            <a:lvl2pPr marL="354013" indent="-176213">
              <a:spcBef>
                <a:spcPts val="450"/>
              </a:spcBef>
              <a:buFont typeface="Aptos" panose="020B0004020202020204" pitchFamily="34" charset="0"/>
              <a:buChar char="•"/>
              <a:defRPr sz="1500">
                <a:solidFill>
                  <a:schemeClr val="tx1"/>
                </a:solidFill>
                <a:latin typeface="Aptos" panose="020B0004020202020204" pitchFamily="34" charset="0"/>
              </a:defRPr>
            </a:lvl2pPr>
            <a:lvl3pPr marL="538163" indent="-182563">
              <a:spcBef>
                <a:spcPts val="450"/>
              </a:spcBef>
              <a:buFont typeface="Aptos" panose="020B0004020202020204" pitchFamily="34" charset="0"/>
              <a:buChar char="•"/>
              <a:defRPr sz="1500">
                <a:solidFill>
                  <a:schemeClr val="tx1"/>
                </a:solidFill>
                <a:latin typeface="Aptos" panose="020B0004020202020204" pitchFamily="34" charset="0"/>
              </a:defRPr>
            </a:lvl3pPr>
            <a:lvl4pPr marL="715963" indent="-176213">
              <a:spcBef>
                <a:spcPts val="300"/>
              </a:spcBef>
              <a:buFont typeface="Aptos" panose="020B0004020202020204" pitchFamily="34" charset="0"/>
              <a:buChar char="•"/>
              <a:defRPr sz="1500">
                <a:solidFill>
                  <a:schemeClr val="tx1"/>
                </a:solidFill>
                <a:latin typeface="Aptos" panose="020B0004020202020204" pitchFamily="34" charset="0"/>
              </a:defRPr>
            </a:lvl4pPr>
            <a:lvl5pPr marL="893763" indent="-176213">
              <a:spcBef>
                <a:spcPts val="300"/>
              </a:spcBef>
              <a:buFont typeface="Aptos" panose="020B0004020202020204" pitchFamily="34" charset="0"/>
              <a:buChar char="•"/>
              <a:defRPr sz="1500">
                <a:solidFill>
                  <a:schemeClr val="tx1"/>
                </a:solidFill>
                <a:latin typeface="Aptos" panose="020B0004020202020204" pitchFamily="34" charset="0"/>
              </a:defRPr>
            </a:lvl5pPr>
            <a:lvl6pPr marL="1350963" indent="-176213" fontAlgn="base">
              <a:spcBef>
                <a:spcPts val="300"/>
              </a:spcBef>
              <a:spcAft>
                <a:spcPct val="0"/>
              </a:spcAft>
              <a:buFont typeface="Aptos" panose="020B0004020202020204" pitchFamily="34" charset="0"/>
              <a:buChar char="•"/>
              <a:defRPr sz="1500">
                <a:solidFill>
                  <a:schemeClr val="tx1"/>
                </a:solidFill>
                <a:latin typeface="Aptos" panose="020B0004020202020204" pitchFamily="34" charset="0"/>
              </a:defRPr>
            </a:lvl6pPr>
            <a:lvl7pPr marL="1808163" indent="-176213" fontAlgn="base">
              <a:spcBef>
                <a:spcPts val="300"/>
              </a:spcBef>
              <a:spcAft>
                <a:spcPct val="0"/>
              </a:spcAft>
              <a:buFont typeface="Aptos" panose="020B0004020202020204" pitchFamily="34" charset="0"/>
              <a:buChar char="•"/>
              <a:defRPr sz="1500">
                <a:solidFill>
                  <a:schemeClr val="tx1"/>
                </a:solidFill>
                <a:latin typeface="Aptos" panose="020B0004020202020204" pitchFamily="34" charset="0"/>
              </a:defRPr>
            </a:lvl7pPr>
            <a:lvl8pPr marL="2265363" indent="-176213" fontAlgn="base">
              <a:spcBef>
                <a:spcPts val="300"/>
              </a:spcBef>
              <a:spcAft>
                <a:spcPct val="0"/>
              </a:spcAft>
              <a:buFont typeface="Aptos" panose="020B0004020202020204" pitchFamily="34" charset="0"/>
              <a:buChar char="•"/>
              <a:defRPr sz="1500">
                <a:solidFill>
                  <a:schemeClr val="tx1"/>
                </a:solidFill>
                <a:latin typeface="Aptos" panose="020B0004020202020204" pitchFamily="34" charset="0"/>
              </a:defRPr>
            </a:lvl8pPr>
            <a:lvl9pPr marL="2722563" indent="-176213" fontAlgn="base">
              <a:spcBef>
                <a:spcPts val="300"/>
              </a:spcBef>
              <a:spcAft>
                <a:spcPct val="0"/>
              </a:spcAft>
              <a:buFont typeface="Aptos" panose="020B0004020202020204" pitchFamily="34" charset="0"/>
              <a:buChar char="•"/>
              <a:defRPr sz="1500">
                <a:solidFill>
                  <a:schemeClr val="tx1"/>
                </a:solidFill>
                <a:latin typeface="Aptos" panose="020B0004020202020204" pitchFamily="34" charset="0"/>
              </a:defRPr>
            </a:lvl9pPr>
          </a:lstStyle>
          <a:p>
            <a:pPr algn="ctr" eaLnBrk="1" hangingPunct="1">
              <a:lnSpc>
                <a:spcPct val="110000"/>
              </a:lnSpc>
              <a:spcBef>
                <a:spcPct val="0"/>
              </a:spcBef>
              <a:buClr>
                <a:srgbClr val="000000"/>
              </a:buClr>
              <a:buFont typeface="Arial" panose="020B0604020202020204" pitchFamily="34" charset="0"/>
              <a:buNone/>
            </a:pPr>
            <a:r>
              <a:rPr lang="en-US" altLang="en-US" sz="1200" dirty="0">
                <a:solidFill>
                  <a:srgbClr val="197418"/>
                </a:solidFill>
                <a:latin typeface="Calibri" panose="020F0502020204030204" pitchFamily="34" charset="0"/>
              </a:rPr>
              <a:t>IMPACT = Isotope and Muon Production using Advanced-Cyclotron and Target Technologies</a:t>
            </a:r>
          </a:p>
        </p:txBody>
      </p:sp>
    </p:spTree>
    <p:extLst>
      <p:ext uri="{BB962C8B-B14F-4D97-AF65-F5344CB8AC3E}">
        <p14:creationId xmlns:p14="http://schemas.microsoft.com/office/powerpoint/2010/main" val="12465937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5641294" y="755964"/>
            <a:ext cx="3491880" cy="1008112"/>
          </a:xfrm>
          <a:prstGeom prst="roundRect">
            <a:avLst/>
          </a:prstGeom>
          <a:solidFill>
            <a:srgbClr val="FFFFFF"/>
          </a:solidFill>
          <a:ln w="25400" cap="flat">
            <a:solidFill>
              <a:srgbClr val="7030A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fr-FR" sz="1600" b="0" i="0" u="none" strike="noStrike" cap="none" spc="0" normalizeH="0" baseline="0">
              <a:ln>
                <a:noFill/>
              </a:ln>
              <a:solidFill>
                <a:srgbClr val="000000"/>
              </a:solidFill>
              <a:effectLst/>
              <a:uFillTx/>
              <a:latin typeface="+mj-lt"/>
              <a:ea typeface="+mj-ea"/>
              <a:cs typeface="+mj-cs"/>
              <a:sym typeface="Calibri"/>
            </a:endParaRPr>
          </a:p>
        </p:txBody>
      </p:sp>
      <p:sp>
        <p:nvSpPr>
          <p:cNvPr id="3" name="Titel 2"/>
          <p:cNvSpPr>
            <a:spLocks noGrp="1"/>
          </p:cNvSpPr>
          <p:nvPr>
            <p:ph type="title" idx="4294967295"/>
          </p:nvPr>
        </p:nvSpPr>
        <p:spPr>
          <a:xfrm>
            <a:off x="1691680" y="63604"/>
            <a:ext cx="4679950" cy="508000"/>
          </a:xfrm>
        </p:spPr>
        <p:txBody>
          <a:bodyPr>
            <a:normAutofit fontScale="90000"/>
          </a:bodyPr>
          <a:lstStyle/>
          <a:p>
            <a:r>
              <a:rPr lang="en-GB" sz="3100" b="1" dirty="0">
                <a:solidFill>
                  <a:srgbClr val="3333FF"/>
                </a:solidFill>
                <a:latin typeface="Calibri" panose="020F0502020204030204" pitchFamily="34" charset="0"/>
                <a:cs typeface="Calibri" panose="020F0502020204030204" pitchFamily="34" charset="0"/>
              </a:rPr>
              <a:t> HIMB magnets status overview</a:t>
            </a:r>
            <a:br>
              <a:rPr lang="en-GB" dirty="0">
                <a:solidFill>
                  <a:srgbClr val="000000"/>
                </a:solidFill>
              </a:rPr>
            </a:br>
            <a:endParaRPr lang="en-GB" noProof="0" dirty="0"/>
          </a:p>
        </p:txBody>
      </p:sp>
      <p:sp>
        <p:nvSpPr>
          <p:cNvPr id="2" name="Slide Number Placeholder 1"/>
          <p:cNvSpPr>
            <a:spLocks noGrp="1"/>
          </p:cNvSpPr>
          <p:nvPr>
            <p:ph type="sldNum" sz="quarter" idx="4294967295"/>
          </p:nvPr>
        </p:nvSpPr>
        <p:spPr>
          <a:xfrm>
            <a:off x="8748713" y="5824538"/>
            <a:ext cx="395287" cy="139700"/>
          </a:xfrm>
        </p:spPr>
        <p:txBody>
          <a:bodyPr/>
          <a:lstStyle/>
          <a:p>
            <a:pPr algn="r">
              <a:defRPr/>
            </a:pPr>
            <a:r>
              <a:rPr lang="de-DE" b="1" dirty="0">
                <a:solidFill>
                  <a:schemeClr val="bg1">
                    <a:lumMod val="50000"/>
                  </a:schemeClr>
                </a:solidFill>
              </a:rPr>
              <a:t>Page </a:t>
            </a:r>
            <a:fld id="{EBC07571-3134-BB4B-B83F-1A9FE18D34F3}" type="slidenum">
              <a:rPr lang="de-DE" b="1" smtClean="0">
                <a:solidFill>
                  <a:schemeClr val="bg1">
                    <a:lumMod val="50000"/>
                  </a:schemeClr>
                </a:solidFill>
              </a:rPr>
              <a:pPr algn="r">
                <a:defRPr/>
              </a:pPr>
              <a:t>28</a:t>
            </a:fld>
            <a:endParaRPr lang="de-DE" b="1" dirty="0">
              <a:solidFill>
                <a:schemeClr val="bg1">
                  <a:lumMod val="50000"/>
                </a:schemeClr>
              </a:solidFill>
            </a:endParaRPr>
          </a:p>
        </p:txBody>
      </p:sp>
      <p:pic>
        <p:nvPicPr>
          <p:cNvPr id="4" name="Picture 3"/>
          <p:cNvPicPr>
            <a:picLocks noChangeAspect="1"/>
          </p:cNvPicPr>
          <p:nvPr/>
        </p:nvPicPr>
        <p:blipFill rotWithShape="1">
          <a:blip r:embed="rId3"/>
          <a:srcRect l="19134" t="22792" r="5224" b="13390"/>
          <a:stretch/>
        </p:blipFill>
        <p:spPr>
          <a:xfrm>
            <a:off x="0" y="4112238"/>
            <a:ext cx="5102641" cy="2421593"/>
          </a:xfrm>
          <a:prstGeom prst="rect">
            <a:avLst/>
          </a:prstGeom>
        </p:spPr>
      </p:pic>
      <p:sp>
        <p:nvSpPr>
          <p:cNvPr id="5" name="Rectangle 4"/>
          <p:cNvSpPr/>
          <p:nvPr/>
        </p:nvSpPr>
        <p:spPr>
          <a:xfrm>
            <a:off x="5868144" y="755964"/>
            <a:ext cx="3611226" cy="1008112"/>
          </a:xfrm>
          <a:prstGeom prst="rect">
            <a:avLst/>
          </a:prstGeom>
        </p:spPr>
        <p:txBody>
          <a:bodyPr wrap="square">
            <a:spAutoFit/>
          </a:bodyPr>
          <a:lstStyle/>
          <a:p>
            <a:pPr>
              <a:spcBef>
                <a:spcPts val="0"/>
              </a:spcBef>
            </a:pPr>
            <a:r>
              <a:rPr lang="en-US" sz="1200" b="1" i="1" dirty="0">
                <a:solidFill>
                  <a:srgbClr val="3333FF"/>
                </a:solidFill>
              </a:rPr>
              <a:t>"Magnet designs for the High-Intensity Muon Beams Project (HIMB) at PSI's Accelerator Complex HIPA" </a:t>
            </a:r>
          </a:p>
          <a:p>
            <a:pPr>
              <a:spcBef>
                <a:spcPts val="0"/>
              </a:spcBef>
            </a:pPr>
            <a:r>
              <a:rPr lang="en-US" sz="1200" i="1" dirty="0">
                <a:solidFill>
                  <a:srgbClr val="3333FF"/>
                </a:solidFill>
              </a:rPr>
              <a:t>R. Riccioli et al., IEEE Transactions on Applied Superconductivity (2024) </a:t>
            </a:r>
          </a:p>
        </p:txBody>
      </p:sp>
      <p:pic>
        <p:nvPicPr>
          <p:cNvPr id="6" name="Picture 5"/>
          <p:cNvPicPr>
            <a:picLocks noChangeAspect="1"/>
          </p:cNvPicPr>
          <p:nvPr/>
        </p:nvPicPr>
        <p:blipFill>
          <a:blip r:embed="rId4"/>
          <a:stretch>
            <a:fillRect/>
          </a:stretch>
        </p:blipFill>
        <p:spPr>
          <a:xfrm>
            <a:off x="-1533" y="532717"/>
            <a:ext cx="5626704" cy="3488309"/>
          </a:xfrm>
          <a:prstGeom prst="rect">
            <a:avLst/>
          </a:prstGeom>
        </p:spPr>
      </p:pic>
      <p:sp>
        <p:nvSpPr>
          <p:cNvPr id="8" name="TextBox 7">
            <a:extLst>
              <a:ext uri="{FF2B5EF4-FFF2-40B4-BE49-F238E27FC236}">
                <a16:creationId xmlns:a16="http://schemas.microsoft.com/office/drawing/2014/main" id="{97007149-F564-1DFD-68B1-963F9558E5C5}"/>
              </a:ext>
            </a:extLst>
          </p:cNvPr>
          <p:cNvSpPr txBox="1"/>
          <p:nvPr/>
        </p:nvSpPr>
        <p:spPr>
          <a:xfrm>
            <a:off x="5364089" y="4233201"/>
            <a:ext cx="3789060" cy="2300630"/>
          </a:xfrm>
          <a:prstGeom prst="rect">
            <a:avLst/>
          </a:prstGeom>
          <a:noFill/>
        </p:spPr>
        <p:txBody>
          <a:bodyPr wrap="square">
            <a:spAutoFit/>
          </a:bodyPr>
          <a:lstStyle/>
          <a:p>
            <a:pPr eaLnBrk="1" fontAlgn="auto">
              <a:spcBef>
                <a:spcPts val="900"/>
              </a:spcBef>
              <a:spcAft>
                <a:spcPts val="0"/>
              </a:spcAft>
              <a:defRPr/>
            </a:pPr>
            <a:r>
              <a:rPr lang="en-US" sz="2400" b="1" i="1" dirty="0">
                <a:solidFill>
                  <a:srgbClr val="00B050"/>
                </a:solidFill>
                <a:latin typeface="Calibri" panose="020F0502020204030204" pitchFamily="34" charset="0"/>
              </a:rPr>
              <a:t>Magnet </a:t>
            </a:r>
            <a:r>
              <a:rPr lang="en-US" sz="2400" b="1" i="1" dirty="0" err="1">
                <a:solidFill>
                  <a:srgbClr val="00B050"/>
                </a:solidFill>
                <a:latin typeface="Calibri" panose="020F0502020204030204" pitchFamily="34" charset="0"/>
              </a:rPr>
              <a:t>caracteristics</a:t>
            </a:r>
            <a:endParaRPr lang="en-US" sz="1800" b="1" i="1" kern="0" dirty="0">
              <a:solidFill>
                <a:srgbClr val="00B050"/>
              </a:solidFill>
              <a:latin typeface="Calibri" panose="020F0502020204030204" pitchFamily="34" charset="0"/>
              <a:ea typeface="+mj-ea"/>
              <a:cs typeface="+mj-cs"/>
              <a:sym typeface="Calibri"/>
            </a:endParaRPr>
          </a:p>
          <a:p>
            <a:pPr marL="285750" indent="-285750" eaLnBrk="1" fontAlgn="auto">
              <a:spcBef>
                <a:spcPts val="900"/>
              </a:spcBef>
              <a:spcAft>
                <a:spcPts val="0"/>
              </a:spcAft>
              <a:buFont typeface="Arial" panose="020B0604020202020204" pitchFamily="34" charset="0"/>
              <a:buChar char="•"/>
              <a:defRPr/>
            </a:pPr>
            <a:r>
              <a:rPr lang="en-US" kern="0" dirty="0">
                <a:solidFill>
                  <a:schemeClr val="tx1"/>
                </a:solidFill>
                <a:latin typeface="+mj-lt"/>
                <a:ea typeface="+mj-ea"/>
                <a:cs typeface="+mj-cs"/>
                <a:sym typeface="Calibri"/>
              </a:rPr>
              <a:t>Large aperture solenoids (diameter~0.5 m)</a:t>
            </a:r>
          </a:p>
          <a:p>
            <a:pPr marL="285750" indent="-285750" eaLnBrk="1" fontAlgn="auto">
              <a:spcBef>
                <a:spcPts val="0"/>
              </a:spcBef>
              <a:spcAft>
                <a:spcPts val="0"/>
              </a:spcAft>
              <a:buFont typeface="Arial" panose="020B0604020202020204" pitchFamily="34" charset="0"/>
              <a:buChar char="•"/>
              <a:defRPr/>
            </a:pPr>
            <a:r>
              <a:rPr lang="en-US" kern="0" dirty="0">
                <a:solidFill>
                  <a:schemeClr val="tx1"/>
                </a:solidFill>
                <a:latin typeface="+mj-lt"/>
                <a:ea typeface="+mj-ea"/>
                <a:cs typeface="+mj-cs"/>
                <a:sym typeface="Calibri"/>
              </a:rPr>
              <a:t>Resistive magnets-first option</a:t>
            </a:r>
          </a:p>
          <a:p>
            <a:pPr marL="285750" indent="-285750" eaLnBrk="1" fontAlgn="auto">
              <a:spcBef>
                <a:spcPts val="0"/>
              </a:spcBef>
              <a:spcAft>
                <a:spcPts val="0"/>
              </a:spcAft>
              <a:buFont typeface="Arial" panose="020B0604020202020204" pitchFamily="34" charset="0"/>
              <a:buChar char="•"/>
              <a:defRPr/>
            </a:pPr>
            <a:r>
              <a:rPr lang="en-US" dirty="0">
                <a:solidFill>
                  <a:schemeClr val="tx1"/>
                </a:solidFill>
              </a:rPr>
              <a:t>Radiation hard conductors</a:t>
            </a:r>
            <a:endParaRPr lang="en-US" kern="0" dirty="0">
              <a:solidFill>
                <a:schemeClr val="tx1"/>
              </a:solidFill>
              <a:latin typeface="+mj-lt"/>
              <a:ea typeface="+mj-ea"/>
              <a:cs typeface="+mj-cs"/>
              <a:sym typeface="Calibri"/>
            </a:endParaRPr>
          </a:p>
          <a:p>
            <a:pPr marL="285750" indent="-285750" eaLnBrk="1" fontAlgn="auto">
              <a:spcBef>
                <a:spcPts val="0"/>
              </a:spcBef>
              <a:spcAft>
                <a:spcPts val="0"/>
              </a:spcAft>
              <a:buFont typeface="Arial" panose="020B0604020202020204" pitchFamily="34" charset="0"/>
              <a:buChar char="•"/>
              <a:defRPr/>
            </a:pPr>
            <a:r>
              <a:rPr lang="en-US" dirty="0">
                <a:solidFill>
                  <a:schemeClr val="tx1"/>
                </a:solidFill>
              </a:rPr>
              <a:t>Field quality specs (0.1 % of uncertainty)</a:t>
            </a:r>
          </a:p>
          <a:p>
            <a:pPr marL="285750" indent="-285750" eaLnBrk="1" fontAlgn="auto">
              <a:spcBef>
                <a:spcPts val="0"/>
              </a:spcBef>
              <a:spcAft>
                <a:spcPts val="0"/>
              </a:spcAft>
              <a:buFont typeface="Arial" panose="020B0604020202020204" pitchFamily="34" charset="0"/>
              <a:buChar char="•"/>
              <a:defRPr/>
            </a:pPr>
            <a:r>
              <a:rPr lang="en-US" kern="0" dirty="0">
                <a:solidFill>
                  <a:schemeClr val="tx1"/>
                </a:solidFill>
                <a:latin typeface="+mj-lt"/>
                <a:ea typeface="+mj-ea"/>
                <a:cs typeface="+mj-cs"/>
                <a:sym typeface="Calibri"/>
              </a:rPr>
              <a:t>Magnetic axis measurements?</a:t>
            </a:r>
          </a:p>
        </p:txBody>
      </p:sp>
    </p:spTree>
    <p:extLst>
      <p:ext uri="{BB962C8B-B14F-4D97-AF65-F5344CB8AC3E}">
        <p14:creationId xmlns:p14="http://schemas.microsoft.com/office/powerpoint/2010/main" val="1009278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a:extLst>
              <a:ext uri="{FF2B5EF4-FFF2-40B4-BE49-F238E27FC236}">
                <a16:creationId xmlns:a16="http://schemas.microsoft.com/office/drawing/2014/main" id="{8D23EF1C-3C56-9706-F9D7-D3B7EE22790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8650" y="331788"/>
            <a:ext cx="5710238"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object 16">
            <a:extLst>
              <a:ext uri="{FF2B5EF4-FFF2-40B4-BE49-F238E27FC236}">
                <a16:creationId xmlns:a16="http://schemas.microsoft.com/office/drawing/2014/main" id="{AC266DF6-9BD2-1FD1-F2DA-408E038E919B}"/>
              </a:ext>
            </a:extLst>
          </p:cNvPr>
          <p:cNvSpPr>
            <a:spLocks noGrp="1"/>
          </p:cNvSpPr>
          <p:nvPr>
            <p:ph type="sldNum" sz="quarter" idx="12"/>
          </p:nvPr>
        </p:nvSpPr>
        <p:spPr/>
        <p:txBody>
          <a:bodyPr wrap="square">
            <a:spAutoFit/>
          </a:bodyPr>
          <a:lstStyle/>
          <a:p>
            <a:pPr marL="38100">
              <a:lnSpc>
                <a:spcPts val="955"/>
              </a:lnSpc>
              <a:defRPr/>
            </a:pPr>
            <a:fld id="{F50180D3-5529-4A51-A1FF-8C6528AC0FA6}" type="slidenum">
              <a:rPr spc="-25" dirty="0">
                <a:solidFill>
                  <a:schemeClr val="tx1"/>
                </a:solidFill>
              </a:rPr>
              <a:pPr marL="38100">
                <a:lnSpc>
                  <a:spcPts val="955"/>
                </a:lnSpc>
                <a:defRPr/>
              </a:pPr>
              <a:t>29</a:t>
            </a:fld>
            <a:endParaRPr spc="-25" dirty="0">
              <a:solidFill>
                <a:schemeClr val="tx1"/>
              </a:solidFill>
            </a:endParaRPr>
          </a:p>
        </p:txBody>
      </p:sp>
      <p:sp>
        <p:nvSpPr>
          <p:cNvPr id="2" name="object 2">
            <a:extLst>
              <a:ext uri="{FF2B5EF4-FFF2-40B4-BE49-F238E27FC236}">
                <a16:creationId xmlns:a16="http://schemas.microsoft.com/office/drawing/2014/main" id="{5A6F651F-6F7D-57E4-CEAD-04FD2CC6DC3C}"/>
              </a:ext>
            </a:extLst>
          </p:cNvPr>
          <p:cNvSpPr txBox="1">
            <a:spLocks noGrp="1"/>
          </p:cNvSpPr>
          <p:nvPr>
            <p:ph type="title" idx="4294967295"/>
          </p:nvPr>
        </p:nvSpPr>
        <p:spPr>
          <a:xfrm>
            <a:off x="0" y="-184150"/>
            <a:ext cx="9144000" cy="509588"/>
          </a:xfrm>
        </p:spPr>
        <p:txBody>
          <a:bodyPr wrap="square" tIns="139191">
            <a:spAutoFit/>
          </a:bodyPr>
          <a:lstStyle/>
          <a:p>
            <a:pPr marL="127000" algn="ctr" fontAlgn="auto">
              <a:spcBef>
                <a:spcPts val="100"/>
              </a:spcBef>
              <a:spcAft>
                <a:spcPts val="0"/>
              </a:spcAft>
              <a:defRPr/>
            </a:pPr>
            <a:r>
              <a:rPr lang="de-CH" sz="2400" dirty="0" err="1">
                <a:solidFill>
                  <a:srgbClr val="3333FF"/>
                </a:solidFill>
                <a:latin typeface="Calibri" panose="020F0502020204030204" pitchFamily="34" charset="0"/>
                <a:cs typeface="Calibri" panose="020F0502020204030204" pitchFamily="34" charset="0"/>
              </a:rPr>
              <a:t>Superconducting</a:t>
            </a:r>
            <a:r>
              <a:rPr lang="de-CH" sz="2400" dirty="0">
                <a:solidFill>
                  <a:srgbClr val="3333FF"/>
                </a:solidFill>
                <a:latin typeface="Calibri" panose="020F0502020204030204" pitchFamily="34" charset="0"/>
                <a:cs typeface="Calibri" panose="020F0502020204030204" pitchFamily="34" charset="0"/>
              </a:rPr>
              <a:t> </a:t>
            </a:r>
            <a:r>
              <a:rPr lang="de-CH" sz="2400" dirty="0" err="1">
                <a:solidFill>
                  <a:srgbClr val="3333FF"/>
                </a:solidFill>
                <a:latin typeface="Calibri" panose="020F0502020204030204" pitchFamily="34" charset="0"/>
                <a:cs typeface="Calibri" panose="020F0502020204030204" pitchFamily="34" charset="0"/>
              </a:rPr>
              <a:t>magnets</a:t>
            </a:r>
            <a:r>
              <a:rPr lang="de-CH" sz="2400" dirty="0">
                <a:solidFill>
                  <a:srgbClr val="3333FF"/>
                </a:solidFill>
                <a:latin typeface="Calibri" panose="020F0502020204030204" pitchFamily="34" charset="0"/>
                <a:cs typeface="Calibri" panose="020F0502020204030204" pitchFamily="34" charset="0"/>
              </a:rPr>
              <a:t> in PSI large Research </a:t>
            </a:r>
            <a:r>
              <a:rPr lang="de-CH" sz="2400" dirty="0" err="1">
                <a:solidFill>
                  <a:srgbClr val="3333FF"/>
                </a:solidFill>
                <a:latin typeface="Calibri" panose="020F0502020204030204" pitchFamily="34" charset="0"/>
                <a:cs typeface="Calibri" panose="020F0502020204030204" pitchFamily="34" charset="0"/>
              </a:rPr>
              <a:t>Facilities</a:t>
            </a:r>
            <a:r>
              <a:rPr lang="de-CH" sz="2400" dirty="0">
                <a:solidFill>
                  <a:srgbClr val="3333FF"/>
                </a:solidFill>
                <a:latin typeface="Calibri" panose="020F0502020204030204" pitchFamily="34" charset="0"/>
                <a:cs typeface="Calibri" panose="020F0502020204030204" pitchFamily="34" charset="0"/>
              </a:rPr>
              <a:t>: </a:t>
            </a:r>
            <a:r>
              <a:rPr lang="de-CH" sz="2400" dirty="0" err="1">
                <a:solidFill>
                  <a:srgbClr val="3333FF"/>
                </a:solidFill>
                <a:latin typeface="Calibri" panose="020F0502020204030204" pitchFamily="34" charset="0"/>
                <a:cs typeface="Calibri" panose="020F0502020204030204" pitchFamily="34" charset="0"/>
              </a:rPr>
              <a:t>context</a:t>
            </a:r>
            <a:endParaRPr sz="2400" spc="-10" dirty="0">
              <a:solidFill>
                <a:srgbClr val="3333FF"/>
              </a:solidFill>
              <a:latin typeface="Calibri" panose="020F0502020204030204" pitchFamily="34" charset="0"/>
              <a:cs typeface="Calibri" panose="020F0502020204030204" pitchFamily="34" charset="0"/>
            </a:endParaRPr>
          </a:p>
        </p:txBody>
      </p:sp>
      <p:pic>
        <p:nvPicPr>
          <p:cNvPr id="51205" name="Picture 11">
            <a:extLst>
              <a:ext uri="{FF2B5EF4-FFF2-40B4-BE49-F238E27FC236}">
                <a16:creationId xmlns:a16="http://schemas.microsoft.com/office/drawing/2014/main" id="{CA856DF0-D889-54ED-12D3-F503A2A4B2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50" y="604838"/>
            <a:ext cx="1700213" cy="240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6" name="Picture 12">
            <a:extLst>
              <a:ext uri="{FF2B5EF4-FFF2-40B4-BE49-F238E27FC236}">
                <a16:creationId xmlns:a16="http://schemas.microsoft.com/office/drawing/2014/main" id="{71C3C482-1E0E-1E22-F321-B91D3EA2C25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867024">
            <a:off x="6916738" y="3067050"/>
            <a:ext cx="2139950" cy="262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7001D694-FCE3-7458-5472-16242E58B19D}"/>
              </a:ext>
            </a:extLst>
          </p:cNvPr>
          <p:cNvSpPr txBox="1"/>
          <p:nvPr/>
        </p:nvSpPr>
        <p:spPr>
          <a:xfrm>
            <a:off x="7173389" y="5514314"/>
            <a:ext cx="1944216" cy="3616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0" tIns="0" rIns="0" bIns="0" spcCol="38100">
            <a:spAutoFit/>
          </a:bodyPr>
          <a:lstStyle/>
          <a:p>
            <a:pPr eaLnBrk="1" fontAlgn="auto">
              <a:spcBef>
                <a:spcPts val="900"/>
              </a:spcBef>
              <a:spcAft>
                <a:spcPts val="0"/>
              </a:spcAft>
              <a:defRPr/>
            </a:pPr>
            <a:r>
              <a:rPr lang="de-CH" kern="0" dirty="0">
                <a:latin typeface="+mj-lt"/>
                <a:ea typeface="+mj-ea"/>
                <a:cs typeface="+mj-cs"/>
                <a:sym typeface="Calibri"/>
              </a:rPr>
              <a:t>IMPACT- HIMB (2027)</a:t>
            </a:r>
            <a:endParaRPr lang="fr-FR" kern="0" dirty="0">
              <a:latin typeface="+mj-lt"/>
              <a:ea typeface="+mj-ea"/>
              <a:cs typeface="+mj-cs"/>
              <a:sym typeface="Calibri"/>
            </a:endParaRPr>
          </a:p>
        </p:txBody>
      </p:sp>
      <p:pic>
        <p:nvPicPr>
          <p:cNvPr id="51208" name="Picture 8">
            <a:extLst>
              <a:ext uri="{FF2B5EF4-FFF2-40B4-BE49-F238E27FC236}">
                <a16:creationId xmlns:a16="http://schemas.microsoft.com/office/drawing/2014/main" id="{3ECCE0B0-379D-E3C9-EEF3-84AD2B1838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888" y="3370263"/>
            <a:ext cx="2613025" cy="264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09" name="Group 17">
            <a:extLst>
              <a:ext uri="{FF2B5EF4-FFF2-40B4-BE49-F238E27FC236}">
                <a16:creationId xmlns:a16="http://schemas.microsoft.com/office/drawing/2014/main" id="{5514CAFC-EC29-6A2D-CD14-27E6014E7BA9}"/>
              </a:ext>
            </a:extLst>
          </p:cNvPr>
          <p:cNvGrpSpPr>
            <a:grpSpLocks/>
          </p:cNvGrpSpPr>
          <p:nvPr/>
        </p:nvGrpSpPr>
        <p:grpSpPr bwMode="auto">
          <a:xfrm>
            <a:off x="2749550" y="3441700"/>
            <a:ext cx="3816350" cy="2565400"/>
            <a:chOff x="3219937" y="4149080"/>
            <a:chExt cx="3738644" cy="2500006"/>
          </a:xfrm>
        </p:grpSpPr>
        <p:pic>
          <p:nvPicPr>
            <p:cNvPr id="51212" name="Picture 13">
              <a:extLst>
                <a:ext uri="{FF2B5EF4-FFF2-40B4-BE49-F238E27FC236}">
                  <a16:creationId xmlns:a16="http://schemas.microsoft.com/office/drawing/2014/main" id="{0B696BF0-D26C-19C5-7512-4C3CA1CECB6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5856" y="4149080"/>
              <a:ext cx="3682725" cy="2458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a:extLst>
                <a:ext uri="{FF2B5EF4-FFF2-40B4-BE49-F238E27FC236}">
                  <a16:creationId xmlns:a16="http://schemas.microsoft.com/office/drawing/2014/main" id="{7411B910-94CE-387A-84F4-B24569795574}"/>
                </a:ext>
              </a:extLst>
            </p:cNvPr>
            <p:cNvSpPr/>
            <p:nvPr/>
          </p:nvSpPr>
          <p:spPr>
            <a:xfrm>
              <a:off x="3219937" y="4151699"/>
              <a:ext cx="3738644" cy="2497387"/>
            </a:xfrm>
            <a:prstGeom prst="rect">
              <a:avLst/>
            </a:prstGeom>
            <a:noFill/>
            <a:ln w="25400" cap="flat">
              <a:solidFill>
                <a:srgbClr val="3333FF"/>
              </a:solidFill>
              <a:prstDash val="solid"/>
              <a:round/>
            </a:ln>
            <a:effectLst/>
            <a:sp3d/>
          </p:spPr>
          <p:style>
            <a:lnRef idx="0">
              <a:scrgbClr r="0" g="0" b="0"/>
            </a:lnRef>
            <a:fillRef idx="0">
              <a:scrgbClr r="0" g="0" b="0"/>
            </a:fillRef>
            <a:effectRef idx="0">
              <a:scrgbClr r="0" g="0" b="0"/>
            </a:effectRef>
            <a:fontRef idx="none"/>
          </p:style>
          <p:txBody>
            <a:bodyPr spcFirstLastPara="1" lIns="45718" tIns="45718" rIns="45718" bIns="45718" spcCol="38100">
              <a:spAutoFit/>
            </a:bodyPr>
            <a:lstStyle/>
            <a:p>
              <a:pPr eaLnBrk="1" fontAlgn="auto">
                <a:spcBef>
                  <a:spcPts val="900"/>
                </a:spcBef>
                <a:spcAft>
                  <a:spcPts val="0"/>
                </a:spcAft>
                <a:defRPr/>
              </a:pPr>
              <a:endParaRPr lang="fr-FR" kern="0">
                <a:latin typeface="+mj-lt"/>
                <a:ea typeface="+mj-ea"/>
                <a:cs typeface="+mj-cs"/>
                <a:sym typeface="Calibri"/>
              </a:endParaRPr>
            </a:p>
          </p:txBody>
        </p:sp>
      </p:grpSp>
      <p:sp>
        <p:nvSpPr>
          <p:cNvPr id="51210" name="TextBox 4">
            <a:extLst>
              <a:ext uri="{FF2B5EF4-FFF2-40B4-BE49-F238E27FC236}">
                <a16:creationId xmlns:a16="http://schemas.microsoft.com/office/drawing/2014/main" id="{67F944B1-0AC1-1DAC-2DBF-B1ABFED5AC3D}"/>
              </a:ext>
            </a:extLst>
          </p:cNvPr>
          <p:cNvSpPr txBox="1">
            <a:spLocks noChangeArrowheads="1"/>
          </p:cNvSpPr>
          <p:nvPr/>
        </p:nvSpPr>
        <p:spPr bwMode="auto">
          <a:xfrm>
            <a:off x="6443663" y="2986088"/>
            <a:ext cx="28082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spcBef>
                <a:spcPts val="900"/>
              </a:spcBef>
            </a:pPr>
            <a:r>
              <a:rPr lang="de-CH" altLang="en-US"/>
              <a:t>SLS2.0 2.4-&gt;2.7 GeV  (2025)</a:t>
            </a:r>
            <a:endParaRPr lang="en-US" altLang="en-US"/>
          </a:p>
        </p:txBody>
      </p:sp>
      <p:sp>
        <p:nvSpPr>
          <p:cNvPr id="51211" name="TextBox 5">
            <a:extLst>
              <a:ext uri="{FF2B5EF4-FFF2-40B4-BE49-F238E27FC236}">
                <a16:creationId xmlns:a16="http://schemas.microsoft.com/office/drawing/2014/main" id="{C9B24329-19C0-9ADF-F5A9-85F377384C7C}"/>
              </a:ext>
            </a:extLst>
          </p:cNvPr>
          <p:cNvSpPr txBox="1">
            <a:spLocks noChangeArrowheads="1"/>
          </p:cNvSpPr>
          <p:nvPr/>
        </p:nvSpPr>
        <p:spPr bwMode="auto">
          <a:xfrm>
            <a:off x="0" y="6010275"/>
            <a:ext cx="9231313"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spcBef>
                <a:spcPts val="900"/>
              </a:spcBef>
            </a:pPr>
            <a:r>
              <a:rPr lang="en-US" altLang="en-US" sz="1800" b="1" dirty="0">
                <a:solidFill>
                  <a:srgbClr val="3333FF"/>
                </a:solidFill>
              </a:rPr>
              <a:t>5 large-scale research facilities</a:t>
            </a:r>
            <a:r>
              <a:rPr lang="en-US" altLang="en-US" dirty="0"/>
              <a:t>: the Swiss Spallation Neutron Source (SINQ), the Swiss Synchrotron Light Source (SLS), the Swiss Muon Source (</a:t>
            </a:r>
            <a:r>
              <a:rPr lang="en-US" altLang="en-US" dirty="0" err="1"/>
              <a:t>SμS</a:t>
            </a:r>
            <a:r>
              <a:rPr lang="en-US" altLang="en-US" dirty="0"/>
              <a:t>), the X-ray Free Electron Laser (</a:t>
            </a:r>
            <a:r>
              <a:rPr lang="en-US" altLang="en-US" dirty="0" err="1"/>
              <a:t>SwissFEL</a:t>
            </a:r>
            <a:r>
              <a:rPr lang="en-US" altLang="en-US" dirty="0"/>
              <a:t>) and Proton Therapy center with 2 upgrades (SLS2.0 and HIMB)-1384 Magnets</a:t>
            </a:r>
          </a:p>
        </p:txBody>
      </p:sp>
      <p:sp>
        <p:nvSpPr>
          <p:cNvPr id="3" name="TextBox 2">
            <a:extLst>
              <a:ext uri="{FF2B5EF4-FFF2-40B4-BE49-F238E27FC236}">
                <a16:creationId xmlns:a16="http://schemas.microsoft.com/office/drawing/2014/main" id="{D5931F77-072F-DA90-AE77-8AA95F93F3C4}"/>
              </a:ext>
            </a:extLst>
          </p:cNvPr>
          <p:cNvSpPr txBox="1"/>
          <p:nvPr/>
        </p:nvSpPr>
        <p:spPr>
          <a:xfrm>
            <a:off x="4822188" y="2837755"/>
            <a:ext cx="1027525" cy="369332"/>
          </a:xfrm>
          <a:prstGeom prst="rect">
            <a:avLst/>
          </a:prstGeom>
          <a:noFill/>
        </p:spPr>
        <p:txBody>
          <a:bodyPr wrap="none" lIns="0" tIns="0" rIns="0" bIns="0" rtlCol="0">
            <a:spAutoFit/>
          </a:bodyPr>
          <a:lstStyle/>
          <a:p>
            <a:pPr algn="l"/>
            <a:r>
              <a:rPr lang="en-US" sz="2400" b="1" dirty="0">
                <a:solidFill>
                  <a:srgbClr val="3333FF"/>
                </a:solidFill>
                <a:highlight>
                  <a:srgbClr val="FFFF00"/>
                </a:highlight>
              </a:rPr>
              <a:t>The PSI</a:t>
            </a:r>
          </a:p>
        </p:txBody>
      </p:sp>
      <p:sp>
        <p:nvSpPr>
          <p:cNvPr id="4" name="Oval 3">
            <a:extLst>
              <a:ext uri="{FF2B5EF4-FFF2-40B4-BE49-F238E27FC236}">
                <a16:creationId xmlns:a16="http://schemas.microsoft.com/office/drawing/2014/main" id="{C850BAF5-B928-2722-C6D7-2F94DC431B89}"/>
              </a:ext>
            </a:extLst>
          </p:cNvPr>
          <p:cNvSpPr/>
          <p:nvPr/>
        </p:nvSpPr>
        <p:spPr>
          <a:xfrm>
            <a:off x="141218" y="5149850"/>
            <a:ext cx="2644776" cy="3644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285920" y="3140968"/>
            <a:ext cx="2418771" cy="3153170"/>
            <a:chOff x="6789822" y="1047022"/>
            <a:chExt cx="1800198" cy="2891259"/>
          </a:xfrm>
        </p:grpSpPr>
        <p:grpSp>
          <p:nvGrpSpPr>
            <p:cNvPr id="19" name="Group 18"/>
            <p:cNvGrpSpPr/>
            <p:nvPr/>
          </p:nvGrpSpPr>
          <p:grpSpPr>
            <a:xfrm>
              <a:off x="6789822" y="1047022"/>
              <a:ext cx="323088" cy="461553"/>
              <a:chOff x="1" y="2418"/>
              <a:chExt cx="323088" cy="461553"/>
            </a:xfrm>
          </p:grpSpPr>
          <p:sp>
            <p:nvSpPr>
              <p:cNvPr id="65" name="Chevron 64"/>
              <p:cNvSpPr/>
              <p:nvPr/>
            </p:nvSpPr>
            <p:spPr>
              <a:xfrm rot="5400000">
                <a:off x="-69232" y="71651"/>
                <a:ext cx="461553" cy="323087"/>
              </a:xfrm>
              <a:prstGeom prst="chevron">
                <a:avLst/>
              </a:prstGeom>
              <a:ln>
                <a:solidFill>
                  <a:srgbClr val="3333FF"/>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fr-FR"/>
              </a:p>
            </p:txBody>
          </p:sp>
          <p:sp>
            <p:nvSpPr>
              <p:cNvPr id="66" name="Chevron 4"/>
              <p:cNvSpPr txBox="1"/>
              <p:nvPr/>
            </p:nvSpPr>
            <p:spPr>
              <a:xfrm>
                <a:off x="2" y="163962"/>
                <a:ext cx="323087" cy="138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n-US" sz="500" kern="1200" dirty="0"/>
                  <a:t>	</a:t>
                </a:r>
              </a:p>
            </p:txBody>
          </p:sp>
        </p:grpSp>
        <p:grpSp>
          <p:nvGrpSpPr>
            <p:cNvPr id="20" name="Group 19"/>
            <p:cNvGrpSpPr/>
            <p:nvPr/>
          </p:nvGrpSpPr>
          <p:grpSpPr>
            <a:xfrm>
              <a:off x="7112908" y="1047023"/>
              <a:ext cx="1477112" cy="300009"/>
              <a:chOff x="323087" y="2419"/>
              <a:chExt cx="1477112" cy="300009"/>
            </a:xfrm>
          </p:grpSpPr>
          <p:sp>
            <p:nvSpPr>
              <p:cNvPr id="63" name="Round Same Side Corner Rectangle 62"/>
              <p:cNvSpPr/>
              <p:nvPr/>
            </p:nvSpPr>
            <p:spPr>
              <a:xfrm rot="5400000">
                <a:off x="911638" y="-586132"/>
                <a:ext cx="300009" cy="1477112"/>
              </a:xfrm>
              <a:prstGeom prst="round2SameRect">
                <a:avLst/>
              </a:prstGeom>
              <a:ln>
                <a:solidFill>
                  <a:srgbClr val="3366FF"/>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fr-FR"/>
              </a:p>
            </p:txBody>
          </p:sp>
          <p:sp>
            <p:nvSpPr>
              <p:cNvPr id="64" name="Round Same Side Corner Rectangle 6"/>
              <p:cNvSpPr txBox="1"/>
              <p:nvPr/>
            </p:nvSpPr>
            <p:spPr>
              <a:xfrm>
                <a:off x="323087" y="17064"/>
                <a:ext cx="1462467" cy="2707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Magnetic design</a:t>
                </a:r>
              </a:p>
            </p:txBody>
          </p:sp>
        </p:grpSp>
        <p:grpSp>
          <p:nvGrpSpPr>
            <p:cNvPr id="21" name="Group 20"/>
            <p:cNvGrpSpPr/>
            <p:nvPr/>
          </p:nvGrpSpPr>
          <p:grpSpPr>
            <a:xfrm>
              <a:off x="6789822" y="1394123"/>
              <a:ext cx="323088" cy="461553"/>
              <a:chOff x="1" y="349519"/>
              <a:chExt cx="323088" cy="461553"/>
            </a:xfrm>
          </p:grpSpPr>
          <p:sp>
            <p:nvSpPr>
              <p:cNvPr id="61" name="Chevron 60"/>
              <p:cNvSpPr/>
              <p:nvPr/>
            </p:nvSpPr>
            <p:spPr>
              <a:xfrm rot="5400000">
                <a:off x="-69232" y="418752"/>
                <a:ext cx="461553" cy="323087"/>
              </a:xfrm>
              <a:prstGeom prst="chevron">
                <a:avLst/>
              </a:prstGeom>
              <a:ln>
                <a:solidFill>
                  <a:srgbClr val="3333FF"/>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fr-FR"/>
              </a:p>
            </p:txBody>
          </p:sp>
          <p:sp>
            <p:nvSpPr>
              <p:cNvPr id="62" name="Chevron 8"/>
              <p:cNvSpPr txBox="1"/>
              <p:nvPr/>
            </p:nvSpPr>
            <p:spPr>
              <a:xfrm>
                <a:off x="2" y="511063"/>
                <a:ext cx="323087" cy="138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a:p>
                <a:pPr lvl="0" algn="ctr" defTabSz="222250">
                  <a:lnSpc>
                    <a:spcPct val="90000"/>
                  </a:lnSpc>
                  <a:spcBef>
                    <a:spcPct val="0"/>
                  </a:spcBef>
                  <a:spcAft>
                    <a:spcPct val="35000"/>
                  </a:spcAft>
                </a:pPr>
                <a:endParaRPr lang="en-US" sz="500" kern="1200" dirty="0"/>
              </a:p>
            </p:txBody>
          </p:sp>
        </p:grpSp>
        <p:grpSp>
          <p:nvGrpSpPr>
            <p:cNvPr id="22" name="Group 21"/>
            <p:cNvGrpSpPr/>
            <p:nvPr/>
          </p:nvGrpSpPr>
          <p:grpSpPr>
            <a:xfrm>
              <a:off x="7112908" y="1394123"/>
              <a:ext cx="1477112" cy="300167"/>
              <a:chOff x="323087" y="349519"/>
              <a:chExt cx="1477112" cy="300167"/>
            </a:xfrm>
          </p:grpSpPr>
          <p:sp>
            <p:nvSpPr>
              <p:cNvPr id="59" name="Round Same Side Corner Rectangle 58"/>
              <p:cNvSpPr/>
              <p:nvPr/>
            </p:nvSpPr>
            <p:spPr>
              <a:xfrm rot="5400000">
                <a:off x="911559" y="-238953"/>
                <a:ext cx="300167" cy="1477112"/>
              </a:xfrm>
              <a:prstGeom prst="round2SameRect">
                <a:avLst/>
              </a:prstGeom>
              <a:ln>
                <a:solidFill>
                  <a:srgbClr val="3366FF"/>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fr-FR"/>
              </a:p>
            </p:txBody>
          </p:sp>
          <p:sp>
            <p:nvSpPr>
              <p:cNvPr id="60" name="Round Same Side Corner Rectangle 10"/>
              <p:cNvSpPr txBox="1"/>
              <p:nvPr/>
            </p:nvSpPr>
            <p:spPr>
              <a:xfrm>
                <a:off x="323087" y="364172"/>
                <a:ext cx="1462459" cy="27086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CAD design</a:t>
                </a:r>
              </a:p>
            </p:txBody>
          </p:sp>
        </p:grpSp>
        <p:grpSp>
          <p:nvGrpSpPr>
            <p:cNvPr id="23" name="Group 22"/>
            <p:cNvGrpSpPr/>
            <p:nvPr/>
          </p:nvGrpSpPr>
          <p:grpSpPr>
            <a:xfrm>
              <a:off x="6789822" y="1741224"/>
              <a:ext cx="323088" cy="461553"/>
              <a:chOff x="1" y="696620"/>
              <a:chExt cx="323088" cy="461553"/>
            </a:xfrm>
          </p:grpSpPr>
          <p:sp>
            <p:nvSpPr>
              <p:cNvPr id="57" name="Chevron 56"/>
              <p:cNvSpPr/>
              <p:nvPr/>
            </p:nvSpPr>
            <p:spPr>
              <a:xfrm rot="5400000">
                <a:off x="-69232" y="765853"/>
                <a:ext cx="461553" cy="323087"/>
              </a:xfrm>
              <a:prstGeom prst="chevron">
                <a:avLst/>
              </a:prstGeom>
              <a:ln>
                <a:solidFill>
                  <a:srgbClr val="3333FF"/>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fr-FR"/>
              </a:p>
            </p:txBody>
          </p:sp>
          <p:sp>
            <p:nvSpPr>
              <p:cNvPr id="58" name="Chevron 12"/>
              <p:cNvSpPr txBox="1"/>
              <p:nvPr/>
            </p:nvSpPr>
            <p:spPr>
              <a:xfrm>
                <a:off x="2" y="858164"/>
                <a:ext cx="323087" cy="138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p:txBody>
          </p:sp>
        </p:grpSp>
        <p:grpSp>
          <p:nvGrpSpPr>
            <p:cNvPr id="24" name="Group 23"/>
            <p:cNvGrpSpPr/>
            <p:nvPr/>
          </p:nvGrpSpPr>
          <p:grpSpPr>
            <a:xfrm>
              <a:off x="7112908" y="1741223"/>
              <a:ext cx="1477112" cy="300009"/>
              <a:chOff x="323087" y="696619"/>
              <a:chExt cx="1477112" cy="300009"/>
            </a:xfrm>
          </p:grpSpPr>
          <p:sp>
            <p:nvSpPr>
              <p:cNvPr id="55" name="Round Same Side Corner Rectangle 54"/>
              <p:cNvSpPr/>
              <p:nvPr/>
            </p:nvSpPr>
            <p:spPr>
              <a:xfrm rot="5400000">
                <a:off x="911638" y="108068"/>
                <a:ext cx="300009" cy="1477112"/>
              </a:xfrm>
              <a:prstGeom prst="round2SameRect">
                <a:avLst/>
              </a:prstGeom>
              <a:ln>
                <a:solidFill>
                  <a:srgbClr val="3366FF"/>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fr-FR"/>
              </a:p>
            </p:txBody>
          </p:sp>
          <p:sp>
            <p:nvSpPr>
              <p:cNvPr id="56" name="Round Same Side Corner Rectangle 14"/>
              <p:cNvSpPr txBox="1"/>
              <p:nvPr/>
            </p:nvSpPr>
            <p:spPr>
              <a:xfrm>
                <a:off x="323087" y="711265"/>
                <a:ext cx="1462467" cy="2707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Procurement</a:t>
                </a:r>
              </a:p>
            </p:txBody>
          </p:sp>
        </p:grpSp>
        <p:grpSp>
          <p:nvGrpSpPr>
            <p:cNvPr id="25" name="Group 24"/>
            <p:cNvGrpSpPr/>
            <p:nvPr/>
          </p:nvGrpSpPr>
          <p:grpSpPr>
            <a:xfrm>
              <a:off x="6789822" y="2088324"/>
              <a:ext cx="323088" cy="461553"/>
              <a:chOff x="1" y="1043720"/>
              <a:chExt cx="323088" cy="461553"/>
            </a:xfrm>
          </p:grpSpPr>
          <p:sp>
            <p:nvSpPr>
              <p:cNvPr id="53" name="Chevron 52"/>
              <p:cNvSpPr/>
              <p:nvPr/>
            </p:nvSpPr>
            <p:spPr>
              <a:xfrm rot="5400000">
                <a:off x="-69232" y="1112953"/>
                <a:ext cx="461553" cy="323087"/>
              </a:xfrm>
              <a:prstGeom prst="chevron">
                <a:avLst/>
              </a:prstGeom>
              <a:ln>
                <a:solidFill>
                  <a:srgbClr val="3333FF"/>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fr-FR"/>
              </a:p>
            </p:txBody>
          </p:sp>
          <p:sp>
            <p:nvSpPr>
              <p:cNvPr id="54" name="Chevron 16"/>
              <p:cNvSpPr txBox="1"/>
              <p:nvPr/>
            </p:nvSpPr>
            <p:spPr>
              <a:xfrm>
                <a:off x="2" y="1205264"/>
                <a:ext cx="323087" cy="138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p:txBody>
          </p:sp>
        </p:grpSp>
        <p:grpSp>
          <p:nvGrpSpPr>
            <p:cNvPr id="26" name="Group 25"/>
            <p:cNvGrpSpPr/>
            <p:nvPr/>
          </p:nvGrpSpPr>
          <p:grpSpPr>
            <a:xfrm>
              <a:off x="7112908" y="2088324"/>
              <a:ext cx="1477112" cy="300009"/>
              <a:chOff x="323087" y="1043720"/>
              <a:chExt cx="1477112" cy="300009"/>
            </a:xfrm>
          </p:grpSpPr>
          <p:sp>
            <p:nvSpPr>
              <p:cNvPr id="51" name="Round Same Side Corner Rectangle 50"/>
              <p:cNvSpPr/>
              <p:nvPr/>
            </p:nvSpPr>
            <p:spPr>
              <a:xfrm rot="5400000">
                <a:off x="911638" y="455169"/>
                <a:ext cx="300009" cy="1477112"/>
              </a:xfrm>
              <a:prstGeom prst="round2SameRect">
                <a:avLst/>
              </a:prstGeom>
              <a:ln>
                <a:solidFill>
                  <a:srgbClr val="3366FF"/>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fr-FR"/>
              </a:p>
            </p:txBody>
          </p:sp>
          <p:sp>
            <p:nvSpPr>
              <p:cNvPr id="52" name="Round Same Side Corner Rectangle 18"/>
              <p:cNvSpPr txBox="1"/>
              <p:nvPr/>
            </p:nvSpPr>
            <p:spPr>
              <a:xfrm>
                <a:off x="323087" y="1058366"/>
                <a:ext cx="1462467" cy="2707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Assembly (PM &amp;SC magnets)</a:t>
                </a:r>
              </a:p>
            </p:txBody>
          </p:sp>
        </p:grpSp>
        <p:grpSp>
          <p:nvGrpSpPr>
            <p:cNvPr id="27" name="Group 26"/>
            <p:cNvGrpSpPr/>
            <p:nvPr/>
          </p:nvGrpSpPr>
          <p:grpSpPr>
            <a:xfrm>
              <a:off x="6789822" y="2435425"/>
              <a:ext cx="323088" cy="461553"/>
              <a:chOff x="1" y="1390821"/>
              <a:chExt cx="323088" cy="461553"/>
            </a:xfrm>
          </p:grpSpPr>
          <p:sp>
            <p:nvSpPr>
              <p:cNvPr id="49" name="Chevron 48"/>
              <p:cNvSpPr/>
              <p:nvPr/>
            </p:nvSpPr>
            <p:spPr>
              <a:xfrm rot="5400000">
                <a:off x="-69232" y="1460054"/>
                <a:ext cx="461553" cy="323087"/>
              </a:xfrm>
              <a:prstGeom prst="chevron">
                <a:avLst/>
              </a:prstGeom>
              <a:ln>
                <a:solidFill>
                  <a:srgbClr val="3333FF"/>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fr-FR"/>
              </a:p>
            </p:txBody>
          </p:sp>
          <p:sp>
            <p:nvSpPr>
              <p:cNvPr id="50" name="Chevron 20"/>
              <p:cNvSpPr txBox="1"/>
              <p:nvPr/>
            </p:nvSpPr>
            <p:spPr>
              <a:xfrm>
                <a:off x="2" y="1552365"/>
                <a:ext cx="323087" cy="138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p:txBody>
          </p:sp>
        </p:grpSp>
        <p:grpSp>
          <p:nvGrpSpPr>
            <p:cNvPr id="28" name="Group 27"/>
            <p:cNvGrpSpPr/>
            <p:nvPr/>
          </p:nvGrpSpPr>
          <p:grpSpPr>
            <a:xfrm>
              <a:off x="7112908" y="2435425"/>
              <a:ext cx="1477112" cy="300009"/>
              <a:chOff x="323087" y="1390821"/>
              <a:chExt cx="1477112" cy="300009"/>
            </a:xfrm>
          </p:grpSpPr>
          <p:sp>
            <p:nvSpPr>
              <p:cNvPr id="47" name="Round Same Side Corner Rectangle 46"/>
              <p:cNvSpPr/>
              <p:nvPr/>
            </p:nvSpPr>
            <p:spPr>
              <a:xfrm rot="5400000">
                <a:off x="911638" y="802270"/>
                <a:ext cx="300009" cy="1477112"/>
              </a:xfrm>
              <a:prstGeom prst="round2SameRect">
                <a:avLst/>
              </a:prstGeom>
              <a:ln>
                <a:solidFill>
                  <a:srgbClr val="3366FF"/>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fr-FR"/>
              </a:p>
            </p:txBody>
          </p:sp>
          <p:sp>
            <p:nvSpPr>
              <p:cNvPr id="48" name="Round Same Side Corner Rectangle 22"/>
              <p:cNvSpPr txBox="1"/>
              <p:nvPr/>
            </p:nvSpPr>
            <p:spPr>
              <a:xfrm>
                <a:off x="323087" y="1405467"/>
                <a:ext cx="1462467" cy="2707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Tests @ 4.2 K and 10 K</a:t>
                </a:r>
              </a:p>
            </p:txBody>
          </p:sp>
        </p:grpSp>
        <p:grpSp>
          <p:nvGrpSpPr>
            <p:cNvPr id="29" name="Group 28"/>
            <p:cNvGrpSpPr/>
            <p:nvPr/>
          </p:nvGrpSpPr>
          <p:grpSpPr>
            <a:xfrm>
              <a:off x="6789822" y="2782526"/>
              <a:ext cx="323088" cy="461553"/>
              <a:chOff x="1" y="1737922"/>
              <a:chExt cx="323088" cy="461553"/>
            </a:xfrm>
          </p:grpSpPr>
          <p:sp>
            <p:nvSpPr>
              <p:cNvPr id="45" name="Chevron 44"/>
              <p:cNvSpPr/>
              <p:nvPr/>
            </p:nvSpPr>
            <p:spPr>
              <a:xfrm rot="5400000">
                <a:off x="-69232" y="1807155"/>
                <a:ext cx="461553" cy="323087"/>
              </a:xfrm>
              <a:prstGeom prst="chevron">
                <a:avLst/>
              </a:prstGeom>
              <a:ln>
                <a:solidFill>
                  <a:srgbClr val="3333FF"/>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fr-FR"/>
              </a:p>
            </p:txBody>
          </p:sp>
          <p:sp>
            <p:nvSpPr>
              <p:cNvPr id="46" name="Chevron 24"/>
              <p:cNvSpPr txBox="1"/>
              <p:nvPr/>
            </p:nvSpPr>
            <p:spPr>
              <a:xfrm>
                <a:off x="2" y="1899466"/>
                <a:ext cx="323087" cy="138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p:txBody>
          </p:sp>
        </p:grpSp>
        <p:grpSp>
          <p:nvGrpSpPr>
            <p:cNvPr id="30" name="Group 29"/>
            <p:cNvGrpSpPr/>
            <p:nvPr/>
          </p:nvGrpSpPr>
          <p:grpSpPr>
            <a:xfrm>
              <a:off x="7112908" y="2782525"/>
              <a:ext cx="1477112" cy="300009"/>
              <a:chOff x="323087" y="1737921"/>
              <a:chExt cx="1477112" cy="300009"/>
            </a:xfrm>
          </p:grpSpPr>
          <p:sp>
            <p:nvSpPr>
              <p:cNvPr id="43" name="Round Same Side Corner Rectangle 42"/>
              <p:cNvSpPr/>
              <p:nvPr/>
            </p:nvSpPr>
            <p:spPr>
              <a:xfrm rot="5400000">
                <a:off x="911638" y="1149370"/>
                <a:ext cx="300009" cy="1477112"/>
              </a:xfrm>
              <a:prstGeom prst="round2SameRect">
                <a:avLst/>
              </a:prstGeom>
              <a:ln>
                <a:solidFill>
                  <a:srgbClr val="3366FF"/>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fr-FR"/>
              </a:p>
            </p:txBody>
          </p:sp>
          <p:sp>
            <p:nvSpPr>
              <p:cNvPr id="44" name="Round Same Side Corner Rectangle 26"/>
              <p:cNvSpPr txBox="1"/>
              <p:nvPr/>
            </p:nvSpPr>
            <p:spPr>
              <a:xfrm>
                <a:off x="323087" y="1752567"/>
                <a:ext cx="1462467" cy="2707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Magnetic measurements</a:t>
                </a:r>
              </a:p>
            </p:txBody>
          </p:sp>
        </p:grpSp>
        <p:grpSp>
          <p:nvGrpSpPr>
            <p:cNvPr id="31" name="Group 30"/>
            <p:cNvGrpSpPr/>
            <p:nvPr/>
          </p:nvGrpSpPr>
          <p:grpSpPr>
            <a:xfrm>
              <a:off x="6789822" y="3132835"/>
              <a:ext cx="323088" cy="461553"/>
              <a:chOff x="1" y="2088231"/>
              <a:chExt cx="323088" cy="461553"/>
            </a:xfrm>
          </p:grpSpPr>
          <p:sp>
            <p:nvSpPr>
              <p:cNvPr id="41" name="Chevron 40"/>
              <p:cNvSpPr/>
              <p:nvPr/>
            </p:nvSpPr>
            <p:spPr>
              <a:xfrm rot="5400000">
                <a:off x="-69232" y="2157464"/>
                <a:ext cx="461553" cy="323087"/>
              </a:xfrm>
              <a:prstGeom prst="chevron">
                <a:avLst/>
              </a:prstGeom>
              <a:ln>
                <a:solidFill>
                  <a:srgbClr val="3333FF"/>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fr-FR"/>
              </a:p>
            </p:txBody>
          </p:sp>
          <p:sp>
            <p:nvSpPr>
              <p:cNvPr id="42" name="Chevron 28"/>
              <p:cNvSpPr txBox="1"/>
              <p:nvPr/>
            </p:nvSpPr>
            <p:spPr>
              <a:xfrm>
                <a:off x="2" y="2249775"/>
                <a:ext cx="323087" cy="138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p:txBody>
          </p:sp>
        </p:grpSp>
        <p:grpSp>
          <p:nvGrpSpPr>
            <p:cNvPr id="32" name="Group 31"/>
            <p:cNvGrpSpPr/>
            <p:nvPr/>
          </p:nvGrpSpPr>
          <p:grpSpPr>
            <a:xfrm>
              <a:off x="7112908" y="3129626"/>
              <a:ext cx="1477112" cy="300009"/>
              <a:chOff x="323087" y="2085022"/>
              <a:chExt cx="1477112" cy="300009"/>
            </a:xfrm>
          </p:grpSpPr>
          <p:sp>
            <p:nvSpPr>
              <p:cNvPr id="39" name="Round Same Side Corner Rectangle 38"/>
              <p:cNvSpPr/>
              <p:nvPr/>
            </p:nvSpPr>
            <p:spPr>
              <a:xfrm rot="5400000">
                <a:off x="911638" y="1496471"/>
                <a:ext cx="300009" cy="1477112"/>
              </a:xfrm>
              <a:prstGeom prst="round2SameRect">
                <a:avLst/>
              </a:prstGeom>
              <a:ln>
                <a:solidFill>
                  <a:srgbClr val="3366FF"/>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fr-FR"/>
              </a:p>
            </p:txBody>
          </p:sp>
          <p:sp>
            <p:nvSpPr>
              <p:cNvPr id="40" name="Round Same Side Corner Rectangle 30"/>
              <p:cNvSpPr txBox="1"/>
              <p:nvPr/>
            </p:nvSpPr>
            <p:spPr>
              <a:xfrm>
                <a:off x="323087" y="2099668"/>
                <a:ext cx="1462467" cy="2707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Maintenance &amp;Repair</a:t>
                </a:r>
              </a:p>
            </p:txBody>
          </p:sp>
        </p:grpSp>
        <p:grpSp>
          <p:nvGrpSpPr>
            <p:cNvPr id="33" name="Group 32"/>
            <p:cNvGrpSpPr/>
            <p:nvPr/>
          </p:nvGrpSpPr>
          <p:grpSpPr>
            <a:xfrm>
              <a:off x="6789822" y="3476728"/>
              <a:ext cx="323088" cy="461553"/>
              <a:chOff x="1" y="2432124"/>
              <a:chExt cx="323088" cy="461553"/>
            </a:xfrm>
          </p:grpSpPr>
          <p:sp>
            <p:nvSpPr>
              <p:cNvPr id="37" name="Chevron 36"/>
              <p:cNvSpPr/>
              <p:nvPr/>
            </p:nvSpPr>
            <p:spPr>
              <a:xfrm rot="5400000">
                <a:off x="-69232" y="2501357"/>
                <a:ext cx="461553" cy="323087"/>
              </a:xfrm>
              <a:prstGeom prst="chevron">
                <a:avLst/>
              </a:prstGeom>
              <a:ln>
                <a:solidFill>
                  <a:srgbClr val="3333FF"/>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fr-FR"/>
              </a:p>
            </p:txBody>
          </p:sp>
          <p:sp>
            <p:nvSpPr>
              <p:cNvPr id="38" name="Chevron 32"/>
              <p:cNvSpPr txBox="1"/>
              <p:nvPr/>
            </p:nvSpPr>
            <p:spPr>
              <a:xfrm>
                <a:off x="2" y="2593668"/>
                <a:ext cx="323087" cy="1384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p:txBody>
          </p:sp>
        </p:grpSp>
        <p:grpSp>
          <p:nvGrpSpPr>
            <p:cNvPr id="34" name="Group 33"/>
            <p:cNvGrpSpPr/>
            <p:nvPr/>
          </p:nvGrpSpPr>
          <p:grpSpPr>
            <a:xfrm>
              <a:off x="7112908" y="3476727"/>
              <a:ext cx="1477112" cy="300009"/>
              <a:chOff x="323087" y="2432123"/>
              <a:chExt cx="1477112" cy="300009"/>
            </a:xfrm>
          </p:grpSpPr>
          <p:sp>
            <p:nvSpPr>
              <p:cNvPr id="35" name="Round Same Side Corner Rectangle 34"/>
              <p:cNvSpPr/>
              <p:nvPr/>
            </p:nvSpPr>
            <p:spPr>
              <a:xfrm rot="5400000">
                <a:off x="911638" y="1843572"/>
                <a:ext cx="300009" cy="1477112"/>
              </a:xfrm>
              <a:prstGeom prst="round2SameRect">
                <a:avLst/>
              </a:prstGeom>
              <a:ln>
                <a:solidFill>
                  <a:srgbClr val="3366FF"/>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fr-FR"/>
              </a:p>
            </p:txBody>
          </p:sp>
          <p:sp>
            <p:nvSpPr>
              <p:cNvPr id="36" name="Round Same Side Corner Rectangle 34"/>
              <p:cNvSpPr txBox="1"/>
              <p:nvPr/>
            </p:nvSpPr>
            <p:spPr>
              <a:xfrm>
                <a:off x="323087" y="2446769"/>
                <a:ext cx="1462467" cy="2707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Spare</a:t>
                </a:r>
              </a:p>
            </p:txBody>
          </p:sp>
        </p:grpSp>
      </p:grpSp>
      <p:sp>
        <p:nvSpPr>
          <p:cNvPr id="89" name="Rectangle 3"/>
          <p:cNvSpPr>
            <a:spLocks noGrp="1" noChangeArrowheads="1"/>
          </p:cNvSpPr>
          <p:nvPr>
            <p:ph type="title" idx="4294967295"/>
          </p:nvPr>
        </p:nvSpPr>
        <p:spPr>
          <a:xfrm>
            <a:off x="1552463" y="108591"/>
            <a:ext cx="5529263" cy="371475"/>
          </a:xfrm>
        </p:spPr>
        <p:txBody>
          <a:bodyPr>
            <a:noAutofit/>
          </a:bodyPr>
          <a:lstStyle/>
          <a:p>
            <a:pPr algn="ctr"/>
            <a:r>
              <a:rPr lang="en-US" altLang="en-US" sz="3200" b="1" dirty="0">
                <a:solidFill>
                  <a:srgbClr val="3366FF"/>
                </a:solidFill>
              </a:rPr>
              <a:t>Magnet section mission</a:t>
            </a:r>
            <a:endParaRPr lang="en-US" altLang="en-US" sz="3600" b="1" dirty="0">
              <a:solidFill>
                <a:srgbClr val="3366FF"/>
              </a:solidFill>
            </a:endParaRPr>
          </a:p>
        </p:txBody>
      </p:sp>
      <p:sp>
        <p:nvSpPr>
          <p:cNvPr id="4" name="Foliennummernplatzhalter 4">
            <a:extLst>
              <a:ext uri="{FF2B5EF4-FFF2-40B4-BE49-F238E27FC236}">
                <a16:creationId xmlns:a16="http://schemas.microsoft.com/office/drawing/2014/main" id="{7DE5B66D-5FDA-BB87-F32E-967D36BD5367}"/>
              </a:ext>
            </a:extLst>
          </p:cNvPr>
          <p:cNvSpPr txBox="1">
            <a:spLocks/>
          </p:cNvSpPr>
          <p:nvPr/>
        </p:nvSpPr>
        <p:spPr>
          <a:xfrm>
            <a:off x="8316416" y="6661149"/>
            <a:ext cx="367088" cy="138499"/>
          </a:xfrm>
          <a:prstGeom prst="rect">
            <a:avLst/>
          </a:prstGeom>
          <a:ln w="12700">
            <a:miter lim="400000"/>
          </a:ln>
        </p:spPr>
        <p:txBody>
          <a:bodyPr wrap="none" lIns="0" tIns="0" rIns="0" bIns="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latin typeface="+mj-lt"/>
                <a:ea typeface="+mj-ea"/>
                <a:cs typeface="+mj-cs"/>
                <a:sym typeface="Calibri"/>
              </a:defRPr>
            </a:lvl1pPr>
            <a:lvl2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2pPr>
            <a:lvl3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3pPr>
            <a:lvl4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4pPr>
            <a:lvl5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5pPr>
            <a:lvl6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6pPr>
            <a:lvl7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7pPr>
            <a:lvl8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8pPr>
            <a:lvl9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9pPr>
          </a:lstStyle>
          <a:p>
            <a:pPr algn="r">
              <a:defRPr/>
            </a:pPr>
            <a:r>
              <a:rPr lang="de-DE" dirty="0"/>
              <a:t>Page </a:t>
            </a:r>
            <a:fld id="{EBC07571-3134-BB4B-B83F-1A9FE18D34F3}" type="slidenum">
              <a:rPr lang="de-DE" smtClean="0"/>
              <a:pPr algn="r">
                <a:defRPr/>
              </a:pPr>
              <a:t>3</a:t>
            </a:fld>
            <a:endParaRPr lang="de-DE" dirty="0"/>
          </a:p>
        </p:txBody>
      </p:sp>
      <p:sp>
        <p:nvSpPr>
          <p:cNvPr id="3" name="TextBox 2">
            <a:extLst>
              <a:ext uri="{FF2B5EF4-FFF2-40B4-BE49-F238E27FC236}">
                <a16:creationId xmlns:a16="http://schemas.microsoft.com/office/drawing/2014/main" id="{19B660CE-54F3-2AE0-B9E0-258AD05B953C}"/>
              </a:ext>
            </a:extLst>
          </p:cNvPr>
          <p:cNvSpPr txBox="1"/>
          <p:nvPr/>
        </p:nvSpPr>
        <p:spPr>
          <a:xfrm>
            <a:off x="4860227" y="5650127"/>
            <a:ext cx="65" cy="276999"/>
          </a:xfrm>
          <a:prstGeom prst="rect">
            <a:avLst/>
          </a:prstGeom>
          <a:solidFill>
            <a:srgbClr val="00B050"/>
          </a:solidFill>
          <a:ln>
            <a:noFill/>
          </a:ln>
        </p:spPr>
        <p:txBody>
          <a:bodyPr wrap="none" lIns="0" tIns="0" rIns="0" bIns="0" rtlCol="0">
            <a:spAutoFit/>
          </a:bodyPr>
          <a:lstStyle/>
          <a:p>
            <a:pPr algn="ctr">
              <a:spcBef>
                <a:spcPts val="0"/>
              </a:spcBef>
            </a:pPr>
            <a:endParaRPr lang="de-CH" sz="1800" dirty="0">
              <a:solidFill>
                <a:srgbClr val="FFFF00"/>
              </a:solidFill>
            </a:endParaRPr>
          </a:p>
        </p:txBody>
      </p:sp>
      <p:grpSp>
        <p:nvGrpSpPr>
          <p:cNvPr id="8" name="Group 7">
            <a:extLst>
              <a:ext uri="{FF2B5EF4-FFF2-40B4-BE49-F238E27FC236}">
                <a16:creationId xmlns:a16="http://schemas.microsoft.com/office/drawing/2014/main" id="{25F5BB29-57DF-A1A3-F9B0-B8E3B09561AA}"/>
              </a:ext>
            </a:extLst>
          </p:cNvPr>
          <p:cNvGrpSpPr/>
          <p:nvPr/>
        </p:nvGrpSpPr>
        <p:grpSpPr>
          <a:xfrm>
            <a:off x="-252536" y="803498"/>
            <a:ext cx="8021691" cy="3115209"/>
            <a:chOff x="-252536" y="803498"/>
            <a:chExt cx="8021691" cy="3115209"/>
          </a:xfrm>
        </p:grpSpPr>
        <p:grpSp>
          <p:nvGrpSpPr>
            <p:cNvPr id="236" name="Group 235"/>
            <p:cNvGrpSpPr/>
            <p:nvPr/>
          </p:nvGrpSpPr>
          <p:grpSpPr>
            <a:xfrm>
              <a:off x="-252536" y="803498"/>
              <a:ext cx="5657500" cy="3115209"/>
              <a:chOff x="-351434" y="1098911"/>
              <a:chExt cx="5657500" cy="3115209"/>
            </a:xfrm>
          </p:grpSpPr>
          <p:pic>
            <p:nvPicPr>
              <p:cNvPr id="235" name="Picture 234"/>
              <p:cNvPicPr>
                <a:picLocks noChangeAspect="1"/>
              </p:cNvPicPr>
              <p:nvPr/>
            </p:nvPicPr>
            <p:blipFill>
              <a:blip r:embed="rId3"/>
              <a:stretch>
                <a:fillRect/>
              </a:stretch>
            </p:blipFill>
            <p:spPr>
              <a:xfrm>
                <a:off x="2940552" y="2101374"/>
                <a:ext cx="1114031" cy="1114031"/>
              </a:xfrm>
              <a:prstGeom prst="rect">
                <a:avLst/>
              </a:prstGeom>
            </p:spPr>
          </p:pic>
          <p:pic>
            <p:nvPicPr>
              <p:cNvPr id="231" name="Picture 230"/>
              <p:cNvPicPr>
                <a:picLocks noChangeAspect="1"/>
              </p:cNvPicPr>
              <p:nvPr/>
            </p:nvPicPr>
            <p:blipFill>
              <a:blip r:embed="rId4"/>
              <a:stretch>
                <a:fillRect/>
              </a:stretch>
            </p:blipFill>
            <p:spPr>
              <a:xfrm>
                <a:off x="1345626" y="1098911"/>
                <a:ext cx="3960440" cy="1110600"/>
              </a:xfrm>
              <a:prstGeom prst="rect">
                <a:avLst/>
              </a:prstGeom>
            </p:spPr>
          </p:pic>
          <p:pic>
            <p:nvPicPr>
              <p:cNvPr id="232" name="Picture 231"/>
              <p:cNvPicPr>
                <a:picLocks noChangeAspect="1"/>
              </p:cNvPicPr>
              <p:nvPr/>
            </p:nvPicPr>
            <p:blipFill>
              <a:blip r:embed="rId5"/>
              <a:stretch>
                <a:fillRect/>
              </a:stretch>
            </p:blipFill>
            <p:spPr>
              <a:xfrm>
                <a:off x="-351434" y="2101374"/>
                <a:ext cx="3701475" cy="1033083"/>
              </a:xfrm>
              <a:prstGeom prst="rect">
                <a:avLst/>
              </a:prstGeom>
            </p:spPr>
          </p:pic>
          <p:pic>
            <p:nvPicPr>
              <p:cNvPr id="234" name="Picture 233"/>
              <p:cNvPicPr>
                <a:picLocks noChangeAspect="1"/>
              </p:cNvPicPr>
              <p:nvPr/>
            </p:nvPicPr>
            <p:blipFill>
              <a:blip r:embed="rId6"/>
              <a:stretch>
                <a:fillRect/>
              </a:stretch>
            </p:blipFill>
            <p:spPr>
              <a:xfrm>
                <a:off x="1805468" y="3261102"/>
                <a:ext cx="3414604" cy="953018"/>
              </a:xfrm>
              <a:prstGeom prst="rect">
                <a:avLst/>
              </a:prstGeom>
            </p:spPr>
          </p:pic>
        </p:grpSp>
        <p:sp>
          <p:nvSpPr>
            <p:cNvPr id="7" name="Rectangle: Rounded Corners 6">
              <a:extLst>
                <a:ext uri="{FF2B5EF4-FFF2-40B4-BE49-F238E27FC236}">
                  <a16:creationId xmlns:a16="http://schemas.microsoft.com/office/drawing/2014/main" id="{0DC00B74-F3E0-64BE-D53A-022B446BAF03}"/>
                </a:ext>
              </a:extLst>
            </p:cNvPr>
            <p:cNvSpPr/>
            <p:nvPr/>
          </p:nvSpPr>
          <p:spPr>
            <a:xfrm>
              <a:off x="4067944" y="1943023"/>
              <a:ext cx="3701211" cy="802951"/>
            </a:xfrm>
            <a:prstGeom prst="roundRect">
              <a:avLst/>
            </a:prstGeom>
            <a:solidFill>
              <a:srgbClr val="92D050"/>
            </a:solidFill>
            <a:ln w="28575">
              <a:solidFill>
                <a:srgbClr val="FFFF00"/>
              </a:solidFill>
            </a:ln>
          </p:spPr>
          <p:style>
            <a:lnRef idx="0">
              <a:scrgbClr r="0" g="0" b="0"/>
            </a:lnRef>
            <a:fillRef idx="0">
              <a:scrgbClr r="0" g="0" b="0"/>
            </a:fillRef>
            <a:effectRef idx="0">
              <a:scrgbClr r="0" g="0" b="0"/>
            </a:effectRef>
            <a:fontRef idx="minor">
              <a:schemeClr val="lt1"/>
            </a:fontRef>
          </p:style>
          <p:txBody>
            <a:bodyPr rtlCol="0" anchor="ctr"/>
            <a:lstStyle/>
            <a:p>
              <a:pPr algn="ctr">
                <a:spcBef>
                  <a:spcPts val="0"/>
                </a:spcBef>
              </a:pPr>
              <a:r>
                <a:rPr lang="en-US" b="1" dirty="0">
                  <a:solidFill>
                    <a:srgbClr val="FFFF00"/>
                  </a:solidFill>
                  <a:latin typeface="Calibri" panose="020F0502020204030204" pitchFamily="34" charset="0"/>
                  <a:cs typeface="Calibri" panose="020F0502020204030204" pitchFamily="34" charset="0"/>
                </a:rPr>
                <a:t>R&amp;D on magnet technologies</a:t>
              </a:r>
            </a:p>
            <a:p>
              <a:pPr algn="ctr">
                <a:spcBef>
                  <a:spcPts val="0"/>
                </a:spcBef>
              </a:pPr>
              <a:r>
                <a:rPr lang="en-US" b="1" dirty="0">
                  <a:solidFill>
                    <a:srgbClr val="FFFF00"/>
                  </a:solidFill>
                  <a:latin typeface="Calibri" panose="020F0502020204030204" pitchFamily="34" charset="0"/>
                  <a:cs typeface="Calibri" panose="020F0502020204030204" pitchFamily="34" charset="0"/>
                </a:rPr>
                <a:t>for Room Temperature and Superconducting Magnets (60%)</a:t>
              </a:r>
            </a:p>
          </p:txBody>
        </p:sp>
      </p:grpSp>
    </p:spTree>
    <p:extLst>
      <p:ext uri="{BB962C8B-B14F-4D97-AF65-F5344CB8AC3E}">
        <p14:creationId xmlns:p14="http://schemas.microsoft.com/office/powerpoint/2010/main" val="3493765169"/>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DAE507C3-4D89-6E4E-F1F0-7ABB6F9E48CC}"/>
              </a:ext>
            </a:extLst>
          </p:cNvPr>
          <p:cNvSpPr>
            <a:spLocks noGrp="1"/>
          </p:cNvSpPr>
          <p:nvPr>
            <p:ph type="sldNum" sz="quarter" idx="10"/>
          </p:nvPr>
        </p:nvSpPr>
        <p:spPr>
          <a:xfrm>
            <a:off x="215900" y="6329363"/>
            <a:ext cx="327025" cy="528637"/>
          </a:xfrm>
          <a:prstGeom prst="rect">
            <a:avLst/>
          </a:prstGeom>
        </p:spPr>
        <p:txBody>
          <a:bodyPr vert="horz" lIns="0" tIns="0" rIns="0" bIns="0" rtlCol="0" anchor="t" anchorCtr="0"/>
          <a:lstStyle>
            <a:defPPr>
              <a:defRPr lang="en-US"/>
            </a:defPPr>
            <a:lvl1pPr algn="l" rtl="0" eaLnBrk="1" fontAlgn="auto" hangingPunct="0">
              <a:spcBef>
                <a:spcPts val="900"/>
              </a:spcBef>
              <a:spcAft>
                <a:spcPts val="0"/>
              </a:spcAft>
              <a:defRPr sz="750" kern="0" smtClean="0">
                <a:solidFill>
                  <a:schemeClr val="tx1"/>
                </a:solidFill>
                <a:latin typeface="+mj-lt"/>
                <a:ea typeface="+mj-ea"/>
                <a:cs typeface="+mj-cs"/>
                <a:sym typeface="Calibri"/>
              </a:defRPr>
            </a:lvl1pPr>
            <a:lvl2pPr algn="l" rtl="0" eaLnBrk="0" fontAlgn="base" hangingPunct="0">
              <a:spcBef>
                <a:spcPct val="0"/>
              </a:spcBef>
              <a:spcAft>
                <a:spcPct val="0"/>
              </a:spcAft>
              <a:defRPr sz="1600" kern="1200">
                <a:solidFill>
                  <a:srgbClr val="000000"/>
                </a:solidFill>
                <a:latin typeface="Aptos" panose="020B0004020202020204" pitchFamily="34" charset="0"/>
                <a:ea typeface="+mn-ea"/>
                <a:cs typeface="+mn-cs"/>
                <a:sym typeface="Calibri" panose="020F0502020204030204" pitchFamily="34" charset="0"/>
              </a:defRPr>
            </a:lvl2pPr>
            <a:lvl3pPr algn="l" rtl="0" eaLnBrk="0" fontAlgn="base" hangingPunct="0">
              <a:spcBef>
                <a:spcPct val="0"/>
              </a:spcBef>
              <a:spcAft>
                <a:spcPct val="0"/>
              </a:spcAft>
              <a:defRPr sz="1600" kern="1200">
                <a:solidFill>
                  <a:srgbClr val="000000"/>
                </a:solidFill>
                <a:latin typeface="Aptos" panose="020B0004020202020204" pitchFamily="34" charset="0"/>
                <a:ea typeface="+mn-ea"/>
                <a:cs typeface="+mn-cs"/>
                <a:sym typeface="Calibri" panose="020F0502020204030204" pitchFamily="34" charset="0"/>
              </a:defRPr>
            </a:lvl3pPr>
            <a:lvl4pPr algn="l" rtl="0" eaLnBrk="0" fontAlgn="base" hangingPunct="0">
              <a:spcBef>
                <a:spcPct val="0"/>
              </a:spcBef>
              <a:spcAft>
                <a:spcPct val="0"/>
              </a:spcAft>
              <a:defRPr sz="1600" kern="1200">
                <a:solidFill>
                  <a:srgbClr val="000000"/>
                </a:solidFill>
                <a:latin typeface="Aptos" panose="020B0004020202020204" pitchFamily="34" charset="0"/>
                <a:ea typeface="+mn-ea"/>
                <a:cs typeface="+mn-cs"/>
                <a:sym typeface="Calibri" panose="020F0502020204030204" pitchFamily="34" charset="0"/>
              </a:defRPr>
            </a:lvl4pPr>
            <a:lvl5pPr algn="l" rtl="0" eaLnBrk="0" fontAlgn="base" hangingPunct="0">
              <a:spcBef>
                <a:spcPct val="0"/>
              </a:spcBef>
              <a:spcAft>
                <a:spcPct val="0"/>
              </a:spcAft>
              <a:defRPr sz="1600" kern="1200">
                <a:solidFill>
                  <a:srgbClr val="000000"/>
                </a:solidFill>
                <a:latin typeface="Aptos" panose="020B0004020202020204" pitchFamily="34" charset="0"/>
                <a:ea typeface="+mn-ea"/>
                <a:cs typeface="+mn-cs"/>
                <a:sym typeface="Calibri" panose="020F0502020204030204" pitchFamily="34" charset="0"/>
              </a:defRPr>
            </a:lvl5pPr>
            <a:lvl6pPr marL="2286000" algn="l" defTabSz="914400" rtl="0" eaLnBrk="1" latinLnBrk="0" hangingPunct="1">
              <a:defRPr sz="1600" kern="1200">
                <a:solidFill>
                  <a:srgbClr val="000000"/>
                </a:solidFill>
                <a:latin typeface="Aptos" panose="020B0004020202020204" pitchFamily="34" charset="0"/>
                <a:ea typeface="+mn-ea"/>
                <a:cs typeface="+mn-cs"/>
                <a:sym typeface="Calibri" panose="020F0502020204030204" pitchFamily="34" charset="0"/>
              </a:defRPr>
            </a:lvl6pPr>
            <a:lvl7pPr marL="2743200" algn="l" defTabSz="914400" rtl="0" eaLnBrk="1" latinLnBrk="0" hangingPunct="1">
              <a:defRPr sz="1600" kern="1200">
                <a:solidFill>
                  <a:srgbClr val="000000"/>
                </a:solidFill>
                <a:latin typeface="Aptos" panose="020B0004020202020204" pitchFamily="34" charset="0"/>
                <a:ea typeface="+mn-ea"/>
                <a:cs typeface="+mn-cs"/>
                <a:sym typeface="Calibri" panose="020F0502020204030204" pitchFamily="34" charset="0"/>
              </a:defRPr>
            </a:lvl7pPr>
            <a:lvl8pPr marL="3200400" algn="l" defTabSz="914400" rtl="0" eaLnBrk="1" latinLnBrk="0" hangingPunct="1">
              <a:defRPr sz="1600" kern="1200">
                <a:solidFill>
                  <a:srgbClr val="000000"/>
                </a:solidFill>
                <a:latin typeface="Aptos" panose="020B0004020202020204" pitchFamily="34" charset="0"/>
                <a:ea typeface="+mn-ea"/>
                <a:cs typeface="+mn-cs"/>
                <a:sym typeface="Calibri" panose="020F0502020204030204" pitchFamily="34" charset="0"/>
              </a:defRPr>
            </a:lvl8pPr>
            <a:lvl9pPr marL="3657600" algn="l" defTabSz="914400" rtl="0" eaLnBrk="1" latinLnBrk="0" hangingPunct="1">
              <a:defRPr sz="1600" kern="1200">
                <a:solidFill>
                  <a:srgbClr val="000000"/>
                </a:solidFill>
                <a:latin typeface="Aptos" panose="020B0004020202020204" pitchFamily="34" charset="0"/>
                <a:ea typeface="+mn-ea"/>
                <a:cs typeface="+mn-cs"/>
                <a:sym typeface="Calibri" panose="020F0502020204030204" pitchFamily="34" charset="0"/>
              </a:defRPr>
            </a:lvl9pPr>
          </a:lstStyle>
          <a:p>
            <a:pPr>
              <a:defRPr/>
            </a:pPr>
            <a:fld id="{68A4069D-312A-4A0E-BDF6-71AAE8991096}" type="slidenum">
              <a:rPr lang="en-US" smtClean="0"/>
              <a:pPr>
                <a:defRPr/>
              </a:pPr>
              <a:t>30</a:t>
            </a:fld>
            <a:endParaRPr lang="en-US"/>
          </a:p>
        </p:txBody>
      </p:sp>
      <p:sp>
        <p:nvSpPr>
          <p:cNvPr id="42" name="TextShape 3">
            <a:extLst>
              <a:ext uri="{FF2B5EF4-FFF2-40B4-BE49-F238E27FC236}">
                <a16:creationId xmlns:a16="http://schemas.microsoft.com/office/drawing/2014/main" id="{0DE65084-4CD8-3C28-5DBE-125AAFBF0A39}"/>
              </a:ext>
            </a:extLst>
          </p:cNvPr>
          <p:cNvSpPr txBox="1"/>
          <p:nvPr/>
        </p:nvSpPr>
        <p:spPr>
          <a:xfrm>
            <a:off x="1406280" y="33338"/>
            <a:ext cx="6264994" cy="488950"/>
          </a:xfrm>
          <a:prstGeom prst="rect">
            <a:avLst/>
          </a:prstGeom>
          <a:noFill/>
          <a:ln>
            <a:noFill/>
          </a:ln>
        </p:spPr>
        <p:txBody>
          <a:bodyPr lIns="0" tIns="0" rIns="0" bIns="0" anchor="b">
            <a:normAutofit/>
          </a:bodyPr>
          <a:lstStyle/>
          <a:p>
            <a:pPr eaLnBrk="1" fontAlgn="auto">
              <a:spcBef>
                <a:spcPts val="900"/>
              </a:spcBef>
              <a:spcAft>
                <a:spcPts val="0"/>
              </a:spcAft>
              <a:defRPr/>
            </a:pPr>
            <a:r>
              <a:rPr lang="en-US" sz="2400" b="1" kern="0" spc="-1" dirty="0">
                <a:solidFill>
                  <a:srgbClr val="3333FF"/>
                </a:solidFill>
                <a:latin typeface="Calibri" panose="020F0502020204030204" pitchFamily="34" charset="0"/>
                <a:ea typeface="+mj-ea"/>
                <a:cs typeface="Calibri" panose="020F0502020204030204" pitchFamily="34" charset="0"/>
                <a:sym typeface="Calibri"/>
              </a:rPr>
              <a:t>Approach for an energy transition of PSI magnets</a:t>
            </a:r>
            <a:endParaRPr lang="en-GB" sz="2400" b="1" kern="0" spc="-1" dirty="0">
              <a:solidFill>
                <a:srgbClr val="3333FF"/>
              </a:solidFill>
              <a:latin typeface="Calibri" panose="020F0502020204030204" pitchFamily="34" charset="0"/>
              <a:ea typeface="+mj-ea"/>
              <a:cs typeface="Calibri" panose="020F0502020204030204" pitchFamily="34" charset="0"/>
              <a:sym typeface="Calibri"/>
            </a:endParaRPr>
          </a:p>
        </p:txBody>
      </p:sp>
      <p:grpSp>
        <p:nvGrpSpPr>
          <p:cNvPr id="55300" name="Group 1">
            <a:extLst>
              <a:ext uri="{FF2B5EF4-FFF2-40B4-BE49-F238E27FC236}">
                <a16:creationId xmlns:a16="http://schemas.microsoft.com/office/drawing/2014/main" id="{B70A5A07-F155-4D7D-574B-0C8AE2C5E8E0}"/>
              </a:ext>
            </a:extLst>
          </p:cNvPr>
          <p:cNvGrpSpPr>
            <a:grpSpLocks/>
          </p:cNvGrpSpPr>
          <p:nvPr/>
        </p:nvGrpSpPr>
        <p:grpSpPr bwMode="auto">
          <a:xfrm>
            <a:off x="2882900" y="1995488"/>
            <a:ext cx="3378200" cy="2801937"/>
            <a:chOff x="7616851" y="1312403"/>
            <a:chExt cx="4502811" cy="3734264"/>
          </a:xfrm>
        </p:grpSpPr>
        <p:sp>
          <p:nvSpPr>
            <p:cNvPr id="55309" name="Rectangle 30">
              <a:extLst>
                <a:ext uri="{FF2B5EF4-FFF2-40B4-BE49-F238E27FC236}">
                  <a16:creationId xmlns:a16="http://schemas.microsoft.com/office/drawing/2014/main" id="{58BB060F-FA7B-6027-23FA-FD1954AD7CCC}"/>
                </a:ext>
              </a:extLst>
            </p:cNvPr>
            <p:cNvSpPr>
              <a:spLocks noChangeArrowheads="1"/>
            </p:cNvSpPr>
            <p:nvPr/>
          </p:nvSpPr>
          <p:spPr bwMode="auto">
            <a:xfrm>
              <a:off x="7616851" y="1312403"/>
              <a:ext cx="3069108" cy="451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spcBef>
                  <a:spcPts val="900"/>
                </a:spcBef>
              </a:pPr>
              <a:r>
                <a:rPr lang="de-DE" altLang="en-US" b="1">
                  <a:solidFill>
                    <a:srgbClr val="0097CC"/>
                  </a:solidFill>
                  <a:ea typeface="Calibri" panose="020F0502020204030204" pitchFamily="34" charset="0"/>
                  <a:cs typeface="Times New Roman" panose="02020603050405020304" pitchFamily="18" charset="0"/>
                </a:rPr>
                <a:t>Normal condutors</a:t>
              </a:r>
            </a:p>
          </p:txBody>
        </p:sp>
        <p:sp>
          <p:nvSpPr>
            <p:cNvPr id="55310" name="Rectangle 31">
              <a:extLst>
                <a:ext uri="{FF2B5EF4-FFF2-40B4-BE49-F238E27FC236}">
                  <a16:creationId xmlns:a16="http://schemas.microsoft.com/office/drawing/2014/main" id="{B69A91C6-86A6-39C4-6729-8EE2BC5B0466}"/>
                </a:ext>
              </a:extLst>
            </p:cNvPr>
            <p:cNvSpPr>
              <a:spLocks noChangeArrowheads="1"/>
            </p:cNvSpPr>
            <p:nvPr/>
          </p:nvSpPr>
          <p:spPr bwMode="auto">
            <a:xfrm>
              <a:off x="8578867" y="2963974"/>
              <a:ext cx="16880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spcBef>
                  <a:spcPts val="900"/>
                </a:spcBef>
              </a:pPr>
              <a:r>
                <a:rPr lang="de-DE" altLang="en-US" sz="1200" b="1">
                  <a:solidFill>
                    <a:srgbClr val="15A359"/>
                  </a:solidFill>
                  <a:ea typeface="Calibri" panose="020F0502020204030204" pitchFamily="34" charset="0"/>
                  <a:cs typeface="Times New Roman" panose="02020603050405020304" pitchFamily="18" charset="0"/>
                </a:rPr>
                <a:t>LTS</a:t>
              </a:r>
            </a:p>
          </p:txBody>
        </p:sp>
        <p:sp>
          <p:nvSpPr>
            <p:cNvPr id="55311" name="Rectangle 32">
              <a:extLst>
                <a:ext uri="{FF2B5EF4-FFF2-40B4-BE49-F238E27FC236}">
                  <a16:creationId xmlns:a16="http://schemas.microsoft.com/office/drawing/2014/main" id="{9714C9AC-91F6-E4FA-68A2-DE09728C9A37}"/>
                </a:ext>
              </a:extLst>
            </p:cNvPr>
            <p:cNvSpPr>
              <a:spLocks noChangeArrowheads="1"/>
            </p:cNvSpPr>
            <p:nvPr/>
          </p:nvSpPr>
          <p:spPr bwMode="auto">
            <a:xfrm>
              <a:off x="8514672" y="4677335"/>
              <a:ext cx="17522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spcBef>
                  <a:spcPts val="900"/>
                </a:spcBef>
              </a:pPr>
              <a:r>
                <a:rPr lang="de-DE" altLang="en-US" sz="1200" b="1">
                  <a:solidFill>
                    <a:srgbClr val="CC3006"/>
                  </a:solidFill>
                  <a:ea typeface="Calibri" panose="020F0502020204030204" pitchFamily="34" charset="0"/>
                  <a:cs typeface="Times New Roman" panose="02020603050405020304" pitchFamily="18" charset="0"/>
                </a:rPr>
                <a:t>HTS</a:t>
              </a:r>
            </a:p>
          </p:txBody>
        </p:sp>
        <p:sp>
          <p:nvSpPr>
            <p:cNvPr id="61" name="Down Arrow 60">
              <a:extLst>
                <a:ext uri="{FF2B5EF4-FFF2-40B4-BE49-F238E27FC236}">
                  <a16:creationId xmlns:a16="http://schemas.microsoft.com/office/drawing/2014/main" id="{768EAE3B-8C4D-CBAC-C64D-58432CC60FDC}"/>
                </a:ext>
              </a:extLst>
            </p:cNvPr>
            <p:cNvSpPr/>
            <p:nvPr/>
          </p:nvSpPr>
          <p:spPr>
            <a:xfrm>
              <a:off x="8706583" y="3468332"/>
              <a:ext cx="444356" cy="11657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a:spcBef>
                  <a:spcPts val="900"/>
                </a:spcBef>
                <a:spcAft>
                  <a:spcPts val="0"/>
                </a:spcAft>
                <a:defRPr/>
              </a:pPr>
              <a:endParaRPr lang="en-US" sz="1200" kern="0">
                <a:sym typeface="Calibri"/>
              </a:endParaRPr>
            </a:p>
          </p:txBody>
        </p:sp>
        <p:sp>
          <p:nvSpPr>
            <p:cNvPr id="55313" name="TextBox 35">
              <a:extLst>
                <a:ext uri="{FF2B5EF4-FFF2-40B4-BE49-F238E27FC236}">
                  <a16:creationId xmlns:a16="http://schemas.microsoft.com/office/drawing/2014/main" id="{52340D57-F28B-0BA0-1154-54E6870FDC12}"/>
                </a:ext>
              </a:extLst>
            </p:cNvPr>
            <p:cNvSpPr txBox="1">
              <a:spLocks noChangeArrowheads="1"/>
            </p:cNvSpPr>
            <p:nvPr/>
          </p:nvSpPr>
          <p:spPr bwMode="auto">
            <a:xfrm>
              <a:off x="9131734" y="2009046"/>
              <a:ext cx="2987928" cy="4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spcBef>
                  <a:spcPts val="900"/>
                </a:spcBef>
              </a:pPr>
              <a:r>
                <a:rPr lang="de-DE" altLang="en-US" sz="1400"/>
                <a:t>Omitting resistive  loss</a:t>
              </a:r>
              <a:endParaRPr lang="en-US" altLang="en-US" sz="1400"/>
            </a:p>
          </p:txBody>
        </p:sp>
        <p:sp>
          <p:nvSpPr>
            <p:cNvPr id="55314" name="TextBox 61">
              <a:extLst>
                <a:ext uri="{FF2B5EF4-FFF2-40B4-BE49-F238E27FC236}">
                  <a16:creationId xmlns:a16="http://schemas.microsoft.com/office/drawing/2014/main" id="{B888D123-4A56-4A78-A6D3-DE9617C75B40}"/>
                </a:ext>
              </a:extLst>
            </p:cNvPr>
            <p:cNvSpPr txBox="1">
              <a:spLocks noChangeArrowheads="1"/>
            </p:cNvSpPr>
            <p:nvPr/>
          </p:nvSpPr>
          <p:spPr bwMode="auto">
            <a:xfrm>
              <a:off x="9131734" y="3700330"/>
              <a:ext cx="2987928" cy="851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spcBef>
                  <a:spcPts val="900"/>
                </a:spcBef>
              </a:pPr>
              <a:r>
                <a:rPr lang="de-DE" altLang="en-US" sz="1400"/>
                <a:t>Lowering cooling cost</a:t>
              </a:r>
            </a:p>
            <a:p>
              <a:pPr eaLnBrk="1">
                <a:spcBef>
                  <a:spcPts val="900"/>
                </a:spcBef>
              </a:pPr>
              <a:r>
                <a:rPr lang="de-DE" altLang="en-US" sz="1400"/>
                <a:t>Higher magnetic fields</a:t>
              </a:r>
              <a:endParaRPr lang="en-US" altLang="en-US" sz="1400"/>
            </a:p>
          </p:txBody>
        </p:sp>
        <p:sp>
          <p:nvSpPr>
            <p:cNvPr id="30" name="Down Arrow 29">
              <a:extLst>
                <a:ext uri="{FF2B5EF4-FFF2-40B4-BE49-F238E27FC236}">
                  <a16:creationId xmlns:a16="http://schemas.microsoft.com/office/drawing/2014/main" id="{29F71037-A1C9-7257-5E6E-2E147593B7E0}"/>
                </a:ext>
              </a:extLst>
            </p:cNvPr>
            <p:cNvSpPr/>
            <p:nvPr/>
          </p:nvSpPr>
          <p:spPr>
            <a:xfrm>
              <a:off x="8706583" y="1779979"/>
              <a:ext cx="444356" cy="11657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a:spcBef>
                  <a:spcPts val="900"/>
                </a:spcBef>
                <a:spcAft>
                  <a:spcPts val="0"/>
                </a:spcAft>
                <a:defRPr/>
              </a:pPr>
              <a:endParaRPr lang="en-US" sz="1200" kern="0">
                <a:sym typeface="Calibri"/>
              </a:endParaRPr>
            </a:p>
          </p:txBody>
        </p:sp>
      </p:grpSp>
      <p:pic>
        <p:nvPicPr>
          <p:cNvPr id="55301" name="Picture 2">
            <a:extLst>
              <a:ext uri="{FF2B5EF4-FFF2-40B4-BE49-F238E27FC236}">
                <a16:creationId xmlns:a16="http://schemas.microsoft.com/office/drawing/2014/main" id="{224A512A-9943-461C-8185-80D6F4D796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4250" y="1466850"/>
            <a:ext cx="3235325"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2" name="TextBox 4">
            <a:extLst>
              <a:ext uri="{FF2B5EF4-FFF2-40B4-BE49-F238E27FC236}">
                <a16:creationId xmlns:a16="http://schemas.microsoft.com/office/drawing/2014/main" id="{78CD1DF3-7AE3-632A-A6B2-C5F866DC1779}"/>
              </a:ext>
            </a:extLst>
          </p:cNvPr>
          <p:cNvSpPr txBox="1">
            <a:spLocks noChangeArrowheads="1"/>
          </p:cNvSpPr>
          <p:nvPr/>
        </p:nvSpPr>
        <p:spPr bwMode="auto">
          <a:xfrm>
            <a:off x="179388" y="522288"/>
            <a:ext cx="6227762"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ts val="900"/>
              </a:spcBef>
              <a:defRPr sz="1600">
                <a:solidFill>
                  <a:srgbClr val="000000"/>
                </a:solidFill>
                <a:latin typeface="Aptos" panose="020B0004020202020204" pitchFamily="34" charset="0"/>
                <a:sym typeface="Calibri" panose="020F0502020204030204" pitchFamily="34" charset="0"/>
              </a:defRPr>
            </a:lvl1pPr>
            <a:lvl2pPr>
              <a:spcBef>
                <a:spcPts val="900"/>
              </a:spcBef>
              <a:defRPr sz="1600">
                <a:solidFill>
                  <a:srgbClr val="000000"/>
                </a:solidFill>
                <a:latin typeface="Aptos" panose="020B0004020202020204" pitchFamily="34" charset="0"/>
                <a:sym typeface="Calibri" panose="020F0502020204030204" pitchFamily="34" charset="0"/>
              </a:defRPr>
            </a:lvl2pPr>
            <a:lvl3pPr>
              <a:spcBef>
                <a:spcPts val="900"/>
              </a:spcBef>
              <a:defRPr sz="1600">
                <a:solidFill>
                  <a:srgbClr val="000000"/>
                </a:solidFill>
                <a:latin typeface="Aptos" panose="020B0004020202020204" pitchFamily="34" charset="0"/>
                <a:sym typeface="Calibri" panose="020F0502020204030204" pitchFamily="34" charset="0"/>
              </a:defRPr>
            </a:lvl3pPr>
            <a:lvl4pPr>
              <a:spcBef>
                <a:spcPts val="900"/>
              </a:spcBef>
              <a:defRPr sz="1600">
                <a:solidFill>
                  <a:srgbClr val="000000"/>
                </a:solidFill>
                <a:latin typeface="Aptos" panose="020B0004020202020204" pitchFamily="34" charset="0"/>
                <a:sym typeface="Calibri" panose="020F0502020204030204" pitchFamily="34" charset="0"/>
              </a:defRPr>
            </a:lvl4pPr>
            <a:lvl5pPr>
              <a:spcBef>
                <a:spcPts val="900"/>
              </a:spcBef>
              <a:defRPr sz="1600">
                <a:solidFill>
                  <a:srgbClr val="000000"/>
                </a:solidFill>
                <a:latin typeface="Aptos" panose="020B0004020202020204" pitchFamily="34" charset="0"/>
                <a:sym typeface="Calibri" panose="020F0502020204030204" pitchFamily="34" charset="0"/>
              </a:defRPr>
            </a:lvl5pPr>
            <a:lvl6pPr marL="4572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6pPr>
            <a:lvl7pPr marL="9144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7pPr>
            <a:lvl8pPr marL="13716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8pPr>
            <a:lvl9pPr marL="1828800" eaLnBrk="0" fontAlgn="base" hangingPunct="0">
              <a:spcBef>
                <a:spcPts val="900"/>
              </a:spcBef>
              <a:spcAft>
                <a:spcPct val="0"/>
              </a:spcAft>
              <a:defRPr sz="1600">
                <a:solidFill>
                  <a:srgbClr val="000000"/>
                </a:solidFill>
                <a:latin typeface="Aptos" panose="020B0004020202020204" pitchFamily="34" charset="0"/>
                <a:sym typeface="Calibri" panose="020F0502020204030204" pitchFamily="34" charset="0"/>
              </a:defRPr>
            </a:lvl9pPr>
          </a:lstStyle>
          <a:p>
            <a:pPr eaLnBrk="1">
              <a:buFont typeface="Arial" panose="020B0604020202020204" pitchFamily="34" charset="0"/>
              <a:buChar char="•"/>
            </a:pPr>
            <a:r>
              <a:rPr lang="de-DE" altLang="en-US"/>
              <a:t>Low field, high density of magnets &amp; low radiation  (Light sources) </a:t>
            </a:r>
            <a:r>
              <a:rPr lang="de-DE" altLang="en-US">
                <a:sym typeface="Symbol" panose="05050102010706020507" pitchFamily="18" charset="2"/>
              </a:rPr>
              <a:t></a:t>
            </a:r>
            <a:r>
              <a:rPr lang="de-DE" altLang="en-US"/>
              <a:t> </a:t>
            </a:r>
            <a:r>
              <a:rPr lang="de-DE" altLang="en-US" b="1"/>
              <a:t>permanent magnets</a:t>
            </a:r>
          </a:p>
          <a:p>
            <a:pPr eaLnBrk="1">
              <a:buFont typeface="Arial" panose="020B0604020202020204" pitchFamily="34" charset="0"/>
              <a:buChar char="•"/>
            </a:pPr>
            <a:r>
              <a:rPr lang="de-DE" altLang="en-US"/>
              <a:t>Moderate/high fields &amp; </a:t>
            </a:r>
            <a:r>
              <a:rPr lang="de-DE" altLang="en-US" b="1" i="1"/>
              <a:t>high consumption </a:t>
            </a:r>
            <a:r>
              <a:rPr lang="de-DE" altLang="en-US"/>
              <a:t>magnets </a:t>
            </a:r>
            <a:r>
              <a:rPr lang="de-DE" altLang="en-US" b="1" i="1"/>
              <a:t>in highly radiative environment</a:t>
            </a:r>
            <a:r>
              <a:rPr lang="de-DE" altLang="en-US"/>
              <a:t>   (proton accelerator) </a:t>
            </a:r>
            <a:r>
              <a:rPr lang="de-DE" altLang="en-US">
                <a:sym typeface="Symbol" panose="05050102010706020507" pitchFamily="18" charset="2"/>
              </a:rPr>
              <a:t></a:t>
            </a:r>
            <a:r>
              <a:rPr lang="de-DE" altLang="en-US"/>
              <a:t> </a:t>
            </a:r>
            <a:r>
              <a:rPr lang="de-DE" altLang="en-US" b="1">
                <a:solidFill>
                  <a:srgbClr val="00B050"/>
                </a:solidFill>
              </a:rPr>
              <a:t>cryogen free superconducting magnets</a:t>
            </a:r>
            <a:endParaRPr lang="en-US" altLang="en-US" b="1">
              <a:solidFill>
                <a:srgbClr val="00B050"/>
              </a:solidFill>
            </a:endParaRPr>
          </a:p>
        </p:txBody>
      </p:sp>
      <p:sp>
        <p:nvSpPr>
          <p:cNvPr id="55304" name="TextBox 9">
            <a:extLst>
              <a:ext uri="{FF2B5EF4-FFF2-40B4-BE49-F238E27FC236}">
                <a16:creationId xmlns:a16="http://schemas.microsoft.com/office/drawing/2014/main" id="{81FCEA14-2853-8631-079D-3BEA8BF21B0C}"/>
              </a:ext>
            </a:extLst>
          </p:cNvPr>
          <p:cNvSpPr txBox="1">
            <a:spLocks noChangeArrowheads="1"/>
          </p:cNvSpPr>
          <p:nvPr/>
        </p:nvSpPr>
        <p:spPr bwMode="auto">
          <a:xfrm>
            <a:off x="6186488" y="4084638"/>
            <a:ext cx="2914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spcBef>
                <a:spcPts val="900"/>
              </a:spcBef>
            </a:pPr>
            <a:r>
              <a:rPr lang="en-US" altLang="en-US" sz="1400"/>
              <a:t>From Samira Fatehi, KIT, Germany</a:t>
            </a:r>
          </a:p>
        </p:txBody>
      </p:sp>
      <p:sp>
        <p:nvSpPr>
          <p:cNvPr id="9" name="Rectangle: Rounded Corners 8">
            <a:extLst>
              <a:ext uri="{FF2B5EF4-FFF2-40B4-BE49-F238E27FC236}">
                <a16:creationId xmlns:a16="http://schemas.microsoft.com/office/drawing/2014/main" id="{B8D14AED-2AAF-5870-17AD-E26E83BD59A7}"/>
              </a:ext>
            </a:extLst>
          </p:cNvPr>
          <p:cNvSpPr/>
          <p:nvPr/>
        </p:nvSpPr>
        <p:spPr>
          <a:xfrm>
            <a:off x="35496" y="5032394"/>
            <a:ext cx="9065476" cy="1462233"/>
          </a:xfrm>
          <a:prstGeom prst="roundRect">
            <a:avLst/>
          </a:prstGeom>
          <a:noFill/>
          <a:ln w="28575">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a:spcBef>
                <a:spcPts val="900"/>
              </a:spcBef>
              <a:spcAft>
                <a:spcPts val="0"/>
              </a:spcAft>
              <a:defRPr/>
            </a:pPr>
            <a:endParaRPr lang="en-US" sz="2000" kern="0" dirty="0" err="1">
              <a:sym typeface="Calibri"/>
            </a:endParaRPr>
          </a:p>
        </p:txBody>
      </p:sp>
      <p:sp>
        <p:nvSpPr>
          <p:cNvPr id="12" name="TextBox 11">
            <a:extLst>
              <a:ext uri="{FF2B5EF4-FFF2-40B4-BE49-F238E27FC236}">
                <a16:creationId xmlns:a16="http://schemas.microsoft.com/office/drawing/2014/main" id="{183026CF-DF10-E85A-D4A1-EE275B9A8DBC}"/>
              </a:ext>
            </a:extLst>
          </p:cNvPr>
          <p:cNvSpPr txBox="1"/>
          <p:nvPr/>
        </p:nvSpPr>
        <p:spPr>
          <a:xfrm>
            <a:off x="468313" y="5127625"/>
            <a:ext cx="8440737" cy="1139825"/>
          </a:xfrm>
          <a:prstGeom prst="rect">
            <a:avLst/>
          </a:prstGeom>
          <a:noFill/>
        </p:spPr>
        <p:txBody>
          <a:bodyPr lIns="0" tIns="0" rIns="0" bIns="0">
            <a:spAutoFit/>
          </a:bodyPr>
          <a:lstStyle/>
          <a:p>
            <a:pPr eaLnBrk="1" fontAlgn="auto">
              <a:spcBef>
                <a:spcPts val="900"/>
              </a:spcBef>
              <a:spcAft>
                <a:spcPts val="0"/>
              </a:spcAft>
              <a:defRPr/>
            </a:pPr>
            <a:r>
              <a:rPr lang="en-US" sz="2000" b="1" i="1" kern="0" dirty="0">
                <a:latin typeface="+mj-lt"/>
                <a:ea typeface="+mj-ea"/>
                <a:cs typeface="+mj-cs"/>
                <a:sym typeface="Calibri"/>
              </a:rPr>
              <a:t>Aspects to consider :</a:t>
            </a:r>
          </a:p>
          <a:p>
            <a:pPr marL="457200" indent="-457200" eaLnBrk="1" fontAlgn="auto">
              <a:spcBef>
                <a:spcPts val="0"/>
              </a:spcBef>
              <a:spcAft>
                <a:spcPts val="0"/>
              </a:spcAft>
              <a:buFont typeface="+mj-lt"/>
              <a:buAutoNum type="arabicPeriod"/>
              <a:defRPr/>
            </a:pPr>
            <a:r>
              <a:rPr lang="en-US" sz="1800" kern="0" dirty="0">
                <a:latin typeface="+mj-lt"/>
                <a:ea typeface="+mj-ea"/>
                <a:cs typeface="+mj-cs"/>
                <a:sym typeface="Calibri"/>
              </a:rPr>
              <a:t>Economical study  (capital cost, power consumption,CO</a:t>
            </a:r>
            <a:r>
              <a:rPr lang="en-US" sz="1800" kern="0" baseline="-25000" dirty="0">
                <a:latin typeface="+mj-lt"/>
                <a:ea typeface="+mj-ea"/>
                <a:cs typeface="+mj-cs"/>
                <a:sym typeface="Calibri"/>
              </a:rPr>
              <a:t>2</a:t>
            </a:r>
            <a:r>
              <a:rPr lang="en-US" sz="1800" kern="0" dirty="0">
                <a:latin typeface="+mj-lt"/>
                <a:ea typeface="+mj-ea"/>
                <a:cs typeface="+mj-cs"/>
                <a:sym typeface="Calibri"/>
              </a:rPr>
              <a:t>…)</a:t>
            </a:r>
          </a:p>
          <a:p>
            <a:pPr marL="457200" indent="-457200" eaLnBrk="1" fontAlgn="auto">
              <a:spcBef>
                <a:spcPts val="0"/>
              </a:spcBef>
              <a:spcAft>
                <a:spcPts val="0"/>
              </a:spcAft>
              <a:buFont typeface="+mj-lt"/>
              <a:buAutoNum type="arabicPeriod"/>
              <a:defRPr/>
            </a:pPr>
            <a:r>
              <a:rPr lang="en-US" sz="1800" kern="0" dirty="0">
                <a:latin typeface="+mj-lt"/>
                <a:ea typeface="+mj-ea"/>
                <a:cs typeface="+mj-cs"/>
                <a:sym typeface="Calibri"/>
              </a:rPr>
              <a:t>Operating conditions (Field and Thermal budget -incl. beam deposited energy)</a:t>
            </a:r>
          </a:p>
          <a:p>
            <a:pPr marL="457200" indent="-457200" eaLnBrk="1" fontAlgn="auto">
              <a:spcBef>
                <a:spcPts val="0"/>
              </a:spcBef>
              <a:spcAft>
                <a:spcPts val="0"/>
              </a:spcAft>
              <a:buFont typeface="+mj-lt"/>
              <a:buAutoNum type="arabicPeriod"/>
              <a:defRPr/>
            </a:pPr>
            <a:r>
              <a:rPr lang="en-US" sz="1800" kern="0" dirty="0">
                <a:latin typeface="+mj-lt"/>
                <a:ea typeface="+mj-ea"/>
                <a:cs typeface="+mj-cs"/>
                <a:sym typeface="Calibri"/>
              </a:rPr>
              <a:t>Radiation damages  on superconductor and insulation</a:t>
            </a:r>
          </a:p>
        </p:txBody>
      </p:sp>
      <p:grpSp>
        <p:nvGrpSpPr>
          <p:cNvPr id="8" name="Group 7">
            <a:extLst>
              <a:ext uri="{FF2B5EF4-FFF2-40B4-BE49-F238E27FC236}">
                <a16:creationId xmlns:a16="http://schemas.microsoft.com/office/drawing/2014/main" id="{41468A19-4757-07B7-71CA-37B01761C5BC}"/>
              </a:ext>
            </a:extLst>
          </p:cNvPr>
          <p:cNvGrpSpPr/>
          <p:nvPr/>
        </p:nvGrpSpPr>
        <p:grpSpPr>
          <a:xfrm>
            <a:off x="133350" y="2932113"/>
            <a:ext cx="3886200" cy="971550"/>
            <a:chOff x="133350" y="2932113"/>
            <a:chExt cx="3886200" cy="971550"/>
          </a:xfrm>
        </p:grpSpPr>
        <p:pic>
          <p:nvPicPr>
            <p:cNvPr id="55303" name="Picture 5">
              <a:extLst>
                <a:ext uri="{FF2B5EF4-FFF2-40B4-BE49-F238E27FC236}">
                  <a16:creationId xmlns:a16="http://schemas.microsoft.com/office/drawing/2014/main" id="{E49F1899-1915-9EFB-5E50-74B09DC64F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350" y="2932113"/>
              <a:ext cx="38862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50710CA9-77CD-ABE0-7108-9695698489CB}"/>
                </a:ext>
              </a:extLst>
            </p:cNvPr>
            <p:cNvPicPr>
              <a:picLocks noChangeAspect="1"/>
            </p:cNvPicPr>
            <p:nvPr/>
          </p:nvPicPr>
          <p:blipFill>
            <a:blip r:embed="rId5"/>
            <a:stretch>
              <a:fillRect/>
            </a:stretch>
          </p:blipFill>
          <p:spPr>
            <a:xfrm>
              <a:off x="486560" y="2965063"/>
              <a:ext cx="494106" cy="315082"/>
            </a:xfrm>
            <a:prstGeom prst="rect">
              <a:avLst/>
            </a:prstGeom>
          </p:spPr>
        </p:pic>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374F1307-0BDE-3666-E636-598D8D466B5C}"/>
              </a:ext>
            </a:extLst>
          </p:cNvPr>
          <p:cNvSpPr>
            <a:spLocks noGrp="1"/>
          </p:cNvSpPr>
          <p:nvPr>
            <p:ph type="sldNum" sz="quarter" idx="10"/>
          </p:nvPr>
        </p:nvSpPr>
        <p:spPr>
          <a:xfrm>
            <a:off x="215900" y="6329363"/>
            <a:ext cx="327025" cy="528637"/>
          </a:xfrm>
          <a:prstGeom prst="rect">
            <a:avLst/>
          </a:prstGeom>
        </p:spPr>
        <p:txBody>
          <a:bodyPr vert="horz" lIns="0" tIns="0" rIns="0" bIns="0" rtlCol="0" anchor="t" anchorCtr="0"/>
          <a:lstStyle>
            <a:defPPr>
              <a:defRPr lang="en-US"/>
            </a:defPPr>
            <a:lvl1pPr algn="l" rtl="0" eaLnBrk="1" fontAlgn="auto" hangingPunct="0">
              <a:spcBef>
                <a:spcPts val="900"/>
              </a:spcBef>
              <a:spcAft>
                <a:spcPts val="0"/>
              </a:spcAft>
              <a:defRPr sz="750" kern="0" smtClean="0">
                <a:solidFill>
                  <a:schemeClr val="tx1"/>
                </a:solidFill>
                <a:latin typeface="+mj-lt"/>
                <a:ea typeface="+mj-ea"/>
                <a:cs typeface="+mj-cs"/>
                <a:sym typeface="Calibri"/>
              </a:defRPr>
            </a:lvl1pPr>
            <a:lvl2pPr algn="l" rtl="0" eaLnBrk="0" fontAlgn="base" hangingPunct="0">
              <a:spcBef>
                <a:spcPct val="0"/>
              </a:spcBef>
              <a:spcAft>
                <a:spcPct val="0"/>
              </a:spcAft>
              <a:defRPr sz="1600" kern="1200">
                <a:solidFill>
                  <a:srgbClr val="000000"/>
                </a:solidFill>
                <a:latin typeface="Aptos" panose="020B0004020202020204" pitchFamily="34" charset="0"/>
                <a:ea typeface="+mn-ea"/>
                <a:cs typeface="+mn-cs"/>
                <a:sym typeface="Calibri" panose="020F0502020204030204" pitchFamily="34" charset="0"/>
              </a:defRPr>
            </a:lvl2pPr>
            <a:lvl3pPr algn="l" rtl="0" eaLnBrk="0" fontAlgn="base" hangingPunct="0">
              <a:spcBef>
                <a:spcPct val="0"/>
              </a:spcBef>
              <a:spcAft>
                <a:spcPct val="0"/>
              </a:spcAft>
              <a:defRPr sz="1600" kern="1200">
                <a:solidFill>
                  <a:srgbClr val="000000"/>
                </a:solidFill>
                <a:latin typeface="Aptos" panose="020B0004020202020204" pitchFamily="34" charset="0"/>
                <a:ea typeface="+mn-ea"/>
                <a:cs typeface="+mn-cs"/>
                <a:sym typeface="Calibri" panose="020F0502020204030204" pitchFamily="34" charset="0"/>
              </a:defRPr>
            </a:lvl3pPr>
            <a:lvl4pPr algn="l" rtl="0" eaLnBrk="0" fontAlgn="base" hangingPunct="0">
              <a:spcBef>
                <a:spcPct val="0"/>
              </a:spcBef>
              <a:spcAft>
                <a:spcPct val="0"/>
              </a:spcAft>
              <a:defRPr sz="1600" kern="1200">
                <a:solidFill>
                  <a:srgbClr val="000000"/>
                </a:solidFill>
                <a:latin typeface="Aptos" panose="020B0004020202020204" pitchFamily="34" charset="0"/>
                <a:ea typeface="+mn-ea"/>
                <a:cs typeface="+mn-cs"/>
                <a:sym typeface="Calibri" panose="020F0502020204030204" pitchFamily="34" charset="0"/>
              </a:defRPr>
            </a:lvl4pPr>
            <a:lvl5pPr algn="l" rtl="0" eaLnBrk="0" fontAlgn="base" hangingPunct="0">
              <a:spcBef>
                <a:spcPct val="0"/>
              </a:spcBef>
              <a:spcAft>
                <a:spcPct val="0"/>
              </a:spcAft>
              <a:defRPr sz="1600" kern="1200">
                <a:solidFill>
                  <a:srgbClr val="000000"/>
                </a:solidFill>
                <a:latin typeface="Aptos" panose="020B0004020202020204" pitchFamily="34" charset="0"/>
                <a:ea typeface="+mn-ea"/>
                <a:cs typeface="+mn-cs"/>
                <a:sym typeface="Calibri" panose="020F0502020204030204" pitchFamily="34" charset="0"/>
              </a:defRPr>
            </a:lvl5pPr>
            <a:lvl6pPr marL="2286000" algn="l" defTabSz="914400" rtl="0" eaLnBrk="1" latinLnBrk="0" hangingPunct="1">
              <a:defRPr sz="1600" kern="1200">
                <a:solidFill>
                  <a:srgbClr val="000000"/>
                </a:solidFill>
                <a:latin typeface="Aptos" panose="020B0004020202020204" pitchFamily="34" charset="0"/>
                <a:ea typeface="+mn-ea"/>
                <a:cs typeface="+mn-cs"/>
                <a:sym typeface="Calibri" panose="020F0502020204030204" pitchFamily="34" charset="0"/>
              </a:defRPr>
            </a:lvl6pPr>
            <a:lvl7pPr marL="2743200" algn="l" defTabSz="914400" rtl="0" eaLnBrk="1" latinLnBrk="0" hangingPunct="1">
              <a:defRPr sz="1600" kern="1200">
                <a:solidFill>
                  <a:srgbClr val="000000"/>
                </a:solidFill>
                <a:latin typeface="Aptos" panose="020B0004020202020204" pitchFamily="34" charset="0"/>
                <a:ea typeface="+mn-ea"/>
                <a:cs typeface="+mn-cs"/>
                <a:sym typeface="Calibri" panose="020F0502020204030204" pitchFamily="34" charset="0"/>
              </a:defRPr>
            </a:lvl7pPr>
            <a:lvl8pPr marL="3200400" algn="l" defTabSz="914400" rtl="0" eaLnBrk="1" latinLnBrk="0" hangingPunct="1">
              <a:defRPr sz="1600" kern="1200">
                <a:solidFill>
                  <a:srgbClr val="000000"/>
                </a:solidFill>
                <a:latin typeface="Aptos" panose="020B0004020202020204" pitchFamily="34" charset="0"/>
                <a:ea typeface="+mn-ea"/>
                <a:cs typeface="+mn-cs"/>
                <a:sym typeface="Calibri" panose="020F0502020204030204" pitchFamily="34" charset="0"/>
              </a:defRPr>
            </a:lvl8pPr>
            <a:lvl9pPr marL="3657600" algn="l" defTabSz="914400" rtl="0" eaLnBrk="1" latinLnBrk="0" hangingPunct="1">
              <a:defRPr sz="1600" kern="1200">
                <a:solidFill>
                  <a:srgbClr val="000000"/>
                </a:solidFill>
                <a:latin typeface="Aptos" panose="020B0004020202020204" pitchFamily="34" charset="0"/>
                <a:ea typeface="+mn-ea"/>
                <a:cs typeface="+mn-cs"/>
                <a:sym typeface="Calibri" panose="020F0502020204030204" pitchFamily="34" charset="0"/>
              </a:defRPr>
            </a:lvl9pPr>
          </a:lstStyle>
          <a:p>
            <a:pPr>
              <a:defRPr/>
            </a:pPr>
            <a:fld id="{68A4069D-312A-4A0E-BDF6-71AAE8991096}" type="slidenum">
              <a:rPr lang="en-US" smtClean="0"/>
              <a:pPr>
                <a:defRPr/>
              </a:pPr>
              <a:t>31</a:t>
            </a:fld>
            <a:endParaRPr lang="en-US"/>
          </a:p>
        </p:txBody>
      </p:sp>
      <p:sp>
        <p:nvSpPr>
          <p:cNvPr id="42" name="TextShape 3">
            <a:extLst>
              <a:ext uri="{FF2B5EF4-FFF2-40B4-BE49-F238E27FC236}">
                <a16:creationId xmlns:a16="http://schemas.microsoft.com/office/drawing/2014/main" id="{DD96FF9D-5A0A-BD04-8C75-4E449162970A}"/>
              </a:ext>
            </a:extLst>
          </p:cNvPr>
          <p:cNvSpPr txBox="1"/>
          <p:nvPr/>
        </p:nvSpPr>
        <p:spPr>
          <a:xfrm>
            <a:off x="899592" y="320224"/>
            <a:ext cx="7632700" cy="428626"/>
          </a:xfrm>
          <a:prstGeom prst="rect">
            <a:avLst/>
          </a:prstGeom>
          <a:noFill/>
          <a:ln>
            <a:noFill/>
          </a:ln>
        </p:spPr>
        <p:txBody>
          <a:bodyPr lIns="0" tIns="0" rIns="0" bIns="0" anchor="b"/>
          <a:lstStyle/>
          <a:p>
            <a:pPr algn="ctr" eaLnBrk="1" fontAlgn="auto">
              <a:spcBef>
                <a:spcPts val="0"/>
              </a:spcBef>
              <a:spcAft>
                <a:spcPts val="0"/>
              </a:spcAft>
              <a:defRPr/>
            </a:pPr>
            <a:r>
              <a:rPr lang="en-US" sz="2400" b="1" kern="0" spc="-1" dirty="0">
                <a:solidFill>
                  <a:srgbClr val="3333FF"/>
                </a:solidFill>
                <a:latin typeface="Calibri" panose="020F0502020204030204" pitchFamily="34" charset="0"/>
                <a:ea typeface="+mj-ea"/>
                <a:cs typeface="Calibri" panose="020F0502020204030204" pitchFamily="34" charset="0"/>
                <a:sym typeface="Calibri"/>
              </a:rPr>
              <a:t>Power consumption management for the upgrades</a:t>
            </a:r>
          </a:p>
          <a:p>
            <a:pPr algn="ctr" eaLnBrk="1" fontAlgn="auto">
              <a:spcBef>
                <a:spcPts val="0"/>
              </a:spcBef>
              <a:spcAft>
                <a:spcPts val="0"/>
              </a:spcAft>
              <a:defRPr/>
            </a:pPr>
            <a:r>
              <a:rPr lang="en-US" sz="2400" b="1" kern="0" spc="-1" dirty="0">
                <a:solidFill>
                  <a:srgbClr val="3333FF"/>
                </a:solidFill>
                <a:latin typeface="Calibri" panose="020F0502020204030204" pitchFamily="34" charset="0"/>
                <a:ea typeface="+mj-ea"/>
                <a:cs typeface="Calibri" panose="020F0502020204030204" pitchFamily="34" charset="0"/>
                <a:sym typeface="Calibri"/>
              </a:rPr>
              <a:t>SLS 2.0 and High Intensity Proton Accelerator</a:t>
            </a:r>
            <a:endParaRPr lang="en-GB" sz="2400" b="1" kern="0" spc="-1" dirty="0">
              <a:solidFill>
                <a:srgbClr val="3333FF"/>
              </a:solidFill>
              <a:latin typeface="Calibri" panose="020F0502020204030204" pitchFamily="34" charset="0"/>
              <a:ea typeface="+mj-ea"/>
              <a:cs typeface="Calibri" panose="020F0502020204030204" pitchFamily="34" charset="0"/>
              <a:sym typeface="Calibri"/>
            </a:endParaRPr>
          </a:p>
        </p:txBody>
      </p:sp>
      <p:sp>
        <p:nvSpPr>
          <p:cNvPr id="11" name="TextBox 10">
            <a:extLst>
              <a:ext uri="{FF2B5EF4-FFF2-40B4-BE49-F238E27FC236}">
                <a16:creationId xmlns:a16="http://schemas.microsoft.com/office/drawing/2014/main" id="{6BE61E07-98C8-2DBA-C346-B88E95879351}"/>
              </a:ext>
            </a:extLst>
          </p:cNvPr>
          <p:cNvSpPr txBox="1"/>
          <p:nvPr/>
        </p:nvSpPr>
        <p:spPr>
          <a:xfrm>
            <a:off x="50457" y="850754"/>
            <a:ext cx="5561013" cy="1992853"/>
          </a:xfrm>
          <a:prstGeom prst="rect">
            <a:avLst/>
          </a:prstGeom>
          <a:noFill/>
        </p:spPr>
        <p:txBody>
          <a:bodyPr>
            <a:spAutoFit/>
          </a:bodyPr>
          <a:lstStyle/>
          <a:p>
            <a:pPr eaLnBrk="1" fontAlgn="auto">
              <a:spcBef>
                <a:spcPts val="900"/>
              </a:spcBef>
              <a:spcAft>
                <a:spcPts val="0"/>
              </a:spcAft>
              <a:defRPr/>
            </a:pPr>
            <a:r>
              <a:rPr lang="en-US" sz="2000" b="1" i="1" kern="0" dirty="0">
                <a:solidFill>
                  <a:srgbClr val="00B050"/>
                </a:solidFill>
                <a:latin typeface="Calibri" panose="020F0502020204030204" pitchFamily="34" charset="0"/>
                <a:ea typeface="+mj-ea"/>
                <a:cs typeface="+mj-cs"/>
                <a:sym typeface="Calibri"/>
              </a:rPr>
              <a:t>Power economy SLS2.0 vs. original SLS (2019-2024)</a:t>
            </a:r>
          </a:p>
          <a:p>
            <a:pPr marL="285750" indent="-285750" eaLnBrk="1" fontAlgn="auto">
              <a:spcBef>
                <a:spcPts val="900"/>
              </a:spcBef>
              <a:spcAft>
                <a:spcPts val="0"/>
              </a:spcAft>
              <a:buFont typeface="Arial" panose="020B0604020202020204" pitchFamily="34" charset="0"/>
              <a:buChar char="•"/>
              <a:defRPr/>
            </a:pPr>
            <a:r>
              <a:rPr lang="en-US" kern="0" dirty="0">
                <a:solidFill>
                  <a:schemeClr val="tx1"/>
                </a:solidFill>
                <a:latin typeface="+mj-lt"/>
                <a:ea typeface="+mj-ea"/>
                <a:cs typeface="+mj-cs"/>
                <a:sym typeface="Calibri"/>
              </a:rPr>
              <a:t>More radiated X ray power for users (2.4 GeV</a:t>
            </a:r>
            <a:r>
              <a:rPr lang="en-US" kern="0" dirty="0">
                <a:solidFill>
                  <a:schemeClr val="tx1"/>
                </a:solidFill>
                <a:latin typeface="+mj-lt"/>
                <a:ea typeface="+mj-ea"/>
                <a:cs typeface="+mj-cs"/>
                <a:sym typeface="Symbol" panose="05050102010706020507" pitchFamily="18" charset="2"/>
              </a:rPr>
              <a:t>2.7 GeV)</a:t>
            </a:r>
            <a:endParaRPr lang="en-US" kern="0" dirty="0">
              <a:solidFill>
                <a:schemeClr val="tx1"/>
              </a:solidFill>
              <a:latin typeface="+mj-lt"/>
              <a:ea typeface="+mj-ea"/>
              <a:cs typeface="+mj-cs"/>
              <a:sym typeface="Calibri"/>
            </a:endParaRPr>
          </a:p>
          <a:p>
            <a:pPr marL="285750" indent="-285750" eaLnBrk="1" fontAlgn="auto">
              <a:spcBef>
                <a:spcPts val="0"/>
              </a:spcBef>
              <a:spcAft>
                <a:spcPts val="0"/>
              </a:spcAft>
              <a:buFont typeface="Arial" panose="020B0604020202020204" pitchFamily="34" charset="0"/>
              <a:buChar char="•"/>
              <a:defRPr/>
            </a:pPr>
            <a:r>
              <a:rPr lang="en-US" kern="0" dirty="0">
                <a:solidFill>
                  <a:schemeClr val="tx1"/>
                </a:solidFill>
                <a:latin typeface="+mj-lt"/>
                <a:ea typeface="+mj-ea"/>
                <a:cs typeface="+mj-cs"/>
                <a:sym typeface="Calibri"/>
              </a:rPr>
              <a:t>Less electricity consumption:  </a:t>
            </a:r>
          </a:p>
          <a:p>
            <a:pPr eaLnBrk="1" fontAlgn="auto">
              <a:spcBef>
                <a:spcPts val="0"/>
              </a:spcBef>
              <a:spcAft>
                <a:spcPts val="0"/>
              </a:spcAft>
              <a:defRPr/>
            </a:pPr>
            <a:r>
              <a:rPr lang="en-US" kern="0" dirty="0">
                <a:solidFill>
                  <a:schemeClr val="tx1"/>
                </a:solidFill>
                <a:latin typeface="+mj-lt"/>
                <a:ea typeface="+mj-ea"/>
                <a:cs typeface="+mj-cs"/>
                <a:sym typeface="Calibri"/>
              </a:rPr>
              <a:t>       30 % of electricity reduction  (24 W</a:t>
            </a:r>
            <a:r>
              <a:rPr lang="en-US" kern="0" dirty="0">
                <a:solidFill>
                  <a:schemeClr val="tx1"/>
                </a:solidFill>
                <a:latin typeface="+mj-lt"/>
                <a:ea typeface="+mj-ea"/>
                <a:cs typeface="+mj-cs"/>
                <a:sym typeface="Symbol" panose="05050102010706020507" pitchFamily="18" charset="2"/>
              </a:rPr>
              <a:t>17 kW)</a:t>
            </a:r>
          </a:p>
          <a:p>
            <a:pPr marL="285750" indent="-285750" eaLnBrk="1" fontAlgn="auto">
              <a:spcBef>
                <a:spcPts val="0"/>
              </a:spcBef>
              <a:spcAft>
                <a:spcPts val="0"/>
              </a:spcAft>
              <a:buFont typeface="Arial" panose="020B0604020202020204" pitchFamily="34" charset="0"/>
              <a:buChar char="•"/>
              <a:defRPr/>
            </a:pPr>
            <a:r>
              <a:rPr lang="en-US" kern="0" dirty="0">
                <a:solidFill>
                  <a:schemeClr val="tx1"/>
                </a:solidFill>
                <a:latin typeface="+mj-lt"/>
                <a:ea typeface="+mj-ea"/>
                <a:cs typeface="+mj-cs"/>
                <a:sym typeface="Symbol" panose="05050102010706020507" pitchFamily="18" charset="2"/>
              </a:rPr>
              <a:t>Key Savings: </a:t>
            </a:r>
            <a:r>
              <a:rPr lang="en-US" b="1" kern="0" dirty="0">
                <a:solidFill>
                  <a:srgbClr val="00B050"/>
                </a:solidFill>
                <a:latin typeface="+mj-lt"/>
                <a:ea typeface="+mj-ea"/>
                <a:cs typeface="+mj-cs"/>
                <a:sym typeface="Symbol" panose="05050102010706020507" pitchFamily="18" charset="2"/>
              </a:rPr>
              <a:t>Electromagnets  Permanent magnets </a:t>
            </a:r>
          </a:p>
          <a:p>
            <a:pPr eaLnBrk="1" fontAlgn="auto">
              <a:spcBef>
                <a:spcPts val="0"/>
              </a:spcBef>
              <a:spcAft>
                <a:spcPts val="0"/>
              </a:spcAft>
              <a:defRPr/>
            </a:pPr>
            <a:r>
              <a:rPr lang="en-US" kern="0" dirty="0">
                <a:solidFill>
                  <a:schemeClr val="tx1"/>
                </a:solidFill>
                <a:latin typeface="+mj-lt"/>
                <a:ea typeface="+mj-ea"/>
                <a:cs typeface="+mj-cs"/>
                <a:sym typeface="Symbol" panose="05050102010706020507" pitchFamily="18" charset="2"/>
              </a:rPr>
              <a:t>	</a:t>
            </a:r>
            <a:r>
              <a:rPr lang="en-US" kern="0" dirty="0">
                <a:solidFill>
                  <a:srgbClr val="969696"/>
                </a:solidFill>
                <a:latin typeface="+mj-lt"/>
                <a:ea typeface="+mj-ea"/>
                <a:cs typeface="+mj-cs"/>
                <a:sym typeface="Symbol" panose="05050102010706020507" pitchFamily="18" charset="2"/>
              </a:rPr>
              <a:t>      Klystrons  Solid state amplifiers</a:t>
            </a:r>
          </a:p>
          <a:p>
            <a:pPr eaLnBrk="1" fontAlgn="auto">
              <a:spcBef>
                <a:spcPts val="0"/>
              </a:spcBef>
              <a:spcAft>
                <a:spcPts val="0"/>
              </a:spcAft>
              <a:defRPr/>
            </a:pPr>
            <a:r>
              <a:rPr lang="en-US" kern="0" dirty="0">
                <a:solidFill>
                  <a:srgbClr val="969696"/>
                </a:solidFill>
                <a:latin typeface="+mj-lt"/>
                <a:ea typeface="+mj-ea"/>
                <a:cs typeface="+mj-cs"/>
                <a:sym typeface="Symbol" panose="05050102010706020507" pitchFamily="18" charset="2"/>
              </a:rPr>
              <a:t>                            standard pumps  modern pumps for cooling</a:t>
            </a:r>
          </a:p>
        </p:txBody>
      </p:sp>
      <p:pic>
        <p:nvPicPr>
          <p:cNvPr id="57349" name="Picture 15">
            <a:extLst>
              <a:ext uri="{FF2B5EF4-FFF2-40B4-BE49-F238E27FC236}">
                <a16:creationId xmlns:a16="http://schemas.microsoft.com/office/drawing/2014/main" id="{3B56717B-2DD6-99BB-349C-C9F8B742797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5825" y="701675"/>
            <a:ext cx="1644650" cy="286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Box 33">
            <a:extLst>
              <a:ext uri="{FF2B5EF4-FFF2-40B4-BE49-F238E27FC236}">
                <a16:creationId xmlns:a16="http://schemas.microsoft.com/office/drawing/2014/main" id="{C5606DF8-D692-CE6A-8FD9-0A7B7D5692AC}"/>
              </a:ext>
            </a:extLst>
          </p:cNvPr>
          <p:cNvSpPr txBox="1"/>
          <p:nvPr/>
        </p:nvSpPr>
        <p:spPr>
          <a:xfrm>
            <a:off x="34925" y="4149725"/>
            <a:ext cx="5400675" cy="2177519"/>
          </a:xfrm>
          <a:prstGeom prst="rect">
            <a:avLst/>
          </a:prstGeom>
          <a:noFill/>
        </p:spPr>
        <p:txBody>
          <a:bodyPr>
            <a:spAutoFit/>
          </a:bodyPr>
          <a:lstStyle/>
          <a:p>
            <a:pPr eaLnBrk="1" fontAlgn="auto">
              <a:spcBef>
                <a:spcPts val="900"/>
              </a:spcBef>
              <a:spcAft>
                <a:spcPts val="0"/>
              </a:spcAft>
              <a:defRPr/>
            </a:pPr>
            <a:r>
              <a:rPr lang="en-US" sz="2400" b="1" i="1" kern="0" dirty="0">
                <a:solidFill>
                  <a:srgbClr val="00B050"/>
                </a:solidFill>
                <a:latin typeface="Calibri" panose="020F0502020204030204" pitchFamily="34" charset="0"/>
                <a:ea typeface="+mj-ea"/>
                <a:cs typeface="+mj-cs"/>
                <a:sym typeface="Calibri"/>
              </a:rPr>
              <a:t>High Intensity Proton Accelerator (SMILE project 2025-?)</a:t>
            </a:r>
            <a:r>
              <a:rPr lang="en-US" sz="1800" b="1" i="1" kern="0" dirty="0">
                <a:solidFill>
                  <a:srgbClr val="00B050"/>
                </a:solidFill>
                <a:latin typeface="Calibri" panose="020F0502020204030204" pitchFamily="34" charset="0"/>
                <a:ea typeface="+mj-ea"/>
                <a:cs typeface="+mj-cs"/>
                <a:sym typeface="Calibri"/>
              </a:rPr>
              <a:t> </a:t>
            </a:r>
          </a:p>
          <a:p>
            <a:pPr marL="285750" indent="-285750" eaLnBrk="1" fontAlgn="auto">
              <a:spcBef>
                <a:spcPts val="900"/>
              </a:spcBef>
              <a:spcAft>
                <a:spcPts val="0"/>
              </a:spcAft>
              <a:buFont typeface="Arial" panose="020B0604020202020204" pitchFamily="34" charset="0"/>
              <a:buChar char="•"/>
              <a:defRPr/>
            </a:pPr>
            <a:r>
              <a:rPr lang="en-US" kern="0" dirty="0">
                <a:solidFill>
                  <a:schemeClr val="tx1"/>
                </a:solidFill>
                <a:latin typeface="+mj-lt"/>
                <a:ea typeface="+mj-ea"/>
                <a:cs typeface="+mj-cs"/>
                <a:sym typeface="Calibri"/>
              </a:rPr>
              <a:t>Required for the proton beam : 7.8 MW</a:t>
            </a:r>
          </a:p>
          <a:p>
            <a:pPr marL="285750" indent="-285750" eaLnBrk="1" fontAlgn="auto">
              <a:spcBef>
                <a:spcPts val="0"/>
              </a:spcBef>
              <a:spcAft>
                <a:spcPts val="0"/>
              </a:spcAft>
              <a:buFont typeface="Arial" panose="020B0604020202020204" pitchFamily="34" charset="0"/>
              <a:buChar char="•"/>
              <a:defRPr/>
            </a:pPr>
            <a:r>
              <a:rPr lang="en-US" kern="0" dirty="0">
                <a:solidFill>
                  <a:schemeClr val="tx1"/>
                </a:solidFill>
                <a:latin typeface="+mj-lt"/>
                <a:ea typeface="+mj-ea"/>
                <a:cs typeface="+mj-cs"/>
                <a:sym typeface="Calibri"/>
              </a:rPr>
              <a:t>350 resistive magnets in operation: 34 % power consumption (2.6 MW)</a:t>
            </a:r>
          </a:p>
          <a:p>
            <a:pPr marL="285750" indent="-285750" eaLnBrk="1" fontAlgn="auto">
              <a:spcBef>
                <a:spcPts val="0"/>
              </a:spcBef>
              <a:spcAft>
                <a:spcPts val="0"/>
              </a:spcAft>
              <a:buFont typeface="Arial" panose="020B0604020202020204" pitchFamily="34" charset="0"/>
              <a:buChar char="•"/>
              <a:defRPr/>
            </a:pPr>
            <a:r>
              <a:rPr lang="en-US" kern="0" dirty="0">
                <a:solidFill>
                  <a:schemeClr val="tx1"/>
                </a:solidFill>
                <a:latin typeface="+mj-lt"/>
                <a:ea typeface="+mj-ea"/>
                <a:cs typeface="+mj-cs"/>
                <a:sym typeface="Symbol" panose="05050102010706020507" pitchFamily="18" charset="2"/>
              </a:rPr>
              <a:t>On going upgrade  increase power consumption</a:t>
            </a:r>
          </a:p>
          <a:p>
            <a:pPr marL="285750" indent="-285750" eaLnBrk="1" fontAlgn="auto">
              <a:spcBef>
                <a:spcPts val="0"/>
              </a:spcBef>
              <a:spcAft>
                <a:spcPts val="0"/>
              </a:spcAft>
              <a:buFont typeface="Arial" panose="020B0604020202020204" pitchFamily="34" charset="0"/>
              <a:buChar char="•"/>
              <a:defRPr/>
            </a:pPr>
            <a:r>
              <a:rPr lang="en-US" kern="0" dirty="0">
                <a:solidFill>
                  <a:schemeClr val="tx1"/>
                </a:solidFill>
                <a:latin typeface="+mj-lt"/>
                <a:ea typeface="+mj-ea"/>
                <a:cs typeface="+mj-cs"/>
                <a:sym typeface="Symbol" panose="05050102010706020507" pitchFamily="18" charset="2"/>
              </a:rPr>
              <a:t>Magnets in operation  (future replacement):</a:t>
            </a:r>
            <a:endParaRPr lang="en-US" kern="0" dirty="0">
              <a:solidFill>
                <a:srgbClr val="00B050"/>
              </a:solidFill>
              <a:latin typeface="+mj-lt"/>
              <a:ea typeface="+mj-ea"/>
              <a:cs typeface="+mj-cs"/>
              <a:sym typeface="Symbol" panose="05050102010706020507" pitchFamily="18" charset="2"/>
            </a:endParaRPr>
          </a:p>
        </p:txBody>
      </p:sp>
      <p:grpSp>
        <p:nvGrpSpPr>
          <p:cNvPr id="57351" name="Group 40">
            <a:extLst>
              <a:ext uri="{FF2B5EF4-FFF2-40B4-BE49-F238E27FC236}">
                <a16:creationId xmlns:a16="http://schemas.microsoft.com/office/drawing/2014/main" id="{96148AEA-8222-C80F-053F-B0ADE41BED65}"/>
              </a:ext>
            </a:extLst>
          </p:cNvPr>
          <p:cNvGrpSpPr>
            <a:grpSpLocks/>
          </p:cNvGrpSpPr>
          <p:nvPr/>
        </p:nvGrpSpPr>
        <p:grpSpPr bwMode="auto">
          <a:xfrm>
            <a:off x="215900" y="3163888"/>
            <a:ext cx="5573713" cy="811212"/>
            <a:chOff x="391397" y="2405348"/>
            <a:chExt cx="5573181" cy="810861"/>
          </a:xfrm>
        </p:grpSpPr>
        <p:sp>
          <p:nvSpPr>
            <p:cNvPr id="35" name="TextBox 34">
              <a:extLst>
                <a:ext uri="{FF2B5EF4-FFF2-40B4-BE49-F238E27FC236}">
                  <a16:creationId xmlns:a16="http://schemas.microsoft.com/office/drawing/2014/main" id="{459903F8-D00D-649F-5FE4-DE26A519FCAC}"/>
                </a:ext>
              </a:extLst>
            </p:cNvPr>
            <p:cNvSpPr txBox="1"/>
            <p:nvPr/>
          </p:nvSpPr>
          <p:spPr>
            <a:xfrm>
              <a:off x="596165" y="2405348"/>
              <a:ext cx="5084277" cy="731520"/>
            </a:xfrm>
            <a:prstGeom prst="rect">
              <a:avLst/>
            </a:prstGeom>
            <a:noFill/>
            <a:ln>
              <a:noFill/>
            </a:ln>
          </p:spPr>
          <p:txBody>
            <a:bodyPr wrap="none" lIns="0" tIns="0" rIns="0" bIns="0">
              <a:spAutoFit/>
            </a:bodyPr>
            <a:lstStyle/>
            <a:p>
              <a:pPr algn="ctr" eaLnBrk="1" fontAlgn="auto">
                <a:spcBef>
                  <a:spcPts val="900"/>
                </a:spcBef>
                <a:spcAft>
                  <a:spcPts val="0"/>
                </a:spcAft>
                <a:defRPr/>
              </a:pPr>
              <a:r>
                <a:rPr lang="en-US" sz="2000" kern="0" dirty="0">
                  <a:solidFill>
                    <a:schemeClr val="tx2">
                      <a:lumMod val="50000"/>
                    </a:schemeClr>
                  </a:solidFill>
                  <a:latin typeface="+mj-lt"/>
                  <a:ea typeface="+mj-ea"/>
                  <a:cs typeface="+mj-cs"/>
                  <a:sym typeface="Calibri"/>
                </a:rPr>
                <a:t>372 permanent magnets (one third)</a:t>
              </a:r>
            </a:p>
            <a:p>
              <a:pPr algn="ctr" eaLnBrk="1" fontAlgn="auto">
                <a:spcBef>
                  <a:spcPts val="900"/>
                </a:spcBef>
                <a:spcAft>
                  <a:spcPts val="0"/>
                </a:spcAft>
                <a:defRPr/>
              </a:pPr>
              <a:r>
                <a:rPr lang="en-US" sz="2000" kern="0" dirty="0">
                  <a:solidFill>
                    <a:schemeClr val="tx2">
                      <a:lumMod val="50000"/>
                    </a:schemeClr>
                  </a:solidFill>
                  <a:latin typeface="+mj-lt"/>
                  <a:ea typeface="+mj-ea"/>
                  <a:cs typeface="+mj-cs"/>
                  <a:sym typeface="Calibri"/>
                </a:rPr>
                <a:t> reduction of 60 % of the magnet consumption</a:t>
              </a:r>
              <a:endParaRPr lang="en-US" sz="2000" kern="0" dirty="0">
                <a:solidFill>
                  <a:schemeClr val="tx2">
                    <a:lumMod val="50000"/>
                  </a:schemeClr>
                </a:solidFill>
                <a:latin typeface="+mj-lt"/>
                <a:ea typeface="+mj-ea"/>
                <a:cs typeface="+mj-cs"/>
                <a:sym typeface="Symbol" panose="05050102010706020507" pitchFamily="18" charset="2"/>
              </a:endParaRPr>
            </a:p>
          </p:txBody>
        </p:sp>
        <p:sp>
          <p:nvSpPr>
            <p:cNvPr id="38" name="Rectangle: Rounded Corners 37">
              <a:extLst>
                <a:ext uri="{FF2B5EF4-FFF2-40B4-BE49-F238E27FC236}">
                  <a16:creationId xmlns:a16="http://schemas.microsoft.com/office/drawing/2014/main" id="{ACAA2408-0953-A3F0-0E97-EEFA8BC5ADA6}"/>
                </a:ext>
              </a:extLst>
            </p:cNvPr>
            <p:cNvSpPr/>
            <p:nvPr/>
          </p:nvSpPr>
          <p:spPr>
            <a:xfrm>
              <a:off x="391397" y="2408581"/>
              <a:ext cx="5573181" cy="807628"/>
            </a:xfrm>
            <a:prstGeom prst="roundRect">
              <a:avLst/>
            </a:prstGeom>
            <a:noFill/>
            <a:ln w="38100">
              <a:solidFill>
                <a:srgbClr val="00B05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a:spcBef>
                  <a:spcPts val="900"/>
                </a:spcBef>
                <a:spcAft>
                  <a:spcPts val="0"/>
                </a:spcAft>
                <a:defRPr/>
              </a:pPr>
              <a:endParaRPr lang="en-US" sz="2000" kern="0" dirty="0" err="1">
                <a:sym typeface="Calibri"/>
              </a:endParaRPr>
            </a:p>
          </p:txBody>
        </p:sp>
      </p:grpSp>
      <p:sp>
        <p:nvSpPr>
          <p:cNvPr id="57352" name="TextBox 46">
            <a:extLst>
              <a:ext uri="{FF2B5EF4-FFF2-40B4-BE49-F238E27FC236}">
                <a16:creationId xmlns:a16="http://schemas.microsoft.com/office/drawing/2014/main" id="{B40E1D68-80D2-FAF1-A7E2-605021B92625}"/>
              </a:ext>
            </a:extLst>
          </p:cNvPr>
          <p:cNvSpPr txBox="1">
            <a:spLocks noChangeArrowheads="1"/>
          </p:cNvSpPr>
          <p:nvPr/>
        </p:nvSpPr>
        <p:spPr bwMode="auto">
          <a:xfrm>
            <a:off x="379412" y="6327244"/>
            <a:ext cx="80645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a:r>
              <a:rPr lang="de-CH" altLang="en-US" sz="1800" dirty="0"/>
              <a:t>Study : High power </a:t>
            </a:r>
            <a:r>
              <a:rPr lang="de-CH" altLang="en-US" sz="1800" dirty="0" err="1"/>
              <a:t>consumption</a:t>
            </a:r>
            <a:r>
              <a:rPr lang="de-CH" altLang="en-US" sz="1800" dirty="0"/>
              <a:t> </a:t>
            </a:r>
            <a:r>
              <a:rPr lang="de-CH" altLang="en-US" sz="1800" dirty="0" err="1"/>
              <a:t>dipole</a:t>
            </a:r>
            <a:r>
              <a:rPr lang="de-CH" altLang="en-US" sz="1800" dirty="0"/>
              <a:t> in Operation AHO </a:t>
            </a:r>
            <a:r>
              <a:rPr lang="de-CH" altLang="en-US" sz="1800" dirty="0">
                <a:sym typeface="Symbol" panose="05050102010706020507" pitchFamily="18" charset="2"/>
              </a:rPr>
              <a:t></a:t>
            </a:r>
            <a:r>
              <a:rPr lang="de-CH" altLang="en-US" sz="1800" dirty="0" err="1">
                <a:sym typeface="Symbol" panose="05050102010706020507" pitchFamily="18" charset="2"/>
              </a:rPr>
              <a:t>Cryogen-free</a:t>
            </a:r>
            <a:r>
              <a:rPr lang="de-CH" altLang="en-US" sz="1800" dirty="0">
                <a:sym typeface="Symbol" panose="05050102010706020507" pitchFamily="18" charset="2"/>
              </a:rPr>
              <a:t> SC </a:t>
            </a:r>
            <a:r>
              <a:rPr lang="de-CH" altLang="en-US" sz="1800" dirty="0" err="1">
                <a:sym typeface="Symbol" panose="05050102010706020507" pitchFamily="18" charset="2"/>
              </a:rPr>
              <a:t>one</a:t>
            </a:r>
            <a:r>
              <a:rPr lang="de-CH" altLang="en-US" sz="1800" dirty="0">
                <a:sym typeface="Symbol" panose="05050102010706020507" pitchFamily="18" charset="2"/>
              </a:rPr>
              <a:t> </a:t>
            </a:r>
            <a:r>
              <a:rPr lang="en-US" altLang="en-US" sz="1400" b="1" dirty="0">
                <a:solidFill>
                  <a:srgbClr val="00B050"/>
                </a:solidFill>
              </a:rPr>
              <a:t>collaboration with LASA Milano</a:t>
            </a:r>
            <a:endParaRPr lang="en-US" altLang="en-US" sz="1800" b="1" dirty="0">
              <a:solidFill>
                <a:srgbClr val="00B050"/>
              </a:solidFill>
            </a:endParaRPr>
          </a:p>
        </p:txBody>
      </p:sp>
      <p:pic>
        <p:nvPicPr>
          <p:cNvPr id="57353" name="Picture 48">
            <a:extLst>
              <a:ext uri="{FF2B5EF4-FFF2-40B4-BE49-F238E27FC236}">
                <a16:creationId xmlns:a16="http://schemas.microsoft.com/office/drawing/2014/main" id="{0912565D-86CD-5CFD-5D5A-61C75CFD7E2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9834" y="920300"/>
            <a:ext cx="1550988" cy="9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4" name="Picture 51">
            <a:extLst>
              <a:ext uri="{FF2B5EF4-FFF2-40B4-BE49-F238E27FC236}">
                <a16:creationId xmlns:a16="http://schemas.microsoft.com/office/drawing/2014/main" id="{B7DC066C-BC7F-FC09-AFEF-528F68699C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7038" y="4368800"/>
            <a:ext cx="1839912"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5" name="Picture 53">
            <a:extLst>
              <a:ext uri="{FF2B5EF4-FFF2-40B4-BE49-F238E27FC236}">
                <a16:creationId xmlns:a16="http://schemas.microsoft.com/office/drawing/2014/main" id="{DC50D854-AE90-9630-1F8D-9A68E0561AF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21575" y="4003675"/>
            <a:ext cx="1544638" cy="170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BD556C53-384E-DE6D-B610-AA359F253116}"/>
              </a:ext>
            </a:extLst>
          </p:cNvPr>
          <p:cNvSpPr/>
          <p:nvPr/>
        </p:nvSpPr>
        <p:spPr>
          <a:xfrm>
            <a:off x="266268" y="980728"/>
            <a:ext cx="8050148" cy="720080"/>
          </a:xfrm>
          <a:prstGeom prst="roundRect">
            <a:avLst/>
          </a:prstGeom>
          <a:solidFill>
            <a:srgbClr val="FFFF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000" dirty="0" err="1"/>
          </a:p>
        </p:txBody>
      </p:sp>
      <p:sp>
        <p:nvSpPr>
          <p:cNvPr id="4" name="Titel 2">
            <a:extLst>
              <a:ext uri="{FF2B5EF4-FFF2-40B4-BE49-F238E27FC236}">
                <a16:creationId xmlns:a16="http://schemas.microsoft.com/office/drawing/2014/main" id="{3FCA300F-2F48-F7EC-3D46-411988F1DB2E}"/>
              </a:ext>
            </a:extLst>
          </p:cNvPr>
          <p:cNvSpPr>
            <a:spLocks noGrp="1"/>
          </p:cNvSpPr>
          <p:nvPr>
            <p:ph type="title"/>
          </p:nvPr>
        </p:nvSpPr>
        <p:spPr>
          <a:xfrm>
            <a:off x="266268" y="-13498"/>
            <a:ext cx="7934114" cy="720080"/>
          </a:xfrm>
        </p:spPr>
        <p:txBody>
          <a:bodyPr>
            <a:normAutofit fontScale="90000"/>
          </a:bodyPr>
          <a:lstStyle/>
          <a:p>
            <a:pPr algn="ctr"/>
            <a:r>
              <a:rPr lang="en-GB" sz="3100" b="1" dirty="0">
                <a:solidFill>
                  <a:srgbClr val="3333FF"/>
                </a:solidFill>
                <a:latin typeface="Arial" panose="020B0604020202020204" pitchFamily="34" charset="0"/>
                <a:cs typeface="Arial" panose="020B0604020202020204" pitchFamily="34" charset="0"/>
              </a:rPr>
              <a:t>SMILE : </a:t>
            </a:r>
            <a:r>
              <a:rPr lang="en-US" sz="2700" b="1" dirty="0">
                <a:solidFill>
                  <a:srgbClr val="3333FF"/>
                </a:solidFill>
                <a:latin typeface="Arial" panose="020B0604020202020204" pitchFamily="34" charset="0"/>
                <a:cs typeface="Arial" panose="020B0604020202020204" pitchFamily="34" charset="0"/>
              </a:rPr>
              <a:t>Superconducting Magnets</a:t>
            </a:r>
            <a:br>
              <a:rPr lang="en-US" sz="2700" b="1" dirty="0">
                <a:solidFill>
                  <a:srgbClr val="3333FF"/>
                </a:solidFill>
                <a:latin typeface="Arial" panose="020B0604020202020204" pitchFamily="34" charset="0"/>
                <a:cs typeface="Arial" panose="020B0604020202020204" pitchFamily="34" charset="0"/>
              </a:rPr>
            </a:br>
            <a:r>
              <a:rPr lang="en-US" sz="2700" b="1" dirty="0">
                <a:solidFill>
                  <a:srgbClr val="3333FF"/>
                </a:solidFill>
                <a:latin typeface="Arial" panose="020B0604020202020204" pitchFamily="34" charset="0"/>
                <a:cs typeface="Arial" panose="020B0604020202020204" pitchFamily="34" charset="0"/>
              </a:rPr>
              <a:t> Improving Large research facility Efficiency</a:t>
            </a:r>
            <a:br>
              <a:rPr lang="en-US" sz="3100" b="1" dirty="0">
                <a:solidFill>
                  <a:srgbClr val="3333FF"/>
                </a:solidFill>
                <a:latin typeface="Arial" panose="020B0604020202020204" pitchFamily="34" charset="0"/>
                <a:cs typeface="Arial" panose="020B0604020202020204" pitchFamily="34" charset="0"/>
              </a:rPr>
            </a:br>
            <a:br>
              <a:rPr lang="en-GB" b="1" dirty="0">
                <a:solidFill>
                  <a:srgbClr val="3333FF"/>
                </a:solidFill>
                <a:latin typeface="Arial" panose="020B0604020202020204" pitchFamily="34" charset="0"/>
                <a:cs typeface="Arial" panose="020B0604020202020204" pitchFamily="34" charset="0"/>
              </a:rPr>
            </a:br>
            <a:r>
              <a:rPr lang="en-US" sz="2000" b="0" kern="1000" spc="30" dirty="0">
                <a:latin typeface="Calibri" panose="020F0502020204030204" pitchFamily="34" charset="0"/>
                <a:cs typeface="Calibri" panose="020F0502020204030204" pitchFamily="34" charset="0"/>
              </a:rPr>
              <a:t>Implement cost-efficient and sustainable superconducting magnets in PSI's large-scale facilities: High-Intensity Proton Accelerator and PROSCAN (proton therapy)</a:t>
            </a:r>
            <a:br>
              <a:rPr lang="en-GB" sz="2200" b="1" dirty="0">
                <a:solidFill>
                  <a:srgbClr val="3333FF"/>
                </a:solidFill>
                <a:latin typeface="Arial" panose="020B0604020202020204" pitchFamily="34" charset="0"/>
                <a:cs typeface="Arial" panose="020B0604020202020204" pitchFamily="34" charset="0"/>
              </a:rPr>
            </a:br>
            <a:br>
              <a:rPr lang="en-GB" dirty="0">
                <a:solidFill>
                  <a:srgbClr val="000000"/>
                </a:solidFill>
                <a:latin typeface="Arial" panose="020B0604020202020204" pitchFamily="34" charset="0"/>
                <a:cs typeface="Arial" panose="020B0604020202020204" pitchFamily="34" charset="0"/>
              </a:rPr>
            </a:br>
            <a:endParaRPr lang="en-GB" noProof="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BFA6614B-7149-E938-2233-87CEE5753648}"/>
              </a:ext>
            </a:extLst>
          </p:cNvPr>
          <p:cNvSpPr txBox="1"/>
          <p:nvPr/>
        </p:nvSpPr>
        <p:spPr>
          <a:xfrm>
            <a:off x="285060" y="1720474"/>
            <a:ext cx="8297954" cy="4896544"/>
          </a:xfrm>
          <a:prstGeom prst="rect">
            <a:avLst/>
          </a:prstGeom>
          <a:noFill/>
        </p:spPr>
        <p:txBody>
          <a:bodyPr wrap="square" lIns="0" tIns="0" rIns="0" bIns="0" rtlCol="0">
            <a:noAutofit/>
          </a:bodyPr>
          <a:lstStyle/>
          <a:p>
            <a:pPr marL="285750" indent="-285750">
              <a:lnSpc>
                <a:spcPct val="110000"/>
              </a:lnSpc>
              <a:spcBef>
                <a:spcPts val="0"/>
              </a:spcBef>
              <a:buSzPct val="150000"/>
              <a:buFont typeface="Arial" panose="020B0604020202020204" pitchFamily="34" charset="0"/>
              <a:buChar char="•"/>
            </a:pPr>
            <a:r>
              <a:rPr lang="en-US" sz="1800" kern="1000" spc="30" dirty="0">
                <a:latin typeface="Calibri" panose="020F0502020204030204" pitchFamily="34" charset="0"/>
                <a:cs typeface="Calibri" panose="020F0502020204030204" pitchFamily="34" charset="0"/>
              </a:rPr>
              <a:t>Work-packages (numerical &amp; experimental aspects &amp; technology development) </a:t>
            </a:r>
          </a:p>
          <a:p>
            <a:pPr>
              <a:lnSpc>
                <a:spcPct val="110000"/>
              </a:lnSpc>
              <a:spcBef>
                <a:spcPts val="0"/>
              </a:spcBef>
              <a:buSzPct val="150000"/>
            </a:pPr>
            <a:endParaRPr lang="en-US" sz="1800" kern="1000" spc="30" dirty="0">
              <a:latin typeface="Calibri" panose="020F0502020204030204" pitchFamily="34" charset="0"/>
              <a:cs typeface="Calibri" panose="020F0502020204030204" pitchFamily="34" charset="0"/>
            </a:endParaRPr>
          </a:p>
          <a:p>
            <a:pPr marL="285750" indent="-285750">
              <a:lnSpc>
                <a:spcPct val="110000"/>
              </a:lnSpc>
              <a:spcBef>
                <a:spcPts val="0"/>
              </a:spcBef>
              <a:buSzPct val="150000"/>
              <a:buFont typeface="Symbol" panose="05050102010706020507" pitchFamily="18" charset="2"/>
              <a:buChar char="-"/>
            </a:pPr>
            <a:r>
              <a:rPr lang="en-US" sz="1800" kern="1000" spc="30" dirty="0">
                <a:latin typeface="Calibri" panose="020F0502020204030204" pitchFamily="34" charset="0"/>
                <a:cs typeface="Calibri" panose="020F0502020204030204" pitchFamily="34" charset="0"/>
              </a:rPr>
              <a:t>DC Magnet design &amp; construction (including radiation impact on HTS conductor)</a:t>
            </a:r>
          </a:p>
          <a:p>
            <a:pPr marL="285750" indent="-285750">
              <a:lnSpc>
                <a:spcPct val="110000"/>
              </a:lnSpc>
              <a:spcBef>
                <a:spcPts val="0"/>
              </a:spcBef>
              <a:buSzPct val="150000"/>
              <a:buFont typeface="Symbol" panose="05050102010706020507" pitchFamily="18" charset="2"/>
              <a:buChar char="-"/>
            </a:pPr>
            <a:r>
              <a:rPr lang="en-US" sz="1800" kern="1000" spc="30" dirty="0">
                <a:latin typeface="Calibri" panose="020F0502020204030204" pitchFamily="34" charset="0"/>
                <a:cs typeface="Calibri" panose="020F0502020204030204" pitchFamily="34" charset="0"/>
              </a:rPr>
              <a:t>AC Magnet design and production using selected low loss superconductors</a:t>
            </a:r>
          </a:p>
          <a:p>
            <a:pPr marL="285750" indent="-285750">
              <a:lnSpc>
                <a:spcPct val="110000"/>
              </a:lnSpc>
              <a:spcBef>
                <a:spcPts val="0"/>
              </a:spcBef>
              <a:buSzPct val="150000"/>
              <a:buFont typeface="Symbol" panose="05050102010706020507" pitchFamily="18" charset="2"/>
              <a:buChar char="-"/>
            </a:pPr>
            <a:r>
              <a:rPr lang="en-US" sz="1800" kern="1000" spc="30" dirty="0">
                <a:latin typeface="Calibri" panose="020F0502020204030204" pitchFamily="34" charset="0"/>
                <a:cs typeface="Calibri" panose="020F0502020204030204" pitchFamily="34" charset="0"/>
              </a:rPr>
              <a:t>Advance cryogenics study and implementation (Pulsating heat Pipes, efficient </a:t>
            </a:r>
            <a:r>
              <a:rPr lang="en-US" sz="1800" kern="1000" spc="30" dirty="0" err="1">
                <a:latin typeface="Calibri" panose="020F0502020204030204" pitchFamily="34" charset="0"/>
                <a:cs typeface="Calibri" panose="020F0502020204030204" pitchFamily="34" charset="0"/>
              </a:rPr>
              <a:t>cyrocoolers</a:t>
            </a:r>
            <a:r>
              <a:rPr lang="en-US" sz="1800" kern="1000" spc="30" dirty="0">
                <a:latin typeface="Calibri" panose="020F0502020204030204" pitchFamily="34" charset="0"/>
                <a:cs typeface="Calibri" panose="020F0502020204030204" pitchFamily="34" charset="0"/>
              </a:rPr>
              <a:t>…)</a:t>
            </a:r>
          </a:p>
          <a:p>
            <a:pPr lvl="1">
              <a:lnSpc>
                <a:spcPct val="110000"/>
              </a:lnSpc>
              <a:spcBef>
                <a:spcPts val="0"/>
              </a:spcBef>
              <a:buSzPct val="150000"/>
            </a:pPr>
            <a:r>
              <a:rPr lang="en-US" sz="1800" kern="1000" spc="30" dirty="0">
                <a:latin typeface="Calibri" panose="020F0502020204030204" pitchFamily="34" charset="0"/>
                <a:cs typeface="Calibri" panose="020F0502020204030204" pitchFamily="34" charset="0"/>
              </a:rPr>
              <a:t>                                        </a:t>
            </a:r>
          </a:p>
          <a:p>
            <a:pPr marL="285750" indent="-285750">
              <a:lnSpc>
                <a:spcPct val="110000"/>
              </a:lnSpc>
              <a:spcBef>
                <a:spcPts val="0"/>
              </a:spcBef>
              <a:buSzPct val="150000"/>
              <a:buFont typeface="Arial" panose="020B0604020202020204" pitchFamily="34" charset="0"/>
              <a:buChar char="•"/>
            </a:pPr>
            <a:r>
              <a:rPr lang="en-US" sz="1800" b="1" i="1" kern="1000" spc="30" dirty="0">
                <a:solidFill>
                  <a:srgbClr val="FF0000"/>
                </a:solidFill>
                <a:latin typeface="Calibri" panose="020F0502020204030204" pitchFamily="34" charset="0"/>
                <a:cs typeface="Calibri" panose="020F0502020204030204" pitchFamily="34" charset="0"/>
              </a:rPr>
              <a:t>Possible </a:t>
            </a:r>
            <a:r>
              <a:rPr lang="en-US" sz="1800" kern="1000" spc="30" dirty="0">
                <a:latin typeface="Calibri" panose="020F0502020204030204" pitchFamily="34" charset="0"/>
                <a:cs typeface="Calibri" panose="020F0502020204030204" pitchFamily="34" charset="0"/>
              </a:rPr>
              <a:t>external partners (Institutions and companies)</a:t>
            </a:r>
          </a:p>
          <a:p>
            <a:pPr marL="285750" indent="-285750">
              <a:lnSpc>
                <a:spcPct val="110000"/>
              </a:lnSpc>
              <a:spcBef>
                <a:spcPts val="0"/>
              </a:spcBef>
              <a:buSzPct val="150000"/>
              <a:buFont typeface="Symbol" panose="05050102010706020507" pitchFamily="18" charset="2"/>
              <a:buChar char="-"/>
            </a:pPr>
            <a:r>
              <a:rPr lang="en-US" sz="1800" kern="1000" spc="30" dirty="0">
                <a:latin typeface="Calibri" panose="020F0502020204030204" pitchFamily="34" charset="0"/>
                <a:cs typeface="Calibri" panose="020F0502020204030204" pitchFamily="34" charset="0"/>
              </a:rPr>
              <a:t>University Alma Matter Bologna- AC losses numerical studies</a:t>
            </a:r>
          </a:p>
          <a:p>
            <a:pPr marL="285750" indent="-285750">
              <a:lnSpc>
                <a:spcPct val="110000"/>
              </a:lnSpc>
              <a:spcBef>
                <a:spcPts val="0"/>
              </a:spcBef>
              <a:buSzPct val="150000"/>
              <a:buFont typeface="Symbol" panose="05050102010706020507" pitchFamily="18" charset="2"/>
              <a:buChar char="-"/>
            </a:pPr>
            <a:r>
              <a:rPr lang="en-US" sz="1800" kern="1000" spc="30" dirty="0">
                <a:latin typeface="Calibri" panose="020F0502020204030204" pitchFamily="34" charset="0"/>
                <a:cs typeface="Calibri" panose="020F0502020204030204" pitchFamily="34" charset="0"/>
              </a:rPr>
              <a:t>CERN (cryostats for AC losses conductor studies)</a:t>
            </a:r>
          </a:p>
          <a:p>
            <a:pPr marL="285750" indent="-285750">
              <a:lnSpc>
                <a:spcPct val="110000"/>
              </a:lnSpc>
              <a:spcBef>
                <a:spcPts val="0"/>
              </a:spcBef>
              <a:buSzPct val="150000"/>
              <a:buFont typeface="Symbol" panose="05050102010706020507" pitchFamily="18" charset="2"/>
              <a:buChar char="-"/>
            </a:pPr>
            <a:r>
              <a:rPr lang="en-US" sz="1800" kern="1000" spc="30" dirty="0" err="1">
                <a:latin typeface="Calibri" panose="020F0502020204030204" pitchFamily="34" charset="0"/>
                <a:cs typeface="Calibri" panose="020F0502020204030204" pitchFamily="34" charset="0"/>
              </a:rPr>
              <a:t>Politechnico</a:t>
            </a:r>
            <a:r>
              <a:rPr lang="en-US" sz="1800" kern="1000" spc="30" dirty="0">
                <a:latin typeface="Calibri" panose="020F0502020204030204" pitchFamily="34" charset="0"/>
                <a:cs typeface="Calibri" panose="020F0502020204030204" pitchFamily="34" charset="0"/>
              </a:rPr>
              <a:t> di Torino- radiation effects calculation and experimental tests</a:t>
            </a:r>
          </a:p>
          <a:p>
            <a:pPr marL="285750" indent="-285750">
              <a:lnSpc>
                <a:spcPct val="110000"/>
              </a:lnSpc>
              <a:spcBef>
                <a:spcPts val="0"/>
              </a:spcBef>
              <a:buSzPct val="150000"/>
              <a:buFont typeface="Symbol" panose="05050102010706020507" pitchFamily="18" charset="2"/>
              <a:buChar char="-"/>
            </a:pPr>
            <a:r>
              <a:rPr lang="en-US" sz="1800" kern="1000" spc="30" dirty="0">
                <a:latin typeface="Calibri" panose="020F0502020204030204" pitchFamily="34" charset="0"/>
                <a:cs typeface="Calibri" panose="020F0502020204030204" pitchFamily="34" charset="0"/>
              </a:rPr>
              <a:t>LASA UNI Milano – Magnet design</a:t>
            </a:r>
          </a:p>
          <a:p>
            <a:pPr marL="285750" indent="-285750">
              <a:lnSpc>
                <a:spcPct val="110000"/>
              </a:lnSpc>
              <a:spcBef>
                <a:spcPts val="0"/>
              </a:spcBef>
              <a:buSzPct val="150000"/>
              <a:buFont typeface="Symbol" panose="05050102010706020507" pitchFamily="18" charset="2"/>
              <a:buChar char="-"/>
            </a:pPr>
            <a:r>
              <a:rPr lang="en-US" sz="1800" kern="1000" spc="30" dirty="0">
                <a:latin typeface="Calibri" panose="020F0502020204030204" pitchFamily="34" charset="0"/>
                <a:cs typeface="Calibri" panose="020F0502020204030204" pitchFamily="34" charset="0"/>
              </a:rPr>
              <a:t>University of Aix Marseille – numerical calculation on </a:t>
            </a:r>
            <a:r>
              <a:rPr lang="en-US" sz="1800" kern="1000" spc="30" dirty="0" err="1">
                <a:latin typeface="Calibri" panose="020F0502020204030204" pitchFamily="34" charset="0"/>
                <a:cs typeface="Calibri" panose="020F0502020204030204" pitchFamily="34" charset="0"/>
              </a:rPr>
              <a:t>PhP</a:t>
            </a:r>
            <a:r>
              <a:rPr lang="en-US" sz="1800" kern="1000" spc="30" dirty="0">
                <a:latin typeface="Calibri" panose="020F0502020204030204" pitchFamily="34" charset="0"/>
                <a:cs typeface="Calibri" panose="020F0502020204030204" pitchFamily="34" charset="0"/>
              </a:rPr>
              <a:t> mechanisms</a:t>
            </a:r>
          </a:p>
          <a:p>
            <a:pPr marL="285750" indent="-285750">
              <a:lnSpc>
                <a:spcPct val="110000"/>
              </a:lnSpc>
              <a:spcBef>
                <a:spcPts val="0"/>
              </a:spcBef>
              <a:buSzPct val="150000"/>
              <a:buFont typeface="Symbol" panose="05050102010706020507" pitchFamily="18" charset="2"/>
              <a:buChar char="-"/>
            </a:pPr>
            <a:r>
              <a:rPr lang="en-US" sz="1800" kern="1000" spc="30" dirty="0">
                <a:latin typeface="Calibri" panose="020F0502020204030204" pitchFamily="34" charset="0"/>
                <a:cs typeface="Calibri" panose="020F0502020204030204" pitchFamily="34" charset="0"/>
              </a:rPr>
              <a:t>VDL company- Pulsating heat Pipes development</a:t>
            </a:r>
          </a:p>
          <a:p>
            <a:pPr marL="285750" indent="-285750">
              <a:lnSpc>
                <a:spcPct val="110000"/>
              </a:lnSpc>
              <a:spcBef>
                <a:spcPts val="0"/>
              </a:spcBef>
              <a:buSzPct val="150000"/>
              <a:buFont typeface="Arial" panose="020B0604020202020204" pitchFamily="34" charset="0"/>
              <a:buChar char="•"/>
            </a:pPr>
            <a:endParaRPr lang="en-US" sz="1800" kern="1000" spc="30" dirty="0">
              <a:latin typeface="Georgia" panose="02040502050405020303" pitchFamily="18" charset="0"/>
              <a:cs typeface="Franklin Gothic Book"/>
            </a:endParaRPr>
          </a:p>
          <a:p>
            <a:pPr marL="457200" lvl="1" algn="ctr">
              <a:lnSpc>
                <a:spcPct val="110000"/>
              </a:lnSpc>
              <a:spcBef>
                <a:spcPts val="0"/>
              </a:spcBef>
              <a:buSzPct val="150000"/>
            </a:pPr>
            <a:r>
              <a:rPr lang="en-US" sz="1800" b="1" i="1" kern="1000" spc="30" dirty="0">
                <a:solidFill>
                  <a:srgbClr val="3333FF"/>
                </a:solidFill>
                <a:latin typeface="Calibri" panose="020F0502020204030204" pitchFamily="34" charset="0"/>
                <a:cs typeface="Calibri" panose="020F0502020204030204" pitchFamily="34" charset="0"/>
              </a:rPr>
              <a:t>Program in preparation (not approved yet) – submitted to the PSI direction at the end of 2024</a:t>
            </a:r>
          </a:p>
          <a:p>
            <a:pPr marL="457200" lvl="1">
              <a:lnSpc>
                <a:spcPct val="110000"/>
              </a:lnSpc>
              <a:spcBef>
                <a:spcPts val="0"/>
              </a:spcBef>
              <a:buSzPct val="150000"/>
            </a:pPr>
            <a:endParaRPr lang="en-US" sz="1800" kern="1000" spc="30" dirty="0">
              <a:latin typeface="Georgia" panose="02040502050405020303" pitchFamily="18" charset="0"/>
              <a:cs typeface="Franklin Gothic Book"/>
            </a:endParaRPr>
          </a:p>
          <a:p>
            <a:pPr marL="457200" lvl="1">
              <a:lnSpc>
                <a:spcPct val="110000"/>
              </a:lnSpc>
              <a:spcBef>
                <a:spcPts val="0"/>
              </a:spcBef>
              <a:buSzPct val="150000"/>
            </a:pPr>
            <a:endParaRPr lang="en-US" sz="1800" kern="1000" spc="30" dirty="0">
              <a:latin typeface="+mn-lt"/>
              <a:cs typeface="Franklin Gothic Book"/>
            </a:endParaRPr>
          </a:p>
        </p:txBody>
      </p:sp>
    </p:spTree>
    <p:extLst>
      <p:ext uri="{BB962C8B-B14F-4D97-AF65-F5344CB8AC3E}">
        <p14:creationId xmlns:p14="http://schemas.microsoft.com/office/powerpoint/2010/main" val="3004470845"/>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234487" y="1196752"/>
            <a:ext cx="8136904" cy="5328592"/>
          </a:xfrm>
          <a:prstGeom prst="rect">
            <a:avLst/>
          </a:prstGeom>
          <a:noFill/>
        </p:spPr>
        <p:txBody>
          <a:bodyPr wrap="square" lIns="0" tIns="0" rIns="0" bIns="0" rtlCol="0">
            <a:noAutofit/>
          </a:bodyPr>
          <a:lstStyle/>
          <a:p>
            <a:pPr marL="285750" indent="-285750">
              <a:lnSpc>
                <a:spcPct val="110000"/>
              </a:lnSpc>
              <a:spcBef>
                <a:spcPts val="0"/>
              </a:spcBef>
              <a:buSzPct val="150000"/>
              <a:buFont typeface="Arial" panose="020B0604020202020204" pitchFamily="34" charset="0"/>
              <a:buChar char="•"/>
            </a:pPr>
            <a:r>
              <a:rPr lang="en-US" sz="1800" kern="1000" spc="30" dirty="0">
                <a:latin typeface="Calibri" panose="020F0502020204030204" pitchFamily="34" charset="0"/>
                <a:cs typeface="Calibri" panose="020F0502020204030204" pitchFamily="34" charset="0"/>
              </a:rPr>
              <a:t>The production and measurement of a massive number of magnets for the SLS upgrade Phase 1 were successful, and the magnet production for Phase 2 is currently ongoing.</a:t>
            </a:r>
          </a:p>
          <a:p>
            <a:pPr marL="285750" indent="-285750">
              <a:lnSpc>
                <a:spcPct val="110000"/>
              </a:lnSpc>
              <a:spcBef>
                <a:spcPts val="0"/>
              </a:spcBef>
              <a:buSzPct val="150000"/>
              <a:buFont typeface="Arial" panose="020B0604020202020204" pitchFamily="34" charset="0"/>
              <a:buChar char="•"/>
            </a:pPr>
            <a:r>
              <a:rPr lang="en-US" sz="1800" kern="1000" spc="30" dirty="0">
                <a:latin typeface="Calibri" panose="020F0502020204030204" pitchFamily="34" charset="0"/>
                <a:cs typeface="Calibri" panose="020F0502020204030204" pitchFamily="34" charset="0"/>
              </a:rPr>
              <a:t>A tremendous effort was made to develop the infrastructure and parallelize magnetic measurements to comply with the specifications and meet the tight schedule. </a:t>
            </a:r>
          </a:p>
          <a:p>
            <a:pPr marL="285750" indent="-285750">
              <a:lnSpc>
                <a:spcPct val="110000"/>
              </a:lnSpc>
              <a:spcBef>
                <a:spcPts val="0"/>
              </a:spcBef>
              <a:buSzPct val="150000"/>
              <a:buFont typeface="Arial" panose="020B0604020202020204" pitchFamily="34" charset="0"/>
              <a:buChar char="•"/>
            </a:pPr>
            <a:r>
              <a:rPr lang="en-US" sz="1800" kern="1000" spc="30" dirty="0">
                <a:latin typeface="Calibri" panose="020F0502020204030204" pitchFamily="34" charset="0"/>
                <a:cs typeface="Calibri" panose="020F0502020204030204" pitchFamily="34" charset="0"/>
              </a:rPr>
              <a:t>This project required meticulous planning and coordination, and a number of valuable lessons were drawn from this extraordinary scientific and human experience.</a:t>
            </a:r>
          </a:p>
          <a:p>
            <a:pPr marL="285750" indent="-285750">
              <a:lnSpc>
                <a:spcPct val="110000"/>
              </a:lnSpc>
              <a:spcBef>
                <a:spcPts val="0"/>
              </a:spcBef>
              <a:buSzPct val="150000"/>
              <a:buFont typeface="Arial" panose="020B0604020202020204" pitchFamily="34" charset="0"/>
              <a:buChar char="•"/>
            </a:pPr>
            <a:r>
              <a:rPr lang="en-US" sz="1800" kern="1000" spc="30" dirty="0">
                <a:latin typeface="Calibri" panose="020F0502020204030204" pitchFamily="34" charset="0"/>
                <a:cs typeface="Calibri" panose="020F0502020204030204" pitchFamily="34" charset="0"/>
              </a:rPr>
              <a:t>As we move forward, the development of technologies for the design, assembly, and testing of superconducting magnets is becoming an increasingly significant part of our activities. </a:t>
            </a:r>
          </a:p>
          <a:p>
            <a:pPr marL="285750" indent="-285750">
              <a:lnSpc>
                <a:spcPct val="110000"/>
              </a:lnSpc>
              <a:spcBef>
                <a:spcPts val="0"/>
              </a:spcBef>
              <a:buSzPct val="150000"/>
              <a:buFont typeface="Arial" panose="020B0604020202020204" pitchFamily="34" charset="0"/>
              <a:buChar char="•"/>
            </a:pPr>
            <a:r>
              <a:rPr lang="en-US" sz="1800" kern="1000" spc="30" dirty="0">
                <a:latin typeface="Calibri" panose="020F0502020204030204" pitchFamily="34" charset="0"/>
                <a:cs typeface="Calibri" panose="020F0502020204030204" pitchFamily="34" charset="0"/>
              </a:rPr>
              <a:t>Future challenges we are focusing on include the development of high-field, compact, low-consumption, and sustainable magnets.</a:t>
            </a:r>
          </a:p>
          <a:p>
            <a:pPr marL="285750" indent="-285750">
              <a:lnSpc>
                <a:spcPct val="110000"/>
              </a:lnSpc>
              <a:spcBef>
                <a:spcPts val="0"/>
              </a:spcBef>
              <a:buSzPct val="150000"/>
              <a:buFont typeface="Arial" panose="020B0604020202020204" pitchFamily="34" charset="0"/>
              <a:buChar char="•"/>
            </a:pPr>
            <a:r>
              <a:rPr lang="en-US" sz="1800" kern="1000" spc="30" dirty="0">
                <a:latin typeface="Calibri" panose="020F0502020204030204" pitchFamily="34" charset="0"/>
                <a:cs typeface="Calibri" panose="020F0502020204030204" pitchFamily="34" charset="0"/>
              </a:rPr>
              <a:t>Bright prospects are on the horizon, particularly through our collaboration with our partners at Park </a:t>
            </a:r>
            <a:r>
              <a:rPr lang="en-US" sz="1800" kern="1000" spc="30" dirty="0" err="1">
                <a:latin typeface="Calibri" panose="020F0502020204030204" pitchFamily="34" charset="0"/>
                <a:cs typeface="Calibri" panose="020F0502020204030204" pitchFamily="34" charset="0"/>
              </a:rPr>
              <a:t>Innovaare</a:t>
            </a:r>
            <a:r>
              <a:rPr lang="en-US" sz="1800" kern="1000" spc="30" dirty="0">
                <a:latin typeface="Calibri" panose="020F0502020204030204" pitchFamily="34" charset="0"/>
                <a:cs typeface="Calibri" panose="020F0502020204030204" pitchFamily="34" charset="0"/>
              </a:rPr>
              <a:t>.</a:t>
            </a:r>
            <a:endParaRPr lang="en-US" sz="1800" kern="1000" spc="30" dirty="0">
              <a:latin typeface="Georgia" panose="02040502050405020303" pitchFamily="18" charset="0"/>
              <a:cs typeface="Franklin Gothic Book"/>
            </a:endParaRPr>
          </a:p>
          <a:p>
            <a:pPr>
              <a:lnSpc>
                <a:spcPct val="110000"/>
              </a:lnSpc>
              <a:spcBef>
                <a:spcPts val="0"/>
              </a:spcBef>
              <a:buSzPct val="150000"/>
            </a:pPr>
            <a:endParaRPr lang="en-US" sz="1800" kern="1000" spc="30" dirty="0">
              <a:latin typeface="Georgia" panose="02040502050405020303" pitchFamily="18" charset="0"/>
              <a:cs typeface="Franklin Gothic Book"/>
            </a:endParaRPr>
          </a:p>
          <a:p>
            <a:pPr marL="457200" lvl="1">
              <a:lnSpc>
                <a:spcPct val="110000"/>
              </a:lnSpc>
              <a:spcBef>
                <a:spcPts val="0"/>
              </a:spcBef>
              <a:buSzPct val="150000"/>
            </a:pPr>
            <a:endParaRPr lang="en-US" sz="1800" kern="1000" spc="30" dirty="0">
              <a:latin typeface="Georgia" panose="02040502050405020303" pitchFamily="18" charset="0"/>
              <a:cs typeface="Franklin Gothic Book"/>
            </a:endParaRPr>
          </a:p>
          <a:p>
            <a:pPr marL="457200" lvl="1">
              <a:lnSpc>
                <a:spcPct val="110000"/>
              </a:lnSpc>
              <a:spcBef>
                <a:spcPts val="0"/>
              </a:spcBef>
              <a:buSzPct val="150000"/>
            </a:pPr>
            <a:endParaRPr lang="en-US" sz="1800" kern="1000" spc="30" dirty="0">
              <a:latin typeface="Georgia" panose="02040502050405020303" pitchFamily="18" charset="0"/>
              <a:cs typeface="Franklin Gothic Book"/>
            </a:endParaRPr>
          </a:p>
          <a:p>
            <a:pPr marL="457200" lvl="1">
              <a:lnSpc>
                <a:spcPct val="110000"/>
              </a:lnSpc>
              <a:spcBef>
                <a:spcPts val="0"/>
              </a:spcBef>
              <a:buSzPct val="150000"/>
            </a:pPr>
            <a:endParaRPr lang="en-US" sz="1800" kern="1000" spc="30" dirty="0">
              <a:latin typeface="+mn-lt"/>
              <a:cs typeface="Franklin Gothic Book"/>
            </a:endParaRPr>
          </a:p>
        </p:txBody>
      </p:sp>
      <p:sp>
        <p:nvSpPr>
          <p:cNvPr id="5" name="Title 4">
            <a:extLst>
              <a:ext uri="{FF2B5EF4-FFF2-40B4-BE49-F238E27FC236}">
                <a16:creationId xmlns:a16="http://schemas.microsoft.com/office/drawing/2014/main" id="{ACFE0C2E-DEC6-3192-FA1A-95920A0EC38F}"/>
              </a:ext>
            </a:extLst>
          </p:cNvPr>
          <p:cNvSpPr>
            <a:spLocks noGrp="1"/>
          </p:cNvSpPr>
          <p:nvPr>
            <p:ph type="title"/>
          </p:nvPr>
        </p:nvSpPr>
        <p:spPr>
          <a:xfrm>
            <a:off x="2077198" y="291600"/>
            <a:ext cx="2350786" cy="508501"/>
          </a:xfrm>
        </p:spPr>
        <p:txBody>
          <a:bodyPr/>
          <a:lstStyle/>
          <a:p>
            <a:r>
              <a:rPr lang="en-US" sz="3600" dirty="0">
                <a:solidFill>
                  <a:srgbClr val="3333FF"/>
                </a:solidFill>
              </a:rPr>
              <a:t>Summary</a:t>
            </a:r>
          </a:p>
        </p:txBody>
      </p:sp>
    </p:spTree>
    <p:extLst>
      <p:ext uri="{BB962C8B-B14F-4D97-AF65-F5344CB8AC3E}">
        <p14:creationId xmlns:p14="http://schemas.microsoft.com/office/powerpoint/2010/main" val="1862356547"/>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5491134"/>
            <a:ext cx="5892574" cy="697160"/>
          </a:xfrm>
        </p:spPr>
        <p:txBody>
          <a:bodyPr>
            <a:noAutofit/>
          </a:bodyPr>
          <a:lstStyle/>
          <a:p>
            <a:pPr algn="ctr"/>
            <a:r>
              <a:rPr lang="en-US" sz="4400" b="1" dirty="0">
                <a:solidFill>
                  <a:srgbClr val="3366FF"/>
                </a:solidFill>
                <a:latin typeface="Calibri" panose="020F0502020204030204" pitchFamily="34" charset="0"/>
                <a:cs typeface="Calibri" panose="020F0502020204030204" pitchFamily="34" charset="0"/>
              </a:rPr>
              <a:t>Join the magnet section </a:t>
            </a:r>
          </a:p>
        </p:txBody>
      </p:sp>
      <p:grpSp>
        <p:nvGrpSpPr>
          <p:cNvPr id="18" name="Group 17"/>
          <p:cNvGrpSpPr/>
          <p:nvPr/>
        </p:nvGrpSpPr>
        <p:grpSpPr>
          <a:xfrm>
            <a:off x="23308" y="2586508"/>
            <a:ext cx="3464612" cy="2198549"/>
            <a:chOff x="202595" y="2352131"/>
            <a:chExt cx="3024336" cy="1702706"/>
          </a:xfrm>
        </p:grpSpPr>
        <p:pic>
          <p:nvPicPr>
            <p:cNvPr id="21" name="Picture 20"/>
            <p:cNvPicPr>
              <a:picLocks noChangeAspect="1"/>
            </p:cNvPicPr>
            <p:nvPr/>
          </p:nvPicPr>
          <p:blipFill>
            <a:blip r:embed="rId4"/>
            <a:stretch>
              <a:fillRect/>
            </a:stretch>
          </p:blipFill>
          <p:spPr>
            <a:xfrm>
              <a:off x="202595" y="2352131"/>
              <a:ext cx="3024336" cy="1673037"/>
            </a:xfrm>
            <a:prstGeom prst="rect">
              <a:avLst/>
            </a:prstGeom>
          </p:spPr>
        </p:pic>
        <p:sp>
          <p:nvSpPr>
            <p:cNvPr id="22" name="TextBox 21"/>
            <p:cNvSpPr txBox="1"/>
            <p:nvPr/>
          </p:nvSpPr>
          <p:spPr>
            <a:xfrm>
              <a:off x="746574" y="3673456"/>
              <a:ext cx="2076556" cy="381381"/>
            </a:xfrm>
            <a:prstGeom prst="rect">
              <a:avLst/>
            </a:prstGeom>
            <a:solidFill>
              <a:schemeClr val="bg1">
                <a:lumMod val="95000"/>
              </a:schemeClr>
            </a:solidFill>
            <a:ln>
              <a:noFill/>
            </a:ln>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1600" b="1" i="0" u="none" strike="noStrike" cap="none" spc="0" normalizeH="0" baseline="0" dirty="0" err="1">
                  <a:ln>
                    <a:noFill/>
                  </a:ln>
                  <a:solidFill>
                    <a:srgbClr val="3366FF"/>
                  </a:solidFill>
                  <a:effectLst/>
                  <a:uFillTx/>
                  <a:latin typeface="+mj-lt"/>
                  <a:ea typeface="+mj-ea"/>
                  <a:cs typeface="+mj-cs"/>
                  <a:sym typeface="Calibri"/>
                </a:rPr>
                <a:t>Successful</a:t>
              </a:r>
              <a:r>
                <a:rPr kumimoji="0" lang="de-CH" sz="1600" b="1" i="0" u="none" strike="noStrike" cap="none" spc="0" normalizeH="0" dirty="0">
                  <a:ln>
                    <a:noFill/>
                  </a:ln>
                  <a:solidFill>
                    <a:srgbClr val="3366FF"/>
                  </a:solidFill>
                  <a:effectLst/>
                  <a:uFillTx/>
                  <a:latin typeface="+mj-lt"/>
                  <a:ea typeface="+mj-ea"/>
                  <a:cs typeface="+mj-cs"/>
                  <a:sym typeface="Calibri"/>
                </a:rPr>
                <a:t> </a:t>
              </a:r>
              <a:r>
                <a:rPr kumimoji="0" lang="de-CH" sz="1600" b="1" i="0" u="none" strike="noStrike" cap="none" spc="0" normalizeH="0" dirty="0" err="1">
                  <a:ln>
                    <a:noFill/>
                  </a:ln>
                  <a:solidFill>
                    <a:srgbClr val="3366FF"/>
                  </a:solidFill>
                  <a:effectLst/>
                  <a:uFillTx/>
                  <a:latin typeface="+mj-lt"/>
                  <a:ea typeface="+mj-ea"/>
                  <a:cs typeface="+mj-cs"/>
                  <a:sym typeface="Calibri"/>
                </a:rPr>
                <a:t>measuremen</a:t>
              </a:r>
              <a:r>
                <a:rPr lang="de-CH" b="1" dirty="0" err="1">
                  <a:solidFill>
                    <a:srgbClr val="3366FF"/>
                  </a:solidFill>
                  <a:latin typeface="+mj-lt"/>
                  <a:ea typeface="+mj-ea"/>
                  <a:cs typeface="+mj-cs"/>
                </a:rPr>
                <a:t>t</a:t>
              </a:r>
              <a:r>
                <a:rPr lang="de-CH" b="1" dirty="0">
                  <a:solidFill>
                    <a:srgbClr val="3366FF"/>
                  </a:solidFill>
                  <a:latin typeface="+mj-lt"/>
                  <a:ea typeface="+mj-ea"/>
                  <a:cs typeface="+mj-cs"/>
                </a:rPr>
                <a:t> </a:t>
              </a:r>
              <a:r>
                <a:rPr kumimoji="0" lang="de-CH" sz="1600" b="1" i="0" u="none" strike="noStrike" cap="none" spc="0" normalizeH="0" dirty="0" err="1">
                  <a:ln>
                    <a:noFill/>
                  </a:ln>
                  <a:solidFill>
                    <a:srgbClr val="3366FF"/>
                  </a:solidFill>
                  <a:effectLst/>
                  <a:uFillTx/>
                  <a:latin typeface="+mj-lt"/>
                  <a:ea typeface="+mj-ea"/>
                  <a:cs typeface="+mj-cs"/>
                  <a:sym typeface="Calibri"/>
                </a:rPr>
                <a:t>of</a:t>
              </a:r>
              <a:r>
                <a:rPr kumimoji="0" lang="de-CH" sz="1600" b="1" i="0" u="none" strike="noStrike" cap="none" spc="0" normalizeH="0" dirty="0">
                  <a:ln>
                    <a:noFill/>
                  </a:ln>
                  <a:solidFill>
                    <a:srgbClr val="3366FF"/>
                  </a:solidFill>
                  <a:effectLst/>
                  <a:uFillTx/>
                  <a:latin typeface="+mj-lt"/>
                  <a:ea typeface="+mj-ea"/>
                  <a:cs typeface="+mj-cs"/>
                  <a:sym typeface="Calibri"/>
                </a:rPr>
                <a:t> </a:t>
              </a:r>
            </a:p>
            <a:p>
              <a:pPr marL="0" marR="0" indent="0" algn="l" defTabSz="914400" rtl="0" fontAlgn="auto" latinLnBrk="0" hangingPunct="0">
                <a:lnSpc>
                  <a:spcPct val="100000"/>
                </a:lnSpc>
                <a:spcBef>
                  <a:spcPts val="0"/>
                </a:spcBef>
                <a:spcAft>
                  <a:spcPts val="0"/>
                </a:spcAft>
                <a:buClrTx/>
                <a:buSzTx/>
                <a:buFontTx/>
                <a:buNone/>
                <a:tabLst/>
              </a:pPr>
              <a:r>
                <a:rPr kumimoji="0" lang="de-CH" sz="1600" b="1" i="0" u="none" strike="noStrike" cap="none" spc="0" normalizeH="0" dirty="0" err="1">
                  <a:ln>
                    <a:noFill/>
                  </a:ln>
                  <a:solidFill>
                    <a:srgbClr val="3366FF"/>
                  </a:solidFill>
                  <a:effectLst/>
                  <a:uFillTx/>
                  <a:latin typeface="+mj-lt"/>
                  <a:ea typeface="+mj-ea"/>
                  <a:cs typeface="+mj-cs"/>
                  <a:sym typeface="Calibri"/>
                </a:rPr>
                <a:t>Sextupoles</a:t>
              </a:r>
              <a:r>
                <a:rPr kumimoji="0" lang="de-CH" sz="1600" b="1" i="0" u="none" strike="noStrike" cap="none" spc="0" normalizeH="0" dirty="0">
                  <a:ln>
                    <a:noFill/>
                  </a:ln>
                  <a:solidFill>
                    <a:srgbClr val="3366FF"/>
                  </a:solidFill>
                  <a:effectLst/>
                  <a:uFillTx/>
                  <a:latin typeface="+mj-lt"/>
                  <a:ea typeface="+mj-ea"/>
                  <a:cs typeface="+mj-cs"/>
                  <a:sym typeface="Calibri"/>
                </a:rPr>
                <a:t> </a:t>
              </a:r>
              <a:r>
                <a:rPr kumimoji="0" lang="de-CH" sz="1600" b="1" i="0" u="none" strike="noStrike" cap="none" spc="0" normalizeH="0" dirty="0" err="1">
                  <a:ln>
                    <a:noFill/>
                  </a:ln>
                  <a:solidFill>
                    <a:srgbClr val="3366FF"/>
                  </a:solidFill>
                  <a:effectLst/>
                  <a:uFillTx/>
                  <a:latin typeface="+mj-lt"/>
                  <a:ea typeface="+mj-ea"/>
                  <a:cs typeface="+mj-cs"/>
                  <a:sym typeface="Calibri"/>
                </a:rPr>
                <a:t>Octupoles</a:t>
              </a:r>
              <a:r>
                <a:rPr kumimoji="0" lang="de-CH" sz="1600" b="1" i="0" u="none" strike="noStrike" cap="none" spc="0" normalizeH="0" dirty="0">
                  <a:ln>
                    <a:noFill/>
                  </a:ln>
                  <a:solidFill>
                    <a:srgbClr val="3366FF"/>
                  </a:solidFill>
                  <a:effectLst/>
                  <a:uFillTx/>
                  <a:latin typeface="+mj-lt"/>
                  <a:ea typeface="+mj-ea"/>
                  <a:cs typeface="+mj-cs"/>
                  <a:sym typeface="Calibri"/>
                </a:rPr>
                <a:t> </a:t>
              </a:r>
              <a:r>
                <a:rPr kumimoji="0" lang="de-CH" sz="1600" b="1" i="0" u="none" strike="noStrike" cap="none" spc="0" normalizeH="0" dirty="0" err="1">
                  <a:ln>
                    <a:noFill/>
                  </a:ln>
                  <a:solidFill>
                    <a:srgbClr val="3366FF"/>
                  </a:solidFill>
                  <a:effectLst/>
                  <a:uFillTx/>
                  <a:latin typeface="+mj-lt"/>
                  <a:ea typeface="+mj-ea"/>
                  <a:cs typeface="+mj-cs"/>
                  <a:sym typeface="Calibri"/>
                </a:rPr>
                <a:t>axis</a:t>
              </a:r>
              <a:endParaRPr kumimoji="0" lang="fr-FR" sz="1600" b="1" i="0" u="none" strike="noStrike" cap="none" spc="0" normalizeH="0" baseline="0" dirty="0">
                <a:ln>
                  <a:noFill/>
                </a:ln>
                <a:solidFill>
                  <a:srgbClr val="3366FF"/>
                </a:solidFill>
                <a:effectLst/>
                <a:uFillTx/>
                <a:latin typeface="+mj-lt"/>
                <a:ea typeface="+mj-ea"/>
                <a:cs typeface="+mj-cs"/>
                <a:sym typeface="Calibri"/>
              </a:endParaRPr>
            </a:p>
          </p:txBody>
        </p:sp>
      </p:grpSp>
      <p:pic>
        <p:nvPicPr>
          <p:cNvPr id="27" name="Picture 26"/>
          <p:cNvPicPr>
            <a:picLocks noChangeAspect="1"/>
          </p:cNvPicPr>
          <p:nvPr/>
        </p:nvPicPr>
        <p:blipFill>
          <a:blip r:embed="rId5"/>
          <a:stretch>
            <a:fillRect/>
          </a:stretch>
        </p:blipFill>
        <p:spPr>
          <a:xfrm>
            <a:off x="85269" y="237498"/>
            <a:ext cx="2675383" cy="1793321"/>
          </a:xfrm>
          <a:prstGeom prst="rect">
            <a:avLst/>
          </a:prstGeom>
        </p:spPr>
      </p:pic>
      <p:sp>
        <p:nvSpPr>
          <p:cNvPr id="28" name="TextBox 27"/>
          <p:cNvSpPr txBox="1"/>
          <p:nvPr/>
        </p:nvSpPr>
        <p:spPr>
          <a:xfrm>
            <a:off x="479594" y="2030819"/>
            <a:ext cx="1886735" cy="492443"/>
          </a:xfrm>
          <a:prstGeom prst="rect">
            <a:avLst/>
          </a:prstGeom>
          <a:solidFill>
            <a:schemeClr val="bg1">
              <a:lumMod val="85000"/>
            </a:schemeClr>
          </a:solidFill>
          <a:ln>
            <a:noFill/>
          </a:ln>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1600" b="1" i="0" u="none" strike="noStrike" cap="none" spc="0" normalizeH="0" baseline="0" dirty="0">
                <a:ln>
                  <a:noFill/>
                </a:ln>
                <a:solidFill>
                  <a:srgbClr val="3366FF"/>
                </a:solidFill>
                <a:effectLst/>
                <a:uFillTx/>
                <a:latin typeface="+mj-lt"/>
                <a:ea typeface="+mj-ea"/>
                <a:cs typeface="+mj-cs"/>
                <a:sym typeface="Calibri"/>
              </a:rPr>
              <a:t>Training </a:t>
            </a:r>
            <a:r>
              <a:rPr kumimoji="0" lang="de-CH" sz="1600" b="1" i="0" u="none" strike="noStrike" cap="none" spc="0" normalizeH="0" baseline="0" dirty="0" err="1">
                <a:ln>
                  <a:noFill/>
                </a:ln>
                <a:solidFill>
                  <a:srgbClr val="3366FF"/>
                </a:solidFill>
                <a:effectLst/>
                <a:uFillTx/>
                <a:latin typeface="+mj-lt"/>
                <a:ea typeface="+mj-ea"/>
                <a:cs typeface="+mj-cs"/>
                <a:sym typeface="Calibri"/>
              </a:rPr>
              <a:t>of</a:t>
            </a:r>
            <a:r>
              <a:rPr kumimoji="0" lang="de-CH" sz="1600" b="1" i="0" u="none" strike="noStrike" cap="none" spc="0" normalizeH="0" dirty="0">
                <a:ln>
                  <a:noFill/>
                </a:ln>
                <a:solidFill>
                  <a:srgbClr val="3366FF"/>
                </a:solidFill>
                <a:effectLst/>
                <a:uFillTx/>
                <a:latin typeface="+mj-lt"/>
                <a:ea typeface="+mj-ea"/>
                <a:cs typeface="+mj-cs"/>
                <a:sym typeface="Calibri"/>
              </a:rPr>
              <a:t> </a:t>
            </a:r>
            <a:r>
              <a:rPr kumimoji="0" lang="de-CH" sz="1600" b="1" i="0" u="none" strike="noStrike" cap="none" spc="0" normalizeH="0" dirty="0" err="1">
                <a:ln>
                  <a:noFill/>
                </a:ln>
                <a:solidFill>
                  <a:srgbClr val="3366FF"/>
                </a:solidFill>
                <a:effectLst/>
                <a:uFillTx/>
                <a:latin typeface="+mj-lt"/>
                <a:ea typeface="+mj-ea"/>
                <a:cs typeface="+mj-cs"/>
                <a:sym typeface="Calibri"/>
              </a:rPr>
              <a:t>the</a:t>
            </a:r>
            <a:r>
              <a:rPr kumimoji="0" lang="de-CH" sz="1600" b="1" i="0" u="none" strike="noStrike" cap="none" spc="0" normalizeH="0" dirty="0">
                <a:ln>
                  <a:noFill/>
                </a:ln>
                <a:solidFill>
                  <a:srgbClr val="3366FF"/>
                </a:solidFill>
                <a:effectLst/>
                <a:uFillTx/>
                <a:latin typeface="+mj-lt"/>
                <a:ea typeface="+mj-ea"/>
                <a:cs typeface="+mj-cs"/>
                <a:sym typeface="Calibri"/>
              </a:rPr>
              <a:t> </a:t>
            </a:r>
            <a:r>
              <a:rPr kumimoji="0" lang="de-CH" sz="1600" b="1" i="0" u="none" strike="noStrike" cap="none" spc="0" normalizeH="0" dirty="0" err="1">
                <a:ln>
                  <a:noFill/>
                </a:ln>
                <a:solidFill>
                  <a:srgbClr val="3366FF"/>
                </a:solidFill>
                <a:effectLst/>
                <a:uFillTx/>
                <a:latin typeface="+mj-lt"/>
                <a:ea typeface="+mj-ea"/>
                <a:cs typeface="+mj-cs"/>
                <a:sym typeface="Calibri"/>
              </a:rPr>
              <a:t>team</a:t>
            </a:r>
            <a:r>
              <a:rPr kumimoji="0" lang="de-CH" sz="1600" b="1" i="0" u="none" strike="noStrike" cap="none" spc="0" normalizeH="0" dirty="0">
                <a:ln>
                  <a:noFill/>
                </a:ln>
                <a:solidFill>
                  <a:srgbClr val="3366FF"/>
                </a:solidFill>
                <a:effectLst/>
                <a:uFillTx/>
                <a:latin typeface="+mj-lt"/>
                <a:ea typeface="+mj-ea"/>
                <a:cs typeface="+mj-cs"/>
                <a:sym typeface="Calibri"/>
              </a:rPr>
              <a:t> </a:t>
            </a:r>
          </a:p>
          <a:p>
            <a:pPr marL="0" marR="0" indent="0" algn="l" defTabSz="914400" rtl="0" fontAlgn="auto" latinLnBrk="0" hangingPunct="0">
              <a:lnSpc>
                <a:spcPct val="100000"/>
              </a:lnSpc>
              <a:spcBef>
                <a:spcPts val="0"/>
              </a:spcBef>
              <a:spcAft>
                <a:spcPts val="0"/>
              </a:spcAft>
              <a:buClrTx/>
              <a:buSzTx/>
              <a:buFontTx/>
              <a:buNone/>
              <a:tabLst/>
            </a:pPr>
            <a:r>
              <a:rPr kumimoji="0" lang="de-CH" sz="1600" b="1" i="0" u="none" strike="noStrike" cap="none" spc="0" normalizeH="0" dirty="0" err="1">
                <a:ln>
                  <a:noFill/>
                </a:ln>
                <a:solidFill>
                  <a:srgbClr val="3366FF"/>
                </a:solidFill>
                <a:effectLst/>
                <a:uFillTx/>
                <a:latin typeface="+mj-lt"/>
                <a:ea typeface="+mj-ea"/>
                <a:cs typeface="+mj-cs"/>
                <a:sym typeface="Calibri"/>
              </a:rPr>
              <a:t>for</a:t>
            </a:r>
            <a:r>
              <a:rPr kumimoji="0" lang="de-CH" sz="1600" b="1" i="0" u="none" strike="noStrike" cap="none" spc="0" normalizeH="0" dirty="0">
                <a:ln>
                  <a:noFill/>
                </a:ln>
                <a:solidFill>
                  <a:srgbClr val="3366FF"/>
                </a:solidFill>
                <a:effectLst/>
                <a:uFillTx/>
                <a:latin typeface="+mj-lt"/>
                <a:ea typeface="+mj-ea"/>
                <a:cs typeface="+mj-cs"/>
                <a:sym typeface="Calibri"/>
              </a:rPr>
              <a:t> </a:t>
            </a:r>
            <a:r>
              <a:rPr kumimoji="0" lang="de-CH" sz="1600" b="1" i="0" u="none" strike="noStrike" cap="none" spc="0" normalizeH="0" dirty="0" err="1">
                <a:ln>
                  <a:noFill/>
                </a:ln>
                <a:solidFill>
                  <a:srgbClr val="3366FF"/>
                </a:solidFill>
                <a:effectLst/>
                <a:uFillTx/>
                <a:latin typeface="+mj-lt"/>
                <a:ea typeface="+mj-ea"/>
                <a:cs typeface="+mj-cs"/>
                <a:sym typeface="Calibri"/>
              </a:rPr>
              <a:t>rotating</a:t>
            </a:r>
            <a:r>
              <a:rPr kumimoji="0" lang="de-CH" sz="1600" b="1" i="0" u="none" strike="noStrike" cap="none" spc="0" normalizeH="0" dirty="0">
                <a:ln>
                  <a:noFill/>
                </a:ln>
                <a:solidFill>
                  <a:srgbClr val="3366FF"/>
                </a:solidFill>
                <a:effectLst/>
                <a:uFillTx/>
                <a:latin typeface="+mj-lt"/>
                <a:ea typeface="+mj-ea"/>
                <a:cs typeface="+mj-cs"/>
                <a:sym typeface="Calibri"/>
              </a:rPr>
              <a:t> </a:t>
            </a:r>
            <a:r>
              <a:rPr kumimoji="0" lang="de-CH" sz="1600" b="1" i="0" u="none" strike="noStrike" cap="none" spc="0" normalizeH="0" dirty="0" err="1">
                <a:ln>
                  <a:noFill/>
                </a:ln>
                <a:solidFill>
                  <a:srgbClr val="3366FF"/>
                </a:solidFill>
                <a:effectLst/>
                <a:uFillTx/>
                <a:latin typeface="+mj-lt"/>
                <a:ea typeface="+mj-ea"/>
                <a:cs typeface="+mj-cs"/>
                <a:sym typeface="Calibri"/>
              </a:rPr>
              <a:t>coils</a:t>
            </a:r>
            <a:endParaRPr kumimoji="0" lang="fr-FR" sz="1600" b="1" i="0" u="none" strike="noStrike" cap="none" spc="0" normalizeH="0" baseline="0" dirty="0">
              <a:ln>
                <a:noFill/>
              </a:ln>
              <a:solidFill>
                <a:srgbClr val="3366FF"/>
              </a:solidFill>
              <a:effectLst/>
              <a:uFillTx/>
              <a:latin typeface="+mj-lt"/>
              <a:ea typeface="+mj-ea"/>
              <a:cs typeface="+mj-cs"/>
              <a:sym typeface="Calibri"/>
            </a:endParaRPr>
          </a:p>
        </p:txBody>
      </p:sp>
      <p:grpSp>
        <p:nvGrpSpPr>
          <p:cNvPr id="29" name="Group 28"/>
          <p:cNvGrpSpPr/>
          <p:nvPr/>
        </p:nvGrpSpPr>
        <p:grpSpPr>
          <a:xfrm>
            <a:off x="4607008" y="2456278"/>
            <a:ext cx="4033888" cy="2258301"/>
            <a:chOff x="5830334" y="2585845"/>
            <a:chExt cx="3292990" cy="1671715"/>
          </a:xfrm>
        </p:grpSpPr>
        <p:pic>
          <p:nvPicPr>
            <p:cNvPr id="30" name="Picture 29"/>
            <p:cNvPicPr>
              <a:picLocks noChangeAspect="1"/>
            </p:cNvPicPr>
            <p:nvPr/>
          </p:nvPicPr>
          <p:blipFill>
            <a:blip r:embed="rId6"/>
            <a:stretch>
              <a:fillRect/>
            </a:stretch>
          </p:blipFill>
          <p:spPr>
            <a:xfrm>
              <a:off x="5830334" y="2585845"/>
              <a:ext cx="3292990" cy="1671715"/>
            </a:xfrm>
            <a:prstGeom prst="rect">
              <a:avLst/>
            </a:prstGeom>
          </p:spPr>
        </p:pic>
        <p:sp>
          <p:nvSpPr>
            <p:cNvPr id="31" name="TextBox 30"/>
            <p:cNvSpPr txBox="1"/>
            <p:nvPr/>
          </p:nvSpPr>
          <p:spPr>
            <a:xfrm>
              <a:off x="6071315" y="3854067"/>
              <a:ext cx="1865322" cy="182266"/>
            </a:xfrm>
            <a:prstGeom prst="rect">
              <a:avLst/>
            </a:prstGeom>
            <a:solidFill>
              <a:schemeClr val="bg1">
                <a:lumMod val="85000"/>
              </a:schemeClr>
            </a:solidFill>
            <a:ln>
              <a:noFill/>
            </a:ln>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de-CH" b="1" dirty="0">
                  <a:solidFill>
                    <a:srgbClr val="3366FF"/>
                  </a:solidFill>
                  <a:latin typeface="+mj-lt"/>
                  <a:ea typeface="+mj-ea"/>
                  <a:cs typeface="+mj-cs"/>
                </a:rPr>
                <a:t>I</a:t>
              </a:r>
              <a:r>
                <a:rPr kumimoji="0" lang="de-CH" sz="1600" b="1" i="0" u="none" strike="noStrike" cap="none" spc="0" normalizeH="0" baseline="0" dirty="0">
                  <a:ln>
                    <a:noFill/>
                  </a:ln>
                  <a:solidFill>
                    <a:srgbClr val="3366FF"/>
                  </a:solidFill>
                  <a:effectLst/>
                  <a:uFillTx/>
                  <a:latin typeface="+mj-lt"/>
                  <a:ea typeface="+mj-ea"/>
                  <a:cs typeface="+mj-cs"/>
                  <a:sym typeface="Calibri"/>
                </a:rPr>
                <a:t>nstallation </a:t>
              </a:r>
              <a:r>
                <a:rPr kumimoji="0" lang="de-CH" sz="1600" b="1" i="0" u="none" strike="noStrike" cap="none" spc="0" normalizeH="0" baseline="0" dirty="0" err="1">
                  <a:ln>
                    <a:noFill/>
                  </a:ln>
                  <a:solidFill>
                    <a:srgbClr val="3366FF"/>
                  </a:solidFill>
                  <a:effectLst/>
                  <a:uFillTx/>
                  <a:latin typeface="+mj-lt"/>
                  <a:ea typeface="+mj-ea"/>
                  <a:cs typeface="+mj-cs"/>
                  <a:sym typeface="Calibri"/>
                </a:rPr>
                <a:t>of</a:t>
              </a:r>
              <a:r>
                <a:rPr kumimoji="0" lang="de-CH" sz="1600" b="1" i="0" u="none" strike="noStrike" cap="none" spc="0" normalizeH="0" dirty="0">
                  <a:ln>
                    <a:noFill/>
                  </a:ln>
                  <a:solidFill>
                    <a:srgbClr val="3366FF"/>
                  </a:solidFill>
                  <a:effectLst/>
                  <a:uFillTx/>
                  <a:latin typeface="+mj-lt"/>
                  <a:ea typeface="+mj-ea"/>
                  <a:cs typeface="+mj-cs"/>
                  <a:sym typeface="Calibri"/>
                </a:rPr>
                <a:t> a </a:t>
              </a:r>
              <a:r>
                <a:rPr kumimoji="0" lang="de-CH" sz="1600" b="1" i="0" u="none" strike="noStrike" cap="none" spc="0" normalizeH="0" dirty="0" err="1">
                  <a:ln>
                    <a:noFill/>
                  </a:ln>
                  <a:solidFill>
                    <a:srgbClr val="3366FF"/>
                  </a:solidFill>
                  <a:effectLst/>
                  <a:uFillTx/>
                  <a:latin typeface="+mj-lt"/>
                  <a:ea typeface="+mj-ea"/>
                  <a:cs typeface="+mj-cs"/>
                  <a:sym typeface="Calibri"/>
                </a:rPr>
                <a:t>triplet</a:t>
              </a:r>
              <a:endParaRPr kumimoji="0" lang="fr-FR" sz="1600" b="1" i="0" u="none" strike="noStrike" cap="none" spc="0" normalizeH="0" baseline="0" dirty="0">
                <a:ln>
                  <a:noFill/>
                </a:ln>
                <a:solidFill>
                  <a:srgbClr val="3366FF"/>
                </a:solidFill>
                <a:effectLst/>
                <a:uFillTx/>
                <a:latin typeface="+mj-lt"/>
                <a:ea typeface="+mj-ea"/>
                <a:cs typeface="+mj-cs"/>
                <a:sym typeface="Calibri"/>
              </a:endParaRPr>
            </a:p>
          </p:txBody>
        </p:sp>
      </p:grpSp>
      <p:sp>
        <p:nvSpPr>
          <p:cNvPr id="4" name="TextBox 3"/>
          <p:cNvSpPr txBox="1"/>
          <p:nvPr/>
        </p:nvSpPr>
        <p:spPr>
          <a:xfrm>
            <a:off x="479594" y="5000658"/>
            <a:ext cx="7041992" cy="3924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r>
              <a:rPr lang="en-US" sz="1800" b="1" dirty="0">
                <a:solidFill>
                  <a:srgbClr val="3366FF"/>
                </a:solidFill>
              </a:rPr>
              <a:t>Dedication, Setbacks, Unexpected Turns, Achievements, </a:t>
            </a:r>
            <a:r>
              <a:rPr kumimoji="0" lang="de-CH" sz="1800" b="1" i="0" u="none" strike="noStrike" cap="none" spc="0" normalizeH="0" dirty="0" err="1">
                <a:ln>
                  <a:noFill/>
                </a:ln>
                <a:solidFill>
                  <a:srgbClr val="3366FF"/>
                </a:solidFill>
                <a:effectLst/>
                <a:uFillTx/>
                <a:latin typeface="+mj-lt"/>
                <a:ea typeface="+mj-ea"/>
                <a:cs typeface="+mj-cs"/>
                <a:sym typeface="Calibri"/>
              </a:rPr>
              <a:t>and</a:t>
            </a:r>
            <a:r>
              <a:rPr kumimoji="0" lang="de-CH" sz="1800" b="1" i="0" u="none" strike="noStrike" cap="none" spc="0" normalizeH="0" dirty="0">
                <a:ln>
                  <a:noFill/>
                </a:ln>
                <a:solidFill>
                  <a:srgbClr val="3366FF"/>
                </a:solidFill>
                <a:effectLst/>
                <a:uFillTx/>
                <a:latin typeface="+mj-lt"/>
                <a:ea typeface="+mj-ea"/>
                <a:cs typeface="+mj-cs"/>
                <a:sym typeface="Calibri"/>
              </a:rPr>
              <a:t>…. </a:t>
            </a:r>
            <a:r>
              <a:rPr lang="de-CH" sz="1800" b="1" dirty="0" err="1">
                <a:solidFill>
                  <a:srgbClr val="3366FF"/>
                </a:solidFill>
              </a:rPr>
              <a:t>C</a:t>
            </a:r>
            <a:r>
              <a:rPr kumimoji="0" lang="de-CH" sz="1800" b="1" i="0" u="none" strike="noStrike" cap="none" spc="0" normalizeH="0" dirty="0" err="1">
                <a:ln>
                  <a:noFill/>
                </a:ln>
                <a:solidFill>
                  <a:srgbClr val="3366FF"/>
                </a:solidFill>
                <a:effectLst/>
                <a:uFillTx/>
                <a:latin typeface="+mj-lt"/>
                <a:ea typeface="+mj-ea"/>
                <a:cs typeface="+mj-cs"/>
                <a:sym typeface="Calibri"/>
              </a:rPr>
              <a:t>hallenges</a:t>
            </a:r>
            <a:endParaRPr kumimoji="0" lang="fr-FR" sz="1800" b="1" i="0" u="none" strike="noStrike" cap="none" spc="0" normalizeH="0" baseline="0" dirty="0">
              <a:ln>
                <a:noFill/>
              </a:ln>
              <a:solidFill>
                <a:srgbClr val="3366FF"/>
              </a:solidFill>
              <a:effectLst/>
              <a:uFillTx/>
              <a:latin typeface="+mj-lt"/>
              <a:ea typeface="+mj-ea"/>
              <a:cs typeface="+mj-cs"/>
              <a:sym typeface="Calibri"/>
            </a:endParaRPr>
          </a:p>
        </p:txBody>
      </p:sp>
      <p:sp>
        <p:nvSpPr>
          <p:cNvPr id="3" name="TextBox 2"/>
          <p:cNvSpPr txBox="1"/>
          <p:nvPr/>
        </p:nvSpPr>
        <p:spPr>
          <a:xfrm>
            <a:off x="2519956" y="6320874"/>
            <a:ext cx="4536136"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2400" b="1" i="0" u="none" strike="noStrike" cap="none" spc="0" normalizeH="0" baseline="0" dirty="0" err="1">
                <a:ln>
                  <a:noFill/>
                </a:ln>
                <a:solidFill>
                  <a:srgbClr val="00B050"/>
                </a:solidFill>
                <a:effectLst/>
                <a:uFillTx/>
                <a:latin typeface="+mj-lt"/>
                <a:ea typeface="+mj-ea"/>
                <a:cs typeface="+mj-cs"/>
                <a:sym typeface="Calibri"/>
              </a:rPr>
              <a:t>Thank</a:t>
            </a:r>
            <a:r>
              <a:rPr kumimoji="0" lang="de-CH" sz="2400" b="1" i="0" u="none" strike="noStrike" cap="none" spc="0" normalizeH="0" baseline="0" dirty="0">
                <a:ln>
                  <a:noFill/>
                </a:ln>
                <a:solidFill>
                  <a:srgbClr val="00B050"/>
                </a:solidFill>
                <a:effectLst/>
                <a:uFillTx/>
                <a:latin typeface="+mj-lt"/>
                <a:ea typeface="+mj-ea"/>
                <a:cs typeface="+mj-cs"/>
                <a:sym typeface="Calibri"/>
              </a:rPr>
              <a:t> </a:t>
            </a:r>
            <a:r>
              <a:rPr kumimoji="0" lang="de-CH" sz="2400" b="1" i="0" u="none" strike="noStrike" cap="none" spc="0" normalizeH="0" baseline="0" dirty="0" err="1">
                <a:ln>
                  <a:noFill/>
                </a:ln>
                <a:solidFill>
                  <a:srgbClr val="00B050"/>
                </a:solidFill>
                <a:effectLst/>
                <a:uFillTx/>
                <a:latin typeface="+mj-lt"/>
                <a:ea typeface="+mj-ea"/>
                <a:cs typeface="+mj-cs"/>
                <a:sym typeface="Calibri"/>
              </a:rPr>
              <a:t>you</a:t>
            </a:r>
            <a:r>
              <a:rPr kumimoji="0" lang="de-CH" sz="2400" b="1" i="0" u="none" strike="noStrike" cap="none" spc="0" normalizeH="0" baseline="0" dirty="0">
                <a:ln>
                  <a:noFill/>
                </a:ln>
                <a:solidFill>
                  <a:srgbClr val="00B050"/>
                </a:solidFill>
                <a:effectLst/>
                <a:uFillTx/>
                <a:latin typeface="+mj-lt"/>
                <a:ea typeface="+mj-ea"/>
                <a:cs typeface="+mj-cs"/>
                <a:sym typeface="Calibri"/>
              </a:rPr>
              <a:t> </a:t>
            </a:r>
            <a:r>
              <a:rPr kumimoji="0" lang="de-CH" sz="2400" b="1" i="0" u="none" strike="noStrike" cap="none" spc="0" normalizeH="0" baseline="0" dirty="0" err="1">
                <a:ln>
                  <a:noFill/>
                </a:ln>
                <a:solidFill>
                  <a:srgbClr val="00B050"/>
                </a:solidFill>
                <a:effectLst/>
                <a:uFillTx/>
                <a:latin typeface="+mj-lt"/>
                <a:ea typeface="+mj-ea"/>
                <a:cs typeface="+mj-cs"/>
                <a:sym typeface="Calibri"/>
              </a:rPr>
              <a:t>for</a:t>
            </a:r>
            <a:r>
              <a:rPr kumimoji="0" lang="de-CH" sz="2400" b="1" i="0" u="none" strike="noStrike" cap="none" spc="0" normalizeH="0" baseline="0" dirty="0">
                <a:ln>
                  <a:noFill/>
                </a:ln>
                <a:solidFill>
                  <a:srgbClr val="00B050"/>
                </a:solidFill>
                <a:effectLst/>
                <a:uFillTx/>
                <a:latin typeface="+mj-lt"/>
                <a:ea typeface="+mj-ea"/>
                <a:cs typeface="+mj-cs"/>
                <a:sym typeface="Calibri"/>
              </a:rPr>
              <a:t> </a:t>
            </a:r>
            <a:r>
              <a:rPr kumimoji="0" lang="de-CH" sz="2400" b="1" i="0" u="none" strike="noStrike" cap="none" spc="0" normalizeH="0" baseline="0" dirty="0" err="1">
                <a:ln>
                  <a:noFill/>
                </a:ln>
                <a:solidFill>
                  <a:srgbClr val="00B050"/>
                </a:solidFill>
                <a:effectLst/>
                <a:uFillTx/>
                <a:latin typeface="+mj-lt"/>
                <a:ea typeface="+mj-ea"/>
                <a:cs typeface="+mj-cs"/>
                <a:sym typeface="Calibri"/>
              </a:rPr>
              <a:t>your</a:t>
            </a:r>
            <a:r>
              <a:rPr kumimoji="0" lang="de-CH" sz="2400" b="1" i="0" u="none" strike="noStrike" cap="none" spc="0" normalizeH="0" baseline="0" dirty="0">
                <a:ln>
                  <a:noFill/>
                </a:ln>
                <a:solidFill>
                  <a:srgbClr val="00B050"/>
                </a:solidFill>
                <a:effectLst/>
                <a:uFillTx/>
                <a:latin typeface="+mj-lt"/>
                <a:ea typeface="+mj-ea"/>
                <a:cs typeface="+mj-cs"/>
                <a:sym typeface="Calibri"/>
              </a:rPr>
              <a:t> </a:t>
            </a:r>
            <a:r>
              <a:rPr kumimoji="0" lang="de-CH" sz="2400" b="1" i="0" u="none" strike="noStrike" cap="none" spc="0" normalizeH="0" baseline="0" dirty="0" err="1">
                <a:ln>
                  <a:noFill/>
                </a:ln>
                <a:solidFill>
                  <a:srgbClr val="00B050"/>
                </a:solidFill>
                <a:effectLst/>
                <a:uFillTx/>
                <a:latin typeface="+mj-lt"/>
                <a:ea typeface="+mj-ea"/>
                <a:cs typeface="+mj-cs"/>
                <a:sym typeface="Calibri"/>
              </a:rPr>
              <a:t>attention</a:t>
            </a:r>
            <a:endParaRPr kumimoji="0" lang="fr-FR" sz="2400" b="1" i="0" u="none" strike="noStrike" cap="none" spc="0" normalizeH="0" baseline="0" dirty="0">
              <a:ln>
                <a:noFill/>
              </a:ln>
              <a:solidFill>
                <a:srgbClr val="00B050"/>
              </a:solidFill>
              <a:effectLst/>
              <a:uFillTx/>
              <a:latin typeface="+mj-lt"/>
              <a:ea typeface="+mj-ea"/>
              <a:cs typeface="+mj-cs"/>
              <a:sym typeface="Calibri"/>
            </a:endParaRPr>
          </a:p>
        </p:txBody>
      </p:sp>
      <p:sp>
        <p:nvSpPr>
          <p:cNvPr id="20" name="TextBox 19"/>
          <p:cNvSpPr txBox="1"/>
          <p:nvPr/>
        </p:nvSpPr>
        <p:spPr>
          <a:xfrm>
            <a:off x="5666744" y="2077477"/>
            <a:ext cx="3040937" cy="246221"/>
          </a:xfrm>
          <a:prstGeom prst="rect">
            <a:avLst/>
          </a:prstGeom>
          <a:solidFill>
            <a:schemeClr val="bg1">
              <a:lumMod val="85000"/>
            </a:schemeClr>
          </a:solidFill>
          <a:ln>
            <a:noFill/>
          </a:ln>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de-CH" b="1" dirty="0" err="1">
                <a:solidFill>
                  <a:srgbClr val="3366FF"/>
                </a:solidFill>
                <a:latin typeface="+mj-lt"/>
                <a:ea typeface="+mj-ea"/>
                <a:cs typeface="+mj-cs"/>
              </a:rPr>
              <a:t>Celebrating</a:t>
            </a:r>
            <a:r>
              <a:rPr lang="de-CH" b="1" dirty="0">
                <a:solidFill>
                  <a:srgbClr val="3366FF"/>
                </a:solidFill>
                <a:latin typeface="+mj-lt"/>
                <a:ea typeface="+mj-ea"/>
                <a:cs typeface="+mj-cs"/>
              </a:rPr>
              <a:t> </a:t>
            </a:r>
            <a:r>
              <a:rPr lang="de-CH" b="1" dirty="0" err="1">
                <a:solidFill>
                  <a:srgbClr val="3366FF"/>
                </a:solidFill>
                <a:latin typeface="+mj-lt"/>
                <a:ea typeface="+mj-ea"/>
                <a:cs typeface="+mj-cs"/>
              </a:rPr>
              <a:t>the</a:t>
            </a:r>
            <a:r>
              <a:rPr lang="de-CH" b="1" dirty="0">
                <a:solidFill>
                  <a:srgbClr val="3366FF"/>
                </a:solidFill>
                <a:latin typeface="+mj-lt"/>
                <a:ea typeface="+mj-ea"/>
                <a:cs typeface="+mj-cs"/>
              </a:rPr>
              <a:t> Nb</a:t>
            </a:r>
            <a:r>
              <a:rPr lang="de-CH" b="1" baseline="-25000" dirty="0">
                <a:solidFill>
                  <a:srgbClr val="3366FF"/>
                </a:solidFill>
                <a:latin typeface="+mj-lt"/>
                <a:ea typeface="+mj-ea"/>
                <a:cs typeface="+mj-cs"/>
              </a:rPr>
              <a:t>3</a:t>
            </a:r>
            <a:r>
              <a:rPr lang="de-CH" b="1" dirty="0">
                <a:solidFill>
                  <a:srgbClr val="3366FF"/>
                </a:solidFill>
                <a:latin typeface="+mj-lt"/>
                <a:ea typeface="+mj-ea"/>
                <a:cs typeface="+mj-cs"/>
              </a:rPr>
              <a:t>S</a:t>
            </a:r>
            <a:r>
              <a:rPr lang="de-CH" b="1" baseline="-25000" dirty="0">
                <a:solidFill>
                  <a:srgbClr val="3366FF"/>
                </a:solidFill>
                <a:latin typeface="+mj-lt"/>
                <a:ea typeface="+mj-ea"/>
                <a:cs typeface="+mj-cs"/>
              </a:rPr>
              <a:t>n</a:t>
            </a:r>
            <a:r>
              <a:rPr lang="de-CH" b="1" dirty="0">
                <a:solidFill>
                  <a:srgbClr val="3366FF"/>
                </a:solidFill>
                <a:latin typeface="+mj-lt"/>
                <a:ea typeface="+mj-ea"/>
                <a:cs typeface="+mj-cs"/>
              </a:rPr>
              <a:t> </a:t>
            </a:r>
            <a:r>
              <a:rPr lang="de-CH" b="1" dirty="0" err="1">
                <a:solidFill>
                  <a:srgbClr val="3366FF"/>
                </a:solidFill>
                <a:latin typeface="+mj-lt"/>
                <a:ea typeface="+mj-ea"/>
                <a:cs typeface="+mj-cs"/>
              </a:rPr>
              <a:t>Subscale</a:t>
            </a:r>
            <a:endParaRPr kumimoji="0" lang="fr-FR" sz="1600" b="1" i="0" u="none" strike="noStrike" cap="none" spc="0" normalizeH="0" baseline="0" dirty="0">
              <a:ln>
                <a:noFill/>
              </a:ln>
              <a:solidFill>
                <a:srgbClr val="3366FF"/>
              </a:solidFill>
              <a:effectLst/>
              <a:uFillTx/>
              <a:latin typeface="+mj-lt"/>
              <a:ea typeface="+mj-ea"/>
              <a:cs typeface="+mj-cs"/>
              <a:sym typeface="Calibri"/>
            </a:endParaRPr>
          </a:p>
        </p:txBody>
      </p:sp>
      <p:pic>
        <p:nvPicPr>
          <p:cNvPr id="7" name="Picture 6">
            <a:extLst>
              <a:ext uri="{FF2B5EF4-FFF2-40B4-BE49-F238E27FC236}">
                <a16:creationId xmlns:a16="http://schemas.microsoft.com/office/drawing/2014/main" id="{28137A8A-A9A6-627B-87F9-75DE1C56E758}"/>
              </a:ext>
            </a:extLst>
          </p:cNvPr>
          <p:cNvPicPr>
            <a:picLocks noChangeAspect="1"/>
          </p:cNvPicPr>
          <p:nvPr/>
        </p:nvPicPr>
        <p:blipFill>
          <a:blip r:embed="rId7"/>
          <a:stretch>
            <a:fillRect/>
          </a:stretch>
        </p:blipFill>
        <p:spPr>
          <a:xfrm>
            <a:off x="5665280" y="119989"/>
            <a:ext cx="2428801" cy="1859427"/>
          </a:xfrm>
          <a:prstGeom prst="rect">
            <a:avLst/>
          </a:prstGeom>
        </p:spPr>
      </p:pic>
      <p:pic>
        <p:nvPicPr>
          <p:cNvPr id="8" name="Picture 7">
            <a:extLst>
              <a:ext uri="{FF2B5EF4-FFF2-40B4-BE49-F238E27FC236}">
                <a16:creationId xmlns:a16="http://schemas.microsoft.com/office/drawing/2014/main" id="{6BBCF87A-FBF6-22DF-27CB-551632A92180}"/>
              </a:ext>
            </a:extLst>
          </p:cNvPr>
          <p:cNvPicPr>
            <a:picLocks noChangeAspect="1"/>
          </p:cNvPicPr>
          <p:nvPr/>
        </p:nvPicPr>
        <p:blipFill>
          <a:blip r:embed="rId8"/>
          <a:stretch>
            <a:fillRect/>
          </a:stretch>
        </p:blipFill>
        <p:spPr>
          <a:xfrm>
            <a:off x="2862670" y="282799"/>
            <a:ext cx="2700933" cy="1497862"/>
          </a:xfrm>
          <a:prstGeom prst="rect">
            <a:avLst/>
          </a:prstGeom>
        </p:spPr>
      </p:pic>
      <p:sp>
        <p:nvSpPr>
          <p:cNvPr id="9" name="TextBox 8">
            <a:extLst>
              <a:ext uri="{FF2B5EF4-FFF2-40B4-BE49-F238E27FC236}">
                <a16:creationId xmlns:a16="http://schemas.microsoft.com/office/drawing/2014/main" id="{B834C376-E99A-3449-91DF-9C07F93572D7}"/>
              </a:ext>
            </a:extLst>
          </p:cNvPr>
          <p:cNvSpPr txBox="1"/>
          <p:nvPr/>
        </p:nvSpPr>
        <p:spPr>
          <a:xfrm>
            <a:off x="2899546" y="1867133"/>
            <a:ext cx="2693045" cy="246221"/>
          </a:xfrm>
          <a:prstGeom prst="rect">
            <a:avLst/>
          </a:prstGeom>
          <a:solidFill>
            <a:schemeClr val="bg1">
              <a:lumMod val="85000"/>
            </a:schemeClr>
          </a:solidFill>
          <a:ln>
            <a:noFill/>
          </a:ln>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CH" sz="1600" b="1" i="0" u="none" strike="noStrike" cap="none" spc="0" normalizeH="0" baseline="0" dirty="0">
                <a:ln>
                  <a:noFill/>
                </a:ln>
                <a:solidFill>
                  <a:srgbClr val="3366FF"/>
                </a:solidFill>
                <a:effectLst/>
                <a:uFillTx/>
                <a:latin typeface="+mj-lt"/>
                <a:ea typeface="+mj-ea"/>
                <a:cs typeface="+mj-cs"/>
                <a:sym typeface="Calibri"/>
              </a:rPr>
              <a:t>18 T@10 K </a:t>
            </a:r>
            <a:r>
              <a:rPr kumimoji="0" lang="de-CH" sz="1600" b="1" i="0" u="none" strike="noStrike" cap="none" spc="0" normalizeH="0" baseline="0" dirty="0" err="1">
                <a:ln>
                  <a:noFill/>
                </a:ln>
                <a:solidFill>
                  <a:srgbClr val="3366FF"/>
                </a:solidFill>
                <a:effectLst/>
                <a:uFillTx/>
                <a:latin typeface="+mj-lt"/>
                <a:ea typeface="+mj-ea"/>
                <a:cs typeface="+mj-cs"/>
                <a:sym typeface="Calibri"/>
              </a:rPr>
              <a:t>with</a:t>
            </a:r>
            <a:r>
              <a:rPr kumimoji="0" lang="de-CH" sz="1600" b="1" i="0" u="none" strike="noStrike" cap="none" spc="0" normalizeH="0" baseline="0" dirty="0">
                <a:ln>
                  <a:noFill/>
                </a:ln>
                <a:solidFill>
                  <a:srgbClr val="3366FF"/>
                </a:solidFill>
                <a:effectLst/>
                <a:uFillTx/>
                <a:latin typeface="+mj-lt"/>
                <a:ea typeface="+mj-ea"/>
                <a:cs typeface="+mj-cs"/>
                <a:sym typeface="Calibri"/>
              </a:rPr>
              <a:t> 4 NI HTS </a:t>
            </a:r>
            <a:r>
              <a:rPr kumimoji="0" lang="de-CH" sz="1600" b="1" i="0" u="none" strike="noStrike" cap="none" spc="0" normalizeH="0" baseline="0" dirty="0" err="1">
                <a:ln>
                  <a:noFill/>
                </a:ln>
                <a:solidFill>
                  <a:srgbClr val="3366FF"/>
                </a:solidFill>
                <a:effectLst/>
                <a:uFillTx/>
                <a:latin typeface="+mj-lt"/>
                <a:ea typeface="+mj-ea"/>
                <a:cs typeface="+mj-cs"/>
                <a:sym typeface="Calibri"/>
              </a:rPr>
              <a:t>coils</a:t>
            </a:r>
            <a:endParaRPr kumimoji="0" lang="fr-FR" sz="1600" b="1" i="0" u="none" strike="noStrike" cap="none" spc="0" normalizeH="0" baseline="0" dirty="0">
              <a:ln>
                <a:noFill/>
              </a:ln>
              <a:solidFill>
                <a:srgbClr val="3366FF"/>
              </a:solidFill>
              <a:effectLst/>
              <a:uFillTx/>
              <a:latin typeface="+mj-lt"/>
              <a:ea typeface="+mj-ea"/>
              <a:cs typeface="+mj-cs"/>
              <a:sym typeface="Calibri"/>
            </a:endParaRPr>
          </a:p>
        </p:txBody>
      </p:sp>
    </p:spTree>
    <p:extLst>
      <p:ext uri="{BB962C8B-B14F-4D97-AF65-F5344CB8AC3E}">
        <p14:creationId xmlns:p14="http://schemas.microsoft.com/office/powerpoint/2010/main" val="2220832508"/>
      </p:ext>
    </p:extLst>
  </p:cSld>
  <p:clrMapOvr>
    <a:masterClrMapping/>
  </p:clrMapOvr>
  <p:extLst>
    <p:ext uri="{6950BFC3-D8DA-4A85-94F7-54DA5524770B}">
      <p188:commentRel xmlns:p188="http://schemas.microsoft.com/office/powerpoint/2018/8/main" r:id="rId3"/>
    </p:ext>
  </p:extLs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4F005B87-05D5-A617-3390-98A3DEB75F0A}"/>
              </a:ext>
            </a:extLst>
          </p:cNvPr>
          <p:cNvSpPr>
            <a:spLocks noGrp="1"/>
          </p:cNvSpPr>
          <p:nvPr>
            <p:ph type="title"/>
          </p:nvPr>
        </p:nvSpPr>
        <p:spPr>
          <a:xfrm>
            <a:off x="1625713" y="2132856"/>
            <a:ext cx="5892574" cy="697160"/>
          </a:xfrm>
        </p:spPr>
        <p:txBody>
          <a:bodyPr>
            <a:noAutofit/>
          </a:bodyPr>
          <a:lstStyle/>
          <a:p>
            <a:pPr algn="ctr"/>
            <a:r>
              <a:rPr lang="en-US" sz="4400" b="1" dirty="0">
                <a:solidFill>
                  <a:srgbClr val="3366FF"/>
                </a:solidFill>
                <a:latin typeface="Calibri" panose="020F0502020204030204" pitchFamily="34" charset="0"/>
                <a:cs typeface="Calibri" panose="020F0502020204030204" pitchFamily="34" charset="0"/>
              </a:rPr>
              <a:t>Additional slides</a:t>
            </a:r>
          </a:p>
        </p:txBody>
      </p:sp>
    </p:spTree>
    <p:extLst>
      <p:ext uri="{BB962C8B-B14F-4D97-AF65-F5344CB8AC3E}">
        <p14:creationId xmlns:p14="http://schemas.microsoft.com/office/powerpoint/2010/main" val="2201673072"/>
      </p:ext>
    </p:extLst>
  </p:cSld>
  <p:clrMapOvr>
    <a:masterClrMapping/>
  </p:clrMapOvr>
  <p:extLst>
    <p:ext uri="{6950BFC3-D8DA-4A85-94F7-54DA5524770B}">
      <p188:commentRel xmlns:p188="http://schemas.microsoft.com/office/powerpoint/2018/8/main" r:id="rId3"/>
    </p:ext>
  </p:extLs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874743" y="-5680"/>
            <a:ext cx="6708025" cy="381375"/>
          </a:xfrm>
          <a:noFill/>
        </p:spPr>
        <p:txBody>
          <a:bodyPr>
            <a:normAutofit fontScale="90000"/>
          </a:bodyPr>
          <a:lstStyle/>
          <a:p>
            <a:pPr algn="ctr"/>
            <a:r>
              <a:rPr lang="en-US" b="1" dirty="0">
                <a:solidFill>
                  <a:srgbClr val="3333FF"/>
                </a:solidFill>
                <a:latin typeface="Calibri" panose="020F0502020204030204" pitchFamily="34" charset="0"/>
                <a:cs typeface="Calibri" panose="020F0502020204030204" pitchFamily="34" charset="0"/>
              </a:rPr>
              <a:t>5 T </a:t>
            </a:r>
            <a:r>
              <a:rPr lang="en-US" b="1" dirty="0" err="1">
                <a:solidFill>
                  <a:srgbClr val="3333FF"/>
                </a:solidFill>
                <a:latin typeface="Calibri" panose="020F0502020204030204" pitchFamily="34" charset="0"/>
                <a:cs typeface="Calibri" panose="020F0502020204030204" pitchFamily="34" charset="0"/>
              </a:rPr>
              <a:t>superbends</a:t>
            </a:r>
            <a:r>
              <a:rPr lang="en-US" b="1" dirty="0">
                <a:solidFill>
                  <a:srgbClr val="3333FF"/>
                </a:solidFill>
                <a:latin typeface="Calibri" panose="020F0502020204030204" pitchFamily="34" charset="0"/>
                <a:cs typeface="Calibri" panose="020F0502020204030204" pitchFamily="34" charset="0"/>
              </a:rPr>
              <a:t>- phase 2 (2026)</a:t>
            </a:r>
            <a:br>
              <a:rPr lang="en-US" b="1" dirty="0">
                <a:solidFill>
                  <a:schemeClr val="accent6">
                    <a:lumMod val="60000"/>
                    <a:lumOff val="40000"/>
                  </a:schemeClr>
                </a:solidFill>
                <a:effectLst>
                  <a:outerShdw blurRad="38100" dist="38100" dir="2700000" algn="tl">
                    <a:srgbClr val="DDDDDD"/>
                  </a:outerShdw>
                </a:effectLst>
                <a:latin typeface="Calibri" panose="020F0502020204030204" pitchFamily="34" charset="0"/>
                <a:cs typeface="Calibri" panose="020F0502020204030204" pitchFamily="34" charset="0"/>
              </a:rPr>
            </a:br>
            <a:endParaRPr lang="en-US" b="1" dirty="0">
              <a:solidFill>
                <a:srgbClr val="00B050"/>
              </a:solidFill>
            </a:endParaRPr>
          </a:p>
        </p:txBody>
      </p:sp>
      <p:pic>
        <p:nvPicPr>
          <p:cNvPr id="6" name="Picture 5">
            <a:extLst>
              <a:ext uri="{FF2B5EF4-FFF2-40B4-BE49-F238E27FC236}">
                <a16:creationId xmlns:a16="http://schemas.microsoft.com/office/drawing/2014/main" id="{D8CD6BAA-0BEC-524D-2BFD-E25BD9960CE1}"/>
              </a:ext>
            </a:extLst>
          </p:cNvPr>
          <p:cNvPicPr>
            <a:picLocks noChangeAspect="1"/>
          </p:cNvPicPr>
          <p:nvPr/>
        </p:nvPicPr>
        <p:blipFill>
          <a:blip r:embed="rId4"/>
          <a:stretch>
            <a:fillRect/>
          </a:stretch>
        </p:blipFill>
        <p:spPr>
          <a:xfrm>
            <a:off x="5580112" y="4153737"/>
            <a:ext cx="2570598" cy="2563251"/>
          </a:xfrm>
          <a:prstGeom prst="rect">
            <a:avLst/>
          </a:prstGeom>
        </p:spPr>
      </p:pic>
      <p:pic>
        <p:nvPicPr>
          <p:cNvPr id="12" name="Picture 11">
            <a:extLst>
              <a:ext uri="{FF2B5EF4-FFF2-40B4-BE49-F238E27FC236}">
                <a16:creationId xmlns:a16="http://schemas.microsoft.com/office/drawing/2014/main" id="{5594E1C3-C359-6006-F4D9-FA706C6BB988}"/>
              </a:ext>
            </a:extLst>
          </p:cNvPr>
          <p:cNvPicPr>
            <a:picLocks noChangeAspect="1"/>
          </p:cNvPicPr>
          <p:nvPr/>
        </p:nvPicPr>
        <p:blipFill>
          <a:blip r:embed="rId5"/>
          <a:stretch>
            <a:fillRect/>
          </a:stretch>
        </p:blipFill>
        <p:spPr>
          <a:xfrm>
            <a:off x="35496" y="1988840"/>
            <a:ext cx="3384376" cy="2589899"/>
          </a:xfrm>
          <a:prstGeom prst="rect">
            <a:avLst/>
          </a:prstGeom>
        </p:spPr>
      </p:pic>
      <p:pic>
        <p:nvPicPr>
          <p:cNvPr id="13" name="Picture 12">
            <a:extLst>
              <a:ext uri="{FF2B5EF4-FFF2-40B4-BE49-F238E27FC236}">
                <a16:creationId xmlns:a16="http://schemas.microsoft.com/office/drawing/2014/main" id="{FE8B1C09-5B82-2A0B-78DA-E1B788C46DE3}"/>
              </a:ext>
            </a:extLst>
          </p:cNvPr>
          <p:cNvPicPr>
            <a:picLocks noChangeAspect="1"/>
          </p:cNvPicPr>
          <p:nvPr/>
        </p:nvPicPr>
        <p:blipFill>
          <a:blip r:embed="rId6"/>
          <a:stretch>
            <a:fillRect/>
          </a:stretch>
        </p:blipFill>
        <p:spPr>
          <a:xfrm>
            <a:off x="3222165" y="2345015"/>
            <a:ext cx="4023108" cy="1695690"/>
          </a:xfrm>
          <a:prstGeom prst="rect">
            <a:avLst/>
          </a:prstGeom>
        </p:spPr>
      </p:pic>
      <p:pic>
        <p:nvPicPr>
          <p:cNvPr id="14" name="Picture 13">
            <a:extLst>
              <a:ext uri="{FF2B5EF4-FFF2-40B4-BE49-F238E27FC236}">
                <a16:creationId xmlns:a16="http://schemas.microsoft.com/office/drawing/2014/main" id="{53B64F64-55FD-DB80-669E-A20711781F67}"/>
              </a:ext>
            </a:extLst>
          </p:cNvPr>
          <p:cNvPicPr>
            <a:picLocks noChangeAspect="1"/>
          </p:cNvPicPr>
          <p:nvPr/>
        </p:nvPicPr>
        <p:blipFill>
          <a:blip r:embed="rId7"/>
          <a:stretch>
            <a:fillRect/>
          </a:stretch>
        </p:blipFill>
        <p:spPr>
          <a:xfrm>
            <a:off x="4118039" y="1120955"/>
            <a:ext cx="3100141" cy="1109881"/>
          </a:xfrm>
          <a:prstGeom prst="rect">
            <a:avLst/>
          </a:prstGeom>
        </p:spPr>
      </p:pic>
      <p:pic>
        <p:nvPicPr>
          <p:cNvPr id="15" name="Picture 14">
            <a:extLst>
              <a:ext uri="{FF2B5EF4-FFF2-40B4-BE49-F238E27FC236}">
                <a16:creationId xmlns:a16="http://schemas.microsoft.com/office/drawing/2014/main" id="{3221BDC9-023D-11B9-C22F-6251531B2DD7}"/>
              </a:ext>
            </a:extLst>
          </p:cNvPr>
          <p:cNvPicPr>
            <a:picLocks noChangeAspect="1"/>
          </p:cNvPicPr>
          <p:nvPr/>
        </p:nvPicPr>
        <p:blipFill>
          <a:blip r:embed="rId8"/>
          <a:stretch>
            <a:fillRect/>
          </a:stretch>
        </p:blipFill>
        <p:spPr>
          <a:xfrm>
            <a:off x="3487682" y="375695"/>
            <a:ext cx="4162797" cy="913785"/>
          </a:xfrm>
          <a:prstGeom prst="rect">
            <a:avLst/>
          </a:prstGeom>
        </p:spPr>
      </p:pic>
      <p:pic>
        <p:nvPicPr>
          <p:cNvPr id="16" name="Picture 15">
            <a:extLst>
              <a:ext uri="{FF2B5EF4-FFF2-40B4-BE49-F238E27FC236}">
                <a16:creationId xmlns:a16="http://schemas.microsoft.com/office/drawing/2014/main" id="{B06803CA-C84A-3F5A-2647-CA0EAE7AAB49}"/>
              </a:ext>
            </a:extLst>
          </p:cNvPr>
          <p:cNvPicPr>
            <a:picLocks noChangeAspect="1"/>
          </p:cNvPicPr>
          <p:nvPr/>
        </p:nvPicPr>
        <p:blipFill>
          <a:blip r:embed="rId9"/>
          <a:stretch>
            <a:fillRect/>
          </a:stretch>
        </p:blipFill>
        <p:spPr>
          <a:xfrm>
            <a:off x="107504" y="38404"/>
            <a:ext cx="2304256" cy="2192432"/>
          </a:xfrm>
          <a:prstGeom prst="rect">
            <a:avLst/>
          </a:prstGeom>
        </p:spPr>
      </p:pic>
      <p:sp>
        <p:nvSpPr>
          <p:cNvPr id="17" name="TextBox 16">
            <a:extLst>
              <a:ext uri="{FF2B5EF4-FFF2-40B4-BE49-F238E27FC236}">
                <a16:creationId xmlns:a16="http://schemas.microsoft.com/office/drawing/2014/main" id="{5A5B5371-369B-0B43-D10A-1A27E0944785}"/>
              </a:ext>
            </a:extLst>
          </p:cNvPr>
          <p:cNvSpPr txBox="1"/>
          <p:nvPr/>
        </p:nvSpPr>
        <p:spPr>
          <a:xfrm>
            <a:off x="179512" y="4602793"/>
            <a:ext cx="4464496" cy="1358782"/>
          </a:xfrm>
          <a:prstGeom prst="rect">
            <a:avLst/>
          </a:prstGeom>
          <a:noFill/>
        </p:spPr>
        <p:txBody>
          <a:bodyPr wrap="none" lIns="0" tIns="0" rIns="0" bIns="0" rtlCol="0">
            <a:noAutofit/>
          </a:bodyPr>
          <a:lstStyle/>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panose="020F0502020204030204" pitchFamily="34" charset="0"/>
                <a:cs typeface="Calibri" panose="020F0502020204030204" pitchFamily="34" charset="0"/>
              </a:rPr>
              <a:t>2 superconducting dipoles to provide hard X-rays</a:t>
            </a:r>
          </a:p>
          <a:p>
            <a:pPr eaLnBrk="1" hangingPunct="1">
              <a:lnSpc>
                <a:spcPct val="110000"/>
              </a:lnSpc>
              <a:spcBef>
                <a:spcPct val="0"/>
              </a:spcBef>
              <a:buClr>
                <a:srgbClr val="000000"/>
              </a:buClr>
            </a:pPr>
            <a:r>
              <a:rPr lang="en-US" dirty="0">
                <a:latin typeface="Calibri" panose="020F0502020204030204" pitchFamily="34" charset="0"/>
                <a:cs typeface="Calibri" panose="020F0502020204030204" pitchFamily="34" charset="0"/>
              </a:rPr>
              <a:t>      </a:t>
            </a:r>
            <a:r>
              <a:rPr lang="en-US" dirty="0">
                <a:solidFill>
                  <a:srgbClr val="000000"/>
                </a:solidFill>
                <a:latin typeface="Calibri" panose="020F0502020204030204" pitchFamily="34" charset="0"/>
                <a:cs typeface="Calibri" panose="020F0502020204030204" pitchFamily="34" charset="0"/>
              </a:rPr>
              <a:t> at two beam lines</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panose="020F0502020204030204" pitchFamily="34" charset="0"/>
                <a:cs typeface="Calibri" panose="020F0502020204030204" pitchFamily="34" charset="0"/>
              </a:rPr>
              <a:t>Operating fields between 3 T and 5 T</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rgbClr val="000000"/>
                </a:solidFill>
                <a:latin typeface="Calibri" panose="020F0502020204030204" pitchFamily="34" charset="0"/>
                <a:cs typeface="Calibri" panose="020F0502020204030204" pitchFamily="34" charset="0"/>
              </a:rPr>
              <a:t>2 pairs of </a:t>
            </a:r>
            <a:r>
              <a:rPr lang="en-US" dirty="0" err="1">
                <a:solidFill>
                  <a:srgbClr val="000000"/>
                </a:solidFill>
                <a:latin typeface="Calibri" panose="020F0502020204030204" pitchFamily="34" charset="0"/>
                <a:cs typeface="Calibri" panose="020F0502020204030204" pitchFamily="34" charset="0"/>
              </a:rPr>
              <a:t>Nb-Ti</a:t>
            </a:r>
            <a:r>
              <a:rPr lang="en-US" dirty="0">
                <a:solidFill>
                  <a:srgbClr val="000000"/>
                </a:solidFill>
                <a:latin typeface="Calibri" panose="020F0502020204030204" pitchFamily="34" charset="0"/>
                <a:cs typeface="Calibri" panose="020F0502020204030204" pitchFamily="34" charset="0"/>
              </a:rPr>
              <a:t> coils (racetrack, solenoid)</a:t>
            </a:r>
          </a:p>
          <a:p>
            <a:pPr marL="285750" indent="-285750" eaLnBrk="1" hangingPunct="1">
              <a:lnSpc>
                <a:spcPct val="110000"/>
              </a:lnSpc>
              <a:spcBef>
                <a:spcPct val="0"/>
              </a:spcBef>
              <a:buClr>
                <a:srgbClr val="000000"/>
              </a:buCl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Close yoke with soldered vacuum chamber</a:t>
            </a:r>
          </a:p>
          <a:p>
            <a:pPr marL="285750" indent="-285750" eaLnBrk="1" hangingPunct="1">
              <a:lnSpc>
                <a:spcPct val="110000"/>
              </a:lnSpc>
              <a:spcBef>
                <a:spcPct val="0"/>
              </a:spcBef>
              <a:buClr>
                <a:srgbClr val="000000"/>
              </a:buClr>
              <a:buFont typeface="Arial" panose="020B0604020202020204" pitchFamily="34" charset="0"/>
              <a:buChar char="•"/>
            </a:pPr>
            <a:r>
              <a:rPr lang="en-US" b="1" i="1" dirty="0">
                <a:solidFill>
                  <a:srgbClr val="7030A0"/>
                </a:solidFill>
                <a:latin typeface="Calibri" panose="020F0502020204030204" pitchFamily="34" charset="0"/>
                <a:cs typeface="Calibri" panose="020F0502020204030204" pitchFamily="34" charset="0"/>
              </a:rPr>
              <a:t>SC test coils in Fall 2024</a:t>
            </a:r>
          </a:p>
          <a:p>
            <a:pPr marL="285750" indent="-285750" eaLnBrk="1" hangingPunct="1">
              <a:lnSpc>
                <a:spcPct val="110000"/>
              </a:lnSpc>
              <a:spcBef>
                <a:spcPct val="0"/>
              </a:spcBef>
              <a:buClr>
                <a:srgbClr val="000000"/>
              </a:buClr>
              <a:buFont typeface="Arial" panose="020B0604020202020204" pitchFamily="34" charset="0"/>
              <a:buChar char="•"/>
            </a:pPr>
            <a:r>
              <a:rPr lang="en-US" b="1" i="1" dirty="0">
                <a:solidFill>
                  <a:srgbClr val="7030A0"/>
                </a:solidFill>
                <a:latin typeface="Calibri" panose="020F0502020204030204" pitchFamily="34" charset="0"/>
                <a:cs typeface="Calibri" panose="020F0502020204030204" pitchFamily="34" charset="0"/>
              </a:rPr>
              <a:t>Magnet delivery (Jan-June 2025)</a:t>
            </a:r>
          </a:p>
          <a:p>
            <a:pPr marL="285750" indent="-285750" eaLnBrk="1" hangingPunct="1">
              <a:lnSpc>
                <a:spcPct val="110000"/>
              </a:lnSpc>
              <a:spcBef>
                <a:spcPct val="0"/>
              </a:spcBef>
              <a:buClr>
                <a:srgbClr val="000000"/>
              </a:buClr>
              <a:buFont typeface="Arial" panose="020B0604020202020204" pitchFamily="34" charset="0"/>
              <a:buChar char="•"/>
            </a:pPr>
            <a:r>
              <a:rPr lang="en-US" b="1" i="1" dirty="0">
                <a:solidFill>
                  <a:srgbClr val="7030A0"/>
                </a:solidFill>
                <a:latin typeface="Calibri" panose="020F0502020204030204" pitchFamily="34" charset="0"/>
                <a:cs typeface="Calibri" panose="020F0502020204030204" pitchFamily="34" charset="0"/>
              </a:rPr>
              <a:t>Power and Magnetic tests (Hall Mapper) in 2025</a:t>
            </a:r>
            <a:endParaRPr lang="en-US" dirty="0">
              <a:solidFill>
                <a:srgbClr val="7030A0"/>
              </a:solidFill>
              <a:latin typeface="Calibri" panose="020F0502020204030204" pitchFamily="34" charset="0"/>
              <a:cs typeface="Calibri" panose="020F0502020204030204" pitchFamily="34" charset="0"/>
            </a:endParaRPr>
          </a:p>
        </p:txBody>
      </p:sp>
      <p:pic>
        <p:nvPicPr>
          <p:cNvPr id="18" name="Picture 17">
            <a:extLst>
              <a:ext uri="{FF2B5EF4-FFF2-40B4-BE49-F238E27FC236}">
                <a16:creationId xmlns:a16="http://schemas.microsoft.com/office/drawing/2014/main" id="{30AF781E-3A64-BA23-1C56-C3E239E0B471}"/>
              </a:ext>
            </a:extLst>
          </p:cNvPr>
          <p:cNvPicPr>
            <a:picLocks noChangeAspect="1"/>
          </p:cNvPicPr>
          <p:nvPr/>
        </p:nvPicPr>
        <p:blipFill>
          <a:blip r:embed="rId10"/>
          <a:stretch>
            <a:fillRect/>
          </a:stretch>
        </p:blipFill>
        <p:spPr>
          <a:xfrm>
            <a:off x="7399957" y="2845052"/>
            <a:ext cx="1501506" cy="691553"/>
          </a:xfrm>
          <a:prstGeom prst="rect">
            <a:avLst/>
          </a:prstGeom>
        </p:spPr>
      </p:pic>
    </p:spTree>
    <p:extLst>
      <p:ext uri="{BB962C8B-B14F-4D97-AF65-F5344CB8AC3E}">
        <p14:creationId xmlns:p14="http://schemas.microsoft.com/office/powerpoint/2010/main" val="210267689"/>
      </p:ext>
    </p:extLst>
  </p:cSld>
  <p:clrMapOvr>
    <a:masterClrMapping/>
  </p:clrMapOvr>
  <p:transition spd="med"/>
  <p:extLst>
    <p:ext uri="{6950BFC3-D8DA-4A85-94F7-54DA5524770B}">
      <p188:commentRel xmlns:p188="http://schemas.microsoft.com/office/powerpoint/2018/8/main" r:id="rId3"/>
    </p:ext>
  </p:extLs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3940848" y="2697479"/>
            <a:ext cx="2840982" cy="3675395"/>
            <a:chOff x="3940848" y="2697479"/>
            <a:chExt cx="2840982" cy="3675395"/>
          </a:xfrm>
        </p:grpSpPr>
        <p:grpSp>
          <p:nvGrpSpPr>
            <p:cNvPr id="6" name="Group 5"/>
            <p:cNvGrpSpPr/>
            <p:nvPr/>
          </p:nvGrpSpPr>
          <p:grpSpPr>
            <a:xfrm>
              <a:off x="3940848" y="2697479"/>
              <a:ext cx="2840982" cy="3596952"/>
              <a:chOff x="4644008" y="3127698"/>
              <a:chExt cx="2840982" cy="3596952"/>
            </a:xfrm>
          </p:grpSpPr>
          <p:pic>
            <p:nvPicPr>
              <p:cNvPr id="13" name="Picture 12"/>
              <p:cNvPicPr>
                <a:picLocks noChangeAspect="1"/>
              </p:cNvPicPr>
              <p:nvPr/>
            </p:nvPicPr>
            <p:blipFill>
              <a:blip r:embed="rId3"/>
              <a:stretch>
                <a:fillRect/>
              </a:stretch>
            </p:blipFill>
            <p:spPr>
              <a:xfrm>
                <a:off x="4644008" y="3127698"/>
                <a:ext cx="2840982" cy="3596952"/>
              </a:xfrm>
              <a:prstGeom prst="rect">
                <a:avLst/>
              </a:prstGeom>
            </p:spPr>
          </p:pic>
          <p:grpSp>
            <p:nvGrpSpPr>
              <p:cNvPr id="5" name="Group 4"/>
              <p:cNvGrpSpPr/>
              <p:nvPr/>
            </p:nvGrpSpPr>
            <p:grpSpPr>
              <a:xfrm>
                <a:off x="5531003" y="3448994"/>
                <a:ext cx="1717571" cy="2660746"/>
                <a:chOff x="5531003" y="3448994"/>
                <a:chExt cx="1717571" cy="2660746"/>
              </a:xfrm>
            </p:grpSpPr>
            <p:sp>
              <p:nvSpPr>
                <p:cNvPr id="4" name="TextBox 3"/>
                <p:cNvSpPr txBox="1"/>
                <p:nvPr/>
              </p:nvSpPr>
              <p:spPr>
                <a:xfrm>
                  <a:off x="7092280" y="3448994"/>
                  <a:ext cx="104196"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j-lt"/>
                      <a:ea typeface="+mj-ea"/>
                      <a:cs typeface="+mj-cs"/>
                      <a:sym typeface="Calibri"/>
                    </a:rPr>
                    <a:t>1</a:t>
                  </a:r>
                </a:p>
              </p:txBody>
            </p:sp>
            <p:sp>
              <p:nvSpPr>
                <p:cNvPr id="8" name="TextBox 7"/>
                <p:cNvSpPr txBox="1"/>
                <p:nvPr/>
              </p:nvSpPr>
              <p:spPr>
                <a:xfrm>
                  <a:off x="6876256" y="4365104"/>
                  <a:ext cx="104196"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j-lt"/>
                      <a:ea typeface="+mj-ea"/>
                      <a:cs typeface="+mj-cs"/>
                      <a:sym typeface="Calibri"/>
                    </a:rPr>
                    <a:t>2</a:t>
                  </a:r>
                </a:p>
              </p:txBody>
            </p:sp>
            <p:sp>
              <p:nvSpPr>
                <p:cNvPr id="9" name="TextBox 8"/>
                <p:cNvSpPr txBox="1"/>
                <p:nvPr/>
              </p:nvSpPr>
              <p:spPr>
                <a:xfrm>
                  <a:off x="6156176" y="3572104"/>
                  <a:ext cx="104196"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j-lt"/>
                      <a:ea typeface="+mj-ea"/>
                      <a:cs typeface="+mj-cs"/>
                      <a:sym typeface="Calibri"/>
                    </a:rPr>
                    <a:t>3</a:t>
                  </a:r>
                </a:p>
              </p:txBody>
            </p:sp>
            <p:sp>
              <p:nvSpPr>
                <p:cNvPr id="11" name="TextBox 10"/>
                <p:cNvSpPr txBox="1"/>
                <p:nvPr/>
              </p:nvSpPr>
              <p:spPr>
                <a:xfrm>
                  <a:off x="7144378" y="5589240"/>
                  <a:ext cx="104196"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j-lt"/>
                      <a:ea typeface="+mj-ea"/>
                      <a:cs typeface="+mj-cs"/>
                      <a:sym typeface="Calibri"/>
                    </a:rPr>
                    <a:t>4</a:t>
                  </a:r>
                </a:p>
              </p:txBody>
            </p:sp>
            <p:sp>
              <p:nvSpPr>
                <p:cNvPr id="12" name="TextBox 11"/>
                <p:cNvSpPr txBox="1"/>
                <p:nvPr/>
              </p:nvSpPr>
              <p:spPr>
                <a:xfrm>
                  <a:off x="5531003" y="5861527"/>
                  <a:ext cx="144016"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j-lt"/>
                      <a:ea typeface="+mj-ea"/>
                      <a:cs typeface="+mj-cs"/>
                      <a:sym typeface="Calibri"/>
                    </a:rPr>
                    <a:t>5</a:t>
                  </a:r>
                </a:p>
              </p:txBody>
            </p:sp>
            <p:sp>
              <p:nvSpPr>
                <p:cNvPr id="14" name="TextBox 13"/>
                <p:cNvSpPr txBox="1"/>
                <p:nvPr/>
              </p:nvSpPr>
              <p:spPr>
                <a:xfrm>
                  <a:off x="6356405" y="5863519"/>
                  <a:ext cx="104196"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j-lt"/>
                      <a:ea typeface="+mj-ea"/>
                      <a:cs typeface="+mj-cs"/>
                      <a:sym typeface="Calibri"/>
                    </a:rPr>
                    <a:t>6</a:t>
                  </a:r>
                </a:p>
              </p:txBody>
            </p:sp>
            <p:sp>
              <p:nvSpPr>
                <p:cNvPr id="15" name="TextBox 14"/>
                <p:cNvSpPr txBox="1"/>
                <p:nvPr/>
              </p:nvSpPr>
              <p:spPr>
                <a:xfrm>
                  <a:off x="6155083" y="5712848"/>
                  <a:ext cx="104196"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j-lt"/>
                      <a:ea typeface="+mj-ea"/>
                      <a:cs typeface="+mj-cs"/>
                      <a:sym typeface="Calibri"/>
                    </a:rPr>
                    <a:t>7</a:t>
                  </a:r>
                </a:p>
              </p:txBody>
            </p:sp>
          </p:grpSp>
        </p:grpSp>
        <p:sp>
          <p:nvSpPr>
            <p:cNvPr id="30" name="TextBox 29"/>
            <p:cNvSpPr txBox="1"/>
            <p:nvPr/>
          </p:nvSpPr>
          <p:spPr>
            <a:xfrm>
              <a:off x="5042909" y="6011237"/>
              <a:ext cx="839974" cy="3616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r>
                <a:rPr kumimoji="0" lang="en-US" sz="1600" b="0" i="0" u="none" strike="noStrike" cap="none" spc="0" normalizeH="0" baseline="0" dirty="0">
                  <a:ln>
                    <a:noFill/>
                  </a:ln>
                  <a:solidFill>
                    <a:srgbClr val="000000"/>
                  </a:solidFill>
                  <a:effectLst/>
                  <a:uFillTx/>
                  <a:latin typeface="+mj-lt"/>
                  <a:ea typeface="+mj-ea"/>
                  <a:cs typeface="+mj-cs"/>
                  <a:sym typeface="Calibri"/>
                </a:rPr>
                <a:t>Cold mass</a:t>
              </a:r>
            </a:p>
          </p:txBody>
        </p:sp>
      </p:grpSp>
      <p:sp>
        <p:nvSpPr>
          <p:cNvPr id="2" name="Title 1"/>
          <p:cNvSpPr>
            <a:spLocks noGrp="1"/>
          </p:cNvSpPr>
          <p:nvPr>
            <p:ph type="title" idx="4294967295"/>
          </p:nvPr>
        </p:nvSpPr>
        <p:spPr>
          <a:xfrm>
            <a:off x="1448007" y="33017"/>
            <a:ext cx="6586537" cy="792163"/>
          </a:xfrm>
        </p:spPr>
        <p:txBody>
          <a:bodyPr>
            <a:normAutofit/>
          </a:bodyPr>
          <a:lstStyle/>
          <a:p>
            <a:pPr algn="ctr"/>
            <a:r>
              <a:rPr lang="en-US" sz="2400" b="1" dirty="0">
                <a:solidFill>
                  <a:srgbClr val="3333FF"/>
                </a:solidFill>
                <a:latin typeface="Calibri" panose="020F0502020204030204" pitchFamily="34" charset="0"/>
                <a:cs typeface="Calibri" panose="020F0502020204030204" pitchFamily="34" charset="0"/>
              </a:rPr>
              <a:t>Phase 2: 5 T superconducting </a:t>
            </a:r>
            <a:r>
              <a:rPr lang="en-US" sz="2400" b="1" dirty="0" err="1">
                <a:solidFill>
                  <a:srgbClr val="3333FF"/>
                </a:solidFill>
                <a:latin typeface="Calibri" panose="020F0502020204030204" pitchFamily="34" charset="0"/>
                <a:cs typeface="Calibri" panose="020F0502020204030204" pitchFamily="34" charset="0"/>
              </a:rPr>
              <a:t>superbend</a:t>
            </a:r>
            <a:br>
              <a:rPr lang="en-US" sz="2400" dirty="0">
                <a:latin typeface="Calibri" panose="020F0502020204030204" pitchFamily="34" charset="0"/>
                <a:cs typeface="Calibri" panose="020F0502020204030204" pitchFamily="34" charset="0"/>
              </a:rPr>
            </a:br>
            <a:endParaRPr lang="en-US" sz="2400" dirty="0">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4294967295"/>
          </p:nvPr>
        </p:nvSpPr>
        <p:spPr>
          <a:xfrm>
            <a:off x="8813800" y="6661150"/>
            <a:ext cx="330200" cy="312738"/>
          </a:xfrm>
        </p:spPr>
        <p:txBody>
          <a:bodyPr/>
          <a:lstStyle/>
          <a:p>
            <a:pPr algn="r">
              <a:defRPr/>
            </a:pPr>
            <a:r>
              <a:rPr lang="en-US" dirty="0" err="1"/>
              <a:t>Seite</a:t>
            </a:r>
            <a:r>
              <a:rPr lang="en-US" dirty="0"/>
              <a:t> </a:t>
            </a:r>
            <a:fld id="{EBC07571-3134-BB4B-B83F-1A9FE18D34F3}" type="slidenum">
              <a:rPr lang="en-US" smtClean="0"/>
              <a:pPr algn="r">
                <a:defRPr/>
              </a:pPr>
              <a:t>37</a:t>
            </a:fld>
            <a:endParaRPr lang="en-US" dirty="0"/>
          </a:p>
        </p:txBody>
      </p:sp>
      <p:graphicFrame>
        <p:nvGraphicFramePr>
          <p:cNvPr id="10" name="Table 9"/>
          <p:cNvGraphicFramePr>
            <a:graphicFrameLocks noGrp="1"/>
          </p:cNvGraphicFramePr>
          <p:nvPr/>
        </p:nvGraphicFramePr>
        <p:xfrm>
          <a:off x="291720" y="3151218"/>
          <a:ext cx="3714583" cy="2983765"/>
        </p:xfrm>
        <a:graphic>
          <a:graphicData uri="http://schemas.openxmlformats.org/drawingml/2006/table">
            <a:tbl>
              <a:tblPr firstRow="1" bandRow="1">
                <a:tableStyleId>{5940675A-B579-460E-94D1-54222C63F5DA}</a:tableStyleId>
              </a:tblPr>
              <a:tblGrid>
                <a:gridCol w="972795">
                  <a:extLst>
                    <a:ext uri="{9D8B030D-6E8A-4147-A177-3AD203B41FA5}">
                      <a16:colId xmlns:a16="http://schemas.microsoft.com/office/drawing/2014/main" val="3450264712"/>
                    </a:ext>
                  </a:extLst>
                </a:gridCol>
                <a:gridCol w="2741788">
                  <a:extLst>
                    <a:ext uri="{9D8B030D-6E8A-4147-A177-3AD203B41FA5}">
                      <a16:colId xmlns:a16="http://schemas.microsoft.com/office/drawing/2014/main" val="911016940"/>
                    </a:ext>
                  </a:extLst>
                </a:gridCol>
              </a:tblGrid>
              <a:tr h="360040">
                <a:tc>
                  <a:txBody>
                    <a:bodyPr/>
                    <a:lstStyle/>
                    <a:p>
                      <a:endParaRPr lang="de-CH" sz="1600" dirty="0">
                        <a:latin typeface="+mj-lt"/>
                      </a:endParaRPr>
                    </a:p>
                  </a:txBody>
                  <a:tcPr/>
                </a:tc>
                <a:tc>
                  <a:txBody>
                    <a:bodyPr/>
                    <a:lstStyle/>
                    <a:p>
                      <a:pPr marL="0" marR="0" lvl="0" indent="0" algn="ctr" defTabSz="457178" rtl="0" eaLnBrk="1" fontAlgn="auto" latinLnBrk="0" hangingPunct="1">
                        <a:lnSpc>
                          <a:spcPct val="100000"/>
                        </a:lnSpc>
                        <a:spcBef>
                          <a:spcPts val="0"/>
                        </a:spcBef>
                        <a:spcAft>
                          <a:spcPts val="0"/>
                        </a:spcAft>
                        <a:buClrTx/>
                        <a:buSzTx/>
                        <a:buFontTx/>
                        <a:buNone/>
                        <a:tabLst/>
                        <a:defRPr/>
                      </a:pPr>
                      <a:r>
                        <a:rPr lang="en-US" sz="1600" noProof="0" dirty="0">
                          <a:latin typeface="+mj-lt"/>
                        </a:rPr>
                        <a:t>Main magnet components</a:t>
                      </a:r>
                    </a:p>
                  </a:txBody>
                  <a:tcPr/>
                </a:tc>
                <a:extLst>
                  <a:ext uri="{0D108BD9-81ED-4DB2-BD59-A6C34878D82A}">
                    <a16:rowId xmlns:a16="http://schemas.microsoft.com/office/drawing/2014/main" val="2120071717"/>
                  </a:ext>
                </a:extLst>
              </a:tr>
              <a:tr h="315385">
                <a:tc>
                  <a:txBody>
                    <a:bodyPr/>
                    <a:lstStyle/>
                    <a:p>
                      <a:r>
                        <a:rPr lang="de-CH" sz="1600" dirty="0">
                          <a:latin typeface="+mj-lt"/>
                        </a:rPr>
                        <a:t>1</a:t>
                      </a:r>
                    </a:p>
                  </a:txBody>
                  <a:tcPr/>
                </a:tc>
                <a:tc>
                  <a:txBody>
                    <a:bodyPr/>
                    <a:lstStyle/>
                    <a:p>
                      <a:r>
                        <a:rPr lang="en-US" sz="1600" noProof="0" dirty="0">
                          <a:latin typeface="+mj-lt"/>
                        </a:rPr>
                        <a:t>2 </a:t>
                      </a:r>
                      <a:r>
                        <a:rPr lang="en-US" sz="1600" noProof="0" dirty="0" err="1">
                          <a:latin typeface="+mj-lt"/>
                        </a:rPr>
                        <a:t>cryocolers</a:t>
                      </a:r>
                      <a:r>
                        <a:rPr lang="en-US" sz="1600" baseline="0" noProof="0" dirty="0">
                          <a:latin typeface="+mj-lt"/>
                        </a:rPr>
                        <a:t> RDK-415D</a:t>
                      </a:r>
                      <a:endParaRPr lang="en-US" sz="1600" noProof="0" dirty="0">
                        <a:latin typeface="+mj-lt"/>
                      </a:endParaRPr>
                    </a:p>
                  </a:txBody>
                  <a:tcPr/>
                </a:tc>
                <a:extLst>
                  <a:ext uri="{0D108BD9-81ED-4DB2-BD59-A6C34878D82A}">
                    <a16:rowId xmlns:a16="http://schemas.microsoft.com/office/drawing/2014/main" val="3785394755"/>
                  </a:ext>
                </a:extLst>
              </a:tr>
              <a:tr h="315385">
                <a:tc>
                  <a:txBody>
                    <a:bodyPr/>
                    <a:lstStyle/>
                    <a:p>
                      <a:r>
                        <a:rPr lang="de-CH" sz="1600" dirty="0">
                          <a:latin typeface="+mj-lt"/>
                        </a:rPr>
                        <a:t>2</a:t>
                      </a:r>
                    </a:p>
                  </a:txBody>
                  <a:tcPr/>
                </a:tc>
                <a:tc>
                  <a:txBody>
                    <a:bodyPr/>
                    <a:lstStyle/>
                    <a:p>
                      <a:r>
                        <a:rPr lang="en-US" sz="1600" noProof="0" dirty="0">
                          <a:latin typeface="+mj-lt"/>
                        </a:rPr>
                        <a:t>Thermal connections</a:t>
                      </a:r>
                    </a:p>
                  </a:txBody>
                  <a:tcPr/>
                </a:tc>
                <a:extLst>
                  <a:ext uri="{0D108BD9-81ED-4DB2-BD59-A6C34878D82A}">
                    <a16:rowId xmlns:a16="http://schemas.microsoft.com/office/drawing/2014/main" val="1240536658"/>
                  </a:ext>
                </a:extLst>
              </a:tr>
              <a:tr h="315385">
                <a:tc>
                  <a:txBody>
                    <a:bodyPr/>
                    <a:lstStyle/>
                    <a:p>
                      <a:r>
                        <a:rPr lang="de-CH" sz="1600" dirty="0">
                          <a:latin typeface="+mj-lt"/>
                        </a:rPr>
                        <a:t>3</a:t>
                      </a:r>
                    </a:p>
                  </a:txBody>
                  <a:tcPr/>
                </a:tc>
                <a:tc>
                  <a:txBody>
                    <a:bodyPr/>
                    <a:lstStyle/>
                    <a:p>
                      <a:r>
                        <a:rPr lang="en-US" sz="1600" noProof="0" dirty="0">
                          <a:latin typeface="+mj-lt"/>
                        </a:rPr>
                        <a:t>Current leads (</a:t>
                      </a:r>
                      <a:r>
                        <a:rPr lang="en-US" sz="1600" noProof="0" dirty="0" err="1">
                          <a:latin typeface="+mj-lt"/>
                        </a:rPr>
                        <a:t>Cu+HTS</a:t>
                      </a:r>
                      <a:r>
                        <a:rPr lang="en-US" sz="1600" noProof="0" dirty="0">
                          <a:latin typeface="+mj-lt"/>
                        </a:rPr>
                        <a:t>)</a:t>
                      </a:r>
                    </a:p>
                  </a:txBody>
                  <a:tcPr/>
                </a:tc>
                <a:extLst>
                  <a:ext uri="{0D108BD9-81ED-4DB2-BD59-A6C34878D82A}">
                    <a16:rowId xmlns:a16="http://schemas.microsoft.com/office/drawing/2014/main" val="2557475149"/>
                  </a:ext>
                </a:extLst>
              </a:tr>
              <a:tr h="344042">
                <a:tc>
                  <a:txBody>
                    <a:bodyPr/>
                    <a:lstStyle/>
                    <a:p>
                      <a:r>
                        <a:rPr lang="de-CH" sz="1600" dirty="0">
                          <a:latin typeface="+mj-lt"/>
                        </a:rPr>
                        <a:t>4</a:t>
                      </a:r>
                    </a:p>
                  </a:txBody>
                  <a:tcPr/>
                </a:tc>
                <a:tc>
                  <a:txBody>
                    <a:bodyPr/>
                    <a:lstStyle/>
                    <a:p>
                      <a:r>
                        <a:rPr lang="en-US" sz="1600" noProof="0" dirty="0">
                          <a:latin typeface="+mj-lt"/>
                        </a:rPr>
                        <a:t>Suspension straps</a:t>
                      </a:r>
                    </a:p>
                  </a:txBody>
                  <a:tcPr/>
                </a:tc>
                <a:extLst>
                  <a:ext uri="{0D108BD9-81ED-4DB2-BD59-A6C34878D82A}">
                    <a16:rowId xmlns:a16="http://schemas.microsoft.com/office/drawing/2014/main" val="3549086468"/>
                  </a:ext>
                </a:extLst>
              </a:tr>
              <a:tr h="359443">
                <a:tc>
                  <a:txBody>
                    <a:bodyPr/>
                    <a:lstStyle/>
                    <a:p>
                      <a:r>
                        <a:rPr lang="de-CH" sz="1600" dirty="0">
                          <a:latin typeface="+mj-lt"/>
                        </a:rPr>
                        <a:t>5</a:t>
                      </a:r>
                    </a:p>
                  </a:txBody>
                  <a:tcPr/>
                </a:tc>
                <a:tc>
                  <a:txBody>
                    <a:bodyPr/>
                    <a:lstStyle/>
                    <a:p>
                      <a:r>
                        <a:rPr lang="en-US" sz="1600" noProof="0" dirty="0">
                          <a:latin typeface="+mj-lt"/>
                        </a:rPr>
                        <a:t>Armco</a:t>
                      </a:r>
                      <a:r>
                        <a:rPr lang="en-US" sz="1600" baseline="0" noProof="0" dirty="0">
                          <a:latin typeface="+mj-lt"/>
                        </a:rPr>
                        <a:t> Yoke</a:t>
                      </a:r>
                      <a:endParaRPr lang="en-US" sz="1600" noProof="0" dirty="0">
                        <a:latin typeface="+mj-lt"/>
                      </a:endParaRPr>
                    </a:p>
                  </a:txBody>
                  <a:tcPr/>
                </a:tc>
                <a:extLst>
                  <a:ext uri="{0D108BD9-81ED-4DB2-BD59-A6C34878D82A}">
                    <a16:rowId xmlns:a16="http://schemas.microsoft.com/office/drawing/2014/main" val="781269046"/>
                  </a:ext>
                </a:extLst>
              </a:tr>
              <a:tr h="327061">
                <a:tc>
                  <a:txBody>
                    <a:bodyPr/>
                    <a:lstStyle/>
                    <a:p>
                      <a:r>
                        <a:rPr lang="de-CH" sz="1600" dirty="0">
                          <a:latin typeface="+mj-lt"/>
                        </a:rPr>
                        <a:t>6</a:t>
                      </a:r>
                    </a:p>
                  </a:txBody>
                  <a:tcPr/>
                </a:tc>
                <a:tc>
                  <a:txBody>
                    <a:bodyPr/>
                    <a:lstStyle/>
                    <a:p>
                      <a:r>
                        <a:rPr lang="en-US" sz="1600" noProof="0" dirty="0">
                          <a:latin typeface="+mj-lt"/>
                        </a:rPr>
                        <a:t>Vacuum chamber</a:t>
                      </a:r>
                    </a:p>
                  </a:txBody>
                  <a:tcPr/>
                </a:tc>
                <a:extLst>
                  <a:ext uri="{0D108BD9-81ED-4DB2-BD59-A6C34878D82A}">
                    <a16:rowId xmlns:a16="http://schemas.microsoft.com/office/drawing/2014/main" val="1539066959"/>
                  </a:ext>
                </a:extLst>
              </a:tr>
              <a:tr h="464430">
                <a:tc>
                  <a:txBody>
                    <a:bodyPr/>
                    <a:lstStyle/>
                    <a:p>
                      <a:r>
                        <a:rPr lang="de-CH" sz="1600" dirty="0">
                          <a:latin typeface="+mj-lt"/>
                        </a:rPr>
                        <a:t>7</a:t>
                      </a:r>
                    </a:p>
                  </a:txBody>
                  <a:tcPr/>
                </a:tc>
                <a:tc>
                  <a:txBody>
                    <a:bodyPr/>
                    <a:lstStyle/>
                    <a:p>
                      <a:r>
                        <a:rPr lang="en-US" sz="1600" noProof="0" dirty="0">
                          <a:latin typeface="+mj-lt"/>
                        </a:rPr>
                        <a:t>Pair of </a:t>
                      </a:r>
                      <a:r>
                        <a:rPr lang="en-US" sz="1600" noProof="0" dirty="0" err="1">
                          <a:latin typeface="+mj-lt"/>
                        </a:rPr>
                        <a:t>NbTi</a:t>
                      </a:r>
                      <a:r>
                        <a:rPr lang="en-US" sz="1600" noProof="0" dirty="0">
                          <a:latin typeface="+mj-lt"/>
                        </a:rPr>
                        <a:t> coils inside the</a:t>
                      </a:r>
                      <a:r>
                        <a:rPr lang="en-US" sz="1600" baseline="0" noProof="0" dirty="0">
                          <a:latin typeface="+mj-lt"/>
                        </a:rPr>
                        <a:t> Al </a:t>
                      </a:r>
                      <a:r>
                        <a:rPr lang="en-US" sz="1600" baseline="0" noProof="0" dirty="0" err="1">
                          <a:latin typeface="+mj-lt"/>
                        </a:rPr>
                        <a:t>precompression</a:t>
                      </a:r>
                      <a:r>
                        <a:rPr lang="en-US" sz="1600" baseline="0" noProof="0" dirty="0">
                          <a:latin typeface="+mj-lt"/>
                        </a:rPr>
                        <a:t> ring</a:t>
                      </a:r>
                      <a:endParaRPr lang="en-US" sz="1600" noProof="0" dirty="0">
                        <a:latin typeface="+mj-lt"/>
                      </a:endParaRPr>
                    </a:p>
                  </a:txBody>
                  <a:tcPr/>
                </a:tc>
                <a:extLst>
                  <a:ext uri="{0D108BD9-81ED-4DB2-BD59-A6C34878D82A}">
                    <a16:rowId xmlns:a16="http://schemas.microsoft.com/office/drawing/2014/main" val="701330876"/>
                  </a:ext>
                </a:extLst>
              </a:tr>
            </a:tbl>
          </a:graphicData>
        </a:graphic>
      </p:graphicFrame>
      <p:grpSp>
        <p:nvGrpSpPr>
          <p:cNvPr id="28" name="Group 27"/>
          <p:cNvGrpSpPr/>
          <p:nvPr/>
        </p:nvGrpSpPr>
        <p:grpSpPr>
          <a:xfrm>
            <a:off x="53015" y="759522"/>
            <a:ext cx="4642319" cy="2232248"/>
            <a:chOff x="238561" y="786172"/>
            <a:chExt cx="4642319" cy="2232248"/>
          </a:xfrm>
        </p:grpSpPr>
        <p:sp>
          <p:nvSpPr>
            <p:cNvPr id="27" name="Rounded Rectangle 26"/>
            <p:cNvSpPr/>
            <p:nvPr/>
          </p:nvSpPr>
          <p:spPr>
            <a:xfrm>
              <a:off x="238561" y="786172"/>
              <a:ext cx="4608512" cy="2232248"/>
            </a:xfrm>
            <a:prstGeom prst="roundRect">
              <a:avLst/>
            </a:prstGeom>
            <a:solidFill>
              <a:srgbClr val="FFFFFF"/>
            </a:solidFill>
            <a:ln w="25400" cap="flat">
              <a:solidFill>
                <a:srgbClr val="00B05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sp>
          <p:nvSpPr>
            <p:cNvPr id="16" name="TextBox 15"/>
            <p:cNvSpPr txBox="1"/>
            <p:nvPr/>
          </p:nvSpPr>
          <p:spPr>
            <a:xfrm>
              <a:off x="419722" y="939371"/>
              <a:ext cx="4461158" cy="17235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dirty="0"/>
                <a:t>Conduction cooled concept (2 </a:t>
              </a:r>
              <a:r>
                <a:rPr lang="en-US" dirty="0" err="1"/>
                <a:t>cryocoolers</a:t>
              </a:r>
              <a:r>
                <a:rPr lang="en-US" dirty="0"/>
                <a:t>)</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1600" b="0" i="0" u="none" strike="noStrike" cap="none" spc="0" normalizeH="0" baseline="0" dirty="0">
                  <a:ln>
                    <a:noFill/>
                  </a:ln>
                  <a:solidFill>
                    <a:srgbClr val="000000"/>
                  </a:solidFill>
                  <a:effectLst/>
                  <a:uFillTx/>
                  <a:latin typeface="+mj-lt"/>
                  <a:ea typeface="+mj-ea"/>
                  <a:cs typeface="+mj-cs"/>
                  <a:sym typeface="Calibri"/>
                </a:rPr>
                <a:t>2 pairs </a:t>
              </a:r>
              <a:r>
                <a:rPr kumimoji="0" lang="en-US" sz="1600" b="0" i="0" u="none" strike="noStrike" cap="none" spc="0" normalizeH="0" baseline="0" dirty="0" err="1">
                  <a:ln>
                    <a:noFill/>
                  </a:ln>
                  <a:solidFill>
                    <a:srgbClr val="000000"/>
                  </a:solidFill>
                  <a:effectLst/>
                  <a:uFillTx/>
                  <a:latin typeface="+mj-lt"/>
                  <a:ea typeface="+mj-ea"/>
                  <a:cs typeface="+mj-cs"/>
                  <a:sym typeface="Calibri"/>
                </a:rPr>
                <a:t>NbTi</a:t>
              </a:r>
              <a:r>
                <a:rPr kumimoji="0" lang="en-US" sz="1600" b="0" i="0" u="none" strike="noStrike" cap="none" spc="0" normalizeH="0" dirty="0">
                  <a:ln>
                    <a:noFill/>
                  </a:ln>
                  <a:solidFill>
                    <a:srgbClr val="000000"/>
                  </a:solidFill>
                  <a:effectLst/>
                  <a:uFillTx/>
                  <a:latin typeface="+mj-lt"/>
                  <a:ea typeface="+mj-ea"/>
                  <a:cs typeface="+mj-cs"/>
                  <a:sym typeface="Calibri"/>
                </a:rPr>
                <a:t> coils (racetrack, solenoidal)</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dirty="0"/>
                <a:t>Two 200 A power supplies to adjust current (field)</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1600" b="0" i="0" u="none" strike="noStrike" cap="none" spc="0" normalizeH="0" dirty="0">
                  <a:ln>
                    <a:noFill/>
                  </a:ln>
                  <a:solidFill>
                    <a:srgbClr val="000000"/>
                  </a:solidFill>
                  <a:effectLst/>
                  <a:uFillTx/>
                  <a:latin typeface="+mj-lt"/>
                  <a:ea typeface="+mj-ea"/>
                  <a:cs typeface="+mj-cs"/>
                  <a:sym typeface="Calibri"/>
                </a:rPr>
                <a:t>T</a:t>
              </a:r>
              <a:r>
                <a:rPr kumimoji="0" lang="en-US" sz="1600" b="0" i="0" u="none" strike="noStrike" cap="none" spc="0" normalizeH="0" baseline="-25000" dirty="0">
                  <a:ln>
                    <a:noFill/>
                  </a:ln>
                  <a:solidFill>
                    <a:srgbClr val="000000"/>
                  </a:solidFill>
                  <a:effectLst/>
                  <a:uFillTx/>
                  <a:latin typeface="+mj-lt"/>
                  <a:ea typeface="+mj-ea"/>
                  <a:cs typeface="+mj-cs"/>
                  <a:sym typeface="Calibri"/>
                </a:rPr>
                <a:t>op</a:t>
              </a:r>
              <a:r>
                <a:rPr kumimoji="0" lang="en-US" sz="1600" b="0" i="0" u="none" strike="noStrike" cap="none" spc="0" normalizeH="0" dirty="0">
                  <a:ln>
                    <a:noFill/>
                  </a:ln>
                  <a:solidFill>
                    <a:srgbClr val="000000"/>
                  </a:solidFill>
                  <a:effectLst/>
                  <a:uFillTx/>
                  <a:latin typeface="+mj-lt"/>
                  <a:ea typeface="+mj-ea"/>
                  <a:cs typeface="+mj-cs"/>
                  <a:sym typeface="Calibri"/>
                </a:rPr>
                <a:t>~4.5 K </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dirty="0"/>
                <a:t>2 HTS -110 current leads (500 A@64K)</a:t>
              </a:r>
              <a:endParaRPr kumimoji="0" lang="en-US" sz="1600" b="0" i="0" u="none" strike="noStrike" cap="none" spc="0" normalizeH="0" dirty="0">
                <a:ln>
                  <a:noFill/>
                </a:ln>
                <a:solidFill>
                  <a:srgbClr val="000000"/>
                </a:solidFill>
                <a:effectLst/>
                <a:uFillTx/>
                <a:latin typeface="+mj-lt"/>
                <a:ea typeface="+mj-ea"/>
                <a:cs typeface="+mj-cs"/>
                <a:sym typeface="Calibri"/>
              </a:endParaRP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1600" b="0" i="0" u="none" strike="noStrike" cap="none" spc="0" normalizeH="0" baseline="0" dirty="0">
                  <a:ln>
                    <a:noFill/>
                  </a:ln>
                  <a:solidFill>
                    <a:srgbClr val="000000"/>
                  </a:solidFill>
                  <a:effectLst/>
                  <a:uFillTx/>
                  <a:latin typeface="+mj-lt"/>
                  <a:ea typeface="+mj-ea"/>
                  <a:cs typeface="+mj-cs"/>
                  <a:sym typeface="Calibri"/>
                </a:rPr>
                <a:t>ARMCO yoke (close geometry)</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US" dirty="0"/>
                <a:t>Beam pipe included in the magnet assembly</a:t>
              </a:r>
              <a:endParaRPr kumimoji="0" lang="en-US" sz="1600" b="0" i="0" u="none" strike="noStrike" cap="none" spc="0" normalizeH="0" baseline="0" dirty="0">
                <a:ln>
                  <a:noFill/>
                </a:ln>
                <a:solidFill>
                  <a:srgbClr val="000000"/>
                </a:solidFill>
                <a:effectLst/>
                <a:uFillTx/>
                <a:latin typeface="+mj-lt"/>
                <a:ea typeface="+mj-ea"/>
                <a:cs typeface="+mj-cs"/>
                <a:sym typeface="Calibri"/>
              </a:endParaRPr>
            </a:p>
          </p:txBody>
        </p:sp>
      </p:grpSp>
      <p:pic>
        <p:nvPicPr>
          <p:cNvPr id="19" name="Picture 18"/>
          <p:cNvPicPr>
            <a:picLocks noChangeAspect="1"/>
          </p:cNvPicPr>
          <p:nvPr/>
        </p:nvPicPr>
        <p:blipFill>
          <a:blip r:embed="rId4"/>
          <a:stretch>
            <a:fillRect/>
          </a:stretch>
        </p:blipFill>
        <p:spPr>
          <a:xfrm>
            <a:off x="6734807" y="2235939"/>
            <a:ext cx="2927368" cy="1676232"/>
          </a:xfrm>
          <a:prstGeom prst="rect">
            <a:avLst/>
          </a:prstGeom>
        </p:spPr>
      </p:pic>
      <p:pic>
        <p:nvPicPr>
          <p:cNvPr id="20" name="Picture 19"/>
          <p:cNvPicPr>
            <a:picLocks noChangeAspect="1"/>
          </p:cNvPicPr>
          <p:nvPr/>
        </p:nvPicPr>
        <p:blipFill>
          <a:blip r:embed="rId5"/>
          <a:stretch>
            <a:fillRect/>
          </a:stretch>
        </p:blipFill>
        <p:spPr>
          <a:xfrm>
            <a:off x="6852595" y="859764"/>
            <a:ext cx="2611693" cy="1252434"/>
          </a:xfrm>
          <a:prstGeom prst="rect">
            <a:avLst/>
          </a:prstGeom>
        </p:spPr>
      </p:pic>
      <p:pic>
        <p:nvPicPr>
          <p:cNvPr id="21" name="Picture 20"/>
          <p:cNvPicPr>
            <a:picLocks noChangeAspect="1"/>
          </p:cNvPicPr>
          <p:nvPr/>
        </p:nvPicPr>
        <p:blipFill rotWithShape="1">
          <a:blip r:embed="rId6"/>
          <a:srcRect t="5799" r="66498"/>
          <a:stretch/>
        </p:blipFill>
        <p:spPr>
          <a:xfrm>
            <a:off x="6919489" y="4006768"/>
            <a:ext cx="1684959" cy="2345982"/>
          </a:xfrm>
          <a:prstGeom prst="rect">
            <a:avLst/>
          </a:prstGeom>
        </p:spPr>
      </p:pic>
      <p:grpSp>
        <p:nvGrpSpPr>
          <p:cNvPr id="26" name="Group 25"/>
          <p:cNvGrpSpPr/>
          <p:nvPr/>
        </p:nvGrpSpPr>
        <p:grpSpPr>
          <a:xfrm>
            <a:off x="4821023" y="762592"/>
            <a:ext cx="1930755" cy="1858138"/>
            <a:chOff x="4880880" y="878824"/>
            <a:chExt cx="1930755" cy="1858138"/>
          </a:xfrm>
        </p:grpSpPr>
        <p:pic>
          <p:nvPicPr>
            <p:cNvPr id="22" name="Picture 21"/>
            <p:cNvPicPr>
              <a:picLocks noChangeAspect="1"/>
            </p:cNvPicPr>
            <p:nvPr/>
          </p:nvPicPr>
          <p:blipFill>
            <a:blip r:embed="rId7"/>
            <a:stretch>
              <a:fillRect/>
            </a:stretch>
          </p:blipFill>
          <p:spPr>
            <a:xfrm>
              <a:off x="4880880" y="878824"/>
              <a:ext cx="1930755" cy="1858138"/>
            </a:xfrm>
            <a:prstGeom prst="rect">
              <a:avLst/>
            </a:prstGeom>
          </p:spPr>
        </p:pic>
        <p:sp>
          <p:nvSpPr>
            <p:cNvPr id="23" name="TextBox 22"/>
            <p:cNvSpPr txBox="1"/>
            <p:nvPr/>
          </p:nvSpPr>
          <p:spPr>
            <a:xfrm>
              <a:off x="6255984" y="1801146"/>
              <a:ext cx="203582"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FF00"/>
                  </a:solidFill>
                  <a:effectLst/>
                  <a:uFillTx/>
                  <a:latin typeface="+mj-lt"/>
                  <a:ea typeface="+mj-ea"/>
                  <a:cs typeface="+mj-cs"/>
                  <a:sym typeface="Calibri"/>
                </a:rPr>
                <a:t>3T</a:t>
              </a:r>
            </a:p>
          </p:txBody>
        </p:sp>
        <p:sp>
          <p:nvSpPr>
            <p:cNvPr id="24" name="TextBox 23"/>
            <p:cNvSpPr txBox="1"/>
            <p:nvPr/>
          </p:nvSpPr>
          <p:spPr>
            <a:xfrm>
              <a:off x="6241666" y="1589649"/>
              <a:ext cx="203582"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3333FF"/>
                  </a:solidFill>
                  <a:effectLst/>
                  <a:uFillTx/>
                  <a:latin typeface="+mj-lt"/>
                  <a:ea typeface="+mj-ea"/>
                  <a:cs typeface="+mj-cs"/>
                  <a:sym typeface="Calibri"/>
                </a:rPr>
                <a:t>4T</a:t>
              </a:r>
            </a:p>
          </p:txBody>
        </p:sp>
        <p:sp>
          <p:nvSpPr>
            <p:cNvPr id="25" name="TextBox 24"/>
            <p:cNvSpPr txBox="1"/>
            <p:nvPr/>
          </p:nvSpPr>
          <p:spPr>
            <a:xfrm>
              <a:off x="6241666" y="1379860"/>
              <a:ext cx="203582"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FF0000"/>
                  </a:solidFill>
                  <a:effectLst/>
                  <a:uFillTx/>
                  <a:latin typeface="+mj-lt"/>
                  <a:ea typeface="+mj-ea"/>
                  <a:cs typeface="+mj-cs"/>
                  <a:sym typeface="Calibri"/>
                </a:rPr>
                <a:t>5T</a:t>
              </a:r>
            </a:p>
          </p:txBody>
        </p:sp>
      </p:grpSp>
      <p:sp>
        <p:nvSpPr>
          <p:cNvPr id="29" name="Rectangle 28"/>
          <p:cNvSpPr/>
          <p:nvPr/>
        </p:nvSpPr>
        <p:spPr>
          <a:xfrm>
            <a:off x="755576" y="6363310"/>
            <a:ext cx="7268336" cy="338554"/>
          </a:xfrm>
          <a:prstGeom prst="rect">
            <a:avLst/>
          </a:prstGeom>
        </p:spPr>
        <p:txBody>
          <a:bodyPr wrap="none">
            <a:spAutoFit/>
          </a:bodyPr>
          <a:lstStyle/>
          <a:p>
            <a:r>
              <a:rPr lang="en-US" b="1" dirty="0">
                <a:solidFill>
                  <a:srgbClr val="3333FF"/>
                </a:solidFill>
              </a:rPr>
              <a:t>Cryogenic power tests and magnetic measurements @ PSI in a dedicated test stand</a:t>
            </a:r>
          </a:p>
        </p:txBody>
      </p:sp>
      <p:sp>
        <p:nvSpPr>
          <p:cNvPr id="32" name="Rectangle 31"/>
          <p:cNvSpPr/>
          <p:nvPr/>
        </p:nvSpPr>
        <p:spPr>
          <a:xfrm>
            <a:off x="3883623" y="372092"/>
            <a:ext cx="1978427" cy="338554"/>
          </a:xfrm>
          <a:prstGeom prst="rect">
            <a:avLst/>
          </a:prstGeom>
        </p:spPr>
        <p:txBody>
          <a:bodyPr wrap="none">
            <a:spAutoFit/>
          </a:bodyPr>
          <a:lstStyle/>
          <a:p>
            <a:r>
              <a:rPr lang="en-US" b="1" dirty="0">
                <a:solidFill>
                  <a:srgbClr val="00B050"/>
                </a:solidFill>
              </a:rPr>
              <a:t>ciro.calzolaio@psi.ch</a:t>
            </a:r>
            <a:endParaRPr lang="en-US" dirty="0"/>
          </a:p>
        </p:txBody>
      </p:sp>
    </p:spTree>
    <p:extLst>
      <p:ext uri="{BB962C8B-B14F-4D97-AF65-F5344CB8AC3E}">
        <p14:creationId xmlns:p14="http://schemas.microsoft.com/office/powerpoint/2010/main" val="34517941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107504" y="0"/>
            <a:ext cx="8515002" cy="440972"/>
          </a:xfrm>
        </p:spPr>
        <p:txBody>
          <a:bodyPr/>
          <a:lstStyle/>
          <a:p>
            <a:pPr algn="ctr"/>
            <a:r>
              <a:rPr lang="en-US" sz="2800" dirty="0">
                <a:solidFill>
                  <a:srgbClr val="3333FF"/>
                </a:solidFill>
              </a:rPr>
              <a:t>Example : Impact of the vacuum pump</a:t>
            </a:r>
            <a:endParaRPr lang="en-GB" sz="2800" noProof="0" dirty="0">
              <a:solidFill>
                <a:srgbClr val="3333FF"/>
              </a:solidFill>
            </a:endParaRP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77ED735-84E8-4A0F-9B19-C9E237ACE0B5}" type="datetime1">
              <a:rPr lang="de-CH" smtClean="0"/>
              <a:t>05.10.2024</a:t>
            </a:fld>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38</a:t>
            </a:fld>
            <a:endParaRPr lang="de-CH" dirty="0"/>
          </a:p>
        </p:txBody>
      </p:sp>
      <p:pic>
        <p:nvPicPr>
          <p:cNvPr id="8" name="Picture 7">
            <a:extLst>
              <a:ext uri="{FF2B5EF4-FFF2-40B4-BE49-F238E27FC236}">
                <a16:creationId xmlns:a16="http://schemas.microsoft.com/office/drawing/2014/main" id="{361D3EE9-AC99-1831-2243-62EF96BA5FDB}"/>
              </a:ext>
            </a:extLst>
          </p:cNvPr>
          <p:cNvPicPr>
            <a:picLocks noChangeAspect="1"/>
          </p:cNvPicPr>
          <p:nvPr/>
        </p:nvPicPr>
        <p:blipFill>
          <a:blip r:embed="rId2"/>
          <a:stretch>
            <a:fillRect/>
          </a:stretch>
        </p:blipFill>
        <p:spPr>
          <a:xfrm>
            <a:off x="323528" y="692696"/>
            <a:ext cx="6104762" cy="4580952"/>
          </a:xfrm>
          <a:prstGeom prst="rect">
            <a:avLst/>
          </a:prstGeom>
        </p:spPr>
      </p:pic>
      <p:cxnSp>
        <p:nvCxnSpPr>
          <p:cNvPr id="10" name="Straight Arrow Connector 9">
            <a:extLst>
              <a:ext uri="{FF2B5EF4-FFF2-40B4-BE49-F238E27FC236}">
                <a16:creationId xmlns:a16="http://schemas.microsoft.com/office/drawing/2014/main" id="{8A63ECA2-E8F0-17F6-6051-6AC1D9F9A0BE}"/>
              </a:ext>
            </a:extLst>
          </p:cNvPr>
          <p:cNvCxnSpPr/>
          <p:nvPr/>
        </p:nvCxnSpPr>
        <p:spPr>
          <a:xfrm flipH="1" flipV="1">
            <a:off x="3779912" y="2072131"/>
            <a:ext cx="3482950" cy="158417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6D44984-9AB6-E0BD-29E0-98DB53B565D0}"/>
              </a:ext>
            </a:extLst>
          </p:cNvPr>
          <p:cNvSpPr txBox="1"/>
          <p:nvPr/>
        </p:nvSpPr>
        <p:spPr>
          <a:xfrm>
            <a:off x="7128813" y="5064655"/>
            <a:ext cx="1830629" cy="730969"/>
          </a:xfrm>
          <a:prstGeom prst="rect">
            <a:avLst/>
          </a:prstGeom>
          <a:noFill/>
        </p:spPr>
        <p:txBody>
          <a:bodyPr wrap="none" lIns="0" tIns="0" rIns="0" bIns="0" rtlCol="0">
            <a:spAutoFit/>
          </a:bodyPr>
          <a:lstStyle/>
          <a:p>
            <a:pPr algn="l"/>
            <a:r>
              <a:rPr lang="en-US" sz="2000" dirty="0"/>
              <a:t>Vacuum pump</a:t>
            </a:r>
          </a:p>
          <a:p>
            <a:pPr algn="l"/>
            <a:r>
              <a:rPr lang="en-US" sz="2000" dirty="0"/>
              <a:t>(ferrite magnets)</a:t>
            </a:r>
          </a:p>
        </p:txBody>
      </p:sp>
      <p:sp>
        <p:nvSpPr>
          <p:cNvPr id="13" name="TextBox 12">
            <a:extLst>
              <a:ext uri="{FF2B5EF4-FFF2-40B4-BE49-F238E27FC236}">
                <a16:creationId xmlns:a16="http://schemas.microsoft.com/office/drawing/2014/main" id="{A3B0E050-A19F-0F5B-4CDE-249776FFFB87}"/>
              </a:ext>
            </a:extLst>
          </p:cNvPr>
          <p:cNvSpPr txBox="1"/>
          <p:nvPr/>
        </p:nvSpPr>
        <p:spPr>
          <a:xfrm>
            <a:off x="-108520" y="5806697"/>
            <a:ext cx="7992888" cy="846386"/>
          </a:xfrm>
          <a:prstGeom prst="rect">
            <a:avLst/>
          </a:prstGeom>
          <a:solidFill>
            <a:schemeClr val="bg2">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hangingPunct="0"/>
            <a:r>
              <a:rPr lang="de-CH" sz="2000" b="1" i="1" dirty="0" err="1">
                <a:solidFill>
                  <a:srgbClr val="7030A0"/>
                </a:solidFill>
                <a:latin typeface="Calibri" panose="020F0502020204030204" pitchFamily="34" charset="0"/>
                <a:cs typeface="Calibri" panose="020F0502020204030204" pitchFamily="34" charset="0"/>
                <a:sym typeface="Calibri"/>
              </a:rPr>
              <a:t>Reduction</a:t>
            </a:r>
            <a:r>
              <a:rPr lang="de-CH" sz="2000" b="1" i="1" dirty="0">
                <a:solidFill>
                  <a:srgbClr val="7030A0"/>
                </a:solidFill>
                <a:latin typeface="Calibri" panose="020F0502020204030204" pitchFamily="34" charset="0"/>
                <a:cs typeface="Calibri" panose="020F0502020204030204" pitchFamily="34" charset="0"/>
                <a:sym typeface="Calibri"/>
              </a:rPr>
              <a:t> </a:t>
            </a:r>
            <a:r>
              <a:rPr lang="de-CH" sz="2000" b="1" i="1" dirty="0" err="1">
                <a:solidFill>
                  <a:srgbClr val="7030A0"/>
                </a:solidFill>
                <a:latin typeface="Calibri" panose="020F0502020204030204" pitchFamily="34" charset="0"/>
                <a:cs typeface="Calibri" panose="020F0502020204030204" pitchFamily="34" charset="0"/>
                <a:sym typeface="Calibri"/>
              </a:rPr>
              <a:t>of</a:t>
            </a:r>
            <a:r>
              <a:rPr lang="de-CH" sz="2000" b="1" i="1" dirty="0">
                <a:solidFill>
                  <a:srgbClr val="7030A0"/>
                </a:solidFill>
                <a:latin typeface="Calibri" panose="020F0502020204030204" pitchFamily="34" charset="0"/>
                <a:cs typeface="Calibri" panose="020F0502020204030204" pitchFamily="34" charset="0"/>
                <a:sym typeface="Calibri"/>
              </a:rPr>
              <a:t> 0.3 %  </a:t>
            </a:r>
            <a:r>
              <a:rPr lang="de-CH" sz="2000" b="1" i="1" dirty="0" err="1">
                <a:solidFill>
                  <a:srgbClr val="7030A0"/>
                </a:solidFill>
                <a:latin typeface="Calibri" panose="020F0502020204030204" pitchFamily="34" charset="0"/>
                <a:cs typeface="Calibri" panose="020F0502020204030204" pitchFamily="34" charset="0"/>
                <a:sym typeface="Calibri"/>
              </a:rPr>
              <a:t>of</a:t>
            </a:r>
            <a:r>
              <a:rPr lang="de-CH" sz="2000" b="1" i="1" dirty="0">
                <a:solidFill>
                  <a:srgbClr val="7030A0"/>
                </a:solidFill>
                <a:latin typeface="Calibri" panose="020F0502020204030204" pitchFamily="34" charset="0"/>
                <a:cs typeface="Calibri" panose="020F0502020204030204" pitchFamily="34" charset="0"/>
                <a:sym typeface="Calibri"/>
              </a:rPr>
              <a:t> </a:t>
            </a:r>
            <a:r>
              <a:rPr lang="de-CH" sz="2000" b="1" i="1" dirty="0" err="1">
                <a:solidFill>
                  <a:srgbClr val="7030A0"/>
                </a:solidFill>
                <a:latin typeface="Calibri" panose="020F0502020204030204" pitchFamily="34" charset="0"/>
                <a:cs typeface="Calibri" panose="020F0502020204030204" pitchFamily="34" charset="0"/>
                <a:sym typeface="Calibri"/>
              </a:rPr>
              <a:t>the</a:t>
            </a:r>
            <a:r>
              <a:rPr lang="de-CH" sz="2000" b="1" i="1" dirty="0">
                <a:solidFill>
                  <a:srgbClr val="7030A0"/>
                </a:solidFill>
                <a:latin typeface="Calibri" panose="020F0502020204030204" pitchFamily="34" charset="0"/>
                <a:cs typeface="Calibri" panose="020F0502020204030204" pitchFamily="34" charset="0"/>
                <a:sym typeface="Calibri"/>
              </a:rPr>
              <a:t> Field Integral</a:t>
            </a:r>
          </a:p>
          <a:p>
            <a:pPr algn="ctr" hangingPunct="0"/>
            <a:r>
              <a:rPr lang="de-CH" sz="2000" b="1" i="1" dirty="0" err="1">
                <a:solidFill>
                  <a:srgbClr val="7030A0"/>
                </a:solidFill>
                <a:latin typeface="Calibri" panose="020F0502020204030204" pitchFamily="34" charset="0"/>
                <a:cs typeface="Calibri" panose="020F0502020204030204" pitchFamily="34" charset="0"/>
              </a:rPr>
              <a:t>Vertical</a:t>
            </a:r>
            <a:r>
              <a:rPr lang="de-CH" sz="2000" b="1" i="1" dirty="0">
                <a:solidFill>
                  <a:srgbClr val="7030A0"/>
                </a:solidFill>
                <a:latin typeface="Calibri" panose="020F0502020204030204" pitchFamily="34" charset="0"/>
                <a:cs typeface="Calibri" panose="020F0502020204030204" pitchFamily="34" charset="0"/>
              </a:rPr>
              <a:t> shift </a:t>
            </a:r>
            <a:r>
              <a:rPr lang="de-CH" sz="2000" b="1" i="1" dirty="0" err="1">
                <a:solidFill>
                  <a:srgbClr val="7030A0"/>
                </a:solidFill>
                <a:latin typeface="Calibri" panose="020F0502020204030204" pitchFamily="34" charset="0"/>
                <a:cs typeface="Calibri" panose="020F0502020204030204" pitchFamily="34" charset="0"/>
              </a:rPr>
              <a:t>of</a:t>
            </a:r>
            <a:r>
              <a:rPr lang="de-CH" sz="2000" b="1" i="1" dirty="0">
                <a:solidFill>
                  <a:srgbClr val="7030A0"/>
                </a:solidFill>
                <a:latin typeface="Calibri" panose="020F0502020204030204" pitchFamily="34" charset="0"/>
                <a:cs typeface="Calibri" panose="020F0502020204030204" pitchFamily="34" charset="0"/>
              </a:rPr>
              <a:t> </a:t>
            </a:r>
            <a:r>
              <a:rPr lang="de-CH" sz="2000" b="1" i="1" dirty="0" err="1">
                <a:solidFill>
                  <a:srgbClr val="7030A0"/>
                </a:solidFill>
                <a:latin typeface="Calibri" panose="020F0502020204030204" pitchFamily="34" charset="0"/>
                <a:cs typeface="Calibri" panose="020F0502020204030204" pitchFamily="34" charset="0"/>
              </a:rPr>
              <a:t>the</a:t>
            </a:r>
            <a:r>
              <a:rPr lang="de-CH" sz="2000" b="1" i="1" dirty="0">
                <a:solidFill>
                  <a:srgbClr val="7030A0"/>
                </a:solidFill>
                <a:latin typeface="Calibri" panose="020F0502020204030204" pitchFamily="34" charset="0"/>
                <a:cs typeface="Calibri" panose="020F0502020204030204" pitchFamily="34" charset="0"/>
              </a:rPr>
              <a:t>  </a:t>
            </a:r>
            <a:r>
              <a:rPr lang="de-CH" sz="2000" b="1" i="1" dirty="0" err="1">
                <a:solidFill>
                  <a:srgbClr val="7030A0"/>
                </a:solidFill>
                <a:latin typeface="Calibri" panose="020F0502020204030204" pitchFamily="34" charset="0"/>
                <a:cs typeface="Calibri" panose="020F0502020204030204" pitchFamily="34" charset="0"/>
              </a:rPr>
              <a:t>magnetic</a:t>
            </a:r>
            <a:r>
              <a:rPr lang="de-CH" sz="2000" b="1" i="1" dirty="0">
                <a:solidFill>
                  <a:srgbClr val="7030A0"/>
                </a:solidFill>
                <a:latin typeface="Calibri" panose="020F0502020204030204" pitchFamily="34" charset="0"/>
                <a:cs typeface="Calibri" panose="020F0502020204030204" pitchFamily="34" charset="0"/>
              </a:rPr>
              <a:t> </a:t>
            </a:r>
            <a:r>
              <a:rPr lang="de-CH" sz="2000" b="1" i="1" dirty="0" err="1">
                <a:solidFill>
                  <a:srgbClr val="7030A0"/>
                </a:solidFill>
                <a:latin typeface="Calibri" panose="020F0502020204030204" pitchFamily="34" charset="0"/>
                <a:cs typeface="Calibri" panose="020F0502020204030204" pitchFamily="34" charset="0"/>
              </a:rPr>
              <a:t>axis</a:t>
            </a:r>
            <a:r>
              <a:rPr lang="de-CH" sz="2000" b="1" i="1" dirty="0">
                <a:solidFill>
                  <a:srgbClr val="7030A0"/>
                </a:solidFill>
                <a:latin typeface="Calibri" panose="020F0502020204030204" pitchFamily="34" charset="0"/>
                <a:cs typeface="Calibri" panose="020F0502020204030204" pitchFamily="34" charset="0"/>
              </a:rPr>
              <a:t> </a:t>
            </a:r>
            <a:r>
              <a:rPr lang="de-CH" sz="2000" b="1" i="1" dirty="0" err="1">
                <a:solidFill>
                  <a:srgbClr val="7030A0"/>
                </a:solidFill>
                <a:latin typeface="Calibri" panose="020F0502020204030204" pitchFamily="34" charset="0"/>
                <a:cs typeface="Calibri" panose="020F0502020204030204" pitchFamily="34" charset="0"/>
              </a:rPr>
              <a:t>position</a:t>
            </a:r>
            <a:r>
              <a:rPr lang="de-CH" sz="2000" b="1" i="1" dirty="0">
                <a:solidFill>
                  <a:srgbClr val="7030A0"/>
                </a:solidFill>
                <a:latin typeface="Calibri" panose="020F0502020204030204" pitchFamily="34" charset="0"/>
                <a:cs typeface="Calibri" panose="020F0502020204030204" pitchFamily="34" charset="0"/>
              </a:rPr>
              <a:t> </a:t>
            </a:r>
            <a:r>
              <a:rPr lang="de-CH" sz="2000" b="1" i="1" dirty="0" err="1">
                <a:solidFill>
                  <a:srgbClr val="7030A0"/>
                </a:solidFill>
                <a:latin typeface="Calibri" panose="020F0502020204030204" pitchFamily="34" charset="0"/>
                <a:cs typeface="Calibri" panose="020F0502020204030204" pitchFamily="34" charset="0"/>
              </a:rPr>
              <a:t>by</a:t>
            </a:r>
            <a:r>
              <a:rPr lang="de-CH" sz="2000" b="1" i="1" dirty="0">
                <a:solidFill>
                  <a:srgbClr val="7030A0"/>
                </a:solidFill>
                <a:latin typeface="Calibri" panose="020F0502020204030204" pitchFamily="34" charset="0"/>
                <a:cs typeface="Calibri" panose="020F0502020204030204" pitchFamily="34" charset="0"/>
              </a:rPr>
              <a:t> 60 </a:t>
            </a:r>
            <a:r>
              <a:rPr lang="de-CH" sz="2000" b="1" i="1" dirty="0" err="1">
                <a:solidFill>
                  <a:srgbClr val="7030A0"/>
                </a:solidFill>
                <a:latin typeface="Calibri" panose="020F0502020204030204" pitchFamily="34" charset="0"/>
                <a:cs typeface="Calibri" panose="020F0502020204030204" pitchFamily="34" charset="0"/>
              </a:rPr>
              <a:t>micrometers</a:t>
            </a:r>
            <a:endParaRPr lang="de-CH" sz="1800" b="1" i="1" dirty="0">
              <a:solidFill>
                <a:srgbClr val="7030A0"/>
              </a:solidFill>
              <a:latin typeface="Calibri" panose="020F0502020204030204" pitchFamily="34" charset="0"/>
              <a:cs typeface="Calibri" panose="020F0502020204030204" pitchFamily="34" charset="0"/>
            </a:endParaRPr>
          </a:p>
        </p:txBody>
      </p:sp>
      <p:cxnSp>
        <p:nvCxnSpPr>
          <p:cNvPr id="14" name="Straight Arrow Connector 13">
            <a:extLst>
              <a:ext uri="{FF2B5EF4-FFF2-40B4-BE49-F238E27FC236}">
                <a16:creationId xmlns:a16="http://schemas.microsoft.com/office/drawing/2014/main" id="{D3068BA2-9DCC-204D-399F-A1323D395C76}"/>
              </a:ext>
            </a:extLst>
          </p:cNvPr>
          <p:cNvCxnSpPr/>
          <p:nvPr/>
        </p:nvCxnSpPr>
        <p:spPr>
          <a:xfrm flipH="1" flipV="1">
            <a:off x="4076328" y="3509392"/>
            <a:ext cx="3482950" cy="158417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29D9F56-1056-8605-8FA8-A2AEF9E9327E}"/>
              </a:ext>
            </a:extLst>
          </p:cNvPr>
          <p:cNvSpPr txBox="1"/>
          <p:nvPr/>
        </p:nvSpPr>
        <p:spPr>
          <a:xfrm>
            <a:off x="7262862" y="3706606"/>
            <a:ext cx="1729641" cy="730969"/>
          </a:xfrm>
          <a:prstGeom prst="rect">
            <a:avLst/>
          </a:prstGeom>
          <a:noFill/>
        </p:spPr>
        <p:txBody>
          <a:bodyPr wrap="none" lIns="0" tIns="0" rIns="0" bIns="0" rtlCol="0">
            <a:spAutoFit/>
          </a:bodyPr>
          <a:lstStyle/>
          <a:p>
            <a:pPr algn="l"/>
            <a:r>
              <a:rPr lang="en-US" sz="2000" dirty="0"/>
              <a:t>PM Quadrupole</a:t>
            </a:r>
          </a:p>
          <a:p>
            <a:pPr algn="l"/>
            <a:endParaRPr lang="en-US" sz="2000" dirty="0"/>
          </a:p>
        </p:txBody>
      </p:sp>
    </p:spTree>
    <p:extLst>
      <p:ext uri="{BB962C8B-B14F-4D97-AF65-F5344CB8AC3E}">
        <p14:creationId xmlns:p14="http://schemas.microsoft.com/office/powerpoint/2010/main" val="24956759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4CCE53D-53F1-CFF7-3171-5629A682F34D}"/>
              </a:ext>
            </a:extLst>
          </p:cNvPr>
          <p:cNvSpPr>
            <a:spLocks noGrp="1"/>
          </p:cNvSpPr>
          <p:nvPr>
            <p:ph type="title" idx="4294967295"/>
          </p:nvPr>
        </p:nvSpPr>
        <p:spPr>
          <a:xfrm>
            <a:off x="900113" y="0"/>
            <a:ext cx="7058025" cy="647700"/>
          </a:xfrm>
        </p:spPr>
        <p:txBody>
          <a:bodyPr>
            <a:normAutofit fontScale="90000"/>
          </a:bodyPr>
          <a:lstStyle/>
          <a:p>
            <a:pPr algn="ctr" fontAlgn="auto">
              <a:spcAft>
                <a:spcPts val="0"/>
              </a:spcAft>
              <a:defRPr/>
            </a:pPr>
            <a:r>
              <a:rPr lang="en-GB" sz="2700" dirty="0">
                <a:solidFill>
                  <a:srgbClr val="3333FF"/>
                </a:solidFill>
                <a:latin typeface="Calibri" panose="020F0502020204030204" pitchFamily="34" charset="0"/>
                <a:cs typeface="Calibri" panose="020F0502020204030204" pitchFamily="34" charset="0"/>
              </a:rPr>
              <a:t>Practical example: High Intensity Muon Beam project:</a:t>
            </a:r>
            <a:br>
              <a:rPr lang="en-GB" sz="2700" dirty="0">
                <a:solidFill>
                  <a:srgbClr val="3333FF"/>
                </a:solidFill>
                <a:latin typeface="Calibri" panose="020F0502020204030204" pitchFamily="34" charset="0"/>
                <a:cs typeface="Calibri" panose="020F0502020204030204" pitchFamily="34" charset="0"/>
              </a:rPr>
            </a:br>
            <a:r>
              <a:rPr lang="en-GB" sz="2700" dirty="0">
                <a:solidFill>
                  <a:srgbClr val="3333FF"/>
                </a:solidFill>
                <a:latin typeface="Calibri" panose="020F0502020204030204" pitchFamily="34" charset="0"/>
                <a:cs typeface="Calibri" panose="020F0502020204030204" pitchFamily="34" charset="0"/>
              </a:rPr>
              <a:t>Estimated Magnet Consumption (MuH2&amp;3</a:t>
            </a:r>
            <a:r>
              <a:rPr lang="en-GB" sz="1950" dirty="0">
                <a:solidFill>
                  <a:srgbClr val="3333FF"/>
                </a:solidFill>
                <a:latin typeface="Arial" panose="020B0604020202020204" pitchFamily="34" charset="0"/>
                <a:cs typeface="Arial" panose="020B0604020202020204" pitchFamily="34" charset="0"/>
              </a:rPr>
              <a:t>)</a:t>
            </a:r>
          </a:p>
        </p:txBody>
      </p:sp>
      <p:sp>
        <p:nvSpPr>
          <p:cNvPr id="4" name="Inhaltsplatzhalter 1">
            <a:extLst>
              <a:ext uri="{FF2B5EF4-FFF2-40B4-BE49-F238E27FC236}">
                <a16:creationId xmlns:a16="http://schemas.microsoft.com/office/drawing/2014/main" id="{DCE174D7-3276-F085-86C7-69A5AC250BD0}"/>
              </a:ext>
            </a:extLst>
          </p:cNvPr>
          <p:cNvSpPr>
            <a:spLocks noGrp="1"/>
          </p:cNvSpPr>
          <p:nvPr>
            <p:ph sz="quarter" idx="4294967295"/>
          </p:nvPr>
        </p:nvSpPr>
        <p:spPr>
          <a:xfrm>
            <a:off x="250825" y="4941888"/>
            <a:ext cx="8280400" cy="803275"/>
          </a:xfrm>
        </p:spPr>
        <p:txBody>
          <a:bodyPr rtlCol="0">
            <a:noAutofit/>
          </a:bodyPr>
          <a:lstStyle/>
          <a:p>
            <a:pPr defTabSz="914400" fontAlgn="auto">
              <a:spcAft>
                <a:spcPts val="0"/>
              </a:spcAft>
              <a:buClr>
                <a:srgbClr val="000000"/>
              </a:buClr>
              <a:defRPr/>
            </a:pPr>
            <a:r>
              <a:rPr lang="en-GB" sz="2000" b="1" dirty="0"/>
              <a:t>     Power consumption goes from 120 kW to 632 kW of the new lines</a:t>
            </a:r>
          </a:p>
          <a:p>
            <a:pPr defTabSz="914400" fontAlgn="auto">
              <a:spcAft>
                <a:spcPts val="0"/>
              </a:spcAft>
              <a:buClr>
                <a:srgbClr val="000000"/>
              </a:buClr>
              <a:defRPr/>
            </a:pPr>
            <a:r>
              <a:rPr lang="en-GB" sz="1600" b="1" dirty="0">
                <a:solidFill>
                  <a:srgbClr val="FF0000"/>
                </a:solidFill>
              </a:rPr>
              <a:t>1) Capture solenoid </a:t>
            </a:r>
            <a:r>
              <a:rPr lang="en-GB" sz="1600" dirty="0"/>
              <a:t>: Superconducting HTS tentative </a:t>
            </a:r>
            <a:r>
              <a:rPr lang="en-GB" sz="1600" b="1" dirty="0"/>
              <a:t>not successful </a:t>
            </a:r>
            <a:r>
              <a:rPr lang="en-GB" sz="1600" dirty="0"/>
              <a:t>because of lack of space for thick radiation shields </a:t>
            </a:r>
          </a:p>
          <a:p>
            <a:pPr defTabSz="914400" fontAlgn="auto">
              <a:spcAft>
                <a:spcPts val="0"/>
              </a:spcAft>
              <a:buClr>
                <a:srgbClr val="000000"/>
              </a:buClr>
              <a:defRPr/>
            </a:pPr>
            <a:r>
              <a:rPr lang="en-GB" sz="1600" dirty="0"/>
              <a:t>2) Second choice</a:t>
            </a:r>
            <a:r>
              <a:rPr lang="en-GB" sz="1600" b="1" dirty="0"/>
              <a:t>: transport solenoids </a:t>
            </a:r>
            <a:r>
              <a:rPr lang="en-GB" sz="1600" dirty="0"/>
              <a:t>(13 in the two lines positions A,B,C)</a:t>
            </a:r>
          </a:p>
        </p:txBody>
      </p:sp>
      <p:graphicFrame>
        <p:nvGraphicFramePr>
          <p:cNvPr id="2" name="Table 1">
            <a:extLst>
              <a:ext uri="{FF2B5EF4-FFF2-40B4-BE49-F238E27FC236}">
                <a16:creationId xmlns:a16="http://schemas.microsoft.com/office/drawing/2014/main" id="{7C335E18-DEE3-B756-05B6-5B24B8A22FC9}"/>
              </a:ext>
            </a:extLst>
          </p:cNvPr>
          <p:cNvGraphicFramePr>
            <a:graphicFrameLocks noGrp="1"/>
          </p:cNvGraphicFramePr>
          <p:nvPr/>
        </p:nvGraphicFramePr>
        <p:xfrm>
          <a:off x="107504" y="811967"/>
          <a:ext cx="7920881" cy="3718560"/>
        </p:xfrm>
        <a:graphic>
          <a:graphicData uri="http://schemas.openxmlformats.org/drawingml/2006/table">
            <a:tbl>
              <a:tblPr firstRow="1" firstCol="1" bandRow="1">
                <a:tableStyleId>{5940675A-B579-460E-94D1-54222C63F5DA}</a:tableStyleId>
              </a:tblPr>
              <a:tblGrid>
                <a:gridCol w="1612373">
                  <a:extLst>
                    <a:ext uri="{9D8B030D-6E8A-4147-A177-3AD203B41FA5}">
                      <a16:colId xmlns:a16="http://schemas.microsoft.com/office/drawing/2014/main" val="20000"/>
                    </a:ext>
                  </a:extLst>
                </a:gridCol>
                <a:gridCol w="2060035">
                  <a:extLst>
                    <a:ext uri="{9D8B030D-6E8A-4147-A177-3AD203B41FA5}">
                      <a16:colId xmlns:a16="http://schemas.microsoft.com/office/drawing/2014/main" val="20001"/>
                    </a:ext>
                  </a:extLst>
                </a:gridCol>
                <a:gridCol w="1117243">
                  <a:extLst>
                    <a:ext uri="{9D8B030D-6E8A-4147-A177-3AD203B41FA5}">
                      <a16:colId xmlns:a16="http://schemas.microsoft.com/office/drawing/2014/main" val="20002"/>
                    </a:ext>
                  </a:extLst>
                </a:gridCol>
                <a:gridCol w="1565615">
                  <a:extLst>
                    <a:ext uri="{9D8B030D-6E8A-4147-A177-3AD203B41FA5}">
                      <a16:colId xmlns:a16="http://schemas.microsoft.com/office/drawing/2014/main" val="20003"/>
                    </a:ext>
                  </a:extLst>
                </a:gridCol>
                <a:gridCol w="1565615">
                  <a:extLst>
                    <a:ext uri="{9D8B030D-6E8A-4147-A177-3AD203B41FA5}">
                      <a16:colId xmlns:a16="http://schemas.microsoft.com/office/drawing/2014/main" val="20004"/>
                    </a:ext>
                  </a:extLst>
                </a:gridCol>
              </a:tblGrid>
              <a:tr h="0">
                <a:tc>
                  <a:txBody>
                    <a:bodyPr/>
                    <a:lstStyle/>
                    <a:p>
                      <a:pPr algn="ctr" hangingPunct="0">
                        <a:spcAft>
                          <a:spcPts val="0"/>
                        </a:spcAft>
                      </a:pPr>
                      <a:r>
                        <a:rPr lang="en-GB" sz="1400" dirty="0">
                          <a:effectLst/>
                        </a:rPr>
                        <a:t>Location</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Magnet</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Number of magnets</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hangingPunct="0">
                        <a:spcAft>
                          <a:spcPts val="0"/>
                        </a:spcAft>
                      </a:pPr>
                      <a:r>
                        <a:rPr lang="de-CH" sz="1400" dirty="0">
                          <a:solidFill>
                            <a:srgbClr val="000000"/>
                          </a:solidFill>
                          <a:effectLst/>
                          <a:latin typeface="+mn-lt"/>
                          <a:ea typeface="Calibri" panose="020F0502020204030204" pitchFamily="34" charset="0"/>
                          <a:cs typeface="Times New Roman" panose="02020603050405020304" pitchFamily="18" charset="0"/>
                        </a:rPr>
                        <a:t>Power</a:t>
                      </a:r>
                      <a:r>
                        <a:rPr lang="de-CH" sz="1400" baseline="0" dirty="0">
                          <a:solidFill>
                            <a:srgbClr val="000000"/>
                          </a:solidFill>
                          <a:effectLst/>
                          <a:latin typeface="+mn-lt"/>
                          <a:ea typeface="Calibri" panose="020F0502020204030204" pitchFamily="34" charset="0"/>
                          <a:cs typeface="Times New Roman" panose="02020603050405020304" pitchFamily="18" charset="0"/>
                        </a:rPr>
                        <a:t> per </a:t>
                      </a:r>
                      <a:r>
                        <a:rPr lang="de-CH" sz="1400" baseline="0" dirty="0" err="1">
                          <a:solidFill>
                            <a:srgbClr val="000000"/>
                          </a:solidFill>
                          <a:effectLst/>
                          <a:latin typeface="+mn-lt"/>
                          <a:ea typeface="Calibri" panose="020F0502020204030204" pitchFamily="34" charset="0"/>
                          <a:cs typeface="Times New Roman" panose="02020603050405020304" pitchFamily="18" charset="0"/>
                        </a:rPr>
                        <a:t>magnet</a:t>
                      </a:r>
                      <a:endParaRPr lang="de-CH" sz="1400" dirty="0">
                        <a:solidFill>
                          <a:srgbClr val="000000"/>
                        </a:solidFill>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a:effectLst/>
                        </a:rPr>
                        <a:t>Total power</a:t>
                      </a:r>
                      <a:endParaRPr lang="de-CH"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0">
                <a:tc rowSpan="6">
                  <a:txBody>
                    <a:bodyPr/>
                    <a:lstStyle/>
                    <a:p>
                      <a:pPr algn="ctr" hangingPunct="0">
                        <a:spcAft>
                          <a:spcPts val="0"/>
                        </a:spcAft>
                      </a:pPr>
                      <a:r>
                        <a:rPr lang="en-GB" sz="1400" dirty="0">
                          <a:effectLst/>
                        </a:rPr>
                        <a:t>MuH2</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solidFill>
                            <a:schemeClr val="tx1"/>
                          </a:solidFill>
                          <a:effectLst/>
                          <a:highlight>
                            <a:srgbClr val="FF0000"/>
                          </a:highlight>
                        </a:rPr>
                        <a:t>Capture Solenoid</a:t>
                      </a:r>
                      <a:endParaRPr lang="de-CH" sz="1400" dirty="0">
                        <a:solidFill>
                          <a:schemeClr val="tx1"/>
                        </a:solidFill>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solidFill>
                            <a:schemeClr val="tx1"/>
                          </a:solidFill>
                          <a:effectLst/>
                          <a:highlight>
                            <a:srgbClr val="FF0000"/>
                          </a:highlight>
                        </a:rPr>
                        <a:t>1</a:t>
                      </a:r>
                      <a:endParaRPr lang="de-CH" sz="1400" dirty="0">
                        <a:solidFill>
                          <a:schemeClr val="tx1"/>
                        </a:solidFill>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solidFill>
                            <a:schemeClr val="tx1"/>
                          </a:solidFill>
                          <a:effectLst/>
                          <a:highlight>
                            <a:srgbClr val="FF0000"/>
                          </a:highlight>
                          <a:latin typeface="+mn-lt"/>
                        </a:rPr>
                        <a:t>142.5 kW </a:t>
                      </a:r>
                      <a:endParaRPr lang="de-CH" sz="1400" dirty="0">
                        <a:solidFill>
                          <a:schemeClr val="tx1"/>
                        </a:solidFill>
                        <a:effectLst/>
                        <a:highlight>
                          <a:srgbClr val="FF0000"/>
                        </a:highligh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solidFill>
                            <a:schemeClr val="tx1"/>
                          </a:solidFill>
                          <a:effectLst/>
                          <a:highlight>
                            <a:srgbClr val="FF0000"/>
                          </a:highlight>
                        </a:rPr>
                        <a:t>142.5 kW</a:t>
                      </a:r>
                      <a:endParaRPr lang="de-CH" sz="1400" dirty="0">
                        <a:solidFill>
                          <a:schemeClr val="tx1"/>
                        </a:solidFill>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vMerge="1">
                  <a:txBody>
                    <a:bodyPr/>
                    <a:lstStyle/>
                    <a:p>
                      <a:endParaRPr lang="de-CH"/>
                    </a:p>
                  </a:txBody>
                  <a:tcPr/>
                </a:tc>
                <a:tc>
                  <a:txBody>
                    <a:bodyPr/>
                    <a:lstStyle/>
                    <a:p>
                      <a:pPr algn="ctr" hangingPunct="0">
                        <a:spcAft>
                          <a:spcPts val="0"/>
                        </a:spcAft>
                      </a:pPr>
                      <a:r>
                        <a:rPr lang="en-GB" sz="1400" dirty="0">
                          <a:effectLst/>
                        </a:rPr>
                        <a:t>Dipole</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a:effectLst/>
                        </a:rPr>
                        <a:t>1</a:t>
                      </a:r>
                      <a:endParaRPr lang="de-CH"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0">
                        <a:lnSpc>
                          <a:spcPct val="100000"/>
                        </a:lnSpc>
                        <a:spcBef>
                          <a:spcPts val="0"/>
                        </a:spcBef>
                        <a:spcAft>
                          <a:spcPts val="0"/>
                        </a:spcAft>
                        <a:buClrTx/>
                        <a:buSzTx/>
                        <a:buFontTx/>
                        <a:buNone/>
                        <a:tabLst/>
                        <a:defRPr/>
                      </a:pPr>
                      <a:r>
                        <a:rPr lang="en-GB" sz="1400" dirty="0">
                          <a:effectLst/>
                          <a:latin typeface="+mn-lt"/>
                        </a:rPr>
                        <a:t>3.2 kW</a:t>
                      </a:r>
                      <a:endParaRPr lang="de-CH" sz="1400" dirty="0">
                        <a:solidFill>
                          <a:srgbClr val="000000"/>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effectLst/>
                        </a:rPr>
                        <a:t>3.2 kW</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0">
                <a:tc vMerge="1">
                  <a:txBody>
                    <a:bodyPr/>
                    <a:lstStyle/>
                    <a:p>
                      <a:endParaRPr lang="de-CH"/>
                    </a:p>
                  </a:txBody>
                  <a:tcPr/>
                </a:tc>
                <a:tc>
                  <a:txBody>
                    <a:bodyPr/>
                    <a:lstStyle/>
                    <a:p>
                      <a:pPr algn="ctr" hangingPunct="0">
                        <a:spcAft>
                          <a:spcPts val="0"/>
                        </a:spcAft>
                      </a:pPr>
                      <a:r>
                        <a:rPr lang="en-GB" sz="1400" dirty="0">
                          <a:solidFill>
                            <a:srgbClr val="FF0000"/>
                          </a:solidFill>
                          <a:effectLst/>
                        </a:rPr>
                        <a:t>Transport Solenoid (A-B) </a:t>
                      </a:r>
                      <a:endParaRPr lang="de-CH"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tc>
                  <a:txBody>
                    <a:bodyPr/>
                    <a:lstStyle/>
                    <a:p>
                      <a:pPr algn="ctr" hangingPunct="0">
                        <a:spcAft>
                          <a:spcPts val="0"/>
                        </a:spcAft>
                      </a:pPr>
                      <a:r>
                        <a:rPr lang="en-GB" sz="1400" dirty="0">
                          <a:effectLst/>
                        </a:rPr>
                        <a:t>3</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tc>
                  <a:txBody>
                    <a:bodyPr/>
                    <a:lstStyle/>
                    <a:p>
                      <a:pPr algn="ctr" hangingPunct="0">
                        <a:spcAft>
                          <a:spcPts val="0"/>
                        </a:spcAft>
                      </a:pPr>
                      <a:r>
                        <a:rPr lang="de-CH" sz="1400" dirty="0">
                          <a:solidFill>
                            <a:srgbClr val="FF0000"/>
                          </a:solidFill>
                          <a:effectLst/>
                          <a:latin typeface="+mn-lt"/>
                          <a:ea typeface="Calibri" panose="020F0502020204030204" pitchFamily="34" charset="0"/>
                          <a:cs typeface="Times New Roman" panose="02020603050405020304" pitchFamily="18" charset="0"/>
                        </a:rPr>
                        <a:t>37.5 kW</a:t>
                      </a:r>
                    </a:p>
                  </a:txBody>
                  <a:tcPr marL="68580" marR="68580" marT="0" marB="0">
                    <a:solidFill>
                      <a:srgbClr val="FFFF00"/>
                    </a:solidFill>
                  </a:tcPr>
                </a:tc>
                <a:tc>
                  <a:txBody>
                    <a:bodyPr/>
                    <a:lstStyle/>
                    <a:p>
                      <a:pPr algn="ctr" hangingPunct="0">
                        <a:spcAft>
                          <a:spcPts val="0"/>
                        </a:spcAft>
                      </a:pPr>
                      <a:r>
                        <a:rPr lang="en-GB" sz="1400" dirty="0">
                          <a:effectLst/>
                        </a:rPr>
                        <a:t>112.5 kW</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extLst>
                  <a:ext uri="{0D108BD9-81ED-4DB2-BD59-A6C34878D82A}">
                    <a16:rowId xmlns:a16="http://schemas.microsoft.com/office/drawing/2014/main" val="10003"/>
                  </a:ext>
                </a:extLst>
              </a:tr>
              <a:tr h="0">
                <a:tc vMerge="1">
                  <a:txBody>
                    <a:bodyPr/>
                    <a:lstStyle/>
                    <a:p>
                      <a:endParaRPr lang="de-CH"/>
                    </a:p>
                  </a:txBody>
                  <a:tcPr/>
                </a:tc>
                <a:tc>
                  <a:txBody>
                    <a:bodyPr/>
                    <a:lstStyle/>
                    <a:p>
                      <a:pPr algn="ctr" hangingPunct="0">
                        <a:spcAft>
                          <a:spcPts val="0"/>
                        </a:spcAft>
                      </a:pPr>
                      <a:r>
                        <a:rPr lang="en-GB" sz="1400" dirty="0">
                          <a:effectLst/>
                        </a:rPr>
                        <a:t>Dipole</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effectLst/>
                        </a:rPr>
                        <a:t>1</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0">
                        <a:lnSpc>
                          <a:spcPct val="100000"/>
                        </a:lnSpc>
                        <a:spcBef>
                          <a:spcPts val="0"/>
                        </a:spcBef>
                        <a:spcAft>
                          <a:spcPts val="0"/>
                        </a:spcAft>
                        <a:buClrTx/>
                        <a:buSzTx/>
                        <a:buFontTx/>
                        <a:buNone/>
                        <a:tabLst/>
                        <a:defRPr/>
                      </a:pPr>
                      <a:r>
                        <a:rPr lang="en-GB" sz="1400" dirty="0">
                          <a:effectLst/>
                        </a:rPr>
                        <a:t>2.4 kW</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effectLst/>
                        </a:rPr>
                        <a:t>2.4 kW</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0">
                <a:tc vMerge="1">
                  <a:txBody>
                    <a:bodyPr/>
                    <a:lstStyle/>
                    <a:p>
                      <a:endParaRPr lang="de-CH"/>
                    </a:p>
                  </a:txBody>
                  <a:tcPr/>
                </a:tc>
                <a:tc>
                  <a:txBody>
                    <a:bodyPr/>
                    <a:lstStyle/>
                    <a:p>
                      <a:pPr algn="ctr" hangingPunct="0">
                        <a:spcAft>
                          <a:spcPts val="0"/>
                        </a:spcAft>
                      </a:pPr>
                      <a:r>
                        <a:rPr lang="en-GB" sz="1400" dirty="0">
                          <a:solidFill>
                            <a:srgbClr val="FF0000"/>
                          </a:solidFill>
                          <a:effectLst/>
                        </a:rPr>
                        <a:t>Transport Solenoid (C)</a:t>
                      </a:r>
                      <a:endParaRPr lang="de-CH"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tc>
                  <a:txBody>
                    <a:bodyPr/>
                    <a:lstStyle/>
                    <a:p>
                      <a:pPr algn="ctr" hangingPunct="0">
                        <a:spcAft>
                          <a:spcPts val="0"/>
                        </a:spcAft>
                      </a:pPr>
                      <a:r>
                        <a:rPr lang="en-GB" sz="1400" dirty="0">
                          <a:effectLst/>
                        </a:rPr>
                        <a:t>6</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tc>
                  <a:txBody>
                    <a:bodyPr/>
                    <a:lstStyle/>
                    <a:p>
                      <a:pPr algn="ctr" hangingPunct="0">
                        <a:spcAft>
                          <a:spcPts val="0"/>
                        </a:spcAft>
                      </a:pPr>
                      <a:r>
                        <a:rPr lang="de-CH" sz="1400" dirty="0">
                          <a:solidFill>
                            <a:srgbClr val="FF0000"/>
                          </a:solidFill>
                          <a:effectLst/>
                          <a:latin typeface="+mn-lt"/>
                          <a:ea typeface="Calibri" panose="020F0502020204030204" pitchFamily="34" charset="0"/>
                          <a:cs typeface="Times New Roman" panose="02020603050405020304" pitchFamily="18" charset="0"/>
                        </a:rPr>
                        <a:t>17.9 kW</a:t>
                      </a:r>
                    </a:p>
                  </a:txBody>
                  <a:tcPr marL="68580" marR="68580" marT="0" marB="0">
                    <a:solidFill>
                      <a:srgbClr val="FFFF00"/>
                    </a:solidFill>
                  </a:tcPr>
                </a:tc>
                <a:tc>
                  <a:txBody>
                    <a:bodyPr/>
                    <a:lstStyle/>
                    <a:p>
                      <a:pPr algn="ctr" hangingPunct="0">
                        <a:spcAft>
                          <a:spcPts val="0"/>
                        </a:spcAft>
                      </a:pPr>
                      <a:r>
                        <a:rPr lang="en-GB" sz="1400" dirty="0">
                          <a:effectLst/>
                        </a:rPr>
                        <a:t>107.4 kW</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extLst>
                  <a:ext uri="{0D108BD9-81ED-4DB2-BD59-A6C34878D82A}">
                    <a16:rowId xmlns:a16="http://schemas.microsoft.com/office/drawing/2014/main" val="10005"/>
                  </a:ext>
                </a:extLst>
              </a:tr>
              <a:tr h="0">
                <a:tc vMerge="1">
                  <a:txBody>
                    <a:bodyPr/>
                    <a:lstStyle/>
                    <a:p>
                      <a:pPr algn="ctr" hangingPunct="0">
                        <a:spcAft>
                          <a:spcPts val="0"/>
                        </a:spcAft>
                      </a:pPr>
                      <a:endParaRPr lang="de-CH"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hangingPunct="0">
                        <a:spcAft>
                          <a:spcPts val="0"/>
                        </a:spcAft>
                      </a:pPr>
                      <a:r>
                        <a:rPr lang="de-CH" sz="1400" dirty="0">
                          <a:solidFill>
                            <a:schemeClr val="tx1"/>
                          </a:solidFill>
                          <a:effectLst/>
                          <a:latin typeface="+mn-lt"/>
                          <a:ea typeface="Calibri" panose="020F0502020204030204" pitchFamily="34" charset="0"/>
                          <a:cs typeface="Times New Roman" panose="02020603050405020304" pitchFamily="18" charset="0"/>
                        </a:rPr>
                        <a:t>Separator</a:t>
                      </a:r>
                    </a:p>
                  </a:txBody>
                  <a:tcPr marL="68580" marR="68580" marT="0" marB="0"/>
                </a:tc>
                <a:tc>
                  <a:txBody>
                    <a:bodyPr/>
                    <a:lstStyle/>
                    <a:p>
                      <a:pPr algn="ctr" hangingPunct="0">
                        <a:spcAft>
                          <a:spcPts val="0"/>
                        </a:spcAft>
                      </a:pPr>
                      <a:r>
                        <a:rPr lang="de-CH" sz="1400" dirty="0">
                          <a:solidFill>
                            <a:schemeClr val="tx1"/>
                          </a:solidFill>
                          <a:effectLst/>
                          <a:latin typeface="+mn-lt"/>
                          <a:ea typeface="Calibri" panose="020F0502020204030204" pitchFamily="34" charset="0"/>
                          <a:cs typeface="Times New Roman" panose="02020603050405020304" pitchFamily="18" charset="0"/>
                        </a:rPr>
                        <a:t>2</a:t>
                      </a:r>
                    </a:p>
                  </a:txBody>
                  <a:tcPr marL="68580" marR="68580" marT="0" marB="0"/>
                </a:tc>
                <a:tc>
                  <a:txBody>
                    <a:bodyPr/>
                    <a:lstStyle/>
                    <a:p>
                      <a:pPr algn="ctr" hangingPunct="0">
                        <a:spcAft>
                          <a:spcPts val="0"/>
                        </a:spcAft>
                      </a:pPr>
                      <a:r>
                        <a:rPr lang="de-CH" sz="1400" dirty="0">
                          <a:solidFill>
                            <a:schemeClr val="tx1"/>
                          </a:solidFill>
                          <a:effectLst/>
                          <a:latin typeface="+mn-lt"/>
                          <a:ea typeface="Calibri" panose="020F0502020204030204" pitchFamily="34" charset="0"/>
                          <a:cs typeface="Times New Roman" panose="02020603050405020304" pitchFamily="18" charset="0"/>
                        </a:rPr>
                        <a:t>0.45 kW</a:t>
                      </a:r>
                    </a:p>
                  </a:txBody>
                  <a:tcPr marL="68580" marR="68580" marT="0" marB="0"/>
                </a:tc>
                <a:tc>
                  <a:txBody>
                    <a:bodyPr/>
                    <a:lstStyle/>
                    <a:p>
                      <a:pPr algn="ctr" hangingPunct="0">
                        <a:spcAft>
                          <a:spcPts val="0"/>
                        </a:spcAft>
                      </a:pPr>
                      <a:r>
                        <a:rPr lang="de-CH" sz="1400" dirty="0">
                          <a:solidFill>
                            <a:srgbClr val="000000"/>
                          </a:solidFill>
                          <a:effectLst/>
                          <a:latin typeface="+mn-lt"/>
                          <a:ea typeface="Calibri" panose="020F0502020204030204" pitchFamily="34" charset="0"/>
                          <a:cs typeface="Times New Roman" panose="02020603050405020304" pitchFamily="18" charset="0"/>
                        </a:rPr>
                        <a:t>0.91 kW</a:t>
                      </a:r>
                    </a:p>
                  </a:txBody>
                  <a:tcPr marL="68580" marR="68580" marT="0" marB="0"/>
                </a:tc>
                <a:extLst>
                  <a:ext uri="{0D108BD9-81ED-4DB2-BD59-A6C34878D82A}">
                    <a16:rowId xmlns:a16="http://schemas.microsoft.com/office/drawing/2014/main" val="10006"/>
                  </a:ext>
                </a:extLst>
              </a:tr>
              <a:tr h="0">
                <a:tc rowSpan="5">
                  <a:txBody>
                    <a:bodyPr/>
                    <a:lstStyle/>
                    <a:p>
                      <a:pPr algn="ctr" hangingPunct="0">
                        <a:spcAft>
                          <a:spcPts val="0"/>
                        </a:spcAft>
                      </a:pPr>
                      <a:r>
                        <a:rPr lang="en-GB" sz="1400" dirty="0">
                          <a:effectLst/>
                        </a:rPr>
                        <a:t>MuH3</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highlight>
                            <a:srgbClr val="FF0000"/>
                          </a:highlight>
                        </a:rPr>
                        <a:t>Capture Solenoid</a:t>
                      </a:r>
                      <a:endParaRPr lang="de-CH" sz="1400" dirty="0">
                        <a:solidFill>
                          <a:srgbClr val="000000"/>
                        </a:solidFill>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effectLst/>
                          <a:highlight>
                            <a:srgbClr val="FF0000"/>
                          </a:highlight>
                        </a:rPr>
                        <a:t>1</a:t>
                      </a:r>
                      <a:endParaRPr lang="de-CH" sz="1400" dirty="0">
                        <a:solidFill>
                          <a:srgbClr val="000000"/>
                        </a:solidFill>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0">
                        <a:lnSpc>
                          <a:spcPct val="100000"/>
                        </a:lnSpc>
                        <a:spcBef>
                          <a:spcPts val="0"/>
                        </a:spcBef>
                        <a:spcAft>
                          <a:spcPts val="0"/>
                        </a:spcAft>
                        <a:buClrTx/>
                        <a:buSzTx/>
                        <a:buFontTx/>
                        <a:buNone/>
                        <a:tabLst/>
                        <a:defRPr/>
                      </a:pPr>
                      <a:r>
                        <a:rPr lang="en-GB" sz="1400" dirty="0">
                          <a:effectLst/>
                          <a:highlight>
                            <a:srgbClr val="FF0000"/>
                          </a:highlight>
                        </a:rPr>
                        <a:t>142.5 kW</a:t>
                      </a:r>
                      <a:endParaRPr lang="de-CH" sz="1400" dirty="0">
                        <a:solidFill>
                          <a:srgbClr val="000000"/>
                        </a:solidFill>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effectLst/>
                          <a:highlight>
                            <a:srgbClr val="FF0000"/>
                          </a:highlight>
                        </a:rPr>
                        <a:t>142.5 kW</a:t>
                      </a:r>
                      <a:endParaRPr lang="de-CH" sz="1400" dirty="0">
                        <a:solidFill>
                          <a:srgbClr val="000000"/>
                        </a:solidFill>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0">
                <a:tc vMerge="1">
                  <a:txBody>
                    <a:bodyPr/>
                    <a:lstStyle/>
                    <a:p>
                      <a:endParaRPr lang="de-CH"/>
                    </a:p>
                  </a:txBody>
                  <a:tcPr/>
                </a:tc>
                <a:tc>
                  <a:txBody>
                    <a:bodyPr/>
                    <a:lstStyle/>
                    <a:p>
                      <a:pPr algn="ctr" hangingPunct="0">
                        <a:spcAft>
                          <a:spcPts val="0"/>
                        </a:spcAft>
                      </a:pPr>
                      <a:r>
                        <a:rPr lang="en-GB" sz="1400" dirty="0">
                          <a:effectLst/>
                        </a:rPr>
                        <a:t>Dipole</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effectLst/>
                        </a:rPr>
                        <a:t>1</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0">
                        <a:lnSpc>
                          <a:spcPct val="100000"/>
                        </a:lnSpc>
                        <a:spcBef>
                          <a:spcPts val="0"/>
                        </a:spcBef>
                        <a:spcAft>
                          <a:spcPts val="0"/>
                        </a:spcAft>
                        <a:buClrTx/>
                        <a:buSzTx/>
                        <a:buFontTx/>
                        <a:buNone/>
                        <a:tabLst/>
                        <a:defRPr/>
                      </a:pPr>
                      <a:r>
                        <a:rPr lang="en-GB" sz="1400" dirty="0">
                          <a:effectLst/>
                        </a:rPr>
                        <a:t>2.3 kW</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effectLst/>
                        </a:rPr>
                        <a:t>2.3 kW</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0">
                <a:tc vMerge="1">
                  <a:txBody>
                    <a:bodyPr/>
                    <a:lstStyle/>
                    <a:p>
                      <a:endParaRPr lang="de-CH"/>
                    </a:p>
                  </a:txBody>
                  <a:tcPr/>
                </a:tc>
                <a:tc>
                  <a:txBody>
                    <a:bodyPr/>
                    <a:lstStyle/>
                    <a:p>
                      <a:pPr algn="ctr" hangingPunct="0">
                        <a:spcAft>
                          <a:spcPts val="0"/>
                        </a:spcAft>
                      </a:pPr>
                      <a:r>
                        <a:rPr lang="en-GB" sz="1400" dirty="0">
                          <a:solidFill>
                            <a:srgbClr val="FF0000"/>
                          </a:solidFill>
                          <a:effectLst/>
                        </a:rPr>
                        <a:t>Transport Solenoid  (A-B)</a:t>
                      </a:r>
                      <a:endParaRPr lang="de-CH"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tc>
                  <a:txBody>
                    <a:bodyPr/>
                    <a:lstStyle/>
                    <a:p>
                      <a:pPr algn="ctr" hangingPunct="0">
                        <a:spcAft>
                          <a:spcPts val="0"/>
                        </a:spcAft>
                      </a:pPr>
                      <a:r>
                        <a:rPr lang="en-GB" sz="1400" dirty="0">
                          <a:effectLst/>
                        </a:rPr>
                        <a:t>2</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tc>
                  <a:txBody>
                    <a:bodyPr/>
                    <a:lstStyle/>
                    <a:p>
                      <a:pPr algn="ctr" hangingPunct="0">
                        <a:spcAft>
                          <a:spcPts val="0"/>
                        </a:spcAft>
                      </a:pPr>
                      <a:r>
                        <a:rPr lang="de-CH" sz="1400" dirty="0">
                          <a:solidFill>
                            <a:srgbClr val="FF0000"/>
                          </a:solidFill>
                          <a:effectLst/>
                          <a:latin typeface="+mn-lt"/>
                          <a:ea typeface="Calibri" panose="020F0502020204030204" pitchFamily="34" charset="0"/>
                          <a:cs typeface="Times New Roman" panose="02020603050405020304" pitchFamily="18" charset="0"/>
                        </a:rPr>
                        <a:t>35.5 kW</a:t>
                      </a:r>
                    </a:p>
                  </a:txBody>
                  <a:tcPr marL="68580" marR="68580" marT="0" marB="0">
                    <a:solidFill>
                      <a:srgbClr val="FFFF00"/>
                    </a:solidFill>
                  </a:tcPr>
                </a:tc>
                <a:tc>
                  <a:txBody>
                    <a:bodyPr/>
                    <a:lstStyle/>
                    <a:p>
                      <a:pPr algn="ctr" hangingPunct="0">
                        <a:spcAft>
                          <a:spcPts val="0"/>
                        </a:spcAft>
                      </a:pPr>
                      <a:r>
                        <a:rPr lang="en-GB" sz="1400" dirty="0">
                          <a:effectLst/>
                        </a:rPr>
                        <a:t>71 kW</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extLst>
                  <a:ext uri="{0D108BD9-81ED-4DB2-BD59-A6C34878D82A}">
                    <a16:rowId xmlns:a16="http://schemas.microsoft.com/office/drawing/2014/main" val="10009"/>
                  </a:ext>
                </a:extLst>
              </a:tr>
              <a:tr h="0">
                <a:tc vMerge="1">
                  <a:txBody>
                    <a:bodyPr/>
                    <a:lstStyle/>
                    <a:p>
                      <a:endParaRPr lang="de-CH"/>
                    </a:p>
                  </a:txBody>
                  <a:tcPr/>
                </a:tc>
                <a:tc>
                  <a:txBody>
                    <a:bodyPr/>
                    <a:lstStyle/>
                    <a:p>
                      <a:pPr algn="ctr" hangingPunct="0">
                        <a:spcAft>
                          <a:spcPts val="0"/>
                        </a:spcAft>
                      </a:pPr>
                      <a:r>
                        <a:rPr lang="en-GB" sz="1400" dirty="0">
                          <a:effectLst/>
                        </a:rPr>
                        <a:t>Dipole</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effectLst/>
                        </a:rPr>
                        <a:t>2</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0">
                        <a:lnSpc>
                          <a:spcPct val="100000"/>
                        </a:lnSpc>
                        <a:spcBef>
                          <a:spcPts val="0"/>
                        </a:spcBef>
                        <a:spcAft>
                          <a:spcPts val="0"/>
                        </a:spcAft>
                        <a:buClrTx/>
                        <a:buSzTx/>
                        <a:buFontTx/>
                        <a:buNone/>
                        <a:tabLst/>
                        <a:defRPr/>
                      </a:pPr>
                      <a:r>
                        <a:rPr lang="en-GB" sz="1400" dirty="0">
                          <a:effectLst/>
                        </a:rPr>
                        <a:t>3.1 kW</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effectLst/>
                        </a:rPr>
                        <a:t>6.2 kW</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r h="0">
                <a:tc vMerge="1">
                  <a:txBody>
                    <a:bodyPr/>
                    <a:lstStyle/>
                    <a:p>
                      <a:endParaRPr lang="de-CH"/>
                    </a:p>
                  </a:txBody>
                  <a:tcPr/>
                </a:tc>
                <a:tc>
                  <a:txBody>
                    <a:bodyPr/>
                    <a:lstStyle/>
                    <a:p>
                      <a:pPr algn="ctr" hangingPunct="0">
                        <a:spcAft>
                          <a:spcPts val="0"/>
                        </a:spcAft>
                      </a:pPr>
                      <a:r>
                        <a:rPr lang="en-GB" sz="1400" dirty="0">
                          <a:solidFill>
                            <a:srgbClr val="FF0000"/>
                          </a:solidFill>
                          <a:effectLst/>
                        </a:rPr>
                        <a:t>Transport </a:t>
                      </a:r>
                      <a:r>
                        <a:rPr lang="en-GB" sz="1400">
                          <a:solidFill>
                            <a:srgbClr val="FF0000"/>
                          </a:solidFill>
                          <a:effectLst/>
                        </a:rPr>
                        <a:t>Solenoid (C)</a:t>
                      </a:r>
                      <a:endParaRPr lang="de-CH"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tc>
                  <a:txBody>
                    <a:bodyPr/>
                    <a:lstStyle/>
                    <a:p>
                      <a:pPr algn="ctr" hangingPunct="0">
                        <a:spcAft>
                          <a:spcPts val="0"/>
                        </a:spcAft>
                      </a:pPr>
                      <a:r>
                        <a:rPr lang="en-GB" sz="1400" dirty="0">
                          <a:effectLst/>
                        </a:rPr>
                        <a:t>2</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tc>
                  <a:txBody>
                    <a:bodyPr/>
                    <a:lstStyle/>
                    <a:p>
                      <a:pPr algn="ctr" hangingPunct="0">
                        <a:spcAft>
                          <a:spcPts val="0"/>
                        </a:spcAft>
                      </a:pPr>
                      <a:r>
                        <a:rPr lang="de-CH" sz="1400" dirty="0">
                          <a:solidFill>
                            <a:srgbClr val="FF0000"/>
                          </a:solidFill>
                          <a:effectLst/>
                          <a:latin typeface="+mn-lt"/>
                          <a:ea typeface="Calibri" panose="020F0502020204030204" pitchFamily="34" charset="0"/>
                          <a:cs typeface="Times New Roman" panose="02020603050405020304" pitchFamily="18" charset="0"/>
                        </a:rPr>
                        <a:t>15.4 kW</a:t>
                      </a:r>
                    </a:p>
                  </a:txBody>
                  <a:tcPr marL="68580" marR="68580" marT="0" marB="0">
                    <a:solidFill>
                      <a:srgbClr val="FFFF00"/>
                    </a:solidFill>
                  </a:tcPr>
                </a:tc>
                <a:tc>
                  <a:txBody>
                    <a:bodyPr/>
                    <a:lstStyle/>
                    <a:p>
                      <a:pPr algn="ctr" hangingPunct="0">
                        <a:spcAft>
                          <a:spcPts val="0"/>
                        </a:spcAft>
                      </a:pPr>
                      <a:r>
                        <a:rPr lang="en-GB" sz="1400" dirty="0">
                          <a:effectLst/>
                        </a:rPr>
                        <a:t>30.8 kW</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extLst>
                  <a:ext uri="{0D108BD9-81ED-4DB2-BD59-A6C34878D82A}">
                    <a16:rowId xmlns:a16="http://schemas.microsoft.com/office/drawing/2014/main" val="10011"/>
                  </a:ext>
                </a:extLst>
              </a:tr>
              <a:tr h="0">
                <a:tc rowSpan="2">
                  <a:txBody>
                    <a:bodyPr/>
                    <a:lstStyle/>
                    <a:p>
                      <a:pPr algn="ctr" hangingPunct="0">
                        <a:spcAft>
                          <a:spcPts val="0"/>
                        </a:spcAft>
                      </a:pPr>
                      <a:r>
                        <a:rPr lang="en-GB" sz="1400">
                          <a:effectLst/>
                        </a:rPr>
                        <a:t>General</a:t>
                      </a:r>
                      <a:endParaRPr lang="de-CH"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a:effectLst/>
                        </a:rPr>
                        <a:t>Other magnets</a:t>
                      </a:r>
                      <a:endParaRPr lang="de-CH"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a:effectLst/>
                        </a:rPr>
                        <a:t>2</a:t>
                      </a:r>
                      <a:endParaRPr lang="de-CH"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de-CH" sz="1400" dirty="0">
                          <a:solidFill>
                            <a:srgbClr val="000000"/>
                          </a:solidFill>
                          <a:effectLst/>
                          <a:latin typeface="+mn-lt"/>
                          <a:ea typeface="Calibri" panose="020F0502020204030204" pitchFamily="34" charset="0"/>
                          <a:cs typeface="Times New Roman" panose="02020603050405020304" pitchFamily="18" charset="0"/>
                        </a:rPr>
                        <a:t>5 kW</a:t>
                      </a:r>
                    </a:p>
                  </a:txBody>
                  <a:tcPr marL="68580" marR="68580" marT="0" marB="0"/>
                </a:tc>
                <a:tc>
                  <a:txBody>
                    <a:bodyPr/>
                    <a:lstStyle/>
                    <a:p>
                      <a:pPr algn="ctr" hangingPunct="0">
                        <a:spcAft>
                          <a:spcPts val="0"/>
                        </a:spcAft>
                      </a:pPr>
                      <a:r>
                        <a:rPr lang="en-GB" sz="1400">
                          <a:effectLst/>
                        </a:rPr>
                        <a:t>10 kW</a:t>
                      </a:r>
                      <a:endParaRPr lang="de-CH"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2"/>
                  </a:ext>
                </a:extLst>
              </a:tr>
              <a:tr h="0">
                <a:tc vMerge="1">
                  <a:txBody>
                    <a:bodyPr/>
                    <a:lstStyle/>
                    <a:p>
                      <a:endParaRPr lang="de-CH"/>
                    </a:p>
                  </a:txBody>
                  <a:tcPr/>
                </a:tc>
                <a:tc>
                  <a:txBody>
                    <a:bodyPr/>
                    <a:lstStyle/>
                    <a:p>
                      <a:pPr algn="ctr" hangingPunct="0">
                        <a:spcAft>
                          <a:spcPts val="0"/>
                        </a:spcAft>
                      </a:pPr>
                      <a:r>
                        <a:rPr lang="en-GB" sz="1400">
                          <a:effectLst/>
                        </a:rPr>
                        <a:t>Cable resistance</a:t>
                      </a:r>
                      <a:endParaRPr lang="de-CH" sz="14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hangingPunct="0">
                        <a:spcAft>
                          <a:spcPts val="0"/>
                        </a:spcAft>
                      </a:pPr>
                      <a:r>
                        <a:rPr lang="en-GB" sz="1400" dirty="0">
                          <a:effectLst/>
                        </a:rPr>
                        <a:t>3%</a:t>
                      </a: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gn="ctr" hangingPunct="0">
                        <a:spcAft>
                          <a:spcPts val="0"/>
                        </a:spcAft>
                      </a:pPr>
                      <a:endParaRPr lang="de-CH" sz="1100" dirty="0">
                        <a:solidFill>
                          <a:srgbClr val="000000"/>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endParaRPr lang="de-CH"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3"/>
                  </a:ext>
                </a:extLst>
              </a:tr>
              <a:tr h="0">
                <a:tc gridSpan="3">
                  <a:txBody>
                    <a:bodyPr/>
                    <a:lstStyle/>
                    <a:p>
                      <a:pPr hangingPunct="0">
                        <a:spcAft>
                          <a:spcPts val="0"/>
                        </a:spcAft>
                      </a:pPr>
                      <a:r>
                        <a:rPr lang="en-GB" sz="1600" dirty="0">
                          <a:effectLst/>
                        </a:rPr>
                        <a:t> </a:t>
                      </a:r>
                      <a:endParaRPr lang="de-CH" sz="1600" dirty="0">
                        <a:effectLst/>
                      </a:endParaRPr>
                    </a:p>
                    <a:p>
                      <a:pPr algn="ctr" hangingPunct="0">
                        <a:spcAft>
                          <a:spcPts val="0"/>
                        </a:spcAft>
                      </a:pPr>
                      <a:r>
                        <a:rPr lang="en-GB" sz="1800" dirty="0">
                          <a:effectLst/>
                        </a:rPr>
                        <a:t>TOTAL</a:t>
                      </a:r>
                      <a:endParaRPr lang="de-CH" sz="1800" dirty="0">
                        <a:effectLst/>
                      </a:endParaRPr>
                    </a:p>
                  </a:txBody>
                  <a:tcPr marL="68580" marR="68580" marT="0" marB="0"/>
                </a:tc>
                <a:tc hMerge="1">
                  <a:txBody>
                    <a:bodyPr/>
                    <a:lstStyle/>
                    <a:p>
                      <a:endParaRPr lang="de-CH"/>
                    </a:p>
                  </a:txBody>
                  <a:tcPr/>
                </a:tc>
                <a:tc hMerge="1">
                  <a:txBody>
                    <a:bodyPr/>
                    <a:lstStyle/>
                    <a:p>
                      <a:endParaRPr lang="de-CH"/>
                    </a:p>
                  </a:txBody>
                  <a:tcPr/>
                </a:tc>
                <a:tc>
                  <a:txBody>
                    <a:bodyPr/>
                    <a:lstStyle/>
                    <a:p>
                      <a:pPr algn="ctr" hangingPunct="0">
                        <a:spcAft>
                          <a:spcPts val="0"/>
                        </a:spcAft>
                      </a:pPr>
                      <a:endParaRPr lang="de-CH" sz="1400" dirty="0">
                        <a:solidFill>
                          <a:srgbClr val="000000"/>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hangingPunct="0">
                        <a:spcAft>
                          <a:spcPts val="0"/>
                        </a:spcAft>
                      </a:pPr>
                      <a:r>
                        <a:rPr lang="en-GB" sz="1400" dirty="0">
                          <a:effectLst/>
                        </a:rPr>
                        <a:t> </a:t>
                      </a:r>
                      <a:endParaRPr lang="de-CH" sz="1400" dirty="0">
                        <a:effectLst/>
                      </a:endParaRPr>
                    </a:p>
                    <a:p>
                      <a:pPr algn="ctr" hangingPunct="0">
                        <a:spcAft>
                          <a:spcPts val="0"/>
                        </a:spcAft>
                      </a:pPr>
                      <a:r>
                        <a:rPr lang="en-GB" sz="1600" dirty="0">
                          <a:effectLst/>
                        </a:rPr>
                        <a:t>632 kW</a:t>
                      </a:r>
                      <a:endParaRPr lang="de-CH"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4"/>
                  </a:ext>
                </a:extLst>
              </a:tr>
            </a:tbl>
          </a:graphicData>
        </a:graphic>
      </p:graphicFrame>
      <p:sp>
        <p:nvSpPr>
          <p:cNvPr id="5" name="TextBox 4">
            <a:extLst>
              <a:ext uri="{FF2B5EF4-FFF2-40B4-BE49-F238E27FC236}">
                <a16:creationId xmlns:a16="http://schemas.microsoft.com/office/drawing/2014/main" id="{716A59DB-4A29-DF53-612E-4651EF3FCBB2}"/>
              </a:ext>
            </a:extLst>
          </p:cNvPr>
          <p:cNvSpPr txBox="1"/>
          <p:nvPr/>
        </p:nvSpPr>
        <p:spPr>
          <a:xfrm>
            <a:off x="1358869" y="6381328"/>
            <a:ext cx="5884624" cy="307777"/>
          </a:xfrm>
          <a:prstGeom prst="rect">
            <a:avLst/>
          </a:prstGeom>
          <a:noFill/>
        </p:spPr>
        <p:txBody>
          <a:bodyPr wrap="none" lIns="0" tIns="0" rIns="0" bIns="0" rtlCol="0">
            <a:spAutoFit/>
          </a:bodyPr>
          <a:lstStyle/>
          <a:p>
            <a:pPr algn="l"/>
            <a:r>
              <a:rPr lang="de-CH" sz="2000" dirty="0"/>
              <a:t>Study </a:t>
            </a:r>
            <a:r>
              <a:rPr lang="de-CH" sz="2000" dirty="0" err="1"/>
              <a:t>for</a:t>
            </a:r>
            <a:r>
              <a:rPr lang="de-CH" sz="2000" dirty="0"/>
              <a:t> a </a:t>
            </a:r>
            <a:r>
              <a:rPr lang="de-CH" sz="2000" dirty="0" err="1"/>
              <a:t>NbTi</a:t>
            </a:r>
            <a:r>
              <a:rPr lang="de-CH" sz="2000" dirty="0"/>
              <a:t>  (and HTS) </a:t>
            </a:r>
            <a:r>
              <a:rPr lang="de-CH" sz="2000" dirty="0" err="1"/>
              <a:t>superconducting</a:t>
            </a:r>
            <a:r>
              <a:rPr lang="de-CH" sz="2000" dirty="0"/>
              <a:t> </a:t>
            </a:r>
            <a:r>
              <a:rPr lang="de-CH" sz="2000" dirty="0" err="1"/>
              <a:t>option</a:t>
            </a:r>
            <a:r>
              <a:rPr lang="de-CH" sz="2000" dirty="0"/>
              <a:t> </a:t>
            </a:r>
            <a:endParaRPr lang="en-US" sz="2000" dirty="0"/>
          </a:p>
        </p:txBody>
      </p:sp>
      <p:pic>
        <p:nvPicPr>
          <p:cNvPr id="7" name="Picture 6">
            <a:extLst>
              <a:ext uri="{FF2B5EF4-FFF2-40B4-BE49-F238E27FC236}">
                <a16:creationId xmlns:a16="http://schemas.microsoft.com/office/drawing/2014/main" id="{B08D054D-101A-D092-DCEA-2ABF51E662F0}"/>
              </a:ext>
            </a:extLst>
          </p:cNvPr>
          <p:cNvPicPr>
            <a:picLocks noChangeAspect="1"/>
          </p:cNvPicPr>
          <p:nvPr/>
        </p:nvPicPr>
        <p:blipFill>
          <a:blip r:embed="rId3"/>
          <a:stretch>
            <a:fillRect/>
          </a:stretch>
        </p:blipFill>
        <p:spPr>
          <a:xfrm>
            <a:off x="7020272" y="6311378"/>
            <a:ext cx="1800225" cy="447675"/>
          </a:xfrm>
          <a:prstGeom prst="rect">
            <a:avLst/>
          </a:prstGeom>
        </p:spPr>
      </p:pic>
    </p:spTree>
    <p:extLst>
      <p:ext uri="{BB962C8B-B14F-4D97-AF65-F5344CB8AC3E}">
        <p14:creationId xmlns:p14="http://schemas.microsoft.com/office/powerpoint/2010/main" val="2250952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13624" y="703192"/>
            <a:ext cx="4441810" cy="1986528"/>
            <a:chOff x="1259632" y="783733"/>
            <a:chExt cx="4441810" cy="1986528"/>
          </a:xfrm>
        </p:grpSpPr>
        <p:sp>
          <p:nvSpPr>
            <p:cNvPr id="10" name="Rounded Rectangle 9"/>
            <p:cNvSpPr/>
            <p:nvPr/>
          </p:nvSpPr>
          <p:spPr>
            <a:xfrm>
              <a:off x="1259632" y="783733"/>
              <a:ext cx="4392488" cy="1964834"/>
            </a:xfrm>
            <a:prstGeom prst="roundRect">
              <a:avLst/>
            </a:prstGeom>
            <a:solidFill>
              <a:srgbClr val="FFFFFF"/>
            </a:solidFill>
            <a:ln w="38100" cap="flat">
              <a:solidFill>
                <a:srgbClr val="3366FF"/>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sp>
          <p:nvSpPr>
            <p:cNvPr id="6" name="Rectangle 5"/>
            <p:cNvSpPr/>
            <p:nvPr/>
          </p:nvSpPr>
          <p:spPr>
            <a:xfrm>
              <a:off x="1308955" y="785102"/>
              <a:ext cx="4392487" cy="1985159"/>
            </a:xfrm>
            <a:prstGeom prst="rect">
              <a:avLst/>
            </a:prstGeom>
          </p:spPr>
          <p:txBody>
            <a:bodyPr wrap="square">
              <a:spAutoFit/>
            </a:bodyPr>
            <a:lstStyle/>
            <a:p>
              <a:pPr algn="ctr">
                <a:spcBef>
                  <a:spcPts val="0"/>
                </a:spcBef>
              </a:pPr>
              <a:r>
                <a:rPr lang="en-US" sz="1800" b="1" dirty="0">
                  <a:latin typeface="Arial" panose="020B0604020202020204" pitchFamily="34" charset="0"/>
                  <a:cs typeface="Arial" panose="020B0604020202020204" pitchFamily="34" charset="0"/>
                </a:rPr>
                <a:t>Maintenance &amp; repair&amp; replacement of</a:t>
              </a:r>
            </a:p>
            <a:p>
              <a:pPr algn="ctr">
                <a:spcBef>
                  <a:spcPts val="0"/>
                </a:spcBef>
              </a:pPr>
              <a:r>
                <a:rPr lang="en-US" sz="1800" b="1" dirty="0">
                  <a:latin typeface="Arial" panose="020B0604020202020204" pitchFamily="34" charset="0"/>
                  <a:cs typeface="Arial" panose="020B0604020202020204" pitchFamily="34" charset="0"/>
                </a:rPr>
                <a:t>magnets in operation </a:t>
              </a:r>
            </a:p>
            <a:p>
              <a:pPr marL="285750" indent="-285750">
                <a:spcBef>
                  <a:spcPts val="600"/>
                </a:spcBef>
                <a:buFont typeface="Arial" panose="020B0604020202020204" pitchFamily="34" charset="0"/>
                <a:buChar char="•"/>
              </a:pPr>
              <a:r>
                <a:rPr lang="de-CH" dirty="0">
                  <a:latin typeface="Arial" panose="020B0604020202020204" pitchFamily="34" charset="0"/>
                  <a:cs typeface="Arial" panose="020B0604020202020204" pitchFamily="34" charset="0"/>
                </a:rPr>
                <a:t>High </a:t>
              </a:r>
              <a:r>
                <a:rPr lang="de-CH" dirty="0" err="1">
                  <a:latin typeface="Arial" panose="020B0604020202020204" pitchFamily="34" charset="0"/>
                  <a:cs typeface="Arial" panose="020B0604020202020204" pitchFamily="34" charset="0"/>
                </a:rPr>
                <a:t>intensity</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proton</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accelerator</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main</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line</a:t>
              </a:r>
              <a:endParaRPr lang="de-CH" dirty="0">
                <a:latin typeface="Arial" panose="020B0604020202020204" pitchFamily="34" charset="0"/>
                <a:cs typeface="Arial" panose="020B0604020202020204" pitchFamily="34" charset="0"/>
              </a:endParaRPr>
            </a:p>
            <a:p>
              <a:pPr marL="285750" indent="-285750">
                <a:spcBef>
                  <a:spcPts val="0"/>
                </a:spcBef>
                <a:buFont typeface="Arial" panose="020B0604020202020204" pitchFamily="34" charset="0"/>
                <a:buChar char="•"/>
              </a:pPr>
              <a:r>
                <a:rPr lang="de-CH" dirty="0">
                  <a:latin typeface="Arial" panose="020B0604020202020204" pitchFamily="34" charset="0"/>
                  <a:cs typeface="Arial" panose="020B0604020202020204" pitchFamily="34" charset="0"/>
                </a:rPr>
                <a:t>SINQ &amp; </a:t>
              </a:r>
              <a:r>
                <a:rPr lang="de-CH" dirty="0" err="1">
                  <a:latin typeface="Arial" panose="020B0604020202020204" pitchFamily="34" charset="0"/>
                  <a:cs typeface="Arial" panose="020B0604020202020204" pitchFamily="34" charset="0"/>
                </a:rPr>
                <a:t>muons</a:t>
              </a:r>
              <a:r>
                <a:rPr lang="de-CH" dirty="0">
                  <a:latin typeface="Arial" panose="020B0604020202020204" pitchFamily="34" charset="0"/>
                  <a:cs typeface="Arial" panose="020B0604020202020204" pitchFamily="34" charset="0"/>
                </a:rPr>
                <a:t> beam </a:t>
              </a:r>
              <a:r>
                <a:rPr lang="de-CH" dirty="0" err="1">
                  <a:latin typeface="Arial" panose="020B0604020202020204" pitchFamily="34" charset="0"/>
                  <a:cs typeface="Arial" panose="020B0604020202020204" pitchFamily="34" charset="0"/>
                </a:rPr>
                <a:t>lines</a:t>
              </a:r>
              <a:endParaRPr lang="de-CH" dirty="0">
                <a:latin typeface="Arial" panose="020B0604020202020204" pitchFamily="34" charset="0"/>
                <a:cs typeface="Arial" panose="020B0604020202020204" pitchFamily="34" charset="0"/>
              </a:endParaRPr>
            </a:p>
            <a:p>
              <a:pPr marL="285750" indent="-285750">
                <a:spcBef>
                  <a:spcPts val="0"/>
                </a:spcBef>
                <a:buFont typeface="Arial" panose="020B0604020202020204" pitchFamily="34" charset="0"/>
                <a:buChar char="•"/>
              </a:pPr>
              <a:r>
                <a:rPr lang="de-CH" dirty="0">
                  <a:latin typeface="Arial" panose="020B0604020202020204" pitchFamily="34" charset="0"/>
                  <a:cs typeface="Arial" panose="020B0604020202020204" pitchFamily="34" charset="0"/>
                </a:rPr>
                <a:t>PROSCAN </a:t>
              </a:r>
              <a:r>
                <a:rPr lang="de-CH" dirty="0" err="1">
                  <a:latin typeface="Arial" panose="020B0604020202020204" pitchFamily="34" charset="0"/>
                  <a:cs typeface="Arial" panose="020B0604020202020204" pitchFamily="34" charset="0"/>
                </a:rPr>
                <a:t>lines</a:t>
              </a:r>
              <a:r>
                <a:rPr lang="de-CH" dirty="0">
                  <a:latin typeface="Arial" panose="020B0604020202020204" pitchFamily="34" charset="0"/>
                  <a:cs typeface="Arial" panose="020B0604020202020204" pitchFamily="34" charset="0"/>
                </a:rPr>
                <a:t> + </a:t>
              </a:r>
              <a:r>
                <a:rPr lang="de-CH" dirty="0" err="1">
                  <a:latin typeface="Arial" panose="020B0604020202020204" pitchFamily="34" charset="0"/>
                  <a:cs typeface="Arial" panose="020B0604020202020204" pitchFamily="34" charset="0"/>
                </a:rPr>
                <a:t>Gantries</a:t>
              </a:r>
              <a:endParaRPr lang="de-CH" dirty="0">
                <a:latin typeface="Arial" panose="020B0604020202020204" pitchFamily="34" charset="0"/>
                <a:cs typeface="Arial" panose="020B0604020202020204" pitchFamily="34" charset="0"/>
              </a:endParaRPr>
            </a:p>
            <a:p>
              <a:pPr marL="285750" indent="-285750">
                <a:spcBef>
                  <a:spcPts val="0"/>
                </a:spcBef>
                <a:buFont typeface="Arial" panose="020B0604020202020204" pitchFamily="34" charset="0"/>
                <a:buChar char="•"/>
              </a:pPr>
              <a:r>
                <a:rPr lang="de-CH" dirty="0">
                  <a:latin typeface="Arial" panose="020B0604020202020204" pitchFamily="34" charset="0"/>
                  <a:cs typeface="Arial" panose="020B0604020202020204" pitchFamily="34" charset="0"/>
                </a:rPr>
                <a:t>Free </a:t>
              </a:r>
              <a:r>
                <a:rPr lang="de-CH" dirty="0" err="1">
                  <a:latin typeface="Arial" panose="020B0604020202020204" pitchFamily="34" charset="0"/>
                  <a:cs typeface="Arial" panose="020B0604020202020204" pitchFamily="34" charset="0"/>
                </a:rPr>
                <a:t>Electron</a:t>
              </a:r>
              <a:r>
                <a:rPr lang="de-CH" dirty="0">
                  <a:latin typeface="Arial" panose="020B0604020202020204" pitchFamily="34" charset="0"/>
                  <a:cs typeface="Arial" panose="020B0604020202020204" pitchFamily="34" charset="0"/>
                </a:rPr>
                <a:t> Laser </a:t>
              </a:r>
              <a:r>
                <a:rPr lang="de-CH" dirty="0" err="1">
                  <a:latin typeface="Arial" panose="020B0604020202020204" pitchFamily="34" charset="0"/>
                  <a:cs typeface="Arial" panose="020B0604020202020204" pitchFamily="34" charset="0"/>
                </a:rPr>
                <a:t>lines</a:t>
              </a:r>
              <a:r>
                <a:rPr lang="de-CH" dirty="0">
                  <a:latin typeface="Arial" panose="020B0604020202020204" pitchFamily="34" charset="0"/>
                  <a:cs typeface="Arial" panose="020B0604020202020204" pitchFamily="34" charset="0"/>
                </a:rPr>
                <a:t> (2)</a:t>
              </a:r>
            </a:p>
            <a:p>
              <a:pPr>
                <a:spcBef>
                  <a:spcPts val="0"/>
                </a:spcBef>
              </a:pPr>
              <a:endParaRPr lang="de-CH" sz="1800" dirty="0">
                <a:latin typeface="Arial" panose="020B0604020202020204" pitchFamily="34" charset="0"/>
                <a:cs typeface="Arial" panose="020B0604020202020204" pitchFamily="34" charset="0"/>
              </a:endParaRPr>
            </a:p>
          </p:txBody>
        </p:sp>
      </p:grpSp>
      <p:sp>
        <p:nvSpPr>
          <p:cNvPr id="4" name="Title 3"/>
          <p:cNvSpPr>
            <a:spLocks noGrp="1"/>
          </p:cNvSpPr>
          <p:nvPr>
            <p:ph type="title" idx="4294967295"/>
          </p:nvPr>
        </p:nvSpPr>
        <p:spPr>
          <a:xfrm>
            <a:off x="2359210" y="79058"/>
            <a:ext cx="5724128" cy="508000"/>
          </a:xfrm>
        </p:spPr>
        <p:txBody>
          <a:bodyPr>
            <a:noAutofit/>
          </a:bodyPr>
          <a:lstStyle/>
          <a:p>
            <a:r>
              <a:rPr lang="en-US" sz="2800" b="1" dirty="0">
                <a:solidFill>
                  <a:srgbClr val="3333FF"/>
                </a:solidFill>
              </a:rPr>
              <a:t>Current activities and projects</a:t>
            </a:r>
          </a:p>
        </p:txBody>
      </p:sp>
      <p:grpSp>
        <p:nvGrpSpPr>
          <p:cNvPr id="12" name="Group 11"/>
          <p:cNvGrpSpPr/>
          <p:nvPr/>
        </p:nvGrpSpPr>
        <p:grpSpPr>
          <a:xfrm>
            <a:off x="0" y="3038160"/>
            <a:ext cx="4699994" cy="2000548"/>
            <a:chOff x="523565" y="4221088"/>
            <a:chExt cx="4699994" cy="2000548"/>
          </a:xfrm>
        </p:grpSpPr>
        <p:sp>
          <p:nvSpPr>
            <p:cNvPr id="7" name="Rounded Rectangle 6"/>
            <p:cNvSpPr/>
            <p:nvPr/>
          </p:nvSpPr>
          <p:spPr>
            <a:xfrm>
              <a:off x="523565" y="4221088"/>
              <a:ext cx="3645197" cy="2000548"/>
            </a:xfrm>
            <a:prstGeom prst="roundRect">
              <a:avLst/>
            </a:prstGeom>
            <a:solidFill>
              <a:srgbClr val="FFFFFF"/>
            </a:solidFill>
            <a:ln w="38100" cap="flat">
              <a:solidFill>
                <a:schemeClr val="accent2">
                  <a:lumMod val="75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sp>
          <p:nvSpPr>
            <p:cNvPr id="5" name="Rectangle 4"/>
            <p:cNvSpPr/>
            <p:nvPr/>
          </p:nvSpPr>
          <p:spPr>
            <a:xfrm>
              <a:off x="651559" y="4221088"/>
              <a:ext cx="4572000" cy="2000548"/>
            </a:xfrm>
            <a:prstGeom prst="rect">
              <a:avLst/>
            </a:prstGeom>
          </p:spPr>
          <p:txBody>
            <a:bodyPr>
              <a:spAutoFit/>
            </a:bodyPr>
            <a:lstStyle/>
            <a:p>
              <a:r>
                <a:rPr lang="de-CH" sz="1800" b="1" dirty="0">
                  <a:solidFill>
                    <a:schemeClr val="accent2">
                      <a:lumMod val="50000"/>
                    </a:schemeClr>
                  </a:solidFill>
                  <a:latin typeface="Arial" panose="020B0604020202020204" pitchFamily="34" charset="0"/>
                  <a:cs typeface="Arial" panose="020B0604020202020204" pitchFamily="34" charset="0"/>
                </a:rPr>
                <a:t>R&amp;D Measurement </a:t>
              </a:r>
              <a:r>
                <a:rPr lang="de-CH" sz="1800" b="1" dirty="0" err="1">
                  <a:solidFill>
                    <a:schemeClr val="accent2">
                      <a:lumMod val="50000"/>
                    </a:schemeClr>
                  </a:solidFill>
                  <a:latin typeface="Arial" panose="020B0604020202020204" pitchFamily="34" charset="0"/>
                  <a:cs typeface="Arial" panose="020B0604020202020204" pitchFamily="34" charset="0"/>
                </a:rPr>
                <a:t>techniques</a:t>
              </a:r>
              <a:endParaRPr lang="en-US" sz="1800" b="1" dirty="0">
                <a:solidFill>
                  <a:schemeClr val="accent2">
                    <a:lumMod val="50000"/>
                  </a:schemeClr>
                </a:solidFill>
                <a:latin typeface="Arial" panose="020B0604020202020204" pitchFamily="34" charset="0"/>
                <a:cs typeface="Arial" panose="020B0604020202020204" pitchFamily="34" charset="0"/>
              </a:endParaRPr>
            </a:p>
            <a:p>
              <a:pPr marL="285750" indent="-285750">
                <a:spcBef>
                  <a:spcPts val="1200"/>
                </a:spcBef>
                <a:buFont typeface="Arial" panose="020B0604020202020204" pitchFamily="34" charset="0"/>
                <a:buChar char="•"/>
              </a:pPr>
              <a:r>
                <a:rPr lang="de-CH" dirty="0">
                  <a:latin typeface="Arial" panose="020B0604020202020204" pitchFamily="34" charset="0"/>
                  <a:cs typeface="Arial" panose="020B0604020202020204" pitchFamily="34" charset="0"/>
                </a:rPr>
                <a:t>Power </a:t>
              </a:r>
              <a:r>
                <a:rPr lang="de-CH" dirty="0" err="1">
                  <a:latin typeface="Arial" panose="020B0604020202020204" pitchFamily="34" charset="0"/>
                  <a:cs typeface="Arial" panose="020B0604020202020204" pitchFamily="34" charset="0"/>
                </a:rPr>
                <a:t>tests</a:t>
              </a:r>
              <a:r>
                <a:rPr lang="de-CH" dirty="0">
                  <a:latin typeface="Arial" panose="020B0604020202020204" pitchFamily="34" charset="0"/>
                  <a:cs typeface="Arial" panose="020B0604020202020204" pitchFamily="34" charset="0"/>
                </a:rPr>
                <a:t> –SC </a:t>
              </a:r>
              <a:r>
                <a:rPr lang="de-CH" dirty="0" err="1">
                  <a:latin typeface="Arial" panose="020B0604020202020204" pitchFamily="34" charset="0"/>
                  <a:cs typeface="Arial" panose="020B0604020202020204" pitchFamily="34" charset="0"/>
                </a:rPr>
                <a:t>magnets</a:t>
              </a:r>
              <a:endParaRPr lang="en-US" dirty="0">
                <a:latin typeface="Arial" panose="020B0604020202020204" pitchFamily="34" charset="0"/>
                <a:cs typeface="Arial" panose="020B0604020202020204" pitchFamily="34" charset="0"/>
              </a:endParaRPr>
            </a:p>
            <a:p>
              <a:pPr marL="285750" indent="-285750">
                <a:spcBef>
                  <a:spcPts val="0"/>
                </a:spcBef>
                <a:buFont typeface="Arial" panose="020B0604020202020204" pitchFamily="34" charset="0"/>
                <a:buChar char="•"/>
              </a:pPr>
              <a:r>
                <a:rPr lang="en-US" dirty="0">
                  <a:latin typeface="Arial" panose="020B0604020202020204" pitchFamily="34" charset="0"/>
                  <a:cs typeface="Arial" panose="020B0604020202020204" pitchFamily="34" charset="0"/>
                </a:rPr>
                <a:t>Field strength</a:t>
              </a:r>
            </a:p>
            <a:p>
              <a:pPr marL="285750" indent="-285750">
                <a:spcBef>
                  <a:spcPts val="0"/>
                </a:spcBef>
                <a:buFont typeface="Arial" panose="020B0604020202020204" pitchFamily="34" charset="0"/>
                <a:buChar char="•"/>
              </a:pPr>
              <a:r>
                <a:rPr lang="de-CH" dirty="0">
                  <a:latin typeface="Arial" panose="020B0604020202020204" pitchFamily="34" charset="0"/>
                  <a:cs typeface="Arial" panose="020B0604020202020204" pitchFamily="34" charset="0"/>
                </a:rPr>
                <a:t>Field </a:t>
              </a:r>
              <a:r>
                <a:rPr lang="de-CH" dirty="0" err="1">
                  <a:latin typeface="Arial" panose="020B0604020202020204" pitchFamily="34" charset="0"/>
                  <a:cs typeface="Arial" panose="020B0604020202020204" pitchFamily="34" charset="0"/>
                </a:rPr>
                <a:t>mapping</a:t>
              </a:r>
              <a:endParaRPr lang="en-US" dirty="0">
                <a:latin typeface="Arial" panose="020B0604020202020204" pitchFamily="34" charset="0"/>
                <a:cs typeface="Arial" panose="020B0604020202020204" pitchFamily="34" charset="0"/>
              </a:endParaRPr>
            </a:p>
            <a:p>
              <a:pPr marL="285750" indent="-285750">
                <a:spcBef>
                  <a:spcPts val="0"/>
                </a:spcBef>
                <a:buFont typeface="Arial" panose="020B0604020202020204" pitchFamily="34" charset="0"/>
                <a:buChar char="•"/>
              </a:pPr>
              <a:r>
                <a:rPr lang="en-US" dirty="0">
                  <a:latin typeface="Arial" panose="020B0604020202020204" pitchFamily="34" charset="0"/>
                  <a:cs typeface="Arial" panose="020B0604020202020204" pitchFamily="34" charset="0"/>
                </a:rPr>
                <a:t>Multipoles</a:t>
              </a:r>
            </a:p>
            <a:p>
              <a:pPr marL="285750" indent="-285750">
                <a:spcBef>
                  <a:spcPts val="0"/>
                </a:spcBef>
                <a:buFont typeface="Arial" panose="020B0604020202020204" pitchFamily="34" charset="0"/>
                <a:buChar char="•"/>
              </a:pPr>
              <a:r>
                <a:rPr lang="en-US" dirty="0">
                  <a:latin typeface="Arial" panose="020B0604020202020204" pitchFamily="34" charset="0"/>
                  <a:cs typeface="Arial" panose="020B0604020202020204" pitchFamily="34" charset="0"/>
                </a:rPr>
                <a:t>Magnetic axis</a:t>
              </a:r>
            </a:p>
            <a:p>
              <a:pPr marL="285750" indent="-285750">
                <a:spcBef>
                  <a:spcPts val="0"/>
                </a:spcBef>
                <a:buFont typeface="Arial" panose="020B0604020202020204" pitchFamily="34" charset="0"/>
                <a:buChar char="•"/>
              </a:pPr>
              <a:r>
                <a:rPr lang="en-US" dirty="0" err="1">
                  <a:latin typeface="Arial" panose="020B0604020202020204" pitchFamily="34" charset="0"/>
                  <a:cs typeface="Arial" panose="020B0604020202020204" pitchFamily="34" charset="0"/>
                </a:rPr>
                <a:t>Magnetisation</a:t>
              </a:r>
              <a:r>
                <a:rPr lang="en-US" dirty="0">
                  <a:latin typeface="Arial" panose="020B0604020202020204" pitchFamily="34" charset="0"/>
                  <a:cs typeface="Arial" panose="020B0604020202020204" pitchFamily="34" charset="0"/>
                </a:rPr>
                <a:t> PM magnets</a:t>
              </a:r>
            </a:p>
          </p:txBody>
        </p:sp>
      </p:grpSp>
      <p:grpSp>
        <p:nvGrpSpPr>
          <p:cNvPr id="13" name="Group 12"/>
          <p:cNvGrpSpPr/>
          <p:nvPr/>
        </p:nvGrpSpPr>
        <p:grpSpPr>
          <a:xfrm>
            <a:off x="3773191" y="2749556"/>
            <a:ext cx="5333773" cy="4016484"/>
            <a:chOff x="365076" y="2895526"/>
            <a:chExt cx="4646432" cy="2529200"/>
          </a:xfrm>
        </p:grpSpPr>
        <p:sp>
          <p:nvSpPr>
            <p:cNvPr id="9" name="Rounded Rectangle 8"/>
            <p:cNvSpPr/>
            <p:nvPr/>
          </p:nvSpPr>
          <p:spPr>
            <a:xfrm>
              <a:off x="365076" y="2899625"/>
              <a:ext cx="4566799" cy="2176245"/>
            </a:xfrm>
            <a:prstGeom prst="roundRect">
              <a:avLst/>
            </a:prstGeom>
            <a:solidFill>
              <a:srgbClr val="FFFFFF"/>
            </a:solidFill>
            <a:ln w="38100" cap="flat">
              <a:solidFill>
                <a:schemeClr val="accent6">
                  <a:lumMod val="75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sp>
          <p:nvSpPr>
            <p:cNvPr id="8" name="Rectangle 7"/>
            <p:cNvSpPr/>
            <p:nvPr/>
          </p:nvSpPr>
          <p:spPr>
            <a:xfrm>
              <a:off x="365078" y="2895526"/>
              <a:ext cx="4646430" cy="2529200"/>
            </a:xfrm>
            <a:prstGeom prst="rect">
              <a:avLst/>
            </a:prstGeom>
          </p:spPr>
          <p:txBody>
            <a:bodyPr wrap="square">
              <a:spAutoFit/>
            </a:bodyPr>
            <a:lstStyle/>
            <a:p>
              <a:pPr algn="ctr"/>
              <a:r>
                <a:rPr lang="de-CH" sz="1800" b="1" dirty="0">
                  <a:solidFill>
                    <a:schemeClr val="accent6">
                      <a:lumMod val="75000"/>
                    </a:schemeClr>
                  </a:solidFill>
                  <a:latin typeface="Arial" panose="020B0604020202020204" pitchFamily="34" charset="0"/>
                  <a:cs typeface="Arial" panose="020B0604020202020204" pitchFamily="34" charset="0"/>
                </a:rPr>
                <a:t>R&amp;D on </a:t>
              </a:r>
              <a:r>
                <a:rPr lang="en-US" sz="1800" b="1" dirty="0">
                  <a:solidFill>
                    <a:schemeClr val="accent6">
                      <a:lumMod val="75000"/>
                    </a:schemeClr>
                  </a:solidFill>
                  <a:latin typeface="Arial" panose="020B0604020202020204" pitchFamily="34" charset="0"/>
                  <a:cs typeface="Arial" panose="020B0604020202020204" pitchFamily="34" charset="0"/>
                </a:rPr>
                <a:t>superconducting magnets</a:t>
              </a:r>
            </a:p>
            <a:p>
              <a:pPr marL="285750" indent="-285750">
                <a:spcBef>
                  <a:spcPts val="600"/>
                </a:spcBef>
                <a:buFont typeface="Arial" panose="020B0604020202020204" pitchFamily="34" charset="0"/>
                <a:buChar char="•"/>
              </a:pPr>
              <a:r>
                <a:rPr lang="de-CH" dirty="0">
                  <a:latin typeface="Arial" panose="020B0604020202020204" pitchFamily="34" charset="0"/>
                  <a:cs typeface="Arial" panose="020B0604020202020204" pitchFamily="34" charset="0"/>
                </a:rPr>
                <a:t>14T Nb</a:t>
              </a:r>
              <a:r>
                <a:rPr lang="de-CH" baseline="-25000" dirty="0">
                  <a:latin typeface="Arial" panose="020B0604020202020204" pitchFamily="34" charset="0"/>
                  <a:cs typeface="Arial" panose="020B0604020202020204" pitchFamily="34" charset="0"/>
                </a:rPr>
                <a:t>3</a:t>
              </a:r>
              <a:r>
                <a:rPr lang="de-CH" dirty="0">
                  <a:latin typeface="Arial" panose="020B0604020202020204" pitchFamily="34" charset="0"/>
                  <a:cs typeface="Arial" panose="020B0604020202020204" pitchFamily="34" charset="0"/>
                </a:rPr>
                <a:t>Sn and 20 T hybrid </a:t>
              </a:r>
              <a:r>
                <a:rPr lang="de-CH" dirty="0" err="1">
                  <a:latin typeface="Arial" panose="020B0604020202020204" pitchFamily="34" charset="0"/>
                  <a:cs typeface="Arial" panose="020B0604020202020204" pitchFamily="34" charset="0"/>
                </a:rPr>
                <a:t>magnets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for</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the</a:t>
              </a:r>
              <a:r>
                <a:rPr lang="de-CH" dirty="0">
                  <a:latin typeface="Arial" panose="020B0604020202020204" pitchFamily="34" charset="0"/>
                  <a:cs typeface="Arial" panose="020B0604020202020204" pitchFamily="34" charset="0"/>
                </a:rPr>
                <a:t> </a:t>
              </a:r>
              <a:r>
                <a:rPr lang="de-CH" b="1" dirty="0">
                  <a:solidFill>
                    <a:srgbClr val="FF0000"/>
                  </a:solidFill>
                  <a:latin typeface="Arial" panose="020B0604020202020204" pitchFamily="34" charset="0"/>
                  <a:cs typeface="Arial" panose="020B0604020202020204" pitchFamily="34" charset="0"/>
                </a:rPr>
                <a:t>FCC*</a:t>
              </a:r>
            </a:p>
            <a:p>
              <a:pPr marL="285750" indent="-285750">
                <a:spcBef>
                  <a:spcPts val="600"/>
                </a:spcBef>
                <a:buFont typeface="Arial" panose="020B0604020202020204" pitchFamily="34" charset="0"/>
                <a:buChar char="•"/>
              </a:pPr>
              <a:r>
                <a:rPr lang="de-CH" dirty="0" err="1">
                  <a:latin typeface="Arial" panose="020B0604020202020204" pitchFamily="34" charset="0"/>
                  <a:cs typeface="Arial" panose="020B0604020202020204" pitchFamily="34" charset="0"/>
                </a:rPr>
                <a:t>Combined</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function</a:t>
              </a:r>
              <a:r>
                <a:rPr lang="de-CH" dirty="0">
                  <a:latin typeface="Arial" panose="020B0604020202020204" pitchFamily="34" charset="0"/>
                  <a:cs typeface="Arial" panose="020B0604020202020204" pitchFamily="34" charset="0"/>
                </a:rPr>
                <a:t> HTS Short Straight </a:t>
              </a:r>
              <a:r>
                <a:rPr lang="de-CH" dirty="0" err="1">
                  <a:latin typeface="Arial" panose="020B0604020202020204" pitchFamily="34" charset="0"/>
                  <a:cs typeface="Arial" panose="020B0604020202020204" pitchFamily="34" charset="0"/>
                </a:rPr>
                <a:t>Sections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for</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the</a:t>
              </a:r>
              <a:r>
                <a:rPr lang="de-CH" dirty="0">
                  <a:latin typeface="Arial" panose="020B0604020202020204" pitchFamily="34" charset="0"/>
                  <a:cs typeface="Arial" panose="020B0604020202020204" pitchFamily="34" charset="0"/>
                </a:rPr>
                <a:t> </a:t>
              </a:r>
              <a:r>
                <a:rPr lang="de-CH" b="1" dirty="0" err="1">
                  <a:solidFill>
                    <a:srgbClr val="FF0000"/>
                  </a:solidFill>
                  <a:latin typeface="Arial" panose="020B0604020202020204" pitchFamily="34" charset="0"/>
                  <a:cs typeface="Arial" panose="020B0604020202020204" pitchFamily="34" charset="0"/>
                </a:rPr>
                <a:t>FCee</a:t>
              </a:r>
              <a:r>
                <a:rPr lang="de-CH" b="1" dirty="0">
                  <a:solidFill>
                    <a:srgbClr val="FF0000"/>
                  </a:solidFill>
                  <a:latin typeface="Arial" panose="020B0604020202020204" pitchFamily="34" charset="0"/>
                  <a:cs typeface="Arial" panose="020B0604020202020204" pitchFamily="34" charset="0"/>
                </a:rPr>
                <a:t> </a:t>
              </a:r>
              <a:r>
                <a:rPr lang="de-CH" b="1" dirty="0" err="1">
                  <a:solidFill>
                    <a:srgbClr val="FF0000"/>
                  </a:solidFill>
                  <a:latin typeface="Arial" panose="020B0604020202020204" pitchFamily="34" charset="0"/>
                  <a:cs typeface="Arial" panose="020B0604020202020204" pitchFamily="34" charset="0"/>
                </a:rPr>
                <a:t>injector</a:t>
              </a:r>
              <a:r>
                <a:rPr lang="de-CH" dirty="0">
                  <a:latin typeface="Arial" panose="020B0604020202020204" pitchFamily="34" charset="0"/>
                  <a:cs typeface="Arial" panose="020B0604020202020204" pitchFamily="34" charset="0"/>
                </a:rPr>
                <a:t>*</a:t>
              </a:r>
            </a:p>
            <a:p>
              <a:pPr marL="285750" indent="-285750">
                <a:spcBef>
                  <a:spcPts val="600"/>
                </a:spcBef>
                <a:buFont typeface="Arial" panose="020B0604020202020204" pitchFamily="34" charset="0"/>
                <a:buChar char="•"/>
              </a:pPr>
              <a:r>
                <a:rPr lang="de-CH" dirty="0">
                  <a:latin typeface="Arial" panose="020B0604020202020204" pitchFamily="34" charset="0"/>
                  <a:cs typeface="Arial" panose="020B0604020202020204" pitchFamily="34" charset="0"/>
                </a:rPr>
                <a:t>HTS </a:t>
              </a:r>
              <a:r>
                <a:rPr lang="de-CH" dirty="0" err="1">
                  <a:latin typeface="Arial" panose="020B0604020202020204" pitchFamily="34" charset="0"/>
                  <a:cs typeface="Arial" panose="020B0604020202020204" pitchFamily="34" charset="0"/>
                </a:rPr>
                <a:t>coils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for</a:t>
              </a:r>
              <a:r>
                <a:rPr lang="de-CH" dirty="0">
                  <a:latin typeface="Arial" panose="020B0604020202020204" pitchFamily="34" charset="0"/>
                  <a:cs typeface="Arial" panose="020B0604020202020204" pitchFamily="34" charset="0"/>
                </a:rPr>
                <a:t> </a:t>
              </a:r>
              <a:r>
                <a:rPr lang="de-CH" b="1" dirty="0" err="1">
                  <a:solidFill>
                    <a:srgbClr val="FF0000"/>
                  </a:solidFill>
                  <a:latin typeface="Arial" panose="020B0604020202020204" pitchFamily="34" charset="0"/>
                  <a:cs typeface="Arial" panose="020B0604020202020204" pitchFamily="34" charset="0"/>
                </a:rPr>
                <a:t>future</a:t>
              </a:r>
              <a:r>
                <a:rPr lang="de-CH" b="1" dirty="0">
                  <a:solidFill>
                    <a:srgbClr val="FF0000"/>
                  </a:solidFill>
                  <a:latin typeface="Arial" panose="020B0604020202020204" pitchFamily="34" charset="0"/>
                  <a:cs typeface="Arial" panose="020B0604020202020204" pitchFamily="34" charset="0"/>
                </a:rPr>
                <a:t> </a:t>
              </a:r>
              <a:r>
                <a:rPr lang="de-CH" b="1" dirty="0" err="1">
                  <a:solidFill>
                    <a:srgbClr val="FF0000"/>
                  </a:solidFill>
                  <a:latin typeface="Arial" panose="020B0604020202020204" pitchFamily="34" charset="0"/>
                  <a:cs typeface="Arial" panose="020B0604020202020204" pitchFamily="34" charset="0"/>
                </a:rPr>
                <a:t>muon</a:t>
              </a:r>
              <a:r>
                <a:rPr lang="de-CH" b="1" dirty="0">
                  <a:solidFill>
                    <a:srgbClr val="FF0000"/>
                  </a:solidFill>
                  <a:latin typeface="Arial" panose="020B0604020202020204" pitchFamily="34" charset="0"/>
                  <a:cs typeface="Arial" panose="020B0604020202020204" pitchFamily="34" charset="0"/>
                </a:rPr>
                <a:t> </a:t>
              </a:r>
              <a:r>
                <a:rPr lang="de-CH" b="1" dirty="0" err="1">
                  <a:solidFill>
                    <a:srgbClr val="FF0000"/>
                  </a:solidFill>
                  <a:latin typeface="Arial" panose="020B0604020202020204" pitchFamily="34" charset="0"/>
                  <a:cs typeface="Arial" panose="020B0604020202020204" pitchFamily="34" charset="0"/>
                </a:rPr>
                <a:t>collider</a:t>
              </a:r>
              <a:r>
                <a:rPr lang="de-CH" b="1" dirty="0">
                  <a:solidFill>
                    <a:srgbClr val="FF0000"/>
                  </a:solidFill>
                  <a:latin typeface="Arial" panose="020B0604020202020204" pitchFamily="34" charset="0"/>
                  <a:cs typeface="Arial" panose="020B0604020202020204" pitchFamily="34" charset="0"/>
                </a:rPr>
                <a:t> </a:t>
              </a:r>
              <a:r>
                <a:rPr lang="de-CH" b="1" dirty="0" err="1">
                  <a:solidFill>
                    <a:srgbClr val="FF0000"/>
                  </a:solidFill>
                  <a:latin typeface="Arial" panose="020B0604020202020204" pitchFamily="34" charset="0"/>
                  <a:cs typeface="Arial" panose="020B0604020202020204" pitchFamily="34" charset="0"/>
                </a:rPr>
                <a:t>magnets</a:t>
              </a:r>
              <a:r>
                <a:rPr lang="de-CH" dirty="0">
                  <a:latin typeface="Arial" panose="020B0604020202020204" pitchFamily="34" charset="0"/>
                  <a:cs typeface="Arial" panose="020B0604020202020204" pitchFamily="34" charset="0"/>
                </a:rPr>
                <a:t>*</a:t>
              </a:r>
            </a:p>
            <a:p>
              <a:pPr marL="285750" indent="-285750">
                <a:spcBef>
                  <a:spcPts val="600"/>
                </a:spcBef>
                <a:buFont typeface="Arial" panose="020B0604020202020204" pitchFamily="34" charset="0"/>
                <a:buChar char="•"/>
              </a:pPr>
              <a:r>
                <a:rPr lang="de-CH" dirty="0">
                  <a:latin typeface="Arial" panose="020B0604020202020204" pitchFamily="34" charset="0"/>
                  <a:cs typeface="Arial" panose="020B0604020202020204" pitchFamily="34" charset="0"/>
                </a:rPr>
                <a:t>HTS </a:t>
              </a:r>
              <a:r>
                <a:rPr lang="de-CH" dirty="0" err="1">
                  <a:latin typeface="Arial" panose="020B0604020202020204" pitchFamily="34" charset="0"/>
                  <a:cs typeface="Arial" panose="020B0604020202020204" pitchFamily="34" charset="0"/>
                </a:rPr>
                <a:t>coils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for</a:t>
              </a:r>
              <a:r>
                <a:rPr lang="de-CH" dirty="0">
                  <a:latin typeface="Arial" panose="020B0604020202020204" pitchFamily="34" charset="0"/>
                  <a:cs typeface="Arial" panose="020B0604020202020204" pitchFamily="34" charset="0"/>
                </a:rPr>
                <a:t> </a:t>
              </a:r>
              <a:r>
                <a:rPr lang="de-CH" b="1" dirty="0" err="1">
                  <a:solidFill>
                    <a:srgbClr val="FF0000"/>
                  </a:solidFill>
                  <a:latin typeface="Arial" panose="020B0604020202020204" pitchFamily="34" charset="0"/>
                  <a:cs typeface="Arial" panose="020B0604020202020204" pitchFamily="34" charset="0"/>
                </a:rPr>
                <a:t>compact</a:t>
              </a:r>
              <a:r>
                <a:rPr lang="de-CH" b="1" dirty="0">
                  <a:solidFill>
                    <a:srgbClr val="FF0000"/>
                  </a:solidFill>
                  <a:latin typeface="Arial" panose="020B0604020202020204" pitchFamily="34" charset="0"/>
                  <a:cs typeface="Arial" panose="020B0604020202020204" pitchFamily="34" charset="0"/>
                </a:rPr>
                <a:t> </a:t>
              </a:r>
              <a:r>
                <a:rPr lang="de-CH" b="1" dirty="0" err="1">
                  <a:solidFill>
                    <a:srgbClr val="FF0000"/>
                  </a:solidFill>
                  <a:latin typeface="Arial" panose="020B0604020202020204" pitchFamily="34" charset="0"/>
                  <a:cs typeface="Arial" panose="020B0604020202020204" pitchFamily="34" charset="0"/>
                </a:rPr>
                <a:t>stellarators</a:t>
              </a:r>
              <a:r>
                <a:rPr lang="de-CH" dirty="0">
                  <a:latin typeface="Arial" panose="020B0604020202020204" pitchFamily="34" charset="0"/>
                  <a:cs typeface="Arial" panose="020B0604020202020204" pitchFamily="34" charset="0"/>
                </a:rPr>
                <a:t>*</a:t>
              </a:r>
            </a:p>
            <a:p>
              <a:pPr marL="285750" indent="-285750">
                <a:spcBef>
                  <a:spcPts val="600"/>
                </a:spcBef>
                <a:buFont typeface="Arial" panose="020B0604020202020204" pitchFamily="34" charset="0"/>
                <a:buChar char="•"/>
              </a:pPr>
              <a:r>
                <a:rPr lang="de-CH" dirty="0">
                  <a:latin typeface="Arial" panose="020B0604020202020204" pitchFamily="34" charset="0"/>
                  <a:cs typeface="Arial" panose="020B0604020202020204" pitchFamily="34" charset="0"/>
                </a:rPr>
                <a:t>HTS </a:t>
              </a:r>
              <a:r>
                <a:rPr lang="de-CH" dirty="0" err="1">
                  <a:latin typeface="Arial" panose="020B0604020202020204" pitchFamily="34" charset="0"/>
                  <a:cs typeface="Arial" panose="020B0604020202020204" pitchFamily="34" charset="0"/>
                </a:rPr>
                <a:t>solenoids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for</a:t>
              </a:r>
              <a:r>
                <a:rPr lang="de-CH" dirty="0">
                  <a:latin typeface="Arial" panose="020B0604020202020204" pitchFamily="34" charset="0"/>
                  <a:cs typeface="Arial" panose="020B0604020202020204" pitchFamily="34" charset="0"/>
                </a:rPr>
                <a:t> </a:t>
              </a:r>
              <a:r>
                <a:rPr lang="de-CH" b="1" dirty="0" err="1">
                  <a:solidFill>
                    <a:srgbClr val="FF0000"/>
                  </a:solidFill>
                  <a:latin typeface="Arial" panose="020B0604020202020204" pitchFamily="34" charset="0"/>
                  <a:cs typeface="Arial" panose="020B0604020202020204" pitchFamily="34" charset="0"/>
                </a:rPr>
                <a:t>FCCee</a:t>
              </a:r>
              <a:r>
                <a:rPr lang="de-CH" b="1" dirty="0">
                  <a:solidFill>
                    <a:srgbClr val="FF0000"/>
                  </a:solidFill>
                  <a:latin typeface="Arial" panose="020B0604020202020204" pitchFamily="34" charset="0"/>
                  <a:cs typeface="Arial" panose="020B0604020202020204" pitchFamily="34" charset="0"/>
                </a:rPr>
                <a:t> </a:t>
              </a:r>
              <a:r>
                <a:rPr lang="de-CH" b="1" dirty="0" err="1">
                  <a:solidFill>
                    <a:srgbClr val="FF0000"/>
                  </a:solidFill>
                  <a:latin typeface="Arial" panose="020B0604020202020204" pitchFamily="34" charset="0"/>
                  <a:cs typeface="Arial" panose="020B0604020202020204" pitchFamily="34" charset="0"/>
                </a:rPr>
                <a:t>injector</a:t>
              </a:r>
              <a:r>
                <a:rPr lang="de-CH" b="1" dirty="0">
                  <a:solidFill>
                    <a:srgbClr val="FF0000"/>
                  </a:solidFill>
                  <a:latin typeface="Arial" panose="020B0604020202020204" pitchFamily="34" charset="0"/>
                  <a:cs typeface="Arial" panose="020B0604020202020204" pitchFamily="34" charset="0"/>
                </a:rPr>
                <a:t> </a:t>
              </a:r>
              <a:r>
                <a:rPr lang="de-CH" b="1" dirty="0" err="1">
                  <a:solidFill>
                    <a:srgbClr val="FF0000"/>
                  </a:solidFill>
                  <a:latin typeface="Arial" panose="020B0604020202020204" pitchFamily="34" charset="0"/>
                  <a:cs typeface="Arial" panose="020B0604020202020204" pitchFamily="34" charset="0"/>
                </a:rPr>
                <a:t>studies</a:t>
              </a:r>
              <a:r>
                <a:rPr lang="de-CH" b="1" dirty="0">
                  <a:solidFill>
                    <a:srgbClr val="FF0000"/>
                  </a:solidFill>
                  <a:latin typeface="Arial" panose="020B0604020202020204" pitchFamily="34" charset="0"/>
                  <a:cs typeface="Arial" panose="020B0604020202020204" pitchFamily="34" charset="0"/>
                </a:rPr>
                <a:t> </a:t>
              </a:r>
              <a:r>
                <a:rPr lang="de-CH" dirty="0">
                  <a:latin typeface="Arial" panose="020B0604020202020204" pitchFamily="34" charset="0"/>
                  <a:cs typeface="Arial" panose="020B0604020202020204" pitchFamily="34" charset="0"/>
                </a:rPr>
                <a:t>at PSI*</a:t>
              </a:r>
            </a:p>
            <a:p>
              <a:pPr marL="285750" indent="-285750">
                <a:spcBef>
                  <a:spcPts val="600"/>
                </a:spcBef>
                <a:buFont typeface="Arial" panose="020B0604020202020204" pitchFamily="34" charset="0"/>
                <a:buChar char="•"/>
              </a:pPr>
              <a:r>
                <a:rPr lang="de-CH" dirty="0">
                  <a:latin typeface="Arial" panose="020B0604020202020204" pitchFamily="34" charset="0"/>
                  <a:cs typeface="Arial" panose="020B0604020202020204" pitchFamily="34" charset="0"/>
                </a:rPr>
                <a:t>Advance </a:t>
              </a:r>
              <a:r>
                <a:rPr lang="de-CH" dirty="0" err="1">
                  <a:latin typeface="Arial" panose="020B0604020202020204" pitchFamily="34" charset="0"/>
                  <a:cs typeface="Arial" panose="020B0604020202020204" pitchFamily="34" charset="0"/>
                </a:rPr>
                <a:t>cyrogenics</a:t>
              </a:r>
              <a:r>
                <a:rPr lang="de-CH" dirty="0">
                  <a:latin typeface="Arial" panose="020B0604020202020204" pitchFamily="34" charset="0"/>
                  <a:cs typeface="Arial" panose="020B0604020202020204" pitchFamily="34" charset="0"/>
                </a:rPr>
                <a:t> and LTS/HTS </a:t>
              </a:r>
              <a:r>
                <a:rPr lang="de-CH" dirty="0" err="1">
                  <a:latin typeface="Arial" panose="020B0604020202020204" pitchFamily="34" charset="0"/>
                  <a:cs typeface="Arial" panose="020B0604020202020204" pitchFamily="34" charset="0"/>
                </a:rPr>
                <a:t>magnets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for</a:t>
              </a:r>
              <a:r>
                <a:rPr lang="de-CH" dirty="0">
                  <a:latin typeface="Arial" panose="020B0604020202020204" pitchFamily="34" charset="0"/>
                  <a:cs typeface="Arial" panose="020B0604020202020204" pitchFamily="34" charset="0"/>
                </a:rPr>
                <a:t> </a:t>
              </a:r>
              <a:r>
                <a:rPr lang="de-CH" b="1" dirty="0" err="1">
                  <a:solidFill>
                    <a:srgbClr val="7030A0"/>
                  </a:solidFill>
                  <a:latin typeface="Arial" panose="020B0604020202020204" pitchFamily="34" charset="0"/>
                  <a:cs typeface="Arial" panose="020B0604020202020204" pitchFamily="34" charset="0"/>
                </a:rPr>
                <a:t>energy</a:t>
              </a:r>
              <a:r>
                <a:rPr lang="de-CH" b="1" dirty="0">
                  <a:solidFill>
                    <a:srgbClr val="7030A0"/>
                  </a:solidFill>
                  <a:latin typeface="Arial" panose="020B0604020202020204" pitchFamily="34" charset="0"/>
                  <a:cs typeface="Arial" panose="020B0604020202020204" pitchFamily="34" charset="0"/>
                </a:rPr>
                <a:t> </a:t>
              </a:r>
              <a:r>
                <a:rPr lang="de-CH" b="1" dirty="0" err="1">
                  <a:solidFill>
                    <a:srgbClr val="7030A0"/>
                  </a:solidFill>
                  <a:latin typeface="Arial" panose="020B0604020202020204" pitchFamily="34" charset="0"/>
                  <a:cs typeface="Arial" panose="020B0604020202020204" pitchFamily="34" charset="0"/>
                </a:rPr>
                <a:t>saving</a:t>
              </a:r>
              <a:r>
                <a:rPr lang="de-CH" b="1" dirty="0">
                  <a:solidFill>
                    <a:srgbClr val="7030A0"/>
                  </a:solidFill>
                  <a:latin typeface="Arial" panose="020B0604020202020204" pitchFamily="34" charset="0"/>
                  <a:cs typeface="Arial" panose="020B0604020202020204" pitchFamily="34" charset="0"/>
                </a:rPr>
                <a:t> </a:t>
              </a:r>
              <a:r>
                <a:rPr lang="de-CH" b="1" dirty="0" err="1">
                  <a:solidFill>
                    <a:srgbClr val="7030A0"/>
                  </a:solidFill>
                  <a:latin typeface="Arial" panose="020B0604020202020204" pitchFamily="34" charset="0"/>
                  <a:cs typeface="Arial" panose="020B0604020202020204" pitchFamily="34" charset="0"/>
                </a:rPr>
                <a:t>program</a:t>
              </a:r>
              <a:r>
                <a:rPr lang="de-CH" b="1" dirty="0">
                  <a:solidFill>
                    <a:srgbClr val="7030A0"/>
                  </a:solidFill>
                  <a:latin typeface="Arial" panose="020B0604020202020204" pitchFamily="34" charset="0"/>
                  <a:cs typeface="Arial" panose="020B0604020202020204" pitchFamily="34" charset="0"/>
                </a:rPr>
                <a:t> in PSI large </a:t>
              </a:r>
              <a:r>
                <a:rPr lang="de-CH" b="1" dirty="0" err="1">
                  <a:solidFill>
                    <a:srgbClr val="7030A0"/>
                  </a:solidFill>
                  <a:latin typeface="Arial" panose="020B0604020202020204" pitchFamily="34" charset="0"/>
                  <a:cs typeface="Arial" panose="020B0604020202020204" pitchFamily="34" charset="0"/>
                </a:rPr>
                <a:t>research</a:t>
              </a:r>
              <a:r>
                <a:rPr lang="de-CH" b="1" dirty="0">
                  <a:solidFill>
                    <a:srgbClr val="7030A0"/>
                  </a:solidFill>
                  <a:latin typeface="Arial" panose="020B0604020202020204" pitchFamily="34" charset="0"/>
                  <a:cs typeface="Arial" panose="020B0604020202020204" pitchFamily="34" charset="0"/>
                </a:rPr>
                <a:t> </a:t>
              </a:r>
              <a:r>
                <a:rPr lang="de-CH" b="1" dirty="0" err="1">
                  <a:solidFill>
                    <a:srgbClr val="7030A0"/>
                  </a:solidFill>
                  <a:latin typeface="Arial" panose="020B0604020202020204" pitchFamily="34" charset="0"/>
                  <a:cs typeface="Arial" panose="020B0604020202020204" pitchFamily="34" charset="0"/>
                </a:rPr>
                <a:t>facilities</a:t>
              </a:r>
              <a:endParaRPr lang="de-CH" b="1" dirty="0">
                <a:solidFill>
                  <a:srgbClr val="7030A0"/>
                </a:solidFill>
                <a:latin typeface="Arial" panose="020B0604020202020204" pitchFamily="34" charset="0"/>
                <a:cs typeface="Arial" panose="020B0604020202020204" pitchFamily="34" charset="0"/>
              </a:endParaRPr>
            </a:p>
            <a:p>
              <a:pPr marL="285750" indent="-285750">
                <a:spcBef>
                  <a:spcPts val="0"/>
                </a:spcBef>
                <a:buFont typeface="Arial" panose="020B0604020202020204" pitchFamily="34" charset="0"/>
                <a:buChar char="•"/>
              </a:pPr>
              <a:r>
                <a:rPr lang="de-CH" dirty="0">
                  <a:latin typeface="Arial" panose="020B0604020202020204" pitchFamily="34" charset="0"/>
                  <a:cs typeface="Arial" panose="020B0604020202020204" pitchFamily="34" charset="0"/>
                </a:rPr>
                <a:t>Fast </a:t>
              </a:r>
              <a:r>
                <a:rPr lang="de-CH" dirty="0" err="1">
                  <a:latin typeface="Arial" panose="020B0604020202020204" pitchFamily="34" charset="0"/>
                  <a:cs typeface="Arial" panose="020B0604020202020204" pitchFamily="34" charset="0"/>
                </a:rPr>
                <a:t>ramping</a:t>
              </a:r>
              <a:r>
                <a:rPr lang="de-CH" dirty="0">
                  <a:latin typeface="Arial" panose="020B0604020202020204" pitchFamily="34" charset="0"/>
                  <a:cs typeface="Arial" panose="020B0604020202020204" pitchFamily="34" charset="0"/>
                </a:rPr>
                <a:t> &amp; </a:t>
              </a:r>
              <a:r>
                <a:rPr lang="de-CH" dirty="0" err="1">
                  <a:latin typeface="Arial" panose="020B0604020202020204" pitchFamily="34" charset="0"/>
                  <a:cs typeface="Arial" panose="020B0604020202020204" pitchFamily="34" charset="0"/>
                </a:rPr>
                <a:t>low</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loss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magnets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for</a:t>
              </a:r>
              <a:r>
                <a:rPr lang="de-CH" dirty="0">
                  <a:latin typeface="Arial" panose="020B0604020202020204" pitchFamily="34" charset="0"/>
                  <a:cs typeface="Arial" panose="020B0604020202020204" pitchFamily="34" charset="0"/>
                </a:rPr>
                <a:t> </a:t>
              </a:r>
              <a:r>
                <a:rPr lang="de-CH" b="1" dirty="0">
                  <a:solidFill>
                    <a:srgbClr val="7030A0"/>
                  </a:solidFill>
                  <a:latin typeface="Arial" panose="020B0604020202020204" pitchFamily="34" charset="0"/>
                  <a:cs typeface="Arial" panose="020B0604020202020204" pitchFamily="34" charset="0"/>
                </a:rPr>
                <a:t>PSI </a:t>
              </a:r>
              <a:r>
                <a:rPr lang="de-CH" b="1" dirty="0" err="1">
                  <a:solidFill>
                    <a:srgbClr val="7030A0"/>
                  </a:solidFill>
                  <a:latin typeface="Arial" panose="020B0604020202020204" pitchFamily="34" charset="0"/>
                  <a:cs typeface="Arial" panose="020B0604020202020204" pitchFamily="34" charset="0"/>
                </a:rPr>
                <a:t>proton</a:t>
              </a:r>
              <a:endParaRPr lang="de-CH" b="1" dirty="0">
                <a:solidFill>
                  <a:srgbClr val="7030A0"/>
                </a:solidFill>
                <a:latin typeface="Arial" panose="020B0604020202020204" pitchFamily="34" charset="0"/>
                <a:cs typeface="Arial" panose="020B0604020202020204" pitchFamily="34" charset="0"/>
              </a:endParaRPr>
            </a:p>
            <a:p>
              <a:pPr>
                <a:spcBef>
                  <a:spcPts val="0"/>
                </a:spcBef>
              </a:pPr>
              <a:r>
                <a:rPr lang="de-CH" b="1" dirty="0">
                  <a:solidFill>
                    <a:srgbClr val="7030A0"/>
                  </a:solidFill>
                  <a:latin typeface="Arial" panose="020B0604020202020204" pitchFamily="34" charset="0"/>
                  <a:cs typeface="Arial" panose="020B0604020202020204" pitchFamily="34" charset="0"/>
                </a:rPr>
                <a:t>     </a:t>
              </a:r>
              <a:r>
                <a:rPr lang="de-CH" b="1" dirty="0" err="1">
                  <a:solidFill>
                    <a:srgbClr val="7030A0"/>
                  </a:solidFill>
                  <a:latin typeface="Arial" panose="020B0604020202020204" pitchFamily="34" charset="0"/>
                  <a:cs typeface="Arial" panose="020B0604020202020204" pitchFamily="34" charset="0"/>
                </a:rPr>
                <a:t>therapy</a:t>
              </a:r>
              <a:r>
                <a:rPr lang="de-CH" b="1" dirty="0">
                  <a:solidFill>
                    <a:srgbClr val="7030A0"/>
                  </a:solidFill>
                  <a:latin typeface="Arial" panose="020B0604020202020204" pitchFamily="34" charset="0"/>
                  <a:cs typeface="Arial" panose="020B0604020202020204" pitchFamily="34" charset="0"/>
                </a:rPr>
                <a:t> </a:t>
              </a:r>
              <a:r>
                <a:rPr lang="de-CH" b="1" dirty="0" err="1">
                  <a:solidFill>
                    <a:srgbClr val="7030A0"/>
                  </a:solidFill>
                  <a:latin typeface="Arial" panose="020B0604020202020204" pitchFamily="34" charset="0"/>
                  <a:cs typeface="Arial" panose="020B0604020202020204" pitchFamily="34" charset="0"/>
                </a:rPr>
                <a:t>treatment</a:t>
              </a:r>
              <a:endParaRPr lang="de-CH" b="1" dirty="0">
                <a:solidFill>
                  <a:srgbClr val="7030A0"/>
                </a:solidFill>
                <a:latin typeface="Arial" panose="020B0604020202020204" pitchFamily="34" charset="0"/>
                <a:cs typeface="Arial" panose="020B0604020202020204" pitchFamily="34" charset="0"/>
              </a:endParaRPr>
            </a:p>
            <a:p>
              <a:pPr>
                <a:spcBef>
                  <a:spcPts val="600"/>
                </a:spcBef>
              </a:pPr>
              <a:endParaRPr lang="de-CH" dirty="0">
                <a:latin typeface="Arial" panose="020B0604020202020204" pitchFamily="34" charset="0"/>
                <a:cs typeface="Arial" panose="020B0604020202020204" pitchFamily="34" charset="0"/>
              </a:endParaRPr>
            </a:p>
          </p:txBody>
        </p:sp>
      </p:grpSp>
      <p:grpSp>
        <p:nvGrpSpPr>
          <p:cNvPr id="16" name="Group 15"/>
          <p:cNvGrpSpPr/>
          <p:nvPr/>
        </p:nvGrpSpPr>
        <p:grpSpPr>
          <a:xfrm>
            <a:off x="5004048" y="703192"/>
            <a:ext cx="3890110" cy="1872208"/>
            <a:chOff x="444490" y="2827208"/>
            <a:chExt cx="4871345" cy="1080120"/>
          </a:xfrm>
        </p:grpSpPr>
        <p:sp>
          <p:nvSpPr>
            <p:cNvPr id="17" name="Rounded Rectangle 16"/>
            <p:cNvSpPr/>
            <p:nvPr/>
          </p:nvSpPr>
          <p:spPr>
            <a:xfrm>
              <a:off x="444490" y="2827208"/>
              <a:ext cx="4871345" cy="1080120"/>
            </a:xfrm>
            <a:prstGeom prst="roundRect">
              <a:avLst/>
            </a:prstGeom>
            <a:solidFill>
              <a:srgbClr val="FFFFFF"/>
            </a:solidFill>
            <a:ln w="38100" cap="flat">
              <a:solidFill>
                <a:schemeClr val="accent3">
                  <a:lumMod val="60000"/>
                  <a:lumOff val="40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sp>
          <p:nvSpPr>
            <p:cNvPr id="18" name="Rectangle 17"/>
            <p:cNvSpPr/>
            <p:nvPr/>
          </p:nvSpPr>
          <p:spPr>
            <a:xfrm>
              <a:off x="461733" y="2874244"/>
              <a:ext cx="4854102" cy="949964"/>
            </a:xfrm>
            <a:prstGeom prst="rect">
              <a:avLst/>
            </a:prstGeom>
            <a:ln>
              <a:noFill/>
            </a:ln>
          </p:spPr>
          <p:txBody>
            <a:bodyPr wrap="square">
              <a:spAutoFit/>
            </a:bodyPr>
            <a:lstStyle/>
            <a:p>
              <a:pPr algn="ctr"/>
              <a:r>
                <a:rPr lang="en-US" b="1" dirty="0">
                  <a:solidFill>
                    <a:srgbClr val="FF0000"/>
                  </a:solidFill>
                  <a:latin typeface="Arial" panose="020B0604020202020204" pitchFamily="34" charset="0"/>
                  <a:cs typeface="Arial" panose="020B0604020202020204" pitchFamily="34" charset="0"/>
                </a:rPr>
                <a:t>Magnet procurement for on-going strategic projects</a:t>
              </a:r>
            </a:p>
            <a:p>
              <a:pPr marL="285750" indent="-285750">
                <a:spcBef>
                  <a:spcPts val="600"/>
                </a:spcBef>
                <a:buFont typeface="Arial" panose="020B0604020202020204" pitchFamily="34" charset="0"/>
                <a:buChar char="•"/>
              </a:pPr>
              <a:r>
                <a:rPr lang="en-US" dirty="0">
                  <a:latin typeface="Arial" panose="020B0604020202020204" pitchFamily="34" charset="0"/>
                  <a:cs typeface="Arial" panose="020B0604020202020204" pitchFamily="34" charset="0"/>
                </a:rPr>
                <a:t>Upgrade of the Swiss Light Source (SLS2.0)</a:t>
              </a:r>
            </a:p>
            <a:p>
              <a:pPr marL="285750" indent="-285750">
                <a:spcBef>
                  <a:spcPts val="0"/>
                </a:spcBef>
                <a:buFont typeface="Arial" panose="020B0604020202020204" pitchFamily="34" charset="0"/>
                <a:buChar char="•"/>
              </a:pPr>
              <a:r>
                <a:rPr lang="de-CH" dirty="0">
                  <a:latin typeface="Arial" panose="020B0604020202020204" pitchFamily="34" charset="0"/>
                  <a:cs typeface="Arial" panose="020B0604020202020204" pitchFamily="34" charset="0"/>
                </a:rPr>
                <a:t>MuH2 and MuH3 High </a:t>
              </a:r>
              <a:r>
                <a:rPr lang="de-CH" dirty="0" err="1">
                  <a:latin typeface="Arial" panose="020B0604020202020204" pitchFamily="34" charset="0"/>
                  <a:cs typeface="Arial" panose="020B0604020202020204" pitchFamily="34" charset="0"/>
                </a:rPr>
                <a:t>Intensity</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Muon</a:t>
              </a:r>
              <a:r>
                <a:rPr lang="de-CH" dirty="0">
                  <a:latin typeface="Arial" panose="020B0604020202020204" pitchFamily="34" charset="0"/>
                  <a:cs typeface="Arial" panose="020B0604020202020204" pitchFamily="34" charset="0"/>
                </a:rPr>
                <a:t> Beam </a:t>
              </a:r>
              <a:r>
                <a:rPr lang="de-CH" dirty="0" err="1">
                  <a:latin typeface="Arial" panose="020B0604020202020204" pitchFamily="34" charset="0"/>
                  <a:cs typeface="Arial" panose="020B0604020202020204" pitchFamily="34" charset="0"/>
                </a:rPr>
                <a:t>lines</a:t>
              </a:r>
              <a:r>
                <a:rPr lang="de-CH" dirty="0">
                  <a:latin typeface="Arial" panose="020B0604020202020204" pitchFamily="34" charset="0"/>
                  <a:cs typeface="Arial" panose="020B0604020202020204" pitchFamily="34" charset="0"/>
                </a:rPr>
                <a:t> (HIMB-IMPACT)</a:t>
              </a:r>
            </a:p>
          </p:txBody>
        </p:sp>
      </p:grpSp>
      <p:sp>
        <p:nvSpPr>
          <p:cNvPr id="15" name="Foliennummernplatzhalter 4">
            <a:extLst>
              <a:ext uri="{FF2B5EF4-FFF2-40B4-BE49-F238E27FC236}">
                <a16:creationId xmlns:a16="http://schemas.microsoft.com/office/drawing/2014/main" id="{6D0E58B3-D5C7-2221-A0D9-05E8E673A038}"/>
              </a:ext>
            </a:extLst>
          </p:cNvPr>
          <p:cNvSpPr txBox="1">
            <a:spLocks/>
          </p:cNvSpPr>
          <p:nvPr/>
        </p:nvSpPr>
        <p:spPr>
          <a:xfrm>
            <a:off x="8316416" y="6661149"/>
            <a:ext cx="367088" cy="138499"/>
          </a:xfrm>
          <a:prstGeom prst="rect">
            <a:avLst/>
          </a:prstGeom>
          <a:ln w="12700">
            <a:miter lim="400000"/>
          </a:ln>
        </p:spPr>
        <p:txBody>
          <a:bodyPr wrap="none" lIns="0" tIns="0" rIns="0" bIns="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latin typeface="+mj-lt"/>
                <a:ea typeface="+mj-ea"/>
                <a:cs typeface="+mj-cs"/>
                <a:sym typeface="Calibri"/>
              </a:defRPr>
            </a:lvl1pPr>
            <a:lvl2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2pPr>
            <a:lvl3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3pPr>
            <a:lvl4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4pPr>
            <a:lvl5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5pPr>
            <a:lvl6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6pPr>
            <a:lvl7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7pPr>
            <a:lvl8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8pPr>
            <a:lvl9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9pPr>
          </a:lstStyle>
          <a:p>
            <a:pPr algn="r">
              <a:defRPr/>
            </a:pPr>
            <a:r>
              <a:rPr lang="de-DE" dirty="0"/>
              <a:t>Page </a:t>
            </a:r>
            <a:fld id="{EBC07571-3134-BB4B-B83F-1A9FE18D34F3}" type="slidenum">
              <a:rPr lang="de-DE" smtClean="0"/>
              <a:pPr algn="r">
                <a:defRPr/>
              </a:pPr>
              <a:t>4</a:t>
            </a:fld>
            <a:endParaRPr lang="de-DE" dirty="0"/>
          </a:p>
        </p:txBody>
      </p:sp>
      <p:pic>
        <p:nvPicPr>
          <p:cNvPr id="19" name="Picture 18"/>
          <p:cNvPicPr>
            <a:picLocks noChangeAspect="1"/>
          </p:cNvPicPr>
          <p:nvPr/>
        </p:nvPicPr>
        <p:blipFill>
          <a:blip r:embed="rId3"/>
          <a:stretch>
            <a:fillRect/>
          </a:stretch>
        </p:blipFill>
        <p:spPr>
          <a:xfrm>
            <a:off x="72832" y="10606"/>
            <a:ext cx="640718" cy="519370"/>
          </a:xfrm>
          <a:prstGeom prst="rect">
            <a:avLst/>
          </a:prstGeom>
        </p:spPr>
      </p:pic>
      <p:sp>
        <p:nvSpPr>
          <p:cNvPr id="21" name="TextBox 20"/>
          <p:cNvSpPr txBox="1"/>
          <p:nvPr/>
        </p:nvSpPr>
        <p:spPr>
          <a:xfrm>
            <a:off x="242123" y="6150192"/>
            <a:ext cx="65" cy="256762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de-CH" sz="1600" b="0" i="0" u="none" strike="noStrike" cap="none" spc="0" normalizeH="0" baseline="0" dirty="0">
              <a:ln>
                <a:noFill/>
              </a:ln>
              <a:solidFill>
                <a:srgbClr val="000000"/>
              </a:solidFill>
              <a:effectLst/>
              <a:uFillTx/>
              <a:latin typeface="+mj-lt"/>
              <a:ea typeface="+mj-ea"/>
              <a:cs typeface="+mj-cs"/>
              <a:sym typeface="Calibri"/>
            </a:endParaRPr>
          </a:p>
          <a:p>
            <a:pPr marL="0" marR="0" indent="0" algn="l" defTabSz="914400" rtl="0" fontAlgn="auto" latinLnBrk="0" hangingPunct="0">
              <a:lnSpc>
                <a:spcPct val="100000"/>
              </a:lnSpc>
              <a:spcBef>
                <a:spcPts val="900"/>
              </a:spcBef>
              <a:spcAft>
                <a:spcPts val="0"/>
              </a:spcAft>
              <a:buClrTx/>
              <a:buSzTx/>
              <a:buFontTx/>
              <a:buNone/>
              <a:tabLst/>
            </a:pPr>
            <a:endParaRPr lang="de-CH" dirty="0"/>
          </a:p>
          <a:p>
            <a:pPr marL="0" marR="0" indent="0" algn="l" defTabSz="914400" rtl="0" fontAlgn="auto" latinLnBrk="0" hangingPunct="0">
              <a:lnSpc>
                <a:spcPct val="100000"/>
              </a:lnSpc>
              <a:spcBef>
                <a:spcPts val="900"/>
              </a:spcBef>
              <a:spcAft>
                <a:spcPts val="0"/>
              </a:spcAft>
              <a:buClrTx/>
              <a:buSzTx/>
              <a:buFontTx/>
              <a:buNone/>
              <a:tabLst/>
            </a:pPr>
            <a:endParaRPr kumimoji="0" lang="fr-FR" sz="1600" b="0" i="0" u="none" strike="noStrike" cap="none" spc="0" normalizeH="0" baseline="0" dirty="0">
              <a:ln>
                <a:noFill/>
              </a:ln>
              <a:solidFill>
                <a:srgbClr val="000000"/>
              </a:solidFill>
              <a:effectLst/>
              <a:uFillTx/>
              <a:latin typeface="+mj-lt"/>
              <a:ea typeface="+mj-ea"/>
              <a:cs typeface="+mj-cs"/>
              <a:sym typeface="Calibri"/>
            </a:endParaRPr>
          </a:p>
        </p:txBody>
      </p:sp>
      <p:sp>
        <p:nvSpPr>
          <p:cNvPr id="22" name="TextBox 21"/>
          <p:cNvSpPr txBox="1"/>
          <p:nvPr/>
        </p:nvSpPr>
        <p:spPr>
          <a:xfrm>
            <a:off x="1727749" y="6472079"/>
            <a:ext cx="5688502"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de-CH" b="1" i="1" dirty="0" err="1">
                <a:solidFill>
                  <a:srgbClr val="00B050"/>
                </a:solidFill>
              </a:rPr>
              <a:t>Growing</a:t>
            </a:r>
            <a:r>
              <a:rPr lang="de-CH" b="1" i="1" dirty="0">
                <a:solidFill>
                  <a:srgbClr val="00B050"/>
                </a:solidFill>
              </a:rPr>
              <a:t> </a:t>
            </a:r>
            <a:r>
              <a:rPr lang="de-CH" b="1" i="1" dirty="0" err="1">
                <a:solidFill>
                  <a:srgbClr val="00B050"/>
                </a:solidFill>
              </a:rPr>
              <a:t>activities</a:t>
            </a:r>
            <a:r>
              <a:rPr lang="de-CH" b="1" i="1" dirty="0">
                <a:solidFill>
                  <a:srgbClr val="00B050"/>
                </a:solidFill>
              </a:rPr>
              <a:t> in </a:t>
            </a:r>
            <a:r>
              <a:rPr lang="de-CH" b="1" i="1" dirty="0" err="1">
                <a:solidFill>
                  <a:srgbClr val="00B050"/>
                </a:solidFill>
              </a:rPr>
              <a:t>Superconducting</a:t>
            </a:r>
            <a:r>
              <a:rPr lang="de-CH" b="1" i="1" dirty="0">
                <a:solidFill>
                  <a:srgbClr val="00B050"/>
                </a:solidFill>
              </a:rPr>
              <a:t> </a:t>
            </a:r>
            <a:r>
              <a:rPr kumimoji="0" lang="de-CH" sz="1600" b="1" i="1" u="none" strike="noStrike" cap="none" spc="0" normalizeH="0" baseline="0" dirty="0">
                <a:ln>
                  <a:noFill/>
                </a:ln>
                <a:solidFill>
                  <a:srgbClr val="00B050"/>
                </a:solidFill>
                <a:effectLst/>
                <a:uFillTx/>
                <a:sym typeface="Calibri"/>
              </a:rPr>
              <a:t>Magnet</a:t>
            </a:r>
            <a:r>
              <a:rPr kumimoji="0" lang="de-CH" sz="1600" b="1" i="1" u="none" strike="noStrike" cap="none" spc="0" normalizeH="0" dirty="0">
                <a:ln>
                  <a:noFill/>
                </a:ln>
                <a:solidFill>
                  <a:srgbClr val="00B050"/>
                </a:solidFill>
                <a:effectLst/>
                <a:uFillTx/>
                <a:sym typeface="Calibri"/>
              </a:rPr>
              <a:t> </a:t>
            </a:r>
            <a:r>
              <a:rPr lang="de-CH" b="1" i="1" dirty="0">
                <a:solidFill>
                  <a:srgbClr val="00B050"/>
                </a:solidFill>
              </a:rPr>
              <a:t>T</a:t>
            </a:r>
            <a:r>
              <a:rPr kumimoji="0" lang="de-CH" sz="1600" b="1" i="1" u="none" strike="noStrike" cap="none" spc="0" normalizeH="0" dirty="0">
                <a:ln>
                  <a:noFill/>
                </a:ln>
                <a:solidFill>
                  <a:srgbClr val="00B050"/>
                </a:solidFill>
                <a:effectLst/>
                <a:uFillTx/>
                <a:sym typeface="Calibri"/>
              </a:rPr>
              <a:t>echnologies</a:t>
            </a:r>
            <a:endParaRPr kumimoji="0" lang="fr-FR" sz="1600" b="1" i="1" u="none" strike="noStrike" cap="none" spc="0" normalizeH="0" baseline="0" dirty="0">
              <a:ln>
                <a:noFill/>
              </a:ln>
              <a:solidFill>
                <a:srgbClr val="00B050"/>
              </a:solidFill>
              <a:effectLst/>
              <a:uFillTx/>
              <a:sym typeface="Calibri"/>
            </a:endParaRPr>
          </a:p>
        </p:txBody>
      </p:sp>
      <p:sp>
        <p:nvSpPr>
          <p:cNvPr id="20" name="TextBox 19">
            <a:extLst>
              <a:ext uri="{FF2B5EF4-FFF2-40B4-BE49-F238E27FC236}">
                <a16:creationId xmlns:a16="http://schemas.microsoft.com/office/drawing/2014/main" id="{8D607E28-E540-0CFB-C7C9-6DA93ECF2913}"/>
              </a:ext>
            </a:extLst>
          </p:cNvPr>
          <p:cNvSpPr txBox="1"/>
          <p:nvPr/>
        </p:nvSpPr>
        <p:spPr>
          <a:xfrm>
            <a:off x="1437765" y="5996303"/>
            <a:ext cx="1952458" cy="307777"/>
          </a:xfrm>
          <a:prstGeom prst="rect">
            <a:avLst/>
          </a:prstGeom>
          <a:noFill/>
        </p:spPr>
        <p:txBody>
          <a:bodyPr wrap="none" lIns="0" tIns="0" rIns="0" bIns="0" rtlCol="0">
            <a:spAutoFit/>
          </a:bodyPr>
          <a:lstStyle/>
          <a:p>
            <a:pPr algn="l"/>
            <a:r>
              <a:rPr lang="de-CH" sz="2000" dirty="0"/>
              <a:t>* CHART </a:t>
            </a:r>
            <a:r>
              <a:rPr lang="de-CH" sz="2000" dirty="0" err="1"/>
              <a:t>Program</a:t>
            </a:r>
            <a:endParaRPr lang="en-US" sz="2000" dirty="0"/>
          </a:p>
        </p:txBody>
      </p:sp>
    </p:spTree>
    <p:extLst>
      <p:ext uri="{BB962C8B-B14F-4D97-AF65-F5344CB8AC3E}">
        <p14:creationId xmlns:p14="http://schemas.microsoft.com/office/powerpoint/2010/main" val="9792633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4CCE53D-53F1-CFF7-3171-5629A682F34D}"/>
              </a:ext>
            </a:extLst>
          </p:cNvPr>
          <p:cNvSpPr>
            <a:spLocks noGrp="1"/>
          </p:cNvSpPr>
          <p:nvPr>
            <p:ph type="title" idx="4294967295"/>
          </p:nvPr>
        </p:nvSpPr>
        <p:spPr>
          <a:xfrm>
            <a:off x="900113" y="0"/>
            <a:ext cx="7058025" cy="647700"/>
          </a:xfrm>
        </p:spPr>
        <p:txBody>
          <a:bodyPr>
            <a:normAutofit/>
          </a:bodyPr>
          <a:lstStyle/>
          <a:p>
            <a:pPr algn="ctr" fontAlgn="auto">
              <a:spcAft>
                <a:spcPts val="0"/>
              </a:spcAft>
              <a:defRPr/>
            </a:pPr>
            <a:r>
              <a:rPr lang="en-GB" sz="2700" dirty="0">
                <a:solidFill>
                  <a:srgbClr val="3333FF"/>
                </a:solidFill>
                <a:latin typeface="Calibri" panose="020F0502020204030204" pitchFamily="34" charset="0"/>
                <a:cs typeface="Calibri" panose="020F0502020204030204" pitchFamily="34" charset="0"/>
              </a:rPr>
              <a:t>HIMB Transport solenoids- </a:t>
            </a:r>
            <a:r>
              <a:rPr lang="en-GB" sz="2700" dirty="0" err="1">
                <a:solidFill>
                  <a:srgbClr val="3333FF"/>
                </a:solidFill>
                <a:latin typeface="Calibri" panose="020F0502020204030204" pitchFamily="34" charset="0"/>
                <a:cs typeface="Calibri" panose="020F0502020204030204" pitchFamily="34" charset="0"/>
              </a:rPr>
              <a:t>NbTi</a:t>
            </a:r>
            <a:r>
              <a:rPr lang="en-GB" sz="2700" dirty="0">
                <a:solidFill>
                  <a:srgbClr val="3333FF"/>
                </a:solidFill>
                <a:latin typeface="Calibri" panose="020F0502020204030204" pitchFamily="34" charset="0"/>
                <a:cs typeface="Calibri" panose="020F0502020204030204" pitchFamily="34" charset="0"/>
              </a:rPr>
              <a:t> option study</a:t>
            </a:r>
            <a:endParaRPr lang="en-GB" sz="1950" dirty="0">
              <a:solidFill>
                <a:srgbClr val="3333FF"/>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716A59DB-4A29-DF53-612E-4651EF3FCBB2}"/>
              </a:ext>
            </a:extLst>
          </p:cNvPr>
          <p:cNvSpPr txBox="1"/>
          <p:nvPr/>
        </p:nvSpPr>
        <p:spPr>
          <a:xfrm>
            <a:off x="1094501" y="6347100"/>
            <a:ext cx="7490833" cy="307777"/>
          </a:xfrm>
          <a:prstGeom prst="rect">
            <a:avLst/>
          </a:prstGeom>
          <a:solidFill>
            <a:schemeClr val="bg1">
              <a:lumMod val="75000"/>
            </a:schemeClr>
          </a:solidFill>
        </p:spPr>
        <p:txBody>
          <a:bodyPr wrap="none" lIns="0" tIns="0" rIns="0" bIns="0" rtlCol="0">
            <a:spAutoFit/>
          </a:bodyPr>
          <a:lstStyle/>
          <a:p>
            <a:pPr algn="l"/>
            <a:r>
              <a:rPr lang="de-CH" sz="2000" dirty="0" err="1"/>
              <a:t>Decision</a:t>
            </a:r>
            <a:r>
              <a:rPr lang="de-CH" sz="2000" dirty="0"/>
              <a:t> </a:t>
            </a:r>
            <a:r>
              <a:rPr lang="de-CH" sz="2000" dirty="0" err="1"/>
              <a:t>for</a:t>
            </a:r>
            <a:r>
              <a:rPr lang="de-CH" sz="2000" dirty="0"/>
              <a:t> a potential </a:t>
            </a:r>
            <a:r>
              <a:rPr lang="de-CH" sz="2000" dirty="0" err="1"/>
              <a:t>implementation</a:t>
            </a:r>
            <a:r>
              <a:rPr lang="de-CH" sz="2000" dirty="0"/>
              <a:t> </a:t>
            </a:r>
            <a:r>
              <a:rPr lang="de-CH" sz="2000" dirty="0" err="1"/>
              <a:t>by</a:t>
            </a:r>
            <a:r>
              <a:rPr lang="de-CH" sz="2000" dirty="0"/>
              <a:t> </a:t>
            </a:r>
            <a:r>
              <a:rPr lang="de-CH" sz="2000" dirty="0" err="1"/>
              <a:t>the</a:t>
            </a:r>
            <a:r>
              <a:rPr lang="de-CH" sz="2000" dirty="0"/>
              <a:t> </a:t>
            </a:r>
            <a:r>
              <a:rPr lang="de-CH" sz="2000" dirty="0" err="1"/>
              <a:t>direction</a:t>
            </a:r>
            <a:r>
              <a:rPr lang="de-CH" sz="2000" dirty="0"/>
              <a:t> end </a:t>
            </a:r>
            <a:r>
              <a:rPr lang="de-CH" sz="2000" dirty="0" err="1"/>
              <a:t>of</a:t>
            </a:r>
            <a:r>
              <a:rPr lang="de-CH" sz="2000" dirty="0"/>
              <a:t> 2024</a:t>
            </a:r>
            <a:endParaRPr lang="en-US" sz="2000" dirty="0"/>
          </a:p>
        </p:txBody>
      </p:sp>
      <p:pic>
        <p:nvPicPr>
          <p:cNvPr id="6" name="Picture 5">
            <a:extLst>
              <a:ext uri="{FF2B5EF4-FFF2-40B4-BE49-F238E27FC236}">
                <a16:creationId xmlns:a16="http://schemas.microsoft.com/office/drawing/2014/main" id="{8869968F-D8B7-1731-01D5-605C4D19EF3B}"/>
              </a:ext>
            </a:extLst>
          </p:cNvPr>
          <p:cNvPicPr>
            <a:picLocks noChangeAspect="1"/>
          </p:cNvPicPr>
          <p:nvPr/>
        </p:nvPicPr>
        <p:blipFill>
          <a:blip r:embed="rId3"/>
          <a:stretch>
            <a:fillRect/>
          </a:stretch>
        </p:blipFill>
        <p:spPr>
          <a:xfrm>
            <a:off x="4866843" y="569783"/>
            <a:ext cx="4364395" cy="4532905"/>
          </a:xfrm>
          <a:prstGeom prst="rect">
            <a:avLst/>
          </a:prstGeom>
        </p:spPr>
      </p:pic>
      <p:pic>
        <p:nvPicPr>
          <p:cNvPr id="9" name="Picture 8">
            <a:extLst>
              <a:ext uri="{FF2B5EF4-FFF2-40B4-BE49-F238E27FC236}">
                <a16:creationId xmlns:a16="http://schemas.microsoft.com/office/drawing/2014/main" id="{F62B9075-DA50-D7B9-BDE2-DE91FA3EFA54}"/>
              </a:ext>
            </a:extLst>
          </p:cNvPr>
          <p:cNvPicPr>
            <a:picLocks noChangeAspect="1"/>
          </p:cNvPicPr>
          <p:nvPr/>
        </p:nvPicPr>
        <p:blipFill>
          <a:blip r:embed="rId4"/>
          <a:stretch>
            <a:fillRect/>
          </a:stretch>
        </p:blipFill>
        <p:spPr>
          <a:xfrm>
            <a:off x="157391" y="2706408"/>
            <a:ext cx="2699792" cy="2059774"/>
          </a:xfrm>
          <a:prstGeom prst="rect">
            <a:avLst/>
          </a:prstGeom>
        </p:spPr>
      </p:pic>
      <p:grpSp>
        <p:nvGrpSpPr>
          <p:cNvPr id="14" name="Group 13">
            <a:extLst>
              <a:ext uri="{FF2B5EF4-FFF2-40B4-BE49-F238E27FC236}">
                <a16:creationId xmlns:a16="http://schemas.microsoft.com/office/drawing/2014/main" id="{7AC016AE-F3B0-F589-64EA-69E0E8591FB3}"/>
              </a:ext>
            </a:extLst>
          </p:cNvPr>
          <p:cNvGrpSpPr/>
          <p:nvPr/>
        </p:nvGrpSpPr>
        <p:grpSpPr>
          <a:xfrm>
            <a:off x="2883630" y="2621138"/>
            <a:ext cx="2287235" cy="2059774"/>
            <a:chOff x="2827034" y="3625035"/>
            <a:chExt cx="2287235" cy="2059774"/>
          </a:xfrm>
        </p:grpSpPr>
        <p:pic>
          <p:nvPicPr>
            <p:cNvPr id="11" name="Picture 10">
              <a:extLst>
                <a:ext uri="{FF2B5EF4-FFF2-40B4-BE49-F238E27FC236}">
                  <a16:creationId xmlns:a16="http://schemas.microsoft.com/office/drawing/2014/main" id="{ED1D5285-F1E5-4945-4F08-58BD0B2D9F81}"/>
                </a:ext>
              </a:extLst>
            </p:cNvPr>
            <p:cNvPicPr>
              <a:picLocks noChangeAspect="1"/>
            </p:cNvPicPr>
            <p:nvPr/>
          </p:nvPicPr>
          <p:blipFill>
            <a:blip r:embed="rId5"/>
            <a:stretch>
              <a:fillRect/>
            </a:stretch>
          </p:blipFill>
          <p:spPr>
            <a:xfrm>
              <a:off x="2827034" y="3734226"/>
              <a:ext cx="1847850" cy="1776413"/>
            </a:xfrm>
            <a:prstGeom prst="rect">
              <a:avLst/>
            </a:prstGeom>
          </p:spPr>
        </p:pic>
        <p:pic>
          <p:nvPicPr>
            <p:cNvPr id="13" name="Picture 12">
              <a:extLst>
                <a:ext uri="{FF2B5EF4-FFF2-40B4-BE49-F238E27FC236}">
                  <a16:creationId xmlns:a16="http://schemas.microsoft.com/office/drawing/2014/main" id="{5E3D7627-B883-F7D5-4081-5849357E2497}"/>
                </a:ext>
              </a:extLst>
            </p:cNvPr>
            <p:cNvPicPr>
              <a:picLocks noChangeAspect="1"/>
            </p:cNvPicPr>
            <p:nvPr/>
          </p:nvPicPr>
          <p:blipFill>
            <a:blip r:embed="rId6"/>
            <a:stretch>
              <a:fillRect/>
            </a:stretch>
          </p:blipFill>
          <p:spPr>
            <a:xfrm>
              <a:off x="4452375" y="3625035"/>
              <a:ext cx="661894" cy="2059774"/>
            </a:xfrm>
            <a:prstGeom prst="rect">
              <a:avLst/>
            </a:prstGeom>
          </p:spPr>
        </p:pic>
      </p:grpSp>
      <p:pic>
        <p:nvPicPr>
          <p:cNvPr id="15" name="Picture 14">
            <a:extLst>
              <a:ext uri="{FF2B5EF4-FFF2-40B4-BE49-F238E27FC236}">
                <a16:creationId xmlns:a16="http://schemas.microsoft.com/office/drawing/2014/main" id="{89913B83-5F66-B758-0D21-59216EFB8DDD}"/>
              </a:ext>
            </a:extLst>
          </p:cNvPr>
          <p:cNvPicPr>
            <a:picLocks noChangeAspect="1"/>
          </p:cNvPicPr>
          <p:nvPr/>
        </p:nvPicPr>
        <p:blipFill>
          <a:blip r:embed="rId7"/>
          <a:stretch>
            <a:fillRect/>
          </a:stretch>
        </p:blipFill>
        <p:spPr>
          <a:xfrm>
            <a:off x="195773" y="608469"/>
            <a:ext cx="3655854" cy="2059774"/>
          </a:xfrm>
          <a:prstGeom prst="rect">
            <a:avLst/>
          </a:prstGeom>
        </p:spPr>
      </p:pic>
      <p:sp>
        <p:nvSpPr>
          <p:cNvPr id="16" name="TextBox 15">
            <a:extLst>
              <a:ext uri="{FF2B5EF4-FFF2-40B4-BE49-F238E27FC236}">
                <a16:creationId xmlns:a16="http://schemas.microsoft.com/office/drawing/2014/main" id="{70DD267E-6C36-2820-F075-8864710BE1FA}"/>
              </a:ext>
            </a:extLst>
          </p:cNvPr>
          <p:cNvSpPr txBox="1"/>
          <p:nvPr/>
        </p:nvSpPr>
        <p:spPr>
          <a:xfrm>
            <a:off x="188719" y="5004002"/>
            <a:ext cx="6768752" cy="1323439"/>
          </a:xfrm>
          <a:prstGeom prst="rect">
            <a:avLst/>
          </a:prstGeom>
          <a:noFill/>
        </p:spPr>
        <p:txBody>
          <a:bodyPr wrap="square">
            <a:spAutoFit/>
          </a:bodyPr>
          <a:lstStyle/>
          <a:p>
            <a:pPr eaLnBrk="1" fontAlgn="auto">
              <a:spcBef>
                <a:spcPts val="0"/>
              </a:spcBef>
              <a:spcAft>
                <a:spcPts val="0"/>
              </a:spcAft>
              <a:defRPr/>
            </a:pPr>
            <a:r>
              <a:rPr lang="en-US" b="1" i="1" u="sng" kern="0" dirty="0">
                <a:latin typeface="+mj-lt"/>
                <a:ea typeface="+mj-ea"/>
                <a:cs typeface="+mj-cs"/>
                <a:sym typeface="Calibri"/>
              </a:rPr>
              <a:t>Problematics in PSI facilities </a:t>
            </a:r>
            <a:r>
              <a:rPr lang="en-US" b="1" i="1" u="sng" dirty="0"/>
              <a:t>:</a:t>
            </a:r>
            <a:endParaRPr lang="en-US" b="1" i="1" u="sng" kern="0" dirty="0">
              <a:latin typeface="+mj-lt"/>
              <a:ea typeface="+mj-ea"/>
              <a:cs typeface="+mj-cs"/>
              <a:sym typeface="Calibri"/>
            </a:endParaRPr>
          </a:p>
          <a:p>
            <a:pPr marL="285750" indent="-285750" eaLnBrk="1" fontAlgn="auto">
              <a:spcBef>
                <a:spcPts val="0"/>
              </a:spcBef>
              <a:spcAft>
                <a:spcPts val="0"/>
              </a:spcAft>
              <a:buFont typeface="Arial" panose="020B0604020202020204" pitchFamily="34" charset="0"/>
              <a:buChar char="•"/>
              <a:defRPr/>
            </a:pPr>
            <a:r>
              <a:rPr lang="en-US" kern="0" dirty="0">
                <a:latin typeface="+mj-lt"/>
                <a:ea typeface="+mj-ea"/>
                <a:cs typeface="+mj-cs"/>
                <a:sym typeface="Calibri"/>
              </a:rPr>
              <a:t>Energy deposited by beam </a:t>
            </a:r>
            <a:r>
              <a:rPr lang="en-US" dirty="0"/>
              <a:t> (T-margin)</a:t>
            </a:r>
          </a:p>
          <a:p>
            <a:pPr marL="285750" indent="-285750" eaLnBrk="1" fontAlgn="auto">
              <a:spcBef>
                <a:spcPts val="0"/>
              </a:spcBef>
              <a:spcAft>
                <a:spcPts val="0"/>
              </a:spcAft>
              <a:buFont typeface="Arial" panose="020B0604020202020204" pitchFamily="34" charset="0"/>
              <a:buChar char="•"/>
              <a:defRPr/>
            </a:pPr>
            <a:r>
              <a:rPr lang="en-US" kern="0" dirty="0">
                <a:latin typeface="+mj-lt"/>
                <a:ea typeface="+mj-ea"/>
                <a:cs typeface="+mj-cs"/>
                <a:sym typeface="Calibri"/>
              </a:rPr>
              <a:t>Radiation damage on insulation and superconducting coils (&gt;20 years)</a:t>
            </a:r>
          </a:p>
          <a:p>
            <a:pPr marL="285750" indent="-285750" eaLnBrk="1" fontAlgn="auto">
              <a:spcBef>
                <a:spcPts val="0"/>
              </a:spcBef>
              <a:spcAft>
                <a:spcPts val="0"/>
              </a:spcAft>
              <a:buFont typeface="Arial" panose="020B0604020202020204" pitchFamily="34" charset="0"/>
              <a:buChar char="•"/>
              <a:defRPr/>
            </a:pPr>
            <a:r>
              <a:rPr lang="en-US" dirty="0"/>
              <a:t>Energy savings (Capital cost vs electricity savings)</a:t>
            </a:r>
          </a:p>
          <a:p>
            <a:pPr marL="285750" indent="-285750" eaLnBrk="1" fontAlgn="auto">
              <a:spcBef>
                <a:spcPts val="0"/>
              </a:spcBef>
              <a:spcAft>
                <a:spcPts val="0"/>
              </a:spcAft>
              <a:buFont typeface="Arial" panose="020B0604020202020204" pitchFamily="34" charset="0"/>
              <a:buChar char="•"/>
              <a:defRPr/>
            </a:pPr>
            <a:r>
              <a:rPr lang="en-US" dirty="0"/>
              <a:t>Sustainability  (CO</a:t>
            </a:r>
            <a:r>
              <a:rPr lang="en-US" baseline="-25000" dirty="0"/>
              <a:t>2</a:t>
            </a:r>
            <a:r>
              <a:rPr lang="en-US" dirty="0"/>
              <a:t> emission reduction)</a:t>
            </a:r>
          </a:p>
        </p:txBody>
      </p:sp>
    </p:spTree>
    <p:extLst>
      <p:ext uri="{BB962C8B-B14F-4D97-AF65-F5344CB8AC3E}">
        <p14:creationId xmlns:p14="http://schemas.microsoft.com/office/powerpoint/2010/main" val="1391725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E0F12218-0756-0460-516E-35741CD99676}"/>
              </a:ext>
            </a:extLst>
          </p:cNvPr>
          <p:cNvPicPr>
            <a:picLocks noChangeAspect="1"/>
          </p:cNvPicPr>
          <p:nvPr/>
        </p:nvPicPr>
        <p:blipFill>
          <a:blip r:embed="rId3"/>
          <a:stretch>
            <a:fillRect/>
          </a:stretch>
        </p:blipFill>
        <p:spPr>
          <a:xfrm>
            <a:off x="142489" y="738175"/>
            <a:ext cx="8749991" cy="5704186"/>
          </a:xfrm>
          <a:prstGeom prst="rect">
            <a:avLst/>
          </a:prstGeom>
        </p:spPr>
      </p:pic>
      <p:sp>
        <p:nvSpPr>
          <p:cNvPr id="49155" name="Rectangle 8"/>
          <p:cNvSpPr>
            <a:spLocks noGrp="1" noChangeArrowheads="1"/>
          </p:cNvSpPr>
          <p:nvPr>
            <p:ph type="title" idx="4294967295"/>
          </p:nvPr>
        </p:nvSpPr>
        <p:spPr>
          <a:xfrm>
            <a:off x="1627542" y="-31909"/>
            <a:ext cx="6249987" cy="790575"/>
          </a:xfrm>
        </p:spPr>
        <p:txBody>
          <a:bodyPr>
            <a:normAutofit/>
          </a:bodyPr>
          <a:lstStyle/>
          <a:p>
            <a:pPr algn="ctr"/>
            <a:r>
              <a:rPr lang="de-CH" altLang="de-DE" sz="2800" b="1" dirty="0">
                <a:solidFill>
                  <a:srgbClr val="3333FF"/>
                </a:solidFill>
                <a:latin typeface="Calibri" panose="020F0502020204030204" pitchFamily="34" charset="0"/>
                <a:cs typeface="Calibri" panose="020F0502020204030204" pitchFamily="34" charset="0"/>
              </a:rPr>
              <a:t>PARK </a:t>
            </a:r>
            <a:r>
              <a:rPr lang="de-CH" altLang="de-DE" sz="2800" b="1" dirty="0" err="1">
                <a:solidFill>
                  <a:srgbClr val="3333FF"/>
                </a:solidFill>
                <a:latin typeface="Calibri" panose="020F0502020204030204" pitchFamily="34" charset="0"/>
                <a:cs typeface="Calibri" panose="020F0502020204030204" pitchFamily="34" charset="0"/>
              </a:rPr>
              <a:t>innovAARE</a:t>
            </a:r>
            <a:r>
              <a:rPr lang="de-CH" altLang="de-DE" sz="2800" b="1" dirty="0">
                <a:solidFill>
                  <a:srgbClr val="3333FF"/>
                </a:solidFill>
                <a:latin typeface="Calibri" panose="020F0502020204030204" pitchFamily="34" charset="0"/>
                <a:cs typeface="Calibri" panose="020F0502020204030204" pitchFamily="34" charset="0"/>
              </a:rPr>
              <a:t> –Innovation Park at PSI</a:t>
            </a:r>
            <a:endParaRPr lang="en-US" altLang="de-DE" sz="2800" b="1" dirty="0">
              <a:solidFill>
                <a:srgbClr val="3333FF"/>
              </a:solidFill>
              <a:latin typeface="Calibri" panose="020F0502020204030204" pitchFamily="34" charset="0"/>
              <a:cs typeface="Calibri" panose="020F0502020204030204" pitchFamily="34" charset="0"/>
            </a:endParaRPr>
          </a:p>
        </p:txBody>
      </p:sp>
      <p:pic>
        <p:nvPicPr>
          <p:cNvPr id="10" name="Picture 9"/>
          <p:cNvPicPr>
            <a:picLocks noChangeAspect="1"/>
          </p:cNvPicPr>
          <p:nvPr/>
        </p:nvPicPr>
        <p:blipFill>
          <a:blip r:embed="rId4"/>
          <a:stretch>
            <a:fillRect/>
          </a:stretch>
        </p:blipFill>
        <p:spPr>
          <a:xfrm>
            <a:off x="214418" y="876722"/>
            <a:ext cx="8678062" cy="4807215"/>
          </a:xfrm>
          <a:prstGeom prst="rect">
            <a:avLst/>
          </a:prstGeom>
        </p:spPr>
      </p:pic>
      <p:sp>
        <p:nvSpPr>
          <p:cNvPr id="28" name="Rectangle 27"/>
          <p:cNvSpPr/>
          <p:nvPr/>
        </p:nvSpPr>
        <p:spPr>
          <a:xfrm>
            <a:off x="2466535" y="6165304"/>
            <a:ext cx="4572000" cy="338554"/>
          </a:xfrm>
          <a:prstGeom prst="rect">
            <a:avLst/>
          </a:prstGeom>
        </p:spPr>
        <p:txBody>
          <a:bodyPr>
            <a:spAutoFit/>
          </a:bodyPr>
          <a:lstStyle/>
          <a:p>
            <a:pPr algn="ctr" defTabSz="390997" hangingPunct="1">
              <a:spcBef>
                <a:spcPts val="0"/>
              </a:spcBef>
            </a:pPr>
            <a:r>
              <a:rPr lang="fr-FR" b="1" dirty="0">
                <a:solidFill>
                  <a:schemeClr val="accent4"/>
                </a:solidFill>
                <a:highlight>
                  <a:srgbClr val="FFFF00"/>
                </a:highlight>
              </a:rPr>
              <a:t>20 </a:t>
            </a:r>
            <a:r>
              <a:rPr lang="fr-FR" b="1" dirty="0" err="1">
                <a:solidFill>
                  <a:schemeClr val="accent4"/>
                </a:solidFill>
                <a:highlight>
                  <a:srgbClr val="FFFF00"/>
                </a:highlight>
              </a:rPr>
              <a:t>companies</a:t>
            </a:r>
            <a:r>
              <a:rPr lang="fr-FR" b="1" dirty="0">
                <a:solidFill>
                  <a:schemeClr val="accent4"/>
                </a:solidFill>
                <a:highlight>
                  <a:srgbClr val="FFFF00"/>
                </a:highlight>
              </a:rPr>
              <a:t> </a:t>
            </a:r>
            <a:r>
              <a:rPr lang="fr-FR" b="1" dirty="0" err="1">
                <a:solidFill>
                  <a:schemeClr val="accent4"/>
                </a:solidFill>
                <a:highlight>
                  <a:srgbClr val="FFFF00"/>
                </a:highlight>
              </a:rPr>
              <a:t>already</a:t>
            </a:r>
            <a:r>
              <a:rPr lang="fr-FR" b="1" dirty="0">
                <a:solidFill>
                  <a:schemeClr val="accent4"/>
                </a:solidFill>
                <a:highlight>
                  <a:srgbClr val="FFFF00"/>
                </a:highlight>
              </a:rPr>
              <a:t> </a:t>
            </a:r>
            <a:r>
              <a:rPr lang="fr-FR" b="1" dirty="0" err="1">
                <a:solidFill>
                  <a:schemeClr val="accent4"/>
                </a:solidFill>
                <a:highlight>
                  <a:srgbClr val="FFFF00"/>
                </a:highlight>
              </a:rPr>
              <a:t>installed</a:t>
            </a:r>
            <a:endParaRPr lang="de-DE" b="1" dirty="0">
              <a:solidFill>
                <a:schemeClr val="accent4"/>
              </a:solidFill>
              <a:highlight>
                <a:srgbClr val="FFFF00"/>
              </a:highlight>
              <a:latin typeface="Arial"/>
            </a:endParaRPr>
          </a:p>
        </p:txBody>
      </p:sp>
      <p:grpSp>
        <p:nvGrpSpPr>
          <p:cNvPr id="17" name="Group 16">
            <a:extLst>
              <a:ext uri="{FF2B5EF4-FFF2-40B4-BE49-F238E27FC236}">
                <a16:creationId xmlns:a16="http://schemas.microsoft.com/office/drawing/2014/main" id="{3675F0C4-5449-30C8-DD04-F7C0C8B2A1E2}"/>
              </a:ext>
            </a:extLst>
          </p:cNvPr>
          <p:cNvGrpSpPr/>
          <p:nvPr/>
        </p:nvGrpSpPr>
        <p:grpSpPr>
          <a:xfrm>
            <a:off x="-83425" y="5632782"/>
            <a:ext cx="9224245" cy="612197"/>
            <a:chOff x="-83425" y="5632782"/>
            <a:chExt cx="9224245" cy="612197"/>
          </a:xfrm>
        </p:grpSpPr>
        <p:sp>
          <p:nvSpPr>
            <p:cNvPr id="11" name="Rectangle 10"/>
            <p:cNvSpPr/>
            <p:nvPr/>
          </p:nvSpPr>
          <p:spPr>
            <a:xfrm>
              <a:off x="-83425" y="5660204"/>
              <a:ext cx="4572000" cy="338554"/>
            </a:xfrm>
            <a:prstGeom prst="rect">
              <a:avLst/>
            </a:prstGeom>
          </p:spPr>
          <p:txBody>
            <a:bodyPr>
              <a:spAutoFit/>
            </a:bodyPr>
            <a:lstStyle/>
            <a:p>
              <a:pPr algn="ctr" defTabSz="390997" hangingPunct="1">
                <a:spcBef>
                  <a:spcPts val="0"/>
                </a:spcBef>
              </a:pPr>
              <a:r>
                <a:rPr lang="en-US" dirty="0">
                  <a:solidFill>
                    <a:schemeClr val="accent4"/>
                  </a:solidFill>
                  <a:highlight>
                    <a:srgbClr val="FFFF00"/>
                  </a:highlight>
                  <a:latin typeface="Calibri" panose="020F0502020204030204" pitchFamily="34" charset="0"/>
                  <a:cs typeface="Calibri" panose="020F0502020204030204" pitchFamily="34" charset="0"/>
                </a:rPr>
                <a:t>23,000 square meters of ground surface</a:t>
              </a:r>
              <a:endParaRPr lang="de-DE" dirty="0">
                <a:solidFill>
                  <a:schemeClr val="accent4"/>
                </a:solidFill>
                <a:highlight>
                  <a:srgbClr val="FFFF00"/>
                </a:highlight>
                <a:latin typeface="Calibri" panose="020F0502020204030204" pitchFamily="34" charset="0"/>
                <a:cs typeface="Calibri" panose="020F0502020204030204" pitchFamily="34" charset="0"/>
              </a:endParaRPr>
            </a:p>
          </p:txBody>
        </p:sp>
        <p:sp>
          <p:nvSpPr>
            <p:cNvPr id="29" name="Textfeld 25">
              <a:extLst>
                <a:ext uri="{FF2B5EF4-FFF2-40B4-BE49-F238E27FC236}">
                  <a16:creationId xmlns:a16="http://schemas.microsoft.com/office/drawing/2014/main" id="{4BC57002-8093-5CD1-DFCD-F7F1C1DA5FC2}"/>
                </a:ext>
              </a:extLst>
            </p:cNvPr>
            <p:cNvSpPr txBox="1"/>
            <p:nvPr/>
          </p:nvSpPr>
          <p:spPr>
            <a:xfrm>
              <a:off x="6627379" y="5632782"/>
              <a:ext cx="2513441" cy="338554"/>
            </a:xfrm>
            <a:prstGeom prst="rect">
              <a:avLst/>
            </a:prstGeom>
            <a:noFill/>
          </p:spPr>
          <p:txBody>
            <a:bodyPr wrap="square" rtlCol="0">
              <a:spAutoFit/>
            </a:bodyPr>
            <a:lstStyle/>
            <a:p>
              <a:pPr algn="ctr" defTabSz="390997" hangingPunct="1">
                <a:spcBef>
                  <a:spcPts val="0"/>
                </a:spcBef>
              </a:pPr>
              <a:r>
                <a:rPr lang="fr-FR" dirty="0" err="1">
                  <a:solidFill>
                    <a:schemeClr val="accent4"/>
                  </a:solidFill>
                  <a:highlight>
                    <a:srgbClr val="FFFF00"/>
                  </a:highlight>
                  <a:latin typeface="Calibri" panose="020F0502020204030204" pitchFamily="34" charset="0"/>
                  <a:cs typeface="Calibri" panose="020F0502020204030204" pitchFamily="34" charset="0"/>
                </a:rPr>
                <a:t>Mechanical</a:t>
              </a:r>
              <a:r>
                <a:rPr lang="fr-FR" dirty="0">
                  <a:solidFill>
                    <a:schemeClr val="accent4"/>
                  </a:solidFill>
                  <a:highlight>
                    <a:srgbClr val="FFFF00"/>
                  </a:highlight>
                  <a:latin typeface="Calibri" panose="020F0502020204030204" pitchFamily="34" charset="0"/>
                  <a:cs typeface="Calibri" panose="020F0502020204030204" pitchFamily="34" charset="0"/>
                </a:rPr>
                <a:t> Workshops</a:t>
              </a:r>
              <a:endParaRPr lang="de-DE" sz="1539" dirty="0">
                <a:solidFill>
                  <a:schemeClr val="accent4"/>
                </a:solidFill>
                <a:highlight>
                  <a:srgbClr val="FFFF00"/>
                </a:highlight>
                <a:latin typeface="Calibri" panose="020F0502020204030204" pitchFamily="34" charset="0"/>
                <a:ea typeface="+mn-ea"/>
                <a:cs typeface="Calibri" panose="020F0502020204030204" pitchFamily="34" charset="0"/>
              </a:endParaRPr>
            </a:p>
          </p:txBody>
        </p:sp>
        <p:sp>
          <p:nvSpPr>
            <p:cNvPr id="30" name="Textfeld 25">
              <a:extLst>
                <a:ext uri="{FF2B5EF4-FFF2-40B4-BE49-F238E27FC236}">
                  <a16:creationId xmlns:a16="http://schemas.microsoft.com/office/drawing/2014/main" id="{4BC57002-8093-5CD1-DFCD-F7F1C1DA5FC2}"/>
                </a:ext>
              </a:extLst>
            </p:cNvPr>
            <p:cNvSpPr txBox="1"/>
            <p:nvPr/>
          </p:nvSpPr>
          <p:spPr>
            <a:xfrm>
              <a:off x="4353687" y="5660204"/>
              <a:ext cx="2513441" cy="584775"/>
            </a:xfrm>
            <a:prstGeom prst="rect">
              <a:avLst/>
            </a:prstGeom>
            <a:noFill/>
          </p:spPr>
          <p:txBody>
            <a:bodyPr wrap="square" rtlCol="0">
              <a:spAutoFit/>
            </a:bodyPr>
            <a:lstStyle/>
            <a:p>
              <a:pPr algn="ctr" defTabSz="390997" hangingPunct="1">
                <a:spcBef>
                  <a:spcPts val="0"/>
                </a:spcBef>
              </a:pPr>
              <a:r>
                <a:rPr lang="en-US" dirty="0">
                  <a:solidFill>
                    <a:schemeClr val="accent4"/>
                  </a:solidFill>
                  <a:highlight>
                    <a:srgbClr val="FFFF00"/>
                  </a:highlight>
                  <a:latin typeface="Calibri" panose="020F0502020204030204" pitchFamily="34" charset="0"/>
                  <a:cs typeface="Calibri" panose="020F0502020204030204" pitchFamily="34" charset="0"/>
                </a:rPr>
                <a:t>Chemistry, Physics, and Biology Laboratories</a:t>
              </a:r>
              <a:endParaRPr lang="de-DE" sz="1539" dirty="0">
                <a:solidFill>
                  <a:schemeClr val="accent4"/>
                </a:solidFill>
                <a:highlight>
                  <a:srgbClr val="FFFF00"/>
                </a:highlight>
                <a:latin typeface="Calibri" panose="020F0502020204030204" pitchFamily="34" charset="0"/>
                <a:ea typeface="+mn-ea"/>
                <a:cs typeface="Calibri" panose="020F0502020204030204" pitchFamily="34" charset="0"/>
              </a:endParaRPr>
            </a:p>
          </p:txBody>
        </p:sp>
      </p:grpSp>
      <p:grpSp>
        <p:nvGrpSpPr>
          <p:cNvPr id="22" name="Group 21">
            <a:extLst>
              <a:ext uri="{FF2B5EF4-FFF2-40B4-BE49-F238E27FC236}">
                <a16:creationId xmlns:a16="http://schemas.microsoft.com/office/drawing/2014/main" id="{32DD7E89-F590-7EBB-B10F-C372E8603D5E}"/>
              </a:ext>
            </a:extLst>
          </p:cNvPr>
          <p:cNvGrpSpPr/>
          <p:nvPr/>
        </p:nvGrpSpPr>
        <p:grpSpPr>
          <a:xfrm>
            <a:off x="1133949" y="6452703"/>
            <a:ext cx="6390379" cy="390525"/>
            <a:chOff x="971600" y="6515440"/>
            <a:chExt cx="6439476" cy="390525"/>
          </a:xfrm>
        </p:grpSpPr>
        <p:sp>
          <p:nvSpPr>
            <p:cNvPr id="2" name="Rectangle 1">
              <a:extLst>
                <a:ext uri="{FF2B5EF4-FFF2-40B4-BE49-F238E27FC236}">
                  <a16:creationId xmlns:a16="http://schemas.microsoft.com/office/drawing/2014/main" id="{11543539-CDFC-1189-AF2D-20470B122E38}"/>
                </a:ext>
              </a:extLst>
            </p:cNvPr>
            <p:cNvSpPr/>
            <p:nvPr/>
          </p:nvSpPr>
          <p:spPr>
            <a:xfrm>
              <a:off x="971600" y="6557069"/>
              <a:ext cx="5944440" cy="338554"/>
            </a:xfrm>
            <a:prstGeom prst="rect">
              <a:avLst/>
            </a:prstGeom>
          </p:spPr>
          <p:txBody>
            <a:bodyPr>
              <a:spAutoFit/>
            </a:bodyPr>
            <a:lstStyle/>
            <a:p>
              <a:pPr algn="ctr" defTabSz="390997" hangingPunct="1">
                <a:spcBef>
                  <a:spcPts val="0"/>
                </a:spcBef>
              </a:pPr>
              <a:r>
                <a:rPr lang="fr-FR" b="1" dirty="0">
                  <a:solidFill>
                    <a:schemeClr val="accent4"/>
                  </a:solidFill>
                </a:rPr>
                <a:t>Magnet section collaboration </a:t>
              </a:r>
              <a:r>
                <a:rPr lang="fr-FR" b="1" dirty="0" err="1">
                  <a:solidFill>
                    <a:schemeClr val="accent4"/>
                  </a:solidFill>
                </a:rPr>
                <a:t>with</a:t>
              </a:r>
              <a:r>
                <a:rPr lang="fr-FR" b="1" dirty="0">
                  <a:solidFill>
                    <a:schemeClr val="accent4"/>
                  </a:solidFill>
                </a:rPr>
                <a:t>                 and Proxima Fusion </a:t>
              </a:r>
              <a:endParaRPr lang="de-DE" b="1" dirty="0">
                <a:solidFill>
                  <a:schemeClr val="accent4"/>
                </a:solidFill>
                <a:latin typeface="Arial"/>
              </a:endParaRPr>
            </a:p>
          </p:txBody>
        </p:sp>
        <p:pic>
          <p:nvPicPr>
            <p:cNvPr id="4" name="Picture 3">
              <a:extLst>
                <a:ext uri="{FF2B5EF4-FFF2-40B4-BE49-F238E27FC236}">
                  <a16:creationId xmlns:a16="http://schemas.microsoft.com/office/drawing/2014/main" id="{A61BF10B-3185-CD2C-212D-7A1B963E835B}"/>
                </a:ext>
              </a:extLst>
            </p:cNvPr>
            <p:cNvPicPr>
              <a:picLocks noChangeAspect="1"/>
            </p:cNvPicPr>
            <p:nvPr/>
          </p:nvPicPr>
          <p:blipFill>
            <a:blip r:embed="rId5"/>
            <a:stretch>
              <a:fillRect/>
            </a:stretch>
          </p:blipFill>
          <p:spPr>
            <a:xfrm>
              <a:off x="4234900" y="6558382"/>
              <a:ext cx="674200" cy="342907"/>
            </a:xfrm>
            <a:prstGeom prst="rect">
              <a:avLst/>
            </a:prstGeom>
          </p:spPr>
        </p:pic>
        <p:pic>
          <p:nvPicPr>
            <p:cNvPr id="6" name="Picture 5">
              <a:extLst>
                <a:ext uri="{FF2B5EF4-FFF2-40B4-BE49-F238E27FC236}">
                  <a16:creationId xmlns:a16="http://schemas.microsoft.com/office/drawing/2014/main" id="{43EFA687-0355-1AC1-F999-7C7D68F10689}"/>
                </a:ext>
              </a:extLst>
            </p:cNvPr>
            <p:cNvPicPr>
              <a:picLocks noChangeAspect="1"/>
            </p:cNvPicPr>
            <p:nvPr/>
          </p:nvPicPr>
          <p:blipFill>
            <a:blip r:embed="rId6"/>
            <a:stretch>
              <a:fillRect/>
            </a:stretch>
          </p:blipFill>
          <p:spPr>
            <a:xfrm>
              <a:off x="6804248" y="6515440"/>
              <a:ext cx="606828" cy="390525"/>
            </a:xfrm>
            <a:prstGeom prst="rect">
              <a:avLst/>
            </a:prstGeom>
          </p:spPr>
        </p:pic>
      </p:grpSp>
      <p:pic>
        <p:nvPicPr>
          <p:cNvPr id="14" name="Picture 13">
            <a:extLst>
              <a:ext uri="{FF2B5EF4-FFF2-40B4-BE49-F238E27FC236}">
                <a16:creationId xmlns:a16="http://schemas.microsoft.com/office/drawing/2014/main" id="{0DA1C893-1224-36F8-3337-317A7DC5F25A}"/>
              </a:ext>
            </a:extLst>
          </p:cNvPr>
          <p:cNvPicPr>
            <a:picLocks noChangeAspect="1"/>
          </p:cNvPicPr>
          <p:nvPr/>
        </p:nvPicPr>
        <p:blipFill>
          <a:blip r:embed="rId7"/>
          <a:stretch>
            <a:fillRect/>
          </a:stretch>
        </p:blipFill>
        <p:spPr>
          <a:xfrm>
            <a:off x="8754280" y="5338833"/>
            <a:ext cx="333375" cy="390525"/>
          </a:xfrm>
          <a:prstGeom prst="rect">
            <a:avLst/>
          </a:prstGeom>
        </p:spPr>
      </p:pic>
      <p:sp>
        <p:nvSpPr>
          <p:cNvPr id="16" name="TextBox 15">
            <a:extLst>
              <a:ext uri="{FF2B5EF4-FFF2-40B4-BE49-F238E27FC236}">
                <a16:creationId xmlns:a16="http://schemas.microsoft.com/office/drawing/2014/main" id="{DA892994-50AE-D212-43C1-537FB76E7BBE}"/>
              </a:ext>
            </a:extLst>
          </p:cNvPr>
          <p:cNvSpPr txBox="1"/>
          <p:nvPr/>
        </p:nvSpPr>
        <p:spPr>
          <a:xfrm>
            <a:off x="3347864" y="332865"/>
            <a:ext cx="2592288" cy="338554"/>
          </a:xfrm>
          <a:prstGeom prst="rect">
            <a:avLst/>
          </a:prstGeom>
          <a:noFill/>
        </p:spPr>
        <p:txBody>
          <a:bodyPr wrap="square">
            <a:spAutoFit/>
          </a:bodyPr>
          <a:lstStyle/>
          <a:p>
            <a:r>
              <a:rPr lang="en-US" b="1" i="1" dirty="0">
                <a:solidFill>
                  <a:srgbClr val="00B050"/>
                </a:solidFill>
              </a:rPr>
              <a:t>gegier@parkinnovaare.ch</a:t>
            </a:r>
          </a:p>
        </p:txBody>
      </p:sp>
    </p:spTree>
    <p:extLst>
      <p:ext uri="{BB962C8B-B14F-4D97-AF65-F5344CB8AC3E}">
        <p14:creationId xmlns:p14="http://schemas.microsoft.com/office/powerpoint/2010/main" val="2083380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000880"/>
            <a:ext cx="9144000" cy="5431481"/>
          </a:xfrm>
          <a:prstGeom prst="rect">
            <a:avLst/>
          </a:prstGeom>
        </p:spPr>
      </p:pic>
      <p:grpSp>
        <p:nvGrpSpPr>
          <p:cNvPr id="67" name="Gruppieren 21">
            <a:extLst>
              <a:ext uri="{FF2B5EF4-FFF2-40B4-BE49-F238E27FC236}">
                <a16:creationId xmlns:a16="http://schemas.microsoft.com/office/drawing/2014/main" id="{A9E463E5-12FD-804C-B6E6-61166090C02D}"/>
              </a:ext>
            </a:extLst>
          </p:cNvPr>
          <p:cNvGrpSpPr/>
          <p:nvPr/>
        </p:nvGrpSpPr>
        <p:grpSpPr>
          <a:xfrm>
            <a:off x="35496" y="1124744"/>
            <a:ext cx="4104456" cy="1872208"/>
            <a:chOff x="3944935" y="2944794"/>
            <a:chExt cx="5178503" cy="2182980"/>
          </a:xfrm>
        </p:grpSpPr>
        <p:sp>
          <p:nvSpPr>
            <p:cNvPr id="68" name="Ellipse 18">
              <a:extLst>
                <a:ext uri="{FF2B5EF4-FFF2-40B4-BE49-F238E27FC236}">
                  <a16:creationId xmlns:a16="http://schemas.microsoft.com/office/drawing/2014/main" id="{A28E2158-7964-3942-B337-FA3498BA86C0}"/>
                </a:ext>
              </a:extLst>
            </p:cNvPr>
            <p:cNvSpPr/>
            <p:nvPr/>
          </p:nvSpPr>
          <p:spPr bwMode="auto">
            <a:xfrm>
              <a:off x="6111993" y="3461287"/>
              <a:ext cx="296780" cy="885385"/>
            </a:xfrm>
            <a:prstGeom prst="ellipse">
              <a:avLst/>
            </a:prstGeom>
            <a:solidFill>
              <a:srgbClr val="FDCA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8">
                <a:spcBef>
                  <a:spcPct val="0"/>
                </a:spcBef>
                <a:defRPr/>
              </a:pPr>
              <a:endParaRPr lang="de-CH" sz="1000">
                <a:solidFill>
                  <a:srgbClr val="000000"/>
                </a:solidFill>
                <a:latin typeface="Calibri" panose="020F0502020204030204" pitchFamily="34" charset="0"/>
                <a:cs typeface="Calibri" panose="020F0502020204030204" pitchFamily="34" charset="0"/>
              </a:endParaRPr>
            </a:p>
          </p:txBody>
        </p:sp>
        <p:grpSp>
          <p:nvGrpSpPr>
            <p:cNvPr id="69" name="Gruppieren 16">
              <a:extLst>
                <a:ext uri="{FF2B5EF4-FFF2-40B4-BE49-F238E27FC236}">
                  <a16:creationId xmlns:a16="http://schemas.microsoft.com/office/drawing/2014/main" id="{E09FF1EF-C7E4-1F40-9023-46EEE5378A52}"/>
                </a:ext>
              </a:extLst>
            </p:cNvPr>
            <p:cNvGrpSpPr/>
            <p:nvPr/>
          </p:nvGrpSpPr>
          <p:grpSpPr>
            <a:xfrm>
              <a:off x="6156176" y="2944794"/>
              <a:ext cx="2967262" cy="2182980"/>
              <a:chOff x="1775520" y="1604798"/>
              <a:chExt cx="5302171" cy="4297999"/>
            </a:xfrm>
          </p:grpSpPr>
          <p:sp>
            <p:nvSpPr>
              <p:cNvPr id="73" name="Rectangle 6">
                <a:extLst>
                  <a:ext uri="{FF2B5EF4-FFF2-40B4-BE49-F238E27FC236}">
                    <a16:creationId xmlns:a16="http://schemas.microsoft.com/office/drawing/2014/main" id="{989827A5-1352-E649-92A3-BDC70E3180E0}"/>
                  </a:ext>
                </a:extLst>
              </p:cNvPr>
              <p:cNvSpPr>
                <a:spLocks noChangeAspect="1"/>
              </p:cNvSpPr>
              <p:nvPr/>
            </p:nvSpPr>
            <p:spPr>
              <a:xfrm>
                <a:off x="2543606" y="1604798"/>
                <a:ext cx="4534085" cy="3766017"/>
              </a:xfrm>
              <a:prstGeom prst="rect">
                <a:avLst/>
              </a:prstGeom>
              <a:gradFill flip="none" rotWithShape="1">
                <a:gsLst>
                  <a:gs pos="0">
                    <a:srgbClr val="002060">
                      <a:lumMod val="50000"/>
                      <a:lumOff val="50000"/>
                      <a:alpha val="14000"/>
                    </a:srgbClr>
                  </a:gs>
                  <a:gs pos="21000">
                    <a:srgbClr val="002060">
                      <a:alpha val="10000"/>
                      <a:lumMod val="14000"/>
                      <a:lumOff val="86000"/>
                    </a:srgbClr>
                  </a:gs>
                  <a:gs pos="100000">
                    <a:schemeClr val="bg1">
                      <a:alpha val="0"/>
                    </a:schemeClr>
                  </a:gs>
                </a:gsLst>
                <a:lin ang="189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de-CH" sz="1000">
                  <a:solidFill>
                    <a:srgbClr val="FFFFFF"/>
                  </a:solidFill>
                  <a:latin typeface="Calibri" panose="020F0502020204030204" pitchFamily="34" charset="0"/>
                  <a:cs typeface="Calibri" panose="020F0502020204030204" pitchFamily="34" charset="0"/>
                </a:endParaRPr>
              </a:p>
            </p:txBody>
          </p:sp>
          <p:pic>
            <p:nvPicPr>
              <p:cNvPr id="74" name="Picture 5">
                <a:extLst>
                  <a:ext uri="{FF2B5EF4-FFF2-40B4-BE49-F238E27FC236}">
                    <a16:creationId xmlns:a16="http://schemas.microsoft.com/office/drawing/2014/main" id="{60707502-4386-2844-8BA2-2B10741E6ADA}"/>
                  </a:ext>
                </a:extLst>
              </p:cNvPr>
              <p:cNvPicPr>
                <a:picLocks noChangeAspect="1"/>
              </p:cNvPicPr>
              <p:nvPr/>
            </p:nvPicPr>
            <p:blipFill>
              <a:blip r:embed="rId4"/>
              <a:stretch>
                <a:fillRect/>
              </a:stretch>
            </p:blipFill>
            <p:spPr>
              <a:xfrm>
                <a:off x="1775520" y="1609701"/>
                <a:ext cx="5302171" cy="4293096"/>
              </a:xfrm>
              <a:prstGeom prst="rect">
                <a:avLst/>
              </a:prstGeom>
            </p:spPr>
          </p:pic>
          <p:sp>
            <p:nvSpPr>
              <p:cNvPr id="75" name="Oval 7">
                <a:extLst>
                  <a:ext uri="{FF2B5EF4-FFF2-40B4-BE49-F238E27FC236}">
                    <a16:creationId xmlns:a16="http://schemas.microsoft.com/office/drawing/2014/main" id="{244A77E5-3706-C149-9C5A-04CDD5D8C7BA}"/>
                  </a:ext>
                </a:extLst>
              </p:cNvPr>
              <p:cNvSpPr>
                <a:spLocks noChangeAspect="1"/>
              </p:cNvSpPr>
              <p:nvPr/>
            </p:nvSpPr>
            <p:spPr bwMode="auto">
              <a:xfrm>
                <a:off x="3777600" y="2467200"/>
                <a:ext cx="120000" cy="120000"/>
              </a:xfrm>
              <a:prstGeom prst="ellipse">
                <a:avLst/>
              </a:prstGeom>
              <a:solidFill>
                <a:schemeClr val="accent3"/>
              </a:solidFill>
              <a:ln w="22225" cap="flat" cmpd="sng" algn="ctr">
                <a:solidFill>
                  <a:schemeClr val="accent3"/>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39">
                  <a:spcBef>
                    <a:spcPct val="0"/>
                  </a:spcBef>
                  <a:defRPr/>
                </a:pPr>
                <a:endParaRPr lang="en-GB" sz="1000">
                  <a:solidFill>
                    <a:srgbClr val="000000"/>
                  </a:solidFill>
                  <a:latin typeface="Calibri" panose="020F0502020204030204" pitchFamily="34" charset="0"/>
                  <a:cs typeface="Calibri" panose="020F0502020204030204" pitchFamily="34" charset="0"/>
                </a:endParaRPr>
              </a:p>
            </p:txBody>
          </p:sp>
          <p:sp>
            <p:nvSpPr>
              <p:cNvPr id="76" name="Oval 8">
                <a:extLst>
                  <a:ext uri="{FF2B5EF4-FFF2-40B4-BE49-F238E27FC236}">
                    <a16:creationId xmlns:a16="http://schemas.microsoft.com/office/drawing/2014/main" id="{BD004329-F023-1445-9AB0-A449D9AB1BA9}"/>
                  </a:ext>
                </a:extLst>
              </p:cNvPr>
              <p:cNvSpPr>
                <a:spLocks noChangeAspect="1"/>
              </p:cNvSpPr>
              <p:nvPr/>
            </p:nvSpPr>
            <p:spPr bwMode="auto">
              <a:xfrm>
                <a:off x="3787200" y="3873600"/>
                <a:ext cx="120000" cy="120000"/>
              </a:xfrm>
              <a:prstGeom prst="ellipse">
                <a:avLst/>
              </a:prstGeom>
              <a:solidFill>
                <a:schemeClr val="accent3"/>
              </a:solidFill>
              <a:ln w="22225" cap="flat" cmpd="sng" algn="ctr">
                <a:solidFill>
                  <a:schemeClr val="accent3"/>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39">
                  <a:spcBef>
                    <a:spcPct val="0"/>
                  </a:spcBef>
                  <a:defRPr/>
                </a:pPr>
                <a:endParaRPr lang="en-GB" sz="1000">
                  <a:solidFill>
                    <a:srgbClr val="000000"/>
                  </a:solidFill>
                  <a:latin typeface="Calibri" panose="020F0502020204030204" pitchFamily="34" charset="0"/>
                  <a:cs typeface="Calibri" panose="020F0502020204030204" pitchFamily="34" charset="0"/>
                </a:endParaRPr>
              </a:p>
            </p:txBody>
          </p:sp>
          <p:cxnSp>
            <p:nvCxnSpPr>
              <p:cNvPr id="77" name="Straight Arrow Connector 10">
                <a:extLst>
                  <a:ext uri="{FF2B5EF4-FFF2-40B4-BE49-F238E27FC236}">
                    <a16:creationId xmlns:a16="http://schemas.microsoft.com/office/drawing/2014/main" id="{4861D1E2-5AFE-E84D-A5CA-87CB1B4A1871}"/>
                  </a:ext>
                </a:extLst>
              </p:cNvPr>
              <p:cNvCxnSpPr/>
              <p:nvPr/>
            </p:nvCxnSpPr>
            <p:spPr bwMode="auto">
              <a:xfrm>
                <a:off x="3835200" y="2587200"/>
                <a:ext cx="9600" cy="1296000"/>
              </a:xfrm>
              <a:prstGeom prst="straightConnector1">
                <a:avLst/>
              </a:prstGeom>
              <a:solidFill>
                <a:schemeClr val="accent1"/>
              </a:solidFill>
              <a:ln w="19050" cap="flat" cmpd="sng" algn="ctr">
                <a:solidFill>
                  <a:schemeClr val="accent3"/>
                </a:solidFill>
                <a:prstDash val="solid"/>
                <a:round/>
                <a:headEnd type="none" w="med" len="med"/>
                <a:tailEnd type="triangle" w="med" len="lg"/>
              </a:ln>
              <a:effectLst/>
            </p:spPr>
          </p:cxnSp>
          <p:sp>
            <p:nvSpPr>
              <p:cNvPr id="78" name="TextBox 1">
                <a:extLst>
                  <a:ext uri="{FF2B5EF4-FFF2-40B4-BE49-F238E27FC236}">
                    <a16:creationId xmlns:a16="http://schemas.microsoft.com/office/drawing/2014/main" id="{AB462C91-816C-9F43-BE2B-31BCF75EDA96}"/>
                  </a:ext>
                </a:extLst>
              </p:cNvPr>
              <p:cNvSpPr txBox="1"/>
              <p:nvPr/>
            </p:nvSpPr>
            <p:spPr>
              <a:xfrm>
                <a:off x="3892800" y="2985253"/>
                <a:ext cx="653420" cy="384042"/>
              </a:xfrm>
              <a:prstGeom prst="rect">
                <a:avLst/>
              </a:prstGeom>
              <a:noFill/>
            </p:spPr>
            <p:txBody>
              <a:bodyPr wrap="none" lIns="0" tIns="0" rIns="0" bIns="0" rtlCol="0">
                <a:noAutofit/>
              </a:bodyPr>
              <a:lstStyle/>
              <a:p>
                <a:pPr algn="ctr" defTabSz="914378">
                  <a:lnSpc>
                    <a:spcPct val="110000"/>
                  </a:lnSpc>
                  <a:spcBef>
                    <a:spcPct val="0"/>
                  </a:spcBef>
                  <a:buClr>
                    <a:srgbClr val="000000"/>
                  </a:buClr>
                  <a:defRPr/>
                </a:pPr>
                <a:r>
                  <a:rPr lang="en-GB" sz="1000" dirty="0">
                    <a:solidFill>
                      <a:srgbClr val="C50006"/>
                    </a:solidFill>
                    <a:latin typeface="Calibri" panose="020F0502020204030204" pitchFamily="34" charset="0"/>
                    <a:cs typeface="Calibri" panose="020F0502020204030204" pitchFamily="34" charset="0"/>
                  </a:rPr>
                  <a:t>  x 35 </a:t>
                </a:r>
              </a:p>
            </p:txBody>
          </p:sp>
        </p:grpSp>
        <p:cxnSp>
          <p:nvCxnSpPr>
            <p:cNvPr id="70" name="Gerade Verbindung mit Pfeil 20">
              <a:extLst>
                <a:ext uri="{FF2B5EF4-FFF2-40B4-BE49-F238E27FC236}">
                  <a16:creationId xmlns:a16="http://schemas.microsoft.com/office/drawing/2014/main" id="{7E0082D5-FC70-8542-9097-76867B8AE684}"/>
                </a:ext>
              </a:extLst>
            </p:cNvPr>
            <p:cNvCxnSpPr/>
            <p:nvPr/>
          </p:nvCxnSpPr>
          <p:spPr bwMode="auto">
            <a:xfrm flipH="1">
              <a:off x="5854697" y="4308748"/>
              <a:ext cx="241547" cy="20722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71" name="Picture 16">
              <a:extLst>
                <a:ext uri="{FF2B5EF4-FFF2-40B4-BE49-F238E27FC236}">
                  <a16:creationId xmlns:a16="http://schemas.microsoft.com/office/drawing/2014/main" id="{7B0516C5-DDC3-C34D-B667-6CA123DEF45B}"/>
                </a:ext>
              </a:extLst>
            </p:cNvPr>
            <p:cNvPicPr>
              <a:picLocks noChangeAspect="1"/>
            </p:cNvPicPr>
            <p:nvPr/>
          </p:nvPicPr>
          <p:blipFill>
            <a:blip r:embed="rId5"/>
            <a:stretch>
              <a:fillRect/>
            </a:stretch>
          </p:blipFill>
          <p:spPr>
            <a:xfrm>
              <a:off x="4283966" y="4083926"/>
              <a:ext cx="1510799" cy="528946"/>
            </a:xfrm>
            <a:prstGeom prst="rect">
              <a:avLst/>
            </a:prstGeom>
          </p:spPr>
        </p:pic>
        <p:sp>
          <p:nvSpPr>
            <p:cNvPr id="72" name="Textfeld 26">
              <a:extLst>
                <a:ext uri="{FF2B5EF4-FFF2-40B4-BE49-F238E27FC236}">
                  <a16:creationId xmlns:a16="http://schemas.microsoft.com/office/drawing/2014/main" id="{C694BF2D-DC9A-EA42-8C6C-5191F78BDCBA}"/>
                </a:ext>
              </a:extLst>
            </p:cNvPr>
            <p:cNvSpPr txBox="1"/>
            <p:nvPr/>
          </p:nvSpPr>
          <p:spPr>
            <a:xfrm>
              <a:off x="3944935" y="4484576"/>
              <a:ext cx="806797" cy="279063"/>
            </a:xfrm>
            <a:prstGeom prst="rect">
              <a:avLst/>
            </a:prstGeom>
            <a:noFill/>
          </p:spPr>
          <p:txBody>
            <a:bodyPr wrap="none" lIns="0" tIns="0" rIns="0" bIns="0" rtlCol="0">
              <a:spAutoFit/>
            </a:bodyPr>
            <a:lstStyle/>
            <a:p>
              <a:pPr defTabSz="914378">
                <a:lnSpc>
                  <a:spcPct val="110000"/>
                </a:lnSpc>
                <a:spcBef>
                  <a:spcPct val="0"/>
                </a:spcBef>
                <a:buClr>
                  <a:srgbClr val="000000"/>
                </a:buClr>
                <a:defRPr/>
              </a:pPr>
              <a:r>
                <a:rPr lang="de-CH" sz="1000" dirty="0" err="1">
                  <a:solidFill>
                    <a:srgbClr val="000000"/>
                  </a:solidFill>
                  <a:latin typeface="Calibri" panose="020F0502020204030204" pitchFamily="34" charset="0"/>
                  <a:cs typeface="Calibri" panose="020F0502020204030204" pitchFamily="34" charset="0"/>
                </a:rPr>
                <a:t>Brilliance</a:t>
              </a:r>
              <a:endParaRPr lang="de-CH" sz="1000" dirty="0">
                <a:solidFill>
                  <a:srgbClr val="000000"/>
                </a:solidFill>
                <a:latin typeface="Calibri" panose="020F0502020204030204" pitchFamily="34" charset="0"/>
                <a:cs typeface="Calibri" panose="020F0502020204030204" pitchFamily="34" charset="0"/>
              </a:endParaRPr>
            </a:p>
          </p:txBody>
        </p:sp>
      </p:grpSp>
      <p:pic>
        <p:nvPicPr>
          <p:cNvPr id="16" name="Picture 15"/>
          <p:cNvPicPr>
            <a:picLocks noChangeAspect="1"/>
          </p:cNvPicPr>
          <p:nvPr/>
        </p:nvPicPr>
        <p:blipFill>
          <a:blip r:embed="rId6"/>
          <a:stretch>
            <a:fillRect/>
          </a:stretch>
        </p:blipFill>
        <p:spPr>
          <a:xfrm>
            <a:off x="3612232" y="3881200"/>
            <a:ext cx="5321404" cy="2976800"/>
          </a:xfrm>
          <a:prstGeom prst="rect">
            <a:avLst/>
          </a:prstGeom>
        </p:spPr>
      </p:pic>
      <p:sp>
        <p:nvSpPr>
          <p:cNvPr id="3" name="TextBox 2"/>
          <p:cNvSpPr txBox="1"/>
          <p:nvPr/>
        </p:nvSpPr>
        <p:spPr>
          <a:xfrm>
            <a:off x="8259806" y="3861048"/>
            <a:ext cx="644407" cy="3616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r>
              <a:rPr kumimoji="0" lang="de-CH" sz="1600" b="0" i="0" u="none" strike="noStrike" cap="none" spc="0" normalizeH="0" baseline="0" dirty="0">
                <a:ln>
                  <a:noFill/>
                </a:ln>
                <a:solidFill>
                  <a:srgbClr val="000000"/>
                </a:solidFill>
                <a:effectLst/>
                <a:uFillTx/>
                <a:latin typeface="+mj-lt"/>
                <a:ea typeface="+mj-ea"/>
                <a:cs typeface="+mj-cs"/>
                <a:sym typeface="Calibri"/>
              </a:rPr>
              <a:t>Phase</a:t>
            </a:r>
            <a:r>
              <a:rPr kumimoji="0" lang="de-CH" sz="1600" b="0" i="0" u="none" strike="noStrike" cap="none" spc="0" normalizeH="0" dirty="0">
                <a:ln>
                  <a:noFill/>
                </a:ln>
                <a:solidFill>
                  <a:srgbClr val="000000"/>
                </a:solidFill>
                <a:effectLst/>
                <a:uFillTx/>
                <a:latin typeface="+mj-lt"/>
                <a:ea typeface="+mj-ea"/>
                <a:cs typeface="+mj-cs"/>
                <a:sym typeface="Calibri"/>
              </a:rPr>
              <a:t> 2</a:t>
            </a:r>
            <a:endParaRPr kumimoji="0" lang="en-US" sz="1600" b="0" i="0" u="none" strike="noStrike" cap="none" spc="0" normalizeH="0" baseline="0" dirty="0">
              <a:ln>
                <a:noFill/>
              </a:ln>
              <a:solidFill>
                <a:srgbClr val="000000"/>
              </a:solidFill>
              <a:effectLst/>
              <a:uFillTx/>
              <a:latin typeface="+mj-lt"/>
              <a:ea typeface="+mj-ea"/>
              <a:cs typeface="+mj-cs"/>
              <a:sym typeface="Calibri"/>
            </a:endParaRPr>
          </a:p>
        </p:txBody>
      </p:sp>
      <p:sp>
        <p:nvSpPr>
          <p:cNvPr id="20" name="TextBox 19"/>
          <p:cNvSpPr txBox="1"/>
          <p:nvPr/>
        </p:nvSpPr>
        <p:spPr>
          <a:xfrm>
            <a:off x="7524328" y="3861047"/>
            <a:ext cx="644407" cy="3616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r>
              <a:rPr kumimoji="0" lang="de-CH" sz="1600" b="0" i="0" u="none" strike="noStrike" cap="none" spc="0" normalizeH="0" baseline="0" dirty="0">
                <a:ln>
                  <a:noFill/>
                </a:ln>
                <a:solidFill>
                  <a:srgbClr val="000000"/>
                </a:solidFill>
                <a:effectLst/>
                <a:uFillTx/>
                <a:latin typeface="+mj-lt"/>
                <a:ea typeface="+mj-ea"/>
                <a:cs typeface="+mj-cs"/>
                <a:sym typeface="Calibri"/>
              </a:rPr>
              <a:t>Phase</a:t>
            </a:r>
            <a:r>
              <a:rPr kumimoji="0" lang="de-CH" sz="1600" b="0" i="0" u="none" strike="noStrike" cap="none" spc="0" normalizeH="0" dirty="0">
                <a:ln>
                  <a:noFill/>
                </a:ln>
                <a:solidFill>
                  <a:srgbClr val="000000"/>
                </a:solidFill>
                <a:effectLst/>
                <a:uFillTx/>
                <a:latin typeface="+mj-lt"/>
                <a:ea typeface="+mj-ea"/>
                <a:cs typeface="+mj-cs"/>
                <a:sym typeface="Calibri"/>
              </a:rPr>
              <a:t> 1</a:t>
            </a:r>
            <a:endParaRPr kumimoji="0" lang="en-US" sz="1600" b="0" i="0" u="none" strike="noStrike" cap="none" spc="0" normalizeH="0" baseline="0" dirty="0">
              <a:ln>
                <a:noFill/>
              </a:ln>
              <a:solidFill>
                <a:srgbClr val="000000"/>
              </a:solidFill>
              <a:effectLst/>
              <a:uFillTx/>
              <a:latin typeface="+mj-lt"/>
              <a:ea typeface="+mj-ea"/>
              <a:cs typeface="+mj-cs"/>
              <a:sym typeface="Calibri"/>
            </a:endParaRPr>
          </a:p>
        </p:txBody>
      </p:sp>
      <p:sp>
        <p:nvSpPr>
          <p:cNvPr id="21" name="Shape 243"/>
          <p:cNvSpPr>
            <a:spLocks noGrp="1"/>
          </p:cNvSpPr>
          <p:nvPr>
            <p:ph type="title" idx="4294967295"/>
          </p:nvPr>
        </p:nvSpPr>
        <p:spPr>
          <a:xfrm>
            <a:off x="481620" y="-19655"/>
            <a:ext cx="7378987" cy="890588"/>
          </a:xfrm>
          <a:prstGeom prst="rect">
            <a:avLst/>
          </a:prstGeom>
        </p:spPr>
        <p:txBody>
          <a:bodyPr>
            <a:noAutofit/>
          </a:bodyPr>
          <a:lstStyle/>
          <a:p>
            <a:pPr algn="ctr"/>
            <a:r>
              <a:rPr lang="de-CH" sz="2800" dirty="0"/>
              <a:t> </a:t>
            </a:r>
            <a:r>
              <a:rPr lang="en-US" sz="2400" b="1" dirty="0">
                <a:solidFill>
                  <a:srgbClr val="3333FF"/>
                </a:solidFill>
              </a:rPr>
              <a:t>Focus on a strategic PSI project:</a:t>
            </a:r>
            <a:br>
              <a:rPr lang="en-US" sz="2400" b="1" dirty="0">
                <a:solidFill>
                  <a:srgbClr val="3333FF"/>
                </a:solidFill>
              </a:rPr>
            </a:br>
            <a:r>
              <a:rPr lang="en-US" sz="2400" b="1" dirty="0">
                <a:solidFill>
                  <a:srgbClr val="3333FF"/>
                </a:solidFill>
              </a:rPr>
              <a:t>The upgrade of the Synchrotron Light Source - SLS2.0</a:t>
            </a:r>
            <a:br>
              <a:rPr lang="en-US" sz="2400" b="1" dirty="0">
                <a:solidFill>
                  <a:srgbClr val="3333FF"/>
                </a:solidFill>
              </a:rPr>
            </a:br>
            <a:r>
              <a:rPr lang="de-CH" sz="1800" b="1" dirty="0">
                <a:solidFill>
                  <a:srgbClr val="00B050"/>
                </a:solidFill>
              </a:rPr>
              <a:t>https://www.psi.ch/fr/media/sls-20</a:t>
            </a:r>
            <a:endParaRPr sz="1800" b="1" dirty="0">
              <a:solidFill>
                <a:srgbClr val="00B050"/>
              </a:solidFill>
            </a:endParaRPr>
          </a:p>
        </p:txBody>
      </p:sp>
      <p:sp>
        <p:nvSpPr>
          <p:cNvPr id="22" name="TextBox 21">
            <a:extLst>
              <a:ext uri="{FF2B5EF4-FFF2-40B4-BE49-F238E27FC236}">
                <a16:creationId xmlns:a16="http://schemas.microsoft.com/office/drawing/2014/main" id="{FAD825AE-9358-3B47-AEE5-888390623467}"/>
              </a:ext>
            </a:extLst>
          </p:cNvPr>
          <p:cNvSpPr txBox="1"/>
          <p:nvPr/>
        </p:nvSpPr>
        <p:spPr>
          <a:xfrm>
            <a:off x="107504" y="2996952"/>
            <a:ext cx="2434728" cy="573085"/>
          </a:xfrm>
          <a:prstGeom prst="rect">
            <a:avLst/>
          </a:prstGeom>
          <a:gradFill>
            <a:gsLst>
              <a:gs pos="100000">
                <a:srgbClr val="FFC424">
                  <a:alpha val="24000"/>
                </a:srgbClr>
              </a:gs>
              <a:gs pos="72000">
                <a:srgbClr val="FFC424">
                  <a:alpha val="76000"/>
                </a:srgbClr>
              </a:gs>
              <a:gs pos="38000">
                <a:srgbClr val="FFC424"/>
              </a:gs>
              <a:gs pos="0">
                <a:srgbClr val="FFC424">
                  <a:alpha val="37000"/>
                </a:srgbClr>
              </a:gs>
            </a:gsLst>
            <a:lin ang="16200000" scaled="0"/>
          </a:gradFill>
          <a:ln>
            <a:solidFill>
              <a:schemeClr val="tx1"/>
            </a:solidFill>
          </a:ln>
        </p:spPr>
        <p:txBody>
          <a:bodyPr wrap="none" lIns="0" tIns="0" rIns="0" bIns="0" rtlCol="0">
            <a:noAutofit/>
          </a:bodyPr>
          <a:lstStyle/>
          <a:p>
            <a:pPr algn="ctr">
              <a:lnSpc>
                <a:spcPct val="110000"/>
              </a:lnSpc>
              <a:spcBef>
                <a:spcPts val="0"/>
              </a:spcBef>
            </a:pPr>
            <a:r>
              <a:rPr lang="en-US" sz="1400" kern="1000" spc="30" dirty="0">
                <a:latin typeface="Calibri" panose="020F0502020204030204" pitchFamily="34" charset="0"/>
                <a:cs typeface="Calibri" panose="020F0502020204030204" pitchFamily="34" charset="0"/>
              </a:rPr>
              <a:t>SLS 2.0: </a:t>
            </a:r>
            <a:r>
              <a:rPr lang="en-US" kern="1000" spc="30" dirty="0">
                <a:latin typeface="Symbol" pitchFamily="2" charset="2"/>
                <a:cs typeface="Calibri" panose="020F0502020204030204" pitchFamily="34" charset="0"/>
              </a:rPr>
              <a:t>e</a:t>
            </a:r>
            <a:r>
              <a:rPr lang="en-US" sz="1400" kern="1000" spc="30" baseline="-25000" dirty="0">
                <a:latin typeface="Calibri" panose="020F0502020204030204" pitchFamily="34" charset="0"/>
                <a:cs typeface="Calibri" panose="020F0502020204030204" pitchFamily="34" charset="0"/>
              </a:rPr>
              <a:t>x</a:t>
            </a:r>
            <a:r>
              <a:rPr lang="en-US" sz="1400" kern="1000" spc="30" dirty="0">
                <a:latin typeface="Calibri" panose="020F0502020204030204" pitchFamily="34" charset="0"/>
                <a:cs typeface="Calibri" panose="020F0502020204030204" pitchFamily="34" charset="0"/>
              </a:rPr>
              <a:t> = 157 </a:t>
            </a:r>
            <a:r>
              <a:rPr lang="en-US" sz="1400" kern="1000" spc="30" dirty="0" err="1">
                <a:latin typeface="Calibri" panose="020F0502020204030204" pitchFamily="34" charset="0"/>
                <a:cs typeface="Calibri" panose="020F0502020204030204" pitchFamily="34" charset="0"/>
              </a:rPr>
              <a:t>pm.rad</a:t>
            </a:r>
            <a:endParaRPr lang="en-US" sz="1400" kern="1000" spc="30" dirty="0">
              <a:latin typeface="Calibri" panose="020F0502020204030204" pitchFamily="34" charset="0"/>
              <a:cs typeface="Calibri" panose="020F0502020204030204" pitchFamily="34" charset="0"/>
            </a:endParaRPr>
          </a:p>
          <a:p>
            <a:pPr algn="ctr">
              <a:lnSpc>
                <a:spcPct val="110000"/>
              </a:lnSpc>
              <a:spcBef>
                <a:spcPts val="0"/>
              </a:spcBef>
            </a:pPr>
            <a:r>
              <a:rPr lang="en-US" sz="1400" b="1" kern="1000" spc="30" dirty="0">
                <a:latin typeface="Calibri" panose="020F0502020204030204" pitchFamily="34" charset="0"/>
                <a:cs typeface="Calibri" panose="020F0502020204030204" pitchFamily="34" charset="0"/>
              </a:rPr>
              <a:t> First light: 2025</a:t>
            </a:r>
          </a:p>
        </p:txBody>
      </p:sp>
      <p:sp>
        <p:nvSpPr>
          <p:cNvPr id="6" name="TextBox 5">
            <a:extLst>
              <a:ext uri="{FF2B5EF4-FFF2-40B4-BE49-F238E27FC236}">
                <a16:creationId xmlns:a16="http://schemas.microsoft.com/office/drawing/2014/main" id="{7E271C11-12BB-2B9E-96AA-7A1B64D6E3FD}"/>
              </a:ext>
            </a:extLst>
          </p:cNvPr>
          <p:cNvSpPr txBox="1"/>
          <p:nvPr/>
        </p:nvSpPr>
        <p:spPr>
          <a:xfrm>
            <a:off x="6732240" y="6408419"/>
            <a:ext cx="2109552" cy="307777"/>
          </a:xfrm>
          <a:prstGeom prst="rect">
            <a:avLst/>
          </a:prstGeom>
          <a:solidFill>
            <a:srgbClr val="3333FF"/>
          </a:solidFill>
        </p:spPr>
        <p:txBody>
          <a:bodyPr wrap="none" lIns="0" tIns="0" rIns="0" bIns="0" rtlCol="0">
            <a:spAutoFit/>
          </a:bodyPr>
          <a:lstStyle/>
          <a:p>
            <a:pPr algn="l"/>
            <a:r>
              <a:rPr lang="de-CH" sz="2000" b="1" i="1" dirty="0">
                <a:solidFill>
                  <a:srgbClr val="FFFF00"/>
                </a:solidFill>
              </a:rPr>
              <a:t>First beam in 2025</a:t>
            </a:r>
            <a:endParaRPr lang="en-US" sz="2000" b="1" i="1" dirty="0">
              <a:solidFill>
                <a:srgbClr val="FFFF00"/>
              </a:solidFill>
            </a:endParaRPr>
          </a:p>
        </p:txBody>
      </p:sp>
    </p:spTree>
    <p:extLst>
      <p:ext uri="{BB962C8B-B14F-4D97-AF65-F5344CB8AC3E}">
        <p14:creationId xmlns:p14="http://schemas.microsoft.com/office/powerpoint/2010/main" val="2390621468"/>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Shape 243"/>
          <p:cNvSpPr>
            <a:spLocks noGrp="1"/>
          </p:cNvSpPr>
          <p:nvPr>
            <p:ph type="title" idx="4294967295"/>
          </p:nvPr>
        </p:nvSpPr>
        <p:spPr>
          <a:xfrm>
            <a:off x="971600" y="94869"/>
            <a:ext cx="7197649" cy="509587"/>
          </a:xfrm>
          <a:prstGeom prst="rect">
            <a:avLst/>
          </a:prstGeom>
        </p:spPr>
        <p:txBody>
          <a:bodyPr>
            <a:noAutofit/>
          </a:bodyPr>
          <a:lstStyle/>
          <a:p>
            <a:r>
              <a:rPr lang="en-US" sz="2800" b="1" dirty="0">
                <a:solidFill>
                  <a:srgbClr val="3333FF"/>
                </a:solidFill>
              </a:rPr>
              <a:t>Magnets for the SLS upgrade - last reminder</a:t>
            </a:r>
          </a:p>
        </p:txBody>
      </p:sp>
      <p:sp>
        <p:nvSpPr>
          <p:cNvPr id="9" name="Rectangle 8"/>
          <p:cNvSpPr/>
          <p:nvPr/>
        </p:nvSpPr>
        <p:spPr>
          <a:xfrm>
            <a:off x="6191672" y="2881967"/>
            <a:ext cx="2952328" cy="3139321"/>
          </a:xfrm>
          <a:prstGeom prst="rect">
            <a:avLst/>
          </a:prstGeom>
          <a:ln>
            <a:solidFill>
              <a:srgbClr val="3333FF"/>
            </a:solidFill>
          </a:ln>
          <a:effectLst>
            <a:glow rad="228600">
              <a:schemeClr val="accent5">
                <a:satMod val="175000"/>
                <a:alpha val="40000"/>
              </a:schemeClr>
            </a:glow>
          </a:effectLst>
        </p:spPr>
        <p:txBody>
          <a:bodyPr wrap="square">
            <a:spAutoFit/>
          </a:bodyPr>
          <a:lstStyle/>
          <a:p>
            <a:pPr>
              <a:spcBef>
                <a:spcPts val="0"/>
              </a:spcBef>
            </a:pPr>
            <a:r>
              <a:rPr lang="en-US" sz="1800" dirty="0"/>
              <a:t>Electromagnets</a:t>
            </a:r>
          </a:p>
          <a:p>
            <a:pPr>
              <a:spcBef>
                <a:spcPts val="0"/>
              </a:spcBef>
            </a:pPr>
            <a:r>
              <a:rPr lang="en-US" sz="1800" dirty="0"/>
              <a:t>		</a:t>
            </a:r>
          </a:p>
          <a:p>
            <a:pPr>
              <a:spcBef>
                <a:spcPts val="0"/>
              </a:spcBef>
            </a:pPr>
            <a:r>
              <a:rPr lang="en-US" sz="1800" dirty="0">
                <a:latin typeface="+mn-lt"/>
              </a:rPr>
              <a:t>QP	55	Quad</a:t>
            </a:r>
          </a:p>
          <a:p>
            <a:pPr>
              <a:spcBef>
                <a:spcPts val="0"/>
              </a:spcBef>
            </a:pPr>
            <a:r>
              <a:rPr lang="en-US" sz="1800" dirty="0">
                <a:latin typeface="+mn-lt"/>
              </a:rPr>
              <a:t>QPH	53	Quad</a:t>
            </a:r>
          </a:p>
          <a:p>
            <a:pPr>
              <a:spcBef>
                <a:spcPts val="0"/>
              </a:spcBef>
            </a:pPr>
            <a:r>
              <a:rPr lang="en-US" sz="1800" dirty="0">
                <a:latin typeface="+mn-lt"/>
              </a:rPr>
              <a:t>SXQ	24	6-Poles</a:t>
            </a:r>
          </a:p>
          <a:p>
            <a:pPr>
              <a:spcBef>
                <a:spcPts val="0"/>
              </a:spcBef>
            </a:pPr>
            <a:r>
              <a:rPr lang="en-US" sz="1800" dirty="0">
                <a:latin typeface="+mn-lt"/>
              </a:rPr>
              <a:t>SX	264	6-Poles</a:t>
            </a:r>
          </a:p>
          <a:p>
            <a:pPr>
              <a:spcBef>
                <a:spcPts val="0"/>
              </a:spcBef>
            </a:pPr>
            <a:r>
              <a:rPr lang="en-US" sz="1800" dirty="0">
                <a:latin typeface="+mn-lt"/>
              </a:rPr>
              <a:t>OC	264	8-poles</a:t>
            </a:r>
          </a:p>
          <a:p>
            <a:pPr algn="ctr">
              <a:spcBef>
                <a:spcPts val="0"/>
              </a:spcBef>
            </a:pPr>
            <a:r>
              <a:rPr lang="en-US" sz="1800" dirty="0">
                <a:solidFill>
                  <a:srgbClr val="FF0000"/>
                </a:solidFill>
                <a:latin typeface="+mn-lt"/>
              </a:rPr>
              <a:t>SOQ   264</a:t>
            </a:r>
          </a:p>
          <a:p>
            <a:pPr>
              <a:spcBef>
                <a:spcPts val="0"/>
              </a:spcBef>
            </a:pPr>
            <a:r>
              <a:rPr lang="en-US" sz="1800" dirty="0">
                <a:latin typeface="+mn-lt"/>
              </a:rPr>
              <a:t>CHV	112	Steering</a:t>
            </a:r>
          </a:p>
          <a:p>
            <a:pPr algn="ctr">
              <a:spcBef>
                <a:spcPts val="0"/>
              </a:spcBef>
            </a:pPr>
            <a:endParaRPr lang="en-US" sz="1800" dirty="0"/>
          </a:p>
          <a:p>
            <a:pPr algn="ctr">
              <a:spcBef>
                <a:spcPts val="0"/>
              </a:spcBef>
            </a:pPr>
            <a:r>
              <a:rPr lang="en-US" sz="1800" dirty="0"/>
              <a:t>Total: 780</a:t>
            </a:r>
          </a:p>
        </p:txBody>
      </p:sp>
      <p:sp>
        <p:nvSpPr>
          <p:cNvPr id="10" name="Rectangle 9"/>
          <p:cNvSpPr/>
          <p:nvPr/>
        </p:nvSpPr>
        <p:spPr>
          <a:xfrm>
            <a:off x="2958664" y="2854370"/>
            <a:ext cx="3024336" cy="3139321"/>
          </a:xfrm>
          <a:prstGeom prst="rect">
            <a:avLst/>
          </a:prstGeom>
          <a:noFill/>
          <a:ln>
            <a:solidFill>
              <a:schemeClr val="accent5">
                <a:lumMod val="60000"/>
                <a:lumOff val="40000"/>
              </a:schemeClr>
            </a:solidFill>
          </a:ln>
          <a:effectLst>
            <a:glow rad="139700">
              <a:schemeClr val="accent6">
                <a:satMod val="175000"/>
                <a:alpha val="40000"/>
              </a:schemeClr>
            </a:glow>
          </a:effectLst>
        </p:spPr>
        <p:txBody>
          <a:bodyPr wrap="square">
            <a:spAutoFit/>
          </a:bodyPr>
          <a:lstStyle/>
          <a:p>
            <a:pPr>
              <a:spcBef>
                <a:spcPts val="0"/>
              </a:spcBef>
            </a:pPr>
            <a:r>
              <a:rPr lang="en-US" sz="1800" dirty="0"/>
              <a:t>  Permanent Magnets	</a:t>
            </a:r>
          </a:p>
          <a:p>
            <a:pPr>
              <a:spcBef>
                <a:spcPts val="0"/>
              </a:spcBef>
            </a:pPr>
            <a:r>
              <a:rPr lang="en-US" sz="1800" dirty="0">
                <a:latin typeface="+mn-lt"/>
              </a:rPr>
              <a:t>BN	56	Dipole</a:t>
            </a:r>
          </a:p>
          <a:p>
            <a:pPr>
              <a:spcBef>
                <a:spcPts val="0"/>
              </a:spcBef>
            </a:pPr>
            <a:r>
              <a:rPr lang="en-US" sz="1800" dirty="0">
                <a:latin typeface="+mn-lt"/>
              </a:rPr>
              <a:t>BS 	4	Dipole</a:t>
            </a:r>
          </a:p>
          <a:p>
            <a:pPr>
              <a:spcBef>
                <a:spcPts val="0"/>
              </a:spcBef>
            </a:pPr>
            <a:r>
              <a:rPr lang="en-US" sz="1800" dirty="0">
                <a:latin typeface="+mn-lt"/>
              </a:rPr>
              <a:t>VB	96	Quad</a:t>
            </a:r>
          </a:p>
          <a:p>
            <a:pPr>
              <a:spcBef>
                <a:spcPts val="0"/>
              </a:spcBef>
            </a:pPr>
            <a:r>
              <a:rPr lang="en-US" sz="1800" dirty="0">
                <a:latin typeface="+mn-lt"/>
              </a:rPr>
              <a:t>VBX	24	Quad</a:t>
            </a:r>
          </a:p>
          <a:p>
            <a:pPr algn="ctr">
              <a:spcBef>
                <a:spcPts val="0"/>
              </a:spcBef>
            </a:pPr>
            <a:r>
              <a:rPr lang="en-US" sz="1800" dirty="0">
                <a:solidFill>
                  <a:srgbClr val="FF0000"/>
                </a:solidFill>
                <a:latin typeface="+mn-lt"/>
              </a:rPr>
              <a:t>Triplet	60</a:t>
            </a:r>
          </a:p>
          <a:p>
            <a:pPr>
              <a:spcBef>
                <a:spcPts val="0"/>
              </a:spcBef>
            </a:pPr>
            <a:r>
              <a:rPr lang="en-US" sz="1800" dirty="0">
                <a:latin typeface="+mn-lt"/>
              </a:rPr>
              <a:t>AN	120	Quad</a:t>
            </a:r>
          </a:p>
          <a:p>
            <a:pPr>
              <a:spcBef>
                <a:spcPts val="0"/>
              </a:spcBef>
            </a:pPr>
            <a:r>
              <a:rPr lang="en-US" sz="1800" dirty="0">
                <a:latin typeface="+mn-lt"/>
              </a:rPr>
              <a:t>ANM	24	Quad</a:t>
            </a:r>
          </a:p>
          <a:p>
            <a:pPr>
              <a:spcBef>
                <a:spcPts val="0"/>
              </a:spcBef>
            </a:pPr>
            <a:r>
              <a:rPr lang="en-US" sz="1800" dirty="0">
                <a:latin typeface="+mn-lt"/>
              </a:rPr>
              <a:t>BE	24	Dipole</a:t>
            </a:r>
          </a:p>
          <a:p>
            <a:pPr>
              <a:spcBef>
                <a:spcPts val="0"/>
              </a:spcBef>
            </a:pPr>
            <a:r>
              <a:rPr lang="en-US" sz="1800" dirty="0">
                <a:latin typeface="+mn-lt"/>
              </a:rPr>
              <a:t>VE	24	Quad</a:t>
            </a:r>
          </a:p>
          <a:p>
            <a:pPr algn="ctr">
              <a:spcBef>
                <a:spcPts val="0"/>
              </a:spcBef>
            </a:pPr>
            <a:r>
              <a:rPr lang="en-US" sz="1800" dirty="0"/>
              <a:t>Total : 372</a:t>
            </a:r>
          </a:p>
        </p:txBody>
      </p:sp>
      <p:sp>
        <p:nvSpPr>
          <p:cNvPr id="3" name="TextBox 2"/>
          <p:cNvSpPr txBox="1"/>
          <p:nvPr/>
        </p:nvSpPr>
        <p:spPr>
          <a:xfrm>
            <a:off x="99923" y="6370917"/>
            <a:ext cx="8784976"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3333FF"/>
                </a:solidFill>
                <a:effectLst/>
                <a:uFillTx/>
                <a:sym typeface="Calibri"/>
              </a:rPr>
              <a:t>1152 (phase 1)+ two 5 T superconducting </a:t>
            </a:r>
            <a:r>
              <a:rPr kumimoji="0" lang="en-US" sz="2400" b="1" i="0" u="none" strike="noStrike" cap="none" spc="0" normalizeH="0" baseline="0" dirty="0" err="1">
                <a:ln>
                  <a:noFill/>
                </a:ln>
                <a:solidFill>
                  <a:srgbClr val="3333FF"/>
                </a:solidFill>
                <a:effectLst/>
                <a:uFillTx/>
                <a:sym typeface="Calibri"/>
              </a:rPr>
              <a:t>superbends</a:t>
            </a:r>
            <a:r>
              <a:rPr kumimoji="0" lang="en-US" sz="2400" b="1" i="0" u="none" strike="noStrike" cap="none" spc="0" normalizeH="0" baseline="0" dirty="0">
                <a:ln>
                  <a:noFill/>
                </a:ln>
                <a:solidFill>
                  <a:srgbClr val="3333FF"/>
                </a:solidFill>
                <a:effectLst/>
                <a:uFillTx/>
                <a:sym typeface="Calibri"/>
              </a:rPr>
              <a:t> (phase 2)</a:t>
            </a:r>
            <a:r>
              <a:rPr lang="en-US" sz="2400" b="1" dirty="0">
                <a:solidFill>
                  <a:srgbClr val="3333FF"/>
                </a:solidFill>
              </a:rPr>
              <a:t> </a:t>
            </a:r>
          </a:p>
        </p:txBody>
      </p:sp>
      <p:pic>
        <p:nvPicPr>
          <p:cNvPr id="2" name="Picture 1"/>
          <p:cNvPicPr>
            <a:picLocks noChangeAspect="1"/>
          </p:cNvPicPr>
          <p:nvPr/>
        </p:nvPicPr>
        <p:blipFill>
          <a:blip r:embed="rId3"/>
          <a:stretch>
            <a:fillRect/>
          </a:stretch>
        </p:blipFill>
        <p:spPr>
          <a:xfrm>
            <a:off x="1187624" y="686292"/>
            <a:ext cx="6841332" cy="1871417"/>
          </a:xfrm>
          <a:prstGeom prst="rect">
            <a:avLst/>
          </a:prstGeom>
        </p:spPr>
      </p:pic>
      <p:sp>
        <p:nvSpPr>
          <p:cNvPr id="12" name="Rectangle 11"/>
          <p:cNvSpPr/>
          <p:nvPr/>
        </p:nvSpPr>
        <p:spPr>
          <a:xfrm>
            <a:off x="81766" y="2870919"/>
            <a:ext cx="2690034" cy="613572"/>
          </a:xfrm>
          <a:prstGeom prst="rect">
            <a:avLst/>
          </a:prstGeom>
          <a:ln>
            <a:noFill/>
          </a:ln>
          <a:effectLst>
            <a:glow rad="228600">
              <a:schemeClr val="accent2">
                <a:satMod val="175000"/>
                <a:alpha val="40000"/>
              </a:schemeClr>
            </a:glow>
          </a:effectLst>
        </p:spPr>
        <p:txBody>
          <a:bodyPr wrap="square">
            <a:spAutoFit/>
          </a:bodyPr>
          <a:lstStyle/>
          <a:p>
            <a:pPr>
              <a:spcBef>
                <a:spcPts val="0"/>
              </a:spcBef>
            </a:pPr>
            <a:endParaRPr lang="en-US" sz="1800" dirty="0">
              <a:latin typeface="+mj-lt"/>
            </a:endParaRPr>
          </a:p>
        </p:txBody>
      </p:sp>
      <p:pic>
        <p:nvPicPr>
          <p:cNvPr id="13" name="Picture 12"/>
          <p:cNvPicPr>
            <a:picLocks noChangeAspect="1"/>
          </p:cNvPicPr>
          <p:nvPr/>
        </p:nvPicPr>
        <p:blipFill>
          <a:blip r:embed="rId4"/>
          <a:stretch>
            <a:fillRect/>
          </a:stretch>
        </p:blipFill>
        <p:spPr>
          <a:xfrm>
            <a:off x="81766" y="3484491"/>
            <a:ext cx="1196297" cy="996914"/>
          </a:xfrm>
          <a:prstGeom prst="rect">
            <a:avLst/>
          </a:prstGeom>
        </p:spPr>
      </p:pic>
      <p:pic>
        <p:nvPicPr>
          <p:cNvPr id="14" name="Picture 13"/>
          <p:cNvPicPr>
            <a:picLocks noChangeAspect="1"/>
          </p:cNvPicPr>
          <p:nvPr/>
        </p:nvPicPr>
        <p:blipFill>
          <a:blip r:embed="rId5"/>
          <a:stretch>
            <a:fillRect/>
          </a:stretch>
        </p:blipFill>
        <p:spPr>
          <a:xfrm>
            <a:off x="378373" y="4359049"/>
            <a:ext cx="1912103" cy="1493117"/>
          </a:xfrm>
          <a:prstGeom prst="rect">
            <a:avLst/>
          </a:prstGeom>
        </p:spPr>
      </p:pic>
      <p:sp>
        <p:nvSpPr>
          <p:cNvPr id="15" name="TextBox 14"/>
          <p:cNvSpPr txBox="1"/>
          <p:nvPr/>
        </p:nvSpPr>
        <p:spPr>
          <a:xfrm>
            <a:off x="503019" y="2957297"/>
            <a:ext cx="1732847" cy="4924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000000"/>
                </a:solidFill>
                <a:effectLst/>
                <a:uFillTx/>
                <a:sym typeface="Calibri"/>
              </a:rPr>
              <a:t>34 000 </a:t>
            </a:r>
            <a:r>
              <a:rPr kumimoji="0" lang="en-US" sz="1600" b="0" i="0" u="none" strike="noStrike" cap="none" spc="0" normalizeH="0" baseline="0" dirty="0" err="1">
                <a:ln>
                  <a:noFill/>
                </a:ln>
                <a:solidFill>
                  <a:srgbClr val="000000"/>
                </a:solidFill>
                <a:effectLst/>
                <a:uFillTx/>
                <a:sym typeface="Calibri"/>
              </a:rPr>
              <a:t>NdFeB</a:t>
            </a:r>
            <a:r>
              <a:rPr kumimoji="0" lang="en-US" sz="1600" b="0" i="0" u="none" strike="noStrike" cap="none" spc="0" normalizeH="0" dirty="0">
                <a:ln>
                  <a:noFill/>
                </a:ln>
                <a:solidFill>
                  <a:srgbClr val="000000"/>
                </a:solidFill>
                <a:effectLst/>
                <a:uFillTx/>
                <a:sym typeface="Calibri"/>
              </a:rPr>
              <a:t> blocks</a:t>
            </a:r>
          </a:p>
          <a:p>
            <a:pPr marL="0" marR="0" indent="0" algn="ctr" defTabSz="914400" rtl="0" fontAlgn="auto" latinLnBrk="0" hangingPunct="0">
              <a:lnSpc>
                <a:spcPct val="100000"/>
              </a:lnSpc>
              <a:spcBef>
                <a:spcPts val="0"/>
              </a:spcBef>
              <a:spcAft>
                <a:spcPts val="0"/>
              </a:spcAft>
              <a:buClrTx/>
              <a:buSzTx/>
              <a:buFontTx/>
              <a:buNone/>
              <a:tabLst/>
            </a:pPr>
            <a:r>
              <a:rPr lang="en-US" baseline="0" dirty="0"/>
              <a:t>16.6 tons</a:t>
            </a:r>
            <a:endParaRPr kumimoji="0" lang="en-US" sz="1600" b="0" i="0" u="none" strike="noStrike" cap="none" spc="0" normalizeH="0" baseline="0" dirty="0">
              <a:ln>
                <a:noFill/>
              </a:ln>
              <a:solidFill>
                <a:srgbClr val="000000"/>
              </a:solidFill>
              <a:effectLst/>
              <a:uFillTx/>
              <a:sym typeface="Calibri"/>
            </a:endParaRPr>
          </a:p>
        </p:txBody>
      </p:sp>
      <p:pic>
        <p:nvPicPr>
          <p:cNvPr id="16" name="Picture 15"/>
          <p:cNvPicPr>
            <a:picLocks noChangeAspect="1"/>
          </p:cNvPicPr>
          <p:nvPr/>
        </p:nvPicPr>
        <p:blipFill>
          <a:blip r:embed="rId6"/>
          <a:stretch>
            <a:fillRect/>
          </a:stretch>
        </p:blipFill>
        <p:spPr>
          <a:xfrm>
            <a:off x="1543097" y="3542664"/>
            <a:ext cx="1012680" cy="816385"/>
          </a:xfrm>
          <a:prstGeom prst="rect">
            <a:avLst/>
          </a:prstGeom>
        </p:spPr>
      </p:pic>
    </p:spTree>
    <p:extLst>
      <p:ext uri="{BB962C8B-B14F-4D97-AF65-F5344CB8AC3E}">
        <p14:creationId xmlns:p14="http://schemas.microsoft.com/office/powerpoint/2010/main" val="111931279"/>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6057" y="6166052"/>
            <a:ext cx="7585822" cy="553998"/>
          </a:xfrm>
          <a:prstGeom prst="rect">
            <a:avLst/>
          </a:prstGeom>
          <a:ln>
            <a:no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de-CH" sz="1800" b="1" dirty="0">
                <a:solidFill>
                  <a:srgbClr val="3333FF"/>
                </a:solidFill>
              </a:rPr>
              <a:t>100 % </a:t>
            </a:r>
            <a:r>
              <a:rPr lang="de-CH" sz="1800" b="1" dirty="0" err="1">
                <a:solidFill>
                  <a:srgbClr val="3333FF"/>
                </a:solidFill>
              </a:rPr>
              <a:t>of</a:t>
            </a:r>
            <a:r>
              <a:rPr lang="de-CH" sz="1800" b="1" dirty="0">
                <a:solidFill>
                  <a:srgbClr val="3333FF"/>
                </a:solidFill>
              </a:rPr>
              <a:t> Permanent Magnets </a:t>
            </a:r>
            <a:r>
              <a:rPr lang="de-CH" sz="1800" b="1" dirty="0" err="1">
                <a:solidFill>
                  <a:srgbClr val="3333FF"/>
                </a:solidFill>
              </a:rPr>
              <a:t>assembly</a:t>
            </a:r>
            <a:r>
              <a:rPr lang="de-CH" sz="1800" b="1" dirty="0">
                <a:solidFill>
                  <a:srgbClr val="3333FF"/>
                </a:solidFill>
              </a:rPr>
              <a:t> in </a:t>
            </a:r>
            <a:r>
              <a:rPr lang="de-CH" sz="1800" b="1" dirty="0" err="1">
                <a:solidFill>
                  <a:srgbClr val="3333FF"/>
                </a:solidFill>
              </a:rPr>
              <a:t>house</a:t>
            </a:r>
            <a:endParaRPr lang="de-CH" sz="1800" b="1" dirty="0">
              <a:solidFill>
                <a:srgbClr val="3333FF"/>
              </a:solidFill>
            </a:endParaRPr>
          </a:p>
          <a:p>
            <a:pPr marL="0" marR="0" indent="0" algn="ctr" defTabSz="914400" rtl="0" fontAlgn="auto" latinLnBrk="0" hangingPunct="0">
              <a:lnSpc>
                <a:spcPct val="100000"/>
              </a:lnSpc>
              <a:spcBef>
                <a:spcPts val="0"/>
              </a:spcBef>
              <a:spcAft>
                <a:spcPts val="0"/>
              </a:spcAft>
              <a:buClrTx/>
              <a:buSzTx/>
              <a:buFontTx/>
              <a:buNone/>
              <a:tabLst/>
            </a:pPr>
            <a:r>
              <a:rPr lang="de-CH" sz="1800" b="1" dirty="0">
                <a:solidFill>
                  <a:srgbClr val="3333FF"/>
                </a:solidFill>
              </a:rPr>
              <a:t> </a:t>
            </a:r>
            <a:r>
              <a:rPr kumimoji="0" lang="de-CH" sz="1800" b="1" i="0" u="none" strike="noStrike" cap="none" spc="0" normalizeH="0" baseline="0" dirty="0">
                <a:ln>
                  <a:noFill/>
                </a:ln>
                <a:solidFill>
                  <a:srgbClr val="3333FF"/>
                </a:solidFill>
                <a:effectLst/>
                <a:uFillTx/>
                <a:sym typeface="Calibri"/>
              </a:rPr>
              <a:t>100</a:t>
            </a:r>
            <a:r>
              <a:rPr kumimoji="0" lang="de-CH" sz="1800" b="1" i="0" u="none" strike="noStrike" cap="none" spc="0" normalizeH="0" dirty="0">
                <a:ln>
                  <a:noFill/>
                </a:ln>
                <a:solidFill>
                  <a:srgbClr val="3333FF"/>
                </a:solidFill>
                <a:effectLst/>
                <a:uFillTx/>
                <a:sym typeface="Calibri"/>
              </a:rPr>
              <a:t> % </a:t>
            </a:r>
            <a:r>
              <a:rPr kumimoji="0" lang="de-CH" sz="1800" b="1" i="0" u="none" strike="noStrike" cap="none" spc="0" normalizeH="0" dirty="0" err="1">
                <a:ln>
                  <a:noFill/>
                </a:ln>
                <a:solidFill>
                  <a:srgbClr val="3333FF"/>
                </a:solidFill>
                <a:effectLst/>
                <a:uFillTx/>
                <a:sym typeface="Calibri"/>
              </a:rPr>
              <a:t>of</a:t>
            </a:r>
            <a:r>
              <a:rPr kumimoji="0" lang="de-CH" sz="1800" b="1" i="0" u="none" strike="noStrike" cap="none" spc="0" normalizeH="0" dirty="0">
                <a:ln>
                  <a:noFill/>
                </a:ln>
                <a:solidFill>
                  <a:srgbClr val="3333FF"/>
                </a:solidFill>
                <a:effectLst/>
                <a:uFillTx/>
                <a:sym typeface="Calibri"/>
              </a:rPr>
              <a:t> </a:t>
            </a:r>
            <a:r>
              <a:rPr kumimoji="0" lang="de-CH" sz="1800" b="1" i="0" u="none" strike="noStrike" cap="none" spc="0" normalizeH="0" dirty="0" err="1">
                <a:ln>
                  <a:noFill/>
                </a:ln>
                <a:solidFill>
                  <a:srgbClr val="3333FF"/>
                </a:solidFill>
                <a:effectLst/>
                <a:uFillTx/>
                <a:sym typeface="Calibri"/>
              </a:rPr>
              <a:t>magnets</a:t>
            </a:r>
            <a:r>
              <a:rPr kumimoji="0" lang="de-CH" sz="1800" b="1" i="0" u="none" strike="noStrike" cap="none" spc="0" normalizeH="0" dirty="0">
                <a:ln>
                  <a:noFill/>
                </a:ln>
                <a:solidFill>
                  <a:srgbClr val="3333FF"/>
                </a:solidFill>
                <a:effectLst/>
                <a:uFillTx/>
                <a:sym typeface="Calibri"/>
              </a:rPr>
              <a:t> </a:t>
            </a:r>
            <a:r>
              <a:rPr kumimoji="0" lang="de-CH" sz="1800" b="1" i="0" u="none" strike="noStrike" cap="none" spc="0" normalizeH="0" dirty="0" err="1">
                <a:ln>
                  <a:noFill/>
                </a:ln>
                <a:solidFill>
                  <a:srgbClr val="3333FF"/>
                </a:solidFill>
                <a:effectLst/>
                <a:uFillTx/>
                <a:sym typeface="Calibri"/>
              </a:rPr>
              <a:t>magnetically</a:t>
            </a:r>
            <a:r>
              <a:rPr kumimoji="0" lang="de-CH" sz="1800" b="1" i="0" u="none" strike="noStrike" cap="none" spc="0" normalizeH="0" dirty="0">
                <a:ln>
                  <a:noFill/>
                </a:ln>
                <a:solidFill>
                  <a:srgbClr val="3333FF"/>
                </a:solidFill>
                <a:effectLst/>
                <a:uFillTx/>
                <a:sym typeface="Calibri"/>
              </a:rPr>
              <a:t> </a:t>
            </a:r>
            <a:r>
              <a:rPr kumimoji="0" lang="de-CH" sz="1800" b="1" i="0" u="none" strike="noStrike" cap="none" spc="0" normalizeH="0" dirty="0" err="1">
                <a:ln>
                  <a:noFill/>
                </a:ln>
                <a:solidFill>
                  <a:srgbClr val="3333FF"/>
                </a:solidFill>
                <a:effectLst/>
                <a:uFillTx/>
                <a:sym typeface="Calibri"/>
              </a:rPr>
              <a:t>measured</a:t>
            </a:r>
            <a:r>
              <a:rPr kumimoji="0" lang="de-CH" sz="1800" b="1" i="0" u="none" strike="noStrike" cap="none" spc="0" normalizeH="0" dirty="0">
                <a:ln>
                  <a:noFill/>
                </a:ln>
                <a:solidFill>
                  <a:srgbClr val="3333FF"/>
                </a:solidFill>
                <a:effectLst/>
                <a:uFillTx/>
                <a:sym typeface="Calibri"/>
              </a:rPr>
              <a:t> at PSI</a:t>
            </a:r>
            <a:endParaRPr kumimoji="0" lang="en-US" sz="1800" b="1" i="0" u="none" strike="noStrike" cap="none" spc="0" normalizeH="0" baseline="0" dirty="0">
              <a:ln>
                <a:noFill/>
              </a:ln>
              <a:solidFill>
                <a:srgbClr val="3333FF"/>
              </a:solidFill>
              <a:effectLst/>
              <a:uFillTx/>
              <a:sym typeface="Calibri"/>
            </a:endParaRPr>
          </a:p>
        </p:txBody>
      </p:sp>
      <p:grpSp>
        <p:nvGrpSpPr>
          <p:cNvPr id="10" name="Group 9"/>
          <p:cNvGrpSpPr/>
          <p:nvPr/>
        </p:nvGrpSpPr>
        <p:grpSpPr>
          <a:xfrm>
            <a:off x="112001" y="837334"/>
            <a:ext cx="1008112" cy="383556"/>
            <a:chOff x="395536" y="741188"/>
            <a:chExt cx="1008112" cy="383556"/>
          </a:xfrm>
        </p:grpSpPr>
        <p:sp>
          <p:nvSpPr>
            <p:cNvPr id="9" name="Rounded Rectangle 8"/>
            <p:cNvSpPr/>
            <p:nvPr/>
          </p:nvSpPr>
          <p:spPr>
            <a:xfrm>
              <a:off x="395536" y="741188"/>
              <a:ext cx="1008112" cy="383556"/>
            </a:xfrm>
            <a:prstGeom prst="roundRect">
              <a:avLst/>
            </a:prstGeom>
            <a:solidFill>
              <a:schemeClr val="accent5">
                <a:lumMod val="20000"/>
                <a:lumOff val="80000"/>
              </a:schemeClr>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sp>
          <p:nvSpPr>
            <p:cNvPr id="8" name="TextBox 7"/>
            <p:cNvSpPr txBox="1"/>
            <p:nvPr/>
          </p:nvSpPr>
          <p:spPr>
            <a:xfrm>
              <a:off x="518650" y="813818"/>
              <a:ext cx="732573"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a:t>In House</a:t>
              </a:r>
              <a:endParaRPr kumimoji="0" lang="en-US" sz="1600" b="0" i="0" u="none" strike="noStrike" cap="none" spc="0" normalizeH="0" baseline="0" dirty="0">
                <a:ln>
                  <a:noFill/>
                </a:ln>
                <a:solidFill>
                  <a:srgbClr val="000000"/>
                </a:solidFill>
                <a:effectLst/>
                <a:uFillTx/>
                <a:latin typeface="+mj-lt"/>
                <a:ea typeface="+mj-ea"/>
                <a:cs typeface="+mj-cs"/>
                <a:sym typeface="Calibri"/>
              </a:endParaRPr>
            </a:p>
          </p:txBody>
        </p:sp>
      </p:grpSp>
      <p:grpSp>
        <p:nvGrpSpPr>
          <p:cNvPr id="49" name="Group 48"/>
          <p:cNvGrpSpPr/>
          <p:nvPr/>
        </p:nvGrpSpPr>
        <p:grpSpPr>
          <a:xfrm>
            <a:off x="6813499" y="756148"/>
            <a:ext cx="1008112" cy="383556"/>
            <a:chOff x="395536" y="741188"/>
            <a:chExt cx="1008112" cy="383556"/>
          </a:xfrm>
        </p:grpSpPr>
        <p:sp>
          <p:nvSpPr>
            <p:cNvPr id="50" name="Rounded Rectangle 49"/>
            <p:cNvSpPr/>
            <p:nvPr/>
          </p:nvSpPr>
          <p:spPr>
            <a:xfrm>
              <a:off x="395536" y="741188"/>
              <a:ext cx="1008112" cy="383556"/>
            </a:xfrm>
            <a:prstGeom prst="roundRect">
              <a:avLst/>
            </a:prstGeom>
            <a:solidFill>
              <a:schemeClr val="accent5">
                <a:lumMod val="20000"/>
                <a:lumOff val="80000"/>
              </a:schemeClr>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sp>
          <p:nvSpPr>
            <p:cNvPr id="51" name="TextBox 50"/>
            <p:cNvSpPr txBox="1"/>
            <p:nvPr/>
          </p:nvSpPr>
          <p:spPr>
            <a:xfrm>
              <a:off x="518650" y="813818"/>
              <a:ext cx="732573"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a:t>In House</a:t>
              </a:r>
              <a:endParaRPr kumimoji="0" lang="en-US" sz="1600" b="0" i="0" u="none" strike="noStrike" cap="none" spc="0" normalizeH="0" baseline="0" dirty="0">
                <a:ln>
                  <a:noFill/>
                </a:ln>
                <a:solidFill>
                  <a:srgbClr val="000000"/>
                </a:solidFill>
                <a:effectLst/>
                <a:uFillTx/>
                <a:latin typeface="+mj-lt"/>
                <a:ea typeface="+mj-ea"/>
                <a:cs typeface="+mj-cs"/>
                <a:sym typeface="Calibri"/>
              </a:endParaRPr>
            </a:p>
          </p:txBody>
        </p:sp>
      </p:grpSp>
      <p:grpSp>
        <p:nvGrpSpPr>
          <p:cNvPr id="72" name="Group 71"/>
          <p:cNvGrpSpPr/>
          <p:nvPr/>
        </p:nvGrpSpPr>
        <p:grpSpPr>
          <a:xfrm>
            <a:off x="-96930" y="4815276"/>
            <a:ext cx="9116585" cy="1260082"/>
            <a:chOff x="0" y="4651554"/>
            <a:chExt cx="9116585" cy="1260082"/>
          </a:xfrm>
        </p:grpSpPr>
        <p:sp>
          <p:nvSpPr>
            <p:cNvPr id="70" name="Rounded Rectangle 69"/>
            <p:cNvSpPr/>
            <p:nvPr/>
          </p:nvSpPr>
          <p:spPr>
            <a:xfrm>
              <a:off x="0" y="4651554"/>
              <a:ext cx="9116585" cy="1260082"/>
            </a:xfrm>
            <a:prstGeom prst="roundRect">
              <a:avLst/>
            </a:prstGeom>
            <a:solidFill>
              <a:schemeClr val="bg2">
                <a:lumMod val="20000"/>
                <a:lumOff val="80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grpSp>
          <p:nvGrpSpPr>
            <p:cNvPr id="14" name="Group 13"/>
            <p:cNvGrpSpPr/>
            <p:nvPr/>
          </p:nvGrpSpPr>
          <p:grpSpPr>
            <a:xfrm>
              <a:off x="65160" y="4701064"/>
              <a:ext cx="8806048" cy="1149174"/>
              <a:chOff x="233478" y="4575044"/>
              <a:chExt cx="8806048" cy="1149174"/>
            </a:xfrm>
          </p:grpSpPr>
          <p:sp>
            <p:nvSpPr>
              <p:cNvPr id="32" name="Rounded Rectangle 31"/>
              <p:cNvSpPr/>
              <p:nvPr/>
            </p:nvSpPr>
            <p:spPr>
              <a:xfrm>
                <a:off x="233478" y="5113529"/>
                <a:ext cx="2230928" cy="61068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chemeClr val="tx1"/>
                    </a:solidFill>
                    <a:latin typeface="Calibri"/>
                  </a:rPr>
                  <a:t> Design + specifications</a:t>
                </a:r>
              </a:p>
            </p:txBody>
          </p:sp>
          <p:sp>
            <p:nvSpPr>
              <p:cNvPr id="34" name="Rounded Rectangle 33"/>
              <p:cNvSpPr/>
              <p:nvPr/>
            </p:nvSpPr>
            <p:spPr>
              <a:xfrm>
                <a:off x="3004965" y="5081029"/>
                <a:ext cx="2721394" cy="610689"/>
              </a:xfrm>
              <a:prstGeom prst="roundRect">
                <a:avLst>
                  <a:gd name="adj" fmla="val 13548"/>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rgbClr val="000000">
                        <a:lumMod val="75000"/>
                        <a:lumOff val="25000"/>
                      </a:srgbClr>
                    </a:solidFill>
                    <a:latin typeface="Calibri"/>
                  </a:rPr>
                  <a:t>Magnets manufactured by the supplier</a:t>
                </a:r>
              </a:p>
            </p:txBody>
          </p:sp>
          <p:sp>
            <p:nvSpPr>
              <p:cNvPr id="38" name="Right Arrow 37"/>
              <p:cNvSpPr/>
              <p:nvPr/>
            </p:nvSpPr>
            <p:spPr>
              <a:xfrm>
                <a:off x="2523049" y="5299739"/>
                <a:ext cx="423272" cy="1870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50000"/>
                  </a:spcBef>
                  <a:spcAft>
                    <a:spcPct val="0"/>
                  </a:spcAft>
                  <a:defRPr/>
                </a:pPr>
                <a:endParaRPr lang="en-US" sz="1200" kern="1200" dirty="0">
                  <a:solidFill>
                    <a:srgbClr val="FFFFFF"/>
                  </a:solidFill>
                  <a:latin typeface="Calibri"/>
                </a:endParaRPr>
              </a:p>
            </p:txBody>
          </p:sp>
          <p:sp>
            <p:nvSpPr>
              <p:cNvPr id="44" name="Rounded Rectangle 43"/>
              <p:cNvSpPr/>
              <p:nvPr/>
            </p:nvSpPr>
            <p:spPr>
              <a:xfrm>
                <a:off x="6519246" y="5081029"/>
                <a:ext cx="2520280" cy="610689"/>
              </a:xfrm>
              <a:prstGeom prst="roundRect">
                <a:avLst>
                  <a:gd name="adj" fmla="val 13548"/>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rgbClr val="000000"/>
                    </a:solidFill>
                    <a:latin typeface="Calibri"/>
                  </a:rPr>
                  <a:t>Power tests at 4.2  K and magnetic tests at PSI</a:t>
                </a:r>
              </a:p>
            </p:txBody>
          </p:sp>
          <p:grpSp>
            <p:nvGrpSpPr>
              <p:cNvPr id="11" name="Group 10"/>
              <p:cNvGrpSpPr/>
              <p:nvPr/>
            </p:nvGrpSpPr>
            <p:grpSpPr>
              <a:xfrm>
                <a:off x="3969098" y="4575044"/>
                <a:ext cx="1619651" cy="383556"/>
                <a:chOff x="3785810" y="4456192"/>
                <a:chExt cx="1619651" cy="383556"/>
              </a:xfrm>
            </p:grpSpPr>
            <p:sp>
              <p:nvSpPr>
                <p:cNvPr id="53" name="Rounded Rectangle 52"/>
                <p:cNvSpPr/>
                <p:nvPr/>
              </p:nvSpPr>
              <p:spPr>
                <a:xfrm>
                  <a:off x="3785810" y="4456192"/>
                  <a:ext cx="1619651" cy="383556"/>
                </a:xfrm>
                <a:prstGeom prst="roundRect">
                  <a:avLst/>
                </a:prstGeom>
                <a:solidFill>
                  <a:srgbClr val="FFFF0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sp>
              <p:nvSpPr>
                <p:cNvPr id="54" name="TextBox 53"/>
                <p:cNvSpPr txBox="1"/>
                <p:nvPr/>
              </p:nvSpPr>
              <p:spPr>
                <a:xfrm>
                  <a:off x="3908925" y="4528822"/>
                  <a:ext cx="1293624"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b="1" dirty="0">
                      <a:solidFill>
                        <a:srgbClr val="3333FF"/>
                      </a:solidFill>
                    </a:rPr>
                    <a:t>5 T </a:t>
                  </a:r>
                  <a:r>
                    <a:rPr lang="en-US" b="1" dirty="0" err="1">
                      <a:solidFill>
                        <a:srgbClr val="3333FF"/>
                      </a:solidFill>
                    </a:rPr>
                    <a:t>superbends</a:t>
                  </a:r>
                  <a:endParaRPr kumimoji="0" lang="en-US" sz="1600" b="1" i="0" u="none" strike="noStrike" cap="none" spc="0" normalizeH="0" baseline="0" dirty="0">
                    <a:ln>
                      <a:noFill/>
                    </a:ln>
                    <a:solidFill>
                      <a:srgbClr val="3333FF"/>
                    </a:solidFill>
                    <a:effectLst/>
                    <a:uFillTx/>
                    <a:sym typeface="Calibri"/>
                  </a:endParaRPr>
                </a:p>
              </p:txBody>
            </p:sp>
          </p:grpSp>
          <p:sp>
            <p:nvSpPr>
              <p:cNvPr id="55" name="Right Arrow 54"/>
              <p:cNvSpPr/>
              <p:nvPr/>
            </p:nvSpPr>
            <p:spPr>
              <a:xfrm>
                <a:off x="5843646" y="5231836"/>
                <a:ext cx="423272" cy="1870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50000"/>
                  </a:spcBef>
                  <a:spcAft>
                    <a:spcPct val="0"/>
                  </a:spcAft>
                  <a:defRPr/>
                </a:pPr>
                <a:endParaRPr lang="en-US" sz="1200" kern="1200" dirty="0">
                  <a:solidFill>
                    <a:srgbClr val="FFFFFF"/>
                  </a:solidFill>
                  <a:latin typeface="Calibri"/>
                </a:endParaRPr>
              </a:p>
            </p:txBody>
          </p:sp>
        </p:grpSp>
      </p:grpSp>
      <p:grpSp>
        <p:nvGrpSpPr>
          <p:cNvPr id="56" name="Group 55"/>
          <p:cNvGrpSpPr/>
          <p:nvPr/>
        </p:nvGrpSpPr>
        <p:grpSpPr>
          <a:xfrm>
            <a:off x="3677475" y="764704"/>
            <a:ext cx="1008112" cy="383556"/>
            <a:chOff x="395536" y="741188"/>
            <a:chExt cx="1008112" cy="383556"/>
          </a:xfrm>
        </p:grpSpPr>
        <p:sp>
          <p:nvSpPr>
            <p:cNvPr id="57" name="Rounded Rectangle 56"/>
            <p:cNvSpPr/>
            <p:nvPr/>
          </p:nvSpPr>
          <p:spPr>
            <a:xfrm>
              <a:off x="395536" y="741188"/>
              <a:ext cx="1008112" cy="383556"/>
            </a:xfrm>
            <a:prstGeom prst="roundRect">
              <a:avLst/>
            </a:prstGeom>
            <a:solidFill>
              <a:schemeClr val="accent6">
                <a:lumMod val="20000"/>
                <a:lumOff val="80000"/>
              </a:schemeClr>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sp>
          <p:nvSpPr>
            <p:cNvPr id="58" name="TextBox 57"/>
            <p:cNvSpPr txBox="1"/>
            <p:nvPr/>
          </p:nvSpPr>
          <p:spPr>
            <a:xfrm>
              <a:off x="518650" y="813818"/>
              <a:ext cx="684483"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a:t>Supplier</a:t>
              </a:r>
              <a:endParaRPr kumimoji="0" lang="en-US" sz="1600" b="0" i="0" u="none" strike="noStrike" cap="none" spc="0" normalizeH="0" baseline="0" dirty="0">
                <a:ln>
                  <a:noFill/>
                </a:ln>
                <a:solidFill>
                  <a:srgbClr val="000000"/>
                </a:solidFill>
                <a:effectLst/>
                <a:uFillTx/>
                <a:latin typeface="+mj-lt"/>
                <a:ea typeface="+mj-ea"/>
                <a:cs typeface="+mj-cs"/>
                <a:sym typeface="Calibri"/>
              </a:endParaRPr>
            </a:p>
          </p:txBody>
        </p:sp>
      </p:grpSp>
      <p:grpSp>
        <p:nvGrpSpPr>
          <p:cNvPr id="71" name="Group 70"/>
          <p:cNvGrpSpPr/>
          <p:nvPr/>
        </p:nvGrpSpPr>
        <p:grpSpPr>
          <a:xfrm>
            <a:off x="-23906" y="1238056"/>
            <a:ext cx="9144000" cy="1427852"/>
            <a:chOff x="-1873" y="1025206"/>
            <a:chExt cx="9144000" cy="1427852"/>
          </a:xfrm>
        </p:grpSpPr>
        <p:sp>
          <p:nvSpPr>
            <p:cNvPr id="23" name="Rounded Rectangle 22"/>
            <p:cNvSpPr/>
            <p:nvPr/>
          </p:nvSpPr>
          <p:spPr>
            <a:xfrm>
              <a:off x="-1873" y="1025206"/>
              <a:ext cx="9144000" cy="1427852"/>
            </a:xfrm>
            <a:prstGeom prst="roundRect">
              <a:avLst/>
            </a:prstGeom>
            <a:solidFill>
              <a:schemeClr val="tx2">
                <a:lumMod val="20000"/>
                <a:lumOff val="80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grpSp>
          <p:nvGrpSpPr>
            <p:cNvPr id="20" name="Group 19"/>
            <p:cNvGrpSpPr/>
            <p:nvPr/>
          </p:nvGrpSpPr>
          <p:grpSpPr>
            <a:xfrm>
              <a:off x="65160" y="1048136"/>
              <a:ext cx="9015907" cy="1201690"/>
              <a:chOff x="147047" y="1067246"/>
              <a:chExt cx="9015907" cy="1201690"/>
            </a:xfrm>
          </p:grpSpPr>
          <p:sp>
            <p:nvSpPr>
              <p:cNvPr id="6" name="Rounded Rectangle 5"/>
              <p:cNvSpPr/>
              <p:nvPr/>
            </p:nvSpPr>
            <p:spPr>
              <a:xfrm>
                <a:off x="147047" y="1574037"/>
                <a:ext cx="2230928" cy="61068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rgbClr val="FFFFFF"/>
                    </a:solidFill>
                    <a:latin typeface="Calibri"/>
                  </a:rPr>
                  <a:t> </a:t>
                </a:r>
                <a:r>
                  <a:rPr lang="en-US" kern="1200" dirty="0">
                    <a:solidFill>
                      <a:schemeClr val="tx1"/>
                    </a:solidFill>
                    <a:latin typeface="Calibri"/>
                  </a:rPr>
                  <a:t>Design + CAD </a:t>
                </a:r>
              </a:p>
              <a:p>
                <a:pPr algn="ctr" eaLnBrk="0" fontAlgn="base">
                  <a:spcBef>
                    <a:spcPts val="0"/>
                  </a:spcBef>
                  <a:spcAft>
                    <a:spcPct val="0"/>
                  </a:spcAft>
                  <a:defRPr/>
                </a:pPr>
                <a:r>
                  <a:rPr lang="en-US" kern="1200" dirty="0">
                    <a:solidFill>
                      <a:schemeClr val="tx1"/>
                    </a:solidFill>
                    <a:latin typeface="Calibri"/>
                  </a:rPr>
                  <a:t>specifications</a:t>
                </a:r>
              </a:p>
            </p:txBody>
          </p:sp>
          <p:sp>
            <p:nvSpPr>
              <p:cNvPr id="18" name="Right Arrow 17"/>
              <p:cNvSpPr/>
              <p:nvPr/>
            </p:nvSpPr>
            <p:spPr>
              <a:xfrm>
                <a:off x="2448828" y="1775075"/>
                <a:ext cx="423272" cy="1870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50000"/>
                  </a:spcBef>
                  <a:spcAft>
                    <a:spcPct val="0"/>
                  </a:spcAft>
                  <a:defRPr/>
                </a:pPr>
                <a:endParaRPr lang="en-US" sz="1200" kern="1200" dirty="0">
                  <a:solidFill>
                    <a:srgbClr val="FFFFFF"/>
                  </a:solidFill>
                  <a:latin typeface="Calibri"/>
                </a:endParaRPr>
              </a:p>
            </p:txBody>
          </p:sp>
          <p:sp>
            <p:nvSpPr>
              <p:cNvPr id="24" name="Rounded Rectangle 23"/>
              <p:cNvSpPr/>
              <p:nvPr/>
            </p:nvSpPr>
            <p:spPr>
              <a:xfrm>
                <a:off x="2895378" y="1554949"/>
                <a:ext cx="2532044" cy="610689"/>
              </a:xfrm>
              <a:prstGeom prst="roundRect">
                <a:avLst>
                  <a:gd name="adj" fmla="val 13548"/>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rgbClr val="000000">
                        <a:lumMod val="75000"/>
                        <a:lumOff val="25000"/>
                      </a:srgbClr>
                    </a:solidFill>
                    <a:latin typeface="Calibri"/>
                  </a:rPr>
                  <a:t>Magnets manufactured by the supplier </a:t>
                </a:r>
              </a:p>
            </p:txBody>
          </p:sp>
          <p:sp>
            <p:nvSpPr>
              <p:cNvPr id="25" name="Rounded Rectangle 24"/>
              <p:cNvSpPr/>
              <p:nvPr/>
            </p:nvSpPr>
            <p:spPr>
              <a:xfrm>
                <a:off x="5763892" y="1554949"/>
                <a:ext cx="3399062" cy="713987"/>
              </a:xfrm>
              <a:prstGeom prst="roundRect">
                <a:avLst>
                  <a:gd name="adj" fmla="val 13548"/>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rgbClr val="000000"/>
                    </a:solidFill>
                    <a:latin typeface="Calibri"/>
                  </a:rPr>
                  <a:t>Reception tests &amp; </a:t>
                </a:r>
                <a:r>
                  <a:rPr lang="en-US" kern="1200" dirty="0">
                    <a:solidFill>
                      <a:srgbClr val="FF0000"/>
                    </a:solidFill>
                    <a:latin typeface="Calibri"/>
                  </a:rPr>
                  <a:t>Prototypes &amp;</a:t>
                </a:r>
                <a:r>
                  <a:rPr lang="en-US" kern="1200" dirty="0">
                    <a:solidFill>
                      <a:srgbClr val="000000"/>
                    </a:solidFill>
                    <a:latin typeface="Calibri"/>
                  </a:rPr>
                  <a:t> </a:t>
                </a:r>
              </a:p>
              <a:p>
                <a:pPr algn="ctr" eaLnBrk="0" fontAlgn="base">
                  <a:spcBef>
                    <a:spcPts val="0"/>
                  </a:spcBef>
                  <a:spcAft>
                    <a:spcPct val="0"/>
                  </a:spcAft>
                  <a:defRPr/>
                </a:pPr>
                <a:r>
                  <a:rPr lang="en-US" kern="1200" dirty="0">
                    <a:solidFill>
                      <a:srgbClr val="000000"/>
                    </a:solidFill>
                    <a:latin typeface="Calibri"/>
                  </a:rPr>
                  <a:t>&amp; 100 % magnetic qualifications at PSI</a:t>
                </a:r>
              </a:p>
            </p:txBody>
          </p:sp>
          <p:sp>
            <p:nvSpPr>
              <p:cNvPr id="27" name="Right Arrow 26"/>
              <p:cNvSpPr/>
              <p:nvPr/>
            </p:nvSpPr>
            <p:spPr>
              <a:xfrm>
                <a:off x="5437790" y="1738065"/>
                <a:ext cx="384968" cy="1870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50000"/>
                  </a:spcBef>
                  <a:spcAft>
                    <a:spcPct val="0"/>
                  </a:spcAft>
                  <a:defRPr/>
                </a:pPr>
                <a:endParaRPr lang="en-US" sz="1200" kern="1200" dirty="0">
                  <a:solidFill>
                    <a:srgbClr val="FFFFFF"/>
                  </a:solidFill>
                  <a:latin typeface="Calibri"/>
                </a:endParaRPr>
              </a:p>
            </p:txBody>
          </p:sp>
          <p:grpSp>
            <p:nvGrpSpPr>
              <p:cNvPr id="65" name="Group 64"/>
              <p:cNvGrpSpPr/>
              <p:nvPr/>
            </p:nvGrpSpPr>
            <p:grpSpPr>
              <a:xfrm>
                <a:off x="3450447" y="1067246"/>
                <a:ext cx="1774062" cy="383556"/>
                <a:chOff x="3785811" y="4456192"/>
                <a:chExt cx="1774062" cy="383556"/>
              </a:xfrm>
            </p:grpSpPr>
            <p:sp>
              <p:nvSpPr>
                <p:cNvPr id="66" name="Rounded Rectangle 65"/>
                <p:cNvSpPr/>
                <p:nvPr/>
              </p:nvSpPr>
              <p:spPr>
                <a:xfrm>
                  <a:off x="3785811" y="4456192"/>
                  <a:ext cx="1774062" cy="383556"/>
                </a:xfrm>
                <a:prstGeom prst="roundRect">
                  <a:avLst/>
                </a:prstGeom>
                <a:solidFill>
                  <a:srgbClr val="FFFF0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sp>
              <p:nvSpPr>
                <p:cNvPr id="67" name="TextBox 66"/>
                <p:cNvSpPr txBox="1"/>
                <p:nvPr/>
              </p:nvSpPr>
              <p:spPr>
                <a:xfrm>
                  <a:off x="3908925" y="4528822"/>
                  <a:ext cx="1324080"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b="1" dirty="0">
                      <a:solidFill>
                        <a:srgbClr val="3333FF"/>
                      </a:solidFill>
                    </a:rPr>
                    <a:t>Electromagnets</a:t>
                  </a:r>
                  <a:endParaRPr kumimoji="0" lang="en-US" sz="1600" b="1" i="0" u="none" strike="noStrike" cap="none" spc="0" normalizeH="0" baseline="0" dirty="0">
                    <a:ln>
                      <a:noFill/>
                    </a:ln>
                    <a:solidFill>
                      <a:srgbClr val="3333FF"/>
                    </a:solidFill>
                    <a:effectLst/>
                    <a:uFillTx/>
                    <a:sym typeface="Calibri"/>
                  </a:endParaRPr>
                </a:p>
              </p:txBody>
            </p:sp>
          </p:grpSp>
        </p:grpSp>
      </p:grpSp>
      <p:grpSp>
        <p:nvGrpSpPr>
          <p:cNvPr id="17" name="Group 16"/>
          <p:cNvGrpSpPr/>
          <p:nvPr/>
        </p:nvGrpSpPr>
        <p:grpSpPr>
          <a:xfrm>
            <a:off x="67282" y="2644206"/>
            <a:ext cx="8950037" cy="2199312"/>
            <a:chOff x="-24203" y="2056052"/>
            <a:chExt cx="8950037" cy="2199312"/>
          </a:xfrm>
        </p:grpSpPr>
        <p:sp>
          <p:nvSpPr>
            <p:cNvPr id="33" name="Rounded Rectangle 32"/>
            <p:cNvSpPr/>
            <p:nvPr/>
          </p:nvSpPr>
          <p:spPr>
            <a:xfrm>
              <a:off x="-24203" y="3286722"/>
              <a:ext cx="1823924" cy="72775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chemeClr val="tx1"/>
                  </a:solidFill>
                  <a:latin typeface="Calibri"/>
                </a:rPr>
                <a:t>Design + CAD+ specifications</a:t>
              </a:r>
            </a:p>
          </p:txBody>
        </p:sp>
        <p:grpSp>
          <p:nvGrpSpPr>
            <p:cNvPr id="16" name="Group 15"/>
            <p:cNvGrpSpPr/>
            <p:nvPr/>
          </p:nvGrpSpPr>
          <p:grpSpPr>
            <a:xfrm>
              <a:off x="17249" y="2056052"/>
              <a:ext cx="8908585" cy="2199312"/>
              <a:chOff x="20755" y="2078070"/>
              <a:chExt cx="8908585" cy="2199312"/>
            </a:xfrm>
          </p:grpSpPr>
          <p:sp>
            <p:nvSpPr>
              <p:cNvPr id="28" name="Rounded Rectangle 27"/>
              <p:cNvSpPr/>
              <p:nvPr/>
            </p:nvSpPr>
            <p:spPr>
              <a:xfrm>
                <a:off x="20755" y="2610350"/>
                <a:ext cx="1691680" cy="61068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chemeClr val="tx1"/>
                    </a:solidFill>
                    <a:latin typeface="Calibri"/>
                  </a:rPr>
                  <a:t>Specifications for</a:t>
                </a:r>
              </a:p>
            </p:txBody>
          </p:sp>
          <p:sp>
            <p:nvSpPr>
              <p:cNvPr id="29" name="Right Arrow 28"/>
              <p:cNvSpPr/>
              <p:nvPr/>
            </p:nvSpPr>
            <p:spPr>
              <a:xfrm>
                <a:off x="1865461" y="2867702"/>
                <a:ext cx="423272" cy="1870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50000"/>
                  </a:spcBef>
                  <a:spcAft>
                    <a:spcPct val="0"/>
                  </a:spcAft>
                  <a:defRPr/>
                </a:pPr>
                <a:endParaRPr lang="en-US" sz="1200" kern="1200" dirty="0">
                  <a:solidFill>
                    <a:srgbClr val="FFFFFF"/>
                  </a:solidFill>
                  <a:latin typeface="Calibri"/>
                </a:endParaRPr>
              </a:p>
            </p:txBody>
          </p:sp>
          <p:sp>
            <p:nvSpPr>
              <p:cNvPr id="30" name="Rounded Rectangle 29"/>
              <p:cNvSpPr/>
              <p:nvPr/>
            </p:nvSpPr>
            <p:spPr>
              <a:xfrm>
                <a:off x="2365093" y="2585669"/>
                <a:ext cx="2721394" cy="610689"/>
              </a:xfrm>
              <a:prstGeom prst="roundRect">
                <a:avLst>
                  <a:gd name="adj" fmla="val 13548"/>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err="1">
                    <a:solidFill>
                      <a:srgbClr val="000000">
                        <a:lumMod val="75000"/>
                        <a:lumOff val="25000"/>
                      </a:srgbClr>
                    </a:solidFill>
                    <a:latin typeface="Calibri"/>
                  </a:rPr>
                  <a:t>NdFeB</a:t>
                </a:r>
                <a:r>
                  <a:rPr lang="en-US" kern="1200" dirty="0">
                    <a:solidFill>
                      <a:srgbClr val="000000">
                        <a:lumMod val="75000"/>
                        <a:lumOff val="25000"/>
                      </a:srgbClr>
                    </a:solidFill>
                    <a:latin typeface="Calibri"/>
                  </a:rPr>
                  <a:t> blocks produced and measured by the supplier</a:t>
                </a:r>
              </a:p>
            </p:txBody>
          </p:sp>
          <p:sp>
            <p:nvSpPr>
              <p:cNvPr id="31" name="Rounded Rectangle 30"/>
              <p:cNvSpPr/>
              <p:nvPr/>
            </p:nvSpPr>
            <p:spPr>
              <a:xfrm>
                <a:off x="5492136" y="3961694"/>
                <a:ext cx="3437204" cy="315688"/>
              </a:xfrm>
              <a:prstGeom prst="roundRect">
                <a:avLst>
                  <a:gd name="adj" fmla="val 13548"/>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rgbClr val="000000"/>
                    </a:solidFill>
                    <a:latin typeface="Calibri"/>
                  </a:rPr>
                  <a:t>100 % Magnetic qualifications at PSI</a:t>
                </a:r>
              </a:p>
            </p:txBody>
          </p:sp>
          <p:sp>
            <p:nvSpPr>
              <p:cNvPr id="35" name="Rounded Rectangle 34"/>
              <p:cNvSpPr/>
              <p:nvPr/>
            </p:nvSpPr>
            <p:spPr>
              <a:xfrm>
                <a:off x="2379570" y="3369807"/>
                <a:ext cx="2721394" cy="610689"/>
              </a:xfrm>
              <a:prstGeom prst="roundRect">
                <a:avLst>
                  <a:gd name="adj" fmla="val 13548"/>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rgbClr val="000000">
                        <a:lumMod val="75000"/>
                        <a:lumOff val="25000"/>
                      </a:srgbClr>
                    </a:solidFill>
                    <a:latin typeface="Calibri"/>
                  </a:rPr>
                  <a:t>Iron yoke, thermal shunts manufactured by suppliers</a:t>
                </a:r>
              </a:p>
            </p:txBody>
          </p:sp>
          <p:sp>
            <p:nvSpPr>
              <p:cNvPr id="36" name="Right Arrow 35"/>
              <p:cNvSpPr/>
              <p:nvPr/>
            </p:nvSpPr>
            <p:spPr>
              <a:xfrm>
                <a:off x="1876351" y="3556368"/>
                <a:ext cx="423272" cy="1870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50000"/>
                  </a:spcBef>
                  <a:spcAft>
                    <a:spcPct val="0"/>
                  </a:spcAft>
                  <a:defRPr/>
                </a:pPr>
                <a:endParaRPr lang="en-US" sz="1200" kern="1200" dirty="0">
                  <a:solidFill>
                    <a:srgbClr val="FFFFFF"/>
                  </a:solidFill>
                  <a:latin typeface="Calibri"/>
                </a:endParaRPr>
              </a:p>
            </p:txBody>
          </p:sp>
          <p:sp>
            <p:nvSpPr>
              <p:cNvPr id="37" name="Rounded Rectangle 36"/>
              <p:cNvSpPr/>
              <p:nvPr/>
            </p:nvSpPr>
            <p:spPr>
              <a:xfrm>
                <a:off x="5671300" y="3106967"/>
                <a:ext cx="2286189" cy="631027"/>
              </a:xfrm>
              <a:prstGeom prst="roundRect">
                <a:avLst>
                  <a:gd name="adj" fmla="val 13548"/>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rgbClr val="FF0000"/>
                    </a:solidFill>
                    <a:latin typeface="Calibri"/>
                  </a:rPr>
                  <a:t>Prototypes</a:t>
                </a:r>
                <a:r>
                  <a:rPr lang="en-US" kern="1200" dirty="0">
                    <a:solidFill>
                      <a:srgbClr val="000000"/>
                    </a:solidFill>
                    <a:latin typeface="Calibri"/>
                  </a:rPr>
                  <a:t> &amp; 100 % magnet assembly at PSI</a:t>
                </a:r>
              </a:p>
            </p:txBody>
          </p:sp>
          <p:cxnSp>
            <p:nvCxnSpPr>
              <p:cNvPr id="39" name="Straight Arrow Connector 38"/>
              <p:cNvCxnSpPr/>
              <p:nvPr/>
            </p:nvCxnSpPr>
            <p:spPr bwMode="auto">
              <a:xfrm>
                <a:off x="5112757" y="2960631"/>
                <a:ext cx="504900" cy="278415"/>
              </a:xfrm>
              <a:prstGeom prst="straightConnector1">
                <a:avLst/>
              </a:prstGeom>
              <a:solidFill>
                <a:schemeClr val="accent1"/>
              </a:solidFill>
              <a:ln w="76200" cap="flat" cmpd="sng" algn="ctr">
                <a:solidFill>
                  <a:schemeClr val="accent1"/>
                </a:solidFill>
                <a:prstDash val="solid"/>
                <a:round/>
                <a:headEnd type="none" w="med" len="med"/>
                <a:tailEnd type="triangle"/>
              </a:ln>
              <a:effectLst/>
            </p:spPr>
          </p:cxnSp>
          <p:sp>
            <p:nvSpPr>
              <p:cNvPr id="42" name="Right Arrow 41"/>
              <p:cNvSpPr/>
              <p:nvPr/>
            </p:nvSpPr>
            <p:spPr>
              <a:xfrm>
                <a:off x="5158364" y="3568003"/>
                <a:ext cx="371914" cy="1870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50000"/>
                  </a:spcBef>
                  <a:spcAft>
                    <a:spcPct val="0"/>
                  </a:spcAft>
                  <a:defRPr/>
                </a:pPr>
                <a:endParaRPr lang="en-US" sz="1200" kern="1200" dirty="0">
                  <a:solidFill>
                    <a:srgbClr val="FFFFFF"/>
                  </a:solidFill>
                  <a:latin typeface="Calibri"/>
                </a:endParaRPr>
              </a:p>
            </p:txBody>
          </p:sp>
          <p:sp>
            <p:nvSpPr>
              <p:cNvPr id="45" name="Rounded Rectangle 44"/>
              <p:cNvSpPr/>
              <p:nvPr/>
            </p:nvSpPr>
            <p:spPr>
              <a:xfrm>
                <a:off x="5697759" y="2257013"/>
                <a:ext cx="1907704" cy="610689"/>
              </a:xfrm>
              <a:prstGeom prst="roundRect">
                <a:avLst>
                  <a:gd name="adj" fmla="val 13548"/>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ts val="0"/>
                  </a:spcBef>
                  <a:spcAft>
                    <a:spcPct val="0"/>
                  </a:spcAft>
                  <a:defRPr/>
                </a:pPr>
                <a:r>
                  <a:rPr lang="en-US" kern="1200" dirty="0">
                    <a:solidFill>
                      <a:srgbClr val="000000"/>
                    </a:solidFill>
                    <a:latin typeface="Calibri"/>
                  </a:rPr>
                  <a:t>few % cross check</a:t>
                </a:r>
              </a:p>
              <a:p>
                <a:pPr algn="ctr" eaLnBrk="0" fontAlgn="base">
                  <a:spcBef>
                    <a:spcPts val="0"/>
                  </a:spcBef>
                  <a:spcAft>
                    <a:spcPct val="0"/>
                  </a:spcAft>
                  <a:defRPr/>
                </a:pPr>
                <a:r>
                  <a:rPr lang="en-US" kern="1200" dirty="0">
                    <a:solidFill>
                      <a:srgbClr val="000000"/>
                    </a:solidFill>
                    <a:latin typeface="Calibri"/>
                  </a:rPr>
                  <a:t>(Helmholtz)</a:t>
                </a:r>
              </a:p>
            </p:txBody>
          </p:sp>
          <p:cxnSp>
            <p:nvCxnSpPr>
              <p:cNvPr id="22" name="Straight Arrow Connector 21"/>
              <p:cNvCxnSpPr/>
              <p:nvPr/>
            </p:nvCxnSpPr>
            <p:spPr bwMode="auto">
              <a:xfrm flipV="1">
                <a:off x="5171904" y="2519033"/>
                <a:ext cx="501173" cy="119382"/>
              </a:xfrm>
              <a:prstGeom prst="straightConnector1">
                <a:avLst/>
              </a:prstGeom>
              <a:solidFill>
                <a:schemeClr val="accent1"/>
              </a:solidFill>
              <a:ln w="76200" cap="flat" cmpd="sng" algn="ctr">
                <a:solidFill>
                  <a:schemeClr val="accent1"/>
                </a:solidFill>
                <a:prstDash val="solid"/>
                <a:round/>
                <a:headEnd type="none" w="med" len="med"/>
                <a:tailEnd type="triangle"/>
              </a:ln>
              <a:effectLst/>
            </p:spPr>
          </p:cxnSp>
          <p:grpSp>
            <p:nvGrpSpPr>
              <p:cNvPr id="59" name="Group 58"/>
              <p:cNvGrpSpPr/>
              <p:nvPr/>
            </p:nvGrpSpPr>
            <p:grpSpPr>
              <a:xfrm>
                <a:off x="2680200" y="2078070"/>
                <a:ext cx="2889754" cy="383556"/>
                <a:chOff x="3285367" y="4469027"/>
                <a:chExt cx="2889754" cy="383556"/>
              </a:xfrm>
            </p:grpSpPr>
            <p:sp>
              <p:nvSpPr>
                <p:cNvPr id="60" name="Rounded Rectangle 59"/>
                <p:cNvSpPr/>
                <p:nvPr/>
              </p:nvSpPr>
              <p:spPr>
                <a:xfrm>
                  <a:off x="3285367" y="4469027"/>
                  <a:ext cx="2850077" cy="383556"/>
                </a:xfrm>
                <a:prstGeom prst="roundRect">
                  <a:avLst/>
                </a:prstGeom>
                <a:solidFill>
                  <a:srgbClr val="FFFF0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endParaRPr kumimoji="0" lang="en-US" sz="1600" b="0" i="0" u="none" strike="noStrike" cap="none" spc="0" normalizeH="0" baseline="0">
                    <a:ln>
                      <a:noFill/>
                    </a:ln>
                    <a:solidFill>
                      <a:srgbClr val="000000"/>
                    </a:solidFill>
                    <a:effectLst/>
                    <a:uFillTx/>
                    <a:latin typeface="+mj-lt"/>
                    <a:ea typeface="+mj-ea"/>
                    <a:cs typeface="+mj-cs"/>
                    <a:sym typeface="Calibri"/>
                  </a:endParaRPr>
                </a:p>
              </p:txBody>
            </p:sp>
            <p:sp>
              <p:nvSpPr>
                <p:cNvPr id="61" name="TextBox 60"/>
                <p:cNvSpPr txBox="1"/>
                <p:nvPr/>
              </p:nvSpPr>
              <p:spPr>
                <a:xfrm>
                  <a:off x="3306567" y="4534085"/>
                  <a:ext cx="2868554" cy="246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b="1" dirty="0">
                      <a:solidFill>
                        <a:srgbClr val="3333FF"/>
                      </a:solidFill>
                    </a:rPr>
                    <a:t>Permanent Magnets (</a:t>
                  </a:r>
                  <a:r>
                    <a:rPr lang="en-US" b="1" dirty="0" err="1">
                      <a:solidFill>
                        <a:srgbClr val="3333FF"/>
                      </a:solidFill>
                    </a:rPr>
                    <a:t>NdFeB</a:t>
                  </a:r>
                  <a:r>
                    <a:rPr lang="en-US" b="1" dirty="0">
                      <a:solidFill>
                        <a:srgbClr val="3333FF"/>
                      </a:solidFill>
                    </a:rPr>
                    <a:t>)</a:t>
                  </a:r>
                  <a:endParaRPr kumimoji="0" lang="en-US" sz="1600" b="1" i="0" u="none" strike="noStrike" cap="none" spc="0" normalizeH="0" baseline="0" dirty="0">
                    <a:ln>
                      <a:noFill/>
                    </a:ln>
                    <a:solidFill>
                      <a:srgbClr val="3333FF"/>
                    </a:solidFill>
                    <a:effectLst/>
                    <a:uFillTx/>
                    <a:sym typeface="Calibri"/>
                  </a:endParaRPr>
                </a:p>
              </p:txBody>
            </p:sp>
          </p:grpSp>
          <p:sp>
            <p:nvSpPr>
              <p:cNvPr id="68" name="Right Arrow 67"/>
              <p:cNvSpPr/>
              <p:nvPr/>
            </p:nvSpPr>
            <p:spPr>
              <a:xfrm rot="5400000">
                <a:off x="6939309" y="3772368"/>
                <a:ext cx="206725" cy="1870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50000"/>
                  </a:spcBef>
                  <a:spcAft>
                    <a:spcPct val="0"/>
                  </a:spcAft>
                  <a:defRPr/>
                </a:pPr>
                <a:endParaRPr lang="en-US" sz="1200" kern="1200" dirty="0">
                  <a:solidFill>
                    <a:srgbClr val="FFFFFF"/>
                  </a:solidFill>
                  <a:latin typeface="Calibri"/>
                </a:endParaRPr>
              </a:p>
            </p:txBody>
          </p:sp>
        </p:grpSp>
      </p:grpSp>
      <p:sp>
        <p:nvSpPr>
          <p:cNvPr id="74" name="Title 1"/>
          <p:cNvSpPr>
            <a:spLocks noGrp="1"/>
          </p:cNvSpPr>
          <p:nvPr>
            <p:ph type="title" idx="4294967295"/>
          </p:nvPr>
        </p:nvSpPr>
        <p:spPr>
          <a:xfrm>
            <a:off x="996345" y="-3882"/>
            <a:ext cx="6707187" cy="509588"/>
          </a:xfrm>
        </p:spPr>
        <p:txBody>
          <a:bodyPr>
            <a:normAutofit/>
          </a:bodyPr>
          <a:lstStyle/>
          <a:p>
            <a:r>
              <a:rPr lang="en-US" sz="2800" b="1" dirty="0">
                <a:solidFill>
                  <a:srgbClr val="3333FF"/>
                </a:solidFill>
              </a:rPr>
              <a:t>SLS2.0 magnets : the production path</a:t>
            </a:r>
          </a:p>
        </p:txBody>
      </p:sp>
    </p:spTree>
    <p:extLst>
      <p:ext uri="{BB962C8B-B14F-4D97-AF65-F5344CB8AC3E}">
        <p14:creationId xmlns:p14="http://schemas.microsoft.com/office/powerpoint/2010/main" val="3095775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hape 243"/>
          <p:cNvSpPr>
            <a:spLocks noGrp="1"/>
          </p:cNvSpPr>
          <p:nvPr>
            <p:ph type="title" idx="4294967295"/>
          </p:nvPr>
        </p:nvSpPr>
        <p:spPr>
          <a:xfrm>
            <a:off x="841239" y="22609"/>
            <a:ext cx="6700837" cy="338138"/>
          </a:xfrm>
          <a:prstGeom prst="rect">
            <a:avLst/>
          </a:prstGeom>
        </p:spPr>
        <p:txBody>
          <a:bodyPr>
            <a:noAutofit/>
          </a:bodyPr>
          <a:lstStyle/>
          <a:p>
            <a:pPr algn="ctr"/>
            <a:r>
              <a:rPr lang="en-US" sz="2400" b="1" dirty="0">
                <a:solidFill>
                  <a:srgbClr val="3333FF"/>
                </a:solidFill>
                <a:latin typeface="Calibri" panose="020F0502020204030204" pitchFamily="34" charset="0"/>
                <a:cs typeface="Calibri" panose="020F0502020204030204" pitchFamily="34" charset="0"/>
              </a:rPr>
              <a:t>SLS2.0 permanent magnets- last (individual) pictures</a:t>
            </a:r>
          </a:p>
        </p:txBody>
      </p:sp>
      <p:sp>
        <p:nvSpPr>
          <p:cNvPr id="4" name="Foliennummernplatzhalter 3"/>
          <p:cNvSpPr>
            <a:spLocks noGrp="1"/>
          </p:cNvSpPr>
          <p:nvPr>
            <p:ph type="sldNum" sz="quarter" idx="4294967295"/>
          </p:nvPr>
        </p:nvSpPr>
        <p:spPr>
          <a:xfrm>
            <a:off x="8777288" y="6661150"/>
            <a:ext cx="366712" cy="138113"/>
          </a:xfrm>
        </p:spPr>
        <p:txBody>
          <a:bodyPr/>
          <a:lstStyle/>
          <a:p>
            <a:pPr algn="r">
              <a:defRPr/>
            </a:pPr>
            <a:r>
              <a:rPr lang="en-US" dirty="0"/>
              <a:t>Page </a:t>
            </a:r>
            <a:fld id="{EBC07571-3134-BB4B-B83F-1A9FE18D34F3}" type="slidenum">
              <a:rPr lang="en-US" smtClean="0"/>
              <a:pPr algn="r">
                <a:defRPr/>
              </a:pPr>
              <a:t>9</a:t>
            </a:fld>
            <a:endParaRPr lang="en-US" dirty="0"/>
          </a:p>
        </p:txBody>
      </p:sp>
      <p:sp>
        <p:nvSpPr>
          <p:cNvPr id="7" name="TextBox 6"/>
          <p:cNvSpPr txBox="1"/>
          <p:nvPr/>
        </p:nvSpPr>
        <p:spPr>
          <a:xfrm>
            <a:off x="395536" y="672910"/>
            <a:ext cx="2643497" cy="650192"/>
          </a:xfrm>
          <a:prstGeom prst="rect">
            <a:avLst/>
          </a:prstGeom>
          <a:noFill/>
          <a:ln>
            <a:solidFill>
              <a:srgbClr val="00B050"/>
            </a:solidFill>
          </a:ln>
          <a:effectLst>
            <a:glow rad="139700">
              <a:schemeClr val="accent6">
                <a:satMod val="175000"/>
                <a:alpha val="40000"/>
              </a:schemeClr>
            </a:glow>
          </a:effectLst>
        </p:spPr>
        <p:txBody>
          <a:bodyPr wrap="none" lIns="0" tIns="0" rIns="0" bIns="0" rtlCol="0">
            <a:noAutofit/>
          </a:bodyPr>
          <a:lstStyle/>
          <a:p>
            <a:pPr algn="ctr" eaLnBrk="1" hangingPunct="1">
              <a:lnSpc>
                <a:spcPct val="110000"/>
              </a:lnSpc>
              <a:spcBef>
                <a:spcPct val="0"/>
              </a:spcBef>
              <a:buClr>
                <a:srgbClr val="000000"/>
              </a:buClr>
            </a:pPr>
            <a:r>
              <a:rPr lang="en-US" sz="1800" dirty="0">
                <a:latin typeface="Calibri"/>
              </a:rPr>
              <a:t>Dipole BN (56)</a:t>
            </a:r>
          </a:p>
          <a:p>
            <a:pPr algn="ctr" eaLnBrk="1" hangingPunct="1">
              <a:lnSpc>
                <a:spcPct val="110000"/>
              </a:lnSpc>
              <a:spcBef>
                <a:spcPct val="0"/>
              </a:spcBef>
              <a:buClr>
                <a:srgbClr val="000000"/>
              </a:buClr>
            </a:pPr>
            <a:r>
              <a:rPr lang="en-US" sz="1800" dirty="0">
                <a:latin typeface="Calibri"/>
              </a:rPr>
              <a:t>1.35 T; L=405 mm; G=22 mm</a:t>
            </a:r>
          </a:p>
        </p:txBody>
      </p:sp>
      <p:sp>
        <p:nvSpPr>
          <p:cNvPr id="13" name="TextBox 12"/>
          <p:cNvSpPr txBox="1"/>
          <p:nvPr/>
        </p:nvSpPr>
        <p:spPr>
          <a:xfrm>
            <a:off x="3544139" y="568096"/>
            <a:ext cx="1447615" cy="889236"/>
          </a:xfrm>
          <a:prstGeom prst="rect">
            <a:avLst/>
          </a:prstGeom>
          <a:noFill/>
          <a:ln w="19050">
            <a:solidFill>
              <a:srgbClr val="00B050"/>
            </a:solidFill>
          </a:ln>
          <a:effectLst>
            <a:glow rad="228600">
              <a:schemeClr val="accent6">
                <a:satMod val="175000"/>
                <a:alpha val="40000"/>
              </a:schemeClr>
            </a:glow>
          </a:effectLst>
        </p:spPr>
        <p:txBody>
          <a:bodyPr wrap="none" lIns="0" tIns="0" rIns="0" bIns="0" rtlCol="0">
            <a:noAutofit/>
          </a:bodyPr>
          <a:lstStyle/>
          <a:p>
            <a:pPr algn="ctr" eaLnBrk="1" hangingPunct="1">
              <a:lnSpc>
                <a:spcPct val="110000"/>
              </a:lnSpc>
              <a:spcBef>
                <a:spcPct val="0"/>
              </a:spcBef>
              <a:buClr>
                <a:srgbClr val="000000"/>
              </a:buClr>
            </a:pPr>
            <a:r>
              <a:rPr lang="en-US" sz="1800" dirty="0">
                <a:latin typeface="Calibri"/>
              </a:rPr>
              <a:t>VB (120) </a:t>
            </a:r>
          </a:p>
          <a:p>
            <a:pPr algn="ctr" eaLnBrk="1" hangingPunct="1">
              <a:lnSpc>
                <a:spcPct val="110000"/>
              </a:lnSpc>
              <a:spcBef>
                <a:spcPct val="0"/>
              </a:spcBef>
              <a:buClr>
                <a:srgbClr val="000000"/>
              </a:buClr>
            </a:pPr>
            <a:r>
              <a:rPr lang="en-US" sz="1800" dirty="0">
                <a:latin typeface="Calibri"/>
              </a:rPr>
              <a:t>0.84 T </a:t>
            </a:r>
          </a:p>
          <a:p>
            <a:pPr algn="ctr" eaLnBrk="1" hangingPunct="1">
              <a:lnSpc>
                <a:spcPct val="110000"/>
              </a:lnSpc>
              <a:spcBef>
                <a:spcPct val="0"/>
              </a:spcBef>
              <a:buClr>
                <a:srgbClr val="000000"/>
              </a:buClr>
            </a:pPr>
            <a:r>
              <a:rPr lang="en-US" sz="1800" dirty="0">
                <a:latin typeface="Calibri"/>
              </a:rPr>
              <a:t>40.6 T/m </a:t>
            </a:r>
          </a:p>
        </p:txBody>
      </p:sp>
      <p:sp>
        <p:nvSpPr>
          <p:cNvPr id="14" name="TextBox 13"/>
          <p:cNvSpPr txBox="1"/>
          <p:nvPr/>
        </p:nvSpPr>
        <p:spPr>
          <a:xfrm>
            <a:off x="179512" y="6108616"/>
            <a:ext cx="3168352" cy="587416"/>
          </a:xfrm>
          <a:prstGeom prst="rect">
            <a:avLst/>
          </a:prstGeom>
          <a:noFill/>
          <a:ln>
            <a:solidFill>
              <a:srgbClr val="00B050"/>
            </a:solidFill>
          </a:ln>
          <a:effectLst>
            <a:glow rad="139700">
              <a:schemeClr val="accent6">
                <a:satMod val="175000"/>
                <a:alpha val="40000"/>
              </a:schemeClr>
            </a:glow>
          </a:effectLst>
        </p:spPr>
        <p:txBody>
          <a:bodyPr wrap="none" lIns="0" tIns="0" rIns="0" bIns="0" rtlCol="0">
            <a:noAutofit/>
          </a:bodyPr>
          <a:lstStyle/>
          <a:p>
            <a:pPr eaLnBrk="1" hangingPunct="1">
              <a:lnSpc>
                <a:spcPct val="110000"/>
              </a:lnSpc>
              <a:spcBef>
                <a:spcPct val="0"/>
              </a:spcBef>
              <a:buClr>
                <a:srgbClr val="000000"/>
              </a:buClr>
            </a:pPr>
            <a:r>
              <a:rPr lang="en-US" sz="1800" dirty="0">
                <a:latin typeface="Calibri"/>
              </a:rPr>
              <a:t>Quadrupole AN(M) (148)</a:t>
            </a:r>
          </a:p>
          <a:p>
            <a:pPr hangingPunct="1">
              <a:lnSpc>
                <a:spcPct val="110000"/>
              </a:lnSpc>
              <a:spcBef>
                <a:spcPct val="0"/>
              </a:spcBef>
              <a:buClr>
                <a:srgbClr val="000000"/>
              </a:buClr>
            </a:pPr>
            <a:r>
              <a:rPr lang="en-US" sz="1800" dirty="0">
                <a:latin typeface="Calibri"/>
              </a:rPr>
              <a:t>    72.5-78 </a:t>
            </a:r>
            <a:r>
              <a:rPr lang="en-US" sz="1800" dirty="0"/>
              <a:t>T/m ; Ø=22 mm</a:t>
            </a:r>
          </a:p>
          <a:p>
            <a:pPr eaLnBrk="1" hangingPunct="1">
              <a:lnSpc>
                <a:spcPct val="110000"/>
              </a:lnSpc>
              <a:spcBef>
                <a:spcPct val="0"/>
              </a:spcBef>
              <a:buClr>
                <a:srgbClr val="000000"/>
              </a:buClr>
            </a:pPr>
            <a:r>
              <a:rPr lang="en-US" sz="1800" dirty="0">
                <a:latin typeface="Calibri"/>
              </a:rPr>
              <a:t> </a:t>
            </a:r>
          </a:p>
        </p:txBody>
      </p:sp>
      <p:pic>
        <p:nvPicPr>
          <p:cNvPr id="18" name="Picture 17"/>
          <p:cNvPicPr>
            <a:picLocks noChangeAspect="1"/>
          </p:cNvPicPr>
          <p:nvPr/>
        </p:nvPicPr>
        <p:blipFill>
          <a:blip r:embed="rId3"/>
          <a:stretch>
            <a:fillRect/>
          </a:stretch>
        </p:blipFill>
        <p:spPr>
          <a:xfrm>
            <a:off x="395536" y="4365104"/>
            <a:ext cx="1944216" cy="1668115"/>
          </a:xfrm>
          <a:prstGeom prst="rect">
            <a:avLst/>
          </a:prstGeom>
        </p:spPr>
      </p:pic>
      <p:sp>
        <p:nvSpPr>
          <p:cNvPr id="48" name="TextBox 47"/>
          <p:cNvSpPr txBox="1"/>
          <p:nvPr/>
        </p:nvSpPr>
        <p:spPr>
          <a:xfrm>
            <a:off x="3851919" y="6098222"/>
            <a:ext cx="2016225" cy="576064"/>
          </a:xfrm>
          <a:prstGeom prst="rect">
            <a:avLst/>
          </a:prstGeom>
          <a:noFill/>
          <a:ln>
            <a:solidFill>
              <a:srgbClr val="00B050"/>
            </a:solidFill>
          </a:ln>
          <a:effectLst>
            <a:glow rad="139700">
              <a:schemeClr val="accent6">
                <a:satMod val="175000"/>
                <a:alpha val="40000"/>
              </a:schemeClr>
            </a:glow>
          </a:effectLst>
        </p:spPr>
        <p:txBody>
          <a:bodyPr wrap="none" lIns="0" tIns="0" rIns="0" bIns="0" rtlCol="0">
            <a:noAutofit/>
          </a:bodyPr>
          <a:lstStyle/>
          <a:p>
            <a:pPr algn="ctr" eaLnBrk="1" hangingPunct="1">
              <a:lnSpc>
                <a:spcPct val="110000"/>
              </a:lnSpc>
              <a:spcBef>
                <a:spcPct val="0"/>
              </a:spcBef>
              <a:buClr>
                <a:srgbClr val="000000"/>
              </a:buClr>
            </a:pPr>
            <a:r>
              <a:rPr lang="en-US" sz="1800" dirty="0">
                <a:latin typeface="Calibri"/>
              </a:rPr>
              <a:t>Quadrupole VE (24) </a:t>
            </a:r>
          </a:p>
          <a:p>
            <a:pPr algn="ctr" eaLnBrk="1" hangingPunct="1">
              <a:lnSpc>
                <a:spcPct val="110000"/>
              </a:lnSpc>
              <a:spcBef>
                <a:spcPct val="0"/>
              </a:spcBef>
              <a:buClr>
                <a:srgbClr val="000000"/>
              </a:buClr>
            </a:pPr>
            <a:r>
              <a:rPr lang="en-US" sz="1800" dirty="0">
                <a:latin typeface="Calibri"/>
              </a:rPr>
              <a:t>45.8 T/m; Ø=22 mm</a:t>
            </a:r>
          </a:p>
        </p:txBody>
      </p:sp>
      <p:pic>
        <p:nvPicPr>
          <p:cNvPr id="61" name="Picture 60"/>
          <p:cNvPicPr>
            <a:picLocks noChangeAspect="1"/>
          </p:cNvPicPr>
          <p:nvPr/>
        </p:nvPicPr>
        <p:blipFill>
          <a:blip r:embed="rId4"/>
          <a:stretch>
            <a:fillRect/>
          </a:stretch>
        </p:blipFill>
        <p:spPr>
          <a:xfrm>
            <a:off x="659916" y="1297236"/>
            <a:ext cx="4124349" cy="3312368"/>
          </a:xfrm>
          <a:prstGeom prst="rect">
            <a:avLst/>
          </a:prstGeom>
        </p:spPr>
      </p:pic>
      <p:pic>
        <p:nvPicPr>
          <p:cNvPr id="64" name="Picture 63"/>
          <p:cNvPicPr>
            <a:picLocks noChangeAspect="1"/>
          </p:cNvPicPr>
          <p:nvPr/>
        </p:nvPicPr>
        <p:blipFill>
          <a:blip r:embed="rId5"/>
          <a:stretch>
            <a:fillRect/>
          </a:stretch>
        </p:blipFill>
        <p:spPr>
          <a:xfrm>
            <a:off x="5779802" y="568096"/>
            <a:ext cx="2951584" cy="2907964"/>
          </a:xfrm>
          <a:prstGeom prst="rect">
            <a:avLst/>
          </a:prstGeom>
        </p:spPr>
      </p:pic>
      <p:sp>
        <p:nvSpPr>
          <p:cNvPr id="65" name="TextBox 64"/>
          <p:cNvSpPr txBox="1"/>
          <p:nvPr/>
        </p:nvSpPr>
        <p:spPr>
          <a:xfrm>
            <a:off x="5451122" y="3494713"/>
            <a:ext cx="3443060" cy="345868"/>
          </a:xfrm>
          <a:prstGeom prst="rect">
            <a:avLst/>
          </a:prstGeom>
          <a:noFill/>
          <a:ln>
            <a:solidFill>
              <a:srgbClr val="00B050"/>
            </a:solidFill>
          </a:ln>
          <a:effectLst>
            <a:glow rad="139700">
              <a:schemeClr val="accent6">
                <a:satMod val="175000"/>
                <a:alpha val="40000"/>
              </a:schemeClr>
            </a:glow>
          </a:effectLst>
        </p:spPr>
        <p:txBody>
          <a:bodyPr wrap="none" lIns="0" tIns="0" rIns="0" bIns="0" rtlCol="0">
            <a:noAutofit/>
          </a:bodyPr>
          <a:lstStyle/>
          <a:p>
            <a:pPr algn="ctr" eaLnBrk="1" hangingPunct="1">
              <a:lnSpc>
                <a:spcPct val="110000"/>
              </a:lnSpc>
              <a:spcBef>
                <a:spcPct val="0"/>
              </a:spcBef>
              <a:buClr>
                <a:srgbClr val="000000"/>
              </a:buClr>
            </a:pPr>
            <a:r>
              <a:rPr lang="en-US" sz="1800" dirty="0">
                <a:latin typeface="Calibri"/>
              </a:rPr>
              <a:t>Triplet VB/BN/VB (60) , </a:t>
            </a:r>
            <a:r>
              <a:rPr lang="en-US" sz="1800" dirty="0"/>
              <a:t>0.861 </a:t>
            </a:r>
            <a:r>
              <a:rPr lang="en-US" sz="1800" dirty="0">
                <a:latin typeface="Calibri"/>
              </a:rPr>
              <a:t>Tm </a:t>
            </a:r>
          </a:p>
        </p:txBody>
      </p:sp>
      <p:pic>
        <p:nvPicPr>
          <p:cNvPr id="66" name="Picture 65"/>
          <p:cNvPicPr>
            <a:picLocks noChangeAspect="1"/>
          </p:cNvPicPr>
          <p:nvPr/>
        </p:nvPicPr>
        <p:blipFill>
          <a:blip r:embed="rId6"/>
          <a:stretch>
            <a:fillRect/>
          </a:stretch>
        </p:blipFill>
        <p:spPr>
          <a:xfrm>
            <a:off x="6496213" y="3994130"/>
            <a:ext cx="1673618" cy="2114486"/>
          </a:xfrm>
          <a:prstGeom prst="rect">
            <a:avLst/>
          </a:prstGeom>
        </p:spPr>
      </p:pic>
      <p:sp>
        <p:nvSpPr>
          <p:cNvPr id="67" name="TextBox 66"/>
          <p:cNvSpPr txBox="1"/>
          <p:nvPr/>
        </p:nvSpPr>
        <p:spPr>
          <a:xfrm>
            <a:off x="6156176" y="6079569"/>
            <a:ext cx="2771800" cy="576064"/>
          </a:xfrm>
          <a:prstGeom prst="rect">
            <a:avLst/>
          </a:prstGeom>
          <a:noFill/>
          <a:ln>
            <a:solidFill>
              <a:srgbClr val="00B050"/>
            </a:solidFill>
          </a:ln>
          <a:effectLst>
            <a:glow rad="139700">
              <a:schemeClr val="accent6">
                <a:satMod val="175000"/>
                <a:alpha val="40000"/>
              </a:schemeClr>
            </a:glow>
          </a:effectLst>
        </p:spPr>
        <p:txBody>
          <a:bodyPr wrap="none" lIns="0" tIns="0" rIns="0" bIns="0" rtlCol="0">
            <a:noAutofit/>
          </a:bodyPr>
          <a:lstStyle/>
          <a:p>
            <a:pPr algn="ctr" eaLnBrk="1" hangingPunct="1">
              <a:lnSpc>
                <a:spcPct val="110000"/>
              </a:lnSpc>
              <a:spcBef>
                <a:spcPct val="0"/>
              </a:spcBef>
              <a:buClr>
                <a:srgbClr val="000000"/>
              </a:buClr>
            </a:pPr>
            <a:r>
              <a:rPr lang="en-US" sz="1800" dirty="0"/>
              <a:t>2.1 T </a:t>
            </a:r>
            <a:r>
              <a:rPr lang="en-US" sz="1800" dirty="0" err="1"/>
              <a:t>Superbend</a:t>
            </a:r>
            <a:r>
              <a:rPr lang="en-US" sz="1800" dirty="0"/>
              <a:t> (4)</a:t>
            </a:r>
            <a:endParaRPr lang="en-US" sz="1800" dirty="0">
              <a:latin typeface="Calibri"/>
            </a:endParaRPr>
          </a:p>
          <a:p>
            <a:pPr algn="ctr" eaLnBrk="1" hangingPunct="1">
              <a:lnSpc>
                <a:spcPct val="110000"/>
              </a:lnSpc>
              <a:spcBef>
                <a:spcPct val="0"/>
              </a:spcBef>
              <a:buClr>
                <a:srgbClr val="000000"/>
              </a:buClr>
            </a:pPr>
            <a:r>
              <a:rPr lang="en-US" sz="1800" dirty="0">
                <a:latin typeface="Calibri"/>
              </a:rPr>
              <a:t>Gap =14 mm; L=405 mm</a:t>
            </a:r>
          </a:p>
        </p:txBody>
      </p:sp>
      <p:pic>
        <p:nvPicPr>
          <p:cNvPr id="3" name="Picture 2"/>
          <p:cNvPicPr>
            <a:picLocks noChangeAspect="1"/>
          </p:cNvPicPr>
          <p:nvPr/>
        </p:nvPicPr>
        <p:blipFill>
          <a:blip r:embed="rId7"/>
          <a:stretch>
            <a:fillRect/>
          </a:stretch>
        </p:blipFill>
        <p:spPr>
          <a:xfrm>
            <a:off x="3810625" y="4099922"/>
            <a:ext cx="2088973" cy="1979647"/>
          </a:xfrm>
          <a:prstGeom prst="rect">
            <a:avLst/>
          </a:prstGeom>
        </p:spPr>
      </p:pic>
    </p:spTree>
    <p:extLst>
      <p:ext uri="{BB962C8B-B14F-4D97-AF65-F5344CB8AC3E}">
        <p14:creationId xmlns:p14="http://schemas.microsoft.com/office/powerpoint/2010/main" val="2103253741"/>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EN V8" id="{2132D999-342E-469F-8993-5F7C72A68671}" vid="{1534A763-A16F-4C1F-A36D-9470E56E94CE}"/>
    </a:ext>
  </a:extLst>
</a:theme>
</file>

<file path=ppt/theme/theme2.xml><?xml version="1.0" encoding="utf-8"?>
<a:theme xmlns:a="http://schemas.openxmlformats.org/drawingml/2006/main" name="PSI-PowerPoint-Master deutsch">
  <a:themeElements>
    <a:clrScheme name="PSI-PowerPoint-Master deutsch">
      <a:dk1>
        <a:srgbClr val="000000"/>
      </a:dk1>
      <a:lt1>
        <a:srgbClr val="FFFFFF"/>
      </a:lt1>
      <a:dk2>
        <a:srgbClr val="A7A7A7"/>
      </a:dk2>
      <a:lt2>
        <a:srgbClr val="535353"/>
      </a:lt2>
      <a:accent1>
        <a:srgbClr val="FDCA00"/>
      </a:accent1>
      <a:accent2>
        <a:srgbClr val="EB5B00"/>
      </a:accent2>
      <a:accent3>
        <a:srgbClr val="C50006"/>
      </a:accent3>
      <a:accent4>
        <a:srgbClr val="7C204E"/>
      </a:accent4>
      <a:accent5>
        <a:srgbClr val="003B6E"/>
      </a:accent5>
      <a:accent6>
        <a:srgbClr val="197418"/>
      </a:accent6>
      <a:hlink>
        <a:srgbClr val="0000FF"/>
      </a:hlink>
      <a:folHlink>
        <a:srgbClr val="FF00FF"/>
      </a:folHlink>
    </a:clrScheme>
    <a:fontScheme name="PSI-PowerPoint-Master deutsch">
      <a:majorFont>
        <a:latin typeface="Calibri"/>
        <a:ea typeface="Calibri"/>
        <a:cs typeface="Calibri"/>
      </a:majorFont>
      <a:minorFont>
        <a:latin typeface="Helvetica"/>
        <a:ea typeface="Helvetica"/>
        <a:cs typeface="Helvetica"/>
      </a:minorFont>
    </a:fontScheme>
    <a:fmtScheme name="PSI-PowerPoint-Master deutsch">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PSI view.potx" id="{57865225-D5F5-4B14-9554-6F1983BEF741}" vid="{FE0F0F40-2222-428C-ADE8-B6B4923730F7}"/>
    </a:ext>
  </a:extLst>
</a:theme>
</file>

<file path=ppt/theme/theme3.xml><?xml version="1.0" encoding="utf-8"?>
<a:theme xmlns:a="http://schemas.openxmlformats.org/drawingml/2006/main" name="1_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 view.potx" id="{57865225-D5F5-4B14-9554-6F1983BEF741}" vid="{BD76FD66-F3BA-4108-AF4A-BB6C3134E4C5}"/>
    </a:ext>
  </a:extLst>
</a:theme>
</file>

<file path=ppt/theme/theme4.xml><?xml version="1.0" encoding="utf-8"?>
<a:theme xmlns:a="http://schemas.openxmlformats.org/drawingml/2006/main" name="PSI-PowerPoint-Master deutsch">
  <a:themeElements>
    <a:clrScheme name="PSI-PowerPoint-Master deutsch">
      <a:dk1>
        <a:srgbClr val="000000"/>
      </a:dk1>
      <a:lt1>
        <a:srgbClr val="FFFFFF"/>
      </a:lt1>
      <a:dk2>
        <a:srgbClr val="A7A7A7"/>
      </a:dk2>
      <a:lt2>
        <a:srgbClr val="535353"/>
      </a:lt2>
      <a:accent1>
        <a:srgbClr val="FDCA00"/>
      </a:accent1>
      <a:accent2>
        <a:srgbClr val="EB5B00"/>
      </a:accent2>
      <a:accent3>
        <a:srgbClr val="C50006"/>
      </a:accent3>
      <a:accent4>
        <a:srgbClr val="7C204E"/>
      </a:accent4>
      <a:accent5>
        <a:srgbClr val="003B6E"/>
      </a:accent5>
      <a:accent6>
        <a:srgbClr val="197418"/>
      </a:accent6>
      <a:hlink>
        <a:srgbClr val="0000FF"/>
      </a:hlink>
      <a:folHlink>
        <a:srgbClr val="FF00FF"/>
      </a:folHlink>
    </a:clrScheme>
    <a:fontScheme name="PSI-PowerPoint-Master deutsch">
      <a:majorFont>
        <a:latin typeface="Calibri"/>
        <a:ea typeface="Calibri"/>
        <a:cs typeface="Calibri"/>
      </a:majorFont>
      <a:minorFont>
        <a:latin typeface="Helvetica"/>
        <a:ea typeface="Helvetica"/>
        <a:cs typeface="Helvetica"/>
      </a:minorFont>
    </a:fontScheme>
    <a:fmtScheme name="PSI-PowerPoint-Master deutsch">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4319</Words>
  <Application>Microsoft Office PowerPoint</Application>
  <PresentationFormat>On-screen Show (4:3)</PresentationFormat>
  <Paragraphs>784</Paragraphs>
  <Slides>40</Slides>
  <Notes>39</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40</vt:i4>
      </vt:variant>
    </vt:vector>
  </HeadingPairs>
  <TitlesOfParts>
    <vt:vector size="54" baseType="lpstr">
      <vt:lpstr>Aptos</vt:lpstr>
      <vt:lpstr>Arial</vt:lpstr>
      <vt:lpstr>Arial Narrow</vt:lpstr>
      <vt:lpstr>Calibri</vt:lpstr>
      <vt:lpstr>Cambria Math</vt:lpstr>
      <vt:lpstr>Georgia</vt:lpstr>
      <vt:lpstr>Helvetica</vt:lpstr>
      <vt:lpstr>Rockwell</vt:lpstr>
      <vt:lpstr>Source Sans Pro SemiBold</vt:lpstr>
      <vt:lpstr>Symbol</vt:lpstr>
      <vt:lpstr>Times</vt:lpstr>
      <vt:lpstr>Benutzerdefiniertes Design</vt:lpstr>
      <vt:lpstr>PSI-PowerPoint-Master deutsch</vt:lpstr>
      <vt:lpstr>1_PSI-Powerpoint-Master Calibri V2</vt:lpstr>
      <vt:lpstr> On-going projects and futur Challenges  in the Magnet Section at the Paul Scherrer Institute- an overview  </vt:lpstr>
      <vt:lpstr>PowerPoint Presentation</vt:lpstr>
      <vt:lpstr>Magnet section mission</vt:lpstr>
      <vt:lpstr>Current activities and projects</vt:lpstr>
      <vt:lpstr>PARK innovAARE –Innovation Park at PSI</vt:lpstr>
      <vt:lpstr> Focus on a strategic PSI project: The upgrade of the Synchrotron Light Source - SLS2.0 https://www.psi.ch/fr/media/sls-20</vt:lpstr>
      <vt:lpstr>Magnets for the SLS upgrade - last reminder</vt:lpstr>
      <vt:lpstr>SLS2.0 magnets : the production path</vt:lpstr>
      <vt:lpstr>SLS2.0 permanent magnets- last (individual) pictures</vt:lpstr>
      <vt:lpstr>SLS2.0 electromagnets last (individual) pictures</vt:lpstr>
      <vt:lpstr>PowerPoint Presentation</vt:lpstr>
      <vt:lpstr>Phase 2: 5T NbTi Superconducting superbend</vt:lpstr>
      <vt:lpstr>Phase 2 : HTS Bulk Undulator (2026) Marco Calvi  with the Insertion Device Group</vt:lpstr>
      <vt:lpstr>PowerPoint Presentation</vt:lpstr>
      <vt:lpstr>Infrastructure for SLS2.0 magnets:  Magnetic Measurement Lab   </vt:lpstr>
      <vt:lpstr>Test stand for superconducting magnets cooled with cryocoolers </vt:lpstr>
      <vt:lpstr>SLS2.0 Magnet qualification </vt:lpstr>
      <vt:lpstr>PowerPoint Presentation</vt:lpstr>
      <vt:lpstr>PowerPoint Presentation</vt:lpstr>
      <vt:lpstr>PowerPoint Presentation</vt:lpstr>
      <vt:lpstr>SLS2.0  with permanent magnets:  Lessons learned </vt:lpstr>
      <vt:lpstr>R&amp;D on very high field magnet technologies - CHART</vt:lpstr>
      <vt:lpstr>PowerPoint Presentation</vt:lpstr>
      <vt:lpstr>Achievements since 2018 : MagDev Laboratory </vt:lpstr>
      <vt:lpstr>PowerPoint Presentation</vt:lpstr>
      <vt:lpstr>PowerPoint Presentation</vt:lpstr>
      <vt:lpstr>PowerPoint Presentation</vt:lpstr>
      <vt:lpstr> HIMB magnets status overview </vt:lpstr>
      <vt:lpstr>Superconducting magnets in PSI large Research Facilities: context</vt:lpstr>
      <vt:lpstr>PowerPoint Presentation</vt:lpstr>
      <vt:lpstr>PowerPoint Presentation</vt:lpstr>
      <vt:lpstr>SMILE : Superconducting Magnets  Improving Large research facility Efficiency  Implement cost-efficient and sustainable superconducting magnets in PSI's large-scale facilities: High-Intensity Proton Accelerator and PROSCAN (proton therapy)  </vt:lpstr>
      <vt:lpstr>Summary</vt:lpstr>
      <vt:lpstr>Join the magnet section </vt:lpstr>
      <vt:lpstr>Additional slides</vt:lpstr>
      <vt:lpstr>5 T superbends- phase 2 (2026) </vt:lpstr>
      <vt:lpstr>Phase 2: 5 T superconducting superbend </vt:lpstr>
      <vt:lpstr>Example : Impact of the vacuum pump</vt:lpstr>
      <vt:lpstr>Practical example: High Intensity Muon Beam project: Estimated Magnet Consumption (MuH2&amp;3)</vt:lpstr>
      <vt:lpstr>HIMB Transport solenoids- NbTi option study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period, high K undulator development</dc:title>
  <dc:creator>Sanfilippo Stephane</dc:creator>
  <cp:lastModifiedBy>Sanfilippo Stephane</cp:lastModifiedBy>
  <cp:revision>1370</cp:revision>
  <cp:lastPrinted>2024-09-24T07:29:50Z</cp:lastPrinted>
  <dcterms:modified xsi:type="dcterms:W3CDTF">2024-10-05T13:57:52Z</dcterms:modified>
</cp:coreProperties>
</file>