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14"/>
  </p:notesMasterIdLst>
  <p:handoutMasterIdLst>
    <p:handoutMasterId r:id="rId15"/>
  </p:handoutMasterIdLst>
  <p:sldIdLst>
    <p:sldId id="268" r:id="rId3"/>
    <p:sldId id="458" r:id="rId4"/>
    <p:sldId id="463" r:id="rId5"/>
    <p:sldId id="459" r:id="rId6"/>
    <p:sldId id="460" r:id="rId7"/>
    <p:sldId id="461" r:id="rId8"/>
    <p:sldId id="462" r:id="rId9"/>
    <p:sldId id="465" r:id="rId10"/>
    <p:sldId id="466" r:id="rId11"/>
    <p:sldId id="467" r:id="rId12"/>
    <p:sldId id="261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41D680-7424-44A4-8B63-7BB563CEF419}" v="253" dt="2023-11-16T16:55:08.4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9" autoAdjust="0"/>
    <p:restoredTop sz="76730" autoAdjust="0"/>
  </p:normalViewPr>
  <p:slideViewPr>
    <p:cSldViewPr snapToGrid="0" snapToObjects="1">
      <p:cViewPr varScale="1">
        <p:scale>
          <a:sx n="95" d="100"/>
          <a:sy n="95" d="100"/>
        </p:scale>
        <p:origin x="15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17-11-2023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17-11-2023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17/11/2023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17/11/2023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17/11/2023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17/11/2023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17/11/2023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17/11/2023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17/11/2023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17/11/2023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17/11/2023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17/11/2023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17/11/2023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17/11/2023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</a:t>
            </a:r>
            <a:r>
              <a:rPr lang="en-US"/>
              <a:t>meeting 17/11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5ED5D7B-1897-36D2-A8BA-3C236780A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621F2B-A969-8FD4-08C8-EA648624B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7A92F6F-47BF-B214-5A4D-9202AB95734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216650" y="1886852"/>
            <a:ext cx="5400675" cy="4001872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227F7DB6-F940-2D7E-D7A6-ADFF883EB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ELET improvement</a:t>
            </a:r>
            <a:endParaRPr lang="en-BE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3CDB3951-89C2-C2A2-9570-C4F0F4340C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6263" y="1877094"/>
            <a:ext cx="5399087" cy="4021388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FB079B5-3BDF-1FDD-EE51-E0A4D843CFD1}"/>
              </a:ext>
            </a:extLst>
          </p:cNvPr>
          <p:cNvSpPr txBox="1"/>
          <p:nvPr/>
        </p:nvSpPr>
        <p:spPr>
          <a:xfrm>
            <a:off x="6216650" y="1079883"/>
            <a:ext cx="3970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Concept seems to work well on basic simulation, to be tested on real </a:t>
            </a:r>
            <a:r>
              <a:rPr lang="en-US">
                <a:solidFill>
                  <a:srgbClr val="FF0000"/>
                </a:solidFill>
              </a:rPr>
              <a:t>data!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384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79A1366-8EC5-C720-FF1E-CBEDECD8A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IKS/QSP Scientific seminar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33C7D4-5183-BE35-085F-6136D1F90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F1B901B-0E9D-F985-89B8-FE6AF6DF38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5358" y="1359036"/>
            <a:ext cx="8266948" cy="4478122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8CC6EDA-39C5-27A7-0CB0-7B3D0699C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Losing radium?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516511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923A63-FF01-B463-C94C-C01F85130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IKS/QSP Scientific seminar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EE47ED-183D-F1EB-4538-8949B503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CF9DF49-59D0-56D6-E772-308D63C968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1871441"/>
            <a:ext cx="5640937" cy="3866903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B5500BF4-E4CA-0597-7A99-239C2928F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Losing radium?</a:t>
            </a:r>
            <a:endParaRPr lang="en-B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32BFBA-5494-A58D-05CE-8BB09825CD42}"/>
              </a:ext>
            </a:extLst>
          </p:cNvPr>
          <p:cNvSpPr/>
          <p:nvPr/>
        </p:nvSpPr>
        <p:spPr>
          <a:xfrm>
            <a:off x="2406316" y="1359036"/>
            <a:ext cx="1684421" cy="806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07305BD-D616-19BA-BB67-1ABDD5FCCA4E}"/>
              </a:ext>
            </a:extLst>
          </p:cNvPr>
          <p:cNvSpPr/>
          <p:nvPr/>
        </p:nvSpPr>
        <p:spPr>
          <a:xfrm>
            <a:off x="8047253" y="1054658"/>
            <a:ext cx="640080" cy="64008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226</a:t>
            </a:r>
            <a:r>
              <a:rPr lang="en-US" sz="1400" dirty="0"/>
              <a:t>Ra</a:t>
            </a:r>
          </a:p>
          <a:p>
            <a:pPr algn="ctr"/>
            <a:r>
              <a:rPr lang="en-US" sz="1000" dirty="0"/>
              <a:t>1600y</a:t>
            </a:r>
            <a:endParaRPr lang="en-BE" sz="105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A3CF253-0D57-B262-C722-7C25AB9EFF1E}"/>
              </a:ext>
            </a:extLst>
          </p:cNvPr>
          <p:cNvSpPr/>
          <p:nvPr/>
        </p:nvSpPr>
        <p:spPr>
          <a:xfrm>
            <a:off x="8047253" y="2334818"/>
            <a:ext cx="640080" cy="64008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222</a:t>
            </a:r>
            <a:r>
              <a:rPr lang="en-US" sz="1400" dirty="0"/>
              <a:t>Rn</a:t>
            </a:r>
          </a:p>
          <a:p>
            <a:pPr algn="ctr"/>
            <a:r>
              <a:rPr lang="en-US" sz="1000" dirty="0"/>
              <a:t>3.8d</a:t>
            </a:r>
            <a:endParaRPr lang="en-BE" sz="10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06A5890-E23A-1469-DF8B-073A86CBBF8A}"/>
              </a:ext>
            </a:extLst>
          </p:cNvPr>
          <p:cNvSpPr/>
          <p:nvPr/>
        </p:nvSpPr>
        <p:spPr>
          <a:xfrm>
            <a:off x="8047253" y="3614978"/>
            <a:ext cx="640080" cy="6400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218</a:t>
            </a:r>
            <a:r>
              <a:rPr lang="en-US" sz="1400" dirty="0"/>
              <a:t>Po</a:t>
            </a:r>
          </a:p>
          <a:p>
            <a:pPr algn="ctr"/>
            <a:r>
              <a:rPr lang="en-US" sz="1000" dirty="0"/>
              <a:t>3.1m</a:t>
            </a:r>
            <a:endParaRPr lang="en-BE" sz="1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2135BDC-23C4-8E98-575F-297DA854B70F}"/>
              </a:ext>
            </a:extLst>
          </p:cNvPr>
          <p:cNvSpPr/>
          <p:nvPr/>
        </p:nvSpPr>
        <p:spPr>
          <a:xfrm>
            <a:off x="8047253" y="4895138"/>
            <a:ext cx="640080" cy="6400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214</a:t>
            </a:r>
            <a:r>
              <a:rPr lang="en-US" sz="1400" dirty="0"/>
              <a:t>Pb</a:t>
            </a:r>
          </a:p>
          <a:p>
            <a:pPr algn="ctr"/>
            <a:r>
              <a:rPr lang="en-US" sz="1000" dirty="0"/>
              <a:t>27m</a:t>
            </a:r>
            <a:endParaRPr lang="en-BE" sz="10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1480C92-D7BB-807C-8BA7-653D7C438A68}"/>
              </a:ext>
            </a:extLst>
          </p:cNvPr>
          <p:cNvSpPr/>
          <p:nvPr/>
        </p:nvSpPr>
        <p:spPr>
          <a:xfrm>
            <a:off x="8829115" y="4255058"/>
            <a:ext cx="640080" cy="64008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214</a:t>
            </a:r>
            <a:r>
              <a:rPr lang="en-US" sz="1400" dirty="0"/>
              <a:t>Bi</a:t>
            </a:r>
          </a:p>
          <a:p>
            <a:pPr algn="ctr"/>
            <a:r>
              <a:rPr lang="en-US" sz="1000" dirty="0"/>
              <a:t>20m</a:t>
            </a:r>
            <a:endParaRPr lang="en-BE" sz="10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4A055D4-5D53-5175-FD5A-3D5510874109}"/>
              </a:ext>
            </a:extLst>
          </p:cNvPr>
          <p:cNvSpPr/>
          <p:nvPr/>
        </p:nvSpPr>
        <p:spPr>
          <a:xfrm>
            <a:off x="9610979" y="3614978"/>
            <a:ext cx="640080" cy="6400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214</a:t>
            </a:r>
            <a:r>
              <a:rPr lang="en-US" sz="1400" dirty="0"/>
              <a:t>Po</a:t>
            </a:r>
          </a:p>
          <a:p>
            <a:pPr algn="ctr"/>
            <a:r>
              <a:rPr lang="en-US" sz="1000" dirty="0"/>
              <a:t>160µs</a:t>
            </a:r>
            <a:endParaRPr lang="en-BE" sz="10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F02751B-72D1-93D1-279E-542E9B4F8E00}"/>
              </a:ext>
            </a:extLst>
          </p:cNvPr>
          <p:cNvSpPr/>
          <p:nvPr/>
        </p:nvSpPr>
        <p:spPr>
          <a:xfrm>
            <a:off x="9610979" y="4895138"/>
            <a:ext cx="640080" cy="6400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210</a:t>
            </a:r>
            <a:r>
              <a:rPr lang="en-US" sz="1400" dirty="0"/>
              <a:t>Pb</a:t>
            </a:r>
          </a:p>
          <a:p>
            <a:pPr algn="ctr"/>
            <a:r>
              <a:rPr lang="en-US" sz="1000" dirty="0"/>
              <a:t>22y</a:t>
            </a:r>
            <a:endParaRPr lang="en-BE" sz="10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C45A86C-393A-85EC-AB4D-B39EC051F98C}"/>
              </a:ext>
            </a:extLst>
          </p:cNvPr>
          <p:cNvCxnSpPr>
            <a:cxnSpLocks/>
            <a:stCxn id="7" idx="4"/>
            <a:endCxn id="10" idx="0"/>
          </p:cNvCxnSpPr>
          <p:nvPr/>
        </p:nvCxnSpPr>
        <p:spPr>
          <a:xfrm>
            <a:off x="8367293" y="1694738"/>
            <a:ext cx="0" cy="6400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588E718-239D-AEF5-7C5C-1FBE3E050C98}"/>
              </a:ext>
            </a:extLst>
          </p:cNvPr>
          <p:cNvCxnSpPr>
            <a:cxnSpLocks/>
            <a:stCxn id="10" idx="4"/>
            <a:endCxn id="11" idx="0"/>
          </p:cNvCxnSpPr>
          <p:nvPr/>
        </p:nvCxnSpPr>
        <p:spPr>
          <a:xfrm>
            <a:off x="8367293" y="2974898"/>
            <a:ext cx="0" cy="6400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A437125-C4A2-A82F-C047-5F20EF7510DF}"/>
              </a:ext>
            </a:extLst>
          </p:cNvPr>
          <p:cNvCxnSpPr>
            <a:cxnSpLocks/>
            <a:stCxn id="11" idx="4"/>
            <a:endCxn id="12" idx="0"/>
          </p:cNvCxnSpPr>
          <p:nvPr/>
        </p:nvCxnSpPr>
        <p:spPr>
          <a:xfrm>
            <a:off x="8367293" y="4255058"/>
            <a:ext cx="0" cy="6400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BACDC5-AE58-2BBE-5829-24C465E03BFD}"/>
              </a:ext>
            </a:extLst>
          </p:cNvPr>
          <p:cNvCxnSpPr>
            <a:cxnSpLocks/>
            <a:stCxn id="14" idx="4"/>
            <a:endCxn id="15" idx="0"/>
          </p:cNvCxnSpPr>
          <p:nvPr/>
        </p:nvCxnSpPr>
        <p:spPr>
          <a:xfrm>
            <a:off x="9931019" y="4255058"/>
            <a:ext cx="0" cy="6400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6A22410-C91A-8F52-FAB2-51A49444AF6B}"/>
              </a:ext>
            </a:extLst>
          </p:cNvPr>
          <p:cNvCxnSpPr>
            <a:cxnSpLocks/>
            <a:stCxn id="12" idx="7"/>
            <a:endCxn id="13" idx="3"/>
          </p:cNvCxnSpPr>
          <p:nvPr/>
        </p:nvCxnSpPr>
        <p:spPr>
          <a:xfrm flipV="1">
            <a:off x="8593595" y="4801400"/>
            <a:ext cx="329258" cy="187476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CC06B6E-F5EB-8FEE-3546-50C58214E3FD}"/>
              </a:ext>
            </a:extLst>
          </p:cNvPr>
          <p:cNvCxnSpPr>
            <a:cxnSpLocks/>
            <a:stCxn id="13" idx="7"/>
            <a:endCxn id="14" idx="3"/>
          </p:cNvCxnSpPr>
          <p:nvPr/>
        </p:nvCxnSpPr>
        <p:spPr>
          <a:xfrm flipV="1">
            <a:off x="9375457" y="4161320"/>
            <a:ext cx="329260" cy="187476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ircle: Hollow 21">
            <a:extLst>
              <a:ext uri="{FF2B5EF4-FFF2-40B4-BE49-F238E27FC236}">
                <a16:creationId xmlns:a16="http://schemas.microsoft.com/office/drawing/2014/main" id="{4CF5FAA7-8504-F63C-C718-1687AA15910A}"/>
              </a:ext>
            </a:extLst>
          </p:cNvPr>
          <p:cNvSpPr/>
          <p:nvPr/>
        </p:nvSpPr>
        <p:spPr>
          <a:xfrm rot="19217857">
            <a:off x="7819543" y="4323877"/>
            <a:ext cx="1877364" cy="1187612"/>
          </a:xfrm>
          <a:prstGeom prst="donut">
            <a:avLst>
              <a:gd name="adj" fmla="val 2947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A9B6760-FF8A-4203-B54A-8402607D5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140" y="2234225"/>
            <a:ext cx="1908810" cy="9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07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923A63-FF01-B463-C94C-C01F85130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IKS/QSP Scientific seminar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EE47ED-183D-F1EB-4538-8949B503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5500BF4-E4CA-0597-7A99-239C2928F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Losing radon</a:t>
            </a:r>
            <a:endParaRPr lang="en-B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32BFBA-5494-A58D-05CE-8BB09825CD42}"/>
              </a:ext>
            </a:extLst>
          </p:cNvPr>
          <p:cNvSpPr/>
          <p:nvPr/>
        </p:nvSpPr>
        <p:spPr>
          <a:xfrm>
            <a:off x="2406316" y="1359036"/>
            <a:ext cx="1684421" cy="806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FA0D0D-913A-F2B1-DFE6-34241BE379D6}"/>
              </a:ext>
            </a:extLst>
          </p:cNvPr>
          <p:cNvSpPr/>
          <p:nvPr/>
        </p:nvSpPr>
        <p:spPr>
          <a:xfrm>
            <a:off x="7278623" y="2165684"/>
            <a:ext cx="4675953" cy="310896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A398A9-B891-C721-B096-135E15BBF9BF}"/>
              </a:ext>
            </a:extLst>
          </p:cNvPr>
          <p:cNvSpPr/>
          <p:nvPr/>
        </p:nvSpPr>
        <p:spPr>
          <a:xfrm>
            <a:off x="10935127" y="2574191"/>
            <a:ext cx="848072" cy="229194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035AB9-B2AD-017A-FD90-74AB7F44B22E}"/>
              </a:ext>
            </a:extLst>
          </p:cNvPr>
          <p:cNvSpPr txBox="1"/>
          <p:nvPr/>
        </p:nvSpPr>
        <p:spPr>
          <a:xfrm>
            <a:off x="10997842" y="2633411"/>
            <a:ext cx="95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226</a:t>
            </a:r>
            <a:r>
              <a:rPr lang="en-US" dirty="0">
                <a:solidFill>
                  <a:schemeClr val="bg1"/>
                </a:solidFill>
              </a:rPr>
              <a:t>Ra</a:t>
            </a:r>
            <a:endParaRPr lang="en-BE" dirty="0">
              <a:solidFill>
                <a:schemeClr val="bg1"/>
              </a:solidFill>
            </a:endParaRPr>
          </a:p>
        </p:txBody>
      </p:sp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24B6F025-D16A-43D1-B413-028FE36B2E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1871441"/>
            <a:ext cx="5640937" cy="3866903"/>
          </a:xfr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3CE1DCE-2E66-4A2E-CE84-4600412ADB9F}"/>
              </a:ext>
            </a:extLst>
          </p:cNvPr>
          <p:cNvSpPr/>
          <p:nvPr/>
        </p:nvSpPr>
        <p:spPr>
          <a:xfrm>
            <a:off x="2406316" y="1359036"/>
            <a:ext cx="1684421" cy="806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2F6429-2BD5-09CD-6D54-6B381737E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140" y="2234225"/>
            <a:ext cx="1908810" cy="9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06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923A63-FF01-B463-C94C-C01F85130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IKS/QSP Scientific seminar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EE47ED-183D-F1EB-4538-8949B503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5500BF4-E4CA-0597-7A99-239C2928F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Losing radon</a:t>
            </a:r>
            <a:endParaRPr lang="en-BE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FA0D0D-913A-F2B1-DFE6-34241BE379D6}"/>
              </a:ext>
            </a:extLst>
          </p:cNvPr>
          <p:cNvSpPr/>
          <p:nvPr/>
        </p:nvSpPr>
        <p:spPr>
          <a:xfrm>
            <a:off x="7278623" y="2165684"/>
            <a:ext cx="4675953" cy="310896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A398A9-B891-C721-B096-135E15BBF9BF}"/>
              </a:ext>
            </a:extLst>
          </p:cNvPr>
          <p:cNvSpPr/>
          <p:nvPr/>
        </p:nvSpPr>
        <p:spPr>
          <a:xfrm>
            <a:off x="10935127" y="2574191"/>
            <a:ext cx="848072" cy="229194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035AB9-B2AD-017A-FD90-74AB7F44B22E}"/>
              </a:ext>
            </a:extLst>
          </p:cNvPr>
          <p:cNvSpPr txBox="1"/>
          <p:nvPr/>
        </p:nvSpPr>
        <p:spPr>
          <a:xfrm>
            <a:off x="10997842" y="2633411"/>
            <a:ext cx="95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226</a:t>
            </a:r>
            <a:r>
              <a:rPr lang="en-US" dirty="0">
                <a:solidFill>
                  <a:schemeClr val="bg1"/>
                </a:solidFill>
              </a:rPr>
              <a:t>Ra</a:t>
            </a:r>
            <a:endParaRPr lang="en-BE" dirty="0">
              <a:solidFill>
                <a:schemeClr val="bg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60C1379-B120-8845-4CBB-DC016D25C782}"/>
              </a:ext>
            </a:extLst>
          </p:cNvPr>
          <p:cNvSpPr/>
          <p:nvPr/>
        </p:nvSpPr>
        <p:spPr>
          <a:xfrm>
            <a:off x="10997842" y="324284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4995EB3-DABC-8D45-227E-F4EFC44A70DF}"/>
              </a:ext>
            </a:extLst>
          </p:cNvPr>
          <p:cNvSpPr/>
          <p:nvPr/>
        </p:nvSpPr>
        <p:spPr>
          <a:xfrm>
            <a:off x="11001718" y="3403945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4ECFB1-DFA7-92CC-FFDA-C437BD36C3B2}"/>
              </a:ext>
            </a:extLst>
          </p:cNvPr>
          <p:cNvSpPr/>
          <p:nvPr/>
        </p:nvSpPr>
        <p:spPr>
          <a:xfrm>
            <a:off x="10955998" y="3538533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DB7C183-8084-103D-74CF-9B34C47C6BF6}"/>
              </a:ext>
            </a:extLst>
          </p:cNvPr>
          <p:cNvSpPr/>
          <p:nvPr/>
        </p:nvSpPr>
        <p:spPr>
          <a:xfrm>
            <a:off x="11026800" y="385650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A70F029-378E-4315-2C6A-5541C734880A}"/>
              </a:ext>
            </a:extLst>
          </p:cNvPr>
          <p:cNvSpPr/>
          <p:nvPr/>
        </p:nvSpPr>
        <p:spPr>
          <a:xfrm>
            <a:off x="10981080" y="3697973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1BB488-EAF7-A8E6-B76C-2B742F28CEA3}"/>
              </a:ext>
            </a:extLst>
          </p:cNvPr>
          <p:cNvSpPr/>
          <p:nvPr/>
        </p:nvSpPr>
        <p:spPr>
          <a:xfrm>
            <a:off x="10997842" y="4015039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A6716EC-EB4E-8889-8F82-82BD7E26B390}"/>
              </a:ext>
            </a:extLst>
          </p:cNvPr>
          <p:cNvSpPr/>
          <p:nvPr/>
        </p:nvSpPr>
        <p:spPr>
          <a:xfrm>
            <a:off x="10981080" y="4190671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B62840E8-90A3-2BC6-1F65-37F582C78C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1871441"/>
            <a:ext cx="5640937" cy="3866903"/>
          </a:xfr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1368D5C-8C5F-BDE1-86D7-E0A73249A5F6}"/>
              </a:ext>
            </a:extLst>
          </p:cNvPr>
          <p:cNvSpPr/>
          <p:nvPr/>
        </p:nvSpPr>
        <p:spPr>
          <a:xfrm>
            <a:off x="2406316" y="1359036"/>
            <a:ext cx="1684421" cy="806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D2E295F-7A8E-2611-62F7-9FD3B7E11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140" y="2234225"/>
            <a:ext cx="1908810" cy="9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630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923A63-FF01-B463-C94C-C01F85130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IKS/QSP Scientific seminar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EE47ED-183D-F1EB-4538-8949B503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5500BF4-E4CA-0597-7A99-239C2928F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Losing radon</a:t>
            </a:r>
            <a:endParaRPr lang="en-BE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FA0D0D-913A-F2B1-DFE6-34241BE379D6}"/>
              </a:ext>
            </a:extLst>
          </p:cNvPr>
          <p:cNvSpPr/>
          <p:nvPr/>
        </p:nvSpPr>
        <p:spPr>
          <a:xfrm>
            <a:off x="7278623" y="2165684"/>
            <a:ext cx="4675953" cy="310896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A398A9-B891-C721-B096-135E15BBF9BF}"/>
              </a:ext>
            </a:extLst>
          </p:cNvPr>
          <p:cNvSpPr/>
          <p:nvPr/>
        </p:nvSpPr>
        <p:spPr>
          <a:xfrm>
            <a:off x="10935127" y="2574191"/>
            <a:ext cx="848072" cy="229194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035AB9-B2AD-017A-FD90-74AB7F44B22E}"/>
              </a:ext>
            </a:extLst>
          </p:cNvPr>
          <p:cNvSpPr txBox="1"/>
          <p:nvPr/>
        </p:nvSpPr>
        <p:spPr>
          <a:xfrm>
            <a:off x="10997842" y="2633411"/>
            <a:ext cx="95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226</a:t>
            </a:r>
            <a:r>
              <a:rPr lang="en-US" dirty="0">
                <a:solidFill>
                  <a:schemeClr val="bg1"/>
                </a:solidFill>
              </a:rPr>
              <a:t>Ra</a:t>
            </a:r>
            <a:endParaRPr lang="en-BE" dirty="0">
              <a:solidFill>
                <a:schemeClr val="bg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60C1379-B120-8845-4CBB-DC016D25C782}"/>
              </a:ext>
            </a:extLst>
          </p:cNvPr>
          <p:cNvSpPr/>
          <p:nvPr/>
        </p:nvSpPr>
        <p:spPr>
          <a:xfrm>
            <a:off x="8203842" y="2504497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4995EB3-DABC-8D45-227E-F4EFC44A70DF}"/>
              </a:ext>
            </a:extLst>
          </p:cNvPr>
          <p:cNvSpPr/>
          <p:nvPr/>
        </p:nvSpPr>
        <p:spPr>
          <a:xfrm>
            <a:off x="11072520" y="3187585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4ECFB1-DFA7-92CC-FFDA-C437BD36C3B2}"/>
              </a:ext>
            </a:extLst>
          </p:cNvPr>
          <p:cNvSpPr/>
          <p:nvPr/>
        </p:nvSpPr>
        <p:spPr>
          <a:xfrm>
            <a:off x="9565679" y="4393666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DB7C183-8084-103D-74CF-9B34C47C6BF6}"/>
              </a:ext>
            </a:extLst>
          </p:cNvPr>
          <p:cNvSpPr/>
          <p:nvPr/>
        </p:nvSpPr>
        <p:spPr>
          <a:xfrm>
            <a:off x="11118240" y="3810786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A70F029-378E-4315-2C6A-5541C734880A}"/>
              </a:ext>
            </a:extLst>
          </p:cNvPr>
          <p:cNvSpPr/>
          <p:nvPr/>
        </p:nvSpPr>
        <p:spPr>
          <a:xfrm>
            <a:off x="8484480" y="4151496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1BB488-EAF7-A8E6-B76C-2B742F28CEA3}"/>
              </a:ext>
            </a:extLst>
          </p:cNvPr>
          <p:cNvSpPr/>
          <p:nvPr/>
        </p:nvSpPr>
        <p:spPr>
          <a:xfrm>
            <a:off x="11001718" y="4197216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A6716EC-EB4E-8889-8F82-82BD7E26B390}"/>
              </a:ext>
            </a:extLst>
          </p:cNvPr>
          <p:cNvSpPr/>
          <p:nvPr/>
        </p:nvSpPr>
        <p:spPr>
          <a:xfrm>
            <a:off x="8811325" y="3005307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FE2E50-98D3-FA9B-08B3-E93F450BE1C9}"/>
              </a:ext>
            </a:extLst>
          </p:cNvPr>
          <p:cNvSpPr txBox="1"/>
          <p:nvPr/>
        </p:nvSpPr>
        <p:spPr>
          <a:xfrm>
            <a:off x="9372600" y="2751667"/>
            <a:ext cx="108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accent5"/>
                </a:solidFill>
              </a:rPr>
              <a:t>222</a:t>
            </a:r>
            <a:r>
              <a:rPr lang="en-US" dirty="0">
                <a:solidFill>
                  <a:schemeClr val="accent5"/>
                </a:solidFill>
              </a:rPr>
              <a:t>Rn</a:t>
            </a:r>
            <a:endParaRPr lang="en-BE" dirty="0">
              <a:solidFill>
                <a:schemeClr val="accent5"/>
              </a:solidFill>
            </a:endParaRPr>
          </a:p>
        </p:txBody>
      </p:sp>
      <p:pic>
        <p:nvPicPr>
          <p:cNvPr id="20" name="Content Placeholder 7">
            <a:extLst>
              <a:ext uri="{FF2B5EF4-FFF2-40B4-BE49-F238E27FC236}">
                <a16:creationId xmlns:a16="http://schemas.microsoft.com/office/drawing/2014/main" id="{6586615B-AA3D-F0DB-07C2-3B8C56D52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63" y="1871441"/>
            <a:ext cx="5640937" cy="386690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5A082650-FCD2-5947-A723-8C75B3DCF292}"/>
              </a:ext>
            </a:extLst>
          </p:cNvPr>
          <p:cNvSpPr/>
          <p:nvPr/>
        </p:nvSpPr>
        <p:spPr>
          <a:xfrm>
            <a:off x="2406316" y="1359036"/>
            <a:ext cx="1684421" cy="806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50C33B1-2C93-7330-5354-1E0FF5C59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140" y="2234225"/>
            <a:ext cx="1908810" cy="9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04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Half Frame 17">
            <a:extLst>
              <a:ext uri="{FF2B5EF4-FFF2-40B4-BE49-F238E27FC236}">
                <a16:creationId xmlns:a16="http://schemas.microsoft.com/office/drawing/2014/main" id="{731AFA61-9970-24A3-04F8-D6535C3A1A1F}"/>
              </a:ext>
            </a:extLst>
          </p:cNvPr>
          <p:cNvSpPr/>
          <p:nvPr/>
        </p:nvSpPr>
        <p:spPr>
          <a:xfrm>
            <a:off x="6400313" y="3597441"/>
            <a:ext cx="1119424" cy="5630779"/>
          </a:xfrm>
          <a:prstGeom prst="halfFram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923A63-FF01-B463-C94C-C01F85130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IKS/QSP Scientific seminar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EE47ED-183D-F1EB-4538-8949B503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5500BF4-E4CA-0597-7A99-239C2928F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Losing radon</a:t>
            </a:r>
            <a:endParaRPr lang="en-BE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FA0D0D-913A-F2B1-DFE6-34241BE379D6}"/>
              </a:ext>
            </a:extLst>
          </p:cNvPr>
          <p:cNvSpPr/>
          <p:nvPr/>
        </p:nvSpPr>
        <p:spPr>
          <a:xfrm>
            <a:off x="7278623" y="2165684"/>
            <a:ext cx="4675953" cy="310896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8A398A9-B891-C721-B096-135E15BBF9BF}"/>
              </a:ext>
            </a:extLst>
          </p:cNvPr>
          <p:cNvSpPr/>
          <p:nvPr/>
        </p:nvSpPr>
        <p:spPr>
          <a:xfrm>
            <a:off x="10935127" y="2574191"/>
            <a:ext cx="848072" cy="229194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035AB9-B2AD-017A-FD90-74AB7F44B22E}"/>
              </a:ext>
            </a:extLst>
          </p:cNvPr>
          <p:cNvSpPr txBox="1"/>
          <p:nvPr/>
        </p:nvSpPr>
        <p:spPr>
          <a:xfrm>
            <a:off x="10997842" y="2633411"/>
            <a:ext cx="95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226</a:t>
            </a:r>
            <a:r>
              <a:rPr lang="en-US" dirty="0">
                <a:solidFill>
                  <a:schemeClr val="bg1"/>
                </a:solidFill>
              </a:rPr>
              <a:t>Ra</a:t>
            </a:r>
            <a:endParaRPr lang="en-BE" dirty="0">
              <a:solidFill>
                <a:schemeClr val="bg1"/>
              </a:solidFill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60C1379-B120-8845-4CBB-DC016D25C782}"/>
              </a:ext>
            </a:extLst>
          </p:cNvPr>
          <p:cNvSpPr/>
          <p:nvPr/>
        </p:nvSpPr>
        <p:spPr>
          <a:xfrm>
            <a:off x="8203842" y="2504497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4995EB3-DABC-8D45-227E-F4EFC44A70DF}"/>
              </a:ext>
            </a:extLst>
          </p:cNvPr>
          <p:cNvSpPr/>
          <p:nvPr/>
        </p:nvSpPr>
        <p:spPr>
          <a:xfrm>
            <a:off x="11072520" y="3187585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D4ECFB1-DFA7-92CC-FFDA-C437BD36C3B2}"/>
              </a:ext>
            </a:extLst>
          </p:cNvPr>
          <p:cNvSpPr/>
          <p:nvPr/>
        </p:nvSpPr>
        <p:spPr>
          <a:xfrm>
            <a:off x="9565679" y="4393666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DB7C183-8084-103D-74CF-9B34C47C6BF6}"/>
              </a:ext>
            </a:extLst>
          </p:cNvPr>
          <p:cNvSpPr/>
          <p:nvPr/>
        </p:nvSpPr>
        <p:spPr>
          <a:xfrm>
            <a:off x="11118240" y="3810786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A70F029-378E-4315-2C6A-5541C734880A}"/>
              </a:ext>
            </a:extLst>
          </p:cNvPr>
          <p:cNvSpPr/>
          <p:nvPr/>
        </p:nvSpPr>
        <p:spPr>
          <a:xfrm>
            <a:off x="8484480" y="4151496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1BB488-EAF7-A8E6-B76C-2B742F28CEA3}"/>
              </a:ext>
            </a:extLst>
          </p:cNvPr>
          <p:cNvSpPr/>
          <p:nvPr/>
        </p:nvSpPr>
        <p:spPr>
          <a:xfrm>
            <a:off x="11001718" y="4197216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A6716EC-EB4E-8889-8F82-82BD7E26B390}"/>
              </a:ext>
            </a:extLst>
          </p:cNvPr>
          <p:cNvSpPr/>
          <p:nvPr/>
        </p:nvSpPr>
        <p:spPr>
          <a:xfrm>
            <a:off x="8811325" y="3005307"/>
            <a:ext cx="91440" cy="9144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FE2E50-98D3-FA9B-08B3-E93F450BE1C9}"/>
              </a:ext>
            </a:extLst>
          </p:cNvPr>
          <p:cNvSpPr txBox="1"/>
          <p:nvPr/>
        </p:nvSpPr>
        <p:spPr>
          <a:xfrm>
            <a:off x="9372600" y="2751667"/>
            <a:ext cx="108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accent5"/>
                </a:solidFill>
              </a:rPr>
              <a:t>222</a:t>
            </a:r>
            <a:r>
              <a:rPr lang="en-US" dirty="0">
                <a:solidFill>
                  <a:schemeClr val="accent5"/>
                </a:solidFill>
              </a:rPr>
              <a:t>Rn</a:t>
            </a:r>
            <a:endParaRPr lang="en-BE" dirty="0">
              <a:solidFill>
                <a:schemeClr val="accent5"/>
              </a:solidFill>
            </a:endParaRPr>
          </a:p>
        </p:txBody>
      </p:sp>
      <p:pic>
        <p:nvPicPr>
          <p:cNvPr id="21" name="Content Placeholder 7">
            <a:extLst>
              <a:ext uri="{FF2B5EF4-FFF2-40B4-BE49-F238E27FC236}">
                <a16:creationId xmlns:a16="http://schemas.microsoft.com/office/drawing/2014/main" id="{EC69E77F-86F4-C0C2-03F3-5650B8EDC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63" y="1871441"/>
            <a:ext cx="5640937" cy="386690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5CF2660-20EE-C6F7-5E8D-352DC83F4193}"/>
              </a:ext>
            </a:extLst>
          </p:cNvPr>
          <p:cNvSpPr/>
          <p:nvPr/>
        </p:nvSpPr>
        <p:spPr>
          <a:xfrm>
            <a:off x="2406316" y="1359036"/>
            <a:ext cx="1684421" cy="806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CC11F78-B7C2-04B1-2C52-CB5EBE357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140" y="2234225"/>
            <a:ext cx="1908810" cy="9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0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71 -0.02084 L -0.1125 -0.06991 L -0.16875 -0.0331 L -0.15 0.07037 L -0.16784 0.17916 L -0.14714 0.59328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59 -0.01944 L -0.11732 -0.0912 L -0.20221 -0.07546 L -0.24258 -0.10347 L -0.25443 -0.01759 L -0.24362 0.14722 L -0.25547 0.29283 L -0.23763 0.42269 L -0.29883 0.53866 " pathEditMode="relative" ptsTypes="AAAAAAA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89 0.00416 L -0.09297 0.09537 L -0.16406 0.09699 L -0.19752 0.18819 L -0.17682 0.30578 L -0.19466 0.40046 L -0.18372 0.4743 L -0.17877 0.53912 L -0.22317 0.67615 " pathEditMode="relative" ptsTypes="AAAAAAA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24 0.00185 L -0.04505 0.12639 L -0.09349 0.18773 L -0.14284 0.17014 L -0.12799 0.24398 L -0.1457 0.34213 L -0.13099 0.47731 L -0.14765 0.62292 L -0.11419 0.79143 " pathEditMode="relative" ptsTypes="AAAAAAA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42 7.40741E-7 L -0.17357 0.12454 L -0.27318 0.12801 L -0.27513 0.71065 " pathEditMode="relative" ptsTypes="AA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4" grpId="0" animBg="1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923A63-FF01-B463-C94C-C01F85130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IKS/QSP Scientific seminar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EE47ED-183D-F1EB-4538-8949B503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5500BF4-E4CA-0597-7A99-239C2928F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Losing radon</a:t>
            </a:r>
            <a:endParaRPr lang="en-B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32BFBA-5494-A58D-05CE-8BB09825CD42}"/>
              </a:ext>
            </a:extLst>
          </p:cNvPr>
          <p:cNvSpPr/>
          <p:nvPr/>
        </p:nvSpPr>
        <p:spPr>
          <a:xfrm>
            <a:off x="2406316" y="1359036"/>
            <a:ext cx="1684421" cy="806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5" name="Content Placeholder 4" descr="A graph of a graph showing a number of different kev&#10;&#10;Description automatically generated">
            <a:extLst>
              <a:ext uri="{FF2B5EF4-FFF2-40B4-BE49-F238E27FC236}">
                <a16:creationId xmlns:a16="http://schemas.microsoft.com/office/drawing/2014/main" id="{01E7BACD-03F5-A94D-1570-5808341A65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18377" y="1179361"/>
            <a:ext cx="6869714" cy="4665106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E3A49E4-7A5A-362F-50ED-431D4B70DB17}"/>
              </a:ext>
            </a:extLst>
          </p:cNvPr>
          <p:cNvSpPr/>
          <p:nvPr/>
        </p:nvSpPr>
        <p:spPr>
          <a:xfrm>
            <a:off x="1096263" y="1271634"/>
            <a:ext cx="640080" cy="640080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226</a:t>
            </a:r>
            <a:r>
              <a:rPr lang="en-US" sz="1400" dirty="0"/>
              <a:t>Ra</a:t>
            </a:r>
          </a:p>
          <a:p>
            <a:pPr algn="ctr"/>
            <a:r>
              <a:rPr lang="en-US" sz="1000" dirty="0"/>
              <a:t>1600y</a:t>
            </a:r>
            <a:endParaRPr lang="en-BE" sz="105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8276B70-ADBC-612B-37E8-BE5AA24BEBBD}"/>
              </a:ext>
            </a:extLst>
          </p:cNvPr>
          <p:cNvSpPr/>
          <p:nvPr/>
        </p:nvSpPr>
        <p:spPr>
          <a:xfrm>
            <a:off x="1096263" y="2551794"/>
            <a:ext cx="640080" cy="64008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222</a:t>
            </a:r>
            <a:r>
              <a:rPr lang="en-US" sz="1400" dirty="0"/>
              <a:t>Rn</a:t>
            </a:r>
          </a:p>
          <a:p>
            <a:pPr algn="ctr"/>
            <a:r>
              <a:rPr lang="en-US" sz="1000" dirty="0"/>
              <a:t>3.8d</a:t>
            </a:r>
            <a:endParaRPr lang="en-BE" sz="1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99D992E-E76A-B997-6967-90FDA4445E7D}"/>
              </a:ext>
            </a:extLst>
          </p:cNvPr>
          <p:cNvSpPr/>
          <p:nvPr/>
        </p:nvSpPr>
        <p:spPr>
          <a:xfrm>
            <a:off x="1096263" y="3831954"/>
            <a:ext cx="640080" cy="6400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218</a:t>
            </a:r>
            <a:r>
              <a:rPr lang="en-US" sz="1400" dirty="0"/>
              <a:t>Po</a:t>
            </a:r>
          </a:p>
          <a:p>
            <a:pPr algn="ctr"/>
            <a:r>
              <a:rPr lang="en-US" sz="1000" dirty="0"/>
              <a:t>3.1m</a:t>
            </a:r>
            <a:endParaRPr lang="en-BE" sz="10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5BA8E2E-69CD-847F-5489-1BDA86359B24}"/>
              </a:ext>
            </a:extLst>
          </p:cNvPr>
          <p:cNvSpPr/>
          <p:nvPr/>
        </p:nvSpPr>
        <p:spPr>
          <a:xfrm>
            <a:off x="1096263" y="5112114"/>
            <a:ext cx="640080" cy="6400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214</a:t>
            </a:r>
            <a:r>
              <a:rPr lang="en-US" sz="1400" dirty="0"/>
              <a:t>Pb</a:t>
            </a:r>
          </a:p>
          <a:p>
            <a:pPr algn="ctr"/>
            <a:r>
              <a:rPr lang="en-US" sz="1000" dirty="0"/>
              <a:t>27m</a:t>
            </a:r>
            <a:endParaRPr lang="en-BE" sz="10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F4EC3FA-765D-DD0C-F5F2-20D33C13A2F1}"/>
              </a:ext>
            </a:extLst>
          </p:cNvPr>
          <p:cNvSpPr/>
          <p:nvPr/>
        </p:nvSpPr>
        <p:spPr>
          <a:xfrm>
            <a:off x="1878125" y="4472034"/>
            <a:ext cx="640080" cy="64008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214</a:t>
            </a:r>
            <a:r>
              <a:rPr lang="en-US" sz="1400" dirty="0"/>
              <a:t>Bi</a:t>
            </a:r>
          </a:p>
          <a:p>
            <a:pPr algn="ctr"/>
            <a:r>
              <a:rPr lang="en-US" sz="1000" dirty="0"/>
              <a:t>20m</a:t>
            </a:r>
            <a:endParaRPr lang="en-BE" sz="10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24E7075-55FA-0A06-29C4-C759A98BFD34}"/>
              </a:ext>
            </a:extLst>
          </p:cNvPr>
          <p:cNvSpPr/>
          <p:nvPr/>
        </p:nvSpPr>
        <p:spPr>
          <a:xfrm>
            <a:off x="2659989" y="3831954"/>
            <a:ext cx="640080" cy="6400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214</a:t>
            </a:r>
            <a:r>
              <a:rPr lang="en-US" sz="1400" dirty="0"/>
              <a:t>Po</a:t>
            </a:r>
          </a:p>
          <a:p>
            <a:pPr algn="ctr"/>
            <a:r>
              <a:rPr lang="en-US" sz="1000" dirty="0"/>
              <a:t>160µs</a:t>
            </a:r>
            <a:endParaRPr lang="en-BE" sz="10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C1D79EB-1D7B-A7C7-6423-635FD3AD1570}"/>
              </a:ext>
            </a:extLst>
          </p:cNvPr>
          <p:cNvSpPr/>
          <p:nvPr/>
        </p:nvSpPr>
        <p:spPr>
          <a:xfrm>
            <a:off x="2659989" y="5112114"/>
            <a:ext cx="640080" cy="6400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sz="1400" baseline="30000" dirty="0"/>
              <a:t>210</a:t>
            </a:r>
            <a:r>
              <a:rPr lang="en-US" sz="1400" dirty="0"/>
              <a:t>Pb</a:t>
            </a:r>
          </a:p>
          <a:p>
            <a:pPr algn="ctr"/>
            <a:r>
              <a:rPr lang="en-US" sz="1000" dirty="0"/>
              <a:t>22y</a:t>
            </a:r>
            <a:endParaRPr lang="en-BE" sz="10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D91EDBC-6767-2E71-6AEF-C06B80A8B239}"/>
              </a:ext>
            </a:extLst>
          </p:cNvPr>
          <p:cNvCxnSpPr>
            <a:cxnSpLocks/>
            <a:stCxn id="7" idx="4"/>
            <a:endCxn id="8" idx="0"/>
          </p:cNvCxnSpPr>
          <p:nvPr/>
        </p:nvCxnSpPr>
        <p:spPr>
          <a:xfrm>
            <a:off x="1416303" y="1911714"/>
            <a:ext cx="0" cy="6400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54EE61B-26BC-2397-8336-A4F315BB9A32}"/>
              </a:ext>
            </a:extLst>
          </p:cNvPr>
          <p:cNvCxnSpPr>
            <a:cxnSpLocks/>
            <a:stCxn id="8" idx="4"/>
            <a:endCxn id="10" idx="0"/>
          </p:cNvCxnSpPr>
          <p:nvPr/>
        </p:nvCxnSpPr>
        <p:spPr>
          <a:xfrm>
            <a:off x="1416303" y="3191874"/>
            <a:ext cx="0" cy="6400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7F64C5B-BB6E-2FDB-DCB2-C8D4B80C9876}"/>
              </a:ext>
            </a:extLst>
          </p:cNvPr>
          <p:cNvCxnSpPr>
            <a:cxnSpLocks/>
            <a:stCxn id="10" idx="4"/>
            <a:endCxn id="11" idx="0"/>
          </p:cNvCxnSpPr>
          <p:nvPr/>
        </p:nvCxnSpPr>
        <p:spPr>
          <a:xfrm>
            <a:off x="1416303" y="4472034"/>
            <a:ext cx="0" cy="6400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E3EED5-32F4-6284-12B0-7BDF056DF5D4}"/>
              </a:ext>
            </a:extLst>
          </p:cNvPr>
          <p:cNvCxnSpPr>
            <a:cxnSpLocks/>
            <a:stCxn id="13" idx="4"/>
            <a:endCxn id="14" idx="0"/>
          </p:cNvCxnSpPr>
          <p:nvPr/>
        </p:nvCxnSpPr>
        <p:spPr>
          <a:xfrm>
            <a:off x="2980029" y="4472034"/>
            <a:ext cx="0" cy="6400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FF1372-4428-6831-E396-92E4690DDFA6}"/>
              </a:ext>
            </a:extLst>
          </p:cNvPr>
          <p:cNvCxnSpPr>
            <a:cxnSpLocks/>
            <a:stCxn id="11" idx="7"/>
            <a:endCxn id="12" idx="3"/>
          </p:cNvCxnSpPr>
          <p:nvPr/>
        </p:nvCxnSpPr>
        <p:spPr>
          <a:xfrm flipV="1">
            <a:off x="1642605" y="5018376"/>
            <a:ext cx="329258" cy="187476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1423E65-5C2D-5AE3-D5A3-A8C00A94D054}"/>
              </a:ext>
            </a:extLst>
          </p:cNvPr>
          <p:cNvCxnSpPr>
            <a:cxnSpLocks/>
            <a:stCxn id="12" idx="7"/>
            <a:endCxn id="13" idx="3"/>
          </p:cNvCxnSpPr>
          <p:nvPr/>
        </p:nvCxnSpPr>
        <p:spPr>
          <a:xfrm flipV="1">
            <a:off x="2424467" y="4378296"/>
            <a:ext cx="329260" cy="187476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ross 21">
            <a:extLst>
              <a:ext uri="{FF2B5EF4-FFF2-40B4-BE49-F238E27FC236}">
                <a16:creationId xmlns:a16="http://schemas.microsoft.com/office/drawing/2014/main" id="{B17E149F-4216-64F5-2366-A9B41E0F6DF2}"/>
              </a:ext>
            </a:extLst>
          </p:cNvPr>
          <p:cNvSpPr/>
          <p:nvPr/>
        </p:nvSpPr>
        <p:spPr>
          <a:xfrm rot="2700000">
            <a:off x="959102" y="2427674"/>
            <a:ext cx="914400" cy="914400"/>
          </a:xfrm>
          <a:prstGeom prst="plus">
            <a:avLst>
              <a:gd name="adj" fmla="val 4338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51355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9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2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1BA26B9-E782-AFF2-6ED4-EAAE61657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6A571F-5E5A-8144-7EC6-A9A6F45D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2188BF6-7963-FD5A-9A83-383BF3CFA2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/>
                  <a:t>Why does the naïve formula work better sometimes?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𝐸𝐿𝐸𝑇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Extrapolate to 0: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𝐸𝐿𝐸𝑇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Extrapolate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𝑇h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𝐸𝐿𝐸𝑇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(1+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2188BF6-7963-FD5A-9A83-383BF3CFA2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42" t="-820" r="-2144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39C86455-C8D0-B06D-1C4B-D3A4F02F4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ELET improvement</a:t>
            </a:r>
            <a:endParaRPr lang="en-BE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6412188-7FD2-59B7-FEE7-378A00EF612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 bwMode="auto">
          <a:xfrm>
            <a:off x="6216650" y="1816426"/>
            <a:ext cx="5400675" cy="414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B485991-9354-756D-6FA1-E033AA6F805B}"/>
                  </a:ext>
                </a:extLst>
              </p:cNvPr>
              <p:cNvSpPr txBox="1"/>
              <p:nvPr/>
            </p:nvSpPr>
            <p:spPr>
              <a:xfrm>
                <a:off x="8013032" y="1341766"/>
                <a:ext cx="2518610" cy="4919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𝑝𝑢𝑙𝑠𝑒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−1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B485991-9354-756D-6FA1-E033AA6F8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3032" y="1341766"/>
                <a:ext cx="2518610" cy="49193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700088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173</Words>
  <Application>Microsoft Office PowerPoint</Application>
  <PresentationFormat>Widescreen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KU Leuven</vt:lpstr>
      <vt:lpstr>KU Leuven Sedes</vt:lpstr>
      <vt:lpstr>Update muX meeting 17/11</vt:lpstr>
      <vt:lpstr>Losing radium?</vt:lpstr>
      <vt:lpstr>Losing radium?</vt:lpstr>
      <vt:lpstr>Losing radon</vt:lpstr>
      <vt:lpstr>Losing radon</vt:lpstr>
      <vt:lpstr>Losing radon</vt:lpstr>
      <vt:lpstr>Losing radon</vt:lpstr>
      <vt:lpstr>Losing radon</vt:lpstr>
      <vt:lpstr>ELET improvement</vt:lpstr>
      <vt:lpstr>ELET improvement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2023-11-17T07:58:23Z</dcterms:modified>
</cp:coreProperties>
</file>