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79"/>
  </p:notesMasterIdLst>
  <p:handoutMasterIdLst>
    <p:handoutMasterId r:id="rId80"/>
  </p:handoutMasterIdLst>
  <p:sldIdLst>
    <p:sldId id="268" r:id="rId3"/>
    <p:sldId id="516" r:id="rId4"/>
    <p:sldId id="568" r:id="rId5"/>
    <p:sldId id="569" r:id="rId6"/>
    <p:sldId id="570" r:id="rId7"/>
    <p:sldId id="571" r:id="rId8"/>
    <p:sldId id="573" r:id="rId9"/>
    <p:sldId id="574" r:id="rId10"/>
    <p:sldId id="577" r:id="rId11"/>
    <p:sldId id="578" r:id="rId12"/>
    <p:sldId id="572" r:id="rId13"/>
    <p:sldId id="517" r:id="rId14"/>
    <p:sldId id="519" r:id="rId15"/>
    <p:sldId id="515" r:id="rId16"/>
    <p:sldId id="518" r:id="rId17"/>
    <p:sldId id="521" r:id="rId18"/>
    <p:sldId id="520" r:id="rId19"/>
    <p:sldId id="524" r:id="rId20"/>
    <p:sldId id="543" r:id="rId21"/>
    <p:sldId id="544" r:id="rId22"/>
    <p:sldId id="554" r:id="rId23"/>
    <p:sldId id="503" r:id="rId24"/>
    <p:sldId id="525" r:id="rId25"/>
    <p:sldId id="545" r:id="rId26"/>
    <p:sldId id="528" r:id="rId27"/>
    <p:sldId id="527" r:id="rId28"/>
    <p:sldId id="537" r:id="rId29"/>
    <p:sldId id="526" r:id="rId30"/>
    <p:sldId id="559" r:id="rId31"/>
    <p:sldId id="560" r:id="rId32"/>
    <p:sldId id="561" r:id="rId33"/>
    <p:sldId id="557" r:id="rId34"/>
    <p:sldId id="567" r:id="rId35"/>
    <p:sldId id="547" r:id="rId36"/>
    <p:sldId id="514" r:id="rId37"/>
    <p:sldId id="529" r:id="rId38"/>
    <p:sldId id="530" r:id="rId39"/>
    <p:sldId id="550" r:id="rId40"/>
    <p:sldId id="549" r:id="rId41"/>
    <p:sldId id="552" r:id="rId42"/>
    <p:sldId id="546" r:id="rId43"/>
    <p:sldId id="553" r:id="rId44"/>
    <p:sldId id="531" r:id="rId45"/>
    <p:sldId id="532" r:id="rId46"/>
    <p:sldId id="533" r:id="rId47"/>
    <p:sldId id="538" r:id="rId48"/>
    <p:sldId id="539" r:id="rId49"/>
    <p:sldId id="541" r:id="rId50"/>
    <p:sldId id="540" r:id="rId51"/>
    <p:sldId id="576" r:id="rId52"/>
    <p:sldId id="542" r:id="rId53"/>
    <p:sldId id="548" r:id="rId54"/>
    <p:sldId id="534" r:id="rId55"/>
    <p:sldId id="535" r:id="rId56"/>
    <p:sldId id="551" r:id="rId57"/>
    <p:sldId id="536" r:id="rId58"/>
    <p:sldId id="513" r:id="rId59"/>
    <p:sldId id="556" r:id="rId60"/>
    <p:sldId id="579" r:id="rId61"/>
    <p:sldId id="583" r:id="rId62"/>
    <p:sldId id="580" r:id="rId63"/>
    <p:sldId id="584" r:id="rId64"/>
    <p:sldId id="581" r:id="rId65"/>
    <p:sldId id="585" r:id="rId66"/>
    <p:sldId id="555" r:id="rId67"/>
    <p:sldId id="502" r:id="rId68"/>
    <p:sldId id="507" r:id="rId69"/>
    <p:sldId id="575" r:id="rId70"/>
    <p:sldId id="509" r:id="rId71"/>
    <p:sldId id="510" r:id="rId72"/>
    <p:sldId id="508" r:id="rId73"/>
    <p:sldId id="511" r:id="rId74"/>
    <p:sldId id="512" r:id="rId75"/>
    <p:sldId id="522" r:id="rId76"/>
    <p:sldId id="523" r:id="rId77"/>
    <p:sldId id="261" r:id="rId7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F5F5B"/>
    <a:srgbClr val="417EBB"/>
    <a:srgbClr val="3399FF"/>
    <a:srgbClr val="FFD1D1"/>
    <a:srgbClr val="FF5050"/>
    <a:srgbClr val="2F4D5D"/>
    <a:srgbClr val="FFC000"/>
    <a:srgbClr val="DCE7F0"/>
    <a:srgbClr val="1D8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34C734-6305-4DE3-AD79-4068086D5C41}" v="243" dt="2024-01-12T09:16:46.12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59" autoAdjust="0"/>
    <p:restoredTop sz="76730" autoAdjust="0"/>
  </p:normalViewPr>
  <p:slideViewPr>
    <p:cSldViewPr snapToGrid="0" snapToObjects="1">
      <p:cViewPr>
        <p:scale>
          <a:sx n="66" d="100"/>
          <a:sy n="66" d="100"/>
        </p:scale>
        <p:origin x="720" y="2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tableStyles" Target="tableStyle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handoutMaster" Target="handoutMasters/handoutMaster1.xml"/><Relationship Id="rId85" Type="http://schemas.microsoft.com/office/2015/10/relationships/revisionInfo" Target="revisionInfo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61" Type="http://schemas.openxmlformats.org/officeDocument/2006/relationships/slide" Target="slides/slide59.xml"/><Relationship Id="rId8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11-1-2024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02T16:45:52.04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0 313,'317'-7,"491"-75,-697 65,203-36,-210 29,192-38,-84 40,-70 10,35 0,-6 1,249 0,-266 13,1462-2,-1602 1,0 1,0 0,25 7,-39-9,16 4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1-02T16:45:54.575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1 124,'49'0,"907"8,-3 49,-539-8,127 2,32-46,-315-7,-99 3,182-3,-242-6,0-6,-1-3,98-31,-128 24,-50 17,0 0,1 2,36-7,-31 8,1-2,0 0,-1-2,0 0,-1-2,0-1,0 0,38-28,-60 39,0-1,0 0,0 1,0-1,0 0,0 0,0 0,0 0,0 0,0 0,0 0,-1 0,1 0,0 0,-1 0,1 0,-1-1,1 1,-1 0,1 0,-1-1,0 1,0-2,0 2,-1 0,0 0,1 0,-1 0,0 0,0 0,0 0,0 0,0 0,0 0,0 1,0-1,0 0,0 1,0-1,0 1,-1-1,1 1,0 0,0 0,-1-1,1 1,0 0,-3 0,-40-3,-88 4,49 1,-1821-1,960-2,916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11-1-2024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11/01/2024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950557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11/01/2024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11/01/2024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11/01/2024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11/01/2024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11/01/2024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11/01/2024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11/01/2024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11/01/2024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11/01/2024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11/01/2024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11/01/2024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  <p:sldLayoutId id="2147483698" r:id="rId10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11/01/2024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19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2.xml"/><Relationship Id="rId5" Type="http://schemas.openxmlformats.org/officeDocument/2006/relationships/image" Target="../media/image180.png"/><Relationship Id="rId4" Type="http://schemas.openxmlformats.org/officeDocument/2006/relationships/customXml" Target="../ink/ink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</a:t>
            </a:r>
            <a:r>
              <a:rPr lang="en-US" dirty="0" err="1"/>
              <a:t>muX</a:t>
            </a:r>
            <a:r>
              <a:rPr lang="en-US" dirty="0"/>
              <a:t> meeting 12/01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Marie Deseyn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33F373-6AFD-D400-3D7F-9A8E23E5CC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 fit background subtracted spectrum (only using 3 runs):</a:t>
            </a:r>
            <a:br>
              <a:rPr lang="en-US" dirty="0"/>
            </a:b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7F8361-5632-84D1-86F7-4EC6E9A5D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6440A3-A60C-9FFF-DD1A-297E74989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7A00A0-DBD3-0BF9-020C-65D4D765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with proper </a:t>
            </a:r>
            <a:r>
              <a:rPr lang="en-US" dirty="0" err="1"/>
              <a:t>lineshape</a:t>
            </a:r>
            <a:endParaRPr lang="en-BE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B169CA5-0029-1B22-EDE9-B1A503BAA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29" y="2131939"/>
            <a:ext cx="5811869" cy="39880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7E9F91-A292-BF58-7EDB-49F4B50CDA54}"/>
              </a:ext>
            </a:extLst>
          </p:cNvPr>
          <p:cNvSpPr txBox="1"/>
          <p:nvPr/>
        </p:nvSpPr>
        <p:spPr>
          <a:xfrm>
            <a:off x="1224000" y="2875002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numberIterations</a:t>
            </a:r>
            <a:r>
              <a:rPr lang="en-US" dirty="0"/>
              <a:t> = 40</a:t>
            </a:r>
            <a:endParaRPr lang="en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263DE09-A3A1-5DF0-C297-BD8B57F427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62689"/>
            <a:ext cx="5982007" cy="41023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900ABC-0BD8-819B-D732-245C2509B234}"/>
              </a:ext>
            </a:extLst>
          </p:cNvPr>
          <p:cNvSpPr txBox="1"/>
          <p:nvPr/>
        </p:nvSpPr>
        <p:spPr>
          <a:xfrm>
            <a:off x="7040600" y="2875002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numberIterations</a:t>
            </a:r>
            <a:r>
              <a:rPr lang="en-US" dirty="0"/>
              <a:t> = 20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483980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989FE4-7DB8-21F6-08FC-FE72D909E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71ADBA-65F8-E187-4DA7-177514C47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9114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3F967D-88E4-6D8F-A650-0DC2D6418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3254128" cy="4464000"/>
          </a:xfrm>
        </p:spPr>
        <p:txBody>
          <a:bodyPr/>
          <a:lstStyle/>
          <a:p>
            <a:r>
              <a:rPr lang="en-US" dirty="0"/>
              <a:t>Shared A, b and </a:t>
            </a:r>
            <a:r>
              <a:rPr lang="en-US" dirty="0" err="1"/>
              <a:t>f_v</a:t>
            </a:r>
            <a:endParaRPr lang="en-US" dirty="0"/>
          </a:p>
          <a:p>
            <a:r>
              <a:rPr lang="en-US" dirty="0"/>
              <a:t>Fit over whole range instead of two peaks </a:t>
            </a:r>
            <a:r>
              <a:rPr lang="en-US" dirty="0" err="1"/>
              <a:t>seperately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C77530-4EE1-09A1-37AC-BB033EAF6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62BC6-7EB2-FED8-0CB6-ED7DF948D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D1682EE-AF3A-2219-B1A1-38E509097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Simultaneous fit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6026DC-5745-CFD5-E853-172C803A2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233" y="1554551"/>
            <a:ext cx="8058262" cy="4610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535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FACC86-0953-1F26-26AC-BED2818B3F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Made it work in simple case of 2 gaussians near each other sharing the sigma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A99ECA-497F-3A8B-F0B0-0E4A4FEA0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F6575A-93C4-F811-89F4-A000ED6B5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85AEA0A-2E03-E1D5-0338-28F4E231D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Simultaneous fit over </a:t>
            </a:r>
            <a:r>
              <a:rPr lang="en-US" b="1" dirty="0"/>
              <a:t>separate</a:t>
            </a:r>
            <a:r>
              <a:rPr lang="en-US" dirty="0"/>
              <a:t> </a:t>
            </a:r>
            <a:r>
              <a:rPr lang="en-US" b="1" dirty="0"/>
              <a:t>ranges</a:t>
            </a:r>
            <a:endParaRPr lang="en-BE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F54B2D2-9117-2394-1C1C-925BE17FB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182482"/>
            <a:ext cx="4172057" cy="38703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94E185-5C1B-7C85-AB38-251862B14C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800" y="3057768"/>
            <a:ext cx="4553184" cy="121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650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2D5DAA-DB58-95B4-74F3-92615E27B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DEED04-44BB-B251-760A-6ADBD5FF7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E229F7-2E26-3601-0122-7B02BD7D2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CB995D-807C-7C19-D2EB-182422E6E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Simultaneous fit over separate ranges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9669F4-FFF4-6D07-317A-8E2C27190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752" y="4990904"/>
            <a:ext cx="11467695" cy="6584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0B3A56-476A-D059-9052-78061479FF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52" y="3391154"/>
            <a:ext cx="6612834" cy="58403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4B8EA60-DAC3-6BF7-CF89-9A3295C99F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064" y="4020193"/>
            <a:ext cx="7044986" cy="58403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FD4F92C-93BD-7948-2C8E-C93E66A0AE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82522" y="1208663"/>
            <a:ext cx="4804850" cy="362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958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2D5DAA-DB58-95B4-74F3-92615E27B5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Takes very long time (even if I fit one peak where the range I put is equal to the range of the E param or thus the range of the ‘normal’ fit)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DEED04-44BB-B251-760A-6ADBD5FF7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E229F7-2E26-3601-0122-7B02BD7D2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9CB995D-807C-7C19-D2EB-182422E6E9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Simultaneous fit over separate ranges for silver data – PROBLEMS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8532775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40FD3F-89F3-90B0-C657-BD9B245D8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4994964"/>
          </a:xfrm>
        </p:spPr>
        <p:txBody>
          <a:bodyPr>
            <a:normAutofit/>
          </a:bodyPr>
          <a:lstStyle/>
          <a:p>
            <a:r>
              <a:rPr lang="en-US" dirty="0"/>
              <a:t>Fit with two gaussians and Chebyshev polynomial background in 2 ranges: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Takes about 1.5 min</a:t>
            </a:r>
            <a:br>
              <a:rPr lang="en-US" dirty="0"/>
            </a:b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1639C6-847F-AC19-D77E-8953AE7FC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9B754-4E14-1F8E-6634-DCFA7C859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5331C93-7DC6-0C46-B4A3-4F1C9DCE3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Simultaneous fit over separate ranges for silver data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3E75770-9D49-0FE3-9E9F-D1F2D68A4C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54" y="2055506"/>
            <a:ext cx="6422167" cy="36649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D109A26-7702-FA52-29B0-92AB940E7B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2121" y="2415842"/>
            <a:ext cx="4400776" cy="233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4537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40FD3F-89F3-90B0-C657-BD9B245D8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4994964"/>
          </a:xfrm>
        </p:spPr>
        <p:txBody>
          <a:bodyPr>
            <a:normAutofit/>
          </a:bodyPr>
          <a:lstStyle/>
          <a:p>
            <a:r>
              <a:rPr lang="en-US" dirty="0"/>
              <a:t>Add with t(E):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Very slow &gt; 30 min</a:t>
            </a:r>
            <a:br>
              <a:rPr lang="en-US" dirty="0"/>
            </a:b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1639C6-847F-AC19-D77E-8953AE7FC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9B754-4E14-1F8E-6634-DCFA7C859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5331C93-7DC6-0C46-B4A3-4F1C9DCE3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Simultaneous fit over separate ranges for silver data</a:t>
            </a:r>
            <a:endParaRPr lang="en-B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EA3A144-499D-C5D6-B862-09EAC4AAF3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12" y="2045996"/>
            <a:ext cx="4978656" cy="8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957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40FD3F-89F3-90B0-C657-BD9B245D8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800" y="1102652"/>
            <a:ext cx="4353976" cy="4994964"/>
          </a:xfrm>
        </p:spPr>
        <p:txBody>
          <a:bodyPr>
            <a:normAutofit/>
          </a:bodyPr>
          <a:lstStyle/>
          <a:p>
            <a:r>
              <a:rPr lang="en-US" dirty="0"/>
              <a:t>Fit with two gaussians where sigma = a*</a:t>
            </a:r>
            <a:r>
              <a:rPr lang="en-US" dirty="0" err="1"/>
              <a:t>E+b</a:t>
            </a:r>
            <a:r>
              <a:rPr lang="en-US" dirty="0"/>
              <a:t> with a and b = for both peaks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1639C6-847F-AC19-D77E-8953AE7FC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9B754-4E14-1F8E-6634-DCFA7C859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5331C93-7DC6-0C46-B4A3-4F1C9DCE3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Simultaneous fit over separate ranges for silver data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886810-D5B9-3A78-AB1E-59F615C45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776" y="1102652"/>
            <a:ext cx="7200448" cy="421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268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40FD3F-89F3-90B0-C657-BD9B245D8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800" y="1102652"/>
            <a:ext cx="4353976" cy="4994964"/>
          </a:xfrm>
        </p:spPr>
        <p:txBody>
          <a:bodyPr>
            <a:normAutofit/>
          </a:bodyPr>
          <a:lstStyle/>
          <a:p>
            <a:r>
              <a:rPr lang="en-US" dirty="0"/>
              <a:t>Fit with two gaussians where sigma = a*</a:t>
            </a:r>
            <a:r>
              <a:rPr lang="en-US" dirty="0" err="1"/>
              <a:t>E+b</a:t>
            </a:r>
            <a:r>
              <a:rPr lang="en-US" dirty="0"/>
              <a:t> with a and b = for both peaks </a:t>
            </a:r>
          </a:p>
          <a:p>
            <a:r>
              <a:rPr lang="en-US" dirty="0"/>
              <a:t>This is without clipping, so in fact the constant backgrounds add up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Investigate clipping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 Clipping increases the calculation time drastically 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(without clipping, the algorithm is done in &lt;1min)</a:t>
            </a:r>
            <a:br>
              <a:rPr lang="en-US" dirty="0"/>
            </a:b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1639C6-847F-AC19-D77E-8953AE7FC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9B754-4E14-1F8E-6634-DCFA7C859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5331C93-7DC6-0C46-B4A3-4F1C9DCE3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Simultaneous fit over separate ranges for silver data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886810-D5B9-3A78-AB1E-59F615C45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776" y="1102652"/>
            <a:ext cx="7200448" cy="42136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B29384-62EB-E0EC-AF90-B7C97E28E505}"/>
              </a:ext>
            </a:extLst>
          </p:cNvPr>
          <p:cNvSpPr txBox="1"/>
          <p:nvPr/>
        </p:nvSpPr>
        <p:spPr>
          <a:xfrm>
            <a:off x="576000" y="5319150"/>
            <a:ext cx="111382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Sig[ii] = new 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RooGenericPdf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sig_name.str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().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c_str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(),"(exp(-((@0 - @1)/(@2)) * ((@0 - @1)/@2)/2) /(@2*2.5) + </a:t>
            </a:r>
            <a:r>
              <a:rPr lang="en-US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(@0 &gt; @4)*(@0 &lt; @5) * 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@3)",RooArgList(E,*mx[ii],sig, *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constback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[ii], *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Roodown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[ii], *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Rooup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[ii]));</a:t>
            </a:r>
          </a:p>
        </p:txBody>
      </p:sp>
    </p:spTree>
    <p:extLst>
      <p:ext uri="{BB962C8B-B14F-4D97-AF65-F5344CB8AC3E}">
        <p14:creationId xmlns:p14="http://schemas.microsoft.com/office/powerpoint/2010/main" val="3097209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BD12C7-4E92-0404-8AE1-384762D9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B52DD8-C695-36EC-8689-27DF582A6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2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A406B2-E5B6-7735-BD34-E8FE1E348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with proper </a:t>
            </a:r>
            <a:r>
              <a:rPr lang="en-US" dirty="0" err="1"/>
              <a:t>lineshape</a:t>
            </a:r>
            <a:endParaRPr lang="en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88A1C-B86B-9857-96AF-F81E447BC7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414552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C40FD3F-89F3-90B0-C657-BD9B245D87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800" y="1102652"/>
            <a:ext cx="4353976" cy="4994964"/>
          </a:xfrm>
        </p:spPr>
        <p:txBody>
          <a:bodyPr>
            <a:normAutofit/>
          </a:bodyPr>
          <a:lstStyle/>
          <a:p>
            <a:r>
              <a:rPr lang="en-US" dirty="0"/>
              <a:t>Fit with two gaussians where sigma = a*</a:t>
            </a:r>
            <a:r>
              <a:rPr lang="en-US" dirty="0" err="1"/>
              <a:t>E+b</a:t>
            </a:r>
            <a:r>
              <a:rPr lang="en-US" dirty="0"/>
              <a:t> with a and b = for both peaks </a:t>
            </a:r>
          </a:p>
          <a:p>
            <a:r>
              <a:rPr lang="en-US" dirty="0"/>
              <a:t>This is without clipping, so in fact the constant backgrounds add up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Investigate clipping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 Clipping increases the calculation time drastically 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(without clipping, the algorithm is done in &lt;5sec)</a:t>
            </a:r>
            <a:br>
              <a:rPr lang="en-US" dirty="0"/>
            </a:b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1639C6-847F-AC19-D77E-8953AE7FC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9B754-4E14-1F8E-6634-DCFA7C859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5331C93-7DC6-0C46-B4A3-4F1C9DCE3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Simultaneous fit over separate ranges for silver data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886810-D5B9-3A78-AB1E-59F615C45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8776" y="1102652"/>
            <a:ext cx="7200448" cy="42136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B29384-62EB-E0EC-AF90-B7C97E28E505}"/>
              </a:ext>
            </a:extLst>
          </p:cNvPr>
          <p:cNvSpPr txBox="1"/>
          <p:nvPr/>
        </p:nvSpPr>
        <p:spPr>
          <a:xfrm>
            <a:off x="576000" y="5319150"/>
            <a:ext cx="1113825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Sig[ii] = new 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RooGenericPdf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 (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sig_name.str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().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c_str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(),"(exp(-((@0 - @1)/(@2)) * ((@0 - @1)/@2)/2) /(@2*2.5) + </a:t>
            </a:r>
            <a:r>
              <a:rPr lang="en-US" b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Consolas" panose="020B0609020204030204" pitchFamily="49" charset="0"/>
              </a:rPr>
              <a:t>(@0 &gt; @4)*(@0 &lt; @5) * 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@3)",RooArgList(E,*mx[ii],sig, *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constback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[ii], *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Roodown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[ii], *</a:t>
            </a:r>
            <a:r>
              <a:rPr lang="en-US" b="0" dirty="0" err="1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Rooup</a:t>
            </a:r>
            <a:r>
              <a:rPr lang="en-US" b="0" dirty="0">
                <a:solidFill>
                  <a:srgbClr val="000000"/>
                </a:solidFill>
                <a:effectLst/>
                <a:latin typeface="Consolas" panose="020B0609020204030204" pitchFamily="49" charset="0"/>
              </a:rPr>
              <a:t>[ii]));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760F899-225B-287F-8CCA-2010A5A4BA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095" y="1164965"/>
            <a:ext cx="11708955" cy="169037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E2CD6C62-7B5A-8C2B-AFA3-21156F652A9D}"/>
                  </a:ext>
                </a:extLst>
              </p14:cNvPr>
              <p14:cNvContentPartPr/>
              <p14:nvPr/>
            </p14:nvContentPartPr>
            <p14:xfrm>
              <a:off x="7375694" y="1715950"/>
              <a:ext cx="1778400" cy="1130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E2CD6C62-7B5A-8C2B-AFA3-21156F652A9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321694" y="1607950"/>
                <a:ext cx="1886040" cy="32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CBD24810-4DBC-C1C5-7175-A945212C8B22}"/>
                  </a:ext>
                </a:extLst>
              </p14:cNvPr>
              <p14:cNvContentPartPr/>
              <p14:nvPr/>
            </p14:nvContentPartPr>
            <p14:xfrm>
              <a:off x="7392614" y="2137870"/>
              <a:ext cx="1866600" cy="10584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CBD24810-4DBC-C1C5-7175-A945212C8B2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338974" y="2030230"/>
                <a:ext cx="1974240" cy="3214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526427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E2DE8E-0818-1614-39FC-4EC001868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2968088" cy="4464000"/>
          </a:xfrm>
        </p:spPr>
        <p:txBody>
          <a:bodyPr/>
          <a:lstStyle/>
          <a:p>
            <a:r>
              <a:rPr lang="en-US" dirty="0"/>
              <a:t>After ~1h</a:t>
            </a:r>
          </a:p>
          <a:p>
            <a:r>
              <a:rPr lang="en-US" dirty="0"/>
              <a:t>Seems like the clipping did not work…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80C50E1-5621-A573-5C2D-A03959611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27D609-1A47-9CE2-4785-C88A802B5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A1BA860-DAA3-6304-EBCA-56F7A1518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Simultaneous fit over separate ranges for silver data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66D769-0475-6926-989B-7BFBE43C71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7330" y="1359036"/>
            <a:ext cx="8509175" cy="462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2217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BD12C7-4E92-0404-8AE1-384762D9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B52DD8-C695-36EC-8689-27DF582A6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22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A406B2-E5B6-7735-BD34-E8FE1E348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88A1C-B86B-9857-96AF-F81E447BC7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Saw some interesting things, but I first want to doublecheck my ELET optimization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841644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76C6B3-398A-FFF1-A03B-6EBCD3377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C3C02-DCF5-B13F-DB54-7047493D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C597EE-FB29-4C52-271B-F78FD33B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DC3664-31A6-2ACB-87C1-B4CC3374A67D}"/>
              </a:ext>
            </a:extLst>
          </p:cNvPr>
          <p:cNvSpPr/>
          <p:nvPr/>
        </p:nvSpPr>
        <p:spPr>
          <a:xfrm>
            <a:off x="1064309" y="2314378"/>
            <a:ext cx="9938582" cy="491884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5287C49-416B-5F15-7E5E-CA1865D25C92}"/>
              </a:ext>
            </a:extLst>
          </p:cNvPr>
          <p:cNvCxnSpPr/>
          <p:nvPr/>
        </p:nvCxnSpPr>
        <p:spPr>
          <a:xfrm>
            <a:off x="1015299" y="2900855"/>
            <a:ext cx="10291730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D6B72EE-EE83-063F-389A-995CC1FD5E18}"/>
              </a:ext>
            </a:extLst>
          </p:cNvPr>
          <p:cNvSpPr txBox="1"/>
          <p:nvPr/>
        </p:nvSpPr>
        <p:spPr>
          <a:xfrm>
            <a:off x="11237661" y="2898121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endParaRPr lang="en-B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63952D6-F4B7-AC03-2A12-1A197629605B}"/>
              </a:ext>
            </a:extLst>
          </p:cNvPr>
          <p:cNvSpPr txBox="1"/>
          <p:nvPr/>
        </p:nvSpPr>
        <p:spPr>
          <a:xfrm>
            <a:off x="5130751" y="1652041"/>
            <a:ext cx="761747" cy="369332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muon</a:t>
            </a:r>
            <a:endParaRPr lang="en-BE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10FB90-9397-8659-243A-26D69B4FDFB8}"/>
              </a:ext>
            </a:extLst>
          </p:cNvPr>
          <p:cNvSpPr/>
          <p:nvPr/>
        </p:nvSpPr>
        <p:spPr>
          <a:xfrm>
            <a:off x="3682825" y="2314378"/>
            <a:ext cx="3184634" cy="49188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99E6C45-6335-3884-90BB-97562D11B725}"/>
              </a:ext>
            </a:extLst>
          </p:cNvPr>
          <p:cNvCxnSpPr/>
          <p:nvPr/>
        </p:nvCxnSpPr>
        <p:spPr>
          <a:xfrm flipH="1">
            <a:off x="3682825" y="2213479"/>
            <a:ext cx="1828800" cy="0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8497F4D-A86A-8E3A-2BAD-A9A9A5C59B11}"/>
              </a:ext>
            </a:extLst>
          </p:cNvPr>
          <p:cNvCxnSpPr>
            <a:cxnSpLocks/>
          </p:cNvCxnSpPr>
          <p:nvPr/>
        </p:nvCxnSpPr>
        <p:spPr>
          <a:xfrm flipH="1">
            <a:off x="5511625" y="2213479"/>
            <a:ext cx="1355834" cy="0"/>
          </a:xfrm>
          <a:prstGeom prst="straightConnector1">
            <a:avLst/>
          </a:prstGeom>
          <a:ln w="28575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88D4B1E-ED99-C872-55AF-91FC0042D22B}"/>
              </a:ext>
            </a:extLst>
          </p:cNvPr>
          <p:cNvCxnSpPr>
            <a:cxnSpLocks/>
          </p:cNvCxnSpPr>
          <p:nvPr/>
        </p:nvCxnSpPr>
        <p:spPr>
          <a:xfrm>
            <a:off x="5511625" y="1945279"/>
            <a:ext cx="0" cy="1258274"/>
          </a:xfrm>
          <a:prstGeom prst="line">
            <a:avLst/>
          </a:prstGeom>
          <a:ln w="571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DE5E34A-B3FE-EA18-161F-BB2AEE84C6BA}"/>
              </a:ext>
            </a:extLst>
          </p:cNvPr>
          <p:cNvSpPr txBox="1"/>
          <p:nvPr/>
        </p:nvSpPr>
        <p:spPr>
          <a:xfrm>
            <a:off x="6033600" y="1793698"/>
            <a:ext cx="67197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tLow</a:t>
            </a:r>
            <a:endParaRPr lang="en-B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424BAA4-F459-C34B-059B-E44DC619CF2C}"/>
              </a:ext>
            </a:extLst>
          </p:cNvPr>
          <p:cNvSpPr txBox="1"/>
          <p:nvPr/>
        </p:nvSpPr>
        <p:spPr>
          <a:xfrm>
            <a:off x="3854979" y="1793698"/>
            <a:ext cx="723275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tHigh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6851479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82D36-A5D6-06BF-FF97-3EBE6165F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263419" cy="4464000"/>
          </a:xfrm>
        </p:spPr>
        <p:txBody>
          <a:bodyPr/>
          <a:lstStyle/>
          <a:p>
            <a:r>
              <a:rPr lang="en-US" b="1" dirty="0"/>
              <a:t>899keV</a:t>
            </a:r>
            <a:r>
              <a:rPr lang="en-US" dirty="0"/>
              <a:t> (muonic gold x ray(nf-3d))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76C6B3-398A-FFF1-A03B-6EBCD3377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C3C02-DCF5-B13F-DB54-7047493D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C597EE-FB29-4C52-271B-F78FD33B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E52989-433F-6ADB-6ACC-24ECCE8F4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579" y="1656000"/>
            <a:ext cx="6896376" cy="396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1297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82D36-A5D6-06BF-FF97-3EBE6165F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263419" cy="4464000"/>
          </a:xfrm>
        </p:spPr>
        <p:txBody>
          <a:bodyPr/>
          <a:lstStyle/>
          <a:p>
            <a:r>
              <a:rPr lang="en-US" b="1" dirty="0"/>
              <a:t>899keV</a:t>
            </a:r>
            <a:r>
              <a:rPr lang="en-US" dirty="0"/>
              <a:t> (muonic gold x ray(nf-3d))</a:t>
            </a:r>
          </a:p>
          <a:p>
            <a:r>
              <a:rPr lang="en-US" dirty="0"/>
              <a:t>Effect of </a:t>
            </a:r>
            <a:r>
              <a:rPr lang="en-US" dirty="0" err="1"/>
              <a:t>tLow</a:t>
            </a:r>
            <a:r>
              <a:rPr lang="en-US" dirty="0"/>
              <a:t> and </a:t>
            </a:r>
            <a:r>
              <a:rPr lang="en-US" dirty="0" err="1"/>
              <a:t>tHigh</a:t>
            </a:r>
            <a:r>
              <a:rPr lang="en-US" dirty="0"/>
              <a:t> is rather similar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expected since muonic gold x ray is ‘continuous’ and thus just cutting more events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76C6B3-398A-FFF1-A03B-6EBCD3377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C3C02-DCF5-B13F-DB54-7047493D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C597EE-FB29-4C52-271B-F78FD33B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8AA5EF-4973-409D-E570-FDC59C67AD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3074" y="1656000"/>
            <a:ext cx="7368926" cy="407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4243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82D36-A5D6-06BF-FF97-3EBE6165F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263419" cy="4464000"/>
          </a:xfrm>
        </p:spPr>
        <p:txBody>
          <a:bodyPr/>
          <a:lstStyle/>
          <a:p>
            <a:r>
              <a:rPr lang="en-US" b="1" dirty="0"/>
              <a:t>899keV</a:t>
            </a:r>
            <a:r>
              <a:rPr lang="en-US" dirty="0"/>
              <a:t> (muonic gold x ray(nf-3d))</a:t>
            </a:r>
          </a:p>
          <a:p>
            <a:r>
              <a:rPr lang="en-US" dirty="0"/>
              <a:t>Effect of </a:t>
            </a:r>
            <a:r>
              <a:rPr lang="en-US" dirty="0" err="1"/>
              <a:t>tLow</a:t>
            </a:r>
            <a:r>
              <a:rPr lang="en-US" dirty="0"/>
              <a:t> and </a:t>
            </a:r>
            <a:r>
              <a:rPr lang="en-US" dirty="0" err="1"/>
              <a:t>tHigh</a:t>
            </a:r>
            <a:r>
              <a:rPr lang="en-US" dirty="0"/>
              <a:t> is rather similar</a:t>
            </a:r>
          </a:p>
          <a:p>
            <a:r>
              <a:rPr lang="en-US" dirty="0"/>
              <a:t>There seem to be two peaks</a:t>
            </a:r>
            <a:br>
              <a:rPr lang="en-US" dirty="0"/>
            </a:br>
            <a:r>
              <a:rPr lang="en-US" dirty="0"/>
              <a:t>not sure what the rightmost peak corresponds to??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76C6B3-398A-FFF1-A03B-6EBCD3377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C3C02-DCF5-B13F-DB54-7047493D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C597EE-FB29-4C52-271B-F78FD33B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E52989-433F-6ADB-6ACC-24ECCE8F4B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9579" y="1656000"/>
            <a:ext cx="6896376" cy="396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1361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82D36-A5D6-06BF-FF97-3EBE6165F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263419" cy="4464000"/>
          </a:xfrm>
        </p:spPr>
        <p:txBody>
          <a:bodyPr/>
          <a:lstStyle/>
          <a:p>
            <a:r>
              <a:rPr lang="en-US" b="1" dirty="0"/>
              <a:t>899keV</a:t>
            </a:r>
            <a:r>
              <a:rPr lang="en-US" dirty="0"/>
              <a:t> (muonic gold x ray(nf-3d))</a:t>
            </a:r>
          </a:p>
          <a:p>
            <a:r>
              <a:rPr lang="en-US" dirty="0"/>
              <a:t>Effect of </a:t>
            </a:r>
            <a:r>
              <a:rPr lang="en-US" dirty="0" err="1"/>
              <a:t>tLow</a:t>
            </a:r>
            <a:r>
              <a:rPr lang="en-US" dirty="0"/>
              <a:t> and </a:t>
            </a:r>
            <a:r>
              <a:rPr lang="en-US" dirty="0" err="1"/>
              <a:t>tHigh</a:t>
            </a:r>
            <a:r>
              <a:rPr lang="en-US" dirty="0"/>
              <a:t> is rather similar</a:t>
            </a:r>
          </a:p>
          <a:p>
            <a:r>
              <a:rPr lang="en-US" dirty="0"/>
              <a:t>There seem to be two peaks</a:t>
            </a:r>
            <a:br>
              <a:rPr lang="en-US" dirty="0"/>
            </a:br>
            <a:r>
              <a:rPr lang="en-US" dirty="0"/>
              <a:t>not sure what the rightmost peak corresponds to??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76C6B3-398A-FFF1-A03B-6EBCD3377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C3C02-DCF5-B13F-DB54-7047493D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C597EE-FB29-4C52-271B-F78FD33B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16159E-5FE9-EBE9-8D87-4E70574A5A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419" y="1566000"/>
            <a:ext cx="7039969" cy="412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2073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82D36-A5D6-06BF-FF97-3EBE6165F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263419" cy="4464000"/>
          </a:xfrm>
        </p:spPr>
        <p:txBody>
          <a:bodyPr/>
          <a:lstStyle/>
          <a:p>
            <a:r>
              <a:rPr lang="en-US" b="1" dirty="0"/>
              <a:t>899keV</a:t>
            </a:r>
            <a:r>
              <a:rPr lang="en-US" dirty="0"/>
              <a:t> (muonic gold x ray(nf-3d))</a:t>
            </a:r>
          </a:p>
          <a:p>
            <a:r>
              <a:rPr lang="en-US" dirty="0"/>
              <a:t>Effect of </a:t>
            </a:r>
            <a:r>
              <a:rPr lang="en-US" dirty="0" err="1"/>
              <a:t>tLow</a:t>
            </a:r>
            <a:r>
              <a:rPr lang="en-US" dirty="0"/>
              <a:t> and </a:t>
            </a:r>
            <a:r>
              <a:rPr lang="en-US" dirty="0" err="1"/>
              <a:t>tHigh</a:t>
            </a:r>
            <a:r>
              <a:rPr lang="en-US" dirty="0"/>
              <a:t> is rather similar</a:t>
            </a:r>
          </a:p>
          <a:p>
            <a:r>
              <a:rPr lang="en-US" dirty="0"/>
              <a:t>There seem to be two peaks</a:t>
            </a:r>
            <a:br>
              <a:rPr lang="en-US" dirty="0"/>
            </a:br>
            <a:r>
              <a:rPr lang="en-US" dirty="0"/>
              <a:t>not sure what the rightmost peak corresponds to??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very clear in Ge03</a:t>
            </a:r>
            <a:br>
              <a:rPr lang="en-US" dirty="0">
                <a:sym typeface="Wingdings" panose="05000000000000000000" pitchFamily="2" charset="2"/>
              </a:rPr>
            </a:b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76C6B3-398A-FFF1-A03B-6EBCD3377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4C3C02-DCF5-B13F-DB54-7047493DC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7C597EE-FB29-4C52-271B-F78FD33B4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peak near 899keV 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66DAA8B-D73F-DC50-1798-26F62CEC7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1278" y="1656000"/>
            <a:ext cx="7220722" cy="396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179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24480B-502A-8BCA-1881-9FA3F11D1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3485460" cy="4464000"/>
          </a:xfrm>
        </p:spPr>
        <p:txBody>
          <a:bodyPr/>
          <a:lstStyle/>
          <a:p>
            <a:r>
              <a:rPr lang="en-US" dirty="0"/>
              <a:t>Rightmost peak looks partially dependent on muon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3742A5-1705-6159-D241-14637EDE6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217797-A9AE-FC9E-4028-4719C12E0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E36FB28-ABDA-560E-1EF0-F3936358C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peak near 899keV 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090425-D8E6-889F-5F9F-4CAFAB3FFA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1460" y="1656000"/>
            <a:ext cx="7757160" cy="4152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765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C7DB13-6D37-3164-AB5D-DED9A0A0F9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Realized that </a:t>
            </a:r>
            <a:r>
              <a:rPr lang="en-US" dirty="0" err="1"/>
              <a:t>Roofit</a:t>
            </a:r>
            <a:r>
              <a:rPr lang="en-US" dirty="0"/>
              <a:t> somehow is extremely slow on (only) my laptop </a:t>
            </a:r>
            <a:r>
              <a:rPr lang="en-US" dirty="0">
                <a:sym typeface="Wingdings" panose="05000000000000000000" pitchFamily="2" charset="2"/>
              </a:rPr>
              <a:t> do it now on the KU Leuven cluster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8ADFB2-E24C-A0DF-EFF5-BD7E9CF97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4F1413-B59F-11CE-055E-AF44F3DE7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F9F9F5C-E220-CD7C-0CD0-873EADB0D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with proper </a:t>
            </a:r>
            <a:r>
              <a:rPr lang="en-US" dirty="0" err="1"/>
              <a:t>lineshape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923892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124480B-502A-8BCA-1881-9FA3F11D1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3485460" cy="4464000"/>
          </a:xfrm>
        </p:spPr>
        <p:txBody>
          <a:bodyPr>
            <a:normAutofit/>
          </a:bodyPr>
          <a:lstStyle/>
          <a:p>
            <a:r>
              <a:rPr lang="en-US" dirty="0"/>
              <a:t>Rightmost peak looks partially dependent on muon</a:t>
            </a:r>
          </a:p>
          <a:p>
            <a:r>
              <a:rPr lang="en-US" dirty="0"/>
              <a:t>Could it be the 900.7keV Ag muonic x ray?</a:t>
            </a:r>
          </a:p>
          <a:p>
            <a:r>
              <a:rPr lang="en-US" dirty="0"/>
              <a:t>Compare to other Ag muonic x rays </a:t>
            </a:r>
            <a:r>
              <a:rPr lang="en-US" sz="1400" dirty="0"/>
              <a:t>(870keV one also overlaps with Au, 1171keV overlaps with Co calibration source)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3742A5-1705-6159-D241-14637EDE6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217797-A9AE-FC9E-4028-4719C12E0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E36FB28-ABDA-560E-1EF0-F3936358C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peak near 899keV 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9A73952-28E6-95D9-2275-0EAF7F44A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0059" y="1543157"/>
            <a:ext cx="7860965" cy="43780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7C2E124-2CE5-5003-1054-C68D8595E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7349" y="1254402"/>
            <a:ext cx="8006384" cy="4734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63716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7B59C1-98A0-28A4-BF43-D35CC90AF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277940" cy="4464000"/>
          </a:xfrm>
        </p:spPr>
        <p:txBody>
          <a:bodyPr/>
          <a:lstStyle/>
          <a:p>
            <a:r>
              <a:rPr lang="en-US" dirty="0"/>
              <a:t>304keV and 308keV (Ag muonic x ray) peak are completely gone for larger anticoincidence windows </a:t>
            </a:r>
            <a:r>
              <a:rPr lang="en-US" dirty="0">
                <a:sym typeface="Wingdings" panose="05000000000000000000" pitchFamily="2" charset="2"/>
              </a:rPr>
              <a:t> completely muon related, while at 899keV the rightmost peak does not completely disappears???</a:t>
            </a:r>
          </a:p>
          <a:p>
            <a:r>
              <a:rPr lang="en-US" dirty="0">
                <a:sym typeface="Wingdings" panose="05000000000000000000" pitchFamily="2" charset="2"/>
              </a:rPr>
              <a:t>Only partly Ag peak that is leaking in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B2F101-2E9A-D508-94BC-C4EFB9D8C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3CA5D2-DD3F-D9B9-9FB3-6DACF5301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1BBEEB4-0EF1-BF22-CF56-E1F87AA19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peak near 899keV 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7C3E6F-74CA-3553-79BF-4EDD687107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3093" y="1566000"/>
            <a:ext cx="6994214" cy="401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4429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6533B9-95DE-F649-8AA3-283DBF2273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it hyperfine splitting of Au? </a:t>
            </a:r>
          </a:p>
          <a:p>
            <a:r>
              <a:rPr lang="en-US" dirty="0"/>
              <a:t>Check by taking events in </a:t>
            </a:r>
            <a:r>
              <a:rPr lang="en-US" dirty="0" err="1"/>
              <a:t>muoncoinc</a:t>
            </a:r>
            <a:r>
              <a:rPr lang="en-US" dirty="0"/>
              <a:t> spectrum that </a:t>
            </a:r>
            <a:r>
              <a:rPr lang="en-US" dirty="0">
                <a:solidFill>
                  <a:srgbClr val="3399FF"/>
                </a:solidFill>
              </a:rPr>
              <a:t>have </a:t>
            </a:r>
            <a:r>
              <a:rPr lang="en-US" dirty="0" err="1">
                <a:solidFill>
                  <a:srgbClr val="3399FF"/>
                </a:solidFill>
              </a:rPr>
              <a:t>GeTime</a:t>
            </a:r>
            <a:r>
              <a:rPr lang="en-US" dirty="0">
                <a:solidFill>
                  <a:srgbClr val="3399FF"/>
                </a:solidFill>
              </a:rPr>
              <a:t>&gt;10000ns  or </a:t>
            </a:r>
            <a:r>
              <a:rPr lang="en-US" dirty="0" err="1">
                <a:solidFill>
                  <a:srgbClr val="3399FF"/>
                </a:solidFill>
              </a:rPr>
              <a:t>GeTime</a:t>
            </a:r>
            <a:r>
              <a:rPr lang="en-US" dirty="0">
                <a:solidFill>
                  <a:srgbClr val="3399FF"/>
                </a:solidFill>
              </a:rPr>
              <a:t>&lt;-5000ns</a:t>
            </a:r>
            <a:r>
              <a:rPr lang="en-US" dirty="0"/>
              <a:t> and compare to spectrum that is </a:t>
            </a:r>
            <a:r>
              <a:rPr lang="en-US" dirty="0">
                <a:solidFill>
                  <a:srgbClr val="FF0000"/>
                </a:solidFill>
              </a:rPr>
              <a:t>also in coincidence with Au 3d</a:t>
            </a:r>
            <a:r>
              <a:rPr lang="en-US" baseline="-25000" dirty="0">
                <a:solidFill>
                  <a:srgbClr val="FF0000"/>
                </a:solidFill>
              </a:rPr>
              <a:t>3/2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2p</a:t>
            </a:r>
            <a:r>
              <a:rPr lang="en-US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1/2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or 3d</a:t>
            </a:r>
            <a:r>
              <a:rPr lang="en-US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5/2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  2p</a:t>
            </a:r>
            <a:r>
              <a:rPr lang="en-US" baseline="-25000" dirty="0">
                <a:solidFill>
                  <a:srgbClr val="FF0000"/>
                </a:solidFill>
                <a:sym typeface="Wingdings" panose="05000000000000000000" pitchFamily="2" charset="2"/>
              </a:rPr>
              <a:t>3/2 </a:t>
            </a:r>
          </a:p>
          <a:p>
            <a:r>
              <a:rPr lang="en-US" dirty="0">
                <a:sym typeface="Wingdings" panose="05000000000000000000" pitchFamily="2" charset="2"/>
              </a:rPr>
              <a:t>At 305keV and 308keV it gives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strong suppression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4E7C52-0B1C-4623-131D-94FCA5B04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CD258D-0C8B-956D-411E-3FC26A860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015FA6-3973-BA69-4FB9-7C29C4530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peak near 899keV </a:t>
            </a:r>
            <a:endParaRPr lang="en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1518975-C45E-0038-2453-280619291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675" y="2982486"/>
            <a:ext cx="5989993" cy="3182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5366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34F66A-B2EB-82BC-8FEA-E345212847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E97A5F-2C38-D1E4-2B60-161FFB72C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4C3EAB-92B8-4C79-CEEE-80757B534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FD08E43-3C13-E3CB-0997-F2A6862AE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peak near 899keV 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C60660-DE53-16B5-794A-0C5E44168E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083080"/>
            <a:ext cx="5194356" cy="2706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DB5D0A-BAEE-5A34-8E50-3812179854FD}"/>
              </a:ext>
            </a:extLst>
          </p:cNvPr>
          <p:cNvSpPr txBox="1"/>
          <p:nvPr/>
        </p:nvSpPr>
        <p:spPr>
          <a:xfrm>
            <a:off x="6635706" y="253891"/>
            <a:ext cx="55037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</a:rPr>
              <a:t>Fit with [0]*exp(-0.5*((x-[1])/[2])**2) + [3]*exp(-0.5*((x-[4])/[2])**2)  + [5]</a:t>
            </a:r>
            <a:endParaRPr lang="en-B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991317-01CD-31E9-72E4-353A7949A3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192" y="3933802"/>
            <a:ext cx="4772142" cy="10560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C9422CF-EE11-9133-8C19-686D0999EA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202"/>
          <a:stretch/>
        </p:blipFill>
        <p:spPr>
          <a:xfrm>
            <a:off x="5510185" y="1087359"/>
            <a:ext cx="3789857" cy="271764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72C119D-9C59-AFEF-FB3F-91DA6FCC03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93557" y="2619292"/>
            <a:ext cx="4022443" cy="118525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45959BE-29CE-C17D-0015-5B7081BF38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4357" y="3774055"/>
            <a:ext cx="6781964" cy="141011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DD04203-36E2-5F01-83BB-97FB5FF27260}"/>
              </a:ext>
            </a:extLst>
          </p:cNvPr>
          <p:cNvSpPr txBox="1"/>
          <p:nvPr/>
        </p:nvSpPr>
        <p:spPr>
          <a:xfrm>
            <a:off x="97833" y="5274166"/>
            <a:ext cx="9507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I want to test this for multiple </a:t>
            </a:r>
            <a:r>
              <a:rPr lang="en-US" dirty="0" err="1">
                <a:highlight>
                  <a:srgbClr val="FFFF00"/>
                </a:highlight>
              </a:rPr>
              <a:t>timecuts</a:t>
            </a:r>
            <a:r>
              <a:rPr lang="en-US" dirty="0">
                <a:highlight>
                  <a:srgbClr val="FFFF00"/>
                </a:highlight>
              </a:rPr>
              <a:t> to see if the p3/p0 ratio without the coincidence with Au 3d3/2 </a:t>
            </a:r>
            <a:r>
              <a:rPr lang="en-US" dirty="0">
                <a:highlight>
                  <a:srgbClr val="FFFF00"/>
                </a:highlight>
                <a:sym typeface="Wingdings" panose="05000000000000000000" pitchFamily="2" charset="2"/>
              </a:rPr>
              <a:t> 2p1/2 or 3d5/2  2p3/2</a:t>
            </a:r>
            <a:r>
              <a:rPr lang="en-US" dirty="0">
                <a:highlight>
                  <a:srgbClr val="FFFF00"/>
                </a:highlight>
              </a:rPr>
              <a:t> decreases when the coincidence is required</a:t>
            </a:r>
            <a:endParaRPr lang="en-BE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9008803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6A39065-11D4-90E8-DCC8-FDF5C3227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5DBCBF-E108-CABD-12EF-47C47CE33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1BC6B-71BF-36D7-4482-976BABFC9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72BCF9-F10B-1BEF-89DB-F2065B929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036704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5676D5-E622-05B9-56C7-3E87F4DE8D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265937"/>
            <a:ext cx="11130045" cy="4464000"/>
          </a:xfrm>
        </p:spPr>
        <p:txBody>
          <a:bodyPr/>
          <a:lstStyle/>
          <a:p>
            <a:r>
              <a:rPr lang="en-US" b="1" dirty="0"/>
              <a:t>74.4keV, 88.4keV, 93.4keV, 95.8keV </a:t>
            </a:r>
            <a:r>
              <a:rPr lang="en-US" dirty="0"/>
              <a:t>= C muonic x rays (np-1s)</a:t>
            </a:r>
          </a:p>
          <a:p>
            <a:r>
              <a:rPr lang="en-US" dirty="0" err="1"/>
              <a:t>tLow</a:t>
            </a:r>
            <a:r>
              <a:rPr lang="en-US" dirty="0"/>
              <a:t> has more impact (for all of the detectors separately too) </a:t>
            </a:r>
            <a:r>
              <a:rPr lang="en-US" dirty="0">
                <a:sym typeface="Wingdings" panose="05000000000000000000" pitchFamily="2" charset="2"/>
              </a:rPr>
              <a:t> time window after muon dominates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BD9EEF-38AE-0F0E-CEB1-5C9FA4282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2C0D38-A175-D91C-ADD5-40870071F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07AF754-EC2C-B90E-160D-80B979414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E10B67-D879-6739-10E5-1BB5B34F64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60" y="2590327"/>
            <a:ext cx="6535496" cy="35296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FD421CA-52B1-B43A-1E89-4723032B07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002" y="2590326"/>
            <a:ext cx="6285817" cy="3619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6177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BD9EEF-38AE-0F0E-CEB1-5C9FA4282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2C0D38-A175-D91C-ADD5-40870071F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07AF754-EC2C-B90E-160D-80B979414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227D82-D45F-5E04-AC9D-40F09CFE7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95" y="2808344"/>
            <a:ext cx="5991705" cy="33116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A6FBB8-6F73-79B4-D1A4-316AD39069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600" y="2808343"/>
            <a:ext cx="6083555" cy="3311655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692BF678-B2B7-0336-5067-570A1B5A11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265937"/>
            <a:ext cx="11130045" cy="4464000"/>
          </a:xfrm>
        </p:spPr>
        <p:txBody>
          <a:bodyPr/>
          <a:lstStyle/>
          <a:p>
            <a:r>
              <a:rPr lang="en-US" b="1" dirty="0"/>
              <a:t>74.4keV, 88.4keV, 93.4keV, 95.8keV </a:t>
            </a:r>
            <a:r>
              <a:rPr lang="en-US" dirty="0"/>
              <a:t>= C muonic x rays (np-1s)</a:t>
            </a:r>
          </a:p>
          <a:p>
            <a:r>
              <a:rPr lang="en-US" dirty="0" err="1"/>
              <a:t>tLow</a:t>
            </a:r>
            <a:r>
              <a:rPr lang="en-US" dirty="0"/>
              <a:t> has more impact (for all of the detectors separately too) </a:t>
            </a:r>
            <a:r>
              <a:rPr lang="en-US" dirty="0">
                <a:sym typeface="Wingdings" panose="05000000000000000000" pitchFamily="2" charset="2"/>
              </a:rPr>
              <a:t> time window after muon dominates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7155083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BD9EEF-38AE-0F0E-CEB1-5C9FA4282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2C0D38-A175-D91C-ADD5-40870071F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07AF754-EC2C-B90E-160D-80B979414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227D82-D45F-5E04-AC9D-40F09CFE7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95" y="2808344"/>
            <a:ext cx="5991705" cy="33116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A6FBB8-6F73-79B4-D1A4-316AD39069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600" y="2808343"/>
            <a:ext cx="6083555" cy="33116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079B9A-3241-9BE2-3AAF-CC2070623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599" y="2718343"/>
            <a:ext cx="6083555" cy="3382068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7E1434D3-9C10-4384-704C-8648140C2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265937"/>
            <a:ext cx="11130045" cy="4464000"/>
          </a:xfrm>
        </p:spPr>
        <p:txBody>
          <a:bodyPr/>
          <a:lstStyle/>
          <a:p>
            <a:r>
              <a:rPr lang="en-US" b="1" dirty="0"/>
              <a:t>74.4keV, 88.4keV, 93.4keV, 95.8keV </a:t>
            </a:r>
            <a:r>
              <a:rPr lang="en-US" dirty="0"/>
              <a:t>= C muonic x rays (np-1s)</a:t>
            </a:r>
          </a:p>
          <a:p>
            <a:r>
              <a:rPr lang="en-US" dirty="0" err="1"/>
              <a:t>tLow</a:t>
            </a:r>
            <a:r>
              <a:rPr lang="en-US" dirty="0"/>
              <a:t> has more impact (for all of the detectors separately too) </a:t>
            </a:r>
            <a:r>
              <a:rPr lang="en-US" dirty="0">
                <a:sym typeface="Wingdings" panose="05000000000000000000" pitchFamily="2" charset="2"/>
              </a:rPr>
              <a:t> time window after muon dominates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2888586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BD9EEF-38AE-0F0E-CEB1-5C9FA4282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2C0D38-A175-D91C-ADD5-40870071F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07AF754-EC2C-B90E-160D-80B979414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227D82-D45F-5E04-AC9D-40F09CFE7E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95" y="2808344"/>
            <a:ext cx="5991705" cy="33116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A6FBB8-6F73-79B4-D1A4-316AD39069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600" y="2808343"/>
            <a:ext cx="6083555" cy="331165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C079B9A-3241-9BE2-3AAF-CC20706231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599" y="2718343"/>
            <a:ext cx="6083555" cy="3382068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7E1434D3-9C10-4384-704C-8648140C27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265937"/>
            <a:ext cx="11130045" cy="4464000"/>
          </a:xfrm>
        </p:spPr>
        <p:txBody>
          <a:bodyPr/>
          <a:lstStyle/>
          <a:p>
            <a:r>
              <a:rPr lang="en-US" b="1" dirty="0"/>
              <a:t>74.4keV, 88.4keV, 93.4keV, 95.8keV </a:t>
            </a:r>
            <a:r>
              <a:rPr lang="en-US" dirty="0"/>
              <a:t>= C muonic x rays (np-1s)</a:t>
            </a:r>
          </a:p>
          <a:p>
            <a:r>
              <a:rPr lang="en-US" dirty="0" err="1"/>
              <a:t>tLow</a:t>
            </a:r>
            <a:r>
              <a:rPr lang="en-US" dirty="0"/>
              <a:t> has more impact (for all of the detectors separately too) </a:t>
            </a:r>
            <a:r>
              <a:rPr lang="en-US" dirty="0">
                <a:sym typeface="Wingdings" panose="05000000000000000000" pitchFamily="2" charset="2"/>
              </a:rPr>
              <a:t> time window after muon dominates </a:t>
            </a:r>
            <a:r>
              <a:rPr lang="en-US" dirty="0">
                <a:highlight>
                  <a:srgbClr val="FFFF00"/>
                </a:highlight>
                <a:sym typeface="Wingdings" panose="05000000000000000000" pitchFamily="2" charset="2"/>
              </a:rPr>
              <a:t> Go to negative </a:t>
            </a:r>
            <a:r>
              <a:rPr lang="en-US" dirty="0" err="1">
                <a:highlight>
                  <a:srgbClr val="FFFF00"/>
                </a:highlight>
                <a:sym typeface="Wingdings" panose="05000000000000000000" pitchFamily="2" charset="2"/>
              </a:rPr>
              <a:t>tHigh</a:t>
            </a:r>
            <a:r>
              <a:rPr lang="en-US" dirty="0">
                <a:highlight>
                  <a:srgbClr val="FFFF00"/>
                </a:highlight>
                <a:sym typeface="Wingdings" panose="05000000000000000000" pitchFamily="2" charset="2"/>
              </a:rPr>
              <a:t> to investigate possible shift</a:t>
            </a:r>
            <a:endParaRPr lang="en-BE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819899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EC11022-5C40-4C45-B4DA-A68F26E14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74.4keV, 88.4keV, 93.4keV, 95.8keV </a:t>
            </a:r>
            <a:r>
              <a:rPr lang="en-US" dirty="0"/>
              <a:t>= C muonic x rays (np-1s)</a:t>
            </a:r>
          </a:p>
          <a:p>
            <a:r>
              <a:rPr lang="en-US" dirty="0"/>
              <a:t>It looks like the peak is shifted</a:t>
            </a:r>
            <a:br>
              <a:rPr lang="en-US" dirty="0"/>
            </a:br>
            <a:r>
              <a:rPr lang="en-US" dirty="0"/>
              <a:t>in time </a:t>
            </a:r>
            <a:r>
              <a:rPr lang="en-US" dirty="0" err="1"/>
              <a:t>wrt</a:t>
            </a:r>
            <a:r>
              <a:rPr lang="en-US" dirty="0"/>
              <a:t> muon: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99E733-5C93-18ED-AA7F-AEFC638A5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7050EE-3A53-F02A-E191-B137FB461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874EB0A-CA35-6118-5D47-157F416136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B4C519-82E9-7B40-0586-ACEBFEFDE0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2861" y="2267005"/>
            <a:ext cx="6759212" cy="36671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EEAB205-AD8C-01B6-5667-1842D46FE1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349" y="2962216"/>
            <a:ext cx="3634163" cy="3202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56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B1CC35-41A4-3644-2FC4-3CF993757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Fit two peaks in the silver spectrum with sigma = a*</a:t>
            </a:r>
            <a:r>
              <a:rPr lang="en-US" dirty="0" err="1"/>
              <a:t>E+b</a:t>
            </a:r>
            <a:r>
              <a:rPr lang="en-US" dirty="0"/>
              <a:t> where a and b are simultaneously fitted for the two peaks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941C23-E03E-B587-5830-5997E2F80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73B9BF-5B52-3350-7F28-DD1392A93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05C58CD-2572-E2CE-AA35-35298DEBE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with proper </a:t>
            </a:r>
            <a:r>
              <a:rPr lang="en-US" dirty="0" err="1"/>
              <a:t>lineshape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45D2C0-B06C-0DD0-6211-619F639C5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00" y="2491881"/>
            <a:ext cx="6428127" cy="345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8821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661B9C-6705-8CF7-7E27-4355A0F04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415ACA-2054-46DD-2C23-37174A0EE2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B7500E-7E95-4F63-CFD1-EF727F0F4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E51A58-5EFF-6957-412F-9A5EB496F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5141" y="2538099"/>
            <a:ext cx="6365574" cy="3447219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2CF5F91-5056-77A7-405A-A2E8AC6783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4464000"/>
          </a:xfrm>
        </p:spPr>
        <p:txBody>
          <a:bodyPr/>
          <a:lstStyle/>
          <a:p>
            <a:r>
              <a:rPr lang="en-US" b="1" dirty="0"/>
              <a:t>74.4keV, 88.4keV, 93.4keV, 95.8keV </a:t>
            </a:r>
            <a:r>
              <a:rPr lang="en-US" dirty="0"/>
              <a:t>= C muonic x rays (np-1s)</a:t>
            </a:r>
          </a:p>
          <a:p>
            <a:r>
              <a:rPr lang="en-US" dirty="0"/>
              <a:t>It looks like the peak is shifted</a:t>
            </a:r>
            <a:br>
              <a:rPr lang="en-US" dirty="0"/>
            </a:br>
            <a:r>
              <a:rPr lang="en-US" dirty="0"/>
              <a:t>in time </a:t>
            </a:r>
            <a:r>
              <a:rPr lang="en-US" dirty="0" err="1"/>
              <a:t>wrt</a:t>
            </a:r>
            <a:r>
              <a:rPr lang="en-US" dirty="0"/>
              <a:t> muon: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0716287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5DBCBF-E108-CABD-12EF-47C47CE33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1BC6B-71BF-36D7-4482-976BABFC9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72BCF9-F10B-1BEF-89DB-F2065B929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BBFC96-5E07-869B-F544-A1F71929E2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201" y="2353508"/>
            <a:ext cx="5197290" cy="3513124"/>
          </a:xfrm>
          <a:prstGeom prst="rect">
            <a:avLst/>
          </a:prstGeom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E83C4C0-F352-DC73-995A-2463C3D71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11041200" cy="4429490"/>
          </a:xfrm>
        </p:spPr>
        <p:txBody>
          <a:bodyPr>
            <a:normAutofit/>
          </a:bodyPr>
          <a:lstStyle/>
          <a:p>
            <a:r>
              <a:rPr lang="en-US" b="1" dirty="0"/>
              <a:t>74.4keV, 88.4keV, 93.4keV, 95.8keV </a:t>
            </a:r>
            <a:r>
              <a:rPr lang="en-US" dirty="0"/>
              <a:t>= C muonic x rays (np-1s)</a:t>
            </a:r>
          </a:p>
          <a:p>
            <a:r>
              <a:rPr lang="en-US" dirty="0"/>
              <a:t>It looks like the peak is shifted</a:t>
            </a:r>
            <a:br>
              <a:rPr lang="en-US" dirty="0"/>
            </a:br>
            <a:r>
              <a:rPr lang="en-US" dirty="0"/>
              <a:t>in time </a:t>
            </a:r>
            <a:r>
              <a:rPr lang="en-US" dirty="0" err="1"/>
              <a:t>wrt</a:t>
            </a:r>
            <a:r>
              <a:rPr lang="en-US" dirty="0"/>
              <a:t> muon</a:t>
            </a:r>
          </a:p>
          <a:p>
            <a:r>
              <a:rPr lang="en-US" dirty="0"/>
              <a:t>BUT in fact it is because of the </a:t>
            </a:r>
            <a:br>
              <a:rPr lang="en-US" dirty="0"/>
            </a:br>
            <a:r>
              <a:rPr lang="en-US" dirty="0"/>
              <a:t>jump in the ELET algorithm when</a:t>
            </a:r>
            <a:br>
              <a:rPr lang="en-US" dirty="0"/>
            </a:br>
            <a:r>
              <a:rPr lang="en-US" dirty="0"/>
              <a:t>the threshold is no longer reached</a:t>
            </a:r>
            <a:endParaRPr lang="en-BE" dirty="0"/>
          </a:p>
          <a:p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5867714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C7C4FE-6219-7E7A-BC68-55DF37F5E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892A1F-9CD6-9237-4FDB-CA326CD8E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DCB1DE-BCE3-23B7-CBDB-D7BB94497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79617A0-FDB3-B346-C2BA-21338E82F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89083462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ED5A4C-3878-F2A4-B673-1BD763047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021879" cy="4464000"/>
          </a:xfrm>
        </p:spPr>
        <p:txBody>
          <a:bodyPr/>
          <a:lstStyle/>
          <a:p>
            <a:r>
              <a:rPr lang="en-US" b="1" dirty="0"/>
              <a:t>305 keV and 308.5keV</a:t>
            </a:r>
            <a:r>
              <a:rPr lang="en-US" dirty="0"/>
              <a:t> (Ag muonic x rays, nf-3d)</a:t>
            </a:r>
          </a:p>
          <a:p>
            <a:r>
              <a:rPr lang="en-US" dirty="0" err="1"/>
              <a:t>tHigh</a:t>
            </a:r>
            <a:r>
              <a:rPr lang="en-US" dirty="0"/>
              <a:t> has stronger effect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time before muon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???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87F438-949A-1594-DE09-EE3CCFB49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A8B7E-DB78-5305-5384-FA5E1BEC0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EA50DE-A34A-1005-3CA8-BB0F84236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A8867CC-FF19-57FB-7AF6-49A16922AA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788" y="1243021"/>
            <a:ext cx="7981316" cy="466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5034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ED5A4C-3878-F2A4-B673-1BD763047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021879" cy="4464000"/>
          </a:xfrm>
        </p:spPr>
        <p:txBody>
          <a:bodyPr/>
          <a:lstStyle/>
          <a:p>
            <a:r>
              <a:rPr lang="en-US" b="1" dirty="0"/>
              <a:t>305 keV and 308.5keV</a:t>
            </a:r>
            <a:r>
              <a:rPr lang="en-US" dirty="0"/>
              <a:t> (Ag muonic x rays , nf-3d)</a:t>
            </a:r>
          </a:p>
          <a:p>
            <a:r>
              <a:rPr lang="en-US" dirty="0" err="1"/>
              <a:t>tHigh</a:t>
            </a:r>
            <a:r>
              <a:rPr lang="en-US" dirty="0"/>
              <a:t> has stronger effect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time before muon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???</a:t>
            </a:r>
          </a:p>
          <a:p>
            <a:r>
              <a:rPr lang="en-US" dirty="0" err="1">
                <a:sym typeface="Wingdings" panose="05000000000000000000" pitchFamily="2" charset="2"/>
              </a:rPr>
              <a:t>tLow</a:t>
            </a:r>
            <a:r>
              <a:rPr lang="en-US" dirty="0">
                <a:sym typeface="Wingdings" panose="05000000000000000000" pitchFamily="2" charset="2"/>
              </a:rPr>
              <a:t> also has reasonable impact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87F438-949A-1594-DE09-EE3CCFB49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A8B7E-DB78-5305-5384-FA5E1BEC0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EA50DE-A34A-1005-3CA8-BB0F84236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4541298-4996-818D-FB83-AB164D93C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009" y="1359036"/>
            <a:ext cx="8591731" cy="464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19884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ED5A4C-3878-F2A4-B673-1BD763047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021879" cy="4464000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305 keV and 308.5keV</a:t>
            </a:r>
            <a:r>
              <a:rPr lang="en-US" dirty="0"/>
              <a:t> (Ag muonic x rays , nf-3d)</a:t>
            </a:r>
          </a:p>
          <a:p>
            <a:r>
              <a:rPr lang="en-US" dirty="0" err="1"/>
              <a:t>tHigh</a:t>
            </a:r>
            <a:r>
              <a:rPr lang="en-US" dirty="0"/>
              <a:t> has stronger effect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time before muon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??? </a:t>
            </a:r>
          </a:p>
          <a:p>
            <a:r>
              <a:rPr lang="en-US" dirty="0" err="1">
                <a:sym typeface="Wingdings" panose="05000000000000000000" pitchFamily="2" charset="2"/>
              </a:rPr>
              <a:t>tLow</a:t>
            </a:r>
            <a:r>
              <a:rPr lang="en-US" dirty="0">
                <a:sym typeface="Wingdings" panose="05000000000000000000" pitchFamily="2" charset="2"/>
              </a:rPr>
              <a:t> also has reasonable impact</a:t>
            </a:r>
          </a:p>
          <a:p>
            <a:r>
              <a:rPr lang="en-US" dirty="0">
                <a:sym typeface="Wingdings" panose="05000000000000000000" pitchFamily="2" charset="2"/>
              </a:rPr>
              <a:t>For </a:t>
            </a:r>
            <a:r>
              <a:rPr lang="en-US" dirty="0" err="1">
                <a:sym typeface="Wingdings" panose="05000000000000000000" pitchFamily="2" charset="2"/>
              </a:rPr>
              <a:t>tLow</a:t>
            </a:r>
            <a:r>
              <a:rPr lang="en-US" dirty="0">
                <a:sym typeface="Wingdings" panose="05000000000000000000" pitchFamily="2" charset="2"/>
              </a:rPr>
              <a:t> = -500 ns or </a:t>
            </a:r>
            <a:r>
              <a:rPr lang="en-US" dirty="0" err="1">
                <a:sym typeface="Wingdings" panose="05000000000000000000" pitchFamily="2" charset="2"/>
              </a:rPr>
              <a:t>tHigh</a:t>
            </a:r>
            <a:r>
              <a:rPr lang="en-US" dirty="0">
                <a:sym typeface="Wingdings" panose="05000000000000000000" pitchFamily="2" charset="2"/>
              </a:rPr>
              <a:t> = 500 ns, the muonic silver x rays are almost completely gone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87F438-949A-1594-DE09-EE3CCFB49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A8B7E-DB78-5305-5384-FA5E1BEC0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EA50DE-A34A-1005-3CA8-BB0F84236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88F35A-EB6A-12E1-F331-56ED346A7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351" y="1289891"/>
            <a:ext cx="7663132" cy="4278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5589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ED5A4C-3878-F2A4-B673-1BD763047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021879" cy="4464000"/>
          </a:xfrm>
        </p:spPr>
        <p:txBody>
          <a:bodyPr>
            <a:normAutofit/>
          </a:bodyPr>
          <a:lstStyle/>
          <a:p>
            <a:r>
              <a:rPr lang="en-US" b="1" dirty="0"/>
              <a:t>305 keV and 308.5keV</a:t>
            </a:r>
            <a:r>
              <a:rPr lang="en-US" dirty="0"/>
              <a:t> (Ag muonic x rays , nf-3d)</a:t>
            </a:r>
          </a:p>
          <a:p>
            <a:r>
              <a:rPr lang="en-US" dirty="0" err="1"/>
              <a:t>tHigh</a:t>
            </a:r>
            <a:r>
              <a:rPr lang="en-US" dirty="0"/>
              <a:t> has stronger effect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time before muon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??? </a:t>
            </a:r>
            <a:endParaRPr lang="en-US" dirty="0">
              <a:highlight>
                <a:srgbClr val="FFFF00"/>
              </a:highlight>
              <a:sym typeface="Wingdings" panose="05000000000000000000" pitchFamily="2" charset="2"/>
            </a:endParaRPr>
          </a:p>
          <a:p>
            <a:r>
              <a:rPr lang="en-US" dirty="0" err="1">
                <a:sym typeface="Wingdings" panose="05000000000000000000" pitchFamily="2" charset="2"/>
              </a:rPr>
              <a:t>tLow</a:t>
            </a:r>
            <a:r>
              <a:rPr lang="en-US" dirty="0">
                <a:sym typeface="Wingdings" panose="05000000000000000000" pitchFamily="2" charset="2"/>
              </a:rPr>
              <a:t> also has reasonable impact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87F438-949A-1594-DE09-EE3CCFB490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CA8B7E-DB78-5305-5384-FA5E1BEC0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7EA50DE-A34A-1005-3CA8-BB0F84236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588F35A-EB6A-12E1-F331-56ED346A71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5351" y="1289891"/>
            <a:ext cx="7663132" cy="427821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C25C6F3-7EF9-1001-36A5-95AA41256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4009" y="1359036"/>
            <a:ext cx="8591731" cy="464494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4A4424-DCB3-5CDA-7D1C-31DD4DFE3494}"/>
              </a:ext>
            </a:extLst>
          </p:cNvPr>
          <p:cNvSpPr txBox="1"/>
          <p:nvPr/>
        </p:nvSpPr>
        <p:spPr>
          <a:xfrm>
            <a:off x="6266733" y="5351361"/>
            <a:ext cx="265477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400" dirty="0">
                <a:highlight>
                  <a:srgbClr val="FFFF00"/>
                </a:highlight>
                <a:sym typeface="Wingdings" panose="05000000000000000000" pitchFamily="2" charset="2"/>
              </a:rPr>
              <a:t> per det</a:t>
            </a:r>
            <a:endParaRPr lang="en-BE" sz="4400" dirty="0"/>
          </a:p>
        </p:txBody>
      </p:sp>
    </p:spTree>
    <p:extLst>
      <p:ext uri="{BB962C8B-B14F-4D97-AF65-F5344CB8AC3E}">
        <p14:creationId xmlns:p14="http://schemas.microsoft.com/office/powerpoint/2010/main" val="4732822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8D389CB-3B5D-D153-F70D-238E495547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07F2CF-787B-6A4A-85F4-D6207C05C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303835-C5A8-40CE-EBD7-3970BC212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C70370D-F0FA-2540-1907-E6C166963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of anti-coincidence window size – 305keV peak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163A55-717F-08B4-6045-61C4CCB913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6000"/>
            <a:ext cx="6096074" cy="39221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3F7A7C-D7C4-F132-2E40-02D34F5663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600" y="1566000"/>
            <a:ext cx="6376804" cy="392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82182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02185F7-BAED-8B60-1B4A-9816B1B6F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7528D4-5331-A9D6-5EA1-EDC9FC2C7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DC855-5185-3E12-E2DF-1291923BF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97EA422-BA7B-87A6-9EDE-DF822E1AB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of anti-coincidence window size – 305keV peak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B611B9-8740-0C46-9114-5C83C1B68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522" y="1566000"/>
            <a:ext cx="7134733" cy="4464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245EDD4-E821-4ACE-32DD-A66DD32F0D55}"/>
              </a:ext>
            </a:extLst>
          </p:cNvPr>
          <p:cNvSpPr txBox="1"/>
          <p:nvPr/>
        </p:nvSpPr>
        <p:spPr>
          <a:xfrm>
            <a:off x="7429255" y="2856066"/>
            <a:ext cx="45735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ighlight>
                  <a:srgbClr val="FFFF00"/>
                </a:highlight>
                <a:sym typeface="Wingdings" panose="05000000000000000000" pitchFamily="2" charset="2"/>
              </a:rPr>
              <a:t>Only one run </a:t>
            </a:r>
            <a:br>
              <a:rPr lang="en-US" sz="2000" dirty="0">
                <a:highlight>
                  <a:srgbClr val="FFFF00"/>
                </a:highlight>
                <a:sym typeface="Wingdings" panose="05000000000000000000" pitchFamily="2" charset="2"/>
              </a:rPr>
            </a:br>
            <a:r>
              <a:rPr lang="en-US" sz="2000" dirty="0">
                <a:highlight>
                  <a:srgbClr val="FFFF00"/>
                </a:highlight>
                <a:sym typeface="Wingdings" panose="05000000000000000000" pitchFamily="2" charset="2"/>
              </a:rPr>
              <a:t> not always enough statistics</a:t>
            </a:r>
            <a:endParaRPr lang="en-BE" sz="2000" dirty="0"/>
          </a:p>
        </p:txBody>
      </p:sp>
    </p:spTree>
    <p:extLst>
      <p:ext uri="{BB962C8B-B14F-4D97-AF65-F5344CB8AC3E}">
        <p14:creationId xmlns:p14="http://schemas.microsoft.com/office/powerpoint/2010/main" val="54754688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90177138-272E-D7BB-C198-3B8612F3D3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6524401"/>
              </p:ext>
            </p:extLst>
          </p:nvPr>
        </p:nvGraphicFramePr>
        <p:xfrm>
          <a:off x="576263" y="1655763"/>
          <a:ext cx="11040936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748">
                  <a:extLst>
                    <a:ext uri="{9D8B030D-6E8A-4147-A177-3AD203B41FA5}">
                      <a16:colId xmlns:a16="http://schemas.microsoft.com/office/drawing/2014/main" val="664320496"/>
                    </a:ext>
                  </a:extLst>
                </a:gridCol>
                <a:gridCol w="2398144">
                  <a:extLst>
                    <a:ext uri="{9D8B030D-6E8A-4147-A177-3AD203B41FA5}">
                      <a16:colId xmlns:a16="http://schemas.microsoft.com/office/drawing/2014/main" val="1841412028"/>
                    </a:ext>
                  </a:extLst>
                </a:gridCol>
                <a:gridCol w="2292044">
                  <a:extLst>
                    <a:ext uri="{9D8B030D-6E8A-4147-A177-3AD203B41FA5}">
                      <a16:colId xmlns:a16="http://schemas.microsoft.com/office/drawing/2014/main" val="35295237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Not enough statistics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tHigh</a:t>
                      </a:r>
                      <a:r>
                        <a:rPr lang="en-US" dirty="0"/>
                        <a:t> increase gives strongest decrease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|</a:t>
                      </a:r>
                      <a:r>
                        <a:rPr lang="en-US" dirty="0" err="1"/>
                        <a:t>tLow</a:t>
                      </a:r>
                      <a:r>
                        <a:rPr lang="en-US" dirty="0"/>
                        <a:t>| increase gives strongest decrease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348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Ge05, Ge06A, Ge06B, Ge06C, Ge06D, Ge08, Ge09, Ge11, Ge12, Ge13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Ge02, Ge04, Ge10, Ge14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Ge01, Ge03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21388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4B47F7-0F4B-3062-1C13-9F7A2E801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FD5A4B-4445-845D-CA12-897DF24F7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A2537BA-2373-75A0-6693-D7B82AB72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of anti-coincidence window size – 305keV peak</a:t>
            </a:r>
            <a:endParaRPr lang="en-B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8433F1-7DC1-A61F-B066-121BF037696E}"/>
              </a:ext>
            </a:extLst>
          </p:cNvPr>
          <p:cNvSpPr txBox="1"/>
          <p:nvPr/>
        </p:nvSpPr>
        <p:spPr>
          <a:xfrm>
            <a:off x="10689777" y="394163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Both </a:t>
            </a:r>
            <a:r>
              <a:rPr lang="en-US" dirty="0" err="1"/>
              <a:t>BEGe</a:t>
            </a:r>
            <a:endParaRPr lang="en-B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5A6863-F63D-6937-D9B0-2D8D9A4CFCCE}"/>
              </a:ext>
            </a:extLst>
          </p:cNvPr>
          <p:cNvSpPr txBox="1"/>
          <p:nvPr/>
        </p:nvSpPr>
        <p:spPr>
          <a:xfrm>
            <a:off x="2018810" y="3207955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Ge01</a:t>
            </a:r>
            <a:endParaRPr lang="en-B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B398985-2A37-F66F-B5E4-15B7CD46F277}"/>
              </a:ext>
            </a:extLst>
          </p:cNvPr>
          <p:cNvSpPr txBox="1"/>
          <p:nvPr/>
        </p:nvSpPr>
        <p:spPr>
          <a:xfrm>
            <a:off x="6867463" y="3230155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Ge02</a:t>
            </a:r>
            <a:endParaRPr lang="en-BE" dirty="0"/>
          </a:p>
        </p:txBody>
      </p:sp>
      <p:sp>
        <p:nvSpPr>
          <p:cNvPr id="14" name="Arrow: Bent 13">
            <a:extLst>
              <a:ext uri="{FF2B5EF4-FFF2-40B4-BE49-F238E27FC236}">
                <a16:creationId xmlns:a16="http://schemas.microsoft.com/office/drawing/2014/main" id="{A41E7086-EE04-8696-C5D5-A98B84A8A300}"/>
              </a:ext>
            </a:extLst>
          </p:cNvPr>
          <p:cNvSpPr/>
          <p:nvPr/>
        </p:nvSpPr>
        <p:spPr>
          <a:xfrm rot="5400000">
            <a:off x="10438251" y="2858757"/>
            <a:ext cx="1362319" cy="859266"/>
          </a:xfrm>
          <a:prstGeom prst="bentArrow">
            <a:avLst>
              <a:gd name="adj1" fmla="val 29052"/>
              <a:gd name="adj2" fmla="val 31242"/>
              <a:gd name="adj3" fmla="val 35404"/>
              <a:gd name="adj4" fmla="val 3542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23C0D88-2943-09D1-6936-CEC8E29F17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904" y="3709357"/>
            <a:ext cx="4268601" cy="243517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154B970-BCFB-7323-C1B8-33EEFF1712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423" y="3709357"/>
            <a:ext cx="4761002" cy="253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2462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B1CC35-41A4-3644-2FC4-3CF993757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Fit two peaks in the silver spectrum with sigma = a*</a:t>
            </a:r>
            <a:r>
              <a:rPr lang="en-US" dirty="0" err="1"/>
              <a:t>E+b</a:t>
            </a:r>
            <a:r>
              <a:rPr lang="en-US" dirty="0"/>
              <a:t> where a and b are simultaneously fitted for the two peaks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941C23-E03E-B587-5830-5997E2F80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73B9BF-5B52-3350-7F28-DD1392A93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05C58CD-2572-E2CE-AA35-35298DEBEC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with proper </a:t>
            </a:r>
            <a:r>
              <a:rPr lang="en-US" dirty="0" err="1"/>
              <a:t>lineshape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45D2C0-B06C-0DD0-6211-619F639C5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85" y="2491881"/>
            <a:ext cx="6428127" cy="34580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D97F6C-413E-A024-DA3A-7C7222EBC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6024" y="2491881"/>
            <a:ext cx="5709220" cy="303409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789528-C1A0-CF2E-C0D6-1380A1105449}"/>
              </a:ext>
            </a:extLst>
          </p:cNvPr>
          <p:cNvSpPr txBox="1"/>
          <p:nvPr/>
        </p:nvSpPr>
        <p:spPr>
          <a:xfrm>
            <a:off x="7291835" y="3970140"/>
            <a:ext cx="4525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BUT background of two peaks is the same</a:t>
            </a:r>
          </a:p>
          <a:p>
            <a:r>
              <a:rPr lang="en-US" dirty="0"/>
              <a:t>(since we fit the total function, gaussian goes to zero far from centroid but constant background does not)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22690352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D6950D-BD42-DC3D-C681-35E627DEF4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Not because of bad timing at low E, since same behavior is also seen for higher E muonic Ag x rays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08B792-823B-9F3E-982F-00D6C7817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E030C9-70D5-D3AA-A7A2-66B9109F6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FBAE22-E734-3CC8-CCD1-AA7B40F68A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of anti-coincidence window size – 305keV peak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35DB55F-4453-A18B-33CD-1D9939E03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32" y="2780588"/>
            <a:ext cx="6778107" cy="36278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980076-F365-2933-4EEA-DB0F8B0179D9}"/>
              </a:ext>
            </a:extLst>
          </p:cNvPr>
          <p:cNvSpPr txBox="1"/>
          <p:nvPr/>
        </p:nvSpPr>
        <p:spPr>
          <a:xfrm>
            <a:off x="3105723" y="248589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Ge02</a:t>
            </a:r>
            <a:endParaRPr lang="en-B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248B45-C025-E3EF-AD26-C1DB700AC112}"/>
              </a:ext>
            </a:extLst>
          </p:cNvPr>
          <p:cNvSpPr txBox="1"/>
          <p:nvPr/>
        </p:nvSpPr>
        <p:spPr>
          <a:xfrm>
            <a:off x="7373601" y="5441044"/>
            <a:ext cx="299742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highlight>
                  <a:srgbClr val="FFFF00"/>
                </a:highlight>
                <a:sym typeface="Wingdings" panose="05000000000000000000" pitchFamily="2" charset="2"/>
              </a:rPr>
              <a:t>Revisit my ELET params</a:t>
            </a:r>
            <a:endParaRPr lang="en-BE" sz="2000" dirty="0"/>
          </a:p>
        </p:txBody>
      </p:sp>
    </p:spTree>
    <p:extLst>
      <p:ext uri="{BB962C8B-B14F-4D97-AF65-F5344CB8AC3E}">
        <p14:creationId xmlns:p14="http://schemas.microsoft.com/office/powerpoint/2010/main" val="311768823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90177138-272E-D7BB-C198-3B8612F3D36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76263" y="1655763"/>
          <a:ext cx="11040936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748">
                  <a:extLst>
                    <a:ext uri="{9D8B030D-6E8A-4147-A177-3AD203B41FA5}">
                      <a16:colId xmlns:a16="http://schemas.microsoft.com/office/drawing/2014/main" val="664320496"/>
                    </a:ext>
                  </a:extLst>
                </a:gridCol>
                <a:gridCol w="2398144">
                  <a:extLst>
                    <a:ext uri="{9D8B030D-6E8A-4147-A177-3AD203B41FA5}">
                      <a16:colId xmlns:a16="http://schemas.microsoft.com/office/drawing/2014/main" val="1841412028"/>
                    </a:ext>
                  </a:extLst>
                </a:gridCol>
                <a:gridCol w="2292044">
                  <a:extLst>
                    <a:ext uri="{9D8B030D-6E8A-4147-A177-3AD203B41FA5}">
                      <a16:colId xmlns:a16="http://schemas.microsoft.com/office/drawing/2014/main" val="35295237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Not enough statistics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tHigh</a:t>
                      </a:r>
                      <a:r>
                        <a:rPr lang="en-US" dirty="0"/>
                        <a:t> increase gives strongest decrease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|</a:t>
                      </a:r>
                      <a:r>
                        <a:rPr lang="en-US" dirty="0" err="1"/>
                        <a:t>tLow</a:t>
                      </a:r>
                      <a:r>
                        <a:rPr lang="en-US" dirty="0"/>
                        <a:t>| increase gives strongest decrease</a:t>
                      </a:r>
                      <a:endParaRPr lang="en-B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348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Ge05, Ge06A, </a:t>
                      </a:r>
                      <a:r>
                        <a:rPr lang="en-US" dirty="0">
                          <a:highlight>
                            <a:srgbClr val="00FF00"/>
                          </a:highlight>
                        </a:rPr>
                        <a:t>Ge06B</a:t>
                      </a:r>
                      <a:r>
                        <a:rPr lang="en-US" dirty="0"/>
                        <a:t>, Ge06C, Ge06D, </a:t>
                      </a:r>
                      <a:r>
                        <a:rPr lang="en-US" dirty="0">
                          <a:highlight>
                            <a:srgbClr val="00FF00"/>
                          </a:highlight>
                        </a:rPr>
                        <a:t>Ge08</a:t>
                      </a:r>
                      <a:r>
                        <a:rPr lang="en-US" dirty="0"/>
                        <a:t>, Ge09, Ge11, </a:t>
                      </a:r>
                      <a:r>
                        <a:rPr lang="en-US" dirty="0">
                          <a:highlight>
                            <a:srgbClr val="00FF00"/>
                          </a:highlight>
                        </a:rPr>
                        <a:t>Ge12</a:t>
                      </a:r>
                      <a:r>
                        <a:rPr lang="en-US" dirty="0"/>
                        <a:t>, </a:t>
                      </a:r>
                      <a:r>
                        <a:rPr lang="en-US" dirty="0">
                          <a:highlight>
                            <a:srgbClr val="00FF00"/>
                          </a:highlight>
                        </a:rPr>
                        <a:t>Ge13</a:t>
                      </a:r>
                      <a:endParaRPr lang="en-BE" dirty="0">
                        <a:highlight>
                          <a:srgbClr val="00FF00"/>
                        </a:highligh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Ge02, Ge04, Ge10, Ge14</a:t>
                      </a:r>
                      <a:endParaRPr lang="en-B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Ge01, Ge03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321388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B4B47F7-0F4B-3062-1C13-9F7A2E801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FD5A4B-4445-845D-CA12-897DF24F7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A2537BA-2373-75A0-6693-D7B82AB72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Effect of anti-coincidence window size – 305keV peak</a:t>
            </a:r>
            <a:endParaRPr lang="en-B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7D604E-D720-ACDF-A365-16F421CE2BD7}"/>
              </a:ext>
            </a:extLst>
          </p:cNvPr>
          <p:cNvSpPr txBox="1"/>
          <p:nvPr/>
        </p:nvSpPr>
        <p:spPr>
          <a:xfrm>
            <a:off x="538362" y="3183713"/>
            <a:ext cx="43813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00FF"/>
                </a:highlight>
              </a:rPr>
              <a:t>|</a:t>
            </a:r>
            <a:r>
              <a:rPr lang="en-US" dirty="0" err="1">
                <a:highlight>
                  <a:srgbClr val="FF00FF"/>
                </a:highlight>
              </a:rPr>
              <a:t>tLow</a:t>
            </a:r>
            <a:r>
              <a:rPr lang="en-US" dirty="0">
                <a:highlight>
                  <a:srgbClr val="FF00FF"/>
                </a:highlight>
              </a:rPr>
              <a:t>| increase is a bit stronger decrease</a:t>
            </a:r>
          </a:p>
          <a:p>
            <a:r>
              <a:rPr lang="en-US" dirty="0" err="1">
                <a:highlight>
                  <a:srgbClr val="00FF00"/>
                </a:highlight>
              </a:rPr>
              <a:t>tHigh</a:t>
            </a:r>
            <a:r>
              <a:rPr lang="en-US" dirty="0">
                <a:highlight>
                  <a:srgbClr val="00FF00"/>
                </a:highlight>
              </a:rPr>
              <a:t> increase is a bit stronger decrease</a:t>
            </a:r>
            <a:endParaRPr lang="en-BE" dirty="0">
              <a:highlight>
                <a:srgbClr val="00FF00"/>
              </a:highlight>
            </a:endParaRP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952FBBB4-A9E3-B463-DE23-513183083E08}"/>
              </a:ext>
            </a:extLst>
          </p:cNvPr>
          <p:cNvSpPr/>
          <p:nvPr/>
        </p:nvSpPr>
        <p:spPr>
          <a:xfrm>
            <a:off x="10049774" y="3018959"/>
            <a:ext cx="431320" cy="115200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8433F1-7DC1-A61F-B066-121BF037696E}"/>
              </a:ext>
            </a:extLst>
          </p:cNvPr>
          <p:cNvSpPr txBox="1"/>
          <p:nvPr/>
        </p:nvSpPr>
        <p:spPr>
          <a:xfrm>
            <a:off x="9596020" y="4253298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Both </a:t>
            </a:r>
            <a:r>
              <a:rPr lang="en-US" dirty="0" err="1"/>
              <a:t>BEGe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9411719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5DBCBF-E108-CABD-12EF-47C47CE33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E1BC6B-71BF-36D7-4482-976BABFC9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072BCF9-F10B-1BEF-89DB-F2065B929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BE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2A013C9-7539-EBDB-53E9-DDEADBA1D1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769" y="256544"/>
            <a:ext cx="3587784" cy="25634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C09220-C55B-E174-77FE-F1DA679791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9505" y="256544"/>
            <a:ext cx="3618383" cy="25634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A1ADFF-56EF-0028-EDDF-9A23AF5639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7888" y="189782"/>
            <a:ext cx="3695264" cy="2697017"/>
          </a:xfrm>
          <a:prstGeom prst="rect">
            <a:avLst/>
          </a:prstGeom>
        </p:spPr>
      </p:pic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7BAB6423-1829-ECD9-795F-603A0DB10A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8069936" y="1592588"/>
            <a:ext cx="2503632" cy="1768620"/>
          </a:xfr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18F98EA-BE96-49E4-23D8-8CFE18A900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03" y="2820038"/>
            <a:ext cx="3587784" cy="253648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D9B724D-4A9C-9381-671C-1D53D99B025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7887" y="3079756"/>
            <a:ext cx="4078416" cy="281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131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201E4C-9BE0-2CAA-40A3-3DB432BED6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434keV</a:t>
            </a:r>
            <a:r>
              <a:rPr lang="en-US" dirty="0"/>
              <a:t> (Ag muonic capture)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C547A2-EF5C-40A6-9CE3-B67399371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796C8-2172-B55D-0E89-08745140B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D93DD4-20C4-E1A5-0B29-755E06737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F8F0BB-B60D-78BB-5943-F36CC1414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215" y="1566000"/>
            <a:ext cx="7204155" cy="407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80901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201E4C-9BE0-2CAA-40A3-3DB432BED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513585" cy="4464000"/>
          </a:xfrm>
        </p:spPr>
        <p:txBody>
          <a:bodyPr/>
          <a:lstStyle/>
          <a:p>
            <a:r>
              <a:rPr lang="en-US" b="1" dirty="0"/>
              <a:t>434keV </a:t>
            </a:r>
            <a:r>
              <a:rPr lang="en-US" dirty="0"/>
              <a:t>(Ag muonic capture)</a:t>
            </a:r>
          </a:p>
          <a:p>
            <a:r>
              <a:rPr lang="en-US" dirty="0" err="1"/>
              <a:t>tLow</a:t>
            </a:r>
            <a:r>
              <a:rPr lang="en-US" dirty="0"/>
              <a:t> (time after muon) has stronger effect (expected since delayed peak)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C547A2-EF5C-40A6-9CE3-B67399371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796C8-2172-B55D-0E89-08745140B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D93DD4-20C4-E1A5-0B29-755E06737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20ABCE-217E-90DE-BD50-D2FA41233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4895" y="1359036"/>
            <a:ext cx="7634598" cy="424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17032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201E4C-9BE0-2CAA-40A3-3DB432BED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513585" cy="4464000"/>
          </a:xfrm>
        </p:spPr>
        <p:txBody>
          <a:bodyPr/>
          <a:lstStyle/>
          <a:p>
            <a:r>
              <a:rPr lang="en-US" b="1" dirty="0"/>
              <a:t>434keV </a:t>
            </a:r>
            <a:r>
              <a:rPr lang="en-US" dirty="0"/>
              <a:t>(Ag muonic capture)</a:t>
            </a:r>
          </a:p>
          <a:p>
            <a:r>
              <a:rPr lang="en-US" dirty="0" err="1"/>
              <a:t>tLow</a:t>
            </a:r>
            <a:r>
              <a:rPr lang="en-US" dirty="0"/>
              <a:t> (time after muon) has stronger effect (expected since delayed peak)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C547A2-EF5C-40A6-9CE3-B67399371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796C8-2172-B55D-0E89-08745140B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D93DD4-20C4-E1A5-0B29-755E06737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20ABCE-217E-90DE-BD50-D2FA41233B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4895" y="1359036"/>
            <a:ext cx="7634598" cy="42475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E2641A3-FA76-EAEE-0AD3-B00BCB76C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4895" y="1359036"/>
            <a:ext cx="7675019" cy="424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50959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D0948A8-9514-D49B-EC76-7CC7AEF38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819" y="1247719"/>
            <a:ext cx="7720740" cy="4109285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201E4C-9BE0-2CAA-40A3-3DB432BED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4323804" cy="4464000"/>
          </a:xfrm>
        </p:spPr>
        <p:txBody>
          <a:bodyPr/>
          <a:lstStyle/>
          <a:p>
            <a:r>
              <a:rPr lang="en-US" b="1" dirty="0"/>
              <a:t>434keV </a:t>
            </a:r>
            <a:r>
              <a:rPr lang="en-US" dirty="0"/>
              <a:t>(Ag muonic capture)</a:t>
            </a:r>
          </a:p>
          <a:p>
            <a:r>
              <a:rPr lang="en-US" dirty="0" err="1"/>
              <a:t>tLow</a:t>
            </a:r>
            <a:r>
              <a:rPr lang="en-US" dirty="0"/>
              <a:t> (time after muon) has stronger effect (expected since delayed peak)</a:t>
            </a:r>
            <a:endParaRPr lang="en-BE" dirty="0"/>
          </a:p>
          <a:p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C547A2-EF5C-40A6-9CE3-B67399371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0796C8-2172-B55D-0E89-08745140B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D93DD4-20C4-E1A5-0B29-755E06737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anti-coincidence window size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11470327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BD12C7-4E92-0404-8AE1-384762D9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B52DD8-C695-36EC-8689-27DF582A6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57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A406B2-E5B6-7735-BD34-E8FE1E348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Blocking the gammas from </a:t>
            </a:r>
            <a:r>
              <a:rPr lang="en-US" baseline="30000" dirty="0"/>
              <a:t>108m</a:t>
            </a:r>
            <a:r>
              <a:rPr lang="en-US" dirty="0"/>
              <a:t>Ag with layer of lead??</a:t>
            </a:r>
            <a:endParaRPr lang="en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88A1C-B86B-9857-96AF-F81E447BC7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713434173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F2DAFF4-2E37-3A1A-A2DE-D2A31F831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6549419" cy="4464000"/>
          </a:xfrm>
        </p:spPr>
        <p:txBody>
          <a:bodyPr/>
          <a:lstStyle/>
          <a:p>
            <a:r>
              <a:rPr lang="en-US" dirty="0"/>
              <a:t>Gamma rays emitted from </a:t>
            </a:r>
            <a:r>
              <a:rPr lang="en-US" baseline="30000" dirty="0"/>
              <a:t>108m</a:t>
            </a:r>
            <a:r>
              <a:rPr lang="en-US" dirty="0"/>
              <a:t>Ag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if the rates become too large?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target with ~MBq of </a:t>
            </a:r>
            <a:r>
              <a:rPr lang="en-US" baseline="30000" dirty="0"/>
              <a:t>108m</a:t>
            </a:r>
            <a:r>
              <a:rPr lang="en-US" dirty="0"/>
              <a:t>Ag</a:t>
            </a:r>
          </a:p>
          <a:p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76C414-CF21-A35E-E20C-DA48EA7C1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2E307C-DD9F-D4E2-AF52-DD93250AF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197CF0-E5A9-D781-E437-D36F8741D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Blocking the gammas from </a:t>
            </a:r>
            <a:r>
              <a:rPr lang="en-US" baseline="30000" dirty="0"/>
              <a:t>108m</a:t>
            </a:r>
            <a:r>
              <a:rPr lang="en-US" dirty="0"/>
              <a:t>Ag with layer of lead??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8267B4-1288-60A9-6038-BDABF20AD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000" y="2122589"/>
            <a:ext cx="3231160" cy="24614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D9F44D-8C67-F4C9-CB9C-24DEED5778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7037" y="1216648"/>
            <a:ext cx="3404066" cy="53427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3A3EA0-AF50-9EE5-2008-AFF69BEE9EE6}"/>
              </a:ext>
            </a:extLst>
          </p:cNvPr>
          <p:cNvSpPr txBox="1"/>
          <p:nvPr/>
        </p:nvSpPr>
        <p:spPr>
          <a:xfrm>
            <a:off x="7249049" y="1613118"/>
            <a:ext cx="1390124" cy="493365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30" dirty="0"/>
              <a:t>4p3/2 </a:t>
            </a:r>
            <a:r>
              <a:rPr lang="en-US" sz="1430" dirty="0">
                <a:sym typeface="Wingdings" panose="05000000000000000000" pitchFamily="2" charset="2"/>
              </a:rPr>
              <a:t> 1s</a:t>
            </a:r>
          </a:p>
          <a:p>
            <a:r>
              <a:rPr lang="en-US" sz="1430" dirty="0"/>
              <a:t>4p1/2</a:t>
            </a:r>
            <a:r>
              <a:rPr lang="en-US" sz="1430" dirty="0">
                <a:sym typeface="Wingdings" panose="05000000000000000000" pitchFamily="2" charset="2"/>
              </a:rPr>
              <a:t>  1s</a:t>
            </a:r>
          </a:p>
          <a:p>
            <a:r>
              <a:rPr lang="en-US" sz="1430" dirty="0">
                <a:sym typeface="Wingdings" panose="05000000000000000000" pitchFamily="2" charset="2"/>
              </a:rPr>
              <a:t>3p3/2  1s</a:t>
            </a:r>
          </a:p>
          <a:p>
            <a:r>
              <a:rPr lang="en-US" sz="1430" dirty="0">
                <a:sym typeface="Wingdings" panose="05000000000000000000" pitchFamily="2" charset="2"/>
              </a:rPr>
              <a:t>3p1/2  1s</a:t>
            </a:r>
          </a:p>
          <a:p>
            <a:r>
              <a:rPr lang="en-US" sz="1430" dirty="0">
                <a:highlight>
                  <a:srgbClr val="FFFF00"/>
                </a:highlight>
                <a:sym typeface="Wingdings" panose="05000000000000000000" pitchFamily="2" charset="2"/>
              </a:rPr>
              <a:t>2p3/2  1s</a:t>
            </a:r>
          </a:p>
          <a:p>
            <a:r>
              <a:rPr lang="en-US" sz="1430" dirty="0">
                <a:highlight>
                  <a:srgbClr val="FFFF00"/>
                </a:highlight>
                <a:sym typeface="Wingdings" panose="05000000000000000000" pitchFamily="2" charset="2"/>
              </a:rPr>
              <a:t>2p1/2  1s</a:t>
            </a:r>
          </a:p>
          <a:p>
            <a:r>
              <a:rPr lang="en-US" sz="1430" dirty="0">
                <a:sym typeface="Wingdings" panose="05000000000000000000" pitchFamily="2" charset="2"/>
              </a:rPr>
              <a:t>4s  2p1/2</a:t>
            </a:r>
          </a:p>
          <a:p>
            <a:r>
              <a:rPr lang="en-US" sz="1430" dirty="0"/>
              <a:t>4d3/2 </a:t>
            </a:r>
            <a:r>
              <a:rPr lang="en-US" sz="1430" dirty="0">
                <a:sym typeface="Wingdings" panose="05000000000000000000" pitchFamily="2" charset="2"/>
              </a:rPr>
              <a:t> 2p1/2</a:t>
            </a:r>
          </a:p>
          <a:p>
            <a:r>
              <a:rPr lang="en-US" sz="1430" dirty="0"/>
              <a:t>4s </a:t>
            </a:r>
            <a:r>
              <a:rPr lang="en-US" sz="1430" dirty="0">
                <a:sym typeface="Wingdings" panose="05000000000000000000" pitchFamily="2" charset="2"/>
              </a:rPr>
              <a:t> 2p3/2</a:t>
            </a:r>
          </a:p>
          <a:p>
            <a:r>
              <a:rPr lang="en-US" sz="1430" dirty="0">
                <a:sym typeface="Wingdings" panose="05000000000000000000" pitchFamily="2" charset="2"/>
              </a:rPr>
              <a:t>2p3/2  4d5/2</a:t>
            </a:r>
          </a:p>
          <a:p>
            <a:r>
              <a:rPr lang="en-US" sz="1430" dirty="0">
                <a:sym typeface="Wingdings" panose="05000000000000000000" pitchFamily="2" charset="2"/>
              </a:rPr>
              <a:t>4d3/2  2p3/2</a:t>
            </a:r>
          </a:p>
          <a:p>
            <a:r>
              <a:rPr lang="en-US" sz="1430" dirty="0"/>
              <a:t>4p3/2 </a:t>
            </a:r>
            <a:r>
              <a:rPr lang="en-US" sz="1430" dirty="0">
                <a:sym typeface="Wingdings" panose="05000000000000000000" pitchFamily="2" charset="2"/>
              </a:rPr>
              <a:t> 2s</a:t>
            </a:r>
          </a:p>
          <a:p>
            <a:r>
              <a:rPr lang="en-US" sz="1430" dirty="0">
                <a:sym typeface="Wingdings" panose="05000000000000000000" pitchFamily="2" charset="2"/>
              </a:rPr>
              <a:t>4p1/2  2s</a:t>
            </a:r>
          </a:p>
          <a:p>
            <a:r>
              <a:rPr lang="en-US" sz="1430" dirty="0">
                <a:sym typeface="Wingdings" panose="05000000000000000000" pitchFamily="2" charset="2"/>
              </a:rPr>
              <a:t>3s  2s</a:t>
            </a:r>
          </a:p>
          <a:p>
            <a:r>
              <a:rPr lang="en-US" sz="1430" dirty="0">
                <a:sym typeface="Wingdings" panose="05000000000000000000" pitchFamily="2" charset="2"/>
              </a:rPr>
              <a:t>3s  2p3/2</a:t>
            </a:r>
          </a:p>
          <a:p>
            <a:r>
              <a:rPr lang="en-US" sz="1430" dirty="0">
                <a:highlight>
                  <a:srgbClr val="FFFF00"/>
                </a:highlight>
                <a:sym typeface="Wingdings" panose="05000000000000000000" pitchFamily="2" charset="2"/>
              </a:rPr>
              <a:t>3d3/2  2p1/2</a:t>
            </a:r>
          </a:p>
          <a:p>
            <a:r>
              <a:rPr lang="en-US" sz="1430" dirty="0">
                <a:highlight>
                  <a:srgbClr val="FFFF00"/>
                </a:highlight>
                <a:sym typeface="Wingdings" panose="05000000000000000000" pitchFamily="2" charset="2"/>
              </a:rPr>
              <a:t>3d5/2  2p3/2</a:t>
            </a:r>
          </a:p>
          <a:p>
            <a:r>
              <a:rPr lang="en-US" sz="1430" dirty="0">
                <a:highlight>
                  <a:srgbClr val="FFFF00"/>
                </a:highlight>
                <a:sym typeface="Wingdings" panose="05000000000000000000" pitchFamily="2" charset="2"/>
              </a:rPr>
              <a:t>3d3/2  2p3/2</a:t>
            </a:r>
          </a:p>
          <a:p>
            <a:r>
              <a:rPr lang="en-US" sz="1430" dirty="0">
                <a:sym typeface="Wingdings" panose="05000000000000000000" pitchFamily="2" charset="2"/>
              </a:rPr>
              <a:t>3p3/2 2s</a:t>
            </a:r>
          </a:p>
          <a:p>
            <a:r>
              <a:rPr lang="en-US" sz="1430" dirty="0">
                <a:sym typeface="Wingdings" panose="05000000000000000000" pitchFamily="2" charset="2"/>
              </a:rPr>
              <a:t>3p1/2  3p1/2</a:t>
            </a:r>
          </a:p>
          <a:p>
            <a:r>
              <a:rPr lang="en-US" sz="1430" dirty="0">
                <a:sym typeface="Wingdings" panose="05000000000000000000" pitchFamily="2" charset="2"/>
              </a:rPr>
              <a:t>2s  2p1/2</a:t>
            </a:r>
          </a:p>
          <a:p>
            <a:r>
              <a:rPr lang="en-US" sz="1430" dirty="0">
                <a:sym typeface="Wingdings" panose="05000000000000000000" pitchFamily="2" charset="2"/>
              </a:rPr>
              <a:t>2s  2p3/2</a:t>
            </a:r>
            <a:endParaRPr lang="en-BE" sz="1430" dirty="0"/>
          </a:p>
        </p:txBody>
      </p:sp>
    </p:spTree>
    <p:extLst>
      <p:ext uri="{BB962C8B-B14F-4D97-AF65-F5344CB8AC3E}">
        <p14:creationId xmlns:p14="http://schemas.microsoft.com/office/powerpoint/2010/main" val="262698493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7B3C17-03AC-EDB0-DFE4-3D57CF521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AE3FD0-32C1-EAC9-19A7-A1B21965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DC3F197-515C-00D0-613E-EFDDDDF94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Blocking the gammas from </a:t>
            </a:r>
            <a:r>
              <a:rPr lang="en-US" baseline="30000" dirty="0"/>
              <a:t>108m</a:t>
            </a:r>
            <a:r>
              <a:rPr lang="en-US" dirty="0"/>
              <a:t>Ag with layer of lead??</a:t>
            </a:r>
            <a:endParaRPr lang="en-B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E768394-400D-067F-D5A6-D2F951DCB585}"/>
                  </a:ext>
                </a:extLst>
              </p:cNvPr>
              <p:cNvSpPr txBox="1"/>
              <p:nvPr/>
            </p:nvSpPr>
            <p:spPr>
              <a:xfrm>
                <a:off x="576000" y="1990364"/>
                <a:ext cx="2889830" cy="9179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BE" sz="36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E768394-400D-067F-D5A6-D2F951DCB5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000" y="1990364"/>
                <a:ext cx="2889830" cy="91794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C69D4A7-8948-7021-7C34-AEACA3E140FD}"/>
                  </a:ext>
                </a:extLst>
              </p:cNvPr>
              <p:cNvSpPr txBox="1"/>
              <p:nvPr/>
            </p:nvSpPr>
            <p:spPr>
              <a:xfrm>
                <a:off x="4217670" y="2086088"/>
                <a:ext cx="6094476" cy="89768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 xmlns:m="http://schemas.openxmlformats.org/officeDocument/2006/math">
                    <m:f>
                      <m:fPr>
                        <m:ctrlPr>
                          <a:rPr kumimoji="0" lang="en-US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𝜇</m:t>
                        </m:r>
                      </m:num>
                      <m:den>
                        <m:r>
                          <a:rPr kumimoji="0" lang="en-US" sz="3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2F4D5D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𝜌</m:t>
                        </m:r>
                      </m:den>
                    </m:f>
                  </m:oMath>
                </a14:m>
                <a:r>
                  <a:rPr lang="en-US" dirty="0"/>
                  <a:t> depends on energy:</a:t>
                </a:r>
                <a:endParaRPr lang="en-BE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C69D4A7-8948-7021-7C34-AEACA3E140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7670" y="2086088"/>
                <a:ext cx="6094476" cy="89768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>
            <a:extLst>
              <a:ext uri="{FF2B5EF4-FFF2-40B4-BE49-F238E27FC236}">
                <a16:creationId xmlns:a16="http://schemas.microsoft.com/office/drawing/2014/main" id="{848C5FFF-9C52-6B7E-7BA4-0B8B8FDB83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9984" y="1894063"/>
            <a:ext cx="5221224" cy="409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837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C191CA-A165-E81D-9666-18D291E75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197000"/>
            <a:ext cx="11616000" cy="4464000"/>
          </a:xfrm>
        </p:spPr>
        <p:txBody>
          <a:bodyPr/>
          <a:lstStyle/>
          <a:p>
            <a:r>
              <a:rPr lang="en-US" dirty="0"/>
              <a:t>Use </a:t>
            </a:r>
            <a:r>
              <a:rPr lang="en-US" dirty="0" err="1"/>
              <a:t>TSpectrum</a:t>
            </a:r>
            <a:r>
              <a:rPr lang="en-US" dirty="0"/>
              <a:t> to estimate full background: Background(spectrum, </a:t>
            </a:r>
            <a:r>
              <a:rPr lang="en-US" dirty="0" err="1"/>
              <a:t>numberIterations</a:t>
            </a:r>
            <a:r>
              <a:rPr lang="en-US" dirty="0"/>
              <a:t>,"Compton");</a:t>
            </a:r>
          </a:p>
          <a:p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AF0EB6-6611-55F3-8A9B-DC8ED3627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002EF3-326C-2AE4-B05F-27C1287E9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D57213-63CD-64FC-1B5B-A202E785A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with proper </a:t>
            </a:r>
            <a:r>
              <a:rPr lang="en-US" dirty="0" err="1"/>
              <a:t>lineshape</a:t>
            </a:r>
            <a:endParaRPr lang="en-BE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5DD60E4-F56F-794D-2623-06AEDF859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78" y="2235200"/>
            <a:ext cx="6363523" cy="38427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41A939D-D572-AC99-CC54-84415E569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00" y="2235199"/>
            <a:ext cx="5407686" cy="384276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4217667-6200-D3D5-1AD0-832F47DBA9C6}"/>
              </a:ext>
            </a:extLst>
          </p:cNvPr>
          <p:cNvSpPr txBox="1"/>
          <p:nvPr/>
        </p:nvSpPr>
        <p:spPr>
          <a:xfrm>
            <a:off x="2768600" y="3401999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numberIterations</a:t>
            </a:r>
            <a:r>
              <a:rPr lang="en-US" dirty="0"/>
              <a:t> = 40</a:t>
            </a:r>
            <a:endParaRPr lang="en-B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8D2F4C8-A52C-FA48-BF99-78F4E0871421}"/>
              </a:ext>
            </a:extLst>
          </p:cNvPr>
          <p:cNvSpPr txBox="1"/>
          <p:nvPr/>
        </p:nvSpPr>
        <p:spPr>
          <a:xfrm>
            <a:off x="8530200" y="3458064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numberIterations</a:t>
            </a:r>
            <a:r>
              <a:rPr lang="en-US" dirty="0"/>
              <a:t> = 20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106675616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468D9D7-4343-12AF-E2A0-EFA89D7E9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7B3C17-03AC-EDB0-DFE4-3D57CF521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AE3FD0-32C1-EAC9-19A7-A1B21965F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DC3F197-515C-00D0-613E-EFDDDDF94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Blocking the gammas from </a:t>
            </a:r>
            <a:r>
              <a:rPr lang="en-US" baseline="30000" dirty="0"/>
              <a:t>108m</a:t>
            </a:r>
            <a:r>
              <a:rPr lang="en-US" dirty="0"/>
              <a:t>Ag with layer of lead??</a:t>
            </a:r>
            <a:endParaRPr lang="en-B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E768394-400D-067F-D5A6-D2F951DCB585}"/>
                  </a:ext>
                </a:extLst>
              </p:cNvPr>
              <p:cNvSpPr txBox="1"/>
              <p:nvPr/>
            </p:nvSpPr>
            <p:spPr>
              <a:xfrm>
                <a:off x="574800" y="2224479"/>
                <a:ext cx="2889830" cy="9179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en-US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den>
                          </m:f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6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BE" sz="36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E768394-400D-067F-D5A6-D2F951DCB5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800" y="2224479"/>
                <a:ext cx="2889830" cy="91794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37235FBD-6C17-FFDC-48FE-5FCB0D1B87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119" y="1646885"/>
            <a:ext cx="5411348" cy="4520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95143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8ED141-66F1-9E2D-B7A1-A34A1B868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7C67CC-9DF3-E142-480A-2F0B8A232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8BF01DE-F9DD-8134-E5DB-1A2DBA46A3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Blocking the gammas from </a:t>
            </a:r>
            <a:r>
              <a:rPr lang="en-US" baseline="30000" dirty="0"/>
              <a:t>108m</a:t>
            </a:r>
            <a:r>
              <a:rPr lang="en-US" dirty="0"/>
              <a:t>Ag with layer of lead??</a:t>
            </a:r>
            <a:endParaRPr lang="en-BE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DCCA15B-D700-4E19-FFC0-975CD64020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C2E7DC7-9824-41BE-950E-B28A3F1B64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884" y="1284813"/>
            <a:ext cx="8107432" cy="483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63948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B1CB2F-EA4F-321F-692A-A9FEE98BA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156B55-F485-AF15-85D0-7F6768823E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EF13E37-6F5A-6E55-3AB6-29AC96C43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Blocking the gammas from </a:t>
            </a:r>
            <a:r>
              <a:rPr lang="en-US" baseline="30000" dirty="0"/>
              <a:t>108m</a:t>
            </a:r>
            <a:r>
              <a:rPr lang="en-US" dirty="0"/>
              <a:t>Ag with layer of lead??</a:t>
            </a:r>
            <a:endParaRPr lang="en-BE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849968A-BF06-07B9-BA6C-3D0691630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86" y="1070282"/>
            <a:ext cx="6397860" cy="38848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622E4C6-461D-E143-E7E7-DE8130813F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8222" y="3012707"/>
            <a:ext cx="6336041" cy="384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97283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ABA023-637C-D215-4FCE-921AE8A44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Effect of rho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7FC1E-A2FB-08FD-F6F8-C44F72FA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E2015-DF2E-EEFA-9361-96271DDBA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270C1D3-9A2F-C2F1-1311-F468EDB5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Blocking the gammas from </a:t>
            </a:r>
            <a:r>
              <a:rPr lang="en-US" baseline="30000" dirty="0"/>
              <a:t>108m</a:t>
            </a:r>
            <a:r>
              <a:rPr lang="en-US" dirty="0"/>
              <a:t>Ag with layer of lead??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BFE080-F299-4769-694B-66421C813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581" y="2639198"/>
            <a:ext cx="4470453" cy="25024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E32BC33-3F84-FE45-0ED5-581D7B1445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508" y="1449036"/>
            <a:ext cx="7334492" cy="422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90434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ABA023-637C-D215-4FCE-921AE8A44D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Effect of rho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7FC1E-A2FB-08FD-F6F8-C44F72FAB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7E2015-DF2E-EEFA-9361-96271DDBA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270C1D3-9A2F-C2F1-1311-F468EDB5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Blocking the gammas from </a:t>
            </a:r>
            <a:r>
              <a:rPr lang="en-US" baseline="30000" dirty="0"/>
              <a:t>108m</a:t>
            </a:r>
            <a:r>
              <a:rPr lang="en-US" dirty="0"/>
              <a:t>Ag with layer of lead??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BFE080-F299-4769-694B-66421C813C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69" y="2639198"/>
            <a:ext cx="4470453" cy="250241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915338-069E-B1FC-A618-FF26DC6F0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9122" y="1763497"/>
            <a:ext cx="7682878" cy="4249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99628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BD12C7-4E92-0404-8AE1-384762D9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B52DD8-C695-36EC-8689-27DF582A6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65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A406B2-E5B6-7735-BD34-E8FE1E348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Recoil-sputtering for Ra implantation</a:t>
            </a:r>
            <a:endParaRPr lang="en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88A1C-B86B-9857-96AF-F81E447BC7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4242588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2153A2-F1BD-CADB-9D5C-703E76079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F8EDD-042C-D8CC-A387-A79201802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66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27F1B0A-99CC-6119-F200-FD205ABD3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Recoil-sputtering: principle</a:t>
            </a:r>
            <a:endParaRPr lang="en-BE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B49EA67-8ACF-B236-3257-2AB5BD2FB8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829" y="1940350"/>
            <a:ext cx="9865542" cy="297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63711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38420E-A5BA-6BAC-7445-3212733B9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TRIDYN simulation for 180kBq (1.31*10</a:t>
            </a:r>
            <a:r>
              <a:rPr lang="en-US" baseline="30000" dirty="0"/>
              <a:t>16</a:t>
            </a:r>
            <a:r>
              <a:rPr lang="en-US" dirty="0"/>
              <a:t> particles) of </a:t>
            </a:r>
            <a:r>
              <a:rPr lang="en-US" baseline="30000" dirty="0"/>
              <a:t>226</a:t>
            </a:r>
            <a:r>
              <a:rPr lang="en-US" dirty="0"/>
              <a:t>Ra at 30keV (1cmx1cm implantation spot)</a:t>
            </a:r>
          </a:p>
          <a:p>
            <a:r>
              <a:rPr lang="en-US" dirty="0"/>
              <a:t>NOTE: surface binding energy of Ra is by default taken to be 0 in TRIDYN</a:t>
            </a:r>
          </a:p>
          <a:p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AC9374-A1E9-7E03-183C-72B5147FB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FC807C-CDB4-0783-1FA2-68B42441D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740858-047B-522C-97ED-D0709BCD9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Recoil-sputtering: 1) implantation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48D9AD-E90E-146D-870D-46870E3EA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802" y="3012571"/>
            <a:ext cx="4092101" cy="32106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582AC3-DE0D-92F7-8B61-1A3E44615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1" y="3012571"/>
            <a:ext cx="4187952" cy="31395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E83DC3-834B-E75D-26A1-A1D06591D8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571" t="93311" r="39030" b="3165"/>
          <a:stretch/>
        </p:blipFill>
        <p:spPr>
          <a:xfrm rot="16200000">
            <a:off x="6136414" y="3881598"/>
            <a:ext cx="139071" cy="11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90862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738420E-A5BA-6BAC-7445-3212733B9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TRIDYN simulation for 180kBq (1.31*10</a:t>
            </a:r>
            <a:r>
              <a:rPr lang="en-US" baseline="30000" dirty="0"/>
              <a:t>16</a:t>
            </a:r>
            <a:r>
              <a:rPr lang="en-US" dirty="0"/>
              <a:t> particles) of </a:t>
            </a:r>
            <a:r>
              <a:rPr lang="en-US" baseline="30000" dirty="0"/>
              <a:t>226</a:t>
            </a:r>
            <a:r>
              <a:rPr lang="en-US" dirty="0"/>
              <a:t>Ra at 30keV (1cmx1cm implantation spot)</a:t>
            </a:r>
          </a:p>
          <a:p>
            <a:r>
              <a:rPr lang="en-US" dirty="0"/>
              <a:t>NOTE: surface binding energy of Ra is by default taken to be 0 in TRIDYN</a:t>
            </a:r>
          </a:p>
          <a:p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AC9374-A1E9-7E03-183C-72B5147FB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FC807C-CDB4-0783-1FA2-68B42441D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E740858-047B-522C-97ED-D0709BCD9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Recoil-sputtering: 1) implantation</a:t>
            </a:r>
            <a:endParaRPr lang="en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0842DE-70A2-9A5B-3220-94744917FF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000" y="3074065"/>
            <a:ext cx="4396141" cy="33428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F7FF5C-2D23-D105-3572-402002D1F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9783" y="3074065"/>
            <a:ext cx="4258038" cy="3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709473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10787F-FD3E-B2F0-76BA-3A80369092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1656000"/>
            <a:ext cx="6386052" cy="4464000"/>
          </a:xfrm>
        </p:spPr>
        <p:txBody>
          <a:bodyPr/>
          <a:lstStyle/>
          <a:p>
            <a:r>
              <a:rPr lang="en-US" dirty="0"/>
              <a:t>Generated target from depth profile (discrete: 23 layers of 21A (</a:t>
            </a:r>
            <a:r>
              <a:rPr lang="en-US" dirty="0" err="1"/>
              <a:t>Ra+C</a:t>
            </a:r>
            <a:r>
              <a:rPr lang="en-US" dirty="0"/>
              <a:t>), backing of 1500A (C))</a:t>
            </a:r>
          </a:p>
          <a:p>
            <a:r>
              <a:rPr lang="en-US" dirty="0"/>
              <a:t>Generate recoiling </a:t>
            </a:r>
            <a:r>
              <a:rPr lang="en-US" baseline="30000" dirty="0"/>
              <a:t>222</a:t>
            </a:r>
            <a:r>
              <a:rPr lang="en-US" dirty="0"/>
              <a:t>Rn particles based on the Q-value by simulating ~90000 recoiling particles with position according to the depth profile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C50E4D-2EE4-98C6-3F33-4E3430573D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4B7244-292C-FCFE-E9E8-ACABC9960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5DCAD58-AE0A-8DE6-BDB2-6EB22AC7F9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Recoil-sputtering: 2) Recoil-sputter simulation</a:t>
            </a:r>
            <a:endParaRPr lang="en-B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A50877C-D29C-4C34-B839-0F678B74DE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9197" y="1795474"/>
            <a:ext cx="4187952" cy="3139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4442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33F373-6AFD-D400-3D7F-9A8E23E5CC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 fit background subtracted spectrum (only using 3 runs):</a:t>
            </a:r>
            <a:br>
              <a:rPr lang="en-US" dirty="0"/>
            </a:b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7F8361-5632-84D1-86F7-4EC6E9A5D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6440A3-A60C-9FFF-DD1A-297E74989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7A00A0-DBD3-0BF9-020C-65D4D765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with proper </a:t>
            </a:r>
            <a:r>
              <a:rPr lang="en-US" dirty="0" err="1"/>
              <a:t>lineshape</a:t>
            </a:r>
            <a:endParaRPr lang="en-B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0271037-8F53-1494-BA10-5AF630FFE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66" y="2092478"/>
            <a:ext cx="7645400" cy="432448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220483E-2328-F0F0-E1DD-5257B4C01BEB}"/>
              </a:ext>
            </a:extLst>
          </p:cNvPr>
          <p:cNvSpPr txBox="1"/>
          <p:nvPr/>
        </p:nvSpPr>
        <p:spPr>
          <a:xfrm>
            <a:off x="3251200" y="3244334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numberIterations</a:t>
            </a:r>
            <a:r>
              <a:rPr lang="en-US" dirty="0"/>
              <a:t> = 40</a:t>
            </a:r>
            <a:endParaRPr lang="en-B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151A812D-FD79-80A9-3D03-527AD95E75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0065" y="2092478"/>
            <a:ext cx="4546601" cy="431190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CCAD161-3A74-D0CA-E146-C96757B100B5}"/>
              </a:ext>
            </a:extLst>
          </p:cNvPr>
          <p:cNvSpPr txBox="1"/>
          <p:nvPr/>
        </p:nvSpPr>
        <p:spPr>
          <a:xfrm>
            <a:off x="9180718" y="3027402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numberIterations</a:t>
            </a:r>
            <a:r>
              <a:rPr lang="en-US" dirty="0"/>
              <a:t> = 20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86571133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07C4B8B-3BB0-A794-6EFC-30A96C4B4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3560" y="1403603"/>
            <a:ext cx="3173189" cy="4464000"/>
          </a:xfrm>
        </p:spPr>
        <p:txBody>
          <a:bodyPr/>
          <a:lstStyle/>
          <a:p>
            <a:r>
              <a:rPr lang="en-US" dirty="0"/>
              <a:t>Sputtering yield per simulation layer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9D7E60-10F8-72C9-2E14-A1EF6B915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AFC07-CCCA-89CD-5F4F-CFD7CC75F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70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F683173-5926-D4E0-D906-DF1CF68CC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Recoil-sputtering: 2) Recoil-sputter simulation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CBABE8-7B20-FF26-9608-2E39D94E4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14" y="1449036"/>
            <a:ext cx="7809668" cy="441856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060D6108-2BC4-A71C-67F6-845FE91845E5}"/>
              </a:ext>
            </a:extLst>
          </p:cNvPr>
          <p:cNvSpPr/>
          <p:nvPr/>
        </p:nvSpPr>
        <p:spPr>
          <a:xfrm>
            <a:off x="5945314" y="4590298"/>
            <a:ext cx="1912221" cy="1128811"/>
          </a:xfrm>
          <a:prstGeom prst="ellipse">
            <a:avLst/>
          </a:prstGeom>
          <a:solidFill>
            <a:schemeClr val="accent1">
              <a:alpha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83E1EC-EB57-D679-1415-5073263239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92"/>
          <a:stretch/>
        </p:blipFill>
        <p:spPr>
          <a:xfrm>
            <a:off x="8718229" y="2213828"/>
            <a:ext cx="1743768" cy="384299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A72AFC0-7C98-F698-5FC7-D1F2CF16A072}"/>
              </a:ext>
            </a:extLst>
          </p:cNvPr>
          <p:cNvSpPr txBox="1"/>
          <p:nvPr/>
        </p:nvSpPr>
        <p:spPr>
          <a:xfrm>
            <a:off x="9209881" y="2125053"/>
            <a:ext cx="332142" cy="2308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Ra</a:t>
            </a:r>
            <a:endParaRPr lang="en-BE" sz="9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370312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A7467F-47C8-7990-656C-BB2854715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1BFB6-45C7-AB14-BEB1-65785EDE8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71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19CCA7A-BAA1-E78E-7053-305BE6AA3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Recoil-sputtering: 3) Activity lost after 1 year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1BC7ED-5CE3-8C5E-C347-0B2F250F7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358" y="1621526"/>
            <a:ext cx="9571284" cy="3614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60127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045157-566D-8B19-DFEF-3312DFAF38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4385576"/>
            <a:ext cx="11041200" cy="1734424"/>
          </a:xfrm>
        </p:spPr>
        <p:txBody>
          <a:bodyPr/>
          <a:lstStyle/>
          <a:p>
            <a:r>
              <a:rPr lang="en-US" dirty="0"/>
              <a:t>Note that this is only for the first alpha decay, there are 4 subsequent alpha decays </a:t>
            </a:r>
            <a:r>
              <a:rPr lang="en-US" dirty="0">
                <a:sym typeface="Wingdings" panose="05000000000000000000" pitchFamily="2" charset="2"/>
              </a:rPr>
              <a:t> rough estimate: &lt; 1Bq </a:t>
            </a:r>
            <a:r>
              <a:rPr lang="en-US">
                <a:sym typeface="Wingdings" panose="05000000000000000000" pitchFamily="2" charset="2"/>
              </a:rPr>
              <a:t>lost after one year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A7467F-47C8-7990-656C-BB2854715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1BFB6-45C7-AB14-BEB1-65785EDE8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19CCA7A-BAA1-E78E-7053-305BE6AA3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Recoil-sputtering: 3) Activity lost after 1 year</a:t>
            </a:r>
            <a:endParaRPr lang="en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5C3B19-73A1-CBA0-5794-2D8172B47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359" y="1337312"/>
            <a:ext cx="7407282" cy="30482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828C4B9-539E-69D6-8FD9-FC40425A5F6F}"/>
              </a:ext>
            </a:extLst>
          </p:cNvPr>
          <p:cNvSpPr txBox="1"/>
          <p:nvPr/>
        </p:nvSpPr>
        <p:spPr>
          <a:xfrm>
            <a:off x="576000" y="2074742"/>
            <a:ext cx="1597777" cy="92333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5.67*10</a:t>
            </a:r>
            <a:r>
              <a:rPr lang="en-US" baseline="30000" dirty="0"/>
              <a:t>12</a:t>
            </a:r>
            <a:r>
              <a:rPr lang="en-US" dirty="0"/>
              <a:t> particles lost due to decay</a:t>
            </a:r>
            <a:endParaRPr lang="en-BE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82B388-83D0-BDA3-F706-15247B8E8AD0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2173777" y="2536407"/>
            <a:ext cx="1401842" cy="1248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A2E1AC5-89ED-492F-1393-E10F868DEA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92" b="87642"/>
          <a:stretch/>
        </p:blipFill>
        <p:spPr>
          <a:xfrm>
            <a:off x="8718229" y="1351536"/>
            <a:ext cx="2772156" cy="7013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0402F2-5F05-49A0-FE86-66670B2677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5695"/>
          <a:stretch/>
        </p:blipFill>
        <p:spPr>
          <a:xfrm>
            <a:off x="8718229" y="2025723"/>
            <a:ext cx="2772156" cy="26562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79E55E7-9345-C153-2C95-FB006E0187F8}"/>
              </a:ext>
            </a:extLst>
          </p:cNvPr>
          <p:cNvSpPr txBox="1"/>
          <p:nvPr/>
        </p:nvSpPr>
        <p:spPr>
          <a:xfrm>
            <a:off x="4078120" y="1989731"/>
            <a:ext cx="31925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000000"/>
                </a:solidFill>
              </a:rPr>
              <a:t>Ra</a:t>
            </a:r>
            <a:endParaRPr lang="en-BE" sz="800" dirty="0">
              <a:solidFill>
                <a:srgbClr val="0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8ECED8-7F82-49D3-FA72-3940126AC849}"/>
              </a:ext>
            </a:extLst>
          </p:cNvPr>
          <p:cNvSpPr txBox="1"/>
          <p:nvPr/>
        </p:nvSpPr>
        <p:spPr>
          <a:xfrm>
            <a:off x="9538605" y="1188594"/>
            <a:ext cx="4796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Ra</a:t>
            </a:r>
            <a:endParaRPr lang="en-B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2457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045157-566D-8B19-DFEF-3312DFAF38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A7467F-47C8-7990-656C-BB2854715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1BFB6-45C7-AB14-BEB1-65785EDE8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19CCA7A-BAA1-E78E-7053-305BE6AA3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Recoil-sputtering: 3) Activity lost after 1 year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3C88AFB-E79D-F9A4-D12E-163CBB1427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9861" y="1918406"/>
            <a:ext cx="6782315" cy="3193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0686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EBD12C7-4E92-0404-8AE1-384762D9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BB52DD8-C695-36EC-8689-27DF582A68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74</a:t>
            </a:fld>
            <a:endParaRPr lang="nl-NL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A406B2-E5B6-7735-BD34-E8FE1E348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 collection analysis</a:t>
            </a:r>
            <a:endParaRPr lang="en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188A1C-B86B-9857-96AF-F81E447BC7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03733511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AC34022-92AB-1CA9-B7A0-1F476EE701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000" y="4647674"/>
            <a:ext cx="11041200" cy="1472326"/>
          </a:xfrm>
        </p:spPr>
        <p:txBody>
          <a:bodyPr/>
          <a:lstStyle/>
          <a:p>
            <a:r>
              <a:rPr lang="en-US" dirty="0"/>
              <a:t>Contacted Maria and BR2</a:t>
            </a:r>
          </a:p>
          <a:p>
            <a:r>
              <a:rPr lang="en-US" dirty="0"/>
              <a:t>Contacted Lino and Andre to test the self-sputtering simulations for Ag</a:t>
            </a: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288A73-7333-8CC9-55A5-DACEC8CEF4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D8FCED-1273-4081-12DC-E20F55418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75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FF379DE-8664-2467-468A-166FE186A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for next collection</a:t>
            </a:r>
            <a:endParaRPr lang="en-B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D1754B-705F-3F50-FFF4-2F498774B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73" y="1230320"/>
            <a:ext cx="9811254" cy="32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16007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33F373-6AFD-D400-3D7F-9A8E23E5CC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 fit background subtracted spectrum (only using 3 runs):</a:t>
            </a:r>
            <a:br>
              <a:rPr lang="en-US" dirty="0"/>
            </a:b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7F8361-5632-84D1-86F7-4EC6E9A5D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6440A3-A60C-9FFF-DD1A-297E74989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7A00A0-DBD3-0BF9-020C-65D4D765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with proper </a:t>
            </a:r>
            <a:r>
              <a:rPr lang="en-US" dirty="0" err="1"/>
              <a:t>lineshape</a:t>
            </a:r>
            <a:endParaRPr lang="en-B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EC12E8-81BD-6493-53A9-B385935EA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838" y="2184784"/>
            <a:ext cx="5902283" cy="383501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C5B9ED2-0586-CDC2-4E05-58F7CB48BA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398" y="2115855"/>
            <a:ext cx="5715308" cy="391889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34BE2F4-5A28-2778-64A6-16B9210E8E95}"/>
              </a:ext>
            </a:extLst>
          </p:cNvPr>
          <p:cNvSpPr txBox="1"/>
          <p:nvPr/>
        </p:nvSpPr>
        <p:spPr>
          <a:xfrm>
            <a:off x="1224000" y="2875002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numberIterations</a:t>
            </a:r>
            <a:r>
              <a:rPr lang="en-US" dirty="0"/>
              <a:t> = 40</a:t>
            </a:r>
            <a:endParaRPr lang="en-BE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F7CE76-07BE-C13E-4949-354B3C1C95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600" y="2258220"/>
            <a:ext cx="5897121" cy="383050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B5C73654-B0F6-3029-800E-552C26F3FC37}"/>
              </a:ext>
            </a:extLst>
          </p:cNvPr>
          <p:cNvSpPr txBox="1"/>
          <p:nvPr/>
        </p:nvSpPr>
        <p:spPr>
          <a:xfrm>
            <a:off x="7040600" y="2875002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numberIterations</a:t>
            </a:r>
            <a:r>
              <a:rPr lang="en-US" dirty="0"/>
              <a:t> = 20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218958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033F373-6AFD-D400-3D7F-9A8E23E5CC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And fit background subtracted spectrum (only using 3 runs):</a:t>
            </a:r>
            <a:br>
              <a:rPr lang="en-US" dirty="0"/>
            </a:br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7F8361-5632-84D1-86F7-4EC6E9A5D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6440A3-A60C-9FFF-DD1A-297E74989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97A00A0-DBD3-0BF9-020C-65D4D7654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Fit with proper </a:t>
            </a:r>
            <a:r>
              <a:rPr lang="en-US" dirty="0" err="1"/>
              <a:t>lineshape</a:t>
            </a:r>
            <a:endParaRPr lang="en-B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BEA810-4CB1-5432-6ECE-36B8FCFC2C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80086"/>
            <a:ext cx="5715307" cy="393991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3232EBF-F425-6B59-003A-95314C9D7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80087"/>
            <a:ext cx="6169476" cy="39399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1B04FE-32E5-7121-FEED-DD39BCAA868C}"/>
              </a:ext>
            </a:extLst>
          </p:cNvPr>
          <p:cNvSpPr txBox="1"/>
          <p:nvPr/>
        </p:nvSpPr>
        <p:spPr>
          <a:xfrm>
            <a:off x="1224000" y="2875002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numberIterations</a:t>
            </a:r>
            <a:r>
              <a:rPr lang="en-US" dirty="0"/>
              <a:t> = 40</a:t>
            </a:r>
            <a:endParaRPr lang="en-B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C51A6C-258C-97CF-29DF-6D9FAD772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3600" y="2259431"/>
            <a:ext cx="5837160" cy="390556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7CBFCBB-0065-FDE7-DCFB-96C5ABE02A37}"/>
              </a:ext>
            </a:extLst>
          </p:cNvPr>
          <p:cNvSpPr txBox="1"/>
          <p:nvPr/>
        </p:nvSpPr>
        <p:spPr>
          <a:xfrm>
            <a:off x="7040600" y="2875002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numberIterations</a:t>
            </a:r>
            <a:r>
              <a:rPr lang="en-US" dirty="0"/>
              <a:t> = 20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4180802279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2869</Words>
  <Application>Microsoft Office PowerPoint</Application>
  <PresentationFormat>Widescreen</PresentationFormat>
  <Paragraphs>400</Paragraphs>
  <Slides>76</Slides>
  <Notes>1</Notes>
  <HiddenSlides>46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76</vt:i4>
      </vt:variant>
    </vt:vector>
  </HeadingPairs>
  <TitlesOfParts>
    <vt:vector size="83" baseType="lpstr">
      <vt:lpstr>Arial</vt:lpstr>
      <vt:lpstr>Calibri</vt:lpstr>
      <vt:lpstr>Cambria Math</vt:lpstr>
      <vt:lpstr>Consolas</vt:lpstr>
      <vt:lpstr>Wingdings</vt:lpstr>
      <vt:lpstr>KU Leuven</vt:lpstr>
      <vt:lpstr>KU Leuven Sedes</vt:lpstr>
      <vt:lpstr>Update muX meeting 12/01</vt:lpstr>
      <vt:lpstr>Fit with proper lineshape</vt:lpstr>
      <vt:lpstr>Fit with proper lineshape</vt:lpstr>
      <vt:lpstr>Fit with proper lineshape</vt:lpstr>
      <vt:lpstr>Fit with proper lineshape</vt:lpstr>
      <vt:lpstr>Fit with proper lineshape</vt:lpstr>
      <vt:lpstr>Fit with proper lineshape</vt:lpstr>
      <vt:lpstr>Fit with proper lineshape</vt:lpstr>
      <vt:lpstr>Fit with proper lineshape</vt:lpstr>
      <vt:lpstr>Fit with proper lineshape</vt:lpstr>
      <vt:lpstr>PowerPoint Presentation</vt:lpstr>
      <vt:lpstr>Simultaneous fit</vt:lpstr>
      <vt:lpstr>Simultaneous fit over separate ranges</vt:lpstr>
      <vt:lpstr>Simultaneous fit over separate ranges</vt:lpstr>
      <vt:lpstr>Simultaneous fit over separate ranges for silver data – PROBLEMS</vt:lpstr>
      <vt:lpstr>Simultaneous fit over separate ranges for silver data</vt:lpstr>
      <vt:lpstr>Simultaneous fit over separate ranges for silver data</vt:lpstr>
      <vt:lpstr>Simultaneous fit over separate ranges for silver data</vt:lpstr>
      <vt:lpstr>Simultaneous fit over separate ranges for silver data</vt:lpstr>
      <vt:lpstr>Simultaneous fit over separate ranges for silver data</vt:lpstr>
      <vt:lpstr>Simultaneous fit over separate ranges for silver data</vt:lpstr>
      <vt:lpstr>Effect of anti-coincidence window size</vt:lpstr>
      <vt:lpstr>Effect of anti-coincidence window size</vt:lpstr>
      <vt:lpstr>Effect of anti-coincidence window size</vt:lpstr>
      <vt:lpstr>Effect of anti-coincidence window size</vt:lpstr>
      <vt:lpstr>Effect of anti-coincidence window size</vt:lpstr>
      <vt:lpstr>Effect of anti-coincidence window size</vt:lpstr>
      <vt:lpstr>Double peak near 899keV </vt:lpstr>
      <vt:lpstr>Double peak near 899keV </vt:lpstr>
      <vt:lpstr>Double peak near 899keV </vt:lpstr>
      <vt:lpstr>Double peak near 899keV </vt:lpstr>
      <vt:lpstr>Double peak near 899keV </vt:lpstr>
      <vt:lpstr>Double peak near 899keV </vt:lpstr>
      <vt:lpstr>PowerPoint Presentation</vt:lpstr>
      <vt:lpstr>Effect of anti-coincidence window size</vt:lpstr>
      <vt:lpstr>Effect of anti-coincidence window size</vt:lpstr>
      <vt:lpstr>Effect of anti-coincidence window size</vt:lpstr>
      <vt:lpstr>Effect of anti-coincidence window size</vt:lpstr>
      <vt:lpstr>Effect of anti-coincidence window size</vt:lpstr>
      <vt:lpstr>Effect of anti-coincidence window size</vt:lpstr>
      <vt:lpstr>Effect of anti-coincidence window size</vt:lpstr>
      <vt:lpstr>PowerPoint Presentation</vt:lpstr>
      <vt:lpstr>Effect of anti-coincidence window size</vt:lpstr>
      <vt:lpstr>Effect of anti-coincidence window size</vt:lpstr>
      <vt:lpstr>Effect of anti-coincidence window size</vt:lpstr>
      <vt:lpstr>Effect of anti-coincidence window size</vt:lpstr>
      <vt:lpstr>Effect of anti-coincidence window size – 305keV peak</vt:lpstr>
      <vt:lpstr>Effect of anti-coincidence window size – 305keV peak</vt:lpstr>
      <vt:lpstr>Effect of anti-coincidence window size – 305keV peak</vt:lpstr>
      <vt:lpstr>Effect of anti-coincidence window size – 305keV peak</vt:lpstr>
      <vt:lpstr>Effect of anti-coincidence window size – 305keV peak</vt:lpstr>
      <vt:lpstr>PowerPoint Presentation</vt:lpstr>
      <vt:lpstr>Effect of anti-coincidence window size</vt:lpstr>
      <vt:lpstr>Effect of anti-coincidence window size</vt:lpstr>
      <vt:lpstr>Effect of anti-coincidence window size</vt:lpstr>
      <vt:lpstr>Effect of anti-coincidence window size</vt:lpstr>
      <vt:lpstr>Blocking the gammas from 108mAg with layer of lead??</vt:lpstr>
      <vt:lpstr>Blocking the gammas from 108mAg with layer of lead??</vt:lpstr>
      <vt:lpstr>Blocking the gammas from 108mAg with layer of lead??</vt:lpstr>
      <vt:lpstr>Blocking the gammas from 108mAg with layer of lead??</vt:lpstr>
      <vt:lpstr>Blocking the gammas from 108mAg with layer of lead??</vt:lpstr>
      <vt:lpstr>Blocking the gammas from 108mAg with layer of lead??</vt:lpstr>
      <vt:lpstr>Blocking the gammas from 108mAg with layer of lead??</vt:lpstr>
      <vt:lpstr>Blocking the gammas from 108mAg with layer of lead??</vt:lpstr>
      <vt:lpstr>Recoil-sputtering for Ra implantation</vt:lpstr>
      <vt:lpstr>Recoil-sputtering: principle</vt:lpstr>
      <vt:lpstr>Recoil-sputtering: 1) implantation</vt:lpstr>
      <vt:lpstr>Recoil-sputtering: 1) implantation</vt:lpstr>
      <vt:lpstr>Recoil-sputtering: 2) Recoil-sputter simulation</vt:lpstr>
      <vt:lpstr>Recoil-sputtering: 2) Recoil-sputter simulation</vt:lpstr>
      <vt:lpstr>Recoil-sputtering: 3) Activity lost after 1 year</vt:lpstr>
      <vt:lpstr>Recoil-sputtering: 3) Activity lost after 1 year</vt:lpstr>
      <vt:lpstr>Recoil-sputtering: 3) Activity lost after 1 year</vt:lpstr>
      <vt:lpstr>Ag collection analysis</vt:lpstr>
      <vt:lpstr>Plan for next collection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2024-01-12T09:16:54Z</dcterms:modified>
</cp:coreProperties>
</file>