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4"/>
  </p:notesMasterIdLst>
  <p:handoutMasterIdLst>
    <p:handoutMasterId r:id="rId25"/>
  </p:handoutMasterIdLst>
  <p:sldIdLst>
    <p:sldId id="331" r:id="rId2"/>
    <p:sldId id="444" r:id="rId3"/>
    <p:sldId id="450" r:id="rId4"/>
    <p:sldId id="406" r:id="rId5"/>
    <p:sldId id="447" r:id="rId6"/>
    <p:sldId id="433" r:id="rId7"/>
    <p:sldId id="442" r:id="rId8"/>
    <p:sldId id="408" r:id="rId9"/>
    <p:sldId id="441" r:id="rId10"/>
    <p:sldId id="451" r:id="rId11"/>
    <p:sldId id="409" r:id="rId12"/>
    <p:sldId id="446" r:id="rId13"/>
    <p:sldId id="412" r:id="rId14"/>
    <p:sldId id="414" r:id="rId15"/>
    <p:sldId id="415" r:id="rId16"/>
    <p:sldId id="448" r:id="rId17"/>
    <p:sldId id="435" r:id="rId18"/>
    <p:sldId id="436" r:id="rId19"/>
    <p:sldId id="449" r:id="rId20"/>
    <p:sldId id="445" r:id="rId21"/>
    <p:sldId id="416" r:id="rId22"/>
    <p:sldId id="443" r:id="rId23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7" userDrawn="1">
          <p15:clr>
            <a:srgbClr val="A4A3A4"/>
          </p15:clr>
        </p15:guide>
        <p15:guide id="2" orient="horz" pos="622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292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B00"/>
    <a:srgbClr val="010000"/>
    <a:srgbClr val="FFFFFF"/>
    <a:srgbClr val="808080"/>
    <a:srgbClr val="000000"/>
    <a:srgbClr val="FDCA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7274" autoAdjust="0"/>
  </p:normalViewPr>
  <p:slideViewPr>
    <p:cSldViewPr snapToObjects="1">
      <p:cViewPr varScale="1">
        <p:scale>
          <a:sx n="161" d="100"/>
          <a:sy n="161" d="100"/>
        </p:scale>
        <p:origin x="156" y="318"/>
      </p:cViewPr>
      <p:guideLst>
        <p:guide orient="horz" pos="667"/>
        <p:guide orient="horz" pos="622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292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6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5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4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6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5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4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5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Single-quadrupole-magnet scan to measure the slice emittance of electron beams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Tyler Schowalter ::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Tyler Schowalter Progress Report on 24.10.2023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67229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3D5EAD-FE70-073B-8058-C4978DF75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Obtaining the Formulas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2F196-EC30-AB17-9F26-C3D9FF2B1D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E723531-5951-2AF5-0D1B-5DAF997600D5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e>
                    </m:rad>
                    <m:func>
                      <m:func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1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e>
                    </m:func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  <m:func>
                          <m:func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endParaRPr lang="en-US" sz="11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33</m:t>
                            </m:r>
                          </m:sub>
                        </m:sSub>
                      </m:den>
                    </m:f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𝐿𝑘𝑙</m:t>
                        </m:r>
                      </m:den>
                    </m:f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rad>
                        <m:func>
                          <m:func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</m:num>
                      <m:den>
                        <m:rad>
                          <m:radPr>
                            <m:degHide m:val="on"/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0,</m:t>
                                    </m:r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d>
                      </m:den>
                    </m:f>
                    <m:r>
                      <a:rPr lang="en-US" sz="11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endParaRPr lang="en-US" sz="11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𝐿𝑘𝑙</m:t>
                        </m:r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cot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num>
                          <m:den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+1=1+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𝐿𝑘𝑙</m:t>
                    </m:r>
                  </m:oMath>
                </a14:m>
                <a:endParaRPr lang="en-US" sz="1100" b="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func>
                      <m:func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</a:rPr>
                          <m:t>cot</m:t>
                        </m:r>
                      </m:fName>
                      <m:e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func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𝐿𝑘𝑙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𝑘𝑙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func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𝑘𝑙</m:t>
                        </m:r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0,</m:t>
                                    </m:r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𝑘𝑙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1100" b="0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</m:den>
                    </m:f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𝐿𝑘𝑙</m:t>
                        </m:r>
                      </m:den>
                    </m:f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rad>
                        <m:func>
                          <m:func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</m:num>
                      <m:den>
                        <m:rad>
                          <m:radPr>
                            <m:degHide m:val="on"/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0,</m:t>
                                    </m:r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</m:e>
                        </m:d>
                      </m:den>
                    </m:f>
                    <m:r>
                      <a:rPr lang="en-US" sz="11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endParaRPr lang="en-US" sz="11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𝐿𝑘𝑙</m:t>
                        </m:r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cot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</m:num>
                          <m:den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den>
                        </m:f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+1=1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𝐿𝑘𝑙</m:t>
                    </m:r>
                  </m:oMath>
                </a14:m>
                <a:endParaRPr lang="en-US" sz="1100" b="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func>
                      <m:func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</a:rPr>
                          <m:t>cot</m:t>
                        </m:r>
                      </m:fName>
                      <m:e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func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𝐿𝑘𝑙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𝑘𝑙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func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𝑘𝑙</m:t>
                        </m:r>
                      </m:den>
                    </m:f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1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1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1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11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US" sz="11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sz="11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1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1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1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1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0,</m:t>
                                    </m:r>
                                    <m: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11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𝑘𝑙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1100" b="0" dirty="0"/>
              </a:p>
              <a:p>
                <a:pPr marL="0" indent="0">
                  <a:buNone/>
                </a:pPr>
                <a:endParaRPr lang="en-US" b="0" dirty="0">
                  <a:solidFill>
                    <a:srgbClr val="EF5B00"/>
                  </a:solidFill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E723531-5951-2AF5-0D1B-5DAF997600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005" b="-13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24924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E8F09-E189-90E8-D547-700211AA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Verification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6D5CD4-8CB4-1E69-986A-C626D9B046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17878B-611E-1AC1-14E3-E3EA328DB3B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/>
                  <a:t>Confirms the analytical approach by using the normalized emittance and the previous calculations to find the normalized emittance again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𝑚𝑐</m:t>
                        </m:r>
                      </m:den>
                    </m:f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US" sz="12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𝑢𝑢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𝑢𝑢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𝑢𝑢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r>
                  <a:rPr lang="en-US" sz="12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𝑢𝑢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en-US" sz="12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den>
                    </m:f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den>
                    </m:f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 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′2</m:t>
                                </m:r>
                              </m:sup>
                            </m:sSup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den>
                    </m:f>
                  </m:oMath>
                </a14:m>
                <a:endParaRPr lang="en-US" sz="12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𝑢𝑢</m:t>
                        </m:r>
                      </m:sub>
                    </m:sSub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𝑢𝑢</m:t>
                        </m:r>
                      </m:sub>
                    </m:sSub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endParaRPr lang="en-US" sz="12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sSup>
                                    <m:sSup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1200" dirty="0"/>
                  <a:t>	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𝑢𝑢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𝑢𝑢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′2</m:t>
                                </m:r>
                              </m:sup>
                            </m:sSup>
                          </m:e>
                        </m:d>
                      </m:e>
                      <m:sub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𝑢𝑢</m:t>
                        </m:r>
                      </m:sub>
                    </m:sSub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𝑢𝑢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b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</m:sSub>
                  </m:oMath>
                </a14:m>
                <a:endParaRPr lang="en-US" sz="12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′2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1200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17878B-611E-1AC1-14E3-E3EA328DB3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468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04555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7F291A-BBD9-57F2-6944-81DC95EF897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Comparing the thin-lens approximation to the equations, there is no difference</a:t>
            </a:r>
          </a:p>
          <a:p>
            <a:r>
              <a:rPr lang="en-US" dirty="0"/>
              <a:t>The equations are therefore valid to calculate the beam parameters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CE09FF-3AAC-D4AD-1E31-7C4FF1A0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Verifying the Equations for Slice Emittance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DF7C34-BC4F-23CC-9D19-CD0B6C5D1D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AA36EA-4BB1-E788-44AD-5C4D0299C4D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58001" y="1707654"/>
            <a:ext cx="4027997" cy="32170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13BB98-C624-E29C-7139-5F8CF77A4789}"/>
              </a:ext>
            </a:extLst>
          </p:cNvPr>
          <p:cNvSpPr txBox="1"/>
          <p:nvPr/>
        </p:nvSpPr>
        <p:spPr>
          <a:xfrm>
            <a:off x="7102687" y="24277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β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0,x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26.37</a:t>
            </a:r>
            <a:endParaRPr lang="el-GR" sz="12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α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0,x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1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L = 26.37 m</a:t>
            </a:r>
          </a:p>
        </p:txBody>
      </p:sp>
    </p:spTree>
    <p:extLst>
      <p:ext uri="{BB962C8B-B14F-4D97-AF65-F5344CB8AC3E}">
        <p14:creationId xmlns:p14="http://schemas.microsoft.com/office/powerpoint/2010/main" val="48585667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C384FF-5620-43B7-F939-70AB7AC6BD4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The proposed lattice to be used for this measurement was initially contained within the line BC1</a:t>
            </a:r>
          </a:p>
          <a:p>
            <a:r>
              <a:rPr lang="en-US" dirty="0"/>
              <a:t>Due to complications with the optimization, the lattice was revised to extend another   ~100 m out to the S10MA01 section</a:t>
            </a:r>
          </a:p>
          <a:p>
            <a:r>
              <a:rPr lang="en-US" dirty="0"/>
              <a:t>Utilizes 27 matching quadrupoles to create the proper conditions for the scanning quadrupole in section S10BC01, L = 26.37 m from the screen in S10MA01</a:t>
            </a:r>
            <a:endParaRPr lang="de-CH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5F9CEE-B4F5-D42D-1B89-C91B18F75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Lattice Summary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9B93EA-83BE-6339-17A8-72BD99AB3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759" y="2924850"/>
            <a:ext cx="4062470" cy="21928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EA88927-D434-FC82-830B-34C0932DFFD9}"/>
                  </a:ext>
                </a:extLst>
              </p:cNvPr>
              <p:cNvSpPr txBox="1"/>
              <p:nvPr/>
            </p:nvSpPr>
            <p:spPr>
              <a:xfrm>
                <a:off x="4116957" y="4816258"/>
                <a:ext cx="681355" cy="269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000" b="0" i="1" smtClean="0">
                              <a:latin typeface="Cambria Math" panose="02040503050406030204" pitchFamily="18" charset="0"/>
                              <a:cs typeface="Poppins" panose="00000500000000000000" pitchFamily="2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000" b="0" i="0" smtClean="0">
                              <a:latin typeface="Cambria Math" panose="02040503050406030204" pitchFamily="18" charset="0"/>
                              <a:cs typeface="Poppins" panose="00000500000000000000" pitchFamily="2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  <a:cs typeface="Poppins" panose="00000500000000000000" pitchFamily="2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Poppins" panose="00000500000000000000" pitchFamily="2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Poppins" panose="00000500000000000000" pitchFamily="2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Poppins" panose="00000500000000000000" pitchFamily="2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 panose="00000500000000000000" pitchFamily="2" charset="0"/>
                        </a:rPr>
                        <m:t>~1</m:t>
                      </m:r>
                    </m:oMath>
                  </m:oMathPara>
                </a14:m>
                <a:endParaRPr lang="de-CH" sz="10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EA88927-D434-FC82-830B-34C0932DFF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6957" y="4816258"/>
                <a:ext cx="681355" cy="269369"/>
              </a:xfrm>
              <a:prstGeom prst="rect">
                <a:avLst/>
              </a:prstGeom>
              <a:blipFill>
                <a:blip r:embed="rId3"/>
                <a:stretch>
                  <a:fillRect r="-8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DBC22D-46A4-D5A1-80E7-512975C65F1A}"/>
                  </a:ext>
                </a:extLst>
              </p:cNvPr>
              <p:cNvSpPr txBox="1"/>
              <p:nvPr/>
            </p:nvSpPr>
            <p:spPr>
              <a:xfrm>
                <a:off x="5197077" y="2926148"/>
                <a:ext cx="681354" cy="269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000" i="1">
                              <a:latin typeface="Cambria Math" panose="02040503050406030204" pitchFamily="18" charset="0"/>
                              <a:cs typeface="Poppins" panose="00000500000000000000" pitchFamily="2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000">
                              <a:latin typeface="Cambria Math" panose="02040503050406030204" pitchFamily="18" charset="0"/>
                              <a:cs typeface="Poppins" panose="00000500000000000000" pitchFamily="2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  <a:cs typeface="Poppins" panose="00000500000000000000" pitchFamily="2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Poppins" panose="00000500000000000000" pitchFamily="2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Poppins" panose="00000500000000000000" pitchFamily="2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Poppins" panose="00000500000000000000" pitchFamily="2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 panose="00000500000000000000" pitchFamily="2" charset="0"/>
                        </a:rPr>
                        <m:t>~1</m:t>
                      </m:r>
                    </m:oMath>
                  </m:oMathPara>
                </a14:m>
                <a:endParaRPr lang="de-CH" sz="10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DBC22D-46A4-D5A1-80E7-512975C65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077" y="2926148"/>
                <a:ext cx="681354" cy="269369"/>
              </a:xfrm>
              <a:prstGeom prst="rect">
                <a:avLst/>
              </a:prstGeom>
              <a:blipFill>
                <a:blip r:embed="rId4"/>
                <a:stretch>
                  <a:fillRect r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B105DC7B-D0AF-96D8-4D99-67BFDCD3C76B}"/>
              </a:ext>
            </a:extLst>
          </p:cNvPr>
          <p:cNvSpPr/>
          <p:nvPr/>
        </p:nvSpPr>
        <p:spPr>
          <a:xfrm>
            <a:off x="5413101" y="4301371"/>
            <a:ext cx="434008" cy="1486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</a:t>
            </a:r>
            <a:endParaRPr lang="de-CH" sz="10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63637-A3EA-09EA-0B5E-66635343B3C1}"/>
              </a:ext>
            </a:extLst>
          </p:cNvPr>
          <p:cNvSpPr txBox="1"/>
          <p:nvPr/>
        </p:nvSpPr>
        <p:spPr>
          <a:xfrm>
            <a:off x="1596677" y="3315243"/>
            <a:ext cx="1152128" cy="1602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SINDI01.RTDS100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B51C1F-8B04-1EE2-B618-51427B66EA1D}"/>
              </a:ext>
            </a:extLst>
          </p:cNvPr>
          <p:cNvSpPr txBox="1"/>
          <p:nvPr/>
        </p:nvSpPr>
        <p:spPr>
          <a:xfrm>
            <a:off x="2756352" y="2750529"/>
            <a:ext cx="1371998" cy="3737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SINDI02.MQUA020 –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S10BC01.MQUA060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4F684D-6713-5877-DDC5-B74D83118295}"/>
              </a:ext>
            </a:extLst>
          </p:cNvPr>
          <p:cNvSpPr txBox="1"/>
          <p:nvPr/>
        </p:nvSpPr>
        <p:spPr>
          <a:xfrm>
            <a:off x="4665261" y="2775082"/>
            <a:ext cx="1295412" cy="1602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S10BC01.MQUA080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BA017B-A92A-5494-AF55-06571F44CC09}"/>
              </a:ext>
            </a:extLst>
          </p:cNvPr>
          <p:cNvSpPr txBox="1"/>
          <p:nvPr/>
        </p:nvSpPr>
        <p:spPr>
          <a:xfrm>
            <a:off x="6391010" y="2783361"/>
            <a:ext cx="1152128" cy="1602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S10MA01.DSCR090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BDFF766-76FE-E4BB-A2E5-F155D6179149}"/>
              </a:ext>
            </a:extLst>
          </p:cNvPr>
          <p:cNvSpPr/>
          <p:nvPr/>
        </p:nvSpPr>
        <p:spPr bwMode="auto">
          <a:xfrm>
            <a:off x="4981053" y="2980722"/>
            <a:ext cx="1250029" cy="2775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32AE606-CA08-28DF-D94C-F14E56274320}"/>
              </a:ext>
            </a:extLst>
          </p:cNvPr>
          <p:cNvSpPr/>
          <p:nvPr/>
        </p:nvSpPr>
        <p:spPr bwMode="auto">
          <a:xfrm>
            <a:off x="2659192" y="4737732"/>
            <a:ext cx="3571890" cy="304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D5701D0-1DA0-BA2C-82F3-A6F7330179EC}"/>
              </a:ext>
            </a:extLst>
          </p:cNvPr>
          <p:cNvSpPr/>
          <p:nvPr/>
        </p:nvSpPr>
        <p:spPr bwMode="auto">
          <a:xfrm>
            <a:off x="5133453" y="4210531"/>
            <a:ext cx="1250029" cy="2775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DA61611-E74B-DF48-C174-590BB5FDBC4C}"/>
              </a:ext>
            </a:extLst>
          </p:cNvPr>
          <p:cNvCxnSpPr/>
          <p:nvPr/>
        </p:nvCxnSpPr>
        <p:spPr bwMode="auto">
          <a:xfrm>
            <a:off x="3357392" y="3140224"/>
            <a:ext cx="192391" cy="5233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D4BE3A7-276F-13C6-EAEF-739C21160A3D}"/>
              </a:ext>
            </a:extLst>
          </p:cNvPr>
          <p:cNvCxnSpPr/>
          <p:nvPr/>
        </p:nvCxnSpPr>
        <p:spPr bwMode="auto">
          <a:xfrm>
            <a:off x="2139675" y="3559155"/>
            <a:ext cx="432048" cy="3757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EF9AAC0-4AAB-5482-6944-3A5C4F0AB8B5}"/>
              </a:ext>
            </a:extLst>
          </p:cNvPr>
          <p:cNvCxnSpPr>
            <a:cxnSpLocks/>
          </p:cNvCxnSpPr>
          <p:nvPr/>
        </p:nvCxnSpPr>
        <p:spPr bwMode="auto">
          <a:xfrm flipH="1">
            <a:off x="5098011" y="2980722"/>
            <a:ext cx="198132" cy="3891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42FE4DF-17BB-A293-E77C-C66C42E50035}"/>
              </a:ext>
            </a:extLst>
          </p:cNvPr>
          <p:cNvCxnSpPr/>
          <p:nvPr/>
        </p:nvCxnSpPr>
        <p:spPr bwMode="auto">
          <a:xfrm flipH="1">
            <a:off x="6473032" y="3055157"/>
            <a:ext cx="451039" cy="3345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6566644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699CE-CA60-AF6B-2C8C-017AA4A385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The </a:t>
            </a:r>
            <a:r>
              <a:rPr lang="de-CH" dirty="0" err="1"/>
              <a:t>program</a:t>
            </a:r>
            <a:r>
              <a:rPr lang="de-CH" dirty="0"/>
              <a:t> </a:t>
            </a:r>
            <a:r>
              <a:rPr lang="de-CH" dirty="0" err="1"/>
              <a:t>runs</a:t>
            </a:r>
            <a:r>
              <a:rPr lang="de-CH" dirty="0"/>
              <a:t> </a:t>
            </a:r>
            <a:r>
              <a:rPr lang="de-CH" dirty="0" err="1"/>
              <a:t>through</a:t>
            </a:r>
            <a:r>
              <a:rPr lang="de-CH" dirty="0"/>
              <a:t> different </a:t>
            </a:r>
            <a:r>
              <a:rPr lang="de-CH" dirty="0" err="1"/>
              <a:t>alpha</a:t>
            </a:r>
            <a:r>
              <a:rPr lang="de-CH" dirty="0"/>
              <a:t> (and </a:t>
            </a:r>
            <a:r>
              <a:rPr lang="de-CH" dirty="0" err="1"/>
              <a:t>coincidentally</a:t>
            </a:r>
            <a:r>
              <a:rPr lang="de-CH" dirty="0"/>
              <a:t> </a:t>
            </a:r>
            <a:r>
              <a:rPr lang="de-CH" dirty="0" err="1"/>
              <a:t>beta</a:t>
            </a:r>
            <a:r>
              <a:rPr lang="de-CH" dirty="0"/>
              <a:t>) </a:t>
            </a:r>
            <a:r>
              <a:rPr lang="de-CH" dirty="0" err="1"/>
              <a:t>values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find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minimum</a:t>
            </a:r>
            <a:r>
              <a:rPr lang="de-CH" dirty="0"/>
              <a:t> </a:t>
            </a:r>
            <a:r>
              <a:rPr lang="de-CH" dirty="0" err="1"/>
              <a:t>optimization</a:t>
            </a:r>
            <a:r>
              <a:rPr lang="de-CH" dirty="0"/>
              <a:t> </a:t>
            </a:r>
            <a:r>
              <a:rPr lang="de-CH" dirty="0" err="1"/>
              <a:t>value</a:t>
            </a:r>
            <a:endParaRPr lang="de-CH" dirty="0"/>
          </a:p>
          <a:p>
            <a:r>
              <a:rPr lang="de-CH" dirty="0"/>
              <a:t>Many </a:t>
            </a:r>
            <a:r>
              <a:rPr lang="de-CH" dirty="0" err="1"/>
              <a:t>solutions</a:t>
            </a:r>
            <a:r>
              <a:rPr lang="de-CH" dirty="0"/>
              <a:t> </a:t>
            </a:r>
            <a:r>
              <a:rPr lang="de-CH" dirty="0" err="1"/>
              <a:t>found</a:t>
            </a:r>
            <a:r>
              <a:rPr lang="de-CH" dirty="0"/>
              <a:t>, </a:t>
            </a:r>
            <a:r>
              <a:rPr lang="el-GR" dirty="0"/>
              <a:t>β</a:t>
            </a:r>
            <a:r>
              <a:rPr lang="en-US" baseline="-25000" dirty="0"/>
              <a:t>x</a:t>
            </a:r>
            <a:r>
              <a:rPr lang="en-US" dirty="0"/>
              <a:t> </a:t>
            </a:r>
            <a:r>
              <a:rPr lang="el-GR" dirty="0"/>
              <a:t>=</a:t>
            </a:r>
            <a:r>
              <a:rPr lang="en-US" dirty="0"/>
              <a:t> </a:t>
            </a:r>
            <a:r>
              <a:rPr lang="el-GR" dirty="0"/>
              <a:t>2</a:t>
            </a:r>
            <a:r>
              <a:rPr lang="en-US" dirty="0"/>
              <a:t>6.37</a:t>
            </a:r>
            <a:r>
              <a:rPr lang="el-GR" dirty="0"/>
              <a:t>, α</a:t>
            </a:r>
            <a:r>
              <a:rPr lang="en-US" baseline="-25000" dirty="0"/>
              <a:t>x</a:t>
            </a:r>
            <a:r>
              <a:rPr lang="en-US" dirty="0"/>
              <a:t> </a:t>
            </a:r>
            <a:r>
              <a:rPr lang="el-GR" dirty="0"/>
              <a:t>=</a:t>
            </a:r>
            <a:r>
              <a:rPr lang="en-US" dirty="0"/>
              <a:t> </a:t>
            </a:r>
            <a:r>
              <a:rPr lang="el-GR" dirty="0"/>
              <a:t>1, </a:t>
            </a:r>
            <a:r>
              <a:rPr lang="en-US" dirty="0"/>
              <a:t>factor of 10 was chosen</a:t>
            </a:r>
            <a:endParaRPr lang="de-CH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C55294-3D9E-6AB7-BA33-71474F919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Slice Emittance Measurements for the Proposed Lattice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5488DC-8ED1-5A06-869A-52C6DF920E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F08FFB-D0AD-66A4-8C68-5953AD8D0E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172" r="211"/>
          <a:stretch/>
        </p:blipFill>
        <p:spPr>
          <a:xfrm>
            <a:off x="1907705" y="1991249"/>
            <a:ext cx="5256584" cy="293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02151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4484A-2496-7232-724C-FF559706CC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Using previous analytical calculations for slice emittance, the results from elegant were confirmed by plotting the optics</a:t>
            </a:r>
            <a:endParaRPr lang="de-CH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BB7480-C79E-DD68-FAAF-68F70B835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Analytical Verification of Previous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51D45-3CD7-B7C5-6008-4432678829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DC5A89-DA7C-957A-D1B4-EE72C473C2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63111" y="1612384"/>
            <a:ext cx="5617778" cy="33123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291AAC-41DA-4475-13F5-0F89977C65F7}"/>
              </a:ext>
            </a:extLst>
          </p:cNvPr>
          <p:cNvSpPr txBox="1"/>
          <p:nvPr/>
        </p:nvSpPr>
        <p:spPr>
          <a:xfrm>
            <a:off x="7749112" y="273578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β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0,x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15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α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0,x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1.385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L = 26.37 m</a:t>
            </a:r>
          </a:p>
        </p:txBody>
      </p:sp>
    </p:spTree>
    <p:extLst>
      <p:ext uri="{BB962C8B-B14F-4D97-AF65-F5344CB8AC3E}">
        <p14:creationId xmlns:p14="http://schemas.microsoft.com/office/powerpoint/2010/main" val="243307112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7C3275-FD32-0C08-3BEE-4A617B2F70B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Very little variation in the majority of the matching quadrupole strengths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8DFF25-1B58-8910-3658-0E0363056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Strength Variation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6FE4E-F0E4-2928-2B34-D82F9217F5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565FEB-EB52-DB9E-0665-3ED79328F1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87144" y="1716691"/>
            <a:ext cx="7169712" cy="302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7866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FB195-0757-0A13-FB4A-B59039BE5BA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Projected measurement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45AD51-0DA3-C709-F390-CCFCA5404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Technique on the Beamline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84DD8B-A43E-D3FC-08B3-B7A858588A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122801-D3CA-F840-95DE-1F8A6626A2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1488" y="1813189"/>
            <a:ext cx="4222229" cy="31666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2CF9B8-ECD8-601C-5B05-24D2311C98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40164" y="807210"/>
            <a:ext cx="2349506" cy="2293375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D578812-53EF-201D-88EF-6FE4AF36840A}"/>
              </a:ext>
            </a:extLst>
          </p:cNvPr>
          <p:cNvCxnSpPr/>
          <p:nvPr/>
        </p:nvCxnSpPr>
        <p:spPr bwMode="auto">
          <a:xfrm flipV="1">
            <a:off x="1043000" y="4153011"/>
            <a:ext cx="0" cy="6564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5CE9808-B120-71B9-FFAF-7EAE919A97E8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374640" y="4472358"/>
            <a:ext cx="10850" cy="6741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4DB750E-5139-DDC4-9B11-6278CD4040D5}"/>
              </a:ext>
            </a:extLst>
          </p:cNvPr>
          <p:cNvSpPr txBox="1"/>
          <p:nvPr/>
        </p:nvSpPr>
        <p:spPr>
          <a:xfrm>
            <a:off x="1216094" y="4832983"/>
            <a:ext cx="334686" cy="1042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X (mm)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4F163F-F636-3D18-EB6D-13A157CFE230}"/>
              </a:ext>
            </a:extLst>
          </p:cNvPr>
          <p:cNvSpPr txBox="1"/>
          <p:nvPr/>
        </p:nvSpPr>
        <p:spPr>
          <a:xfrm>
            <a:off x="694172" y="4414634"/>
            <a:ext cx="360038" cy="1331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Y (mm)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DF77FE-353B-C3FF-AD45-D4DD446E9788}"/>
              </a:ext>
            </a:extLst>
          </p:cNvPr>
          <p:cNvSpPr txBox="1"/>
          <p:nvPr/>
        </p:nvSpPr>
        <p:spPr>
          <a:xfrm>
            <a:off x="1216094" y="2182764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15°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114621-47EB-C68F-5CAA-5749B05655DA}"/>
              </a:ext>
            </a:extLst>
          </p:cNvPr>
          <p:cNvSpPr txBox="1"/>
          <p:nvPr/>
        </p:nvSpPr>
        <p:spPr>
          <a:xfrm>
            <a:off x="3779912" y="4081003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165°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5C74B-04BE-4B68-E0CB-EAD58A6B043C}"/>
              </a:ext>
            </a:extLst>
          </p:cNvPr>
          <p:cNvSpPr txBox="1"/>
          <p:nvPr/>
        </p:nvSpPr>
        <p:spPr>
          <a:xfrm>
            <a:off x="3779912" y="2182764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45°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A2D06D-E4E9-7F51-E5AA-593288056BBA}"/>
              </a:ext>
            </a:extLst>
          </p:cNvPr>
          <p:cNvSpPr txBox="1"/>
          <p:nvPr/>
        </p:nvSpPr>
        <p:spPr>
          <a:xfrm>
            <a:off x="2077211" y="2180989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25°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EFA2C9-838C-80C3-1597-CA9425A843B6}"/>
              </a:ext>
            </a:extLst>
          </p:cNvPr>
          <p:cNvSpPr txBox="1"/>
          <p:nvPr/>
        </p:nvSpPr>
        <p:spPr>
          <a:xfrm>
            <a:off x="2928561" y="2179214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35°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D1303F-0B6D-9273-AF49-E1A8D8DDE9D0}"/>
              </a:ext>
            </a:extLst>
          </p:cNvPr>
          <p:cNvSpPr txBox="1"/>
          <p:nvPr/>
        </p:nvSpPr>
        <p:spPr>
          <a:xfrm>
            <a:off x="1216094" y="2820883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55°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943CDD-5005-36CC-0C8A-94FC43C0CAAA}"/>
              </a:ext>
            </a:extLst>
          </p:cNvPr>
          <p:cNvSpPr txBox="1"/>
          <p:nvPr/>
        </p:nvSpPr>
        <p:spPr>
          <a:xfrm>
            <a:off x="2077211" y="2820883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65°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7C56BC-9148-E9A2-9DA6-D58AB6F0E326}"/>
              </a:ext>
            </a:extLst>
          </p:cNvPr>
          <p:cNvSpPr txBox="1"/>
          <p:nvPr/>
        </p:nvSpPr>
        <p:spPr>
          <a:xfrm>
            <a:off x="2928561" y="2820883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75°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71D57B-9952-C220-9A96-3FFB442606C4}"/>
              </a:ext>
            </a:extLst>
          </p:cNvPr>
          <p:cNvSpPr txBox="1"/>
          <p:nvPr/>
        </p:nvSpPr>
        <p:spPr>
          <a:xfrm>
            <a:off x="3780753" y="2816721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85°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800EE0-3245-F57C-FCFA-1B3302B1618A}"/>
              </a:ext>
            </a:extLst>
          </p:cNvPr>
          <p:cNvSpPr txBox="1"/>
          <p:nvPr/>
        </p:nvSpPr>
        <p:spPr>
          <a:xfrm>
            <a:off x="1213272" y="3451289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95°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0E5E3A-49CE-BE5E-2DEF-37E1EC046829}"/>
              </a:ext>
            </a:extLst>
          </p:cNvPr>
          <p:cNvSpPr txBox="1"/>
          <p:nvPr/>
        </p:nvSpPr>
        <p:spPr>
          <a:xfrm>
            <a:off x="2077211" y="3457277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105°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BB09CB-CFD7-0858-C6A3-692EC8E931A9}"/>
              </a:ext>
            </a:extLst>
          </p:cNvPr>
          <p:cNvSpPr txBox="1"/>
          <p:nvPr/>
        </p:nvSpPr>
        <p:spPr>
          <a:xfrm>
            <a:off x="2928038" y="3462552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115°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2962F-3866-9692-807B-CEDC96F48B4A}"/>
              </a:ext>
            </a:extLst>
          </p:cNvPr>
          <p:cNvSpPr txBox="1"/>
          <p:nvPr/>
        </p:nvSpPr>
        <p:spPr>
          <a:xfrm>
            <a:off x="3778865" y="3463056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125°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4C046E-6F98-E744-4D7E-71394AC05F8A}"/>
              </a:ext>
            </a:extLst>
          </p:cNvPr>
          <p:cNvSpPr txBox="1"/>
          <p:nvPr/>
        </p:nvSpPr>
        <p:spPr>
          <a:xfrm>
            <a:off x="2077211" y="4081003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145°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A3D2C1-D2D1-B221-708F-353D23FE9A54}"/>
              </a:ext>
            </a:extLst>
          </p:cNvPr>
          <p:cNvSpPr txBox="1"/>
          <p:nvPr/>
        </p:nvSpPr>
        <p:spPr>
          <a:xfrm>
            <a:off x="1216094" y="4081003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135°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999471-E29D-5F15-7B5F-CCD8D11923FF}"/>
              </a:ext>
            </a:extLst>
          </p:cNvPr>
          <p:cNvSpPr txBox="1"/>
          <p:nvPr/>
        </p:nvSpPr>
        <p:spPr>
          <a:xfrm>
            <a:off x="2928561" y="4081003"/>
            <a:ext cx="18755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155°</a:t>
            </a:r>
          </a:p>
        </p:txBody>
      </p:sp>
      <p:pic>
        <p:nvPicPr>
          <p:cNvPr id="28" name="Picture 27" descr="A group of graphs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D6F07B86-44CB-FF43-AC25-555F472D8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572" y="3111548"/>
            <a:ext cx="3135500" cy="184586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62CC887-DE6A-16BB-E8D4-5D20EE1C231F}"/>
              </a:ext>
            </a:extLst>
          </p:cNvPr>
          <p:cNvSpPr txBox="1"/>
          <p:nvPr/>
        </p:nvSpPr>
        <p:spPr>
          <a:xfrm>
            <a:off x="6035122" y="627111"/>
            <a:ext cx="914400" cy="1540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Mismatch = 1.08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E4A962-E3CB-E2D9-BB46-E64ECF2AAFB7}"/>
              </a:ext>
            </a:extLst>
          </p:cNvPr>
          <p:cNvSpPr txBox="1"/>
          <p:nvPr/>
        </p:nvSpPr>
        <p:spPr>
          <a:xfrm>
            <a:off x="6035122" y="1792130"/>
            <a:ext cx="914400" cy="1540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Mismatch = 1.01</a:t>
            </a:r>
          </a:p>
        </p:txBody>
      </p:sp>
    </p:spTree>
    <p:extLst>
      <p:ext uri="{BB962C8B-B14F-4D97-AF65-F5344CB8AC3E}">
        <p14:creationId xmlns:p14="http://schemas.microsoft.com/office/powerpoint/2010/main" val="120364922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FB195-0757-0A13-FB4A-B59039BE5BA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Slice emittance measurement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45AD51-0DA3-C709-F390-CCFCA5404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Technique on the Beamline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84DD8B-A43E-D3FC-08B3-B7A858588A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122801-D3CA-F840-95DE-1F8A6626A2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51" t="8397" r="9038" b="26473"/>
          <a:stretch/>
        </p:blipFill>
        <p:spPr>
          <a:xfrm>
            <a:off x="672853" y="1752653"/>
            <a:ext cx="3749040" cy="2286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524B27C-36EC-F729-9B5D-1A9006DDFF7F}"/>
              </a:ext>
            </a:extLst>
          </p:cNvPr>
          <p:cNvCxnSpPr>
            <a:cxnSpLocks/>
          </p:cNvCxnSpPr>
          <p:nvPr/>
        </p:nvCxnSpPr>
        <p:spPr bwMode="auto">
          <a:xfrm flipV="1">
            <a:off x="710946" y="3382241"/>
            <a:ext cx="0" cy="6564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968D6F7-5054-5BB4-F231-709A7551E29C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2586" y="3701588"/>
            <a:ext cx="10850" cy="6741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6865F6-7347-2652-234B-C451E791BB3B}"/>
              </a:ext>
            </a:extLst>
          </p:cNvPr>
          <p:cNvSpPr txBox="1"/>
          <p:nvPr/>
        </p:nvSpPr>
        <p:spPr>
          <a:xfrm>
            <a:off x="884040" y="4062213"/>
            <a:ext cx="334686" cy="1042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X (mm)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593F13-7287-D992-4EF0-F2A03025159E}"/>
              </a:ext>
            </a:extLst>
          </p:cNvPr>
          <p:cNvSpPr txBox="1"/>
          <p:nvPr/>
        </p:nvSpPr>
        <p:spPr>
          <a:xfrm>
            <a:off x="362118" y="3643864"/>
            <a:ext cx="360038" cy="1331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Y (mm)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2E15F4-CF5D-A37C-61CE-AB584832D983}"/>
              </a:ext>
            </a:extLst>
          </p:cNvPr>
          <p:cNvSpPr txBox="1"/>
          <p:nvPr/>
        </p:nvSpPr>
        <p:spPr>
          <a:xfrm>
            <a:off x="423522" y="3803173"/>
            <a:ext cx="360038" cy="1331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t (s)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71BF2B-2376-2F14-190B-E20ED7E07BE9}"/>
              </a:ext>
            </a:extLst>
          </p:cNvPr>
          <p:cNvSpPr txBox="1"/>
          <p:nvPr/>
        </p:nvSpPr>
        <p:spPr>
          <a:xfrm>
            <a:off x="884040" y="1855541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15°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BD9F31-3955-E6BB-07DC-76A80ABA07AF}"/>
              </a:ext>
            </a:extLst>
          </p:cNvPr>
          <p:cNvSpPr txBox="1"/>
          <p:nvPr/>
        </p:nvSpPr>
        <p:spPr>
          <a:xfrm>
            <a:off x="1835696" y="1855541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30°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80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56CA8E-C0D4-609D-29D4-D58EFC74ACCD}"/>
              </a:ext>
            </a:extLst>
          </p:cNvPr>
          <p:cNvSpPr txBox="1"/>
          <p:nvPr/>
        </p:nvSpPr>
        <p:spPr>
          <a:xfrm>
            <a:off x="2780371" y="1855541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45°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80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5D1A70-C88D-174B-745E-DD8333ADE1CC}"/>
              </a:ext>
            </a:extLst>
          </p:cNvPr>
          <p:cNvSpPr txBox="1"/>
          <p:nvPr/>
        </p:nvSpPr>
        <p:spPr>
          <a:xfrm>
            <a:off x="3727499" y="1855541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60°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80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2FCA2D-2DAA-6D33-FFE5-238BFFD6F90B}"/>
              </a:ext>
            </a:extLst>
          </p:cNvPr>
          <p:cNvSpPr txBox="1"/>
          <p:nvPr/>
        </p:nvSpPr>
        <p:spPr>
          <a:xfrm>
            <a:off x="883157" y="2558250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75°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229C7A-2154-B7D4-B9C7-A472330F9AD1}"/>
              </a:ext>
            </a:extLst>
          </p:cNvPr>
          <p:cNvSpPr txBox="1"/>
          <p:nvPr/>
        </p:nvSpPr>
        <p:spPr>
          <a:xfrm>
            <a:off x="885822" y="3275609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135°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B7C880-1B75-B41E-766E-E2A5ACCBC26C}"/>
              </a:ext>
            </a:extLst>
          </p:cNvPr>
          <p:cNvSpPr txBox="1"/>
          <p:nvPr/>
        </p:nvSpPr>
        <p:spPr>
          <a:xfrm>
            <a:off x="1835696" y="2558250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90°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BD0435-584D-0504-7F4E-72CD03A7C080}"/>
              </a:ext>
            </a:extLst>
          </p:cNvPr>
          <p:cNvSpPr txBox="1"/>
          <p:nvPr/>
        </p:nvSpPr>
        <p:spPr>
          <a:xfrm>
            <a:off x="2780371" y="2558250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105°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7A55DF3-BA0C-F2D7-81A1-A6ACB1CEE334}"/>
              </a:ext>
            </a:extLst>
          </p:cNvPr>
          <p:cNvSpPr txBox="1"/>
          <p:nvPr/>
        </p:nvSpPr>
        <p:spPr>
          <a:xfrm>
            <a:off x="3727499" y="2558250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120°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D9FEF0-B505-5CF4-30BC-EF9A091986AA}"/>
              </a:ext>
            </a:extLst>
          </p:cNvPr>
          <p:cNvSpPr txBox="1"/>
          <p:nvPr/>
        </p:nvSpPr>
        <p:spPr>
          <a:xfrm>
            <a:off x="1835696" y="3271770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150°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030F9E5-DFB1-0781-C101-E2A4DE743B05}"/>
              </a:ext>
            </a:extLst>
          </p:cNvPr>
          <p:cNvSpPr txBox="1"/>
          <p:nvPr/>
        </p:nvSpPr>
        <p:spPr>
          <a:xfrm>
            <a:off x="2780371" y="3271770"/>
            <a:ext cx="87560" cy="1292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chemeClr val="bg1"/>
                </a:solidFill>
                <a:latin typeface="Calibri"/>
              </a:rPr>
              <a:t>165°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B674B3CE-144F-EA0F-FF04-49BE0F15BE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29891" y="1887541"/>
            <a:ext cx="3835867" cy="201622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D5FB886-9F42-77AE-02BA-8652A93431DF}"/>
              </a:ext>
            </a:extLst>
          </p:cNvPr>
          <p:cNvSpPr txBox="1"/>
          <p:nvPr/>
        </p:nvSpPr>
        <p:spPr>
          <a:xfrm>
            <a:off x="6444208" y="1671517"/>
            <a:ext cx="720080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Core Optics</a:t>
            </a:r>
          </a:p>
        </p:txBody>
      </p:sp>
    </p:spTree>
    <p:extLst>
      <p:ext uri="{BB962C8B-B14F-4D97-AF65-F5344CB8AC3E}">
        <p14:creationId xmlns:p14="http://schemas.microsoft.com/office/powerpoint/2010/main" val="206561978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FB195-0757-0A13-FB4A-B59039BE5BA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Slice emittance measurement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45AD51-0DA3-C709-F390-CCFCA5404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Technique on the Beamline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84DD8B-A43E-D3FC-08B3-B7A858588A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0977462-1C8A-DDB1-AA7A-00BA5B1C38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31177" y="2982594"/>
            <a:ext cx="2292293" cy="19421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CB9364-809A-4C6C-B4E3-771CC3F4FF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52120" y="773722"/>
            <a:ext cx="2358335" cy="19916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812EE4-BC83-1EAF-5BC2-AB67E494C234}"/>
              </a:ext>
            </a:extLst>
          </p:cNvPr>
          <p:cNvSpPr txBox="1"/>
          <p:nvPr/>
        </p:nvSpPr>
        <p:spPr>
          <a:xfrm>
            <a:off x="6520770" y="667067"/>
            <a:ext cx="621033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Slice Betas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667398-31AC-248E-19A9-E619F17F12BF}"/>
              </a:ext>
            </a:extLst>
          </p:cNvPr>
          <p:cNvSpPr txBox="1"/>
          <p:nvPr/>
        </p:nvSpPr>
        <p:spPr>
          <a:xfrm>
            <a:off x="6276497" y="2864103"/>
            <a:ext cx="1147574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Slice Phase Advance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807BCE-20A0-278D-1AD2-979A6A57E7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15452" y="2045714"/>
            <a:ext cx="4804620" cy="254887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034892-2670-5D7B-3FB1-0FBC5315954A}"/>
              </a:ext>
            </a:extLst>
          </p:cNvPr>
          <p:cNvCxnSpPr/>
          <p:nvPr/>
        </p:nvCxnSpPr>
        <p:spPr bwMode="auto">
          <a:xfrm flipV="1">
            <a:off x="2266070" y="3656444"/>
            <a:ext cx="0" cy="53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11E36FB-5D36-CA61-A233-F7691BA4AECD}"/>
              </a:ext>
            </a:extLst>
          </p:cNvPr>
          <p:cNvCxnSpPr/>
          <p:nvPr/>
        </p:nvCxnSpPr>
        <p:spPr bwMode="auto">
          <a:xfrm flipV="1">
            <a:off x="3634222" y="3656444"/>
            <a:ext cx="0" cy="53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1BA2569-A498-4B72-7E11-FAB38377B814}"/>
              </a:ext>
            </a:extLst>
          </p:cNvPr>
          <p:cNvSpPr txBox="1"/>
          <p:nvPr/>
        </p:nvSpPr>
        <p:spPr>
          <a:xfrm>
            <a:off x="2555776" y="1851670"/>
            <a:ext cx="720080" cy="2384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Slices 7-13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00CFC4-0201-BA42-06CC-DBA07776143C}"/>
              </a:ext>
            </a:extLst>
          </p:cNvPr>
          <p:cNvCxnSpPr/>
          <p:nvPr/>
        </p:nvCxnSpPr>
        <p:spPr bwMode="auto">
          <a:xfrm>
            <a:off x="753902" y="4016484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5212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096236-2956-0D67-B1F2-8CC02DFF8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DEE9E-C850-C1C0-BCE9-89BC07B2A5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9EBA09-BE33-BF58-DD41-49755125919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Background on symmetric single quadrupole scans</a:t>
            </a:r>
          </a:p>
          <a:p>
            <a:r>
              <a:rPr lang="en-US" dirty="0"/>
              <a:t>Projected emittance measurement</a:t>
            </a:r>
          </a:p>
          <a:p>
            <a:pPr lvl="1"/>
            <a:r>
              <a:rPr lang="en-US" dirty="0"/>
              <a:t>Elegant and analytical calculations</a:t>
            </a:r>
          </a:p>
          <a:p>
            <a:pPr lvl="1"/>
            <a:r>
              <a:rPr lang="en-US" dirty="0"/>
              <a:t>Emittance verification</a:t>
            </a:r>
          </a:p>
          <a:p>
            <a:r>
              <a:rPr lang="en-US" dirty="0"/>
              <a:t>Slice emittance measurement</a:t>
            </a:r>
          </a:p>
          <a:p>
            <a:pPr lvl="1"/>
            <a:r>
              <a:rPr lang="en-US" dirty="0"/>
              <a:t>Proposed lattice</a:t>
            </a:r>
          </a:p>
          <a:p>
            <a:pPr lvl="1"/>
            <a:r>
              <a:rPr lang="en-US" dirty="0"/>
              <a:t>Elegant and analytical calculations</a:t>
            </a:r>
          </a:p>
          <a:p>
            <a:pPr lvl="1"/>
            <a:r>
              <a:rPr lang="en-US" dirty="0"/>
              <a:t>Test results</a:t>
            </a:r>
          </a:p>
        </p:txBody>
      </p:sp>
    </p:spTree>
    <p:extLst>
      <p:ext uri="{BB962C8B-B14F-4D97-AF65-F5344CB8AC3E}">
        <p14:creationId xmlns:p14="http://schemas.microsoft.com/office/powerpoint/2010/main" val="51587029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59A2E9-B1FF-977B-901C-ABB94703BB0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Test results show success in the implementation of this technique</a:t>
            </a:r>
          </a:p>
          <a:p>
            <a:pPr lvl="1"/>
            <a:r>
              <a:rPr lang="en-US" dirty="0"/>
              <a:t>Mismatch is low in x</a:t>
            </a:r>
          </a:p>
          <a:p>
            <a:pPr lvl="1"/>
            <a:endParaRPr lang="en-US" dirty="0"/>
          </a:p>
          <a:p>
            <a:r>
              <a:rPr lang="en-US" dirty="0"/>
              <a:t>Technique is limited in its application</a:t>
            </a:r>
          </a:p>
          <a:p>
            <a:pPr lvl="1"/>
            <a:r>
              <a:rPr lang="en-US" dirty="0"/>
              <a:t>Needs enough space between the transverse deflector and screen</a:t>
            </a:r>
          </a:p>
          <a:p>
            <a:endParaRPr lang="en-US" dirty="0"/>
          </a:p>
          <a:p>
            <a:r>
              <a:rPr lang="en-US" dirty="0"/>
              <a:t>Technique has many benefits</a:t>
            </a:r>
          </a:p>
          <a:p>
            <a:pPr lvl="1"/>
            <a:r>
              <a:rPr lang="en-US" dirty="0"/>
              <a:t>Only one quadrupole is scanned</a:t>
            </a:r>
          </a:p>
          <a:p>
            <a:pPr lvl="1"/>
            <a:r>
              <a:rPr lang="en-US" dirty="0"/>
              <a:t>More intuitive matching process</a:t>
            </a:r>
          </a:p>
          <a:p>
            <a:pPr lvl="1"/>
            <a:r>
              <a:rPr lang="en-US" dirty="0"/>
              <a:t>Simple equations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109FC5-8F5E-4F61-050A-0B98C0D2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C71E9-8EFC-F70B-939F-02C60F971B9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749752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8ADA-88CA-7D6F-7B87-74B90ED2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17E289-FB7E-153D-62AD-FF4019F88C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83F0A9-7415-1B8F-DCEF-2F8D2D4B9EA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Thank you to the Paul Scherrer </a:t>
            </a:r>
            <a:r>
              <a:rPr lang="en-US" dirty="0" err="1"/>
              <a:t>Institut</a:t>
            </a:r>
            <a:r>
              <a:rPr lang="en-US" dirty="0"/>
              <a:t>, without whom this project would not be possible</a:t>
            </a:r>
          </a:p>
          <a:p>
            <a:r>
              <a:rPr lang="en-US" dirty="0"/>
              <a:t>Special thanks to Eduard Prat Costa, Philipp Dijkstal, and Sven </a:t>
            </a:r>
            <a:r>
              <a:rPr lang="en-US" dirty="0" err="1"/>
              <a:t>Reiche</a:t>
            </a:r>
            <a:r>
              <a:rPr lang="en-US" dirty="0"/>
              <a:t> for their help understanding the background for this project and the techniques used in it</a:t>
            </a:r>
            <a:endParaRPr lang="de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989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A0299-8FE7-D6FC-59CE-E4D8DB3D4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C716DD-176E-4B86-A415-EED1FDC15A6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E13AE3-0A83-026D-0141-3E292C4A767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>
                <a:effectLst/>
              </a:rPr>
              <a:t>Dattoli</a:t>
            </a:r>
            <a:r>
              <a:rPr lang="en-US" dirty="0">
                <a:effectLst/>
              </a:rPr>
              <a:t>, G., Sabia, E., </a:t>
            </a:r>
            <a:r>
              <a:rPr lang="en-US" dirty="0" err="1">
                <a:effectLst/>
              </a:rPr>
              <a:t>Ronsivalle</a:t>
            </a:r>
            <a:r>
              <a:rPr lang="en-US" dirty="0">
                <a:effectLst/>
              </a:rPr>
              <a:t>, C., Del Franco, M., &amp; </a:t>
            </a:r>
            <a:r>
              <a:rPr lang="en-US" dirty="0" err="1">
                <a:effectLst/>
              </a:rPr>
              <a:t>Petralia</a:t>
            </a:r>
            <a:r>
              <a:rPr lang="en-US" dirty="0">
                <a:effectLst/>
              </a:rPr>
              <a:t>, A. (2010). Slice emittance, projected emittance and properties of the </a:t>
            </a:r>
            <a:r>
              <a:rPr lang="en-US" dirty="0" err="1">
                <a:effectLst/>
              </a:rPr>
              <a:t>Sase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Fel</a:t>
            </a:r>
            <a:r>
              <a:rPr lang="en-US" dirty="0">
                <a:effectLst/>
              </a:rPr>
              <a:t> Radiation. </a:t>
            </a:r>
            <a:r>
              <a:rPr lang="en-US" i="1" dirty="0">
                <a:effectLst/>
              </a:rPr>
              <a:t>Nuclear Instruments and Methods in Physics Research Section A: Accelerators, Spectrometers, Detectors and Associated Equipment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671</a:t>
            </a:r>
            <a:r>
              <a:rPr lang="en-US" dirty="0">
                <a:effectLst/>
              </a:rPr>
              <a:t>, 51–61. https://doi.org/10.1016/j.nima.2011.12.099 </a:t>
            </a:r>
          </a:p>
          <a:p>
            <a:r>
              <a:rPr lang="en-US" dirty="0" err="1">
                <a:effectLst/>
              </a:rPr>
              <a:t>Roßbach</a:t>
            </a:r>
            <a:r>
              <a:rPr lang="en-US" dirty="0">
                <a:effectLst/>
              </a:rPr>
              <a:t>, J., &amp; </a:t>
            </a:r>
            <a:r>
              <a:rPr lang="en-US" dirty="0" err="1">
                <a:effectLst/>
              </a:rPr>
              <a:t>Schmüser</a:t>
            </a:r>
            <a:r>
              <a:rPr lang="en-US" dirty="0">
                <a:effectLst/>
              </a:rPr>
              <a:t>, P. (1993). </a:t>
            </a:r>
            <a:r>
              <a:rPr lang="en-US" i="1" dirty="0">
                <a:effectLst/>
              </a:rPr>
              <a:t>Basic course on accelerator optics</a:t>
            </a:r>
            <a:r>
              <a:rPr lang="en-US" dirty="0">
                <a:effectLst/>
              </a:rPr>
              <a:t>. DESY. </a:t>
            </a:r>
          </a:p>
          <a:p>
            <a:r>
              <a:rPr lang="en-US" dirty="0">
                <a:effectLst/>
              </a:rPr>
              <a:t>Prat, E. (2014). Symmetric single-quadrupole-magnet scan method to measure the 2D transverse beam parameters. </a:t>
            </a:r>
            <a:r>
              <a:rPr lang="en-US" i="1" dirty="0">
                <a:effectLst/>
              </a:rPr>
              <a:t>Nuclear Instruments and Methods in Physics Research Section A: Accelerators, Spectrometers, Detectors and Associated Equipment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743</a:t>
            </a:r>
            <a:r>
              <a:rPr lang="en-US" dirty="0">
                <a:effectLst/>
              </a:rPr>
              <a:t>, 103–108. https://doi.org/10.1016/j.nima.2014.01.021 </a:t>
            </a:r>
          </a:p>
          <a:p>
            <a:r>
              <a:rPr lang="en-US" dirty="0">
                <a:effectLst/>
              </a:rPr>
              <a:t>Prat, E., </a:t>
            </a:r>
            <a:r>
              <a:rPr lang="en-US" dirty="0" err="1">
                <a:effectLst/>
              </a:rPr>
              <a:t>Aiba</a:t>
            </a:r>
            <a:r>
              <a:rPr lang="en-US" dirty="0">
                <a:effectLst/>
              </a:rPr>
              <a:t>, M., </a:t>
            </a:r>
            <a:r>
              <a:rPr lang="en-US" dirty="0" err="1">
                <a:effectLst/>
              </a:rPr>
              <a:t>Bettoni</a:t>
            </a:r>
            <a:r>
              <a:rPr lang="en-US" dirty="0">
                <a:effectLst/>
              </a:rPr>
              <a:t>, S., </a:t>
            </a:r>
            <a:r>
              <a:rPr lang="en-US" dirty="0" err="1">
                <a:effectLst/>
              </a:rPr>
              <a:t>Beutner</a:t>
            </a:r>
            <a:r>
              <a:rPr lang="en-US" dirty="0">
                <a:effectLst/>
              </a:rPr>
              <a:t>, B., </a:t>
            </a:r>
            <a:r>
              <a:rPr lang="en-US" dirty="0" err="1">
                <a:effectLst/>
              </a:rPr>
              <a:t>Reiche</a:t>
            </a:r>
            <a:r>
              <a:rPr lang="en-US" dirty="0">
                <a:effectLst/>
              </a:rPr>
              <a:t>, S., &amp; </a:t>
            </a:r>
            <a:r>
              <a:rPr lang="en-US" dirty="0" err="1">
                <a:effectLst/>
              </a:rPr>
              <a:t>Schietinger</a:t>
            </a:r>
            <a:r>
              <a:rPr lang="en-US" dirty="0">
                <a:effectLst/>
              </a:rPr>
              <a:t>, T. (2014). Emittance measurements and minimization at the </a:t>
            </a:r>
            <a:r>
              <a:rPr lang="en-US" dirty="0" err="1">
                <a:effectLst/>
              </a:rPr>
              <a:t>Swissfel</a:t>
            </a:r>
            <a:r>
              <a:rPr lang="en-US" dirty="0">
                <a:effectLst/>
              </a:rPr>
              <a:t> Injector Test Facility. </a:t>
            </a:r>
            <a:r>
              <a:rPr lang="en-US" i="1" dirty="0">
                <a:effectLst/>
              </a:rPr>
              <a:t>Physical Review Special Topics - Accelerators and Beams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17</a:t>
            </a:r>
            <a:r>
              <a:rPr lang="en-US" dirty="0">
                <a:effectLst/>
              </a:rPr>
              <a:t>(10). https://doi.org/10.1103/physrevstab.17.104401 </a:t>
            </a:r>
          </a:p>
          <a:p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837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D86CD9-39CF-46EB-DFF0-4E1D4A9E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AD477-4743-F18E-0AE3-4D29DFE698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37370E-C720-0272-51A4-887205242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Importance of measuring transverse beam properties:</a:t>
            </a:r>
          </a:p>
          <a:p>
            <a:pPr lvl="1"/>
            <a:r>
              <a:rPr lang="en-US" dirty="0"/>
              <a:t>Low normalized emittance makes smaller and more efficient FEL accelerators feasible</a:t>
            </a:r>
          </a:p>
          <a:p>
            <a:pPr lvl="1"/>
            <a:r>
              <a:rPr lang="en-US" dirty="0"/>
              <a:t>Measuring the longitudinally-resolved or slice properties is fundamental for FELs</a:t>
            </a:r>
          </a:p>
          <a:p>
            <a:r>
              <a:rPr lang="en-US" dirty="0"/>
              <a:t>Typical methods for measurement:</a:t>
            </a:r>
          </a:p>
          <a:p>
            <a:pPr lvl="1"/>
            <a:r>
              <a:rPr lang="en-US" dirty="0"/>
              <a:t>Multi-screen (FODO) scans:</a:t>
            </a:r>
          </a:p>
          <a:p>
            <a:pPr lvl="2"/>
            <a:r>
              <a:rPr lang="en-US" dirty="0"/>
              <a:t>Use a series of profile monitors for one optical setup</a:t>
            </a:r>
          </a:p>
          <a:p>
            <a:pPr lvl="2"/>
            <a:r>
              <a:rPr lang="en-US" dirty="0"/>
              <a:t>Requires more components and typically longer beamlines </a:t>
            </a:r>
          </a:p>
          <a:p>
            <a:pPr lvl="1"/>
            <a:r>
              <a:rPr lang="en-US" dirty="0"/>
              <a:t>Multi-optics (specifically multi-quad approach):</a:t>
            </a:r>
          </a:p>
          <a:p>
            <a:pPr lvl="2"/>
            <a:r>
              <a:rPr lang="en-US" dirty="0"/>
              <a:t>Use a series of quadrupole-magnets to vary the optics at a single profile monitor</a:t>
            </a:r>
          </a:p>
          <a:p>
            <a:pPr lvl="2"/>
            <a:r>
              <a:rPr lang="en-US" dirty="0"/>
              <a:t>Less components, more flexible, and typically more compact</a:t>
            </a:r>
          </a:p>
        </p:txBody>
      </p:sp>
    </p:spTree>
    <p:extLst>
      <p:ext uri="{BB962C8B-B14F-4D97-AF65-F5344CB8AC3E}">
        <p14:creationId xmlns:p14="http://schemas.microsoft.com/office/powerpoint/2010/main" val="288601996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B3A1A33-6B41-697B-4BCE-8ACEE361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de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A53D-C1A1-3DCE-8008-9C72CD44AC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9F9583-B8E4-FAEA-C6BA-B7A4B19C04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Overall Goal:</a:t>
            </a:r>
            <a:r>
              <a:rPr lang="en-US" dirty="0"/>
              <a:t> </a:t>
            </a:r>
            <a:r>
              <a:rPr lang="en-US" sz="1600" dirty="0"/>
              <a:t>Expand the symmetric single-quad scan to measure slice parameters</a:t>
            </a:r>
            <a:endParaRPr lang="en-US" dirty="0"/>
          </a:p>
          <a:p>
            <a:endParaRPr lang="en-US" dirty="0"/>
          </a:p>
          <a:p>
            <a:r>
              <a:rPr lang="en-US" sz="1600" dirty="0"/>
              <a:t>Works by changing optics at the quad position such that the phase advance varies much more in the measurement direction than in the streaking plane</a:t>
            </a:r>
          </a:p>
          <a:p>
            <a:r>
              <a:rPr lang="de-CH" sz="1600" dirty="0"/>
              <a:t>The </a:t>
            </a:r>
            <a:r>
              <a:rPr lang="de-CH" sz="1600" dirty="0" err="1"/>
              <a:t>optimum</a:t>
            </a:r>
            <a:r>
              <a:rPr lang="de-CH" sz="1600" dirty="0"/>
              <a:t> </a:t>
            </a:r>
            <a:r>
              <a:rPr lang="de-CH" sz="1600" dirty="0" err="1"/>
              <a:t>measurement</a:t>
            </a:r>
            <a:r>
              <a:rPr lang="de-CH" sz="1600" dirty="0"/>
              <a:t> </a:t>
            </a:r>
            <a:r>
              <a:rPr lang="de-CH" sz="1600" dirty="0" err="1"/>
              <a:t>setup</a:t>
            </a:r>
            <a:r>
              <a:rPr lang="de-CH" sz="1600" dirty="0"/>
              <a:t> was </a:t>
            </a:r>
            <a:r>
              <a:rPr lang="de-CH" sz="1600" dirty="0" err="1"/>
              <a:t>calculated</a:t>
            </a:r>
            <a:r>
              <a:rPr lang="de-CH" sz="1600" dirty="0"/>
              <a:t> </a:t>
            </a:r>
            <a:r>
              <a:rPr lang="de-CH" sz="1600" dirty="0" err="1"/>
              <a:t>analytically</a:t>
            </a:r>
            <a:r>
              <a:rPr lang="de-CH" sz="1600" dirty="0"/>
              <a:t> and </a:t>
            </a:r>
            <a:r>
              <a:rPr lang="de-CH" sz="1600" dirty="0" err="1"/>
              <a:t>then</a:t>
            </a:r>
            <a:r>
              <a:rPr lang="de-CH" sz="1600" dirty="0"/>
              <a:t> </a:t>
            </a:r>
            <a:r>
              <a:rPr lang="de-CH" sz="1600" dirty="0" err="1"/>
              <a:t>tested</a:t>
            </a:r>
            <a:r>
              <a:rPr lang="de-CH" sz="1600" dirty="0"/>
              <a:t> at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injector</a:t>
            </a:r>
            <a:r>
              <a:rPr lang="de-CH" sz="1600" dirty="0"/>
              <a:t> and after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compression</a:t>
            </a:r>
            <a:r>
              <a:rPr lang="de-CH" sz="1600" dirty="0"/>
              <a:t> </a:t>
            </a:r>
            <a:r>
              <a:rPr lang="de-CH" sz="1600" dirty="0" err="1"/>
              <a:t>experimentally</a:t>
            </a:r>
            <a:endParaRPr lang="de-CH" sz="1600" dirty="0"/>
          </a:p>
          <a:p>
            <a:r>
              <a:rPr lang="de-CH" b="1" dirty="0"/>
              <a:t>Benefits </a:t>
            </a:r>
            <a:r>
              <a:rPr lang="de-CH" b="1" dirty="0" err="1"/>
              <a:t>over</a:t>
            </a:r>
            <a:r>
              <a:rPr lang="de-CH" b="1" dirty="0"/>
              <a:t> Multi-Quad Scan:</a:t>
            </a:r>
          </a:p>
          <a:p>
            <a:pPr lvl="1"/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one</a:t>
            </a:r>
            <a:r>
              <a:rPr lang="de-CH" dirty="0"/>
              <a:t> </a:t>
            </a:r>
            <a:r>
              <a:rPr lang="de-CH" dirty="0" err="1"/>
              <a:t>quadrupole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incrementally</a:t>
            </a:r>
            <a:r>
              <a:rPr lang="de-CH" dirty="0"/>
              <a:t> </a:t>
            </a:r>
            <a:r>
              <a:rPr lang="de-CH" dirty="0" err="1"/>
              <a:t>scanned</a:t>
            </a:r>
            <a:r>
              <a:rPr lang="de-CH" dirty="0"/>
              <a:t> (</a:t>
            </a:r>
            <a:r>
              <a:rPr lang="en-US" dirty="0"/>
              <a:t>in principle less prone to error)</a:t>
            </a:r>
            <a:endParaRPr lang="de-CH" dirty="0"/>
          </a:p>
          <a:p>
            <a:pPr lvl="1"/>
            <a:r>
              <a:rPr lang="de-CH" dirty="0"/>
              <a:t>More intuitive</a:t>
            </a:r>
          </a:p>
          <a:p>
            <a:pPr lvl="1"/>
            <a:r>
              <a:rPr lang="de-CH" dirty="0" err="1"/>
              <a:t>Smaller</a:t>
            </a:r>
            <a:r>
              <a:rPr lang="de-CH" dirty="0"/>
              <a:t> </a:t>
            </a:r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strengths</a:t>
            </a:r>
            <a:endParaRPr lang="de-CH" dirty="0"/>
          </a:p>
          <a:p>
            <a:pPr lvl="1"/>
            <a:r>
              <a:rPr lang="de-CH" dirty="0"/>
              <a:t>Phase </a:t>
            </a:r>
            <a:r>
              <a:rPr lang="de-CH" dirty="0" err="1"/>
              <a:t>advances</a:t>
            </a:r>
            <a:r>
              <a:rPr lang="de-CH" dirty="0"/>
              <a:t> and </a:t>
            </a:r>
            <a:r>
              <a:rPr lang="el-GR" dirty="0"/>
              <a:t>β</a:t>
            </a:r>
            <a:r>
              <a:rPr lang="de-CH" dirty="0"/>
              <a:t> </a:t>
            </a:r>
            <a:r>
              <a:rPr lang="de-CH" dirty="0" err="1"/>
              <a:t>functions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analytically</a:t>
            </a:r>
            <a:r>
              <a:rPr lang="de-CH" dirty="0"/>
              <a:t> </a:t>
            </a:r>
            <a:r>
              <a:rPr lang="de-CH" dirty="0" err="1"/>
              <a:t>calculated</a:t>
            </a:r>
            <a:r>
              <a:rPr lang="de-CH" dirty="0"/>
              <a:t>  and </a:t>
            </a:r>
            <a:r>
              <a:rPr lang="de-CH" dirty="0" err="1"/>
              <a:t>easily</a:t>
            </a:r>
            <a:r>
              <a:rPr lang="de-CH" dirty="0"/>
              <a:t> </a:t>
            </a:r>
            <a:r>
              <a:rPr lang="de-CH" dirty="0" err="1"/>
              <a:t>changed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417509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4073ED-EA1E-F9E4-06AD-576667D8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E0F9F-DE22-A62D-8BC6-A7CB842D01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4A9B35-66D1-8254-46E1-76623ECF64C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 variety of tools were used for this project:</a:t>
            </a:r>
          </a:p>
          <a:p>
            <a:pPr lvl="1"/>
            <a:r>
              <a:rPr lang="en-US" dirty="0"/>
              <a:t>Elegant</a:t>
            </a:r>
          </a:p>
          <a:p>
            <a:pPr lvl="2"/>
            <a:r>
              <a:rPr lang="en-US" dirty="0"/>
              <a:t>Software designed to simulate accelerator lattices </a:t>
            </a:r>
          </a:p>
          <a:p>
            <a:pPr lvl="2"/>
            <a:r>
              <a:rPr lang="en-US" dirty="0"/>
              <a:t>Used to simulate optics measurements</a:t>
            </a:r>
          </a:p>
          <a:p>
            <a:pPr lvl="1"/>
            <a:r>
              <a:rPr lang="en-US" dirty="0" err="1"/>
              <a:t>sdds</a:t>
            </a:r>
            <a:endParaRPr lang="en-US" dirty="0"/>
          </a:p>
          <a:p>
            <a:pPr lvl="2"/>
            <a:r>
              <a:rPr lang="en-US" dirty="0"/>
              <a:t>File structure used by elegant</a:t>
            </a:r>
          </a:p>
          <a:p>
            <a:pPr lvl="2"/>
            <a:r>
              <a:rPr lang="en-US" dirty="0"/>
              <a:t>Provides many options for analyzing and selecting data</a:t>
            </a:r>
          </a:p>
          <a:p>
            <a:pPr lvl="1"/>
            <a:r>
              <a:rPr lang="en-US" dirty="0"/>
              <a:t>Python</a:t>
            </a:r>
          </a:p>
          <a:p>
            <a:pPr lvl="2"/>
            <a:r>
              <a:rPr lang="en-US" dirty="0"/>
              <a:t>Many modules (pandas, </a:t>
            </a:r>
            <a:r>
              <a:rPr lang="en-US" dirty="0" err="1"/>
              <a:t>numpy</a:t>
            </a:r>
            <a:r>
              <a:rPr lang="en-US" dirty="0"/>
              <a:t>, </a:t>
            </a:r>
            <a:r>
              <a:rPr lang="en-US" dirty="0" err="1"/>
              <a:t>scipy</a:t>
            </a:r>
            <a:r>
              <a:rPr lang="en-US" dirty="0"/>
              <a:t>, </a:t>
            </a:r>
            <a:r>
              <a:rPr lang="en-US" dirty="0" err="1"/>
              <a:t>pathlib</a:t>
            </a:r>
            <a:r>
              <a:rPr lang="en-US" dirty="0"/>
              <a:t>, </a:t>
            </a:r>
            <a:r>
              <a:rPr lang="en-US" dirty="0" err="1"/>
              <a:t>sympy</a:t>
            </a:r>
            <a:r>
              <a:rPr lang="en-US" dirty="0"/>
              <a:t>, matplotlib, etc.)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40691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4ED1D70-5AB0-2AC6-8EAF-8F730890D02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Initial Twiss Parameters</a:t>
                </a:r>
                <a:endParaRPr lang="en-US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b="0" dirty="0">
                    <a:ea typeface="Cambria Math" panose="02040503050406030204" pitchFamily="18" charset="0"/>
                  </a:rPr>
                  <a:t>Relation between quad strength and phase advance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b="0" dirty="0">
                    <a:ea typeface="Cambria Math" panose="02040503050406030204" pitchFamily="18" charset="0"/>
                  </a:rPr>
                  <a:t>Beta function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</m:func>
                      </m:den>
                    </m:f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4ED1D70-5AB0-2AC6-8EAF-8F730890D0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496" t="-1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ABF789D-1984-FE0F-64F1-A66A3A96E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SQS Projected Emittance Measurement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B3F0D5-72D6-ABE5-2E04-EA34ADA1D4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23D48C-5310-970C-9640-624DDB0C7B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56" t="15652" r="1011" b="21797"/>
          <a:stretch/>
        </p:blipFill>
        <p:spPr>
          <a:xfrm>
            <a:off x="5868144" y="840210"/>
            <a:ext cx="3090597" cy="19529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EDF748A-28DB-1E59-590C-1B8FFE761308}"/>
                  </a:ext>
                </a:extLst>
              </p:cNvPr>
              <p:cNvSpPr txBox="1"/>
              <p:nvPr/>
            </p:nvSpPr>
            <p:spPr>
              <a:xfrm>
                <a:off x="5714741" y="1779662"/>
                <a:ext cx="896767" cy="317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Poppins" panose="00000500000000000000" pitchFamily="2" charset="0"/>
                            </a:rPr>
                          </m:ctrlPr>
                        </m:sSubPr>
                        <m:e>
                          <m:r>
                            <a:rPr lang="de-CH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Poppins" panose="00000500000000000000" pitchFamily="2" charset="0"/>
                            </a:rPr>
                            <m:t>𝛼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Poppins" panose="00000500000000000000" pitchFamily="2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 panose="00000500000000000000" pitchFamily="2" charset="0"/>
                        </a:rPr>
                        <m:t>𝐿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 panose="00000500000000000000" pitchFamily="2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Poppins" panose="00000500000000000000" pitchFamily="2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Poppins" panose="00000500000000000000" pitchFamily="2" charset="0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Poppins" panose="00000500000000000000" pitchFamily="2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CH" sz="1400" dirty="0">
                  <a:solidFill>
                    <a:srgbClr val="FF0000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EDF748A-28DB-1E59-590C-1B8FFE761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4741" y="1779662"/>
                <a:ext cx="896767" cy="317203"/>
              </a:xfrm>
              <a:prstGeom prst="rect">
                <a:avLst/>
              </a:prstGeom>
              <a:blipFill>
                <a:blip r:embed="rId4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9F01BD10-5AE5-08D7-9F0F-8EA6A4AD09E4}"/>
              </a:ext>
            </a:extLst>
          </p:cNvPr>
          <p:cNvSpPr/>
          <p:nvPr/>
        </p:nvSpPr>
        <p:spPr>
          <a:xfrm>
            <a:off x="7340975" y="2299431"/>
            <a:ext cx="679209" cy="1883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</a:t>
            </a:r>
            <a:endParaRPr lang="de-CH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CEB42E-4EC1-51B3-0DA8-FEE5F54ACE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744303" y="2773761"/>
            <a:ext cx="3655394" cy="21509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EE5820-E2C8-0E85-7F23-004589BC485F}"/>
              </a:ext>
            </a:extLst>
          </p:cNvPr>
          <p:cNvSpPr txBox="1"/>
          <p:nvPr/>
        </p:nvSpPr>
        <p:spPr>
          <a:xfrm>
            <a:off x="6678067" y="3549919"/>
            <a:ext cx="914400" cy="5986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β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0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15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α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0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1.385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L = 10.83</a:t>
            </a:r>
          </a:p>
        </p:txBody>
      </p:sp>
    </p:spTree>
    <p:extLst>
      <p:ext uri="{BB962C8B-B14F-4D97-AF65-F5344CB8AC3E}">
        <p14:creationId xmlns:p14="http://schemas.microsoft.com/office/powerpoint/2010/main" val="126190322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ED46B33B-25B9-6E1B-2362-D8174F81C8D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/>
        </p:blipFill>
        <p:spPr>
          <a:xfrm>
            <a:off x="836859" y="626900"/>
            <a:ext cx="3995428" cy="2155787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0311510-C67C-E495-3921-9D3817D92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SQS Slice Emittance Measurement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BBC592-B8C5-242E-458D-70E7A9E93C0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BCA72A-95E8-563D-D675-8D8D04259D9B}"/>
                  </a:ext>
                </a:extLst>
              </p:cNvPr>
              <p:cNvSpPr txBox="1"/>
              <p:nvPr/>
            </p:nvSpPr>
            <p:spPr>
              <a:xfrm>
                <a:off x="5431223" y="843558"/>
                <a:ext cx="3182153" cy="2975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𝑓𝑎𝑐𝑡𝑜𝑟</m:t>
                          </m:r>
                        </m:den>
                      </m:f>
                    </m:oMath>
                  </m:oMathPara>
                </a14:m>
                <a:endParaRPr lang="en-US" sz="1200" b="0" dirty="0">
                  <a:solidFill>
                    <a:srgbClr val="000000"/>
                  </a:solidFill>
                  <a:latin typeface="Calibri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𝑓𝑎𝑐𝑡𝑜𝑟</m:t>
                          </m:r>
                        </m:den>
                      </m:f>
                    </m:oMath>
                  </m:oMathPara>
                </a14:m>
                <a:endParaRPr lang="en-US" sz="1200" b="0" dirty="0">
                  <a:solidFill>
                    <a:srgbClr val="000000"/>
                  </a:solidFill>
                  <a:latin typeface="Calibri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𝑘𝑙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0,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200" b="0" dirty="0">
                  <a:solidFill>
                    <a:srgbClr val="000000"/>
                  </a:solidFill>
                  <a:latin typeface="Calibri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𝑘𝑙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0,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200" b="0" dirty="0">
                  <a:solidFill>
                    <a:srgbClr val="000000"/>
                  </a:solidFill>
                  <a:latin typeface="Calibri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2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endParaRPr lang="en-US" sz="1200" b="0" dirty="0">
                  <a:solidFill>
                    <a:srgbClr val="000000"/>
                  </a:solidFill>
                  <a:latin typeface="Calibri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b="0" dirty="0">
                  <a:solidFill>
                    <a:srgbClr val="000000"/>
                  </a:solidFill>
                  <a:latin typeface="Calibri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𝑓𝑎𝑐𝑡𝑜𝑟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𝑓𝑎𝑐𝑡𝑜𝑟</m:t>
                      </m:r>
                    </m:oMath>
                  </m:oMathPara>
                </a14:m>
                <a:endParaRPr lang="en-US" sz="1200" b="0" dirty="0">
                  <a:solidFill>
                    <a:srgbClr val="000000"/>
                  </a:solidFill>
                  <a:latin typeface="Calibri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endParaRPr lang="en-US" sz="1200" dirty="0">
                  <a:solidFill>
                    <a:srgbClr val="000000"/>
                  </a:solidFill>
                  <a:latin typeface="Calibri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BCA72A-95E8-563D-D675-8D8D04259D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223" y="843558"/>
                <a:ext cx="3182153" cy="2975936"/>
              </a:xfrm>
              <a:prstGeom prst="rect">
                <a:avLst/>
              </a:prstGeom>
              <a:blipFill>
                <a:blip r:embed="rId3"/>
                <a:stretch>
                  <a:fillRect b="-2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991402E-A26D-7FDC-DECA-45113E7DFA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11474" y="2959851"/>
            <a:ext cx="3660526" cy="21557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ABF23F-0AD8-0C1C-8C87-8BDEB08AB05D}"/>
              </a:ext>
            </a:extLst>
          </p:cNvPr>
          <p:cNvSpPr txBox="1"/>
          <p:nvPr/>
        </p:nvSpPr>
        <p:spPr>
          <a:xfrm>
            <a:off x="4716016" y="3726625"/>
            <a:ext cx="914400" cy="6222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β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x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15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Calibri"/>
              </a:rPr>
              <a:t>α</a:t>
            </a:r>
            <a:r>
              <a:rPr lang="en-US" sz="1200" baseline="-25000" dirty="0">
                <a:solidFill>
                  <a:srgbClr val="000000"/>
                </a:solidFill>
                <a:latin typeface="Calibri"/>
              </a:rPr>
              <a:t>x</a:t>
            </a:r>
            <a:r>
              <a:rPr lang="el-GR" sz="1200" dirty="0">
                <a:solidFill>
                  <a:srgbClr val="000000"/>
                </a:solidFill>
                <a:latin typeface="Calibri"/>
              </a:rPr>
              <a:t> = 1.385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L = 10.83</a:t>
            </a:r>
          </a:p>
        </p:txBody>
      </p:sp>
    </p:spTree>
    <p:extLst>
      <p:ext uri="{BB962C8B-B14F-4D97-AF65-F5344CB8AC3E}">
        <p14:creationId xmlns:p14="http://schemas.microsoft.com/office/powerpoint/2010/main" val="109709862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8A419-D91E-A791-09E6-C600457E8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of the SQS Calculation (Analytical)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80B2E6-1439-DE5B-4B12-65E2D5F15BD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D501DB3-88B4-DB8F-1128-9F627AA5404E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/>
                  <a:t>Transfer matrices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u="sng" dirty="0"/>
                  <a:t>Drift space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b="0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u="sng" dirty="0"/>
                  <a:t>Quadrupole Magnet</a:t>
                </a:r>
                <a:r>
                  <a:rPr lang="en-US" dirty="0"/>
                  <a:t> (for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</m:rad>
                  </m:oMath>
                </a14:m>
                <a:r>
                  <a:rPr lang="en-US" b="0" u="sng" dirty="0"/>
                  <a:t>)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osh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  <m:e>
                              <m:f>
                                <m:f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e>
                                  </m:rad>
                                </m:den>
                              </m:f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sinh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d>
                                </m:e>
                              </m:rad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sinh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  <m:e>
                              <m:f>
                                <m:f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e>
                                  </m:rad>
                                </m:den>
                              </m:f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rad>
                                <m:radPr>
                                  <m:degHide m:val="on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d>
                                </m:e>
                              </m:rad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u="sng" dirty="0"/>
                  <a:t>Thin-lens approximation</a:t>
                </a:r>
                <a:r>
                  <a:rPr lang="en-US" dirty="0"/>
                  <a:t> (for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𝑘𝑙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D501DB3-88B4-DB8F-1128-9F627AA540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468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580248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BB207-1E11-0276-26D1-083F5FDF4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of the SQS Calculation (Analytical)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E4D8FB-4788-8776-FC89-3770287C14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36CF6AC-721E-AB53-9699-65AAF02EA2B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34841" y="1113586"/>
                <a:ext cx="7885633" cy="3854414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/>
                  <a:t>Matrix Multiplication</a:t>
                </a:r>
              </a:p>
              <a:p>
                <a:pPr lvl="1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05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05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mr>
                          <m:mr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105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050" i="1" dirty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sz="105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05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05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</m:mr>
                          <m:mr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sz="105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05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05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func>
                                    <m:func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050" b="0" i="0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050" b="0" i="0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rad>
                            </m:e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rad>
                              <m:func>
                                <m:func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050" b="0" i="0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rad>
                                </m:den>
                              </m:f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d>
                                <m:d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  <m:func>
                                <m:func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050" b="0" i="0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  <m:func>
                                <m:func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050" b="0" i="0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func>
                                <m:func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050" b="0" i="0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sz="105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050" b="0" i="0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05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  <m:r>
                      <a:rPr lang="en-US" sz="105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d>
                      <m:dPr>
                        <m:ctrlPr>
                          <a:rPr lang="en-US" sz="105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05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</m:mr>
                          <m:mr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  <m:e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05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1050" b="0" dirty="0">
                  <a:ea typeface="Cambria Math" panose="02040503050406030204" pitchFamily="18" charset="0"/>
                </a:endParaRPr>
              </a:p>
              <a:p>
                <a:pPr lvl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1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mr>
                          <m:m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p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e>
                              <m:sSup>
                                <m:sSup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sz="1100" dirty="0"/>
              </a:p>
              <a:p>
                <a:pPr lvl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groupChr>
                      <m:groupChrPr>
                        <m:chr m:val="⇒"/>
                        <m:pos m:val="top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  <m:sSup>
                              <m:sSup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′2</m:t>
                        </m:r>
                      </m:sup>
                    </m:sSup>
                  </m:oMath>
                </a14:m>
                <a:endParaRPr lang="en-US" sz="1100" dirty="0"/>
              </a:p>
              <a:p>
                <a:pPr lvl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𝑆𝐶</m:t>
                    </m:r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100" b="0" dirty="0">
                  <a:ea typeface="Cambria Math" panose="02040503050406030204" pitchFamily="18" charset="0"/>
                </a:endParaRPr>
              </a:p>
              <a:p>
                <a:pPr lvl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</m:d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100" b="0" dirty="0">
                  <a:ea typeface="Cambria Math" panose="02040503050406030204" pitchFamily="18" charset="0"/>
                </a:endParaRPr>
              </a:p>
              <a:p>
                <a:pPr lvl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d>
                      <m:d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′2</m:t>
                        </m:r>
                      </m:sup>
                    </m:sSup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′2</m:t>
                        </m:r>
                      </m:sup>
                    </m:sSup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100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36CF6AC-721E-AB53-9699-65AAF02EA2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34841" y="1113586"/>
                <a:ext cx="7885633" cy="3854414"/>
              </a:xfrm>
              <a:blipFill>
                <a:blip r:embed="rId2"/>
                <a:stretch>
                  <a:fillRect l="-1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632369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resentation1" id="{0F7C3BD3-2E67-4699-B7E7-45B1103C825D}" vid="{9AB2074F-16F5-4F35-BCD5-8407FA2E4B22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1381</Words>
  <Application>Microsoft Office PowerPoint</Application>
  <PresentationFormat>On-screen Show (16:9)</PresentationFormat>
  <Paragraphs>211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Narrow</vt:lpstr>
      <vt:lpstr>Calibri</vt:lpstr>
      <vt:lpstr>Cambria Math</vt:lpstr>
      <vt:lpstr>Georgia</vt:lpstr>
      <vt:lpstr>Poppins</vt:lpstr>
      <vt:lpstr>Symbol</vt:lpstr>
      <vt:lpstr>Times</vt:lpstr>
      <vt:lpstr>PSI-Powerpoint-Master Calibri V2</vt:lpstr>
      <vt:lpstr>Single-quadrupole-magnet scan to measure the slice emittance of electron beams</vt:lpstr>
      <vt:lpstr>Contents</vt:lpstr>
      <vt:lpstr>Background</vt:lpstr>
      <vt:lpstr>Overview</vt:lpstr>
      <vt:lpstr>Tools Used</vt:lpstr>
      <vt:lpstr>SQS Projected Emittance Measurement</vt:lpstr>
      <vt:lpstr>SQS Slice Emittance Measurement</vt:lpstr>
      <vt:lpstr>Verification of the SQS Calculation (Analytical)</vt:lpstr>
      <vt:lpstr>Verification of the SQS Calculation (Analytical)</vt:lpstr>
      <vt:lpstr>Obtaining the Formulas</vt:lpstr>
      <vt:lpstr>Emittance Verification</vt:lpstr>
      <vt:lpstr>Verifying the Equations for Slice Emittance</vt:lpstr>
      <vt:lpstr>Proposed Lattice Summary</vt:lpstr>
      <vt:lpstr>Slice Emittance Measurements for the Proposed Lattice</vt:lpstr>
      <vt:lpstr>Analytical Verification of Previous Results</vt:lpstr>
      <vt:lpstr>Quadrupole Strength Variation</vt:lpstr>
      <vt:lpstr>Testing the Technique on the Beamline</vt:lpstr>
      <vt:lpstr>Testing the Technique on the Beamline</vt:lpstr>
      <vt:lpstr>Testing the Technique on the Beamline</vt:lpstr>
      <vt:lpstr>Conclusions</vt:lpstr>
      <vt:lpstr>Acknowledgements</vt:lpstr>
      <vt:lpstr>References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Low-Energy Beam Transport to Linac3 End</dc:title>
  <dc:creator>Schär Mattia</dc:creator>
  <cp:lastModifiedBy>Schowalter Tyler John</cp:lastModifiedBy>
  <cp:revision>39</cp:revision>
  <cp:lastPrinted>2015-09-30T13:23:15Z</cp:lastPrinted>
  <dcterms:created xsi:type="dcterms:W3CDTF">2023-10-06T13:39:06Z</dcterms:created>
  <dcterms:modified xsi:type="dcterms:W3CDTF">2023-11-21T09:24:41Z</dcterms:modified>
</cp:coreProperties>
</file>