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2"/>
  </p:notesMasterIdLst>
  <p:handoutMasterIdLst>
    <p:handoutMasterId r:id="rId13"/>
  </p:handoutMasterIdLst>
  <p:sldIdLst>
    <p:sldId id="330" r:id="rId2"/>
    <p:sldId id="497" r:id="rId3"/>
    <p:sldId id="515" r:id="rId4"/>
    <p:sldId id="529" r:id="rId5"/>
    <p:sldId id="537" r:id="rId6"/>
    <p:sldId id="544" r:id="rId7"/>
    <p:sldId id="540" r:id="rId8"/>
    <p:sldId id="539" r:id="rId9"/>
    <p:sldId id="541" r:id="rId10"/>
    <p:sldId id="542" r:id="rId11"/>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F5B00"/>
    <a:srgbClr val="FACA00"/>
    <a:srgbClr val="010000"/>
    <a:srgbClr val="808080"/>
    <a:srgbClr val="000000"/>
    <a:srgbClr val="FDCA00"/>
    <a:srgbClr val="C50006"/>
    <a:srgbClr val="7C204E"/>
    <a:srgbClr val="003B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31" autoAdjust="0"/>
    <p:restoredTop sz="97274" autoAdjust="0"/>
  </p:normalViewPr>
  <p:slideViewPr>
    <p:cSldViewPr snapToObjects="1">
      <p:cViewPr varScale="1">
        <p:scale>
          <a:sx n="185" d="100"/>
          <a:sy n="185" d="100"/>
        </p:scale>
        <p:origin x="174" y="672"/>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80" d="100"/>
          <a:sy n="80" d="100"/>
        </p:scale>
        <p:origin x="3996" y="108"/>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862584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smtClean="0"/>
              <a:t>Insert the title of your </a:t>
            </a:r>
            <a:br>
              <a:rPr lang="en-GB" noProof="0" dirty="0" smtClean="0"/>
            </a:br>
            <a:r>
              <a:rPr lang="en-GB" noProof="0" dirty="0" smtClean="0"/>
              <a:t>presentation here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smtClean="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smtClean="0">
                <a:solidFill>
                  <a:srgbClr val="505150"/>
                </a:solidFill>
                <a:latin typeface="+mn-lt"/>
                <a:cs typeface="Arial" charset="0"/>
              </a:rPr>
              <a:t>WIR SCHAFFEN WISSEN – HEUTE FÜR MORGEN</a:t>
            </a:r>
            <a:endParaRPr lang="de-CH" sz="900" b="1" i="0" kern="0" spc="31" dirty="0">
              <a:solidFill>
                <a:srgbClr val="505150"/>
              </a:solidFill>
              <a:latin typeface="+mn-lt"/>
              <a:cs typeface="Arial" charset="0"/>
            </a:endParaRP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smtClean="0"/>
              <a:t>Insert the occasion and date of your presentation here</a:t>
            </a:r>
          </a:p>
        </p:txBody>
      </p:sp>
    </p:spTree>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F7C526-B1D8-4090-B435-66A772607BA1}"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3621B-5D6E-4FE7-847F-F116FD58CA7C}" type="slidenum">
              <a:rPr lang="en-US" smtClean="0"/>
              <a:t>‹#›</a:t>
            </a:fld>
            <a:endParaRPr lang="en-US"/>
          </a:p>
        </p:txBody>
      </p:sp>
    </p:spTree>
    <p:extLst>
      <p:ext uri="{BB962C8B-B14F-4D97-AF65-F5344CB8AC3E}">
        <p14:creationId xmlns:p14="http://schemas.microsoft.com/office/powerpoint/2010/main" val="353883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7C526-B1D8-4090-B435-66A772607BA1}"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3621B-5D6E-4FE7-847F-F116FD58CA7C}" type="slidenum">
              <a:rPr lang="en-US" smtClean="0"/>
              <a:t>‹#›</a:t>
            </a:fld>
            <a:endParaRPr lang="en-US"/>
          </a:p>
        </p:txBody>
      </p:sp>
    </p:spTree>
    <p:extLst>
      <p:ext uri="{BB962C8B-B14F-4D97-AF65-F5344CB8AC3E}">
        <p14:creationId xmlns:p14="http://schemas.microsoft.com/office/powerpoint/2010/main" val="102942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smtClean="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smtClean="0"/>
              <a:t>Edit master text format</a:t>
            </a:r>
          </a:p>
          <a:p>
            <a:pPr lvl="1"/>
            <a:r>
              <a:rPr lang="en-GB" noProof="0" dirty="0" smtClean="0"/>
              <a:t>Second level</a:t>
            </a:r>
            <a:endParaRPr lang="de-DE" dirty="0" smtClean="0"/>
          </a:p>
          <a:p>
            <a:pPr lvl="2"/>
            <a:r>
              <a:rPr lang="en-GB" noProof="0" dirty="0" smtClean="0"/>
              <a:t>Third level</a:t>
            </a:r>
            <a:endParaRPr lang="de-DE" dirty="0" smtClean="0"/>
          </a:p>
          <a:p>
            <a:pPr lvl="3"/>
            <a:r>
              <a:rPr lang="en-GB" noProof="0" dirty="0" smtClean="0"/>
              <a:t>Fourth level</a:t>
            </a:r>
            <a:endParaRPr lang="de-DE" dirty="0" smtClean="0"/>
          </a:p>
          <a:p>
            <a:pPr lvl="4"/>
            <a:r>
              <a:rPr lang="en-GB" noProof="0" dirty="0" smtClean="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6" y="764861"/>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1"/>
            <a:ext cx="6708025" cy="381375"/>
          </a:xfrm>
        </p:spPr>
        <p:txBody>
          <a:bodyPr/>
          <a:lstStyle/>
          <a:p>
            <a:r>
              <a:rPr lang="en-GB"/>
              <a:t>Click to edit Master title style</a:t>
            </a:r>
            <a:endParaRPr lang="en-GB" dirty="0"/>
          </a:p>
        </p:txBody>
      </p:sp>
      <p:sp>
        <p:nvSpPr>
          <p:cNvPr id="14" name="Textplatzhalter 13"/>
          <p:cNvSpPr>
            <a:spLocks noGrp="1"/>
          </p:cNvSpPr>
          <p:nvPr>
            <p:ph type="body" sz="quarter" idx="13"/>
          </p:nvPr>
        </p:nvSpPr>
        <p:spPr>
          <a:xfrm>
            <a:off x="827088" y="764868"/>
            <a:ext cx="2289712" cy="4183379"/>
          </a:xfrm>
          <a:solidFill>
            <a:schemeClr val="bg1">
              <a:alpha val="75000"/>
            </a:schemeClr>
          </a:solidFill>
        </p:spPr>
        <p:txBody>
          <a:bodyPr lIns="72000" tIns="432000" rIns="36000" bIns="36000" anchor="t" anchorCtr="0"/>
          <a:lstStyle>
            <a:lvl1pPr marL="177788" indent="-177788">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8"/>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249091446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smtClean="0">
                <a:effectLst/>
              </a:rPr>
              <a:t>Enter </a:t>
            </a:r>
            <a:r>
              <a:rPr lang="de-CH" dirty="0" err="1" smtClean="0">
                <a:effectLst/>
              </a:rPr>
              <a:t>slide</a:t>
            </a:r>
            <a:r>
              <a:rPr lang="de-CH" dirty="0" smtClean="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pic>
        <p:nvPicPr>
          <p:cNvPr id="8" name="Bild 14" descr="PSI-Logo_narrow_30k.eps"/>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6" r:id="rId9"/>
    <p:sldLayoutId id="2147483997" r:id="rId10"/>
    <p:sldLayoutId id="2147483998" r:id="rId11"/>
  </p:sldLayoutIdLst>
  <p:transition spd="med"/>
  <p:timing>
    <p:tnLst>
      <p:par>
        <p:cTn id="1" dur="indefinite" restart="never" nodeType="tmRoot"/>
      </p:par>
    </p:tnLst>
  </p:timing>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en-US" b="1" dirty="0"/>
              <a:t>Recent activities with the </a:t>
            </a:r>
            <a:r>
              <a:rPr lang="en-US" b="1" dirty="0" err="1"/>
              <a:t>PolariX</a:t>
            </a:r>
            <a:r>
              <a:rPr lang="en-US" b="1" dirty="0"/>
              <a:t> deflecting cavity</a:t>
            </a:r>
            <a:r>
              <a:rPr lang="en-US" b="1" dirty="0"/>
              <a:t/>
            </a:r>
            <a:br>
              <a:rPr lang="en-US" b="1" dirty="0"/>
            </a:br>
            <a:endParaRPr lang="en-GB" dirty="0"/>
          </a:p>
        </p:txBody>
      </p:sp>
      <p:sp>
        <p:nvSpPr>
          <p:cNvPr id="9" name="Untertitel 8"/>
          <p:cNvSpPr>
            <a:spLocks noGrp="1"/>
          </p:cNvSpPr>
          <p:nvPr>
            <p:ph type="subTitle" sz="quarter" idx="1"/>
          </p:nvPr>
        </p:nvSpPr>
        <p:spPr/>
        <p:txBody>
          <a:bodyPr/>
          <a:lstStyle/>
          <a:p>
            <a:r>
              <a:rPr lang="en-GB" noProof="0" dirty="0" smtClean="0"/>
              <a:t>Fabio </a:t>
            </a:r>
            <a:r>
              <a:rPr lang="en-GB" noProof="0" dirty="0" smtClean="0"/>
              <a:t>Marcellini, Paolo </a:t>
            </a:r>
            <a:r>
              <a:rPr lang="en-GB" noProof="0" dirty="0" err="1" smtClean="0"/>
              <a:t>Craievich</a:t>
            </a:r>
            <a:r>
              <a:rPr lang="en-GB" noProof="0" dirty="0" smtClean="0"/>
              <a:t> ::  </a:t>
            </a:r>
            <a:r>
              <a:rPr lang="en-GB" noProof="0" dirty="0" smtClean="0"/>
              <a:t>Paul Scherrer Institute</a:t>
            </a:r>
            <a:endParaRPr lang="en-GB" noProof="0" dirty="0"/>
          </a:p>
        </p:txBody>
      </p:sp>
      <p:sp>
        <p:nvSpPr>
          <p:cNvPr id="10" name="Textplatzhalter 9"/>
          <p:cNvSpPr>
            <a:spLocks noGrp="1"/>
          </p:cNvSpPr>
          <p:nvPr>
            <p:ph type="body" sz="quarter" idx="11"/>
          </p:nvPr>
        </p:nvSpPr>
        <p:spPr/>
        <p:txBody>
          <a:bodyPr/>
          <a:lstStyle/>
          <a:p>
            <a:r>
              <a:rPr lang="en-US" dirty="0" err="1"/>
              <a:t>SwissFEL</a:t>
            </a:r>
            <a:r>
              <a:rPr lang="en-US" dirty="0"/>
              <a:t> Progress Meeting (SPM): </a:t>
            </a:r>
            <a:r>
              <a:rPr lang="en-US" dirty="0" smtClean="0"/>
              <a:t>	</a:t>
            </a:r>
            <a:r>
              <a:rPr lang="en-US" dirty="0"/>
              <a:t>	</a:t>
            </a:r>
            <a:r>
              <a:rPr lang="en-US" dirty="0" smtClean="0"/>
              <a:t>12 </a:t>
            </a:r>
            <a:r>
              <a:rPr lang="en-US" dirty="0"/>
              <a:t>December </a:t>
            </a:r>
            <a:r>
              <a:rPr lang="en-US" dirty="0" smtClean="0"/>
              <a:t>2023</a:t>
            </a:r>
            <a:endParaRPr lang="en-GB" dirty="0"/>
          </a:p>
        </p:txBody>
      </p:sp>
    </p:spTree>
    <p:extLst>
      <p:ext uri="{BB962C8B-B14F-4D97-AF65-F5344CB8AC3E}">
        <p14:creationId xmlns:p14="http://schemas.microsoft.com/office/powerpoint/2010/main" val="185931394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99592" y="1275606"/>
            <a:ext cx="7207176" cy="3757862"/>
          </a:xfrm>
          <a:prstGeom prst="rect">
            <a:avLst/>
          </a:prstGeom>
        </p:spPr>
      </p:pic>
      <p:sp>
        <p:nvSpPr>
          <p:cNvPr id="2" name="Rectangle 1"/>
          <p:cNvSpPr/>
          <p:nvPr/>
        </p:nvSpPr>
        <p:spPr>
          <a:xfrm>
            <a:off x="1835696" y="267494"/>
            <a:ext cx="6264696" cy="954107"/>
          </a:xfrm>
          <a:prstGeom prst="rect">
            <a:avLst/>
          </a:prstGeom>
        </p:spPr>
        <p:txBody>
          <a:bodyPr wrap="square">
            <a:spAutoFit/>
          </a:bodyPr>
          <a:lstStyle/>
          <a:p>
            <a:r>
              <a:rPr lang="en-US" sz="1400" dirty="0" smtClean="0"/>
              <a:t>RF </a:t>
            </a:r>
            <a:r>
              <a:rPr lang="en-US" sz="1400" dirty="0"/>
              <a:t>power from the preamplifier presents a step up or down depending on the sign of the phase inversion if the power is less than about 100 W. This is equivalent to modulation that greatly affects RF compression. In this case, the voltage power coefficient is no longer valid. </a:t>
            </a:r>
          </a:p>
        </p:txBody>
      </p:sp>
    </p:spTree>
    <p:extLst>
      <p:ext uri="{BB962C8B-B14F-4D97-AF65-F5344CB8AC3E}">
        <p14:creationId xmlns:p14="http://schemas.microsoft.com/office/powerpoint/2010/main" val="704597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Analysis and optimization of the TDS efficiency as a function of the RF pulse shape.</a:t>
            </a:r>
            <a:br>
              <a:rPr lang="en-US" dirty="0"/>
            </a:b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a:t>
            </a:fld>
            <a:endParaRPr lang="de-DE" dirty="0"/>
          </a:p>
        </p:txBody>
      </p:sp>
      <p:sp>
        <p:nvSpPr>
          <p:cNvPr id="5" name="Content Placeholder 4"/>
          <p:cNvSpPr>
            <a:spLocks noGrp="1"/>
          </p:cNvSpPr>
          <p:nvPr>
            <p:ph sz="quarter" idx="13"/>
          </p:nvPr>
        </p:nvSpPr>
        <p:spPr>
          <a:xfrm>
            <a:off x="1026698" y="1275606"/>
            <a:ext cx="7742237" cy="3509963"/>
          </a:xfrm>
        </p:spPr>
        <p:txBody>
          <a:bodyPr/>
          <a:lstStyle/>
          <a:p>
            <a:pPr marL="0" indent="0">
              <a:buNone/>
            </a:pPr>
            <a:r>
              <a:rPr lang="de-CH" sz="1400" dirty="0" smtClean="0">
                <a:solidFill>
                  <a:srgbClr val="0070C0"/>
                </a:solidFill>
              </a:rPr>
              <a:t>Short </a:t>
            </a:r>
            <a:r>
              <a:rPr lang="de-CH" sz="1400" dirty="0" err="1" smtClean="0">
                <a:solidFill>
                  <a:srgbClr val="0070C0"/>
                </a:solidFill>
              </a:rPr>
              <a:t>summary</a:t>
            </a:r>
            <a:r>
              <a:rPr lang="de-CH" sz="1400" dirty="0" smtClean="0">
                <a:solidFill>
                  <a:srgbClr val="0070C0"/>
                </a:solidFill>
              </a:rPr>
              <a:t> </a:t>
            </a:r>
            <a:r>
              <a:rPr lang="de-CH" sz="1400" dirty="0" err="1" smtClean="0">
                <a:solidFill>
                  <a:srgbClr val="0070C0"/>
                </a:solidFill>
              </a:rPr>
              <a:t>of</a:t>
            </a:r>
            <a:r>
              <a:rPr lang="de-CH" sz="1400" dirty="0" smtClean="0">
                <a:solidFill>
                  <a:srgbClr val="0070C0"/>
                </a:solidFill>
              </a:rPr>
              <a:t> a </a:t>
            </a:r>
            <a:r>
              <a:rPr lang="de-CH" sz="1400" dirty="0" err="1" smtClean="0">
                <a:solidFill>
                  <a:srgbClr val="0070C0"/>
                </a:solidFill>
              </a:rPr>
              <a:t>recent</a:t>
            </a:r>
            <a:r>
              <a:rPr lang="de-CH" sz="1400" dirty="0" smtClean="0">
                <a:solidFill>
                  <a:srgbClr val="0070C0"/>
                </a:solidFill>
              </a:rPr>
              <a:t> </a:t>
            </a:r>
            <a:r>
              <a:rPr lang="de-CH" sz="1400" dirty="0" err="1" smtClean="0">
                <a:solidFill>
                  <a:srgbClr val="0070C0"/>
                </a:solidFill>
              </a:rPr>
              <a:t>summer</a:t>
            </a:r>
            <a:r>
              <a:rPr lang="de-CH" sz="1400" dirty="0" smtClean="0">
                <a:solidFill>
                  <a:srgbClr val="0070C0"/>
                </a:solidFill>
              </a:rPr>
              <a:t> </a:t>
            </a:r>
            <a:r>
              <a:rPr lang="de-CH" sz="1400" dirty="0" err="1" smtClean="0">
                <a:solidFill>
                  <a:srgbClr val="0070C0"/>
                </a:solidFill>
              </a:rPr>
              <a:t>student</a:t>
            </a:r>
            <a:r>
              <a:rPr lang="de-CH" sz="1400" dirty="0" smtClean="0">
                <a:solidFill>
                  <a:srgbClr val="0070C0"/>
                </a:solidFill>
              </a:rPr>
              <a:t> (Riccardo Sansone) </a:t>
            </a:r>
            <a:r>
              <a:rPr lang="de-CH" sz="1400" dirty="0" err="1" smtClean="0">
                <a:solidFill>
                  <a:srgbClr val="0070C0"/>
                </a:solidFill>
              </a:rPr>
              <a:t>work</a:t>
            </a:r>
            <a:r>
              <a:rPr lang="de-CH" sz="1400" dirty="0" smtClean="0">
                <a:solidFill>
                  <a:srgbClr val="0070C0"/>
                </a:solidFill>
              </a:rPr>
              <a:t>.</a:t>
            </a:r>
          </a:p>
          <a:p>
            <a:pPr marL="0" indent="0">
              <a:buNone/>
            </a:pPr>
            <a:endParaRPr lang="de-CH" sz="1400" dirty="0" smtClean="0"/>
          </a:p>
          <a:p>
            <a:pPr marL="361932" lvl="2" indent="0">
              <a:buNone/>
            </a:pPr>
            <a:r>
              <a:rPr lang="de-CH" sz="1400" dirty="0" err="1" smtClean="0"/>
              <a:t>Structure</a:t>
            </a:r>
            <a:r>
              <a:rPr lang="de-CH" sz="1400" dirty="0" smtClean="0"/>
              <a:t> </a:t>
            </a:r>
            <a:r>
              <a:rPr lang="de-CH" sz="1400" dirty="0" err="1" smtClean="0"/>
              <a:t>filling</a:t>
            </a:r>
            <a:r>
              <a:rPr lang="de-CH" sz="1400" dirty="0" smtClean="0"/>
              <a:t> time: 130 </a:t>
            </a:r>
            <a:r>
              <a:rPr lang="de-CH" sz="1400" dirty="0" err="1" smtClean="0"/>
              <a:t>ns</a:t>
            </a:r>
            <a:endParaRPr lang="de-CH" sz="1400" dirty="0" smtClean="0"/>
          </a:p>
          <a:p>
            <a:pPr marL="361932" lvl="2" indent="0">
              <a:buNone/>
            </a:pPr>
            <a:r>
              <a:rPr lang="de-CH" sz="1400" dirty="0" smtClean="0"/>
              <a:t>Maximum RF pulse </a:t>
            </a:r>
            <a:r>
              <a:rPr lang="de-CH" sz="1400" dirty="0" err="1" smtClean="0"/>
              <a:t>length</a:t>
            </a:r>
            <a:r>
              <a:rPr lang="de-CH" sz="1400" dirty="0" smtClean="0"/>
              <a:t>: 1.2 </a:t>
            </a:r>
            <a:r>
              <a:rPr lang="de-CH" sz="1400" dirty="0" err="1" smtClean="0"/>
              <a:t>us</a:t>
            </a:r>
            <a:endParaRPr lang="de-CH" sz="1400" dirty="0" smtClean="0"/>
          </a:p>
          <a:p>
            <a:endParaRPr lang="de-CH" dirty="0" smtClean="0"/>
          </a:p>
          <a:p>
            <a:endParaRPr lang="de-CH" dirty="0" smtClean="0"/>
          </a:p>
          <a:p>
            <a:endParaRPr lang="en-US" dirty="0"/>
          </a:p>
        </p:txBody>
      </p:sp>
      <p:pic>
        <p:nvPicPr>
          <p:cNvPr id="7" name="Picture 6"/>
          <p:cNvPicPr>
            <a:picLocks noChangeAspect="1"/>
          </p:cNvPicPr>
          <p:nvPr/>
        </p:nvPicPr>
        <p:blipFill>
          <a:blip r:embed="rId2"/>
          <a:stretch>
            <a:fillRect/>
          </a:stretch>
        </p:blipFill>
        <p:spPr>
          <a:xfrm>
            <a:off x="1393355" y="2459316"/>
            <a:ext cx="2325811" cy="1764046"/>
          </a:xfrm>
          <a:prstGeom prst="rect">
            <a:avLst/>
          </a:prstGeom>
        </p:spPr>
      </p:pic>
      <p:pic>
        <p:nvPicPr>
          <p:cNvPr id="8" name="Picture 7"/>
          <p:cNvPicPr>
            <a:picLocks noChangeAspect="1"/>
          </p:cNvPicPr>
          <p:nvPr/>
        </p:nvPicPr>
        <p:blipFill>
          <a:blip r:embed="rId3"/>
          <a:stretch>
            <a:fillRect/>
          </a:stretch>
        </p:blipFill>
        <p:spPr>
          <a:xfrm>
            <a:off x="4854736" y="2459316"/>
            <a:ext cx="2376264" cy="1782199"/>
          </a:xfrm>
          <a:prstGeom prst="rect">
            <a:avLst/>
          </a:prstGeom>
        </p:spPr>
      </p:pic>
      <p:sp>
        <p:nvSpPr>
          <p:cNvPr id="11" name="TextBox 10"/>
          <p:cNvSpPr txBox="1"/>
          <p:nvPr/>
        </p:nvSpPr>
        <p:spPr>
          <a:xfrm>
            <a:off x="1331640" y="4328369"/>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Ideal vs. </a:t>
            </a:r>
            <a:r>
              <a:rPr lang="de-CH" sz="1400" dirty="0" err="1" smtClean="0">
                <a:solidFill>
                  <a:srgbClr val="000000"/>
                </a:solidFill>
                <a:latin typeface="Calibri"/>
              </a:rPr>
              <a:t>actual</a:t>
            </a:r>
            <a:r>
              <a:rPr lang="de-CH" sz="1400" dirty="0" smtClean="0">
                <a:solidFill>
                  <a:srgbClr val="000000"/>
                </a:solidFill>
                <a:latin typeface="Calibri"/>
              </a:rPr>
              <a:t> (</a:t>
            </a:r>
            <a:r>
              <a:rPr lang="de-CH" sz="1400" dirty="0" err="1" smtClean="0">
                <a:solidFill>
                  <a:srgbClr val="000000"/>
                </a:solidFill>
                <a:latin typeface="Calibri"/>
              </a:rPr>
              <a:t>measured</a:t>
            </a:r>
            <a:r>
              <a:rPr lang="de-CH" sz="1400" dirty="0" smtClean="0">
                <a:solidFill>
                  <a:srgbClr val="000000"/>
                </a:solidFill>
                <a:latin typeface="Calibri"/>
              </a:rPr>
              <a:t> </a:t>
            </a:r>
            <a:r>
              <a:rPr lang="de-CH" sz="1400" dirty="0" err="1" smtClean="0">
                <a:solidFill>
                  <a:srgbClr val="000000"/>
                </a:solidFill>
                <a:latin typeface="Calibri"/>
              </a:rPr>
              <a:t>through</a:t>
            </a:r>
            <a:r>
              <a:rPr lang="de-CH" sz="1400" dirty="0" smtClean="0">
                <a:solidFill>
                  <a:srgbClr val="000000"/>
                </a:solidFill>
                <a:latin typeface="Calibri"/>
              </a:rPr>
              <a:t> a </a:t>
            </a:r>
            <a:r>
              <a:rPr lang="de-CH" sz="1400" dirty="0" err="1" smtClean="0">
                <a:solidFill>
                  <a:srgbClr val="000000"/>
                </a:solidFill>
                <a:latin typeface="Calibri"/>
              </a:rPr>
              <a:t>directional</a:t>
            </a:r>
            <a:r>
              <a:rPr lang="de-CH" sz="1400" dirty="0" smtClean="0">
                <a:solidFill>
                  <a:srgbClr val="000000"/>
                </a:solidFill>
                <a:latin typeface="Calibri"/>
              </a:rPr>
              <a:t> </a:t>
            </a:r>
            <a:r>
              <a:rPr lang="de-CH" sz="1400" dirty="0" err="1" smtClean="0">
                <a:solidFill>
                  <a:srgbClr val="000000"/>
                </a:solidFill>
                <a:latin typeface="Calibri"/>
              </a:rPr>
              <a:t>coupler</a:t>
            </a:r>
            <a:r>
              <a:rPr lang="de-CH" sz="1400" dirty="0" smtClean="0">
                <a:solidFill>
                  <a:srgbClr val="000000"/>
                </a:solidFill>
                <a:latin typeface="Calibri"/>
              </a:rPr>
              <a:t>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klystron</a:t>
            </a:r>
            <a:r>
              <a:rPr lang="de-CH" sz="1400" dirty="0" smtClean="0">
                <a:solidFill>
                  <a:srgbClr val="000000"/>
                </a:solidFill>
                <a:latin typeface="Calibri"/>
              </a:rPr>
              <a:t> </a:t>
            </a:r>
            <a:r>
              <a:rPr lang="de-CH" sz="1400" dirty="0" err="1" smtClean="0">
                <a:solidFill>
                  <a:srgbClr val="000000"/>
                </a:solidFill>
                <a:latin typeface="Calibri"/>
              </a:rPr>
              <a:t>output</a:t>
            </a:r>
            <a:r>
              <a:rPr lang="de-CH" sz="1400" dirty="0" smtClean="0">
                <a:solidFill>
                  <a:srgbClr val="000000"/>
                </a:solidFill>
                <a:latin typeface="Calibri"/>
              </a:rPr>
              <a:t>) RF pulse. </a:t>
            </a:r>
          </a:p>
          <a:p>
            <a:pPr eaLnBrk="1" hangingPunct="1">
              <a:lnSpc>
                <a:spcPct val="110000"/>
              </a:lnSpc>
              <a:spcBef>
                <a:spcPct val="0"/>
              </a:spcBef>
              <a:buClr>
                <a:srgbClr val="000000"/>
              </a:buClr>
            </a:pPr>
            <a:r>
              <a:rPr lang="de-CH" sz="1400" dirty="0" err="1" smtClean="0">
                <a:solidFill>
                  <a:srgbClr val="000000"/>
                </a:solidFill>
                <a:latin typeface="Calibri"/>
              </a:rPr>
              <a:t>For</a:t>
            </a:r>
            <a:r>
              <a:rPr lang="de-CH" sz="1400" dirty="0" smtClean="0">
                <a:solidFill>
                  <a:srgbClr val="000000"/>
                </a:solidFill>
                <a:latin typeface="Calibri"/>
              </a:rPr>
              <a:t> </a:t>
            </a:r>
            <a:r>
              <a:rPr lang="de-CH" sz="1400" dirty="0" err="1" smtClean="0">
                <a:solidFill>
                  <a:srgbClr val="000000"/>
                </a:solidFill>
                <a:latin typeface="Calibri"/>
              </a:rPr>
              <a:t>consistent</a:t>
            </a:r>
            <a:r>
              <a:rPr lang="de-CH" sz="1400" dirty="0" smtClean="0">
                <a:solidFill>
                  <a:srgbClr val="000000"/>
                </a:solidFill>
                <a:latin typeface="Calibri"/>
              </a:rPr>
              <a:t> </a:t>
            </a:r>
            <a:r>
              <a:rPr lang="de-CH" sz="1400" dirty="0" err="1" smtClean="0">
                <a:solidFill>
                  <a:srgbClr val="000000"/>
                </a:solidFill>
                <a:latin typeface="Calibri"/>
              </a:rPr>
              <a:t>comparison</a:t>
            </a:r>
            <a:r>
              <a:rPr lang="de-CH" sz="1400" dirty="0" smtClean="0">
                <a:solidFill>
                  <a:srgbClr val="000000"/>
                </a:solidFill>
                <a:latin typeface="Calibri"/>
              </a:rPr>
              <a:t> in </a:t>
            </a:r>
            <a:r>
              <a:rPr lang="de-CH" sz="1400" dirty="0" err="1" smtClean="0">
                <a:solidFill>
                  <a:srgbClr val="000000"/>
                </a:solidFill>
                <a:latin typeface="Calibri"/>
              </a:rPr>
              <a:t>both</a:t>
            </a:r>
            <a:r>
              <a:rPr lang="de-CH" sz="1400" dirty="0" smtClean="0">
                <a:solidFill>
                  <a:srgbClr val="000000"/>
                </a:solidFill>
                <a:latin typeface="Calibri"/>
              </a:rPr>
              <a:t> </a:t>
            </a:r>
            <a:r>
              <a:rPr lang="de-CH" sz="1400" dirty="0" err="1" smtClean="0">
                <a:solidFill>
                  <a:srgbClr val="000000"/>
                </a:solidFill>
                <a:latin typeface="Calibri"/>
              </a:rPr>
              <a:t>cases</a:t>
            </a:r>
            <a:r>
              <a:rPr lang="de-CH" sz="1400" dirty="0" smtClean="0">
                <a:solidFill>
                  <a:srgbClr val="000000"/>
                </a:solidFill>
                <a:latin typeface="Calibri"/>
              </a:rPr>
              <a:t> pulse </a:t>
            </a:r>
            <a:r>
              <a:rPr lang="de-CH" sz="1400" dirty="0" err="1" smtClean="0">
                <a:solidFill>
                  <a:srgbClr val="000000"/>
                </a:solidFill>
                <a:latin typeface="Calibri"/>
              </a:rPr>
              <a:t>energy</a:t>
            </a:r>
            <a:r>
              <a:rPr lang="de-CH" sz="1400" dirty="0" smtClean="0">
                <a:solidFill>
                  <a:srgbClr val="000000"/>
                </a:solidFill>
                <a:latin typeface="Calibri"/>
              </a:rPr>
              <a:t> </a:t>
            </a:r>
            <a:r>
              <a:rPr lang="de-CH" sz="1400" dirty="0" err="1" smtClean="0">
                <a:solidFill>
                  <a:srgbClr val="000000"/>
                </a:solidFill>
                <a:latin typeface="Calibri"/>
              </a:rPr>
              <a:t>is</a:t>
            </a:r>
            <a:r>
              <a:rPr lang="de-CH" sz="1400" dirty="0" smtClean="0">
                <a:solidFill>
                  <a:srgbClr val="000000"/>
                </a:solidFill>
                <a:latin typeface="Calibri"/>
              </a:rPr>
              <a:t> </a:t>
            </a:r>
            <a:r>
              <a:rPr lang="de-CH" sz="1400" dirty="0" err="1" smtClean="0">
                <a:solidFill>
                  <a:srgbClr val="000000"/>
                </a:solidFill>
                <a:latin typeface="Calibri"/>
              </a:rPr>
              <a:t>normalized</a:t>
            </a:r>
            <a:r>
              <a:rPr lang="de-CH" sz="1400" dirty="0" smtClean="0">
                <a:solidFill>
                  <a:srgbClr val="000000"/>
                </a:solidFill>
                <a:latin typeface="Calibri"/>
              </a:rPr>
              <a:t> </a:t>
            </a:r>
            <a:r>
              <a:rPr lang="de-CH" sz="1400" dirty="0" err="1" smtClean="0">
                <a:solidFill>
                  <a:srgbClr val="000000"/>
                </a:solidFill>
                <a:latin typeface="Calibri"/>
              </a:rPr>
              <a:t>to</a:t>
            </a:r>
            <a:r>
              <a:rPr lang="de-CH" sz="1400" dirty="0" smtClean="0">
                <a:solidFill>
                  <a:srgbClr val="000000"/>
                </a:solidFill>
                <a:latin typeface="Calibri"/>
              </a:rPr>
              <a:t> 1.2 J</a:t>
            </a:r>
            <a:endParaRPr lang="en-US" sz="1400" dirty="0" err="1" smtClean="0">
              <a:solidFill>
                <a:srgbClr val="000000"/>
              </a:solidFill>
              <a:latin typeface="Calibri"/>
            </a:endParaRPr>
          </a:p>
        </p:txBody>
      </p:sp>
    </p:spTree>
    <p:extLst>
      <p:ext uri="{BB962C8B-B14F-4D97-AF65-F5344CB8AC3E}">
        <p14:creationId xmlns:p14="http://schemas.microsoft.com/office/powerpoint/2010/main" val="36747873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smtClean="0"/>
              <a:t>Ideal pulse – flat in </a:t>
            </a:r>
            <a:r>
              <a:rPr lang="de-CH" dirty="0" err="1" smtClean="0"/>
              <a:t>amplitude</a:t>
            </a:r>
            <a:r>
              <a:rPr lang="de-CH" dirty="0" smtClean="0"/>
              <a:t> </a:t>
            </a:r>
            <a:r>
              <a:rPr lang="de-CH" dirty="0" err="1" smtClean="0"/>
              <a:t>and</a:t>
            </a:r>
            <a:r>
              <a:rPr lang="de-CH" dirty="0" smtClean="0"/>
              <a:t> </a:t>
            </a:r>
            <a:r>
              <a:rPr lang="de-CH" dirty="0" err="1" smtClean="0"/>
              <a:t>phase</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3</a:t>
            </a:fld>
            <a:endParaRPr lang="de-DE" dirty="0"/>
          </a:p>
        </p:txBody>
      </p:sp>
      <p:pic>
        <p:nvPicPr>
          <p:cNvPr id="6" name="Picture 5"/>
          <p:cNvPicPr>
            <a:picLocks noChangeAspect="1"/>
          </p:cNvPicPr>
          <p:nvPr/>
        </p:nvPicPr>
        <p:blipFill>
          <a:blip r:embed="rId2"/>
          <a:stretch>
            <a:fillRect/>
          </a:stretch>
        </p:blipFill>
        <p:spPr>
          <a:xfrm>
            <a:off x="3419872" y="1403805"/>
            <a:ext cx="2220778" cy="1698868"/>
          </a:xfrm>
          <a:prstGeom prst="rect">
            <a:avLst/>
          </a:prstGeom>
        </p:spPr>
      </p:pic>
      <p:pic>
        <p:nvPicPr>
          <p:cNvPr id="7" name="Picture 6"/>
          <p:cNvPicPr>
            <a:picLocks noChangeAspect="1"/>
          </p:cNvPicPr>
          <p:nvPr/>
        </p:nvPicPr>
        <p:blipFill>
          <a:blip r:embed="rId3"/>
          <a:stretch>
            <a:fillRect/>
          </a:stretch>
        </p:blipFill>
        <p:spPr>
          <a:xfrm>
            <a:off x="1115616" y="1400892"/>
            <a:ext cx="2243718" cy="1701782"/>
          </a:xfrm>
          <a:prstGeom prst="rect">
            <a:avLst/>
          </a:prstGeom>
        </p:spPr>
      </p:pic>
      <p:sp>
        <p:nvSpPr>
          <p:cNvPr id="8" name="Rectangle 7"/>
          <p:cNvSpPr/>
          <p:nvPr/>
        </p:nvSpPr>
        <p:spPr>
          <a:xfrm>
            <a:off x="3995936" y="1881873"/>
            <a:ext cx="1584176" cy="827150"/>
          </a:xfrm>
          <a:prstGeom prst="rect">
            <a:avLst/>
          </a:prstGeom>
        </p:spPr>
        <p:txBody>
          <a:bodyPr wrap="square">
            <a:spAutoFit/>
          </a:bodyPr>
          <a:lstStyle/>
          <a:p>
            <a:r>
              <a:rPr lang="el-GR" sz="800" dirty="0" smtClean="0">
                <a:solidFill>
                  <a:srgbClr val="000000"/>
                </a:solidFill>
                <a:latin typeface="+mn-lt"/>
              </a:rPr>
              <a:t>β</a:t>
            </a:r>
            <a:r>
              <a:rPr lang="en-US" sz="800" dirty="0" smtClean="0">
                <a:solidFill>
                  <a:srgbClr val="000000"/>
                </a:solidFill>
                <a:latin typeface="+mn-lt"/>
              </a:rPr>
              <a:t> </a:t>
            </a:r>
            <a:r>
              <a:rPr lang="en-US" sz="800" dirty="0">
                <a:solidFill>
                  <a:srgbClr val="000000"/>
                </a:solidFill>
                <a:latin typeface="+mn-lt"/>
              </a:rPr>
              <a:t>= 7.0714;</a:t>
            </a:r>
          </a:p>
          <a:p>
            <a:r>
              <a:rPr lang="en-US" sz="800" dirty="0" smtClean="0">
                <a:solidFill>
                  <a:srgbClr val="000000"/>
                </a:solidFill>
                <a:latin typeface="+mn-lt"/>
              </a:rPr>
              <a:t>Q</a:t>
            </a:r>
            <a:r>
              <a:rPr lang="en-US" sz="800" baseline="-25000" dirty="0" smtClean="0">
                <a:solidFill>
                  <a:srgbClr val="000000"/>
                </a:solidFill>
                <a:latin typeface="+mn-lt"/>
              </a:rPr>
              <a:t>L</a:t>
            </a:r>
            <a:r>
              <a:rPr lang="en-US" sz="800" dirty="0" smtClean="0">
                <a:solidFill>
                  <a:srgbClr val="000000"/>
                </a:solidFill>
                <a:latin typeface="+mn-lt"/>
              </a:rPr>
              <a:t>=18378; </a:t>
            </a:r>
            <a:endParaRPr lang="en-US" sz="800" dirty="0">
              <a:solidFill>
                <a:srgbClr val="000000"/>
              </a:solidFill>
              <a:latin typeface="+mn-lt"/>
            </a:endParaRPr>
          </a:p>
          <a:p>
            <a:r>
              <a:rPr lang="en-US" sz="800" dirty="0" smtClean="0">
                <a:solidFill>
                  <a:srgbClr val="000000"/>
                </a:solidFill>
                <a:latin typeface="+mn-lt"/>
              </a:rPr>
              <a:t>f</a:t>
            </a:r>
            <a:r>
              <a:rPr lang="en-US" sz="800" baseline="-25000" dirty="0" smtClean="0">
                <a:solidFill>
                  <a:srgbClr val="000000"/>
                </a:solidFill>
                <a:latin typeface="+mn-lt"/>
              </a:rPr>
              <a:t>0</a:t>
            </a:r>
            <a:r>
              <a:rPr lang="en-US" sz="800" dirty="0" smtClean="0">
                <a:solidFill>
                  <a:srgbClr val="000000"/>
                </a:solidFill>
                <a:latin typeface="+mn-lt"/>
              </a:rPr>
              <a:t>=11.995158GHz;</a:t>
            </a:r>
            <a:endParaRPr lang="en-US" sz="800" dirty="0">
              <a:solidFill>
                <a:srgbClr val="000000"/>
              </a:solidFill>
              <a:latin typeface="+mn-lt"/>
            </a:endParaRPr>
          </a:p>
          <a:p>
            <a:endParaRPr lang="en-US" sz="1000" dirty="0"/>
          </a:p>
        </p:txBody>
      </p:sp>
      <p:pic>
        <p:nvPicPr>
          <p:cNvPr id="11" name="Picture 10"/>
          <p:cNvPicPr>
            <a:picLocks noChangeAspect="1"/>
          </p:cNvPicPr>
          <p:nvPr/>
        </p:nvPicPr>
        <p:blipFill>
          <a:blip r:embed="rId4"/>
          <a:stretch>
            <a:fillRect/>
          </a:stretch>
        </p:blipFill>
        <p:spPr>
          <a:xfrm>
            <a:off x="5868144" y="1419564"/>
            <a:ext cx="2304256" cy="1683109"/>
          </a:xfrm>
          <a:prstGeom prst="rect">
            <a:avLst/>
          </a:prstGeom>
        </p:spPr>
      </p:pic>
      <p:sp>
        <p:nvSpPr>
          <p:cNvPr id="12" name="TextBox 11"/>
          <p:cNvSpPr txBox="1"/>
          <p:nvPr/>
        </p:nvSpPr>
        <p:spPr>
          <a:xfrm>
            <a:off x="1664804" y="120815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Klystron </a:t>
            </a:r>
            <a:r>
              <a:rPr lang="de-CH" sz="1400" dirty="0" err="1" smtClean="0">
                <a:solidFill>
                  <a:srgbClr val="000000"/>
                </a:solidFill>
                <a:latin typeface="Calibri"/>
              </a:rPr>
              <a:t>output</a:t>
            </a:r>
            <a:endParaRPr lang="en-US" sz="1400" dirty="0" err="1" smtClean="0">
              <a:solidFill>
                <a:srgbClr val="000000"/>
              </a:solidFill>
              <a:latin typeface="Calibri"/>
            </a:endParaRPr>
          </a:p>
        </p:txBody>
      </p:sp>
      <p:sp>
        <p:nvSpPr>
          <p:cNvPr id="13" name="TextBox 12"/>
          <p:cNvSpPr txBox="1"/>
          <p:nvPr/>
        </p:nvSpPr>
        <p:spPr>
          <a:xfrm>
            <a:off x="3707904" y="120359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BOC </a:t>
            </a:r>
            <a:r>
              <a:rPr lang="de-CH" sz="1400" dirty="0" err="1" smtClean="0">
                <a:solidFill>
                  <a:srgbClr val="000000"/>
                </a:solidFill>
                <a:latin typeface="Calibri"/>
              </a:rPr>
              <a:t>frequency</a:t>
            </a:r>
            <a:r>
              <a:rPr lang="de-CH" sz="1400" dirty="0" smtClean="0">
                <a:solidFill>
                  <a:srgbClr val="000000"/>
                </a:solidFill>
                <a:latin typeface="Calibri"/>
              </a:rPr>
              <a:t> </a:t>
            </a:r>
            <a:r>
              <a:rPr lang="de-CH" sz="1400" dirty="0" err="1" smtClean="0">
                <a:solidFill>
                  <a:srgbClr val="000000"/>
                </a:solidFill>
                <a:latin typeface="Calibri"/>
              </a:rPr>
              <a:t>response</a:t>
            </a:r>
            <a:endParaRPr lang="en-US" sz="1400" dirty="0" err="1" smtClean="0">
              <a:solidFill>
                <a:srgbClr val="000000"/>
              </a:solidFill>
              <a:latin typeface="Calibri"/>
            </a:endParaRPr>
          </a:p>
        </p:txBody>
      </p:sp>
      <p:sp>
        <p:nvSpPr>
          <p:cNvPr id="14" name="TextBox 13"/>
          <p:cNvSpPr txBox="1"/>
          <p:nvPr/>
        </p:nvSpPr>
        <p:spPr>
          <a:xfrm>
            <a:off x="6753944" y="120815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BOC </a:t>
            </a:r>
            <a:r>
              <a:rPr lang="de-CH" sz="1400" dirty="0" err="1" smtClean="0">
                <a:solidFill>
                  <a:srgbClr val="000000"/>
                </a:solidFill>
                <a:latin typeface="Calibri"/>
              </a:rPr>
              <a:t>output</a:t>
            </a:r>
            <a:endParaRPr lang="en-US" sz="1400" dirty="0" err="1" smtClean="0">
              <a:solidFill>
                <a:srgbClr val="000000"/>
              </a:solidFill>
              <a:latin typeface="Calibri"/>
            </a:endParaRPr>
          </a:p>
        </p:txBody>
      </p:sp>
      <p:sp>
        <p:nvSpPr>
          <p:cNvPr id="15" name="TextBox 14"/>
          <p:cNvSpPr txBox="1"/>
          <p:nvPr/>
        </p:nvSpPr>
        <p:spPr>
          <a:xfrm>
            <a:off x="1187624" y="336383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err="1" smtClean="0">
                <a:solidFill>
                  <a:srgbClr val="0070C0"/>
                </a:solidFill>
                <a:latin typeface="Calibri"/>
              </a:rPr>
              <a:t>Waveguide</a:t>
            </a:r>
            <a:r>
              <a:rPr lang="de-CH" sz="1400" dirty="0" smtClean="0">
                <a:solidFill>
                  <a:srgbClr val="0070C0"/>
                </a:solidFill>
                <a:latin typeface="Calibri"/>
              </a:rPr>
              <a:t> </a:t>
            </a:r>
            <a:r>
              <a:rPr lang="de-CH" sz="1400" dirty="0" err="1" smtClean="0">
                <a:solidFill>
                  <a:srgbClr val="0070C0"/>
                </a:solidFill>
                <a:latin typeface="Calibri"/>
              </a:rPr>
              <a:t>attenuation</a:t>
            </a:r>
            <a:r>
              <a:rPr lang="de-CH" sz="1400" dirty="0" smtClean="0">
                <a:solidFill>
                  <a:srgbClr val="0070C0"/>
                </a:solidFill>
                <a:latin typeface="Calibri"/>
              </a:rPr>
              <a:t> not </a:t>
            </a:r>
            <a:r>
              <a:rPr lang="de-CH" sz="1400" dirty="0" err="1" smtClean="0">
                <a:solidFill>
                  <a:srgbClr val="0070C0"/>
                </a:solidFill>
                <a:latin typeface="Calibri"/>
              </a:rPr>
              <a:t>considered</a:t>
            </a:r>
            <a:r>
              <a:rPr lang="de-CH" sz="1400" dirty="0" smtClean="0">
                <a:solidFill>
                  <a:srgbClr val="0070C0"/>
                </a:solidFill>
                <a:latin typeface="Calibri"/>
              </a:rPr>
              <a:t>. </a:t>
            </a:r>
          </a:p>
          <a:p>
            <a:pPr eaLnBrk="1" hangingPunct="1">
              <a:lnSpc>
                <a:spcPct val="110000"/>
              </a:lnSpc>
              <a:spcBef>
                <a:spcPct val="0"/>
              </a:spcBef>
              <a:buClr>
                <a:srgbClr val="000000"/>
              </a:buClr>
            </a:pPr>
            <a:endParaRPr lang="de-CH" sz="1400" dirty="0" smtClean="0">
              <a:solidFill>
                <a:srgbClr val="0070C0"/>
              </a:solidFill>
              <a:latin typeface="Calibri"/>
            </a:endParaRPr>
          </a:p>
          <a:p>
            <a:pPr eaLnBrk="1" hangingPunct="1">
              <a:lnSpc>
                <a:spcPct val="110000"/>
              </a:lnSpc>
              <a:spcBef>
                <a:spcPct val="0"/>
              </a:spcBef>
              <a:buClr>
                <a:srgbClr val="000000"/>
              </a:buClr>
            </a:pPr>
            <a:r>
              <a:rPr lang="de-CH" sz="1400" dirty="0" err="1" smtClean="0">
                <a:solidFill>
                  <a:srgbClr val="0070C0"/>
                </a:solidFill>
                <a:latin typeface="Calibri"/>
              </a:rPr>
              <a:t>We</a:t>
            </a:r>
            <a:r>
              <a:rPr lang="de-CH" sz="1400" dirty="0" smtClean="0">
                <a:solidFill>
                  <a:srgbClr val="0070C0"/>
                </a:solidFill>
                <a:latin typeface="Calibri"/>
              </a:rPr>
              <a:t> </a:t>
            </a:r>
            <a:r>
              <a:rPr lang="de-CH" sz="1400" dirty="0" err="1" smtClean="0">
                <a:solidFill>
                  <a:srgbClr val="0070C0"/>
                </a:solidFill>
                <a:latin typeface="Calibri"/>
              </a:rPr>
              <a:t>are</a:t>
            </a:r>
            <a:r>
              <a:rPr lang="de-CH" sz="1400" dirty="0" smtClean="0">
                <a:solidFill>
                  <a:srgbClr val="0070C0"/>
                </a:solidFill>
                <a:latin typeface="Calibri"/>
              </a:rPr>
              <a:t> </a:t>
            </a:r>
            <a:r>
              <a:rPr lang="de-CH" sz="1400" dirty="0" err="1" smtClean="0">
                <a:solidFill>
                  <a:srgbClr val="0070C0"/>
                </a:solidFill>
                <a:latin typeface="Calibri"/>
              </a:rPr>
              <a:t>operating</a:t>
            </a:r>
            <a:r>
              <a:rPr lang="de-CH" sz="1400" dirty="0" smtClean="0">
                <a:solidFill>
                  <a:srgbClr val="0070C0"/>
                </a:solidFill>
                <a:latin typeface="Calibri"/>
              </a:rPr>
              <a:t> </a:t>
            </a:r>
            <a:r>
              <a:rPr lang="de-CH" sz="1400" dirty="0" err="1" smtClean="0">
                <a:solidFill>
                  <a:srgbClr val="0070C0"/>
                </a:solidFill>
                <a:latin typeface="Calibri"/>
              </a:rPr>
              <a:t>with</a:t>
            </a:r>
            <a:r>
              <a:rPr lang="de-CH" sz="1400" dirty="0" smtClean="0">
                <a:solidFill>
                  <a:srgbClr val="0070C0"/>
                </a:solidFill>
                <a:latin typeface="Calibri"/>
              </a:rPr>
              <a:t> </a:t>
            </a:r>
            <a:r>
              <a:rPr lang="de-CH" sz="1400" dirty="0" err="1" smtClean="0">
                <a:solidFill>
                  <a:srgbClr val="0070C0"/>
                </a:solidFill>
                <a:latin typeface="Calibri"/>
              </a:rPr>
              <a:t>the</a:t>
            </a:r>
            <a:r>
              <a:rPr lang="de-CH" sz="1400" dirty="0" smtClean="0">
                <a:solidFill>
                  <a:srgbClr val="0070C0"/>
                </a:solidFill>
                <a:latin typeface="Calibri"/>
              </a:rPr>
              <a:t> </a:t>
            </a:r>
            <a:r>
              <a:rPr lang="de-CH" sz="1400" dirty="0" err="1" smtClean="0">
                <a:solidFill>
                  <a:srgbClr val="0070C0"/>
                </a:solidFill>
                <a:latin typeface="Calibri"/>
              </a:rPr>
              <a:t>phase</a:t>
            </a:r>
            <a:r>
              <a:rPr lang="de-CH" sz="1400" dirty="0" smtClean="0">
                <a:solidFill>
                  <a:srgbClr val="0070C0"/>
                </a:solidFill>
                <a:latin typeface="Calibri"/>
              </a:rPr>
              <a:t> </a:t>
            </a:r>
            <a:r>
              <a:rPr lang="de-CH" sz="1400" dirty="0" err="1" smtClean="0">
                <a:solidFill>
                  <a:srgbClr val="0070C0"/>
                </a:solidFill>
                <a:latin typeface="Calibri"/>
              </a:rPr>
              <a:t>inversion</a:t>
            </a:r>
            <a:r>
              <a:rPr lang="de-CH" sz="1400" dirty="0" smtClean="0">
                <a:solidFill>
                  <a:srgbClr val="0070C0"/>
                </a:solidFill>
                <a:latin typeface="Calibri"/>
              </a:rPr>
              <a:t> time at 1.05us </a:t>
            </a:r>
            <a:r>
              <a:rPr lang="de-CH" sz="1400" dirty="0" smtClean="0">
                <a:solidFill>
                  <a:srgbClr val="0070C0"/>
                </a:solidFill>
                <a:latin typeface="Calibri"/>
                <a:sym typeface="Wingdings" panose="05000000000000000000" pitchFamily="2" charset="2"/>
              </a:rPr>
              <a:t> </a:t>
            </a:r>
            <a:r>
              <a:rPr lang="de-CH" sz="1400" dirty="0" err="1" smtClean="0">
                <a:solidFill>
                  <a:srgbClr val="0070C0"/>
                </a:solidFill>
                <a:latin typeface="Calibri"/>
                <a:sym typeface="Wingdings" panose="05000000000000000000" pitchFamily="2" charset="2"/>
              </a:rPr>
              <a:t>compressed</a:t>
            </a:r>
            <a:r>
              <a:rPr lang="de-CH" sz="1400" dirty="0" smtClean="0">
                <a:solidFill>
                  <a:srgbClr val="0070C0"/>
                </a:solidFill>
                <a:latin typeface="Calibri"/>
                <a:sym typeface="Wingdings" panose="05000000000000000000" pitchFamily="2" charset="2"/>
              </a:rPr>
              <a:t> pulse </a:t>
            </a:r>
            <a:r>
              <a:rPr lang="de-CH" sz="1400" dirty="0" err="1" smtClean="0">
                <a:solidFill>
                  <a:srgbClr val="0070C0"/>
                </a:solidFill>
                <a:latin typeface="Calibri"/>
                <a:sym typeface="Wingdings" panose="05000000000000000000" pitchFamily="2" charset="2"/>
              </a:rPr>
              <a:t>length</a:t>
            </a:r>
            <a:r>
              <a:rPr lang="de-CH" sz="1400" dirty="0" smtClean="0">
                <a:solidFill>
                  <a:srgbClr val="0070C0"/>
                </a:solidFill>
                <a:latin typeface="Calibri"/>
                <a:sym typeface="Wingdings" panose="05000000000000000000" pitchFamily="2" charset="2"/>
              </a:rPr>
              <a:t> </a:t>
            </a:r>
            <a:r>
              <a:rPr lang="de-CH" sz="1400" dirty="0" err="1" smtClean="0">
                <a:solidFill>
                  <a:srgbClr val="0070C0"/>
                </a:solidFill>
                <a:latin typeface="Calibri"/>
                <a:sym typeface="Wingdings" panose="05000000000000000000" pitchFamily="2" charset="2"/>
              </a:rPr>
              <a:t>is</a:t>
            </a:r>
            <a:r>
              <a:rPr lang="de-CH" sz="1400" dirty="0" smtClean="0">
                <a:solidFill>
                  <a:srgbClr val="0070C0"/>
                </a:solidFill>
                <a:latin typeface="Calibri"/>
                <a:sym typeface="Wingdings" panose="05000000000000000000" pitchFamily="2" charset="2"/>
              </a:rPr>
              <a:t> 150 </a:t>
            </a:r>
            <a:r>
              <a:rPr lang="de-CH" sz="1400" dirty="0" err="1" smtClean="0">
                <a:solidFill>
                  <a:srgbClr val="0070C0"/>
                </a:solidFill>
                <a:latin typeface="Calibri"/>
                <a:sym typeface="Wingdings" panose="05000000000000000000" pitchFamily="2" charset="2"/>
              </a:rPr>
              <a:t>ns</a:t>
            </a:r>
            <a:r>
              <a:rPr lang="de-CH" sz="1400" dirty="0" smtClean="0">
                <a:solidFill>
                  <a:srgbClr val="0070C0"/>
                </a:solidFill>
                <a:latin typeface="Calibri"/>
                <a:sym typeface="Wingdings" panose="05000000000000000000" pitchFamily="2" charset="2"/>
              </a:rPr>
              <a:t>.</a:t>
            </a:r>
          </a:p>
          <a:p>
            <a:pPr eaLnBrk="1" hangingPunct="1">
              <a:lnSpc>
                <a:spcPct val="110000"/>
              </a:lnSpc>
              <a:spcBef>
                <a:spcPct val="0"/>
              </a:spcBef>
              <a:buClr>
                <a:srgbClr val="000000"/>
              </a:buClr>
            </a:pPr>
            <a:endParaRPr lang="de-CH" sz="1400" dirty="0" smtClean="0">
              <a:solidFill>
                <a:srgbClr val="0070C0"/>
              </a:solidFill>
              <a:latin typeface="Calibri"/>
            </a:endParaRPr>
          </a:p>
          <a:p>
            <a:pPr eaLnBrk="1" hangingPunct="1">
              <a:lnSpc>
                <a:spcPct val="110000"/>
              </a:lnSpc>
              <a:spcBef>
                <a:spcPct val="0"/>
              </a:spcBef>
              <a:buClr>
                <a:srgbClr val="000000"/>
              </a:buClr>
            </a:pPr>
            <a:r>
              <a:rPr lang="de-CH" sz="1400" dirty="0" err="1" smtClean="0">
                <a:solidFill>
                  <a:srgbClr val="000000"/>
                </a:solidFill>
                <a:latin typeface="Calibri"/>
              </a:rPr>
              <a:t>Deflecting</a:t>
            </a:r>
            <a:r>
              <a:rPr lang="de-CH" sz="1400" dirty="0" smtClean="0">
                <a:solidFill>
                  <a:srgbClr val="000000"/>
                </a:solidFill>
                <a:latin typeface="Calibri"/>
              </a:rPr>
              <a:t> </a:t>
            </a:r>
            <a:r>
              <a:rPr lang="de-CH" sz="1400" dirty="0" err="1" smtClean="0">
                <a:solidFill>
                  <a:srgbClr val="000000"/>
                </a:solidFill>
                <a:latin typeface="Calibri"/>
              </a:rPr>
              <a:t>voltage</a:t>
            </a:r>
            <a:r>
              <a:rPr lang="de-CH" sz="1400" dirty="0" smtClean="0">
                <a:solidFill>
                  <a:srgbClr val="000000"/>
                </a:solidFill>
                <a:latin typeface="Calibri"/>
              </a:rPr>
              <a:t> (V</a:t>
            </a:r>
            <a:r>
              <a:rPr lang="de-CH" sz="1400" baseline="-25000" dirty="0" smtClean="0">
                <a:solidFill>
                  <a:srgbClr val="000000"/>
                </a:solidFill>
                <a:latin typeface="Arial" panose="020B0604020202020204" pitchFamily="34" charset="0"/>
                <a:cs typeface="Arial" panose="020B0604020202020204" pitchFamily="34" charset="0"/>
              </a:rPr>
              <a:t>Ʇ</a:t>
            </a:r>
            <a:r>
              <a:rPr lang="de-CH" sz="1400" dirty="0" smtClean="0">
                <a:solidFill>
                  <a:srgbClr val="000000"/>
                </a:solidFill>
                <a:latin typeface="Arial" panose="020B0604020202020204" pitchFamily="34" charset="0"/>
                <a:cs typeface="Arial" panose="020B0604020202020204" pitchFamily="34" charset="0"/>
              </a:rPr>
              <a:t>) </a:t>
            </a:r>
            <a:r>
              <a:rPr lang="de-CH" sz="1400" dirty="0" err="1" smtClean="0">
                <a:solidFill>
                  <a:srgbClr val="000000"/>
                </a:solidFill>
                <a:latin typeface="Calibri"/>
              </a:rPr>
              <a:t>produced</a:t>
            </a:r>
            <a:r>
              <a:rPr lang="de-CH" sz="1400" dirty="0" smtClean="0">
                <a:solidFill>
                  <a:srgbClr val="000000"/>
                </a:solidFill>
                <a:latin typeface="Calibri"/>
              </a:rPr>
              <a:t> </a:t>
            </a:r>
            <a:r>
              <a:rPr lang="de-CH" sz="1400" dirty="0" err="1" smtClean="0">
                <a:solidFill>
                  <a:srgbClr val="000000"/>
                </a:solidFill>
                <a:latin typeface="Calibri"/>
              </a:rPr>
              <a:t>by</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compressed</a:t>
            </a:r>
            <a:r>
              <a:rPr lang="de-CH" sz="1400" dirty="0" smtClean="0">
                <a:solidFill>
                  <a:srgbClr val="000000"/>
                </a:solidFill>
                <a:latin typeface="Calibri"/>
              </a:rPr>
              <a:t> pulse </a:t>
            </a:r>
            <a:r>
              <a:rPr lang="de-CH" sz="1400" dirty="0" err="1" smtClean="0">
                <a:solidFill>
                  <a:srgbClr val="000000"/>
                </a:solidFill>
                <a:latin typeface="Calibri"/>
              </a:rPr>
              <a:t>propagating</a:t>
            </a:r>
            <a:r>
              <a:rPr lang="de-CH" sz="1400" dirty="0" smtClean="0">
                <a:solidFill>
                  <a:srgbClr val="000000"/>
                </a:solidFill>
                <a:latin typeface="Calibri"/>
              </a:rPr>
              <a:t> </a:t>
            </a:r>
            <a:r>
              <a:rPr lang="de-CH" sz="1400" dirty="0" err="1" smtClean="0">
                <a:solidFill>
                  <a:srgbClr val="000000"/>
                </a:solidFill>
                <a:latin typeface="Calibri"/>
              </a:rPr>
              <a:t>along</a:t>
            </a:r>
            <a:r>
              <a:rPr lang="de-CH" sz="1400" dirty="0" smtClean="0">
                <a:solidFill>
                  <a:srgbClr val="000000"/>
                </a:solidFill>
                <a:latin typeface="Calibri"/>
              </a:rPr>
              <a:t> a </a:t>
            </a:r>
            <a:r>
              <a:rPr lang="de-CH" sz="1400" dirty="0" err="1" smtClean="0">
                <a:solidFill>
                  <a:srgbClr val="000000"/>
                </a:solidFill>
                <a:latin typeface="Calibri"/>
              </a:rPr>
              <a:t>single</a:t>
            </a:r>
            <a:r>
              <a:rPr lang="de-CH" sz="1400" dirty="0" smtClean="0">
                <a:solidFill>
                  <a:srgbClr val="000000"/>
                </a:solidFill>
                <a:latin typeface="Calibri"/>
              </a:rPr>
              <a:t> TDS </a:t>
            </a:r>
            <a:r>
              <a:rPr lang="de-CH" sz="1400" dirty="0" err="1" smtClean="0">
                <a:solidFill>
                  <a:srgbClr val="000000"/>
                </a:solidFill>
                <a:latin typeface="Calibri"/>
              </a:rPr>
              <a:t>is</a:t>
            </a:r>
            <a:r>
              <a:rPr lang="de-CH" sz="1400" dirty="0" smtClean="0">
                <a:solidFill>
                  <a:srgbClr val="000000"/>
                </a:solidFill>
                <a:latin typeface="Calibri"/>
              </a:rPr>
              <a:t> 12.4MV.</a:t>
            </a:r>
          </a:p>
          <a:p>
            <a:pPr eaLnBrk="1" hangingPunct="1">
              <a:lnSpc>
                <a:spcPct val="110000"/>
              </a:lnSpc>
              <a:spcBef>
                <a:spcPct val="0"/>
              </a:spcBef>
              <a:buClr>
                <a:srgbClr val="000000"/>
              </a:buClr>
            </a:pPr>
            <a:r>
              <a:rPr lang="de-CH" sz="1400" dirty="0" err="1" smtClean="0">
                <a:solidFill>
                  <a:srgbClr val="000000"/>
                </a:solidFill>
                <a:latin typeface="+mn-lt"/>
              </a:rPr>
              <a:t>Without</a:t>
            </a:r>
            <a:r>
              <a:rPr lang="de-CH" sz="1400" dirty="0" smtClean="0">
                <a:solidFill>
                  <a:srgbClr val="000000"/>
                </a:solidFill>
                <a:latin typeface="+mn-lt"/>
              </a:rPr>
              <a:t> </a:t>
            </a:r>
            <a:r>
              <a:rPr lang="de-CH" sz="1400" dirty="0" err="1" smtClean="0">
                <a:solidFill>
                  <a:srgbClr val="000000"/>
                </a:solidFill>
                <a:latin typeface="+mn-lt"/>
              </a:rPr>
              <a:t>compression</a:t>
            </a:r>
            <a:r>
              <a:rPr lang="de-CH" sz="1400" dirty="0" smtClean="0">
                <a:solidFill>
                  <a:srgbClr val="000000"/>
                </a:solidFill>
                <a:latin typeface="+mn-lt"/>
              </a:rPr>
              <a:t> V</a:t>
            </a:r>
            <a:r>
              <a:rPr lang="de-CH" sz="1400" baseline="-25000" dirty="0" smtClean="0">
                <a:solidFill>
                  <a:srgbClr val="000000"/>
                </a:solidFill>
                <a:latin typeface="+mn-lt"/>
                <a:cs typeface="Arial" panose="020B0604020202020204" pitchFamily="34" charset="0"/>
              </a:rPr>
              <a:t>Ʇ </a:t>
            </a:r>
            <a:r>
              <a:rPr lang="de-CH" sz="1400" dirty="0" smtClean="0">
                <a:solidFill>
                  <a:srgbClr val="000000"/>
                </a:solidFill>
                <a:latin typeface="+mn-lt"/>
                <a:cs typeface="Arial" panose="020B0604020202020204" pitchFamily="34" charset="0"/>
              </a:rPr>
              <a:t>= 6MV.</a:t>
            </a:r>
            <a:endParaRPr lang="de-CH" sz="1400" dirty="0" smtClean="0">
              <a:solidFill>
                <a:srgbClr val="000000"/>
              </a:solidFill>
              <a:latin typeface="+mn-lt"/>
            </a:endParaRPr>
          </a:p>
        </p:txBody>
      </p:sp>
    </p:spTree>
    <p:extLst>
      <p:ext uri="{BB962C8B-B14F-4D97-AF65-F5344CB8AC3E}">
        <p14:creationId xmlns:p14="http://schemas.microsoft.com/office/powerpoint/2010/main" val="213155193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err="1" smtClean="0"/>
              <a:t>Actual</a:t>
            </a:r>
            <a:r>
              <a:rPr lang="de-CH" dirty="0" smtClean="0"/>
              <a:t> pulse </a:t>
            </a:r>
            <a:r>
              <a:rPr lang="de-CH" dirty="0" err="1" smtClean="0"/>
              <a:t>shape</a:t>
            </a:r>
            <a:r>
              <a:rPr lang="de-CH" dirty="0" smtClean="0"/>
              <a:t> </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4</a:t>
            </a:fld>
            <a:endParaRPr lang="de-DE" dirty="0"/>
          </a:p>
        </p:txBody>
      </p:sp>
      <p:sp>
        <p:nvSpPr>
          <p:cNvPr id="5" name="TextBox 4"/>
          <p:cNvSpPr txBox="1"/>
          <p:nvPr/>
        </p:nvSpPr>
        <p:spPr>
          <a:xfrm>
            <a:off x="1251347" y="921888"/>
            <a:ext cx="2304256" cy="914400"/>
          </a:xfrm>
          <a:prstGeom prst="rect">
            <a:avLst/>
          </a:prstGeom>
          <a:noFill/>
        </p:spPr>
        <p:txBody>
          <a:bodyPr wrap="square" lIns="0" tIns="0" rIns="0" bIns="0" rtlCol="0">
            <a:noAutofit/>
          </a:bodyPr>
          <a:lstStyle/>
          <a:p>
            <a:pPr marL="171450" indent="-171450" eaLnBrk="1" hangingPunct="1">
              <a:lnSpc>
                <a:spcPct val="110000"/>
              </a:lnSpc>
              <a:spcBef>
                <a:spcPts val="600"/>
              </a:spcBef>
              <a:buClr>
                <a:srgbClr val="000000"/>
              </a:buClr>
              <a:buFont typeface="Arial" panose="020B0604020202020204" pitchFamily="34" charset="0"/>
              <a:buChar char="•"/>
            </a:pPr>
            <a:r>
              <a:rPr lang="de-CH" sz="1100" dirty="0" smtClean="0">
                <a:solidFill>
                  <a:srgbClr val="000000"/>
                </a:solidFill>
                <a:latin typeface="+mn-lt"/>
              </a:rPr>
              <a:t>Same </a:t>
            </a:r>
            <a:r>
              <a:rPr lang="de-CH" sz="1100" dirty="0" err="1" smtClean="0">
                <a:solidFill>
                  <a:srgbClr val="000000"/>
                </a:solidFill>
                <a:latin typeface="+mn-lt"/>
              </a:rPr>
              <a:t>calculations</a:t>
            </a:r>
            <a:r>
              <a:rPr lang="de-CH" sz="1100" dirty="0" smtClean="0">
                <a:solidFill>
                  <a:srgbClr val="000000"/>
                </a:solidFill>
                <a:latin typeface="+mn-lt"/>
              </a:rPr>
              <a:t> </a:t>
            </a:r>
            <a:r>
              <a:rPr lang="de-CH" sz="1100" dirty="0" err="1" smtClean="0">
                <a:solidFill>
                  <a:srgbClr val="000000"/>
                </a:solidFill>
                <a:latin typeface="+mn-lt"/>
              </a:rPr>
              <a:t>with</a:t>
            </a:r>
            <a:r>
              <a:rPr lang="de-CH" sz="1100" dirty="0" smtClean="0">
                <a:solidFill>
                  <a:srgbClr val="000000"/>
                </a:solidFill>
                <a:latin typeface="+mn-lt"/>
              </a:rPr>
              <a:t> </a:t>
            </a:r>
            <a:r>
              <a:rPr lang="de-CH" sz="1100" dirty="0" err="1" smtClean="0">
                <a:solidFill>
                  <a:srgbClr val="000000"/>
                </a:solidFill>
                <a:latin typeface="+mn-lt"/>
              </a:rPr>
              <a:t>the</a:t>
            </a:r>
            <a:r>
              <a:rPr lang="de-CH" sz="1100" dirty="0" smtClean="0">
                <a:solidFill>
                  <a:srgbClr val="000000"/>
                </a:solidFill>
                <a:latin typeface="+mn-lt"/>
              </a:rPr>
              <a:t> real pulse </a:t>
            </a:r>
            <a:r>
              <a:rPr lang="de-CH" sz="1100" dirty="0" err="1" smtClean="0">
                <a:solidFill>
                  <a:srgbClr val="000000"/>
                </a:solidFill>
                <a:latin typeface="+mn-lt"/>
              </a:rPr>
              <a:t>shape</a:t>
            </a:r>
            <a:r>
              <a:rPr lang="de-CH" sz="1100" dirty="0" smtClean="0">
                <a:solidFill>
                  <a:srgbClr val="000000"/>
                </a:solidFill>
                <a:latin typeface="+mn-lt"/>
              </a:rPr>
              <a:t> </a:t>
            </a:r>
            <a:r>
              <a:rPr lang="de-CH" sz="1100" dirty="0" err="1" smtClean="0">
                <a:solidFill>
                  <a:srgbClr val="000000"/>
                </a:solidFill>
                <a:latin typeface="+mn-lt"/>
              </a:rPr>
              <a:t>gives</a:t>
            </a:r>
            <a:r>
              <a:rPr lang="de-CH" sz="1100" dirty="0" smtClean="0">
                <a:solidFill>
                  <a:srgbClr val="000000"/>
                </a:solidFill>
                <a:latin typeface="+mn-lt"/>
              </a:rPr>
              <a:t> </a:t>
            </a:r>
            <a:r>
              <a:rPr lang="de-CH" sz="1100" dirty="0">
                <a:solidFill>
                  <a:srgbClr val="000000"/>
                </a:solidFill>
                <a:latin typeface="+mn-lt"/>
              </a:rPr>
              <a:t>V</a:t>
            </a:r>
            <a:r>
              <a:rPr lang="de-CH" sz="1100" baseline="-25000" dirty="0">
                <a:solidFill>
                  <a:srgbClr val="000000"/>
                </a:solidFill>
                <a:latin typeface="+mn-lt"/>
                <a:cs typeface="Arial" panose="020B0604020202020204" pitchFamily="34" charset="0"/>
              </a:rPr>
              <a:t>Ʇ </a:t>
            </a:r>
            <a:r>
              <a:rPr lang="de-CH" sz="1100" dirty="0">
                <a:solidFill>
                  <a:srgbClr val="000000"/>
                </a:solidFill>
                <a:latin typeface="+mn-lt"/>
                <a:cs typeface="Arial" panose="020B0604020202020204" pitchFamily="34" charset="0"/>
              </a:rPr>
              <a:t>= </a:t>
            </a:r>
            <a:r>
              <a:rPr lang="de-CH" sz="1100" dirty="0" smtClean="0">
                <a:solidFill>
                  <a:srgbClr val="000000"/>
                </a:solidFill>
                <a:latin typeface="+mn-lt"/>
                <a:cs typeface="Arial" panose="020B0604020202020204" pitchFamily="34" charset="0"/>
              </a:rPr>
              <a:t>10.3 MV (-17%).</a:t>
            </a:r>
          </a:p>
          <a:p>
            <a:pPr marL="171450" indent="-171450" eaLnBrk="1" hangingPunct="1">
              <a:lnSpc>
                <a:spcPct val="110000"/>
              </a:lnSpc>
              <a:spcBef>
                <a:spcPts val="600"/>
              </a:spcBef>
              <a:buClr>
                <a:srgbClr val="000000"/>
              </a:buClr>
              <a:buFont typeface="Arial" panose="020B0604020202020204" pitchFamily="34" charset="0"/>
              <a:buChar char="•"/>
            </a:pPr>
            <a:r>
              <a:rPr lang="de-CH" sz="1100" dirty="0" smtClean="0">
                <a:solidFill>
                  <a:srgbClr val="000000"/>
                </a:solidFill>
                <a:latin typeface="+mn-lt"/>
                <a:cs typeface="Arial" panose="020B0604020202020204" pitchFamily="34" charset="0"/>
              </a:rPr>
              <a:t>In </a:t>
            </a:r>
            <a:r>
              <a:rPr lang="de-CH" sz="1100" dirty="0" err="1" smtClean="0">
                <a:solidFill>
                  <a:srgbClr val="000000"/>
                </a:solidFill>
                <a:latin typeface="+mn-lt"/>
                <a:cs typeface="Arial" panose="020B0604020202020204" pitchFamily="34" charset="0"/>
              </a:rPr>
              <a:t>case</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of</a:t>
            </a:r>
            <a:r>
              <a:rPr lang="de-CH" sz="1100" dirty="0" smtClean="0">
                <a:solidFill>
                  <a:srgbClr val="000000"/>
                </a:solidFill>
                <a:latin typeface="+mn-lt"/>
                <a:cs typeface="Arial" panose="020B0604020202020204" pitchFamily="34" charset="0"/>
              </a:rPr>
              <a:t> ideal pulse </a:t>
            </a:r>
            <a:r>
              <a:rPr lang="de-CH" sz="1100" dirty="0" err="1" smtClean="0">
                <a:solidFill>
                  <a:srgbClr val="000000"/>
                </a:solidFill>
                <a:latin typeface="+mn-lt"/>
                <a:cs typeface="Arial" panose="020B0604020202020204" pitchFamily="34" charset="0"/>
              </a:rPr>
              <a:t>we</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could</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have</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the</a:t>
            </a:r>
            <a:r>
              <a:rPr lang="de-CH" sz="1100" dirty="0" smtClean="0">
                <a:solidFill>
                  <a:srgbClr val="000000"/>
                </a:solidFill>
                <a:latin typeface="+mn-lt"/>
                <a:cs typeface="Arial" panose="020B0604020202020204" pitchFamily="34" charset="0"/>
              </a:rPr>
              <a:t> same </a:t>
            </a:r>
            <a:r>
              <a:rPr lang="de-CH" sz="1100" dirty="0">
                <a:solidFill>
                  <a:srgbClr val="000000"/>
                </a:solidFill>
                <a:latin typeface="+mn-lt"/>
              </a:rPr>
              <a:t>V</a:t>
            </a:r>
            <a:r>
              <a:rPr lang="de-CH" sz="1100" baseline="-25000" dirty="0">
                <a:solidFill>
                  <a:srgbClr val="000000"/>
                </a:solidFill>
                <a:latin typeface="+mn-lt"/>
                <a:cs typeface="Arial" panose="020B0604020202020204" pitchFamily="34" charset="0"/>
              </a:rPr>
              <a:t>Ʇ </a:t>
            </a:r>
            <a:r>
              <a:rPr lang="de-CH" sz="1100" dirty="0" err="1" smtClean="0">
                <a:solidFill>
                  <a:srgbClr val="000000"/>
                </a:solidFill>
                <a:latin typeface="+mn-lt"/>
                <a:cs typeface="Arial" panose="020B0604020202020204" pitchFamily="34" charset="0"/>
              </a:rPr>
              <a:t>with</a:t>
            </a:r>
            <a:r>
              <a:rPr lang="de-CH" sz="1100" dirty="0" smtClean="0">
                <a:solidFill>
                  <a:srgbClr val="000000"/>
                </a:solidFill>
                <a:latin typeface="+mn-lt"/>
                <a:cs typeface="Arial" panose="020B0604020202020204" pitchFamily="34" charset="0"/>
              </a:rPr>
              <a:t> 30% </a:t>
            </a:r>
            <a:r>
              <a:rPr lang="de-CH" sz="1100" dirty="0" err="1" smtClean="0">
                <a:solidFill>
                  <a:srgbClr val="000000"/>
                </a:solidFill>
                <a:latin typeface="+mn-lt"/>
                <a:cs typeface="Arial" panose="020B0604020202020204" pitchFamily="34" charset="0"/>
              </a:rPr>
              <a:t>less</a:t>
            </a:r>
            <a:r>
              <a:rPr lang="de-CH" sz="1100" dirty="0" smtClean="0">
                <a:solidFill>
                  <a:srgbClr val="000000"/>
                </a:solidFill>
                <a:latin typeface="+mn-lt"/>
                <a:cs typeface="Arial" panose="020B0604020202020204" pitchFamily="34" charset="0"/>
              </a:rPr>
              <a:t> power.</a:t>
            </a:r>
          </a:p>
          <a:p>
            <a:pPr marL="171450" indent="-171450" eaLnBrk="1" hangingPunct="1">
              <a:lnSpc>
                <a:spcPct val="110000"/>
              </a:lnSpc>
              <a:spcBef>
                <a:spcPts val="600"/>
              </a:spcBef>
              <a:buClr>
                <a:srgbClr val="000000"/>
              </a:buClr>
              <a:buFont typeface="Arial" panose="020B0604020202020204" pitchFamily="34" charset="0"/>
              <a:buChar char="•"/>
            </a:pPr>
            <a:r>
              <a:rPr lang="de-CH" sz="1100" dirty="0" err="1" smtClean="0">
                <a:solidFill>
                  <a:srgbClr val="000000"/>
                </a:solidFill>
                <a:latin typeface="+mn-lt"/>
              </a:rPr>
              <a:t>considering</a:t>
            </a:r>
            <a:r>
              <a:rPr lang="de-CH" sz="1100" dirty="0" smtClean="0">
                <a:solidFill>
                  <a:srgbClr val="000000"/>
                </a:solidFill>
                <a:latin typeface="+mn-lt"/>
              </a:rPr>
              <a:t> </a:t>
            </a:r>
            <a:r>
              <a:rPr lang="de-CH" sz="1100" dirty="0" err="1" smtClean="0">
                <a:solidFill>
                  <a:srgbClr val="000000"/>
                </a:solidFill>
                <a:latin typeface="+mn-lt"/>
              </a:rPr>
              <a:t>the</a:t>
            </a:r>
            <a:r>
              <a:rPr lang="de-CH" sz="1100" dirty="0" smtClean="0">
                <a:solidFill>
                  <a:srgbClr val="000000"/>
                </a:solidFill>
                <a:latin typeface="+mn-lt"/>
              </a:rPr>
              <a:t> </a:t>
            </a:r>
            <a:r>
              <a:rPr lang="de-CH" sz="1100" dirty="0" err="1" smtClean="0">
                <a:solidFill>
                  <a:srgbClr val="000000"/>
                </a:solidFill>
                <a:latin typeface="+mn-lt"/>
              </a:rPr>
              <a:t>actual</a:t>
            </a:r>
            <a:r>
              <a:rPr lang="de-CH" sz="1100" dirty="0" smtClean="0">
                <a:solidFill>
                  <a:srgbClr val="000000"/>
                </a:solidFill>
                <a:latin typeface="+mn-lt"/>
              </a:rPr>
              <a:t> pulse </a:t>
            </a:r>
            <a:r>
              <a:rPr lang="de-CH" sz="1100" dirty="0" err="1" smtClean="0">
                <a:solidFill>
                  <a:srgbClr val="000000"/>
                </a:solidFill>
                <a:latin typeface="+mn-lt"/>
              </a:rPr>
              <a:t>amplitude</a:t>
            </a:r>
            <a:r>
              <a:rPr lang="de-CH" sz="1100" dirty="0" smtClean="0">
                <a:solidFill>
                  <a:srgbClr val="000000"/>
                </a:solidFill>
                <a:latin typeface="+mn-lt"/>
              </a:rPr>
              <a:t> </a:t>
            </a:r>
            <a:r>
              <a:rPr lang="de-CH" sz="1100" dirty="0" err="1" smtClean="0">
                <a:solidFill>
                  <a:srgbClr val="000000"/>
                </a:solidFill>
                <a:latin typeface="+mn-lt"/>
              </a:rPr>
              <a:t>and</a:t>
            </a:r>
            <a:r>
              <a:rPr lang="de-CH" sz="1100" dirty="0" smtClean="0">
                <a:solidFill>
                  <a:srgbClr val="000000"/>
                </a:solidFill>
                <a:latin typeface="+mn-lt"/>
              </a:rPr>
              <a:t> an </a:t>
            </a:r>
            <a:r>
              <a:rPr lang="de-CH" sz="1100" dirty="0" err="1" smtClean="0">
                <a:solidFill>
                  <a:srgbClr val="000000"/>
                </a:solidFill>
                <a:latin typeface="+mn-lt"/>
              </a:rPr>
              <a:t>ideally</a:t>
            </a:r>
            <a:r>
              <a:rPr lang="de-CH" sz="1100" dirty="0" smtClean="0">
                <a:solidFill>
                  <a:srgbClr val="000000"/>
                </a:solidFill>
                <a:latin typeface="+mn-lt"/>
              </a:rPr>
              <a:t> flat </a:t>
            </a:r>
            <a:r>
              <a:rPr lang="de-CH" sz="1100" dirty="0" err="1" smtClean="0">
                <a:solidFill>
                  <a:srgbClr val="000000"/>
                </a:solidFill>
                <a:latin typeface="+mn-lt"/>
              </a:rPr>
              <a:t>phase</a:t>
            </a:r>
            <a:r>
              <a:rPr lang="de-CH" sz="1100" dirty="0" smtClean="0">
                <a:solidFill>
                  <a:srgbClr val="000000"/>
                </a:solidFill>
                <a:latin typeface="+mn-lt"/>
              </a:rPr>
              <a:t>, </a:t>
            </a:r>
            <a:r>
              <a:rPr lang="de-CH" sz="1100" dirty="0" err="1" smtClean="0">
                <a:solidFill>
                  <a:srgbClr val="000000"/>
                </a:solidFill>
                <a:latin typeface="+mn-lt"/>
              </a:rPr>
              <a:t>or</a:t>
            </a:r>
            <a:r>
              <a:rPr lang="de-CH" sz="1100" dirty="0" smtClean="0">
                <a:solidFill>
                  <a:srgbClr val="000000"/>
                </a:solidFill>
                <a:latin typeface="+mn-lt"/>
              </a:rPr>
              <a:t> vice </a:t>
            </a:r>
            <a:r>
              <a:rPr lang="de-CH" sz="1100" dirty="0" err="1" smtClean="0">
                <a:solidFill>
                  <a:srgbClr val="000000"/>
                </a:solidFill>
                <a:latin typeface="+mn-lt"/>
              </a:rPr>
              <a:t>versa</a:t>
            </a:r>
            <a:r>
              <a:rPr lang="de-CH" sz="1100" dirty="0" smtClean="0">
                <a:solidFill>
                  <a:srgbClr val="000000"/>
                </a:solidFill>
                <a:latin typeface="+mn-lt"/>
              </a:rPr>
              <a:t>, ideal </a:t>
            </a:r>
            <a:r>
              <a:rPr lang="de-CH" sz="1100" dirty="0" err="1" smtClean="0">
                <a:solidFill>
                  <a:srgbClr val="000000"/>
                </a:solidFill>
                <a:latin typeface="+mn-lt"/>
              </a:rPr>
              <a:t>amplitude</a:t>
            </a:r>
            <a:r>
              <a:rPr lang="de-CH" sz="1100" dirty="0" smtClean="0">
                <a:solidFill>
                  <a:srgbClr val="000000"/>
                </a:solidFill>
                <a:latin typeface="+mn-lt"/>
              </a:rPr>
              <a:t> </a:t>
            </a:r>
            <a:r>
              <a:rPr lang="de-CH" sz="1100" dirty="0" err="1" smtClean="0">
                <a:solidFill>
                  <a:srgbClr val="000000"/>
                </a:solidFill>
                <a:latin typeface="+mn-lt"/>
              </a:rPr>
              <a:t>and</a:t>
            </a:r>
            <a:r>
              <a:rPr lang="de-CH" sz="1100" dirty="0" smtClean="0">
                <a:solidFill>
                  <a:srgbClr val="000000"/>
                </a:solidFill>
                <a:latin typeface="+mn-lt"/>
              </a:rPr>
              <a:t> </a:t>
            </a:r>
            <a:r>
              <a:rPr lang="de-CH" sz="1100" dirty="0" err="1" smtClean="0">
                <a:solidFill>
                  <a:srgbClr val="000000"/>
                </a:solidFill>
                <a:latin typeface="+mn-lt"/>
              </a:rPr>
              <a:t>actual</a:t>
            </a:r>
            <a:r>
              <a:rPr lang="de-CH" sz="1100" dirty="0" smtClean="0">
                <a:solidFill>
                  <a:srgbClr val="000000"/>
                </a:solidFill>
                <a:latin typeface="+mn-lt"/>
              </a:rPr>
              <a:t> </a:t>
            </a:r>
            <a:r>
              <a:rPr lang="de-CH" sz="1100" dirty="0" err="1" smtClean="0">
                <a:solidFill>
                  <a:srgbClr val="000000"/>
                </a:solidFill>
                <a:latin typeface="+mn-lt"/>
              </a:rPr>
              <a:t>phase</a:t>
            </a:r>
            <a:r>
              <a:rPr lang="de-CH" sz="1100" dirty="0" smtClean="0">
                <a:solidFill>
                  <a:srgbClr val="000000"/>
                </a:solidFill>
                <a:latin typeface="+mn-lt"/>
              </a:rPr>
              <a:t>, </a:t>
            </a:r>
            <a:r>
              <a:rPr lang="de-CH" sz="1100" dirty="0" err="1" smtClean="0">
                <a:solidFill>
                  <a:srgbClr val="000000"/>
                </a:solidFill>
                <a:latin typeface="+mn-lt"/>
              </a:rPr>
              <a:t>we</a:t>
            </a:r>
            <a:r>
              <a:rPr lang="de-CH" sz="1100" dirty="0" smtClean="0">
                <a:solidFill>
                  <a:srgbClr val="000000"/>
                </a:solidFill>
                <a:latin typeface="+mn-lt"/>
              </a:rPr>
              <a:t> </a:t>
            </a:r>
            <a:r>
              <a:rPr lang="de-CH" sz="1100" dirty="0" err="1" smtClean="0">
                <a:solidFill>
                  <a:srgbClr val="000000"/>
                </a:solidFill>
                <a:latin typeface="+mn-lt"/>
              </a:rPr>
              <a:t>found</a:t>
            </a:r>
            <a:r>
              <a:rPr lang="de-CH" sz="1100" dirty="0" smtClean="0">
                <a:solidFill>
                  <a:srgbClr val="000000"/>
                </a:solidFill>
                <a:latin typeface="+mn-lt"/>
              </a:rPr>
              <a:t> </a:t>
            </a:r>
            <a:r>
              <a:rPr lang="de-CH" sz="1100" dirty="0" err="1" smtClean="0">
                <a:solidFill>
                  <a:srgbClr val="000000"/>
                </a:solidFill>
                <a:latin typeface="+mn-lt"/>
              </a:rPr>
              <a:t>that</a:t>
            </a:r>
            <a:r>
              <a:rPr lang="de-CH" sz="1100" dirty="0" smtClean="0">
                <a:solidFill>
                  <a:srgbClr val="000000"/>
                </a:solidFill>
                <a:latin typeface="+mn-lt"/>
              </a:rPr>
              <a:t> </a:t>
            </a:r>
            <a:r>
              <a:rPr lang="de-CH" sz="1100" dirty="0" err="1" smtClean="0">
                <a:solidFill>
                  <a:srgbClr val="000000"/>
                </a:solidFill>
                <a:latin typeface="+mn-lt"/>
              </a:rPr>
              <a:t>amplitude</a:t>
            </a:r>
            <a:r>
              <a:rPr lang="de-CH" sz="1100" dirty="0" smtClean="0">
                <a:solidFill>
                  <a:srgbClr val="000000"/>
                </a:solidFill>
                <a:latin typeface="+mn-lt"/>
              </a:rPr>
              <a:t> </a:t>
            </a:r>
            <a:r>
              <a:rPr lang="de-CH" sz="1100" dirty="0" err="1" smtClean="0">
                <a:solidFill>
                  <a:srgbClr val="000000"/>
                </a:solidFill>
                <a:latin typeface="+mn-lt"/>
              </a:rPr>
              <a:t>and</a:t>
            </a:r>
            <a:r>
              <a:rPr lang="de-CH" sz="1100" dirty="0" smtClean="0">
                <a:solidFill>
                  <a:srgbClr val="000000"/>
                </a:solidFill>
                <a:latin typeface="+mn-lt"/>
              </a:rPr>
              <a:t> </a:t>
            </a:r>
            <a:r>
              <a:rPr lang="de-CH" sz="1100" dirty="0" err="1" smtClean="0">
                <a:solidFill>
                  <a:srgbClr val="000000"/>
                </a:solidFill>
                <a:latin typeface="+mn-lt"/>
              </a:rPr>
              <a:t>phase</a:t>
            </a:r>
            <a:r>
              <a:rPr lang="de-CH" sz="1100" dirty="0" smtClean="0">
                <a:solidFill>
                  <a:srgbClr val="000000"/>
                </a:solidFill>
                <a:latin typeface="+mn-lt"/>
              </a:rPr>
              <a:t> </a:t>
            </a:r>
            <a:r>
              <a:rPr lang="de-CH" sz="1100" dirty="0" err="1" smtClean="0">
                <a:solidFill>
                  <a:srgbClr val="000000"/>
                </a:solidFill>
                <a:latin typeface="+mn-lt"/>
              </a:rPr>
              <a:t>have</a:t>
            </a:r>
            <a:r>
              <a:rPr lang="de-CH" sz="1100" dirty="0" smtClean="0">
                <a:solidFill>
                  <a:srgbClr val="000000"/>
                </a:solidFill>
                <a:latin typeface="+mn-lt"/>
              </a:rPr>
              <a:t> </a:t>
            </a:r>
            <a:r>
              <a:rPr lang="de-CH" sz="1100" dirty="0" err="1" smtClean="0">
                <a:solidFill>
                  <a:srgbClr val="000000"/>
                </a:solidFill>
                <a:latin typeface="+mn-lt"/>
              </a:rPr>
              <a:t>similar</a:t>
            </a:r>
            <a:r>
              <a:rPr lang="de-CH" sz="1100" dirty="0" smtClean="0">
                <a:solidFill>
                  <a:srgbClr val="000000"/>
                </a:solidFill>
                <a:latin typeface="+mn-lt"/>
              </a:rPr>
              <a:t> </a:t>
            </a:r>
            <a:r>
              <a:rPr lang="de-CH" sz="1100" dirty="0" err="1" smtClean="0">
                <a:solidFill>
                  <a:srgbClr val="000000"/>
                </a:solidFill>
                <a:latin typeface="+mn-lt"/>
              </a:rPr>
              <a:t>weigth</a:t>
            </a:r>
            <a:r>
              <a:rPr lang="de-CH" sz="1100" dirty="0" smtClean="0">
                <a:solidFill>
                  <a:srgbClr val="000000"/>
                </a:solidFill>
                <a:latin typeface="+mn-lt"/>
              </a:rPr>
              <a:t> in </a:t>
            </a:r>
            <a:r>
              <a:rPr lang="de-CH" sz="1100" dirty="0" err="1" smtClean="0">
                <a:solidFill>
                  <a:srgbClr val="000000"/>
                </a:solidFill>
                <a:latin typeface="+mn-lt"/>
              </a:rPr>
              <a:t>lowering</a:t>
            </a:r>
            <a:r>
              <a:rPr lang="de-CH" sz="1100" dirty="0" smtClean="0">
                <a:solidFill>
                  <a:srgbClr val="000000"/>
                </a:solidFill>
                <a:latin typeface="+mn-lt"/>
              </a:rPr>
              <a:t> </a:t>
            </a:r>
            <a:r>
              <a:rPr lang="de-CH" sz="1100" dirty="0" err="1" smtClean="0">
                <a:solidFill>
                  <a:srgbClr val="000000"/>
                </a:solidFill>
                <a:latin typeface="+mn-lt"/>
              </a:rPr>
              <a:t>the</a:t>
            </a:r>
            <a:r>
              <a:rPr lang="de-CH" sz="1100" dirty="0" smtClean="0">
                <a:solidFill>
                  <a:srgbClr val="000000"/>
                </a:solidFill>
                <a:latin typeface="+mn-lt"/>
              </a:rPr>
              <a:t> </a:t>
            </a:r>
            <a:r>
              <a:rPr lang="de-CH" sz="1100" dirty="0" err="1" smtClean="0">
                <a:solidFill>
                  <a:srgbClr val="000000"/>
                </a:solidFill>
                <a:latin typeface="+mn-lt"/>
              </a:rPr>
              <a:t>efficiency</a:t>
            </a:r>
            <a:r>
              <a:rPr lang="de-CH" sz="1100" dirty="0">
                <a:solidFill>
                  <a:srgbClr val="000000"/>
                </a:solidFill>
                <a:latin typeface="+mn-lt"/>
              </a:rPr>
              <a:t>.</a:t>
            </a:r>
            <a:endParaRPr lang="en-US" sz="1100" dirty="0" err="1" smtClean="0">
              <a:solidFill>
                <a:srgbClr val="000000"/>
              </a:solidFill>
              <a:latin typeface="+mn-lt"/>
            </a:endParaRPr>
          </a:p>
        </p:txBody>
      </p:sp>
      <p:pic>
        <p:nvPicPr>
          <p:cNvPr id="6" name="Picture 5"/>
          <p:cNvPicPr>
            <a:picLocks noChangeAspect="1"/>
          </p:cNvPicPr>
          <p:nvPr/>
        </p:nvPicPr>
        <p:blipFill>
          <a:blip r:embed="rId2"/>
          <a:stretch>
            <a:fillRect/>
          </a:stretch>
        </p:blipFill>
        <p:spPr>
          <a:xfrm>
            <a:off x="1114234" y="3181717"/>
            <a:ext cx="2377646" cy="1786283"/>
          </a:xfrm>
          <a:prstGeom prst="rect">
            <a:avLst/>
          </a:prstGeom>
        </p:spPr>
      </p:pic>
      <p:sp>
        <p:nvSpPr>
          <p:cNvPr id="11" name="TextBox 10"/>
          <p:cNvSpPr txBox="1"/>
          <p:nvPr/>
        </p:nvSpPr>
        <p:spPr>
          <a:xfrm>
            <a:off x="5472100" y="921888"/>
            <a:ext cx="2304256" cy="914400"/>
          </a:xfrm>
          <a:prstGeom prst="rect">
            <a:avLst/>
          </a:prstGeom>
          <a:noFill/>
        </p:spPr>
        <p:txBody>
          <a:bodyPr wrap="square" lIns="0" tIns="0" rIns="0" bIns="0" rtlCol="0">
            <a:noAutofit/>
          </a:bodyPr>
          <a:lstStyle/>
          <a:p>
            <a:pPr marL="171450" indent="-171450" eaLnBrk="1" hangingPunct="1">
              <a:lnSpc>
                <a:spcPct val="110000"/>
              </a:lnSpc>
              <a:spcBef>
                <a:spcPts val="600"/>
              </a:spcBef>
              <a:buClr>
                <a:srgbClr val="000000"/>
              </a:buClr>
              <a:buFont typeface="Arial" panose="020B0604020202020204" pitchFamily="34" charset="0"/>
              <a:buChar char="•"/>
            </a:pPr>
            <a:r>
              <a:rPr lang="de-CH" sz="1100" dirty="0" smtClean="0">
                <a:solidFill>
                  <a:srgbClr val="000000"/>
                </a:solidFill>
                <a:latin typeface="+mn-lt"/>
              </a:rPr>
              <a:t>First </a:t>
            </a:r>
            <a:r>
              <a:rPr lang="de-CH" sz="1100" dirty="0" err="1" smtClean="0">
                <a:solidFill>
                  <a:srgbClr val="000000"/>
                </a:solidFill>
                <a:latin typeface="+mn-lt"/>
              </a:rPr>
              <a:t>attempt</a:t>
            </a:r>
            <a:r>
              <a:rPr lang="de-CH" sz="1100" dirty="0" smtClean="0">
                <a:solidFill>
                  <a:srgbClr val="000000"/>
                </a:solidFill>
                <a:latin typeface="+mn-lt"/>
              </a:rPr>
              <a:t> </a:t>
            </a:r>
            <a:r>
              <a:rPr lang="de-CH" sz="1100" dirty="0" err="1" smtClean="0">
                <a:solidFill>
                  <a:srgbClr val="000000"/>
                </a:solidFill>
                <a:latin typeface="+mn-lt"/>
              </a:rPr>
              <a:t>to</a:t>
            </a:r>
            <a:r>
              <a:rPr lang="de-CH" sz="1100" dirty="0" smtClean="0">
                <a:solidFill>
                  <a:srgbClr val="000000"/>
                </a:solidFill>
                <a:latin typeface="+mn-lt"/>
              </a:rPr>
              <a:t> </a:t>
            </a:r>
            <a:r>
              <a:rPr lang="de-CH" sz="1100" dirty="0" err="1" smtClean="0">
                <a:solidFill>
                  <a:srgbClr val="000000"/>
                </a:solidFill>
                <a:latin typeface="+mn-lt"/>
              </a:rPr>
              <a:t>modulate</a:t>
            </a:r>
            <a:r>
              <a:rPr lang="de-CH" sz="1100" dirty="0" smtClean="0">
                <a:solidFill>
                  <a:srgbClr val="000000"/>
                </a:solidFill>
                <a:latin typeface="+mn-lt"/>
              </a:rPr>
              <a:t> </a:t>
            </a:r>
            <a:r>
              <a:rPr lang="de-CH" sz="1100" dirty="0" err="1" smtClean="0">
                <a:solidFill>
                  <a:srgbClr val="000000"/>
                </a:solidFill>
                <a:latin typeface="+mn-lt"/>
              </a:rPr>
              <a:t>the</a:t>
            </a:r>
            <a:r>
              <a:rPr lang="de-CH" sz="1100" dirty="0" smtClean="0">
                <a:solidFill>
                  <a:srgbClr val="000000"/>
                </a:solidFill>
                <a:latin typeface="+mn-lt"/>
              </a:rPr>
              <a:t> LLRF </a:t>
            </a:r>
            <a:r>
              <a:rPr lang="de-CH" sz="1100" dirty="0" err="1" smtClean="0">
                <a:solidFill>
                  <a:srgbClr val="000000"/>
                </a:solidFill>
                <a:latin typeface="+mn-lt"/>
              </a:rPr>
              <a:t>signal</a:t>
            </a:r>
            <a:r>
              <a:rPr lang="de-CH" sz="1100" dirty="0" smtClean="0">
                <a:solidFill>
                  <a:srgbClr val="000000"/>
                </a:solidFill>
                <a:latin typeface="+mn-lt"/>
              </a:rPr>
              <a:t> </a:t>
            </a:r>
            <a:r>
              <a:rPr lang="de-CH" sz="1100" dirty="0" err="1" smtClean="0">
                <a:solidFill>
                  <a:srgbClr val="000000"/>
                </a:solidFill>
                <a:latin typeface="+mn-lt"/>
              </a:rPr>
              <a:t>to</a:t>
            </a:r>
            <a:r>
              <a:rPr lang="de-CH" sz="1100" dirty="0" smtClean="0">
                <a:solidFill>
                  <a:srgbClr val="000000"/>
                </a:solidFill>
                <a:latin typeface="+mn-lt"/>
              </a:rPr>
              <a:t> </a:t>
            </a:r>
            <a:r>
              <a:rPr lang="de-CH" sz="1100" dirty="0" err="1" smtClean="0">
                <a:solidFill>
                  <a:srgbClr val="000000"/>
                </a:solidFill>
                <a:latin typeface="+mn-lt"/>
              </a:rPr>
              <a:t>get</a:t>
            </a:r>
            <a:r>
              <a:rPr lang="de-CH" sz="1100" dirty="0" smtClean="0">
                <a:solidFill>
                  <a:srgbClr val="000000"/>
                </a:solidFill>
                <a:latin typeface="+mn-lt"/>
              </a:rPr>
              <a:t> a </a:t>
            </a:r>
            <a:r>
              <a:rPr lang="de-CH" sz="1100" dirty="0" err="1" smtClean="0">
                <a:solidFill>
                  <a:srgbClr val="000000"/>
                </a:solidFill>
                <a:latin typeface="+mn-lt"/>
              </a:rPr>
              <a:t>flatter</a:t>
            </a:r>
            <a:r>
              <a:rPr lang="de-CH" sz="1100" dirty="0" smtClean="0">
                <a:solidFill>
                  <a:srgbClr val="000000"/>
                </a:solidFill>
                <a:latin typeface="+mn-lt"/>
              </a:rPr>
              <a:t> RF pulse.</a:t>
            </a:r>
          </a:p>
          <a:p>
            <a:pPr marL="171450" indent="-171450" eaLnBrk="1" hangingPunct="1">
              <a:lnSpc>
                <a:spcPct val="110000"/>
              </a:lnSpc>
              <a:spcBef>
                <a:spcPts val="600"/>
              </a:spcBef>
              <a:buClr>
                <a:srgbClr val="000000"/>
              </a:buClr>
              <a:buFont typeface="Arial" panose="020B0604020202020204" pitchFamily="34" charset="0"/>
              <a:buChar char="•"/>
            </a:pPr>
            <a:r>
              <a:rPr lang="de-CH" sz="1100" dirty="0">
                <a:solidFill>
                  <a:srgbClr val="000000"/>
                </a:solidFill>
                <a:latin typeface="+mn-lt"/>
              </a:rPr>
              <a:t>V</a:t>
            </a:r>
            <a:r>
              <a:rPr lang="de-CH" sz="1100" baseline="-25000" dirty="0">
                <a:solidFill>
                  <a:srgbClr val="000000"/>
                </a:solidFill>
                <a:latin typeface="+mn-lt"/>
                <a:cs typeface="Arial" panose="020B0604020202020204" pitchFamily="34" charset="0"/>
              </a:rPr>
              <a:t>Ʇ </a:t>
            </a:r>
            <a:r>
              <a:rPr lang="de-CH" sz="1100" dirty="0" err="1" smtClean="0">
                <a:solidFill>
                  <a:srgbClr val="000000"/>
                </a:solidFill>
                <a:latin typeface="+mn-lt"/>
                <a:cs typeface="Arial" panose="020B0604020202020204" pitchFamily="34" charset="0"/>
              </a:rPr>
              <a:t>increases</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by</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about</a:t>
            </a:r>
            <a:r>
              <a:rPr lang="de-CH" sz="1100" dirty="0" smtClean="0">
                <a:solidFill>
                  <a:srgbClr val="000000"/>
                </a:solidFill>
                <a:latin typeface="+mn-lt"/>
                <a:cs typeface="Arial" panose="020B0604020202020204" pitchFamily="34" charset="0"/>
              </a:rPr>
              <a:t> 8% (</a:t>
            </a:r>
            <a:r>
              <a:rPr lang="de-CH" sz="1100" dirty="0" err="1" smtClean="0">
                <a:solidFill>
                  <a:srgbClr val="000000"/>
                </a:solidFill>
                <a:latin typeface="+mn-lt"/>
                <a:cs typeface="Arial" panose="020B0604020202020204" pitchFamily="34" charset="0"/>
              </a:rPr>
              <a:t>calculated</a:t>
            </a:r>
            <a:r>
              <a:rPr lang="de-CH" sz="1100" dirty="0" smtClean="0">
                <a:solidFill>
                  <a:srgbClr val="000000"/>
                </a:solidFill>
                <a:latin typeface="+mn-lt"/>
                <a:cs typeface="Arial" panose="020B0604020202020204" pitchFamily="34" charset="0"/>
              </a:rPr>
              <a:t>, not </a:t>
            </a:r>
            <a:r>
              <a:rPr lang="de-CH" sz="1100" dirty="0" err="1" smtClean="0">
                <a:solidFill>
                  <a:srgbClr val="000000"/>
                </a:solidFill>
                <a:latin typeface="+mn-lt"/>
                <a:cs typeface="Arial" panose="020B0604020202020204" pitchFamily="34" charset="0"/>
              </a:rPr>
              <a:t>yet</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measured</a:t>
            </a:r>
            <a:r>
              <a:rPr lang="de-CH" sz="1100" dirty="0" smtClean="0">
                <a:solidFill>
                  <a:srgbClr val="000000"/>
                </a:solidFill>
                <a:latin typeface="+mn-lt"/>
                <a:cs typeface="Arial" panose="020B0604020202020204" pitchFamily="34" charset="0"/>
              </a:rPr>
              <a:t> </a:t>
            </a:r>
            <a:r>
              <a:rPr lang="de-CH" sz="1100" dirty="0" err="1" smtClean="0">
                <a:solidFill>
                  <a:srgbClr val="000000"/>
                </a:solidFill>
                <a:latin typeface="+mn-lt"/>
                <a:cs typeface="Arial" panose="020B0604020202020204" pitchFamily="34" charset="0"/>
              </a:rPr>
              <a:t>with</a:t>
            </a:r>
            <a:r>
              <a:rPr lang="de-CH" sz="1100" dirty="0" smtClean="0">
                <a:solidFill>
                  <a:srgbClr val="000000"/>
                </a:solidFill>
                <a:latin typeface="+mn-lt"/>
                <a:cs typeface="Arial" panose="020B0604020202020204" pitchFamily="34" charset="0"/>
              </a:rPr>
              <a:t> beam).</a:t>
            </a:r>
          </a:p>
        </p:txBody>
      </p:sp>
      <p:grpSp>
        <p:nvGrpSpPr>
          <p:cNvPr id="14" name="Group 13"/>
          <p:cNvGrpSpPr/>
          <p:nvPr/>
        </p:nvGrpSpPr>
        <p:grpSpPr>
          <a:xfrm>
            <a:off x="5440132" y="3429334"/>
            <a:ext cx="2440201" cy="1651154"/>
            <a:chOff x="5440132" y="3429334"/>
            <a:chExt cx="2440201" cy="1651154"/>
          </a:xfrm>
        </p:grpSpPr>
        <p:pic>
          <p:nvPicPr>
            <p:cNvPr id="12" name="Picture 11"/>
            <p:cNvPicPr>
              <a:picLocks noChangeAspect="1"/>
            </p:cNvPicPr>
            <p:nvPr/>
          </p:nvPicPr>
          <p:blipFill>
            <a:blip r:embed="rId3"/>
            <a:stretch>
              <a:fillRect/>
            </a:stretch>
          </p:blipFill>
          <p:spPr>
            <a:xfrm>
              <a:off x="5440132" y="3429334"/>
              <a:ext cx="2440201" cy="1651154"/>
            </a:xfrm>
            <a:prstGeom prst="rect">
              <a:avLst/>
            </a:prstGeom>
          </p:spPr>
        </p:pic>
        <p:sp>
          <p:nvSpPr>
            <p:cNvPr id="13" name="Rectangle 12"/>
            <p:cNvSpPr/>
            <p:nvPr/>
          </p:nvSpPr>
          <p:spPr bwMode="auto">
            <a:xfrm>
              <a:off x="6084168" y="3452731"/>
              <a:ext cx="1080120" cy="127131"/>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grpSp>
        <p:nvGrpSpPr>
          <p:cNvPr id="10" name="Group 9"/>
          <p:cNvGrpSpPr/>
          <p:nvPr/>
        </p:nvGrpSpPr>
        <p:grpSpPr>
          <a:xfrm>
            <a:off x="5440132" y="1830591"/>
            <a:ext cx="2368192" cy="1666542"/>
            <a:chOff x="5436096" y="3075806"/>
            <a:chExt cx="2381711" cy="1786284"/>
          </a:xfrm>
        </p:grpSpPr>
        <p:pic>
          <p:nvPicPr>
            <p:cNvPr id="8" name="Picture 7"/>
            <p:cNvPicPr>
              <a:picLocks noChangeAspect="1"/>
            </p:cNvPicPr>
            <p:nvPr/>
          </p:nvPicPr>
          <p:blipFill>
            <a:blip r:embed="rId4"/>
            <a:stretch>
              <a:fillRect/>
            </a:stretch>
          </p:blipFill>
          <p:spPr>
            <a:xfrm>
              <a:off x="5436096" y="3075806"/>
              <a:ext cx="2381711" cy="1786284"/>
            </a:xfrm>
            <a:prstGeom prst="rect">
              <a:avLst/>
            </a:prstGeom>
          </p:spPr>
        </p:pic>
        <p:sp>
          <p:nvSpPr>
            <p:cNvPr id="9" name="Rectangle 8"/>
            <p:cNvSpPr/>
            <p:nvPr/>
          </p:nvSpPr>
          <p:spPr bwMode="auto">
            <a:xfrm>
              <a:off x="5940152" y="3075806"/>
              <a:ext cx="1368152" cy="11167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spTree>
    <p:extLst>
      <p:ext uri="{BB962C8B-B14F-4D97-AF65-F5344CB8AC3E}">
        <p14:creationId xmlns:p14="http://schemas.microsoft.com/office/powerpoint/2010/main" val="28329517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err="1" smtClean="0"/>
              <a:t>Actual</a:t>
            </a:r>
            <a:r>
              <a:rPr lang="de-CH" dirty="0" smtClean="0"/>
              <a:t> pulse, different </a:t>
            </a:r>
            <a:r>
              <a:rPr lang="de-CH" dirty="0" err="1" smtClean="0"/>
              <a:t>phase</a:t>
            </a:r>
            <a:r>
              <a:rPr lang="de-CH" dirty="0" smtClean="0"/>
              <a:t> </a:t>
            </a:r>
            <a:r>
              <a:rPr lang="de-CH" dirty="0" err="1" smtClean="0"/>
              <a:t>inversion</a:t>
            </a:r>
            <a:r>
              <a:rPr lang="de-CH" dirty="0" smtClean="0"/>
              <a:t> time</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5</a:t>
            </a:fld>
            <a:endParaRPr lang="de-DE" dirty="0"/>
          </a:p>
        </p:txBody>
      </p:sp>
      <p:sp>
        <p:nvSpPr>
          <p:cNvPr id="8" name="TextBox 7"/>
          <p:cNvSpPr txBox="1"/>
          <p:nvPr/>
        </p:nvSpPr>
        <p:spPr>
          <a:xfrm>
            <a:off x="5004048" y="1235374"/>
            <a:ext cx="3240360" cy="91440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smtClean="0">
                <a:solidFill>
                  <a:srgbClr val="000000"/>
                </a:solidFill>
                <a:latin typeface="Calibri"/>
              </a:rPr>
              <a:t>Due </a:t>
            </a:r>
            <a:r>
              <a:rPr lang="de-CH" sz="1200" dirty="0" err="1" smtClean="0">
                <a:solidFill>
                  <a:srgbClr val="000000"/>
                </a:solidFill>
                <a:latin typeface="Calibri"/>
              </a:rPr>
              <a:t>to</a:t>
            </a:r>
            <a:r>
              <a:rPr lang="de-CH" sz="1200" dirty="0" smtClean="0">
                <a:solidFill>
                  <a:srgbClr val="000000"/>
                </a:solidFill>
                <a:latin typeface="Calibri"/>
              </a:rPr>
              <a:t> </a:t>
            </a:r>
            <a:r>
              <a:rPr lang="de-CH" sz="1200" dirty="0" err="1" smtClean="0">
                <a:solidFill>
                  <a:srgbClr val="000000"/>
                </a:solidFill>
                <a:latin typeface="Calibri"/>
              </a:rPr>
              <a:t>the</a:t>
            </a:r>
            <a:r>
              <a:rPr lang="de-CH" sz="1200" dirty="0" smtClean="0">
                <a:solidFill>
                  <a:srgbClr val="000000"/>
                </a:solidFill>
                <a:latin typeface="Calibri"/>
              </a:rPr>
              <a:t> </a:t>
            </a:r>
            <a:r>
              <a:rPr lang="de-CH" sz="1200" dirty="0" err="1" smtClean="0">
                <a:solidFill>
                  <a:srgbClr val="000000"/>
                </a:solidFill>
                <a:latin typeface="Calibri"/>
              </a:rPr>
              <a:t>slope</a:t>
            </a:r>
            <a:r>
              <a:rPr lang="de-CH" sz="1200" dirty="0" smtClean="0">
                <a:solidFill>
                  <a:srgbClr val="000000"/>
                </a:solidFill>
                <a:latin typeface="Calibri"/>
              </a:rPr>
              <a:t> in </a:t>
            </a:r>
            <a:r>
              <a:rPr lang="de-CH" sz="1200" dirty="0" err="1" smtClean="0">
                <a:solidFill>
                  <a:srgbClr val="000000"/>
                </a:solidFill>
                <a:latin typeface="Calibri"/>
              </a:rPr>
              <a:t>the</a:t>
            </a:r>
            <a:r>
              <a:rPr lang="de-CH" sz="1200" dirty="0" smtClean="0">
                <a:solidFill>
                  <a:srgbClr val="000000"/>
                </a:solidFill>
                <a:latin typeface="Calibri"/>
              </a:rPr>
              <a:t> RF pulse </a:t>
            </a:r>
            <a:r>
              <a:rPr lang="de-CH" sz="1200" dirty="0" err="1" smtClean="0">
                <a:solidFill>
                  <a:srgbClr val="000000"/>
                </a:solidFill>
                <a:latin typeface="Calibri"/>
              </a:rPr>
              <a:t>it</a:t>
            </a:r>
            <a:r>
              <a:rPr lang="de-CH" sz="1200" dirty="0" smtClean="0">
                <a:solidFill>
                  <a:srgbClr val="000000"/>
                </a:solidFill>
                <a:latin typeface="Calibri"/>
              </a:rPr>
              <a:t> </a:t>
            </a:r>
            <a:r>
              <a:rPr lang="de-CH" sz="1200" dirty="0" err="1" smtClean="0">
                <a:solidFill>
                  <a:srgbClr val="000000"/>
                </a:solidFill>
                <a:latin typeface="Calibri"/>
              </a:rPr>
              <a:t>seems</a:t>
            </a:r>
            <a:r>
              <a:rPr lang="de-CH" sz="1200" dirty="0" smtClean="0">
                <a:solidFill>
                  <a:srgbClr val="000000"/>
                </a:solidFill>
                <a:latin typeface="Calibri"/>
              </a:rPr>
              <a:t> </a:t>
            </a:r>
            <a:r>
              <a:rPr lang="de-CH" sz="1200" dirty="0" err="1" smtClean="0">
                <a:solidFill>
                  <a:srgbClr val="000000"/>
                </a:solidFill>
                <a:latin typeface="Calibri"/>
              </a:rPr>
              <a:t>to</a:t>
            </a:r>
            <a:r>
              <a:rPr lang="de-CH" sz="1200" dirty="0" smtClean="0">
                <a:solidFill>
                  <a:srgbClr val="000000"/>
                </a:solidFill>
                <a:latin typeface="Calibri"/>
              </a:rPr>
              <a:t> </a:t>
            </a:r>
            <a:r>
              <a:rPr lang="de-CH" sz="1200" dirty="0" err="1" smtClean="0">
                <a:solidFill>
                  <a:srgbClr val="000000"/>
                </a:solidFill>
                <a:latin typeface="Calibri"/>
              </a:rPr>
              <a:t>be</a:t>
            </a:r>
            <a:r>
              <a:rPr lang="de-CH" sz="1200" dirty="0" smtClean="0">
                <a:solidFill>
                  <a:srgbClr val="000000"/>
                </a:solidFill>
                <a:latin typeface="Calibri"/>
              </a:rPr>
              <a:t> </a:t>
            </a:r>
            <a:r>
              <a:rPr lang="de-CH" sz="1200" dirty="0" err="1" smtClean="0">
                <a:solidFill>
                  <a:srgbClr val="000000"/>
                </a:solidFill>
                <a:latin typeface="Calibri"/>
              </a:rPr>
              <a:t>beneficial</a:t>
            </a:r>
            <a:r>
              <a:rPr lang="de-CH" sz="1200" dirty="0" smtClean="0">
                <a:solidFill>
                  <a:srgbClr val="000000"/>
                </a:solidFill>
                <a:latin typeface="Calibri"/>
              </a:rPr>
              <a:t> </a:t>
            </a:r>
            <a:r>
              <a:rPr lang="de-CH" sz="1200" dirty="0" err="1" smtClean="0">
                <a:solidFill>
                  <a:srgbClr val="000000"/>
                </a:solidFill>
                <a:latin typeface="Calibri"/>
              </a:rPr>
              <a:t>bringing</a:t>
            </a:r>
            <a:r>
              <a:rPr lang="de-CH" sz="1200" dirty="0" smtClean="0">
                <a:solidFill>
                  <a:srgbClr val="000000"/>
                </a:solidFill>
                <a:latin typeface="Calibri"/>
              </a:rPr>
              <a:t> </a:t>
            </a:r>
            <a:r>
              <a:rPr lang="de-CH" sz="1200" dirty="0" err="1" smtClean="0">
                <a:solidFill>
                  <a:srgbClr val="000000"/>
                </a:solidFill>
                <a:latin typeface="Calibri"/>
              </a:rPr>
              <a:t>forward</a:t>
            </a:r>
            <a:r>
              <a:rPr lang="de-CH" sz="1200" dirty="0" smtClean="0">
                <a:solidFill>
                  <a:srgbClr val="000000"/>
                </a:solidFill>
                <a:latin typeface="Calibri"/>
              </a:rPr>
              <a:t> </a:t>
            </a:r>
            <a:r>
              <a:rPr lang="de-CH" sz="1200" dirty="0" err="1" smtClean="0">
                <a:solidFill>
                  <a:srgbClr val="000000"/>
                </a:solidFill>
                <a:latin typeface="Calibri"/>
              </a:rPr>
              <a:t>the</a:t>
            </a:r>
            <a:r>
              <a:rPr lang="de-CH" sz="1200" dirty="0">
                <a:solidFill>
                  <a:srgbClr val="000000"/>
                </a:solidFill>
                <a:latin typeface="Calibri"/>
              </a:rPr>
              <a:t> </a:t>
            </a:r>
            <a:r>
              <a:rPr lang="de-CH" sz="1200" dirty="0" err="1" smtClean="0">
                <a:solidFill>
                  <a:srgbClr val="000000"/>
                </a:solidFill>
                <a:latin typeface="Calibri"/>
              </a:rPr>
              <a:t>phase</a:t>
            </a:r>
            <a:r>
              <a:rPr lang="de-CH" sz="1200" dirty="0" smtClean="0">
                <a:solidFill>
                  <a:srgbClr val="000000"/>
                </a:solidFill>
                <a:latin typeface="Calibri"/>
              </a:rPr>
              <a:t> </a:t>
            </a:r>
            <a:r>
              <a:rPr lang="de-CH" sz="1200" dirty="0" err="1" smtClean="0">
                <a:solidFill>
                  <a:srgbClr val="000000"/>
                </a:solidFill>
                <a:latin typeface="Calibri"/>
              </a:rPr>
              <a:t>inversion</a:t>
            </a:r>
            <a:r>
              <a:rPr lang="de-CH" sz="1200" dirty="0" smtClean="0">
                <a:solidFill>
                  <a:srgbClr val="000000"/>
                </a:solidFill>
                <a:latin typeface="Calibri"/>
              </a:rPr>
              <a:t> time.</a:t>
            </a:r>
          </a:p>
          <a:p>
            <a:pPr eaLnBrk="1" hangingPunct="1">
              <a:lnSpc>
                <a:spcPct val="110000"/>
              </a:lnSpc>
              <a:spcBef>
                <a:spcPct val="0"/>
              </a:spcBef>
              <a:buClr>
                <a:srgbClr val="000000"/>
              </a:buClr>
            </a:pPr>
            <a:r>
              <a:rPr lang="de-CH" sz="1200" dirty="0" err="1" smtClean="0">
                <a:solidFill>
                  <a:srgbClr val="000000"/>
                </a:solidFill>
                <a:latin typeface="Calibri"/>
              </a:rPr>
              <a:t>Without</a:t>
            </a:r>
            <a:r>
              <a:rPr lang="de-CH" sz="1200" dirty="0" smtClean="0">
                <a:solidFill>
                  <a:srgbClr val="000000"/>
                </a:solidFill>
                <a:latin typeface="Calibri"/>
              </a:rPr>
              <a:t> </a:t>
            </a:r>
            <a:r>
              <a:rPr lang="de-CH" sz="1200" dirty="0" err="1" smtClean="0">
                <a:solidFill>
                  <a:srgbClr val="000000"/>
                </a:solidFill>
                <a:latin typeface="Calibri"/>
              </a:rPr>
              <a:t>applying</a:t>
            </a:r>
            <a:r>
              <a:rPr lang="de-CH" sz="1200" dirty="0" smtClean="0">
                <a:solidFill>
                  <a:srgbClr val="000000"/>
                </a:solidFill>
                <a:latin typeface="Calibri"/>
              </a:rPr>
              <a:t> </a:t>
            </a:r>
            <a:r>
              <a:rPr lang="de-CH" sz="1200" dirty="0" err="1" smtClean="0">
                <a:solidFill>
                  <a:srgbClr val="000000"/>
                </a:solidFill>
                <a:latin typeface="Calibri"/>
              </a:rPr>
              <a:t>any</a:t>
            </a:r>
            <a:r>
              <a:rPr lang="de-CH" sz="1200" dirty="0" smtClean="0">
                <a:solidFill>
                  <a:srgbClr val="000000"/>
                </a:solidFill>
                <a:latin typeface="Calibri"/>
              </a:rPr>
              <a:t> </a:t>
            </a:r>
            <a:r>
              <a:rPr lang="de-CH" sz="1200" dirty="0" err="1" smtClean="0">
                <a:solidFill>
                  <a:srgbClr val="000000"/>
                </a:solidFill>
                <a:latin typeface="Calibri"/>
              </a:rPr>
              <a:t>flattening</a:t>
            </a:r>
            <a:r>
              <a:rPr lang="de-CH" sz="1200" dirty="0" smtClean="0">
                <a:solidFill>
                  <a:srgbClr val="000000"/>
                </a:solidFill>
                <a:latin typeface="Calibri"/>
              </a:rPr>
              <a:t> </a:t>
            </a:r>
            <a:r>
              <a:rPr lang="de-CH" sz="1200" dirty="0" err="1" smtClean="0">
                <a:solidFill>
                  <a:srgbClr val="000000"/>
                </a:solidFill>
                <a:latin typeface="Calibri"/>
              </a:rPr>
              <a:t>of</a:t>
            </a:r>
            <a:r>
              <a:rPr lang="de-CH" sz="1200" dirty="0" smtClean="0">
                <a:solidFill>
                  <a:srgbClr val="000000"/>
                </a:solidFill>
                <a:latin typeface="Calibri"/>
              </a:rPr>
              <a:t> </a:t>
            </a:r>
            <a:r>
              <a:rPr lang="de-CH" sz="1200" dirty="0" err="1" smtClean="0">
                <a:solidFill>
                  <a:srgbClr val="000000"/>
                </a:solidFill>
                <a:latin typeface="Calibri"/>
              </a:rPr>
              <a:t>the</a:t>
            </a:r>
            <a:r>
              <a:rPr lang="de-CH" sz="1200" dirty="0" smtClean="0">
                <a:solidFill>
                  <a:srgbClr val="000000"/>
                </a:solidFill>
                <a:latin typeface="Calibri"/>
              </a:rPr>
              <a:t> pulse </a:t>
            </a:r>
            <a:r>
              <a:rPr lang="de-CH" sz="1200" dirty="0" err="1" smtClean="0">
                <a:solidFill>
                  <a:srgbClr val="000000"/>
                </a:solidFill>
                <a:latin typeface="Calibri"/>
              </a:rPr>
              <a:t>by</a:t>
            </a:r>
            <a:r>
              <a:rPr lang="de-CH" sz="1200" dirty="0" smtClean="0">
                <a:solidFill>
                  <a:srgbClr val="000000"/>
                </a:solidFill>
                <a:latin typeface="Calibri"/>
              </a:rPr>
              <a:t> </a:t>
            </a:r>
            <a:r>
              <a:rPr lang="de-CH" sz="1200" dirty="0" err="1" smtClean="0">
                <a:solidFill>
                  <a:srgbClr val="000000"/>
                </a:solidFill>
                <a:latin typeface="Calibri"/>
              </a:rPr>
              <a:t>means</a:t>
            </a:r>
            <a:r>
              <a:rPr lang="de-CH" sz="1200" dirty="0" smtClean="0">
                <a:solidFill>
                  <a:srgbClr val="000000"/>
                </a:solidFill>
                <a:latin typeface="Calibri"/>
              </a:rPr>
              <a:t> </a:t>
            </a:r>
            <a:r>
              <a:rPr lang="de-CH" sz="1200" dirty="0" err="1" smtClean="0">
                <a:solidFill>
                  <a:srgbClr val="000000"/>
                </a:solidFill>
                <a:latin typeface="Calibri"/>
              </a:rPr>
              <a:t>of</a:t>
            </a:r>
            <a:r>
              <a:rPr lang="de-CH" sz="1200" dirty="0" smtClean="0">
                <a:solidFill>
                  <a:srgbClr val="000000"/>
                </a:solidFill>
                <a:latin typeface="Calibri"/>
              </a:rPr>
              <a:t> LLRF, </a:t>
            </a:r>
            <a:r>
              <a:rPr lang="de-CH" sz="1200" dirty="0" err="1" smtClean="0">
                <a:solidFill>
                  <a:srgbClr val="000000"/>
                </a:solidFill>
                <a:latin typeface="Calibri"/>
              </a:rPr>
              <a:t>and</a:t>
            </a:r>
            <a:r>
              <a:rPr lang="de-CH" sz="1200" dirty="0" smtClean="0">
                <a:solidFill>
                  <a:srgbClr val="000000"/>
                </a:solidFill>
                <a:latin typeface="Calibri"/>
              </a:rPr>
              <a:t> </a:t>
            </a:r>
            <a:r>
              <a:rPr lang="de-CH" sz="1200" dirty="0" err="1" smtClean="0">
                <a:solidFill>
                  <a:srgbClr val="000000"/>
                </a:solidFill>
                <a:latin typeface="Calibri"/>
              </a:rPr>
              <a:t>simply</a:t>
            </a:r>
            <a:r>
              <a:rPr lang="de-CH" sz="1200" dirty="0">
                <a:solidFill>
                  <a:srgbClr val="000000"/>
                </a:solidFill>
                <a:latin typeface="Calibri"/>
              </a:rPr>
              <a:t> </a:t>
            </a:r>
            <a:r>
              <a:rPr lang="de-CH" sz="1200" dirty="0" err="1" smtClean="0">
                <a:solidFill>
                  <a:srgbClr val="000000"/>
                </a:solidFill>
                <a:latin typeface="Calibri"/>
              </a:rPr>
              <a:t>moving</a:t>
            </a:r>
            <a:r>
              <a:rPr lang="de-CH" sz="1200" dirty="0" smtClean="0">
                <a:solidFill>
                  <a:srgbClr val="000000"/>
                </a:solidFill>
                <a:latin typeface="Calibri"/>
              </a:rPr>
              <a:t> </a:t>
            </a:r>
            <a:r>
              <a:rPr lang="de-CH" sz="1200" dirty="0" err="1" smtClean="0">
                <a:solidFill>
                  <a:srgbClr val="000000"/>
                </a:solidFill>
                <a:latin typeface="Calibri"/>
              </a:rPr>
              <a:t>the</a:t>
            </a:r>
            <a:r>
              <a:rPr lang="de-CH" sz="1200" dirty="0" smtClean="0">
                <a:solidFill>
                  <a:srgbClr val="000000"/>
                </a:solidFill>
                <a:latin typeface="Calibri"/>
              </a:rPr>
              <a:t> </a:t>
            </a:r>
            <a:r>
              <a:rPr lang="de-CH" sz="1200" dirty="0" err="1" smtClean="0">
                <a:solidFill>
                  <a:srgbClr val="000000"/>
                </a:solidFill>
                <a:latin typeface="Calibri"/>
              </a:rPr>
              <a:t>phase</a:t>
            </a:r>
            <a:r>
              <a:rPr lang="de-CH" sz="1200" dirty="0" smtClean="0">
                <a:solidFill>
                  <a:srgbClr val="000000"/>
                </a:solidFill>
                <a:latin typeface="Calibri"/>
              </a:rPr>
              <a:t> </a:t>
            </a:r>
            <a:r>
              <a:rPr lang="de-CH" sz="1200" dirty="0" err="1" smtClean="0">
                <a:solidFill>
                  <a:srgbClr val="000000"/>
                </a:solidFill>
                <a:latin typeface="Calibri"/>
              </a:rPr>
              <a:t>inversion</a:t>
            </a:r>
            <a:r>
              <a:rPr lang="de-CH" sz="1200" dirty="0" smtClean="0">
                <a:solidFill>
                  <a:srgbClr val="000000"/>
                </a:solidFill>
                <a:latin typeface="Calibri"/>
              </a:rPr>
              <a:t> time, </a:t>
            </a:r>
            <a:r>
              <a:rPr lang="de-CH" sz="1200" dirty="0" err="1" smtClean="0">
                <a:solidFill>
                  <a:srgbClr val="000000"/>
                </a:solidFill>
                <a:latin typeface="Calibri"/>
              </a:rPr>
              <a:t>it</a:t>
            </a:r>
            <a:r>
              <a:rPr lang="de-CH" sz="1200" dirty="0" smtClean="0">
                <a:solidFill>
                  <a:srgbClr val="000000"/>
                </a:solidFill>
                <a:latin typeface="Calibri"/>
              </a:rPr>
              <a:t> </a:t>
            </a:r>
            <a:r>
              <a:rPr lang="de-CH" sz="1200" dirty="0" err="1" smtClean="0">
                <a:solidFill>
                  <a:srgbClr val="000000"/>
                </a:solidFill>
                <a:latin typeface="Calibri"/>
              </a:rPr>
              <a:t>should</a:t>
            </a:r>
            <a:r>
              <a:rPr lang="de-CH" sz="1200" dirty="0" smtClean="0">
                <a:solidFill>
                  <a:srgbClr val="000000"/>
                </a:solidFill>
                <a:latin typeface="Calibri"/>
              </a:rPr>
              <a:t> </a:t>
            </a:r>
            <a:r>
              <a:rPr lang="de-CH" sz="1200" dirty="0" err="1" smtClean="0">
                <a:solidFill>
                  <a:srgbClr val="000000"/>
                </a:solidFill>
                <a:latin typeface="Calibri"/>
              </a:rPr>
              <a:t>be</a:t>
            </a:r>
            <a:r>
              <a:rPr lang="de-CH" sz="1200" dirty="0" smtClean="0">
                <a:solidFill>
                  <a:srgbClr val="000000"/>
                </a:solidFill>
                <a:latin typeface="Calibri"/>
              </a:rPr>
              <a:t> </a:t>
            </a:r>
            <a:r>
              <a:rPr lang="de-CH" sz="1200" dirty="0" err="1" smtClean="0">
                <a:solidFill>
                  <a:srgbClr val="000000"/>
                </a:solidFill>
                <a:latin typeface="Calibri"/>
              </a:rPr>
              <a:t>possoble</a:t>
            </a:r>
            <a:r>
              <a:rPr lang="de-CH" sz="1200" dirty="0" smtClean="0">
                <a:solidFill>
                  <a:srgbClr val="000000"/>
                </a:solidFill>
                <a:latin typeface="Calibri"/>
              </a:rPr>
              <a:t> </a:t>
            </a:r>
            <a:r>
              <a:rPr lang="de-CH" sz="1200" dirty="0" err="1" smtClean="0">
                <a:solidFill>
                  <a:srgbClr val="000000"/>
                </a:solidFill>
                <a:latin typeface="Calibri"/>
              </a:rPr>
              <a:t>to</a:t>
            </a:r>
            <a:r>
              <a:rPr lang="de-CH" sz="1200" dirty="0" smtClean="0">
                <a:solidFill>
                  <a:srgbClr val="000000"/>
                </a:solidFill>
                <a:latin typeface="Calibri"/>
              </a:rPr>
              <a:t> </a:t>
            </a:r>
            <a:r>
              <a:rPr lang="de-CH" sz="1200" dirty="0" err="1" smtClean="0">
                <a:solidFill>
                  <a:srgbClr val="000000"/>
                </a:solidFill>
                <a:latin typeface="Calibri"/>
              </a:rPr>
              <a:t>gain</a:t>
            </a:r>
            <a:r>
              <a:rPr lang="de-CH" sz="1200" dirty="0" smtClean="0">
                <a:solidFill>
                  <a:srgbClr val="000000"/>
                </a:solidFill>
                <a:latin typeface="Calibri"/>
              </a:rPr>
              <a:t> </a:t>
            </a:r>
            <a:r>
              <a:rPr lang="de-CH" sz="1200" dirty="0" err="1" smtClean="0">
                <a:solidFill>
                  <a:srgbClr val="000000"/>
                </a:solidFill>
                <a:latin typeface="Calibri"/>
              </a:rPr>
              <a:t>about</a:t>
            </a:r>
            <a:r>
              <a:rPr lang="de-CH" sz="1200" dirty="0" smtClean="0">
                <a:solidFill>
                  <a:srgbClr val="000000"/>
                </a:solidFill>
                <a:latin typeface="Calibri"/>
              </a:rPr>
              <a:t> 7% in </a:t>
            </a:r>
            <a:r>
              <a:rPr lang="de-CH" sz="1200" dirty="0" err="1" smtClean="0">
                <a:solidFill>
                  <a:srgbClr val="000000"/>
                </a:solidFill>
                <a:latin typeface="Calibri"/>
              </a:rPr>
              <a:t>deflecting</a:t>
            </a:r>
            <a:r>
              <a:rPr lang="de-CH" sz="1200" dirty="0" smtClean="0">
                <a:solidFill>
                  <a:srgbClr val="000000"/>
                </a:solidFill>
                <a:latin typeface="Calibri"/>
              </a:rPr>
              <a:t> </a:t>
            </a:r>
            <a:r>
              <a:rPr lang="de-CH" sz="1200" dirty="0" err="1" smtClean="0">
                <a:solidFill>
                  <a:srgbClr val="000000"/>
                </a:solidFill>
                <a:latin typeface="Calibri"/>
              </a:rPr>
              <a:t>voltage</a:t>
            </a:r>
            <a:r>
              <a:rPr lang="de-CH" sz="1200" dirty="0" smtClean="0">
                <a:solidFill>
                  <a:srgbClr val="000000"/>
                </a:solidFill>
                <a:latin typeface="Calibri"/>
              </a:rPr>
              <a:t>.</a:t>
            </a:r>
          </a:p>
        </p:txBody>
      </p:sp>
      <p:pic>
        <p:nvPicPr>
          <p:cNvPr id="9" name="Picture 8"/>
          <p:cNvPicPr>
            <a:picLocks noChangeAspect="1"/>
          </p:cNvPicPr>
          <p:nvPr/>
        </p:nvPicPr>
        <p:blipFill>
          <a:blip r:embed="rId2"/>
          <a:stretch>
            <a:fillRect/>
          </a:stretch>
        </p:blipFill>
        <p:spPr>
          <a:xfrm>
            <a:off x="5220072" y="3003797"/>
            <a:ext cx="2664296" cy="1843188"/>
          </a:xfrm>
          <a:prstGeom prst="rect">
            <a:avLst/>
          </a:prstGeom>
        </p:spPr>
      </p:pic>
      <p:pic>
        <p:nvPicPr>
          <p:cNvPr id="10" name="Picture 9"/>
          <p:cNvPicPr>
            <a:picLocks noChangeAspect="1"/>
          </p:cNvPicPr>
          <p:nvPr/>
        </p:nvPicPr>
        <p:blipFill>
          <a:blip r:embed="rId3"/>
          <a:stretch>
            <a:fillRect/>
          </a:stretch>
        </p:blipFill>
        <p:spPr>
          <a:xfrm>
            <a:off x="1223517" y="1131590"/>
            <a:ext cx="2381504" cy="1709798"/>
          </a:xfrm>
          <a:prstGeom prst="rect">
            <a:avLst/>
          </a:prstGeom>
        </p:spPr>
      </p:pic>
      <p:pic>
        <p:nvPicPr>
          <p:cNvPr id="11" name="Picture 10"/>
          <p:cNvPicPr>
            <a:picLocks noChangeAspect="1"/>
          </p:cNvPicPr>
          <p:nvPr/>
        </p:nvPicPr>
        <p:blipFill>
          <a:blip r:embed="rId4"/>
          <a:stretch>
            <a:fillRect/>
          </a:stretch>
        </p:blipFill>
        <p:spPr>
          <a:xfrm>
            <a:off x="1207844" y="2950303"/>
            <a:ext cx="2392607" cy="1743106"/>
          </a:xfrm>
          <a:prstGeom prst="rect">
            <a:avLst/>
          </a:prstGeom>
        </p:spPr>
      </p:pic>
    </p:spTree>
    <p:extLst>
      <p:ext uri="{BB962C8B-B14F-4D97-AF65-F5344CB8AC3E}">
        <p14:creationId xmlns:p14="http://schemas.microsoft.com/office/powerpoint/2010/main" val="26289724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827584" y="1027706"/>
            <a:ext cx="7742237" cy="3509963"/>
          </a:xfrm>
        </p:spPr>
        <p:txBody>
          <a:bodyPr/>
          <a:lstStyle/>
          <a:p>
            <a:pPr>
              <a:spcBef>
                <a:spcPts val="300"/>
              </a:spcBef>
            </a:pPr>
            <a:r>
              <a:rPr lang="de-CH" sz="1200" dirty="0" smtClean="0"/>
              <a:t>Goal </a:t>
            </a:r>
            <a:r>
              <a:rPr lang="de-CH" sz="1200" dirty="0" err="1" smtClean="0"/>
              <a:t>of</a:t>
            </a:r>
            <a:r>
              <a:rPr lang="de-CH" sz="1200" dirty="0" smtClean="0"/>
              <a:t> </a:t>
            </a:r>
            <a:r>
              <a:rPr lang="de-CH" sz="1200" dirty="0" err="1" smtClean="0"/>
              <a:t>the</a:t>
            </a:r>
            <a:r>
              <a:rPr lang="de-CH" sz="1200" dirty="0" smtClean="0"/>
              <a:t> last MD </a:t>
            </a:r>
            <a:r>
              <a:rPr lang="de-CH" sz="1200" dirty="0" err="1" smtClean="0"/>
              <a:t>shifts</a:t>
            </a:r>
            <a:r>
              <a:rPr lang="de-CH" sz="1200" dirty="0" smtClean="0"/>
              <a:t> was: </a:t>
            </a:r>
            <a:r>
              <a:rPr lang="de-CH" sz="1200" dirty="0" err="1" smtClean="0"/>
              <a:t>verify</a:t>
            </a:r>
            <a:r>
              <a:rPr lang="de-CH" sz="1200" dirty="0" smtClean="0"/>
              <a:t> </a:t>
            </a:r>
            <a:r>
              <a:rPr lang="de-CH" sz="1200" dirty="0" err="1" smtClean="0"/>
              <a:t>the</a:t>
            </a:r>
            <a:r>
              <a:rPr lang="de-CH" sz="1200" dirty="0" smtClean="0"/>
              <a:t> </a:t>
            </a:r>
            <a:r>
              <a:rPr lang="de-CH" sz="1200" dirty="0" err="1" smtClean="0"/>
              <a:t>analytical</a:t>
            </a:r>
            <a:r>
              <a:rPr lang="de-CH" sz="1200" dirty="0" smtClean="0"/>
              <a:t> </a:t>
            </a:r>
            <a:r>
              <a:rPr lang="de-CH" sz="1200" dirty="0" err="1" smtClean="0"/>
              <a:t>results</a:t>
            </a:r>
            <a:r>
              <a:rPr lang="de-CH" sz="1200" dirty="0" smtClean="0"/>
              <a:t>, </a:t>
            </a:r>
            <a:r>
              <a:rPr lang="de-CH" sz="1200" dirty="0" err="1" smtClean="0"/>
              <a:t>maximize</a:t>
            </a:r>
            <a:r>
              <a:rPr lang="de-CH" sz="1200" dirty="0" smtClean="0"/>
              <a:t> </a:t>
            </a:r>
            <a:r>
              <a:rPr lang="de-CH" sz="1200" dirty="0" err="1" smtClean="0"/>
              <a:t>the</a:t>
            </a:r>
            <a:r>
              <a:rPr lang="de-CH" sz="1200" dirty="0" smtClean="0"/>
              <a:t> </a:t>
            </a:r>
            <a:r>
              <a:rPr lang="de-CH" sz="1200" dirty="0" err="1" smtClean="0"/>
              <a:t>ratio</a:t>
            </a:r>
            <a:r>
              <a:rPr lang="de-CH" sz="1200" dirty="0" smtClean="0"/>
              <a:t> </a:t>
            </a:r>
            <a:r>
              <a:rPr lang="de-CH" sz="1200" dirty="0" err="1" smtClean="0"/>
              <a:t>deflecting</a:t>
            </a:r>
            <a:r>
              <a:rPr lang="de-CH" sz="1200" dirty="0" smtClean="0"/>
              <a:t> </a:t>
            </a:r>
            <a:r>
              <a:rPr lang="de-CH" sz="1200" dirty="0" err="1" smtClean="0"/>
              <a:t>voltage</a:t>
            </a:r>
            <a:r>
              <a:rPr lang="de-CH" sz="1200" dirty="0" smtClean="0"/>
              <a:t> / RF power (</a:t>
            </a:r>
            <a:r>
              <a:rPr lang="de-CH" sz="1200" dirty="0" err="1" smtClean="0"/>
              <a:t>calibration</a:t>
            </a:r>
            <a:r>
              <a:rPr lang="de-CH" sz="1200" dirty="0" smtClean="0"/>
              <a:t> </a:t>
            </a:r>
            <a:r>
              <a:rPr lang="de-CH" sz="1200" dirty="0" err="1" smtClean="0"/>
              <a:t>factor</a:t>
            </a:r>
            <a:r>
              <a:rPr lang="de-CH" sz="1200" dirty="0" smtClean="0"/>
              <a:t>), </a:t>
            </a:r>
            <a:r>
              <a:rPr lang="de-CH" sz="1200" dirty="0" err="1" smtClean="0"/>
              <a:t>improve</a:t>
            </a:r>
            <a:r>
              <a:rPr lang="de-CH" sz="1200" dirty="0" smtClean="0"/>
              <a:t> </a:t>
            </a:r>
            <a:r>
              <a:rPr lang="de-CH" sz="1200" dirty="0" err="1" smtClean="0"/>
              <a:t>the</a:t>
            </a:r>
            <a:r>
              <a:rPr lang="de-CH" sz="1200" dirty="0" smtClean="0"/>
              <a:t> </a:t>
            </a:r>
            <a:r>
              <a:rPr lang="de-CH" sz="1200" dirty="0" err="1" smtClean="0"/>
              <a:t>precision</a:t>
            </a:r>
            <a:r>
              <a:rPr lang="de-CH" sz="1200" dirty="0" smtClean="0"/>
              <a:t> </a:t>
            </a:r>
            <a:r>
              <a:rPr lang="de-CH" sz="1200" dirty="0" err="1" smtClean="0"/>
              <a:t>of</a:t>
            </a:r>
            <a:r>
              <a:rPr lang="de-CH" sz="1200" dirty="0" smtClean="0"/>
              <a:t> </a:t>
            </a:r>
            <a:r>
              <a:rPr lang="de-CH" sz="1200" dirty="0" err="1" smtClean="0"/>
              <a:t>calibration</a:t>
            </a:r>
            <a:r>
              <a:rPr lang="de-CH" sz="1200" dirty="0" smtClean="0"/>
              <a:t> </a:t>
            </a:r>
            <a:r>
              <a:rPr lang="de-CH" sz="1200" dirty="0" err="1" smtClean="0"/>
              <a:t>factor</a:t>
            </a:r>
            <a:r>
              <a:rPr lang="de-CH" sz="1200" dirty="0" smtClean="0"/>
              <a:t> </a:t>
            </a:r>
            <a:r>
              <a:rPr lang="de-CH" sz="1200" dirty="0" err="1" smtClean="0"/>
              <a:t>estimate</a:t>
            </a:r>
            <a:r>
              <a:rPr lang="de-CH" sz="1200" dirty="0" smtClean="0"/>
              <a:t>. </a:t>
            </a:r>
          </a:p>
          <a:p>
            <a:pPr>
              <a:spcBef>
                <a:spcPts val="300"/>
              </a:spcBef>
            </a:pPr>
            <a:r>
              <a:rPr lang="de-CH" sz="1200" dirty="0" err="1" smtClean="0"/>
              <a:t>We</a:t>
            </a:r>
            <a:r>
              <a:rPr lang="de-CH" sz="1200" dirty="0" smtClean="0"/>
              <a:t> </a:t>
            </a:r>
            <a:r>
              <a:rPr lang="de-CH" sz="1200" dirty="0" err="1" smtClean="0"/>
              <a:t>measured</a:t>
            </a:r>
            <a:r>
              <a:rPr lang="de-CH" sz="1200" dirty="0" smtClean="0"/>
              <a:t> </a:t>
            </a:r>
            <a:r>
              <a:rPr lang="de-CH" sz="1200" dirty="0" err="1" smtClean="0"/>
              <a:t>the</a:t>
            </a:r>
            <a:r>
              <a:rPr lang="de-CH" sz="1200" dirty="0" smtClean="0"/>
              <a:t> beam </a:t>
            </a:r>
            <a:r>
              <a:rPr lang="de-CH" sz="1200" dirty="0" err="1" smtClean="0"/>
              <a:t>centroid</a:t>
            </a:r>
            <a:r>
              <a:rPr lang="de-CH" sz="1200" dirty="0" smtClean="0"/>
              <a:t> </a:t>
            </a:r>
            <a:r>
              <a:rPr lang="de-CH" sz="1200" dirty="0" err="1" smtClean="0"/>
              <a:t>with</a:t>
            </a:r>
            <a:r>
              <a:rPr lang="de-CH" sz="1200" dirty="0" smtClean="0"/>
              <a:t> </a:t>
            </a:r>
            <a:r>
              <a:rPr lang="de-CH" sz="1200" dirty="0" err="1" smtClean="0"/>
              <a:t>the</a:t>
            </a:r>
            <a:r>
              <a:rPr lang="de-CH" sz="1200" dirty="0" smtClean="0"/>
              <a:t> BPMs </a:t>
            </a:r>
            <a:r>
              <a:rPr lang="de-CH" sz="1200" dirty="0" err="1" smtClean="0"/>
              <a:t>downstream</a:t>
            </a:r>
            <a:r>
              <a:rPr lang="de-CH" sz="1200" dirty="0" smtClean="0"/>
              <a:t> </a:t>
            </a:r>
            <a:r>
              <a:rPr lang="de-CH" sz="1200" dirty="0" err="1" smtClean="0"/>
              <a:t>the</a:t>
            </a:r>
            <a:r>
              <a:rPr lang="de-CH" sz="1200" dirty="0" smtClean="0"/>
              <a:t> TDS (</a:t>
            </a:r>
            <a:r>
              <a:rPr lang="en-US" sz="1200" dirty="0" smtClean="0"/>
              <a:t>SATBD01-DBPM020/060/100) and in the beam dump (SATBD02-DBPM040) correlating for every single beam shot the measured position with the RF phase (set value + jitter). </a:t>
            </a:r>
          </a:p>
          <a:p>
            <a:pPr>
              <a:spcBef>
                <a:spcPts val="300"/>
              </a:spcBef>
            </a:pPr>
            <a:r>
              <a:rPr lang="en-US" sz="1200" dirty="0" smtClean="0"/>
              <a:t>SATBD02-DSCR050 </a:t>
            </a:r>
            <a:r>
              <a:rPr lang="en-US" sz="1200" dirty="0"/>
              <a:t>screen </a:t>
            </a:r>
            <a:r>
              <a:rPr lang="en-US" sz="1200" dirty="0" smtClean="0"/>
              <a:t>was difficult to be used </a:t>
            </a:r>
            <a:r>
              <a:rPr lang="en-US" sz="1200" dirty="0"/>
              <a:t>because Gaussian fitting is not always available in the </a:t>
            </a:r>
            <a:r>
              <a:rPr lang="en-US" sz="1200" dirty="0" smtClean="0"/>
              <a:t>ROI and the rep rate of the measurement is limited to 1 Hz.</a:t>
            </a:r>
            <a:r>
              <a:rPr lang="de-CH" sz="1200" dirty="0" smtClean="0"/>
              <a:t> </a:t>
            </a:r>
          </a:p>
          <a:p>
            <a:pPr>
              <a:spcBef>
                <a:spcPts val="300"/>
              </a:spcBef>
            </a:pPr>
            <a:r>
              <a:rPr lang="en-US" altLang="en-US" sz="1200" dirty="0" smtClean="0"/>
              <a:t>Deflecting voltage is </a:t>
            </a:r>
            <a:r>
              <a:rPr lang="en-US" altLang="en-US" sz="1200" dirty="0"/>
              <a:t>V=S*E/(c*k*R12), with k the RF wave </a:t>
            </a:r>
            <a:r>
              <a:rPr lang="en-US" altLang="en-US" sz="1200" dirty="0" smtClean="0"/>
              <a:t>number and S is obtained from the BPMs as S=</a:t>
            </a:r>
            <a:r>
              <a:rPr lang="en-US" altLang="en-US" sz="1200" dirty="0" err="1" smtClean="0"/>
              <a:t>Delta_centroid</a:t>
            </a:r>
            <a:r>
              <a:rPr lang="en-US" altLang="en-US" sz="1200" dirty="0" smtClean="0"/>
              <a:t>/Delta phase. </a:t>
            </a:r>
          </a:p>
          <a:p>
            <a:pPr>
              <a:spcBef>
                <a:spcPts val="300"/>
              </a:spcBef>
            </a:pPr>
            <a:r>
              <a:rPr lang="de-CH" altLang="en-US" sz="1200" dirty="0" smtClean="0"/>
              <a:t>Phase </a:t>
            </a:r>
            <a:r>
              <a:rPr lang="de-CH" altLang="en-US" sz="1200" dirty="0" err="1" smtClean="0"/>
              <a:t>jitter</a:t>
            </a:r>
            <a:r>
              <a:rPr lang="de-CH" altLang="en-US" sz="1200" dirty="0" smtClean="0"/>
              <a:t> at </a:t>
            </a:r>
            <a:r>
              <a:rPr lang="de-CH" altLang="en-US" sz="1200" dirty="0" err="1" smtClean="0"/>
              <a:t>the</a:t>
            </a:r>
            <a:r>
              <a:rPr lang="de-CH" altLang="en-US" sz="1200" dirty="0" smtClean="0"/>
              <a:t> zero-</a:t>
            </a:r>
            <a:r>
              <a:rPr lang="de-CH" altLang="en-US" sz="1200" dirty="0" err="1" smtClean="0"/>
              <a:t>crossing</a:t>
            </a:r>
            <a:r>
              <a:rPr lang="de-CH" altLang="en-US" sz="1200" dirty="0" smtClean="0"/>
              <a:t> RF </a:t>
            </a:r>
            <a:r>
              <a:rPr lang="de-CH" altLang="en-US" sz="1200" dirty="0" err="1" smtClean="0"/>
              <a:t>phase</a:t>
            </a:r>
            <a:r>
              <a:rPr lang="de-CH" altLang="en-US" sz="1200" dirty="0" smtClean="0"/>
              <a:t> </a:t>
            </a:r>
            <a:r>
              <a:rPr lang="de-CH" altLang="en-US" sz="1200" dirty="0" err="1" smtClean="0"/>
              <a:t>is</a:t>
            </a:r>
            <a:r>
              <a:rPr lang="de-CH" altLang="en-US" sz="1200" dirty="0" smtClean="0"/>
              <a:t> not </a:t>
            </a:r>
            <a:r>
              <a:rPr lang="de-CH" altLang="en-US" sz="1200" dirty="0" err="1" smtClean="0"/>
              <a:t>enough</a:t>
            </a:r>
            <a:r>
              <a:rPr lang="de-CH" altLang="en-US" sz="1200" dirty="0" smtClean="0"/>
              <a:t> </a:t>
            </a:r>
            <a:r>
              <a:rPr lang="de-CH" altLang="en-US" sz="1200" dirty="0" err="1" smtClean="0"/>
              <a:t>to</a:t>
            </a:r>
            <a:r>
              <a:rPr lang="de-CH" altLang="en-US" sz="1200" dirty="0" smtClean="0"/>
              <a:t> </a:t>
            </a:r>
            <a:r>
              <a:rPr lang="de-CH" altLang="en-US" sz="1200" dirty="0" err="1" smtClean="0"/>
              <a:t>get</a:t>
            </a:r>
            <a:r>
              <a:rPr lang="de-CH" altLang="en-US" sz="1200" dirty="0" smtClean="0"/>
              <a:t> </a:t>
            </a:r>
            <a:r>
              <a:rPr lang="de-CH" altLang="en-US" sz="1200" dirty="0" err="1" smtClean="0"/>
              <a:t>reproducible</a:t>
            </a:r>
            <a:r>
              <a:rPr lang="de-CH" altLang="en-US" sz="1200" dirty="0" smtClean="0"/>
              <a:t> </a:t>
            </a:r>
            <a:r>
              <a:rPr lang="de-CH" altLang="en-US" sz="1200" dirty="0" err="1" smtClean="0"/>
              <a:t>estimates</a:t>
            </a:r>
            <a:r>
              <a:rPr lang="de-CH" altLang="en-US" sz="1200" dirty="0" smtClean="0"/>
              <a:t> </a:t>
            </a:r>
            <a:r>
              <a:rPr lang="de-CH" altLang="en-US" sz="1200" dirty="0" err="1" smtClean="0"/>
              <a:t>of</a:t>
            </a:r>
            <a:r>
              <a:rPr lang="de-CH" altLang="en-US" sz="1200" dirty="0" smtClean="0"/>
              <a:t> S. Measurement </a:t>
            </a:r>
            <a:r>
              <a:rPr lang="de-CH" altLang="en-US" sz="1200" dirty="0" err="1" smtClean="0"/>
              <a:t>error</a:t>
            </a:r>
            <a:r>
              <a:rPr lang="de-CH" altLang="en-US" sz="1200" dirty="0" smtClean="0"/>
              <a:t> </a:t>
            </a:r>
            <a:r>
              <a:rPr lang="de-CH" altLang="en-US" sz="1200" dirty="0" err="1" smtClean="0"/>
              <a:t>sources</a:t>
            </a:r>
            <a:r>
              <a:rPr lang="de-CH" altLang="en-US" sz="1200" dirty="0" smtClean="0"/>
              <a:t> </a:t>
            </a:r>
            <a:r>
              <a:rPr lang="de-CH" altLang="en-US" sz="1200" dirty="0" err="1" smtClean="0"/>
              <a:t>are</a:t>
            </a:r>
            <a:r>
              <a:rPr lang="de-CH" altLang="en-US" sz="1200" dirty="0" smtClean="0"/>
              <a:t> </a:t>
            </a:r>
            <a:r>
              <a:rPr lang="de-CH" altLang="en-US" sz="1200" dirty="0" err="1" smtClean="0"/>
              <a:t>orbit</a:t>
            </a:r>
            <a:r>
              <a:rPr lang="de-CH" altLang="en-US" sz="1200" dirty="0" smtClean="0"/>
              <a:t> </a:t>
            </a:r>
            <a:r>
              <a:rPr lang="de-CH" altLang="en-US" sz="1200" dirty="0" err="1" smtClean="0"/>
              <a:t>and</a:t>
            </a:r>
            <a:r>
              <a:rPr lang="de-CH" altLang="en-US" sz="1200" dirty="0" smtClean="0"/>
              <a:t> </a:t>
            </a:r>
            <a:r>
              <a:rPr lang="de-CH" altLang="en-US" sz="1200" dirty="0" err="1" smtClean="0"/>
              <a:t>arrival</a:t>
            </a:r>
            <a:r>
              <a:rPr lang="de-CH" altLang="en-US" sz="1200" dirty="0" smtClean="0"/>
              <a:t> time </a:t>
            </a:r>
            <a:r>
              <a:rPr lang="de-CH" altLang="en-US" sz="1200" dirty="0" err="1" smtClean="0"/>
              <a:t>jitters</a:t>
            </a:r>
            <a:r>
              <a:rPr lang="de-CH" altLang="en-US" sz="1200" dirty="0" smtClean="0"/>
              <a:t>. </a:t>
            </a:r>
            <a:r>
              <a:rPr lang="de-CH" altLang="en-US" sz="1200" dirty="0" err="1" smtClean="0"/>
              <a:t>Then</a:t>
            </a:r>
            <a:r>
              <a:rPr lang="de-CH" altLang="en-US" sz="1200" dirty="0" smtClean="0"/>
              <a:t> </a:t>
            </a:r>
            <a:r>
              <a:rPr lang="de-CH" altLang="en-US" sz="1200" dirty="0" err="1" smtClean="0"/>
              <a:t>it</a:t>
            </a:r>
            <a:r>
              <a:rPr lang="de-CH" altLang="en-US" sz="1200" dirty="0" smtClean="0"/>
              <a:t> </a:t>
            </a:r>
            <a:r>
              <a:rPr lang="de-CH" altLang="en-US" sz="1200" dirty="0" err="1" smtClean="0"/>
              <a:t>is</a:t>
            </a:r>
            <a:r>
              <a:rPr lang="de-CH" altLang="en-US" sz="1200" dirty="0" smtClean="0"/>
              <a:t> </a:t>
            </a:r>
            <a:r>
              <a:rPr lang="de-CH" altLang="en-US" sz="1200" dirty="0" err="1" smtClean="0"/>
              <a:t>necessary</a:t>
            </a:r>
            <a:r>
              <a:rPr lang="de-CH" altLang="en-US" sz="1200" dirty="0" smtClean="0"/>
              <a:t> </a:t>
            </a:r>
            <a:r>
              <a:rPr lang="de-CH" altLang="en-US" sz="1200" dirty="0" err="1" smtClean="0"/>
              <a:t>to</a:t>
            </a:r>
            <a:r>
              <a:rPr lang="de-CH" altLang="en-US" sz="1200" dirty="0" smtClean="0"/>
              <a:t> </a:t>
            </a:r>
            <a:r>
              <a:rPr lang="de-CH" altLang="en-US" sz="1200" dirty="0" err="1" smtClean="0"/>
              <a:t>make</a:t>
            </a:r>
            <a:r>
              <a:rPr lang="de-CH" altLang="en-US" sz="1200" dirty="0" smtClean="0"/>
              <a:t> a </a:t>
            </a:r>
            <a:r>
              <a:rPr lang="de-CH" altLang="en-US" sz="1200" dirty="0" err="1" smtClean="0"/>
              <a:t>scan</a:t>
            </a:r>
            <a:r>
              <a:rPr lang="de-CH" altLang="en-US" sz="1200" dirty="0" smtClean="0"/>
              <a:t> </a:t>
            </a:r>
            <a:r>
              <a:rPr lang="de-CH" altLang="en-US" sz="1200" dirty="0" err="1" smtClean="0"/>
              <a:t>of</a:t>
            </a:r>
            <a:r>
              <a:rPr lang="de-CH" altLang="en-US" sz="1200" dirty="0" smtClean="0"/>
              <a:t> </a:t>
            </a:r>
            <a:r>
              <a:rPr lang="de-CH" altLang="en-US" sz="1200" dirty="0" err="1" smtClean="0"/>
              <a:t>the</a:t>
            </a:r>
            <a:r>
              <a:rPr lang="de-CH" altLang="en-US" sz="1200" dirty="0" smtClean="0"/>
              <a:t> RF </a:t>
            </a:r>
            <a:r>
              <a:rPr lang="de-CH" altLang="en-US" sz="1200" dirty="0" err="1" smtClean="0"/>
              <a:t>phase</a:t>
            </a:r>
            <a:r>
              <a:rPr lang="de-CH" altLang="en-US" sz="1200" dirty="0" smtClean="0"/>
              <a:t> </a:t>
            </a:r>
            <a:r>
              <a:rPr lang="de-CH" altLang="en-US" sz="1200" dirty="0" err="1" smtClean="0"/>
              <a:t>around</a:t>
            </a:r>
            <a:r>
              <a:rPr lang="de-CH" altLang="en-US" sz="1200" dirty="0" smtClean="0"/>
              <a:t> </a:t>
            </a:r>
            <a:r>
              <a:rPr lang="de-CH" altLang="en-US" sz="1200" dirty="0" err="1" smtClean="0"/>
              <a:t>the</a:t>
            </a:r>
            <a:r>
              <a:rPr lang="de-CH" altLang="en-US" sz="1200" dirty="0" smtClean="0"/>
              <a:t> zero-</a:t>
            </a:r>
            <a:r>
              <a:rPr lang="de-CH" altLang="en-US" sz="1200" dirty="0" err="1" smtClean="0"/>
              <a:t>crossing</a:t>
            </a:r>
            <a:r>
              <a:rPr lang="de-CH" altLang="en-US" sz="1200" dirty="0" smtClean="0"/>
              <a:t> </a:t>
            </a:r>
            <a:r>
              <a:rPr lang="de-CH" altLang="en-US" sz="1200" dirty="0" err="1" smtClean="0"/>
              <a:t>phase</a:t>
            </a:r>
            <a:r>
              <a:rPr lang="de-CH" altLang="en-US" sz="1200" dirty="0" smtClean="0"/>
              <a:t>. But </a:t>
            </a:r>
            <a:r>
              <a:rPr lang="de-CH" altLang="en-US" sz="1200" dirty="0" err="1" smtClean="0"/>
              <a:t>the</a:t>
            </a:r>
            <a:r>
              <a:rPr lang="de-CH" altLang="en-US" sz="1200" dirty="0" smtClean="0"/>
              <a:t> </a:t>
            </a:r>
            <a:r>
              <a:rPr lang="de-CH" altLang="en-US" sz="1200" dirty="0" err="1" smtClean="0"/>
              <a:t>width</a:t>
            </a:r>
            <a:r>
              <a:rPr lang="de-CH" altLang="en-US" sz="1200" dirty="0" smtClean="0"/>
              <a:t> </a:t>
            </a:r>
            <a:r>
              <a:rPr lang="de-CH" altLang="en-US" sz="1200" dirty="0" err="1" smtClean="0"/>
              <a:t>of</a:t>
            </a:r>
            <a:r>
              <a:rPr lang="de-CH" altLang="en-US" sz="1200" dirty="0" smtClean="0"/>
              <a:t> </a:t>
            </a:r>
            <a:r>
              <a:rPr lang="de-CH" altLang="en-US" sz="1200" dirty="0" err="1" smtClean="0"/>
              <a:t>the</a:t>
            </a:r>
            <a:r>
              <a:rPr lang="de-CH" altLang="en-US" sz="1200" dirty="0" smtClean="0"/>
              <a:t> </a:t>
            </a:r>
            <a:r>
              <a:rPr lang="de-CH" altLang="en-US" sz="1200" dirty="0" err="1" smtClean="0"/>
              <a:t>scan</a:t>
            </a:r>
            <a:r>
              <a:rPr lang="de-CH" altLang="en-US" sz="1200" dirty="0" smtClean="0"/>
              <a:t> </a:t>
            </a:r>
            <a:r>
              <a:rPr lang="de-CH" altLang="en-US" sz="1200" dirty="0" err="1" smtClean="0"/>
              <a:t>is</a:t>
            </a:r>
            <a:r>
              <a:rPr lang="de-CH" altLang="en-US" sz="1200" dirty="0" smtClean="0"/>
              <a:t> limited </a:t>
            </a:r>
            <a:r>
              <a:rPr lang="de-CH" altLang="en-US" sz="1200" dirty="0" err="1" smtClean="0"/>
              <a:t>by</a:t>
            </a:r>
            <a:r>
              <a:rPr lang="de-CH" altLang="en-US" sz="1200" dirty="0" smtClean="0"/>
              <a:t> </a:t>
            </a:r>
            <a:r>
              <a:rPr lang="de-CH" altLang="en-US" sz="1200" dirty="0" err="1" smtClean="0"/>
              <a:t>the</a:t>
            </a:r>
            <a:r>
              <a:rPr lang="de-CH" altLang="en-US" sz="1200" dirty="0" smtClean="0"/>
              <a:t> r</a:t>
            </a:r>
            <a:r>
              <a:rPr lang="en-US" altLang="en-US" sz="1200" dirty="0" err="1" smtClean="0"/>
              <a:t>adiation</a:t>
            </a:r>
            <a:r>
              <a:rPr lang="en-US" altLang="en-US" sz="1200" dirty="0" smtClean="0"/>
              <a:t> </a:t>
            </a:r>
            <a:r>
              <a:rPr lang="en-US" altLang="en-US" sz="1200" dirty="0"/>
              <a:t>losses in </a:t>
            </a:r>
            <a:r>
              <a:rPr lang="en-US" altLang="en-US" sz="1200" dirty="0" smtClean="0"/>
              <a:t>DRPS. With horizontal polarization the losses made the measurement impossible.</a:t>
            </a:r>
          </a:p>
          <a:p>
            <a:pPr>
              <a:spcBef>
                <a:spcPts val="300"/>
              </a:spcBef>
            </a:pPr>
            <a:r>
              <a:rPr lang="de-CH" sz="1200" dirty="0" err="1" smtClean="0"/>
              <a:t>During</a:t>
            </a:r>
            <a:r>
              <a:rPr lang="de-CH" sz="1200" dirty="0" smtClean="0"/>
              <a:t> </a:t>
            </a:r>
            <a:r>
              <a:rPr lang="de-CH" sz="1200" dirty="0" err="1" smtClean="0"/>
              <a:t>the</a:t>
            </a:r>
            <a:r>
              <a:rPr lang="de-CH" sz="1200" dirty="0" smtClean="0"/>
              <a:t> last </a:t>
            </a:r>
            <a:r>
              <a:rPr lang="de-CH" sz="1200" dirty="0" err="1" smtClean="0"/>
              <a:t>shift</a:t>
            </a:r>
            <a:r>
              <a:rPr lang="de-CH" sz="1200" dirty="0" smtClean="0"/>
              <a:t>, </a:t>
            </a:r>
            <a:r>
              <a:rPr lang="de-CH" sz="1200" dirty="0" err="1" smtClean="0"/>
              <a:t>past</a:t>
            </a:r>
            <a:r>
              <a:rPr lang="de-CH" sz="1200" dirty="0" smtClean="0"/>
              <a:t> </a:t>
            </a:r>
            <a:r>
              <a:rPr lang="de-CH" sz="1200" dirty="0" err="1" smtClean="0"/>
              <a:t>Friday</a:t>
            </a:r>
            <a:r>
              <a:rPr lang="de-CH" sz="1200" dirty="0" smtClean="0"/>
              <a:t>, </a:t>
            </a:r>
            <a:r>
              <a:rPr lang="de-CH" sz="1200" dirty="0" err="1" smtClean="0"/>
              <a:t>we</a:t>
            </a:r>
            <a:r>
              <a:rPr lang="de-CH" sz="1200" dirty="0" smtClean="0"/>
              <a:t> </a:t>
            </a:r>
            <a:r>
              <a:rPr lang="de-CH" sz="1200" dirty="0" err="1" smtClean="0"/>
              <a:t>used</a:t>
            </a:r>
            <a:r>
              <a:rPr lang="de-CH" sz="1200" dirty="0" smtClean="0"/>
              <a:t> </a:t>
            </a:r>
            <a:r>
              <a:rPr lang="de-CH" sz="1200" dirty="0" err="1" smtClean="0"/>
              <a:t>vertical</a:t>
            </a:r>
            <a:r>
              <a:rPr lang="de-CH" sz="1200" dirty="0" smtClean="0"/>
              <a:t> </a:t>
            </a:r>
            <a:r>
              <a:rPr lang="de-CH" sz="1200" dirty="0" err="1" smtClean="0"/>
              <a:t>polarization</a:t>
            </a:r>
            <a:r>
              <a:rPr lang="de-CH" sz="1200" dirty="0" smtClean="0"/>
              <a:t> </a:t>
            </a:r>
            <a:r>
              <a:rPr lang="de-CH" sz="1200" dirty="0" err="1" smtClean="0"/>
              <a:t>and</a:t>
            </a:r>
            <a:r>
              <a:rPr lang="de-CH" sz="1200" dirty="0" smtClean="0"/>
              <a:t> </a:t>
            </a:r>
            <a:r>
              <a:rPr lang="de-CH" sz="1200" dirty="0" err="1" smtClean="0"/>
              <a:t>we</a:t>
            </a:r>
            <a:r>
              <a:rPr lang="de-CH" sz="1200" dirty="0" smtClean="0"/>
              <a:t> </a:t>
            </a:r>
            <a:r>
              <a:rPr lang="de-CH" sz="1200" dirty="0" err="1" smtClean="0"/>
              <a:t>got</a:t>
            </a:r>
            <a:r>
              <a:rPr lang="de-CH" sz="1200" dirty="0" smtClean="0"/>
              <a:t> </a:t>
            </a:r>
            <a:r>
              <a:rPr lang="de-CH" sz="1200" dirty="0" err="1" smtClean="0"/>
              <a:t>reproducible</a:t>
            </a:r>
            <a:r>
              <a:rPr lang="de-CH" sz="1200" dirty="0" smtClean="0"/>
              <a:t> </a:t>
            </a:r>
            <a:r>
              <a:rPr lang="de-CH" sz="1200" dirty="0" err="1" smtClean="0"/>
              <a:t>measurements</a:t>
            </a:r>
            <a:r>
              <a:rPr lang="de-CH" sz="1200" dirty="0" smtClean="0"/>
              <a:t> </a:t>
            </a:r>
            <a:r>
              <a:rPr lang="de-CH" sz="1200" dirty="0" err="1" smtClean="0"/>
              <a:t>when</a:t>
            </a:r>
            <a:r>
              <a:rPr lang="de-CH" sz="1200" dirty="0" smtClean="0"/>
              <a:t> </a:t>
            </a:r>
            <a:r>
              <a:rPr lang="de-CH" sz="1200" dirty="0" err="1" smtClean="0"/>
              <a:t>the</a:t>
            </a:r>
            <a:r>
              <a:rPr lang="de-CH" sz="1200" dirty="0"/>
              <a:t> </a:t>
            </a:r>
            <a:r>
              <a:rPr lang="de-CH" sz="1200" dirty="0" smtClean="0"/>
              <a:t>RF </a:t>
            </a:r>
            <a:r>
              <a:rPr lang="de-CH" sz="1200" dirty="0" err="1" smtClean="0"/>
              <a:t>phase</a:t>
            </a:r>
            <a:r>
              <a:rPr lang="de-CH" sz="1200" dirty="0" smtClean="0"/>
              <a:t> was </a:t>
            </a:r>
            <a:r>
              <a:rPr lang="de-CH" sz="1200" dirty="0" err="1" smtClean="0"/>
              <a:t>moved</a:t>
            </a:r>
            <a:r>
              <a:rPr lang="de-CH" sz="1200" dirty="0" smtClean="0"/>
              <a:t> in </a:t>
            </a:r>
            <a:r>
              <a:rPr lang="de-CH" sz="1200" dirty="0" err="1" smtClean="0"/>
              <a:t>the</a:t>
            </a:r>
            <a:r>
              <a:rPr lang="de-CH" sz="1200" dirty="0" smtClean="0"/>
              <a:t> </a:t>
            </a:r>
            <a:r>
              <a:rPr lang="de-CH" sz="1200" dirty="0" err="1" smtClean="0"/>
              <a:t>range</a:t>
            </a:r>
            <a:r>
              <a:rPr lang="de-CH" sz="1200" dirty="0" smtClean="0"/>
              <a:t> -/+1 </a:t>
            </a:r>
            <a:r>
              <a:rPr lang="de-CH" sz="1200" dirty="0" err="1" smtClean="0"/>
              <a:t>deg</a:t>
            </a:r>
            <a:r>
              <a:rPr lang="de-CH" sz="1200" dirty="0" smtClean="0"/>
              <a:t> </a:t>
            </a:r>
            <a:r>
              <a:rPr lang="de-CH" sz="1200" dirty="0" err="1" smtClean="0"/>
              <a:t>wrt</a:t>
            </a:r>
            <a:r>
              <a:rPr lang="de-CH" sz="1200" dirty="0" smtClean="0"/>
              <a:t> zero-</a:t>
            </a:r>
            <a:r>
              <a:rPr lang="de-CH" sz="1200" dirty="0" err="1" smtClean="0"/>
              <a:t>crossing</a:t>
            </a:r>
            <a:r>
              <a:rPr lang="de-CH" sz="1200" dirty="0" smtClean="0"/>
              <a:t>.</a:t>
            </a:r>
          </a:p>
          <a:p>
            <a:pPr>
              <a:spcBef>
                <a:spcPts val="300"/>
              </a:spcBef>
            </a:pPr>
            <a:r>
              <a:rPr lang="de-CH" sz="1200" dirty="0" err="1" smtClean="0"/>
              <a:t>Verification</a:t>
            </a:r>
            <a:r>
              <a:rPr lang="de-CH" sz="1200" dirty="0" smtClean="0"/>
              <a:t> </a:t>
            </a:r>
            <a:r>
              <a:rPr lang="de-CH" sz="1200" dirty="0" err="1" smtClean="0"/>
              <a:t>of</a:t>
            </a:r>
            <a:r>
              <a:rPr lang="de-CH" sz="1200" dirty="0" smtClean="0"/>
              <a:t> </a:t>
            </a:r>
            <a:r>
              <a:rPr lang="de-CH" sz="1200" dirty="0" err="1" smtClean="0"/>
              <a:t>the</a:t>
            </a:r>
            <a:r>
              <a:rPr lang="de-CH" sz="1200" dirty="0" smtClean="0"/>
              <a:t> </a:t>
            </a:r>
            <a:r>
              <a:rPr lang="de-CH" sz="1200" dirty="0" err="1" smtClean="0"/>
              <a:t>analytical</a:t>
            </a:r>
            <a:r>
              <a:rPr lang="de-CH" sz="1200" dirty="0" smtClean="0"/>
              <a:t> </a:t>
            </a:r>
            <a:r>
              <a:rPr lang="de-CH" sz="1200" dirty="0" err="1" smtClean="0"/>
              <a:t>results</a:t>
            </a:r>
            <a:r>
              <a:rPr lang="de-CH" sz="1200" dirty="0" smtClean="0"/>
              <a:t> </a:t>
            </a:r>
            <a:r>
              <a:rPr lang="de-CH" sz="1200" dirty="0" err="1" smtClean="0"/>
              <a:t>is</a:t>
            </a:r>
            <a:r>
              <a:rPr lang="de-CH" sz="1200" dirty="0" smtClean="0"/>
              <a:t> </a:t>
            </a:r>
            <a:r>
              <a:rPr lang="de-CH" sz="1200" dirty="0" err="1" smtClean="0"/>
              <a:t>very</a:t>
            </a:r>
            <a:r>
              <a:rPr lang="de-CH" sz="1200" dirty="0" smtClean="0"/>
              <a:t> </a:t>
            </a:r>
            <a:r>
              <a:rPr lang="de-CH" sz="1200" dirty="0" err="1" smtClean="0"/>
              <a:t>complicate</a:t>
            </a:r>
            <a:r>
              <a:rPr lang="de-CH" sz="1200" dirty="0" smtClean="0"/>
              <a:t>, </a:t>
            </a:r>
            <a:r>
              <a:rPr lang="de-CH" sz="1200" dirty="0" err="1" smtClean="0"/>
              <a:t>beacause</a:t>
            </a:r>
            <a:r>
              <a:rPr lang="de-CH" sz="1200" dirty="0"/>
              <a:t> </a:t>
            </a:r>
            <a:r>
              <a:rPr lang="de-CH" sz="1200" dirty="0" err="1" smtClean="0"/>
              <a:t>when</a:t>
            </a:r>
            <a:r>
              <a:rPr lang="de-CH" sz="1200" dirty="0" smtClean="0"/>
              <a:t> </a:t>
            </a:r>
            <a:r>
              <a:rPr lang="de-CH" sz="1200" dirty="0" err="1" smtClean="0"/>
              <a:t>we</a:t>
            </a:r>
            <a:r>
              <a:rPr lang="de-CH" sz="1200" dirty="0" smtClean="0"/>
              <a:t> </a:t>
            </a:r>
            <a:r>
              <a:rPr lang="de-CH" sz="1200" dirty="0" err="1" smtClean="0"/>
              <a:t>tried</a:t>
            </a:r>
            <a:r>
              <a:rPr lang="de-CH" sz="1200" dirty="0" smtClean="0"/>
              <a:t> </a:t>
            </a:r>
            <a:r>
              <a:rPr lang="de-CH" sz="1200" dirty="0" err="1" smtClean="0"/>
              <a:t>to</a:t>
            </a:r>
            <a:r>
              <a:rPr lang="de-CH" sz="1200" dirty="0" smtClean="0"/>
              <a:t> </a:t>
            </a:r>
            <a:r>
              <a:rPr lang="de-CH" sz="1200" dirty="0" err="1" smtClean="0"/>
              <a:t>move</a:t>
            </a:r>
            <a:r>
              <a:rPr lang="de-CH" sz="1200" dirty="0" smtClean="0"/>
              <a:t> </a:t>
            </a:r>
            <a:r>
              <a:rPr lang="de-CH" sz="1200" dirty="0" err="1" smtClean="0"/>
              <a:t>the</a:t>
            </a:r>
            <a:r>
              <a:rPr lang="de-CH" sz="1200" dirty="0" smtClean="0"/>
              <a:t> </a:t>
            </a:r>
            <a:r>
              <a:rPr lang="de-CH" sz="1200" dirty="0" err="1" smtClean="0"/>
              <a:t>inversion</a:t>
            </a:r>
            <a:r>
              <a:rPr lang="de-CH" sz="1200" dirty="0" smtClean="0"/>
              <a:t> time in </a:t>
            </a:r>
            <a:r>
              <a:rPr lang="de-CH" sz="1200" dirty="0" err="1" smtClean="0"/>
              <a:t>the</a:t>
            </a:r>
            <a:r>
              <a:rPr lang="de-CH" sz="1200" dirty="0" smtClean="0"/>
              <a:t> RF pulse, </a:t>
            </a:r>
            <a:r>
              <a:rPr lang="de-CH" sz="1200" dirty="0" err="1" smtClean="0"/>
              <a:t>we</a:t>
            </a:r>
            <a:r>
              <a:rPr lang="de-CH" sz="1200" dirty="0" smtClean="0"/>
              <a:t> </a:t>
            </a:r>
            <a:r>
              <a:rPr lang="de-CH" sz="1200" dirty="0" err="1" smtClean="0"/>
              <a:t>noticed</a:t>
            </a:r>
            <a:r>
              <a:rPr lang="de-CH" sz="1200" dirty="0" smtClean="0"/>
              <a:t> </a:t>
            </a:r>
            <a:r>
              <a:rPr lang="de-CH" sz="1200" dirty="0" err="1" smtClean="0"/>
              <a:t>that</a:t>
            </a:r>
            <a:r>
              <a:rPr lang="de-CH" sz="1200" dirty="0" smtClean="0"/>
              <a:t> </a:t>
            </a:r>
            <a:r>
              <a:rPr lang="de-CH" sz="1200" dirty="0" err="1" smtClean="0"/>
              <a:t>the</a:t>
            </a:r>
            <a:r>
              <a:rPr lang="de-CH" sz="1200" dirty="0" smtClean="0"/>
              <a:t> </a:t>
            </a:r>
            <a:r>
              <a:rPr lang="de-CH" sz="1200" dirty="0" err="1" smtClean="0"/>
              <a:t>working</a:t>
            </a:r>
            <a:r>
              <a:rPr lang="de-CH" sz="1200" dirty="0" smtClean="0"/>
              <a:t> </a:t>
            </a:r>
            <a:r>
              <a:rPr lang="de-CH" sz="1200" dirty="0" err="1" smtClean="0"/>
              <a:t>point</a:t>
            </a:r>
            <a:r>
              <a:rPr lang="de-CH" sz="1200" dirty="0" smtClean="0"/>
              <a:t> on </a:t>
            </a:r>
            <a:r>
              <a:rPr lang="de-CH" sz="1200" dirty="0" err="1" smtClean="0"/>
              <a:t>the</a:t>
            </a:r>
            <a:r>
              <a:rPr lang="de-CH" sz="1200" dirty="0" smtClean="0"/>
              <a:t> </a:t>
            </a:r>
            <a:r>
              <a:rPr lang="de-CH" sz="1200" dirty="0" err="1" smtClean="0"/>
              <a:t>klystron</a:t>
            </a:r>
            <a:r>
              <a:rPr lang="de-CH" sz="1200" dirty="0" smtClean="0"/>
              <a:t> </a:t>
            </a:r>
            <a:r>
              <a:rPr lang="de-CH" sz="1200" dirty="0" err="1" smtClean="0"/>
              <a:t>curve</a:t>
            </a:r>
            <a:r>
              <a:rPr lang="de-CH" sz="1200" dirty="0" smtClean="0"/>
              <a:t> </a:t>
            </a:r>
            <a:r>
              <a:rPr lang="de-CH" sz="1200" dirty="0" err="1" smtClean="0"/>
              <a:t>moved</a:t>
            </a:r>
            <a:r>
              <a:rPr lang="de-CH" sz="1200" dirty="0" smtClean="0"/>
              <a:t>, </a:t>
            </a:r>
            <a:r>
              <a:rPr lang="de-CH" sz="1200" dirty="0" err="1" smtClean="0"/>
              <a:t>then</a:t>
            </a:r>
            <a:r>
              <a:rPr lang="de-CH" sz="1200" dirty="0" smtClean="0"/>
              <a:t> </a:t>
            </a:r>
            <a:r>
              <a:rPr lang="de-CH" sz="1200" dirty="0" err="1" smtClean="0"/>
              <a:t>the</a:t>
            </a:r>
            <a:r>
              <a:rPr lang="de-CH" sz="1200" dirty="0" smtClean="0"/>
              <a:t> </a:t>
            </a:r>
            <a:r>
              <a:rPr lang="de-CH" sz="1200" dirty="0" err="1" smtClean="0"/>
              <a:t>comparison</a:t>
            </a:r>
            <a:r>
              <a:rPr lang="de-CH" sz="1200" dirty="0" smtClean="0"/>
              <a:t> </a:t>
            </a:r>
            <a:r>
              <a:rPr lang="de-CH" sz="1200" dirty="0" err="1" smtClean="0"/>
              <a:t>among</a:t>
            </a:r>
            <a:r>
              <a:rPr lang="de-CH" sz="1200" dirty="0" smtClean="0"/>
              <a:t> different </a:t>
            </a:r>
            <a:r>
              <a:rPr lang="de-CH" sz="1200" dirty="0" err="1" smtClean="0"/>
              <a:t>inversion</a:t>
            </a:r>
            <a:r>
              <a:rPr lang="de-CH" sz="1200" dirty="0" smtClean="0"/>
              <a:t> </a:t>
            </a:r>
            <a:r>
              <a:rPr lang="de-CH" sz="1200" dirty="0" err="1" smtClean="0"/>
              <a:t>times</a:t>
            </a:r>
            <a:r>
              <a:rPr lang="de-CH" sz="1200" dirty="0" smtClean="0"/>
              <a:t> </a:t>
            </a:r>
            <a:r>
              <a:rPr lang="de-CH" sz="1200" dirty="0" err="1" smtClean="0"/>
              <a:t>is</a:t>
            </a:r>
            <a:r>
              <a:rPr lang="de-CH" sz="1200" dirty="0" smtClean="0"/>
              <a:t> not </a:t>
            </a:r>
            <a:r>
              <a:rPr lang="de-CH" sz="1200" dirty="0" err="1" smtClean="0"/>
              <a:t>possible</a:t>
            </a:r>
            <a:r>
              <a:rPr lang="de-CH" sz="1200" dirty="0"/>
              <a:t>.</a:t>
            </a:r>
            <a:endParaRPr lang="de-CH" sz="1200" dirty="0" smtClean="0"/>
          </a:p>
          <a:p>
            <a:endParaRPr lang="en-US" sz="1200" dirty="0"/>
          </a:p>
        </p:txBody>
      </p:sp>
      <p:sp>
        <p:nvSpPr>
          <p:cNvPr id="3" name="Title 2"/>
          <p:cNvSpPr>
            <a:spLocks noGrp="1"/>
          </p:cNvSpPr>
          <p:nvPr>
            <p:ph type="title"/>
          </p:nvPr>
        </p:nvSpPr>
        <p:spPr/>
        <p:txBody>
          <a:bodyPr/>
          <a:lstStyle/>
          <a:p>
            <a:r>
              <a:rPr lang="de-CH" dirty="0" smtClean="0"/>
              <a:t>MD </a:t>
            </a:r>
            <a:r>
              <a:rPr lang="de-CH" dirty="0" err="1" smtClean="0"/>
              <a:t>shift</a:t>
            </a:r>
            <a:r>
              <a:rPr lang="de-CH" dirty="0" smtClean="0"/>
              <a:t> </a:t>
            </a:r>
            <a:r>
              <a:rPr lang="de-CH" dirty="0" err="1" smtClean="0"/>
              <a:t>activity</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86673954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smtClean="0"/>
              <a:t>Phase </a:t>
            </a:r>
            <a:r>
              <a:rPr lang="de-CH" dirty="0" err="1" smtClean="0"/>
              <a:t>jitter</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7</a:t>
            </a:fld>
            <a:endParaRPr lang="de-DE" dirty="0"/>
          </a:p>
        </p:txBody>
      </p:sp>
      <p:sp>
        <p:nvSpPr>
          <p:cNvPr id="6" name="TextBox 5"/>
          <p:cNvSpPr txBox="1"/>
          <p:nvPr/>
        </p:nvSpPr>
        <p:spPr>
          <a:xfrm>
            <a:off x="899592" y="682210"/>
            <a:ext cx="7704856" cy="91440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err="1" smtClean="0">
                <a:solidFill>
                  <a:srgbClr val="000000"/>
                </a:solidFill>
                <a:latin typeface="Calibri"/>
              </a:rPr>
              <a:t>Another</a:t>
            </a:r>
            <a:r>
              <a:rPr lang="de-CH" sz="1400" dirty="0" smtClean="0">
                <a:solidFill>
                  <a:srgbClr val="000000"/>
                </a:solidFill>
                <a:latin typeface="Calibri"/>
              </a:rPr>
              <a:t> on </a:t>
            </a:r>
            <a:r>
              <a:rPr lang="de-CH" sz="1400" dirty="0" err="1" smtClean="0">
                <a:solidFill>
                  <a:srgbClr val="000000"/>
                </a:solidFill>
                <a:latin typeface="Calibri"/>
              </a:rPr>
              <a:t>going</a:t>
            </a:r>
            <a:r>
              <a:rPr lang="de-CH" sz="1400" dirty="0" smtClean="0">
                <a:solidFill>
                  <a:srgbClr val="000000"/>
                </a:solidFill>
                <a:latin typeface="Calibri"/>
              </a:rPr>
              <a:t> </a:t>
            </a:r>
            <a:r>
              <a:rPr lang="de-CH" sz="1400" dirty="0" err="1" smtClean="0">
                <a:solidFill>
                  <a:srgbClr val="000000"/>
                </a:solidFill>
                <a:latin typeface="Calibri"/>
              </a:rPr>
              <a:t>activity</a:t>
            </a:r>
            <a:r>
              <a:rPr lang="de-CH" sz="1400" dirty="0" smtClean="0">
                <a:solidFill>
                  <a:srgbClr val="000000"/>
                </a:solidFill>
                <a:latin typeface="Calibri"/>
              </a:rPr>
              <a:t> </a:t>
            </a:r>
            <a:r>
              <a:rPr lang="de-CH" sz="1400" dirty="0" err="1" smtClean="0">
                <a:solidFill>
                  <a:srgbClr val="000000"/>
                </a:solidFill>
                <a:latin typeface="Calibri"/>
              </a:rPr>
              <a:t>concerns</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RF </a:t>
            </a:r>
            <a:r>
              <a:rPr lang="de-CH" sz="1400" dirty="0" err="1" smtClean="0">
                <a:solidFill>
                  <a:srgbClr val="000000"/>
                </a:solidFill>
                <a:latin typeface="Calibri"/>
              </a:rPr>
              <a:t>phase</a:t>
            </a:r>
            <a:r>
              <a:rPr lang="de-CH" sz="1400" dirty="0" smtClean="0">
                <a:solidFill>
                  <a:srgbClr val="000000"/>
                </a:solidFill>
                <a:latin typeface="Calibri"/>
              </a:rPr>
              <a:t> </a:t>
            </a:r>
            <a:r>
              <a:rPr lang="de-CH" sz="1400" dirty="0" err="1" smtClean="0">
                <a:solidFill>
                  <a:srgbClr val="000000"/>
                </a:solidFill>
                <a:latin typeface="Calibri"/>
              </a:rPr>
              <a:t>jitter</a:t>
            </a:r>
            <a:r>
              <a:rPr lang="de-CH" sz="1400" dirty="0" smtClean="0">
                <a:solidFill>
                  <a:srgbClr val="000000"/>
                </a:solidFill>
                <a:latin typeface="Calibri"/>
              </a:rPr>
              <a:t>.</a:t>
            </a:r>
          </a:p>
          <a:p>
            <a:pPr eaLnBrk="1" hangingPunct="1">
              <a:lnSpc>
                <a:spcPct val="110000"/>
              </a:lnSpc>
              <a:spcBef>
                <a:spcPct val="0"/>
              </a:spcBef>
              <a:buClr>
                <a:srgbClr val="000000"/>
              </a:buClr>
            </a:pPr>
            <a:r>
              <a:rPr lang="de-CH" sz="1400" dirty="0" err="1" smtClean="0">
                <a:solidFill>
                  <a:srgbClr val="000000"/>
                </a:solidFill>
                <a:latin typeface="Calibri"/>
              </a:rPr>
              <a:t>Recently</a:t>
            </a:r>
            <a:r>
              <a:rPr lang="de-CH" sz="1400" dirty="0" smtClean="0">
                <a:solidFill>
                  <a:srgbClr val="000000"/>
                </a:solidFill>
                <a:latin typeface="Calibri"/>
              </a:rPr>
              <a:t> </a:t>
            </a:r>
            <a:r>
              <a:rPr lang="de-CH" sz="1400" dirty="0" err="1" smtClean="0">
                <a:solidFill>
                  <a:srgbClr val="000000"/>
                </a:solidFill>
                <a:latin typeface="Calibri"/>
              </a:rPr>
              <a:t>we</a:t>
            </a:r>
            <a:r>
              <a:rPr lang="de-CH" sz="1400" dirty="0" smtClean="0">
                <a:solidFill>
                  <a:srgbClr val="000000"/>
                </a:solidFill>
                <a:latin typeface="Calibri"/>
              </a:rPr>
              <a:t> </a:t>
            </a:r>
            <a:r>
              <a:rPr lang="de-CH" sz="1400" dirty="0" err="1" smtClean="0">
                <a:solidFill>
                  <a:srgbClr val="000000"/>
                </a:solidFill>
                <a:latin typeface="Calibri"/>
              </a:rPr>
              <a:t>that</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waveguide</a:t>
            </a:r>
            <a:r>
              <a:rPr lang="de-CH" sz="1400" dirty="0" smtClean="0">
                <a:solidFill>
                  <a:srgbClr val="000000"/>
                </a:solidFill>
                <a:latin typeface="Calibri"/>
              </a:rPr>
              <a:t> </a:t>
            </a:r>
            <a:r>
              <a:rPr lang="de-CH" sz="1400" dirty="0" err="1" smtClean="0">
                <a:solidFill>
                  <a:srgbClr val="000000"/>
                </a:solidFill>
                <a:latin typeface="Calibri"/>
              </a:rPr>
              <a:t>connecting</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pre-amp</a:t>
            </a:r>
            <a:r>
              <a:rPr lang="de-CH" sz="1400" dirty="0" smtClean="0">
                <a:solidFill>
                  <a:srgbClr val="000000"/>
                </a:solidFill>
                <a:latin typeface="Calibri"/>
              </a:rPr>
              <a:t> </a:t>
            </a:r>
            <a:r>
              <a:rPr lang="de-CH" sz="1400" dirty="0" err="1" smtClean="0">
                <a:solidFill>
                  <a:srgbClr val="000000"/>
                </a:solidFill>
                <a:latin typeface="Calibri"/>
              </a:rPr>
              <a:t>to</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klystron</a:t>
            </a:r>
            <a:r>
              <a:rPr lang="de-CH" sz="1400" dirty="0">
                <a:solidFill>
                  <a:srgbClr val="000000"/>
                </a:solidFill>
                <a:latin typeface="Calibri"/>
              </a:rPr>
              <a:t> </a:t>
            </a:r>
            <a:r>
              <a:rPr lang="de-CH" sz="1400" dirty="0" smtClean="0">
                <a:solidFill>
                  <a:srgbClr val="000000"/>
                </a:solidFill>
                <a:latin typeface="Calibri"/>
              </a:rPr>
              <a:t>was in </a:t>
            </a:r>
            <a:r>
              <a:rPr lang="de-CH" sz="1400" dirty="0" err="1" smtClean="0">
                <a:solidFill>
                  <a:srgbClr val="000000"/>
                </a:solidFill>
                <a:latin typeface="Calibri"/>
              </a:rPr>
              <a:t>canctact</a:t>
            </a:r>
            <a:r>
              <a:rPr lang="de-CH" sz="1400" dirty="0" smtClean="0">
                <a:solidFill>
                  <a:srgbClr val="000000"/>
                </a:solidFill>
                <a:latin typeface="Calibri"/>
              </a:rPr>
              <a:t> </a:t>
            </a:r>
            <a:r>
              <a:rPr lang="de-CH" sz="1400" dirty="0" err="1" smtClean="0">
                <a:solidFill>
                  <a:srgbClr val="000000"/>
                </a:solidFill>
                <a:latin typeface="Calibri"/>
              </a:rPr>
              <a:t>with</a:t>
            </a:r>
            <a:r>
              <a:rPr lang="de-CH" sz="1400" dirty="0" smtClean="0">
                <a:solidFill>
                  <a:srgbClr val="000000"/>
                </a:solidFill>
                <a:latin typeface="Calibri"/>
              </a:rPr>
              <a:t> a </a:t>
            </a:r>
            <a:r>
              <a:rPr lang="de-CH" sz="1400" dirty="0" err="1" smtClean="0">
                <a:solidFill>
                  <a:srgbClr val="000000"/>
                </a:solidFill>
                <a:latin typeface="Calibri"/>
              </a:rPr>
              <a:t>water</a:t>
            </a:r>
            <a:r>
              <a:rPr lang="de-CH" sz="1400" dirty="0" smtClean="0">
                <a:solidFill>
                  <a:srgbClr val="000000"/>
                </a:solidFill>
                <a:latin typeface="Calibri"/>
              </a:rPr>
              <a:t> </a:t>
            </a:r>
            <a:r>
              <a:rPr lang="de-CH" sz="1400" dirty="0" err="1" smtClean="0">
                <a:solidFill>
                  <a:srgbClr val="000000"/>
                </a:solidFill>
                <a:latin typeface="Calibri"/>
              </a:rPr>
              <a:t>pipe</a:t>
            </a:r>
            <a:r>
              <a:rPr lang="de-CH" sz="1400" dirty="0" smtClean="0">
                <a:solidFill>
                  <a:srgbClr val="000000"/>
                </a:solidFill>
                <a:latin typeface="Calibri"/>
              </a:rPr>
              <a:t>. </a:t>
            </a:r>
            <a:r>
              <a:rPr lang="de-CH" sz="1400" dirty="0" err="1" smtClean="0">
                <a:solidFill>
                  <a:srgbClr val="000000"/>
                </a:solidFill>
                <a:latin typeface="Calibri"/>
              </a:rPr>
              <a:t>We</a:t>
            </a:r>
            <a:r>
              <a:rPr lang="de-CH" sz="1400" dirty="0" smtClean="0">
                <a:solidFill>
                  <a:srgbClr val="000000"/>
                </a:solidFill>
                <a:latin typeface="Calibri"/>
              </a:rPr>
              <a:t> </a:t>
            </a:r>
            <a:r>
              <a:rPr lang="de-CH" sz="1400" dirty="0" err="1" smtClean="0">
                <a:solidFill>
                  <a:srgbClr val="000000"/>
                </a:solidFill>
                <a:latin typeface="Calibri"/>
              </a:rPr>
              <a:t>removed</a:t>
            </a:r>
            <a:r>
              <a:rPr lang="de-CH" sz="1400" dirty="0" smtClean="0">
                <a:solidFill>
                  <a:srgbClr val="000000"/>
                </a:solidFill>
                <a:latin typeface="Calibri"/>
              </a:rPr>
              <a:t> </a:t>
            </a:r>
            <a:r>
              <a:rPr lang="de-CH" sz="1400" dirty="0" err="1" smtClean="0">
                <a:solidFill>
                  <a:srgbClr val="000000"/>
                </a:solidFill>
                <a:latin typeface="Calibri"/>
              </a:rPr>
              <a:t>the</a:t>
            </a:r>
            <a:r>
              <a:rPr lang="de-CH" sz="1400" dirty="0" smtClean="0">
                <a:solidFill>
                  <a:srgbClr val="000000"/>
                </a:solidFill>
                <a:latin typeface="Calibri"/>
              </a:rPr>
              <a:t> </a:t>
            </a:r>
            <a:r>
              <a:rPr lang="de-CH" sz="1400" dirty="0" err="1" smtClean="0">
                <a:solidFill>
                  <a:srgbClr val="000000"/>
                </a:solidFill>
                <a:latin typeface="Calibri"/>
              </a:rPr>
              <a:t>contact</a:t>
            </a:r>
            <a:r>
              <a:rPr lang="de-CH" sz="1400" dirty="0" smtClean="0">
                <a:solidFill>
                  <a:srgbClr val="000000"/>
                </a:solidFill>
                <a:latin typeface="Calibri"/>
              </a:rPr>
              <a:t> </a:t>
            </a:r>
            <a:r>
              <a:rPr lang="de-CH" sz="1400" dirty="0" err="1" smtClean="0">
                <a:solidFill>
                  <a:srgbClr val="000000"/>
                </a:solidFill>
                <a:latin typeface="Calibri"/>
              </a:rPr>
              <a:t>by</a:t>
            </a:r>
            <a:r>
              <a:rPr lang="de-CH" sz="1400" dirty="0" smtClean="0">
                <a:solidFill>
                  <a:srgbClr val="000000"/>
                </a:solidFill>
                <a:latin typeface="Calibri"/>
              </a:rPr>
              <a:t> </a:t>
            </a:r>
            <a:r>
              <a:rPr lang="de-CH" sz="1400" dirty="0" err="1" smtClean="0">
                <a:solidFill>
                  <a:srgbClr val="000000"/>
                </a:solidFill>
                <a:latin typeface="Calibri"/>
              </a:rPr>
              <a:t>means</a:t>
            </a:r>
            <a:r>
              <a:rPr lang="de-CH" sz="1400" dirty="0" smtClean="0">
                <a:solidFill>
                  <a:srgbClr val="000000"/>
                </a:solidFill>
                <a:latin typeface="Calibri"/>
              </a:rPr>
              <a:t> </a:t>
            </a:r>
            <a:r>
              <a:rPr lang="de-CH" sz="1400" dirty="0" err="1" smtClean="0">
                <a:solidFill>
                  <a:srgbClr val="000000"/>
                </a:solidFill>
                <a:latin typeface="Calibri"/>
              </a:rPr>
              <a:t>of</a:t>
            </a:r>
            <a:r>
              <a:rPr lang="de-CH" sz="1400" dirty="0" smtClean="0">
                <a:solidFill>
                  <a:srgbClr val="000000"/>
                </a:solidFill>
                <a:latin typeface="Calibri"/>
              </a:rPr>
              <a:t> </a:t>
            </a:r>
            <a:r>
              <a:rPr lang="de-CH" sz="1400" dirty="0" err="1" smtClean="0">
                <a:solidFill>
                  <a:srgbClr val="000000"/>
                </a:solidFill>
                <a:latin typeface="Calibri"/>
              </a:rPr>
              <a:t>of</a:t>
            </a:r>
            <a:r>
              <a:rPr lang="de-CH" sz="1400" dirty="0" smtClean="0">
                <a:solidFill>
                  <a:srgbClr val="000000"/>
                </a:solidFill>
                <a:latin typeface="Calibri"/>
              </a:rPr>
              <a:t> </a:t>
            </a:r>
            <a:r>
              <a:rPr lang="de-CH" sz="1400" dirty="0" err="1" smtClean="0">
                <a:solidFill>
                  <a:srgbClr val="000000"/>
                </a:solidFill>
                <a:latin typeface="Calibri"/>
              </a:rPr>
              <a:t>cable</a:t>
            </a:r>
            <a:r>
              <a:rPr lang="de-CH" sz="1400" dirty="0" smtClean="0">
                <a:solidFill>
                  <a:srgbClr val="000000"/>
                </a:solidFill>
                <a:latin typeface="Calibri"/>
              </a:rPr>
              <a:t> </a:t>
            </a:r>
            <a:r>
              <a:rPr lang="de-CH" sz="1400" dirty="0" err="1" smtClean="0">
                <a:solidFill>
                  <a:srgbClr val="000000"/>
                </a:solidFill>
                <a:latin typeface="Calibri"/>
              </a:rPr>
              <a:t>ties</a:t>
            </a:r>
            <a:r>
              <a:rPr lang="de-CH" sz="1400" dirty="0" smtClean="0">
                <a:solidFill>
                  <a:srgbClr val="000000"/>
                </a:solidFill>
                <a:latin typeface="Calibri"/>
              </a:rPr>
              <a:t>. The </a:t>
            </a:r>
            <a:r>
              <a:rPr lang="de-CH" sz="1400" dirty="0" err="1" smtClean="0">
                <a:solidFill>
                  <a:srgbClr val="000000"/>
                </a:solidFill>
                <a:latin typeface="Calibri"/>
              </a:rPr>
              <a:t>phase</a:t>
            </a:r>
            <a:r>
              <a:rPr lang="de-CH" sz="1400" dirty="0" smtClean="0">
                <a:solidFill>
                  <a:srgbClr val="000000"/>
                </a:solidFill>
                <a:latin typeface="Calibri"/>
              </a:rPr>
              <a:t> </a:t>
            </a:r>
            <a:r>
              <a:rPr lang="de-CH" sz="1400" dirty="0" err="1" smtClean="0">
                <a:solidFill>
                  <a:srgbClr val="000000"/>
                </a:solidFill>
                <a:latin typeface="Calibri"/>
              </a:rPr>
              <a:t>jitter</a:t>
            </a:r>
            <a:r>
              <a:rPr lang="de-CH" sz="1400" dirty="0" smtClean="0">
                <a:solidFill>
                  <a:srgbClr val="000000"/>
                </a:solidFill>
                <a:latin typeface="Calibri"/>
              </a:rPr>
              <a:t> </a:t>
            </a:r>
            <a:r>
              <a:rPr lang="de-CH" sz="1400" dirty="0" err="1" smtClean="0">
                <a:solidFill>
                  <a:srgbClr val="000000"/>
                </a:solidFill>
                <a:latin typeface="Calibri"/>
              </a:rPr>
              <a:t>soon</a:t>
            </a:r>
            <a:r>
              <a:rPr lang="de-CH" sz="1400" dirty="0" smtClean="0">
                <a:solidFill>
                  <a:srgbClr val="000000"/>
                </a:solidFill>
                <a:latin typeface="Calibri"/>
              </a:rPr>
              <a:t> </a:t>
            </a:r>
            <a:r>
              <a:rPr lang="de-CH" sz="1400" dirty="0" err="1" smtClean="0">
                <a:solidFill>
                  <a:srgbClr val="000000"/>
                </a:solidFill>
                <a:latin typeface="Calibri"/>
              </a:rPr>
              <a:t>improved</a:t>
            </a:r>
            <a:r>
              <a:rPr lang="de-CH" sz="1400" dirty="0" smtClean="0">
                <a:solidFill>
                  <a:srgbClr val="000000"/>
                </a:solidFill>
                <a:latin typeface="Calibri"/>
              </a:rPr>
              <a:t> </a:t>
            </a:r>
            <a:r>
              <a:rPr lang="de-CH" sz="1400" dirty="0" err="1" smtClean="0">
                <a:solidFill>
                  <a:srgbClr val="000000"/>
                </a:solidFill>
                <a:latin typeface="Calibri"/>
              </a:rPr>
              <a:t>by</a:t>
            </a:r>
            <a:r>
              <a:rPr lang="de-CH" sz="1400" dirty="0" smtClean="0">
                <a:solidFill>
                  <a:srgbClr val="000000"/>
                </a:solidFill>
                <a:latin typeface="Calibri"/>
              </a:rPr>
              <a:t> </a:t>
            </a:r>
            <a:r>
              <a:rPr lang="de-CH" sz="1400" dirty="0" err="1" smtClean="0">
                <a:solidFill>
                  <a:srgbClr val="000000"/>
                </a:solidFill>
                <a:latin typeface="Calibri"/>
              </a:rPr>
              <a:t>about</a:t>
            </a:r>
            <a:r>
              <a:rPr lang="de-CH" sz="1400" dirty="0" smtClean="0">
                <a:solidFill>
                  <a:srgbClr val="000000"/>
                </a:solidFill>
                <a:latin typeface="Calibri"/>
              </a:rPr>
              <a:t> 20%.</a:t>
            </a:r>
            <a:endParaRPr lang="de-CH" sz="1400" dirty="0" smtClean="0">
              <a:solidFill>
                <a:srgbClr val="000000"/>
              </a:solidFill>
              <a:latin typeface="Calibri"/>
            </a:endParaRPr>
          </a:p>
          <a:p>
            <a:pPr eaLnBrk="1" hangingPunct="1">
              <a:lnSpc>
                <a:spcPct val="110000"/>
              </a:lnSpc>
              <a:spcBef>
                <a:spcPct val="0"/>
              </a:spcBef>
              <a:buClr>
                <a:srgbClr val="000000"/>
              </a:buClr>
            </a:pPr>
            <a:r>
              <a:rPr lang="en-US" sz="1400" dirty="0" smtClean="0">
                <a:solidFill>
                  <a:srgbClr val="000000"/>
                </a:solidFill>
                <a:latin typeface="Calibri"/>
              </a:rPr>
              <a:t>We are confident that in general the waveguide support system can be improved. Past Friday Xinyu Wang performed vibration measurements of the waveguide and their support. Still waiting for the report, but quite strong vibrations at 25-30 Hz are evident.</a:t>
            </a:r>
            <a:endParaRPr lang="de-CH" sz="1400" dirty="0" smtClean="0">
              <a:solidFill>
                <a:srgbClr val="000000"/>
              </a:solidFill>
              <a:latin typeface="Calibri"/>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161497"/>
            <a:ext cx="2160240" cy="2880321"/>
          </a:xfrm>
          <a:prstGeom prst="rect">
            <a:avLst/>
          </a:prstGeom>
        </p:spPr>
      </p:pic>
      <p:pic>
        <p:nvPicPr>
          <p:cNvPr id="5" name="Content Placeholder 4"/>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2367804" y="2645625"/>
            <a:ext cx="6436732" cy="2427173"/>
          </a:xfrm>
        </p:spPr>
      </p:pic>
    </p:spTree>
    <p:extLst>
      <p:ext uri="{BB962C8B-B14F-4D97-AF65-F5344CB8AC3E}">
        <p14:creationId xmlns:p14="http://schemas.microsoft.com/office/powerpoint/2010/main" val="355831015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4" name="Titel 3"/>
          <p:cNvSpPr>
            <a:spLocks noGrp="1"/>
          </p:cNvSpPr>
          <p:nvPr>
            <p:ph type="title"/>
          </p:nvPr>
        </p:nvSpPr>
        <p:spPr/>
        <p:txBody>
          <a:bodyPr>
            <a:normAutofit/>
          </a:bodyPr>
          <a:lstStyle/>
          <a:p>
            <a:r>
              <a:rPr lang="de-DE" dirty="0"/>
              <a:t>Wir schaffen Wissen – heute für morgen</a:t>
            </a:r>
            <a:endParaRPr lang="de-CH" dirty="0"/>
          </a:p>
        </p:txBody>
      </p:sp>
      <p:sp>
        <p:nvSpPr>
          <p:cNvPr id="5" name="Title 2"/>
          <p:cNvSpPr>
            <a:spLocks noGrp="1"/>
          </p:cNvSpPr>
          <p:nvPr>
            <p:ph type="body" sz="quarter" idx="13"/>
          </p:nvPr>
        </p:nvSpPr>
        <p:spPr>
          <a:xfrm>
            <a:off x="827088" y="843558"/>
            <a:ext cx="4248968" cy="4104689"/>
          </a:xfrm>
        </p:spPr>
        <p:txBody>
          <a:bodyPr/>
          <a:lstStyle/>
          <a:p>
            <a:pPr marL="0" indent="0">
              <a:buNone/>
            </a:pPr>
            <a:r>
              <a:rPr lang="de-CH" sz="2000" dirty="0" err="1" smtClean="0"/>
              <a:t>Conclusions</a:t>
            </a:r>
            <a:endParaRPr lang="de-CH" sz="2000" dirty="0"/>
          </a:p>
          <a:p>
            <a:pPr marL="0" indent="0">
              <a:spcBef>
                <a:spcPts val="1200"/>
              </a:spcBef>
              <a:buNone/>
            </a:pPr>
            <a:r>
              <a:rPr lang="de-CH" sz="1800" dirty="0" err="1">
                <a:latin typeface="Calibri Light" panose="020F0302020204030204" pitchFamily="34" charset="0"/>
                <a:cs typeface="Calibri Light" panose="020F0302020204030204" pitchFamily="34" charset="0"/>
              </a:rPr>
              <a:t>C</a:t>
            </a:r>
            <a:r>
              <a:rPr lang="de-CH" sz="1800" dirty="0" err="1" smtClean="0">
                <a:latin typeface="Calibri Light" panose="020F0302020204030204" pitchFamily="34" charset="0"/>
                <a:cs typeface="Calibri Light" panose="020F0302020204030204" pitchFamily="34" charset="0"/>
              </a:rPr>
              <a:t>onsequences</a:t>
            </a:r>
            <a:r>
              <a:rPr lang="de-CH" sz="1800" dirty="0" smtClean="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of</a:t>
            </a:r>
            <a:r>
              <a:rPr lang="de-CH" sz="1800" dirty="0">
                <a:latin typeface="Calibri Light" panose="020F0302020204030204" pitchFamily="34" charset="0"/>
                <a:cs typeface="Calibri Light" panose="020F0302020204030204" pitchFamily="34" charset="0"/>
              </a:rPr>
              <a:t> a not flat RF pulse </a:t>
            </a:r>
            <a:r>
              <a:rPr lang="de-CH" sz="1800" dirty="0" err="1">
                <a:latin typeface="Calibri Light" panose="020F0302020204030204" pitchFamily="34" charset="0"/>
                <a:cs typeface="Calibri Light" panose="020F0302020204030204" pitchFamily="34" charset="0"/>
              </a:rPr>
              <a:t>and</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some</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ideas</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to</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optimize</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the</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system</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efficiency</a:t>
            </a:r>
            <a:r>
              <a:rPr lang="de-CH" sz="1800" dirty="0">
                <a:latin typeface="Calibri Light" panose="020F0302020204030204" pitchFamily="34" charset="0"/>
                <a:cs typeface="Calibri Light" panose="020F0302020204030204" pitchFamily="34" charset="0"/>
              </a:rPr>
              <a:t> (</a:t>
            </a:r>
            <a:r>
              <a:rPr lang="de-CH" sz="1800" dirty="0">
                <a:solidFill>
                  <a:srgbClr val="000000"/>
                </a:solidFill>
                <a:latin typeface="Calibri Light" panose="020F0302020204030204" pitchFamily="34" charset="0"/>
                <a:cs typeface="Calibri Light" panose="020F0302020204030204" pitchFamily="34" charset="0"/>
              </a:rPr>
              <a:t>V</a:t>
            </a:r>
            <a:r>
              <a:rPr lang="de-CH" sz="1800" baseline="-25000" dirty="0">
                <a:solidFill>
                  <a:srgbClr val="000000"/>
                </a:solidFill>
                <a:latin typeface="Calibri Light" panose="020F0302020204030204" pitchFamily="34" charset="0"/>
                <a:cs typeface="Calibri Light" panose="020F0302020204030204" pitchFamily="34" charset="0"/>
              </a:rPr>
              <a:t>Ʇ </a:t>
            </a:r>
            <a:r>
              <a:rPr lang="de-CH" sz="1800" dirty="0">
                <a:solidFill>
                  <a:srgbClr val="000000"/>
                </a:solidFill>
                <a:latin typeface="Calibri Light" panose="020F0302020204030204" pitchFamily="34" charset="0"/>
                <a:cs typeface="Calibri Light" panose="020F0302020204030204" pitchFamily="34" charset="0"/>
              </a:rPr>
              <a:t>/ </a:t>
            </a:r>
            <a:r>
              <a:rPr lang="de-CH" sz="1800" dirty="0" err="1">
                <a:solidFill>
                  <a:srgbClr val="000000"/>
                </a:solidFill>
                <a:latin typeface="Calibri Light" panose="020F0302020204030204" pitchFamily="34" charset="0"/>
                <a:cs typeface="Calibri Light" panose="020F0302020204030204" pitchFamily="34" charset="0"/>
              </a:rPr>
              <a:t>P</a:t>
            </a:r>
            <a:r>
              <a:rPr lang="de-CH" sz="1800" baseline="-25000" dirty="0" err="1">
                <a:solidFill>
                  <a:srgbClr val="000000"/>
                </a:solidFill>
                <a:latin typeface="Calibri Light" panose="020F0302020204030204" pitchFamily="34" charset="0"/>
                <a:cs typeface="Calibri Light" panose="020F0302020204030204" pitchFamily="34" charset="0"/>
              </a:rPr>
              <a:t>klystron</a:t>
            </a:r>
            <a:r>
              <a:rPr lang="de-CH" sz="1800" dirty="0">
                <a:solidFill>
                  <a:srgbClr val="000000"/>
                </a:solidFill>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have</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been</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recently</a:t>
            </a:r>
            <a:r>
              <a:rPr lang="de-CH" sz="1800" dirty="0">
                <a:latin typeface="Calibri Light" panose="020F0302020204030204" pitchFamily="34" charset="0"/>
                <a:cs typeface="Calibri Light" panose="020F0302020204030204" pitchFamily="34" charset="0"/>
              </a:rPr>
              <a:t> </a:t>
            </a:r>
            <a:r>
              <a:rPr lang="de-CH" sz="1800" dirty="0" err="1">
                <a:latin typeface="Calibri Light" panose="020F0302020204030204" pitchFamily="34" charset="0"/>
                <a:cs typeface="Calibri Light" panose="020F0302020204030204" pitchFamily="34" charset="0"/>
              </a:rPr>
              <a:t>studied</a:t>
            </a:r>
            <a:r>
              <a:rPr lang="de-CH" sz="1800" dirty="0">
                <a:latin typeface="Calibri Light" panose="020F0302020204030204" pitchFamily="34" charset="0"/>
                <a:cs typeface="Calibri Light" panose="020F0302020204030204" pitchFamily="34" charset="0"/>
              </a:rPr>
              <a:t>.   </a:t>
            </a:r>
            <a:endParaRPr lang="de-CH" sz="1800" dirty="0" smtClean="0">
              <a:latin typeface="Calibri Light" panose="020F0302020204030204" pitchFamily="34" charset="0"/>
              <a:cs typeface="Calibri Light" panose="020F0302020204030204" pitchFamily="34" charset="0"/>
            </a:endParaRPr>
          </a:p>
          <a:p>
            <a:pPr marL="0" indent="0">
              <a:spcBef>
                <a:spcPts val="1200"/>
              </a:spcBef>
              <a:buNone/>
            </a:pPr>
            <a:r>
              <a:rPr lang="de-CH" sz="1800" dirty="0" err="1" smtClean="0">
                <a:latin typeface="Calibri Light" panose="020F0302020204030204" pitchFamily="34" charset="0"/>
                <a:cs typeface="Calibri Light" panose="020F0302020204030204" pitchFamily="34" charset="0"/>
              </a:rPr>
              <a:t>Verification</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with</a:t>
            </a:r>
            <a:r>
              <a:rPr lang="de-CH" sz="1800" dirty="0" smtClean="0">
                <a:latin typeface="Calibri Light" panose="020F0302020204030204" pitchFamily="34" charset="0"/>
                <a:cs typeface="Calibri Light" panose="020F0302020204030204" pitchFamily="34" charset="0"/>
              </a:rPr>
              <a:t> beam </a:t>
            </a:r>
            <a:r>
              <a:rPr lang="de-CH" sz="1800" dirty="0" err="1" smtClean="0">
                <a:latin typeface="Calibri Light" panose="020F0302020204030204" pitchFamily="34" charset="0"/>
                <a:cs typeface="Calibri Light" panose="020F0302020204030204" pitchFamily="34" charset="0"/>
              </a:rPr>
              <a:t>measurements</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is</a:t>
            </a:r>
            <a:r>
              <a:rPr lang="de-CH" sz="1800" dirty="0" smtClean="0">
                <a:latin typeface="Calibri Light" panose="020F0302020204030204" pitchFamily="34" charset="0"/>
                <a:cs typeface="Calibri Light" panose="020F0302020204030204" pitchFamily="34" charset="0"/>
              </a:rPr>
              <a:t> not an easy </a:t>
            </a:r>
            <a:r>
              <a:rPr lang="de-CH" sz="1800" dirty="0" err="1" smtClean="0">
                <a:latin typeface="Calibri Light" panose="020F0302020204030204" pitchFamily="34" charset="0"/>
                <a:cs typeface="Calibri Light" panose="020F0302020204030204" pitchFamily="34" charset="0"/>
              </a:rPr>
              <a:t>task</a:t>
            </a:r>
            <a:r>
              <a:rPr lang="de-CH" sz="1800" dirty="0" smtClean="0">
                <a:latin typeface="Calibri Light" panose="020F0302020204030204" pitchFamily="34" charset="0"/>
                <a:cs typeface="Calibri Light" panose="020F0302020204030204" pitchFamily="34" charset="0"/>
              </a:rPr>
              <a:t> due </a:t>
            </a:r>
            <a:r>
              <a:rPr lang="de-CH" sz="1800" dirty="0" err="1" smtClean="0">
                <a:latin typeface="Calibri Light" panose="020F0302020204030204" pitchFamily="34" charset="0"/>
                <a:cs typeface="Calibri Light" panose="020F0302020204030204" pitchFamily="34" charset="0"/>
              </a:rPr>
              <a:t>to</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the</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complexity</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of</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the</a:t>
            </a:r>
            <a:r>
              <a:rPr lang="de-CH" sz="1800" dirty="0" smtClean="0">
                <a:latin typeface="Calibri Light" panose="020F0302020204030204" pitchFamily="34" charset="0"/>
                <a:cs typeface="Calibri Light" panose="020F0302020204030204" pitchFamily="34" charset="0"/>
              </a:rPr>
              <a:t> RF </a:t>
            </a:r>
            <a:r>
              <a:rPr lang="de-CH" sz="1800" dirty="0" err="1" smtClean="0">
                <a:latin typeface="Calibri Light" panose="020F0302020204030204" pitchFamily="34" charset="0"/>
                <a:cs typeface="Calibri Light" panose="020F0302020204030204" pitchFamily="34" charset="0"/>
              </a:rPr>
              <a:t>system</a:t>
            </a:r>
            <a:r>
              <a:rPr lang="de-CH" sz="1800" dirty="0" smtClean="0">
                <a:latin typeface="Calibri Light" panose="020F0302020204030204" pitchFamily="34" charset="0"/>
                <a:cs typeface="Calibri Light" panose="020F0302020204030204" pitchFamily="34" charset="0"/>
              </a:rPr>
              <a:t> </a:t>
            </a:r>
            <a:r>
              <a:rPr lang="de-CH" sz="1800" dirty="0" err="1" smtClean="0">
                <a:latin typeface="Calibri Light" panose="020F0302020204030204" pitchFamily="34" charset="0"/>
                <a:cs typeface="Calibri Light" panose="020F0302020204030204" pitchFamily="34" charset="0"/>
              </a:rPr>
              <a:t>and</a:t>
            </a:r>
            <a:r>
              <a:rPr lang="de-CH" sz="1800" dirty="0" smtClean="0">
                <a:latin typeface="Calibri Light" panose="020F0302020204030204" pitchFamily="34" charset="0"/>
                <a:cs typeface="Calibri Light" panose="020F0302020204030204" pitchFamily="34" charset="0"/>
              </a:rPr>
              <a:t> beam </a:t>
            </a:r>
            <a:r>
              <a:rPr lang="de-CH" sz="1800" dirty="0" err="1" smtClean="0">
                <a:latin typeface="Calibri Light" panose="020F0302020204030204" pitchFamily="34" charset="0"/>
                <a:cs typeface="Calibri Light" panose="020F0302020204030204" pitchFamily="34" charset="0"/>
              </a:rPr>
              <a:t>losses</a:t>
            </a:r>
            <a:r>
              <a:rPr lang="de-CH" sz="1800" dirty="0" smtClean="0">
                <a:latin typeface="Calibri Light" panose="020F0302020204030204" pitchFamily="34" charset="0"/>
                <a:cs typeface="Calibri Light" panose="020F0302020204030204" pitchFamily="34" charset="0"/>
              </a:rPr>
              <a:t>.</a:t>
            </a:r>
          </a:p>
          <a:p>
            <a:pPr marL="0" indent="0">
              <a:spcBef>
                <a:spcPts val="1200"/>
              </a:spcBef>
              <a:buNone/>
            </a:pPr>
            <a:r>
              <a:rPr lang="en-US" sz="1800" dirty="0" smtClean="0">
                <a:latin typeface="Calibri Light" panose="020F0302020204030204" pitchFamily="34" charset="0"/>
                <a:cs typeface="Calibri Light" panose="020F0302020204030204" pitchFamily="34" charset="0"/>
              </a:rPr>
              <a:t>Started </a:t>
            </a:r>
            <a:r>
              <a:rPr lang="en-US" sz="1800" dirty="0">
                <a:latin typeface="Calibri Light" panose="020F0302020204030204" pitchFamily="34" charset="0"/>
                <a:cs typeface="Calibri Light" panose="020F0302020204030204" pitchFamily="34" charset="0"/>
              </a:rPr>
              <a:t>an activity aimed at finding the causes of </a:t>
            </a:r>
            <a:r>
              <a:rPr lang="en-US" sz="1800" dirty="0" smtClean="0">
                <a:latin typeface="Calibri Light" panose="020F0302020204030204" pitchFamily="34" charset="0"/>
                <a:cs typeface="Calibri Light" panose="020F0302020204030204" pitchFamily="34" charset="0"/>
              </a:rPr>
              <a:t>RF phase jitter </a:t>
            </a:r>
            <a:r>
              <a:rPr lang="en-US" sz="1800" dirty="0">
                <a:latin typeface="Calibri Light" panose="020F0302020204030204" pitchFamily="34" charset="0"/>
                <a:cs typeface="Calibri Light" panose="020F0302020204030204" pitchFamily="34" charset="0"/>
              </a:rPr>
              <a:t>and finding solutions to remove </a:t>
            </a:r>
            <a:r>
              <a:rPr lang="en-US" sz="1800" dirty="0" smtClean="0">
                <a:latin typeface="Calibri Light" panose="020F0302020204030204" pitchFamily="34" charset="0"/>
                <a:cs typeface="Calibri Light" panose="020F0302020204030204" pitchFamily="34" charset="0"/>
              </a:rPr>
              <a:t>or mitigate them.</a:t>
            </a:r>
            <a:endParaRPr lang="en-US" dirty="0"/>
          </a:p>
        </p:txBody>
      </p:sp>
    </p:spTree>
    <p:extLst>
      <p:ext uri="{BB962C8B-B14F-4D97-AF65-F5344CB8AC3E}">
        <p14:creationId xmlns:p14="http://schemas.microsoft.com/office/powerpoint/2010/main" val="695692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827584" y="771550"/>
            <a:ext cx="7712880" cy="4189652"/>
          </a:xfrm>
          <a:prstGeom prst="rect">
            <a:avLst/>
          </a:prstGeom>
        </p:spPr>
      </p:pic>
    </p:spTree>
    <p:extLst>
      <p:ext uri="{BB962C8B-B14F-4D97-AF65-F5344CB8AC3E}">
        <p14:creationId xmlns:p14="http://schemas.microsoft.com/office/powerpoint/2010/main" val="4240609930"/>
      </p:ext>
    </p:extLst>
  </p:cSld>
  <p:clrMapOvr>
    <a:masterClrMapping/>
  </p:clrMapOvr>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PSI_PowerPoint-Master_16-9_e</Template>
  <TotalTime>0</TotalTime>
  <Words>854</Words>
  <Application>Microsoft Office PowerPoint</Application>
  <PresentationFormat>On-screen Show (16:9)</PresentationFormat>
  <Paragraphs>58</Paragraphs>
  <Slides>10</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ＭＳ Ｐゴシック</vt:lpstr>
      <vt:lpstr>Arial</vt:lpstr>
      <vt:lpstr>Arial Narrow</vt:lpstr>
      <vt:lpstr>Calibri</vt:lpstr>
      <vt:lpstr>Calibri Light</vt:lpstr>
      <vt:lpstr>Georgia</vt:lpstr>
      <vt:lpstr>Symbol</vt:lpstr>
      <vt:lpstr>Times</vt:lpstr>
      <vt:lpstr>Wingdings</vt:lpstr>
      <vt:lpstr>ヒラギノ角ゴ Pro W3</vt:lpstr>
      <vt:lpstr>PSI-Powerpoint-Master Calibri V2</vt:lpstr>
      <vt:lpstr>Recent activities with the PolariX deflecting cavity </vt:lpstr>
      <vt:lpstr>Analysis and optimization of the TDS efficiency as a function of the RF pulse shape. </vt:lpstr>
      <vt:lpstr>Ideal pulse – flat in amplitude and phase</vt:lpstr>
      <vt:lpstr>Actual pulse shape </vt:lpstr>
      <vt:lpstr>Actual pulse, different phase inversion time</vt:lpstr>
      <vt:lpstr>MD shift activity</vt:lpstr>
      <vt:lpstr>Phase jitter</vt:lpstr>
      <vt:lpstr>Wir schaffen Wissen – heute für morgen</vt:lpstr>
      <vt:lpstr>PowerPoint Presentation</vt:lpstr>
      <vt:lpstr>PowerPoint Presentation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Marcellini Fabio</dc:creator>
  <cp:lastModifiedBy>Marcellini Fabio</cp:lastModifiedBy>
  <cp:revision>141</cp:revision>
  <cp:lastPrinted>2015-09-30T13:23:15Z</cp:lastPrinted>
  <dcterms:created xsi:type="dcterms:W3CDTF">2023-09-27T12:53:40Z</dcterms:created>
  <dcterms:modified xsi:type="dcterms:W3CDTF">2023-12-12T08:09:27Z</dcterms:modified>
</cp:coreProperties>
</file>