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287" r:id="rId4"/>
    <p:sldId id="289" r:id="rId5"/>
    <p:sldId id="300" r:id="rId6"/>
    <p:sldId id="304" r:id="rId7"/>
    <p:sldId id="306" r:id="rId8"/>
    <p:sldId id="262" r:id="rId9"/>
    <p:sldId id="307" r:id="rId10"/>
    <p:sldId id="290" r:id="rId11"/>
    <p:sldId id="308" r:id="rId12"/>
    <p:sldId id="263" r:id="rId13"/>
    <p:sldId id="277" r:id="rId14"/>
    <p:sldId id="278" r:id="rId15"/>
    <p:sldId id="279" r:id="rId16"/>
    <p:sldId id="291" r:id="rId17"/>
    <p:sldId id="292" r:id="rId18"/>
    <p:sldId id="270" r:id="rId19"/>
    <p:sldId id="313" r:id="rId20"/>
    <p:sldId id="264" r:id="rId21"/>
    <p:sldId id="271" r:id="rId22"/>
    <p:sldId id="274" r:id="rId23"/>
    <p:sldId id="314" r:id="rId24"/>
    <p:sldId id="273" r:id="rId25"/>
    <p:sldId id="281" r:id="rId26"/>
    <p:sldId id="302" r:id="rId27"/>
    <p:sldId id="301" r:id="rId28"/>
    <p:sldId id="303" r:id="rId29"/>
    <p:sldId id="309" r:id="rId30"/>
    <p:sldId id="310" r:id="rId31"/>
    <p:sldId id="312" r:id="rId32"/>
    <p:sldId id="31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F3E"/>
    <a:srgbClr val="2B475D"/>
    <a:srgbClr val="CBC7C0"/>
    <a:srgbClr val="A8A6A9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40577-7405-31D6-F62E-4DEEC67E47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8F847C-4332-B2C3-EEB7-EC5A616F5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45BAB-8AD1-9CDA-71AC-1E22E190D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AABD4-8FF8-6615-C022-EDD50B5A5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4A22E-D2C3-BFDF-F09E-277654F4E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388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DBDB6-05A5-2BB2-50B8-BF43146B9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7F2203-0162-AAF4-5096-18121F615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90175-8781-F3DB-FCB8-21BD792E3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F233C-A56B-46F7-2D65-4D98D445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1F93E-A68E-A506-6D60-D293F9A0A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85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04753-8B3E-FD9C-AA5C-8D19C7D2F3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A8F66E-92F1-CDA4-25C5-1C6B5E5353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32F71-21FC-A9D3-70CF-240D4DE77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13141-E05B-4041-AA2C-59AB4BB0F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CEC89-E870-DC3B-30BA-2DAE43792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95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7DB5-B09A-08C0-678B-72D0A9397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73BE4-A9E6-0DA2-0C5B-21CE809D4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12723-033B-F783-54F2-7A242B4D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11629-8938-9953-EB7D-2110F8DC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2A0F7-9E0B-7147-CB40-B97A743B5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61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442AC-FB05-CFA6-3099-51A64EE2B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170E5A-56C6-4007-AA1C-5C1032C99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3F326-0301-9D71-93A4-B6554FBE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F0627-73FC-7E25-1B45-C7A1E5E87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5BD20-D52A-6C9E-982E-64917F734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349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BD0C6-D196-3AE5-7A2C-72B530446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1CCCB-AB3B-D6F5-FDE0-655C3178D0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974EDF-2288-38FB-104B-534F0D68A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C640F8-54C7-C558-7095-AF0E593D8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F629E9-2248-F356-7CB6-E337FEEAA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F94873-8A51-DF57-2D8B-3A2CA4B72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49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3E7E3-2D21-BFBA-AE55-F237CD61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A6B09-0B76-6AD9-46EF-10074BFC5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E5B378-F958-8DF7-1BBB-90EB79C6F5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D97008-225D-C8F2-CAE6-A6765D2135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4EC09F-022A-6C6B-8B5B-BE62D4B011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829CD0-E522-79DA-E27E-F77C2DD84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30FC48-B528-A0D6-CC51-96231720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E9E620-23C6-16E0-7D3A-4A7CE3793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733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4EB1A-D590-71A8-5775-50D9773CE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E1E9D-1620-893B-B154-E861669E8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F289A1-842A-A416-8FD4-E1E336440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A768AA-AD0F-BD63-1A78-E17C0DE6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57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C26AE3-5600-8FDF-F0AA-6372B3E1D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3ACBA5-4FBB-45DE-ADBF-FF9F00C35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EC8FAC-D55B-D196-A56F-D95057C7F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7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C509C-E2F3-35FF-D34D-ADEC34100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90B6A-6CAB-A6E0-A95E-258CCD9BB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A40CBC-1907-9D6C-C9CE-29F3B52499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30058-5F46-4D6E-F30E-33627616F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F0376-746F-86E1-4937-C12793888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AEE01-3FE9-307A-7D08-60B1C833E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60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9EBE8-AA77-AB78-05DC-0610F1482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7432FA-9672-2DB5-10F9-EC98BB7EE7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5E9966-7E5E-F078-E176-6A43AB320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76AD9A-78B5-522C-65F2-37075939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D0A5D-3F6F-F4ED-4DF4-68B581486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72E056-D73A-B543-BA06-B465F8AA3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27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3E0286-336B-269C-A637-DF0D1ADA3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7CF21-C633-0431-1687-8704AD4D0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EDCA6-181E-B7F2-45B1-3C6F05A61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9BC7-5AEC-4C15-A35E-B53A0EACAC7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BEB67-B567-72A5-8105-7847B889DC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8CA08-F516-663C-363A-AB42F82EDC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14D9E-AEA9-4788-A6BC-3A07E50373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8.png"/><Relationship Id="rId7" Type="http://schemas.openxmlformats.org/officeDocument/2006/relationships/image" Target="../media/image36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C7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321099-9237-80CC-5896-4D9E056C1DA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2604742" y="0"/>
            <a:ext cx="6982516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9F80CFF-8B7B-38EC-0361-D5158376F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6100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2B47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LTP(</a:t>
            </a:r>
            <a:r>
              <a:rPr lang="en-US" sz="3200" dirty="0" err="1">
                <a:solidFill>
                  <a:srgbClr val="2B47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izza</a:t>
            </a:r>
            <a:r>
              <a:rPr lang="en-US" sz="3200" dirty="0">
                <a:solidFill>
                  <a:srgbClr val="2B47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!)</a:t>
            </a:r>
            <a:r>
              <a:rPr lang="en-US" sz="3200" dirty="0" err="1">
                <a:solidFill>
                  <a:srgbClr val="2B47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hD</a:t>
            </a:r>
            <a:r>
              <a:rPr lang="en-US" sz="3200" dirty="0">
                <a:solidFill>
                  <a:srgbClr val="2B47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Seminar</a:t>
            </a:r>
          </a:p>
          <a:p>
            <a:r>
              <a:rPr lang="en-GB" sz="3200" dirty="0">
                <a:solidFill>
                  <a:srgbClr val="2B475D"/>
                </a:solidFill>
              </a:rPr>
              <a:t>Victoria Kletzl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838F58-4BAC-A093-3BEE-B866C64C3E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45431"/>
            <a:ext cx="9144000" cy="23876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A80F3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n2EDM: Quest for the </a:t>
            </a:r>
            <a:br>
              <a:rPr lang="en-US" sz="3200" b="1" dirty="0">
                <a:solidFill>
                  <a:srgbClr val="A80F3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b="1" dirty="0">
                <a:solidFill>
                  <a:srgbClr val="A80F3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rgbClr val="A80F3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Electric Dipole Moment</a:t>
            </a:r>
            <a:endParaRPr lang="en-GB" sz="8800" b="1" dirty="0">
              <a:solidFill>
                <a:srgbClr val="A80F3E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FD1B9B-375E-9B04-C6D1-578F86FC72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" y="236938"/>
            <a:ext cx="1837982" cy="88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851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the magnetic moment!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15406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neutron’s magnetic moment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Apply magnetic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br>
                  <a:rPr lang="en-US" dirty="0"/>
                </a:br>
                <a:endParaRPr lang="en-GB" dirty="0"/>
              </a:p>
              <a:p>
                <a:r>
                  <a:rPr lang="en-GB" dirty="0"/>
                  <a:t>Observe </a:t>
                </a:r>
                <a:r>
                  <a:rPr lang="en-GB" dirty="0" err="1"/>
                  <a:t>Larmor</a:t>
                </a:r>
                <a:r>
                  <a:rPr lang="en-GB" dirty="0"/>
                  <a:t> precession </a:t>
                </a:r>
                <a:br>
                  <a:rPr lang="en-GB" dirty="0"/>
                </a:b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>
                  <a:solidFill>
                    <a:srgbClr val="AA0F3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15406"/>
                <a:ext cx="10515600" cy="4351338"/>
              </a:xfrm>
              <a:blipFill>
                <a:blip r:embed="rId2"/>
                <a:stretch>
                  <a:fillRect l="-1043" t="-23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6</a:t>
            </a:r>
          </a:p>
        </p:txBody>
      </p:sp>
      <p:sp>
        <p:nvSpPr>
          <p:cNvPr id="6" name="Left Brace 5"/>
          <p:cNvSpPr/>
          <p:nvPr/>
        </p:nvSpPr>
        <p:spPr>
          <a:xfrm rot="16200000">
            <a:off x="5988868" y="4757595"/>
            <a:ext cx="108642" cy="624689"/>
          </a:xfrm>
          <a:prstGeom prst="leftBrace">
            <a:avLst>
              <a:gd name="adj1" fmla="val 8333"/>
              <a:gd name="adj2" fmla="val 51235"/>
            </a:avLst>
          </a:prstGeom>
          <a:ln w="38100">
            <a:solidFill>
              <a:srgbClr val="7186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/>
          <p:cNvSpPr/>
          <p:nvPr/>
        </p:nvSpPr>
        <p:spPr>
          <a:xfrm rot="16200000">
            <a:off x="6965134" y="4757594"/>
            <a:ext cx="108642" cy="624689"/>
          </a:xfrm>
          <a:prstGeom prst="leftBrace">
            <a:avLst>
              <a:gd name="adj1" fmla="val 8333"/>
              <a:gd name="adj2" fmla="val 51235"/>
            </a:avLst>
          </a:prstGeom>
          <a:ln w="38100">
            <a:solidFill>
              <a:srgbClr val="AA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547699" y="5244617"/>
                <a:ext cx="108145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solidFill>
                            <a:srgbClr val="71869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solidFill>
                            <a:srgbClr val="71869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30</m:t>
                      </m:r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rgbClr val="71869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Hz</m:t>
                      </m:r>
                    </m:oMath>
                  </m:oMathPara>
                </a14:m>
                <a:endParaRPr lang="en-GB" sz="2000" dirty="0">
                  <a:solidFill>
                    <a:srgbClr val="718694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7699" y="5244617"/>
                <a:ext cx="108145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498317" y="5244616"/>
                <a:ext cx="1137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solidFill>
                            <a:srgbClr val="AA0F3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solidFill>
                            <a:srgbClr val="AA0F3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7 </m:t>
                      </m:r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rgbClr val="AA0F3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nHz</m:t>
                      </m:r>
                    </m:oMath>
                  </m:oMathPara>
                </a14:m>
                <a:endParaRPr lang="en-GB" sz="2000" dirty="0">
                  <a:solidFill>
                    <a:srgbClr val="AA0F3F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317" y="5244616"/>
                <a:ext cx="1137556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B9B2400-A504-094C-C8E5-0ED759CD7C4B}"/>
              </a:ext>
            </a:extLst>
          </p:cNvPr>
          <p:cNvCxnSpPr/>
          <p:nvPr/>
        </p:nvCxnSpPr>
        <p:spPr>
          <a:xfrm flipH="1">
            <a:off x="6498317" y="3901440"/>
            <a:ext cx="407580" cy="670560"/>
          </a:xfrm>
          <a:prstGeom prst="straightConnector1">
            <a:avLst/>
          </a:prstGeom>
          <a:ln w="57150">
            <a:solidFill>
              <a:srgbClr val="CBC7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0F15F41-9070-A624-E975-DBC9433577C4}"/>
                  </a:ext>
                </a:extLst>
              </p:cNvPr>
              <p:cNvSpPr txBox="1"/>
              <p:nvPr/>
            </p:nvSpPr>
            <p:spPr>
              <a:xfrm>
                <a:off x="6905897" y="3468177"/>
                <a:ext cx="184749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>
                    <a:solidFill>
                      <a:srgbClr val="CBC7C0"/>
                    </a:solidFill>
                  </a:rPr>
                  <a:t>Depends on </a:t>
                </a:r>
              </a:p>
              <a:p>
                <a:r>
                  <a:rPr lang="en-GB" sz="2000" dirty="0">
                    <a:solidFill>
                      <a:srgbClr val="CBC7C0"/>
                    </a:solidFill>
                  </a:rPr>
                  <a:t>orientation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CBC7C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GB" sz="2000" dirty="0">
                  <a:solidFill>
                    <a:srgbClr val="CBC7C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0F15F41-9070-A624-E975-DBC943357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5897" y="3468177"/>
                <a:ext cx="1847493" cy="707886"/>
              </a:xfrm>
              <a:prstGeom prst="rect">
                <a:avLst/>
              </a:prstGeom>
              <a:blipFill>
                <a:blip r:embed="rId6"/>
                <a:stretch>
                  <a:fillRect l="-3630" t="-5172" b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611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57457-2668-8965-3757-B279681F3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A80F3E"/>
                </a:solidFill>
              </a:rPr>
              <a:t>Interlude: </a:t>
            </a:r>
            <a:br>
              <a:rPr lang="en-GB" dirty="0">
                <a:solidFill>
                  <a:srgbClr val="A80F3E"/>
                </a:solidFill>
              </a:rPr>
            </a:br>
            <a:br>
              <a:rPr lang="en-GB" dirty="0">
                <a:solidFill>
                  <a:srgbClr val="A80F3E"/>
                </a:solidFill>
              </a:rPr>
            </a:br>
            <a:r>
              <a:rPr lang="en-GB" dirty="0">
                <a:solidFill>
                  <a:srgbClr val="A80F3E"/>
                </a:solidFill>
              </a:rPr>
              <a:t>Ramsey’s method of </a:t>
            </a:r>
            <a:br>
              <a:rPr lang="en-GB" dirty="0">
                <a:solidFill>
                  <a:srgbClr val="A80F3E"/>
                </a:solidFill>
              </a:rPr>
            </a:br>
            <a:r>
              <a:rPr lang="en-GB" dirty="0">
                <a:solidFill>
                  <a:srgbClr val="A80F3E"/>
                </a:solidFill>
              </a:rPr>
              <a:t>separated oscillating fields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58398-B7AE-AFFE-D3F2-71C9A4674D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796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Ramsey’s method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38200" y="6334780"/>
            <a:ext cx="105156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42991" y="633478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Time</a:t>
            </a:r>
          </a:p>
        </p:txBody>
      </p:sp>
      <p:sp>
        <p:nvSpPr>
          <p:cNvPr id="9" name="Oval 8"/>
          <p:cNvSpPr/>
          <p:nvPr/>
        </p:nvSpPr>
        <p:spPr>
          <a:xfrm>
            <a:off x="1108504" y="3961894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9" idx="0"/>
          </p:cNvCxnSpPr>
          <p:nvPr/>
        </p:nvCxnSpPr>
        <p:spPr>
          <a:xfrm flipV="1">
            <a:off x="1565704" y="3484715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04483" y="5281398"/>
            <a:ext cx="1322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Polarised </a:t>
            </a:r>
          </a:p>
          <a:p>
            <a:pPr algn="ctr"/>
            <a:r>
              <a:rPr lang="en-GB" sz="2400" dirty="0"/>
              <a:t>neutrons</a:t>
            </a:r>
          </a:p>
        </p:txBody>
      </p:sp>
      <p:sp>
        <p:nvSpPr>
          <p:cNvPr id="16" name="Up Arrow 15"/>
          <p:cNvSpPr/>
          <p:nvPr/>
        </p:nvSpPr>
        <p:spPr>
          <a:xfrm>
            <a:off x="5747521" y="1683732"/>
            <a:ext cx="296296" cy="957532"/>
          </a:xfrm>
          <a:prstGeom prst="up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028413" y="1963101"/>
                <a:ext cx="71910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413" y="1963101"/>
                <a:ext cx="71910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Up Arrow 20"/>
          <p:cNvSpPr/>
          <p:nvPr/>
        </p:nvSpPr>
        <p:spPr>
          <a:xfrm>
            <a:off x="6112582" y="1683732"/>
            <a:ext cx="296296" cy="957532"/>
          </a:xfrm>
          <a:prstGeom prst="upArrow">
            <a:avLst/>
          </a:prstGeom>
          <a:solidFill>
            <a:srgbClr val="A90F3E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Up Arrow 21"/>
          <p:cNvSpPr/>
          <p:nvPr/>
        </p:nvSpPr>
        <p:spPr>
          <a:xfrm flipV="1">
            <a:off x="6508450" y="1683732"/>
            <a:ext cx="296296" cy="957532"/>
          </a:xfrm>
          <a:prstGeom prst="upArrow">
            <a:avLst/>
          </a:prstGeom>
          <a:solidFill>
            <a:srgbClr val="A90F3E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873511" y="1870110"/>
                <a:ext cx="55015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rgbClr val="A90F3E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dirty="0">
                  <a:solidFill>
                    <a:srgbClr val="A90F3E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511" y="1870110"/>
                <a:ext cx="55015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7570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Ramsey’s method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38200" y="6334780"/>
            <a:ext cx="105156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42991" y="633478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Time</a:t>
            </a:r>
          </a:p>
        </p:txBody>
      </p:sp>
      <p:sp>
        <p:nvSpPr>
          <p:cNvPr id="9" name="Oval 8"/>
          <p:cNvSpPr/>
          <p:nvPr/>
        </p:nvSpPr>
        <p:spPr>
          <a:xfrm>
            <a:off x="1108504" y="3961894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129000" y="3961894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9" idx="0"/>
          </p:cNvCxnSpPr>
          <p:nvPr/>
        </p:nvCxnSpPr>
        <p:spPr>
          <a:xfrm flipV="1">
            <a:off x="1565704" y="3484715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04483" y="5281398"/>
            <a:ext cx="1322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Polarised </a:t>
            </a:r>
          </a:p>
          <a:p>
            <a:pPr algn="ctr"/>
            <a:r>
              <a:rPr lang="en-GB" sz="2400" dirty="0"/>
              <a:t>neutrons</a:t>
            </a:r>
          </a:p>
        </p:txBody>
      </p:sp>
      <p:sp>
        <p:nvSpPr>
          <p:cNvPr id="16" name="Up Arrow 15"/>
          <p:cNvSpPr/>
          <p:nvPr/>
        </p:nvSpPr>
        <p:spPr>
          <a:xfrm>
            <a:off x="5747521" y="1683732"/>
            <a:ext cx="296296" cy="957532"/>
          </a:xfrm>
          <a:prstGeom prst="up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028413" y="1963101"/>
                <a:ext cx="71910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413" y="1963101"/>
                <a:ext cx="71910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Up Arrow 20"/>
          <p:cNvSpPr/>
          <p:nvPr/>
        </p:nvSpPr>
        <p:spPr>
          <a:xfrm>
            <a:off x="6112582" y="1683732"/>
            <a:ext cx="296296" cy="957532"/>
          </a:xfrm>
          <a:prstGeom prst="upArrow">
            <a:avLst/>
          </a:prstGeom>
          <a:solidFill>
            <a:srgbClr val="A90F3E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Up Arrow 21"/>
          <p:cNvSpPr/>
          <p:nvPr/>
        </p:nvSpPr>
        <p:spPr>
          <a:xfrm flipV="1">
            <a:off x="6508450" y="1683732"/>
            <a:ext cx="296296" cy="957532"/>
          </a:xfrm>
          <a:prstGeom prst="upArrow">
            <a:avLst/>
          </a:prstGeom>
          <a:solidFill>
            <a:srgbClr val="A90F3E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873511" y="1870110"/>
                <a:ext cx="55015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rgbClr val="A90F3E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dirty="0">
                  <a:solidFill>
                    <a:srgbClr val="A90F3E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511" y="1870110"/>
                <a:ext cx="55015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955731" y="5535653"/>
                <a:ext cx="1239443" cy="5822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400" dirty="0"/>
                  <a:t> - pulse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731" y="5535653"/>
                <a:ext cx="1239443" cy="582275"/>
              </a:xfrm>
              <a:prstGeom prst="rect">
                <a:avLst/>
              </a:prstGeom>
              <a:blipFill>
                <a:blip r:embed="rId5"/>
                <a:stretch>
                  <a:fillRect t="-1042" r="-6897"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Up Arrow 24"/>
          <p:cNvSpPr/>
          <p:nvPr/>
        </p:nvSpPr>
        <p:spPr>
          <a:xfrm rot="16200000">
            <a:off x="4530127" y="3368243"/>
            <a:ext cx="112143" cy="597979"/>
          </a:xfrm>
          <a:prstGeom prst="up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229145" y="3084541"/>
                <a:ext cx="8042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𝑜𝑠𝑐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145" y="3084541"/>
                <a:ext cx="804259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 rot="16200000" flipV="1">
            <a:off x="3890410" y="4165697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Block Arc 89"/>
          <p:cNvSpPr/>
          <p:nvPr/>
        </p:nvSpPr>
        <p:spPr>
          <a:xfrm rot="10800000">
            <a:off x="4199200" y="4117939"/>
            <a:ext cx="773995" cy="47481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Block Arc 90"/>
          <p:cNvSpPr/>
          <p:nvPr/>
        </p:nvSpPr>
        <p:spPr>
          <a:xfrm rot="10800000">
            <a:off x="4269405" y="4042354"/>
            <a:ext cx="615783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2" name="Block Arc 91"/>
          <p:cNvSpPr/>
          <p:nvPr/>
        </p:nvSpPr>
        <p:spPr>
          <a:xfrm rot="10800000">
            <a:off x="4415932" y="3974424"/>
            <a:ext cx="357774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Block Arc 92"/>
          <p:cNvSpPr/>
          <p:nvPr/>
        </p:nvSpPr>
        <p:spPr>
          <a:xfrm rot="10800000">
            <a:off x="4132132" y="4193694"/>
            <a:ext cx="890326" cy="56867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6" name="Block Arc 95"/>
          <p:cNvSpPr/>
          <p:nvPr/>
        </p:nvSpPr>
        <p:spPr>
          <a:xfrm rot="10800000">
            <a:off x="4128999" y="4308306"/>
            <a:ext cx="844196" cy="63560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1" name="Isosceles Triangle 100"/>
          <p:cNvSpPr/>
          <p:nvPr/>
        </p:nvSpPr>
        <p:spPr>
          <a:xfrm rot="4636549">
            <a:off x="5008202" y="4236783"/>
            <a:ext cx="130267" cy="1983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23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Ramsey’s method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38200" y="6334780"/>
            <a:ext cx="105156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42991" y="633478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Time</a:t>
            </a:r>
          </a:p>
        </p:txBody>
      </p:sp>
      <p:sp>
        <p:nvSpPr>
          <p:cNvPr id="9" name="Oval 8"/>
          <p:cNvSpPr/>
          <p:nvPr/>
        </p:nvSpPr>
        <p:spPr>
          <a:xfrm>
            <a:off x="1108504" y="3961894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129000" y="3961894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217256" y="3961894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9" idx="0"/>
          </p:cNvCxnSpPr>
          <p:nvPr/>
        </p:nvCxnSpPr>
        <p:spPr>
          <a:xfrm flipV="1">
            <a:off x="1565704" y="3484715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04483" y="5281398"/>
            <a:ext cx="1322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Polarised </a:t>
            </a:r>
          </a:p>
          <a:p>
            <a:pPr algn="ctr"/>
            <a:r>
              <a:rPr lang="en-GB" sz="2400" dirty="0"/>
              <a:t>neutrons</a:t>
            </a:r>
          </a:p>
        </p:txBody>
      </p:sp>
      <p:sp>
        <p:nvSpPr>
          <p:cNvPr id="16" name="Up Arrow 15"/>
          <p:cNvSpPr/>
          <p:nvPr/>
        </p:nvSpPr>
        <p:spPr>
          <a:xfrm>
            <a:off x="5747521" y="1683732"/>
            <a:ext cx="296296" cy="957532"/>
          </a:xfrm>
          <a:prstGeom prst="up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028413" y="1963101"/>
                <a:ext cx="71910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413" y="1963101"/>
                <a:ext cx="71910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Up Arrow 20"/>
          <p:cNvSpPr/>
          <p:nvPr/>
        </p:nvSpPr>
        <p:spPr>
          <a:xfrm>
            <a:off x="6112582" y="1683732"/>
            <a:ext cx="296296" cy="957532"/>
          </a:xfrm>
          <a:prstGeom prst="upArrow">
            <a:avLst/>
          </a:prstGeom>
          <a:solidFill>
            <a:srgbClr val="A90F3E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Up Arrow 21"/>
          <p:cNvSpPr/>
          <p:nvPr/>
        </p:nvSpPr>
        <p:spPr>
          <a:xfrm flipV="1">
            <a:off x="6508450" y="1683732"/>
            <a:ext cx="296296" cy="957532"/>
          </a:xfrm>
          <a:prstGeom prst="upArrow">
            <a:avLst/>
          </a:prstGeom>
          <a:solidFill>
            <a:srgbClr val="A90F3E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873511" y="1870110"/>
                <a:ext cx="55015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rgbClr val="A90F3E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dirty="0">
                  <a:solidFill>
                    <a:srgbClr val="A90F3E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511" y="1870110"/>
                <a:ext cx="55015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955731" y="5535653"/>
                <a:ext cx="1239443" cy="5822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400" dirty="0"/>
                  <a:t> - pulse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731" y="5535653"/>
                <a:ext cx="1239443" cy="582275"/>
              </a:xfrm>
              <a:prstGeom prst="rect">
                <a:avLst/>
              </a:prstGeom>
              <a:blipFill>
                <a:blip r:embed="rId5"/>
                <a:stretch>
                  <a:fillRect t="-1042" r="-6897"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Up Arrow 24"/>
          <p:cNvSpPr/>
          <p:nvPr/>
        </p:nvSpPr>
        <p:spPr>
          <a:xfrm rot="16200000">
            <a:off x="4530127" y="3368243"/>
            <a:ext cx="112143" cy="597979"/>
          </a:xfrm>
          <a:prstGeom prst="up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/>
          <p:nvPr/>
        </p:nvCxnSpPr>
        <p:spPr>
          <a:xfrm rot="16200000" flipV="1">
            <a:off x="3890410" y="4165697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917880" y="5281249"/>
            <a:ext cx="15223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Free</a:t>
            </a:r>
          </a:p>
          <a:p>
            <a:pPr algn="ctr"/>
            <a:r>
              <a:rPr lang="en-GB" sz="2400" dirty="0"/>
              <a:t>precession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rot="16200000" flipV="1">
            <a:off x="6978666" y="4173099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Curved Up Arrow 72"/>
          <p:cNvSpPr/>
          <p:nvPr/>
        </p:nvSpPr>
        <p:spPr>
          <a:xfrm>
            <a:off x="7025076" y="4495338"/>
            <a:ext cx="1298759" cy="178832"/>
          </a:xfrm>
          <a:prstGeom prst="curved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0" name="Block Arc 89"/>
          <p:cNvSpPr/>
          <p:nvPr/>
        </p:nvSpPr>
        <p:spPr>
          <a:xfrm rot="10800000">
            <a:off x="4199200" y="4117939"/>
            <a:ext cx="773995" cy="47481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Block Arc 90"/>
          <p:cNvSpPr/>
          <p:nvPr/>
        </p:nvSpPr>
        <p:spPr>
          <a:xfrm rot="10800000">
            <a:off x="4269405" y="4042354"/>
            <a:ext cx="615783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2" name="Block Arc 91"/>
          <p:cNvSpPr/>
          <p:nvPr/>
        </p:nvSpPr>
        <p:spPr>
          <a:xfrm rot="10800000">
            <a:off x="4415932" y="3974424"/>
            <a:ext cx="357774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Block Arc 92"/>
          <p:cNvSpPr/>
          <p:nvPr/>
        </p:nvSpPr>
        <p:spPr>
          <a:xfrm rot="10800000">
            <a:off x="4132132" y="4193694"/>
            <a:ext cx="890326" cy="56867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6" name="Block Arc 95"/>
          <p:cNvSpPr/>
          <p:nvPr/>
        </p:nvSpPr>
        <p:spPr>
          <a:xfrm rot="10800000">
            <a:off x="4128999" y="4308306"/>
            <a:ext cx="844196" cy="63560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1" name="Isosceles Triangle 100"/>
          <p:cNvSpPr/>
          <p:nvPr/>
        </p:nvSpPr>
        <p:spPr>
          <a:xfrm rot="4636549">
            <a:off x="5008202" y="4236783"/>
            <a:ext cx="130267" cy="1983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229145" y="3084541"/>
                <a:ext cx="8042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𝑜𝑠𝑐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145" y="3084541"/>
                <a:ext cx="804259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4828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Ramsey’s  method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38200" y="6334780"/>
            <a:ext cx="105156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42991" y="633478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Time</a:t>
            </a:r>
          </a:p>
        </p:txBody>
      </p:sp>
      <p:sp>
        <p:nvSpPr>
          <p:cNvPr id="9" name="Oval 8"/>
          <p:cNvSpPr/>
          <p:nvPr/>
        </p:nvSpPr>
        <p:spPr>
          <a:xfrm>
            <a:off x="1108504" y="3961894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0152179" y="3274197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129000" y="3961894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217256" y="3961894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9" idx="0"/>
          </p:cNvCxnSpPr>
          <p:nvPr/>
        </p:nvCxnSpPr>
        <p:spPr>
          <a:xfrm flipV="1">
            <a:off x="1565704" y="3484715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04483" y="5281249"/>
            <a:ext cx="1322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Polarised </a:t>
            </a:r>
          </a:p>
          <a:p>
            <a:pPr algn="ctr"/>
            <a:r>
              <a:rPr lang="en-GB" sz="2400" dirty="0"/>
              <a:t>neutrons</a:t>
            </a:r>
          </a:p>
        </p:txBody>
      </p:sp>
      <p:sp>
        <p:nvSpPr>
          <p:cNvPr id="16" name="Up Arrow 15"/>
          <p:cNvSpPr/>
          <p:nvPr/>
        </p:nvSpPr>
        <p:spPr>
          <a:xfrm>
            <a:off x="5747521" y="1683732"/>
            <a:ext cx="296296" cy="957532"/>
          </a:xfrm>
          <a:prstGeom prst="up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028413" y="1963101"/>
                <a:ext cx="71910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413" y="1963101"/>
                <a:ext cx="71910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Up Arrow 20"/>
          <p:cNvSpPr/>
          <p:nvPr/>
        </p:nvSpPr>
        <p:spPr>
          <a:xfrm>
            <a:off x="6112582" y="1683732"/>
            <a:ext cx="296296" cy="957532"/>
          </a:xfrm>
          <a:prstGeom prst="upArrow">
            <a:avLst/>
          </a:prstGeom>
          <a:solidFill>
            <a:srgbClr val="A90F3E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Up Arrow 21"/>
          <p:cNvSpPr/>
          <p:nvPr/>
        </p:nvSpPr>
        <p:spPr>
          <a:xfrm flipV="1">
            <a:off x="6508450" y="1683732"/>
            <a:ext cx="296296" cy="957532"/>
          </a:xfrm>
          <a:prstGeom prst="upArrow">
            <a:avLst/>
          </a:prstGeom>
          <a:solidFill>
            <a:srgbClr val="A90F3E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873511" y="1870110"/>
                <a:ext cx="55015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rgbClr val="A90F3E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dirty="0">
                  <a:solidFill>
                    <a:srgbClr val="A90F3E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511" y="1870110"/>
                <a:ext cx="55015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955731" y="5535653"/>
                <a:ext cx="1239443" cy="5822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400" dirty="0"/>
                  <a:t> - pulse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731" y="5535653"/>
                <a:ext cx="1239443" cy="582275"/>
              </a:xfrm>
              <a:prstGeom prst="rect">
                <a:avLst/>
              </a:prstGeom>
              <a:blipFill>
                <a:blip r:embed="rId5"/>
                <a:stretch>
                  <a:fillRect t="-1042" r="-6897"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Up Arrow 24"/>
          <p:cNvSpPr/>
          <p:nvPr/>
        </p:nvSpPr>
        <p:spPr>
          <a:xfrm rot="16200000">
            <a:off x="4530127" y="3368243"/>
            <a:ext cx="112143" cy="597979"/>
          </a:xfrm>
          <a:prstGeom prst="up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229145" y="3084541"/>
                <a:ext cx="8042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𝑜𝑠𝑐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145" y="3084541"/>
                <a:ext cx="804259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 rot="16200000" flipV="1">
            <a:off x="3890410" y="4165697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917880" y="5281249"/>
            <a:ext cx="15223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Free</a:t>
            </a:r>
          </a:p>
          <a:p>
            <a:pPr algn="ctr"/>
            <a:r>
              <a:rPr lang="en-GB" sz="2400" dirty="0"/>
              <a:t>precession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rot="16200000" flipV="1">
            <a:off x="6978666" y="4173099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Curved Up Arrow 72"/>
          <p:cNvSpPr/>
          <p:nvPr/>
        </p:nvSpPr>
        <p:spPr>
          <a:xfrm>
            <a:off x="7025076" y="4495338"/>
            <a:ext cx="1298759" cy="178832"/>
          </a:xfrm>
          <a:prstGeom prst="curved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0" name="Block Arc 89"/>
          <p:cNvSpPr/>
          <p:nvPr/>
        </p:nvSpPr>
        <p:spPr>
          <a:xfrm rot="10800000">
            <a:off x="4199200" y="4117939"/>
            <a:ext cx="773995" cy="47481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Block Arc 90"/>
          <p:cNvSpPr/>
          <p:nvPr/>
        </p:nvSpPr>
        <p:spPr>
          <a:xfrm rot="10800000">
            <a:off x="4269405" y="4042354"/>
            <a:ext cx="615783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2" name="Block Arc 91"/>
          <p:cNvSpPr/>
          <p:nvPr/>
        </p:nvSpPr>
        <p:spPr>
          <a:xfrm rot="10800000">
            <a:off x="4415932" y="3974424"/>
            <a:ext cx="357774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Block Arc 92"/>
          <p:cNvSpPr/>
          <p:nvPr/>
        </p:nvSpPr>
        <p:spPr>
          <a:xfrm rot="10800000">
            <a:off x="4132132" y="4193694"/>
            <a:ext cx="890326" cy="56867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6" name="Block Arc 95"/>
          <p:cNvSpPr/>
          <p:nvPr/>
        </p:nvSpPr>
        <p:spPr>
          <a:xfrm rot="10800000">
            <a:off x="4128999" y="4308306"/>
            <a:ext cx="844196" cy="63560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1" name="Isosceles Triangle 100"/>
          <p:cNvSpPr/>
          <p:nvPr/>
        </p:nvSpPr>
        <p:spPr>
          <a:xfrm rot="4636549">
            <a:off x="5008202" y="4236783"/>
            <a:ext cx="130267" cy="1983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/>
          <p:cNvSpPr/>
          <p:nvPr/>
        </p:nvSpPr>
        <p:spPr>
          <a:xfrm>
            <a:off x="10152179" y="4674170"/>
            <a:ext cx="914400" cy="914400"/>
          </a:xfrm>
          <a:prstGeom prst="ellipse">
            <a:avLst/>
          </a:prstGeom>
          <a:solidFill>
            <a:srgbClr val="A90F3E"/>
          </a:solidFill>
          <a:ln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Block Arc 102"/>
          <p:cNvSpPr/>
          <p:nvPr/>
        </p:nvSpPr>
        <p:spPr>
          <a:xfrm rot="10800000">
            <a:off x="10175244" y="3547601"/>
            <a:ext cx="844196" cy="63560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 flipV="1">
            <a:off x="10609379" y="2797018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Block Arc 104"/>
          <p:cNvSpPr/>
          <p:nvPr/>
        </p:nvSpPr>
        <p:spPr>
          <a:xfrm rot="10800000">
            <a:off x="10164216" y="3653322"/>
            <a:ext cx="890326" cy="56867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6" name="Block Arc 105"/>
          <p:cNvSpPr/>
          <p:nvPr/>
        </p:nvSpPr>
        <p:spPr>
          <a:xfrm rot="10800000">
            <a:off x="10222381" y="3477324"/>
            <a:ext cx="773995" cy="47481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7" name="Block Arc 106"/>
          <p:cNvSpPr/>
          <p:nvPr/>
        </p:nvSpPr>
        <p:spPr>
          <a:xfrm rot="10800000">
            <a:off x="10301486" y="3401655"/>
            <a:ext cx="615783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8" name="Block Arc 107"/>
          <p:cNvSpPr/>
          <p:nvPr/>
        </p:nvSpPr>
        <p:spPr>
          <a:xfrm rot="10800000">
            <a:off x="10430490" y="3312319"/>
            <a:ext cx="357774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9" name="Isosceles Triangle 108"/>
          <p:cNvSpPr/>
          <p:nvPr/>
        </p:nvSpPr>
        <p:spPr>
          <a:xfrm rot="4636549">
            <a:off x="10789815" y="3239192"/>
            <a:ext cx="126953" cy="17934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10589277" y="5588570"/>
            <a:ext cx="0" cy="477179"/>
          </a:xfrm>
          <a:prstGeom prst="straightConnector1">
            <a:avLst/>
          </a:prstGeom>
          <a:ln w="3810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Up Arrow 110"/>
          <p:cNvSpPr/>
          <p:nvPr/>
        </p:nvSpPr>
        <p:spPr>
          <a:xfrm rot="16200000">
            <a:off x="10599683" y="2165427"/>
            <a:ext cx="112143" cy="597979"/>
          </a:xfrm>
          <a:prstGeom prst="up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10298701" y="1881725"/>
                <a:ext cx="8042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718694"/>
                              </a:solidFill>
                              <a:latin typeface="Cambria Math" panose="02040503050406030204" pitchFamily="18" charset="0"/>
                            </a:rPr>
                            <m:t>𝑜𝑠𝑐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8701" y="1881725"/>
                <a:ext cx="804259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3" name="Block Arc 112"/>
          <p:cNvSpPr/>
          <p:nvPr/>
        </p:nvSpPr>
        <p:spPr>
          <a:xfrm rot="10800000" flipV="1">
            <a:off x="10406222" y="5504221"/>
            <a:ext cx="357774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4" name="Isosceles Triangle 113"/>
          <p:cNvSpPr/>
          <p:nvPr/>
        </p:nvSpPr>
        <p:spPr>
          <a:xfrm rot="15141658">
            <a:off x="10290503" y="5482948"/>
            <a:ext cx="111551" cy="1605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Block Arc 114"/>
          <p:cNvSpPr/>
          <p:nvPr/>
        </p:nvSpPr>
        <p:spPr>
          <a:xfrm rot="10800000" flipV="1">
            <a:off x="10295287" y="5431873"/>
            <a:ext cx="615783" cy="45719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6" name="Block Arc 115"/>
          <p:cNvSpPr/>
          <p:nvPr/>
        </p:nvSpPr>
        <p:spPr>
          <a:xfrm rot="10800000" flipV="1">
            <a:off x="10210344" y="5358050"/>
            <a:ext cx="773995" cy="47481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7" name="Block Arc 116"/>
          <p:cNvSpPr/>
          <p:nvPr/>
        </p:nvSpPr>
        <p:spPr>
          <a:xfrm rot="10800000" flipV="1">
            <a:off x="10175244" y="5265578"/>
            <a:ext cx="844196" cy="63560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8" name="Block Arc 117"/>
          <p:cNvSpPr/>
          <p:nvPr/>
        </p:nvSpPr>
        <p:spPr>
          <a:xfrm rot="10800000" flipV="1">
            <a:off x="10164216" y="5172681"/>
            <a:ext cx="890326" cy="56867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19" name="Straight Arrow Connector 118"/>
          <p:cNvCxnSpPr/>
          <p:nvPr/>
        </p:nvCxnSpPr>
        <p:spPr>
          <a:xfrm flipV="1">
            <a:off x="8323835" y="3731398"/>
            <a:ext cx="1724517" cy="60453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8335872" y="4489770"/>
            <a:ext cx="1699922" cy="56894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4758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Scan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osc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3592856"/>
                <a:ext cx="2988703" cy="861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𝑜𝑠𝑐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−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592856"/>
                <a:ext cx="2988703" cy="86132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6391" y="1929835"/>
            <a:ext cx="6484639" cy="418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949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Scan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osc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3592856"/>
                <a:ext cx="2988703" cy="861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𝑜𝑠𝑐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−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592856"/>
                <a:ext cx="2988703" cy="86132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6391" y="1929835"/>
            <a:ext cx="6484639" cy="41873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13964" y="3775295"/>
            <a:ext cx="1468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A90F3E"/>
                </a:solidFill>
              </a:rPr>
              <a:t>Apply strong </a:t>
            </a:r>
            <a:br>
              <a:rPr lang="en-GB" dirty="0">
                <a:solidFill>
                  <a:srgbClr val="A90F3E"/>
                </a:solidFill>
              </a:rPr>
            </a:br>
            <a:r>
              <a:rPr lang="en-GB" dirty="0">
                <a:solidFill>
                  <a:srgbClr val="A90F3E"/>
                </a:solidFill>
              </a:rPr>
              <a:t>electric field !</a:t>
            </a:r>
          </a:p>
        </p:txBody>
      </p:sp>
    </p:spTree>
    <p:extLst>
      <p:ext uri="{BB962C8B-B14F-4D97-AF65-F5344CB8AC3E}">
        <p14:creationId xmlns:p14="http://schemas.microsoft.com/office/powerpoint/2010/main" val="3758102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185" y="2046083"/>
            <a:ext cx="6390804" cy="40982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3592856"/>
                <a:ext cx="2988703" cy="861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𝑜𝑠𝑐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−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592856"/>
                <a:ext cx="2988703" cy="86132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>
            <a:off x="9261318" y="4332178"/>
            <a:ext cx="390525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9693867" y="4095197"/>
                <a:ext cx="11753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3867" y="4095197"/>
                <a:ext cx="1175322" cy="461665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7A7CB6D0-ABEB-AC31-A32B-D12F3733403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</p:spPr>
            <p:txBody>
              <a:bodyPr/>
              <a:lstStyle/>
              <a:p>
                <a:r>
                  <a:rPr lang="en-GB" dirty="0"/>
                  <a:t>Scan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osc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7A7CB6D0-ABEB-AC31-A32B-D12F373340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blipFill>
                <a:blip r:embed="rId5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9089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A10DF-C328-8407-2BD6-5E9B2859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So, what do we need for n2EDM?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7D253-66B3-6E9B-457A-2BAB716AC1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Think super basic ;)</a:t>
            </a:r>
          </a:p>
        </p:txBody>
      </p:sp>
    </p:spTree>
    <p:extLst>
      <p:ext uri="{BB962C8B-B14F-4D97-AF65-F5344CB8AC3E}">
        <p14:creationId xmlns:p14="http://schemas.microsoft.com/office/powerpoint/2010/main" val="308479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experimentalist’s view on the EDM</a:t>
            </a:r>
            <a:endParaRPr lang="en-GB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BFD-517E-4C61-B884-E3B2D2012C5D}" type="slidenum">
              <a:rPr lang="en-GB" smtClean="0"/>
              <a:t>2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6500130" y="2146954"/>
            <a:ext cx="5487239" cy="3034646"/>
            <a:chOff x="6459063" y="2146954"/>
            <a:chExt cx="5487239" cy="3034646"/>
          </a:xfrm>
        </p:grpSpPr>
        <p:sp>
          <p:nvSpPr>
            <p:cNvPr id="8" name="Oval 7"/>
            <p:cNvSpPr/>
            <p:nvPr/>
          </p:nvSpPr>
          <p:spPr>
            <a:xfrm>
              <a:off x="8601252" y="3040689"/>
              <a:ext cx="1380227" cy="1478046"/>
            </a:xfrm>
            <a:prstGeom prst="ellipse">
              <a:avLst/>
            </a:prstGeom>
            <a:solidFill>
              <a:srgbClr val="718694">
                <a:alpha val="80000"/>
              </a:srgbClr>
            </a:solidFill>
            <a:ln>
              <a:solidFill>
                <a:srgbClr val="718694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8605742" y="3521428"/>
              <a:ext cx="1380227" cy="1478046"/>
            </a:xfrm>
            <a:prstGeom prst="ellipse">
              <a:avLst/>
            </a:prstGeom>
            <a:solidFill>
              <a:srgbClr val="AA0F3F">
                <a:alpha val="80000"/>
              </a:srgbClr>
            </a:solidFill>
            <a:ln>
              <a:solidFill>
                <a:srgbClr val="AA0F3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9281840" y="3569075"/>
              <a:ext cx="0" cy="6096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flipH="1">
              <a:off x="8909412" y="3569075"/>
              <a:ext cx="611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9291365" y="2886075"/>
              <a:ext cx="0" cy="45216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 flipH="1">
                  <a:off x="9215165" y="2684490"/>
                  <a:ext cx="949684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15165" y="2684490"/>
                  <a:ext cx="949684" cy="5064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/>
            <p:cNvCxnSpPr/>
            <p:nvPr/>
          </p:nvCxnSpPr>
          <p:spPr>
            <a:xfrm flipH="1">
              <a:off x="10353907" y="2684490"/>
              <a:ext cx="18818" cy="249711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0164849" y="2149728"/>
                  <a:ext cx="438741" cy="5347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4849" y="2149728"/>
                  <a:ext cx="438741" cy="53476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/>
            <p:cNvCxnSpPr/>
            <p:nvPr/>
          </p:nvCxnSpPr>
          <p:spPr>
            <a:xfrm flipH="1">
              <a:off x="8352766" y="2684490"/>
              <a:ext cx="18818" cy="249711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8162511" y="2146954"/>
                  <a:ext cx="438741" cy="5347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2511" y="2146954"/>
                  <a:ext cx="438741" cy="53476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Oval 17"/>
            <p:cNvSpPr/>
            <p:nvPr/>
          </p:nvSpPr>
          <p:spPr>
            <a:xfrm>
              <a:off x="6459063" y="3040689"/>
              <a:ext cx="1380227" cy="1478046"/>
            </a:xfrm>
            <a:prstGeom prst="ellipse">
              <a:avLst/>
            </a:prstGeom>
            <a:solidFill>
              <a:srgbClr val="AA0F3F">
                <a:alpha val="80000"/>
              </a:srgbClr>
            </a:solidFill>
            <a:ln>
              <a:solidFill>
                <a:srgbClr val="718694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6463553" y="3521428"/>
              <a:ext cx="1380227" cy="1478046"/>
            </a:xfrm>
            <a:prstGeom prst="ellipse">
              <a:avLst/>
            </a:prstGeom>
            <a:solidFill>
              <a:srgbClr val="718694">
                <a:alpha val="80000"/>
              </a:srgbClr>
            </a:solidFill>
            <a:ln>
              <a:solidFill>
                <a:srgbClr val="AA0F3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7139651" y="3569075"/>
              <a:ext cx="0" cy="6096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flipH="1">
              <a:off x="6767223" y="3569075"/>
              <a:ext cx="611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S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7149176" y="4407443"/>
              <a:ext cx="0" cy="45216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 flipH="1">
                  <a:off x="7142529" y="4518735"/>
                  <a:ext cx="949684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142529" y="4518735"/>
                  <a:ext cx="949684" cy="50642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/>
            <p:cNvSpPr/>
            <p:nvPr/>
          </p:nvSpPr>
          <p:spPr>
            <a:xfrm>
              <a:off x="10561585" y="3008593"/>
              <a:ext cx="1380227" cy="1478046"/>
            </a:xfrm>
            <a:prstGeom prst="ellipse">
              <a:avLst/>
            </a:prstGeom>
            <a:solidFill>
              <a:srgbClr val="718694">
                <a:alpha val="80000"/>
              </a:srgbClr>
            </a:solidFill>
            <a:ln>
              <a:solidFill>
                <a:srgbClr val="718694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10566075" y="3489332"/>
              <a:ext cx="1380227" cy="1478046"/>
            </a:xfrm>
            <a:prstGeom prst="ellipse">
              <a:avLst/>
            </a:prstGeom>
            <a:solidFill>
              <a:srgbClr val="AA0F3F">
                <a:alpha val="80000"/>
              </a:srgbClr>
            </a:solidFill>
            <a:ln>
              <a:solidFill>
                <a:srgbClr val="AA0F3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11242173" y="3536979"/>
              <a:ext cx="0" cy="6096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flipH="1">
              <a:off x="10869745" y="3536979"/>
              <a:ext cx="611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S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11251698" y="2853979"/>
              <a:ext cx="0" cy="45216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 flipH="1">
                <a:off x="11175498" y="2652394"/>
                <a:ext cx="949684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75498" y="2652394"/>
                <a:ext cx="949684" cy="5064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6364586" y="1991762"/>
            <a:ext cx="2236666" cy="3892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0285148" y="2146954"/>
            <a:ext cx="1906851" cy="3892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884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ingredient's for a successful experiment: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Neutrons!</a:t>
            </a:r>
            <a:br>
              <a:rPr lang="en-GB" dirty="0"/>
            </a:br>
            <a:endParaRPr lang="en-GB" dirty="0"/>
          </a:p>
          <a:p>
            <a:r>
              <a:rPr lang="en-GB" dirty="0"/>
              <a:t>High electric field</a:t>
            </a:r>
          </a:p>
          <a:p>
            <a:endParaRPr lang="en-GB" dirty="0"/>
          </a:p>
          <a:p>
            <a:r>
              <a:rPr lang="en-GB" dirty="0"/>
              <a:t>Spin dependent neutron detection</a:t>
            </a:r>
          </a:p>
          <a:p>
            <a:endParaRPr lang="en-GB" dirty="0"/>
          </a:p>
          <a:p>
            <a:r>
              <a:rPr lang="en-GB" dirty="0"/>
              <a:t>Precisely known and controlled magnetic fields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719048" y="3569958"/>
                <a:ext cx="2675732" cy="862672"/>
              </a:xfrm>
              <a:prstGeom prst="rect">
                <a:avLst/>
              </a:prstGeom>
              <a:noFill/>
              <a:ln w="19050">
                <a:solidFill>
                  <a:srgbClr val="AA0F3F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𝐸𝑇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048" y="3569958"/>
                <a:ext cx="2675732" cy="8626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rgbClr val="AA0F3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9164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Neutrons @ n2EDM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25338" y="2933290"/>
            <a:ext cx="5331075" cy="2677656"/>
          </a:xfrm>
          <a:prstGeom prst="rect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Ultracold neutrons (UCN)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Produced via spallation + cooling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&lt; 300 </a:t>
            </a:r>
            <a:r>
              <a:rPr lang="en-GB" sz="2800" dirty="0" err="1">
                <a:solidFill>
                  <a:schemeClr val="bg1"/>
                </a:solidFill>
              </a:rPr>
              <a:t>neV</a:t>
            </a:r>
            <a:endParaRPr lang="en-GB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5 m/s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Reflected off materials (storage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possible! 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59" y="2506405"/>
            <a:ext cx="5028718" cy="353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453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Electric field @ n2EDM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59070" y="3563078"/>
            <a:ext cx="4109458" cy="954107"/>
          </a:xfrm>
          <a:prstGeom prst="rect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1 HV electrode (± 180kV)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2 ground electrodes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299" y="2305928"/>
            <a:ext cx="3767138" cy="36999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0333" y="3722145"/>
            <a:ext cx="551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AA0F3F"/>
                </a:solidFill>
              </a:rPr>
              <a:t>HV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768032" y="4030607"/>
            <a:ext cx="1524000" cy="9525"/>
          </a:xfrm>
          <a:prstGeom prst="line">
            <a:avLst/>
          </a:prstGeom>
          <a:ln w="57150">
            <a:solidFill>
              <a:srgbClr val="AA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768032" y="3706759"/>
            <a:ext cx="1524000" cy="9525"/>
          </a:xfrm>
          <a:prstGeom prst="line">
            <a:avLst/>
          </a:prstGeom>
          <a:ln w="57150">
            <a:solidFill>
              <a:srgbClr val="7186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768032" y="4335409"/>
            <a:ext cx="1524000" cy="9525"/>
          </a:xfrm>
          <a:prstGeom prst="line">
            <a:avLst/>
          </a:prstGeom>
          <a:ln w="57150">
            <a:solidFill>
              <a:srgbClr val="7186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8200" y="3407820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718694"/>
                </a:solidFill>
              </a:rPr>
              <a:t>GND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8200" y="4045995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718694"/>
                </a:solidFill>
              </a:rPr>
              <a:t>GND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491932" y="3716284"/>
            <a:ext cx="0" cy="270511"/>
          </a:xfrm>
          <a:prstGeom prst="straightConnector1">
            <a:avLst/>
          </a:prstGeom>
          <a:ln w="28575">
            <a:solidFill>
              <a:srgbClr val="AA0F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491932" y="4110722"/>
            <a:ext cx="2382" cy="234211"/>
          </a:xfrm>
          <a:prstGeom prst="straightConnector1">
            <a:avLst/>
          </a:prstGeom>
          <a:ln w="28575">
            <a:solidFill>
              <a:srgbClr val="AA0F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Up Arrow 9"/>
          <p:cNvSpPr/>
          <p:nvPr/>
        </p:nvSpPr>
        <p:spPr>
          <a:xfrm>
            <a:off x="5464016" y="3200137"/>
            <a:ext cx="375266" cy="1700864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742187" y="3780349"/>
                <a:ext cx="653449" cy="575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2187" y="3780349"/>
                <a:ext cx="653449" cy="5754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1399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 detectors @n2EDM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125522" y="3132705"/>
                <a:ext cx="3549561" cy="1793889"/>
              </a:xfrm>
              <a:prstGeom prst="rect">
                <a:avLst/>
              </a:prstGeom>
              <a:solidFill>
                <a:srgbClr val="718694"/>
              </a:solidFill>
              <a:ln>
                <a:solidFill>
                  <a:srgbClr val="718694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Arial" panose="020B0604020202020204" pitchFamily="34" charset="0"/>
                  <a:buChar char="•"/>
                </a:pPr>
                <a:r>
                  <a:rPr lang="en-GB" sz="2800" dirty="0">
                    <a:solidFill>
                      <a:schemeClr val="bg1"/>
                    </a:solidFill>
                  </a:rPr>
                  <a:t>Gaseous detector</a:t>
                </a:r>
              </a:p>
              <a:p>
                <a:pPr marL="514350" indent="-514350">
                  <a:buFont typeface="Arial" panose="020B0604020202020204" pitchFamily="34" charset="0"/>
                  <a:buChar char="•"/>
                </a:pPr>
                <a:r>
                  <a:rPr lang="en-GB" sz="2800" dirty="0">
                    <a:solidFill>
                      <a:schemeClr val="bg1"/>
                    </a:solidFill>
                  </a:rPr>
                  <a:t>Capture neutrons:</a:t>
                </a:r>
                <a:br>
                  <a:rPr lang="en-GB" sz="28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Pre>
                      <m:sPre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  <m:r>
                      <a:rPr 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m:rPr>
                        <m:nor/>
                      </m:rPr>
                      <a:rPr 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sPre>
                      <m:sPre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</m:sPre>
                  </m:oMath>
                </a14:m>
                <a:endParaRPr lang="en-US" sz="2800" dirty="0"/>
              </a:p>
              <a:p>
                <a:pPr marL="514350" indent="-5143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bg1"/>
                    </a:solidFill>
                  </a:rPr>
                  <a:t>Scintillation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CF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5522" y="3132705"/>
                <a:ext cx="3549561" cy="1793889"/>
              </a:xfrm>
              <a:prstGeom prst="rect">
                <a:avLst/>
              </a:prstGeom>
              <a:blipFill>
                <a:blip r:embed="rId2"/>
                <a:stretch>
                  <a:fillRect l="-2911" t="-3041" b="-8446"/>
                </a:stretch>
              </a:blipFill>
              <a:ln>
                <a:solidFill>
                  <a:srgbClr val="718694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124466" y="5278472"/>
            <a:ext cx="1056187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Spin </a:t>
            </a:r>
          </a:p>
          <a:p>
            <a:r>
              <a:rPr lang="en-GB" dirty="0"/>
              <a:t>analysing</a:t>
            </a:r>
          </a:p>
          <a:p>
            <a:r>
              <a:rPr lang="en-GB" dirty="0"/>
              <a:t>foil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910181-97A1-F1B3-E6CA-DCF4EB3884A5}"/>
              </a:ext>
            </a:extLst>
          </p:cNvPr>
          <p:cNvSpPr/>
          <p:nvPr/>
        </p:nvSpPr>
        <p:spPr>
          <a:xfrm>
            <a:off x="750500" y="4145280"/>
            <a:ext cx="1374094" cy="19877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6F1E78-11E6-F9D8-14AF-58547BCD070A}"/>
              </a:ext>
            </a:extLst>
          </p:cNvPr>
          <p:cNvSpPr/>
          <p:nvPr/>
        </p:nvSpPr>
        <p:spPr>
          <a:xfrm>
            <a:off x="3083165" y="4145280"/>
            <a:ext cx="1374094" cy="19877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A3E945-A582-2A2B-C698-399528AD3E09}"/>
              </a:ext>
            </a:extLst>
          </p:cNvPr>
          <p:cNvSpPr/>
          <p:nvPr/>
        </p:nvSpPr>
        <p:spPr>
          <a:xfrm>
            <a:off x="3083164" y="6132992"/>
            <a:ext cx="1374093" cy="58101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Block Arc 15">
            <a:extLst>
              <a:ext uri="{FF2B5EF4-FFF2-40B4-BE49-F238E27FC236}">
                <a16:creationId xmlns:a16="http://schemas.microsoft.com/office/drawing/2014/main" id="{8D442099-A126-6D72-7427-410C5896F06D}"/>
              </a:ext>
            </a:extLst>
          </p:cNvPr>
          <p:cNvSpPr/>
          <p:nvPr/>
        </p:nvSpPr>
        <p:spPr>
          <a:xfrm>
            <a:off x="746223" y="2289425"/>
            <a:ext cx="3711034" cy="3711709"/>
          </a:xfrm>
          <a:prstGeom prst="blockArc">
            <a:avLst>
              <a:gd name="adj1" fmla="val 10800000"/>
              <a:gd name="adj2" fmla="val 61981"/>
              <a:gd name="adj3" fmla="val 44465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40F5ECDE-44C1-8B28-2516-2EA70FACFD12}"/>
              </a:ext>
            </a:extLst>
          </p:cNvPr>
          <p:cNvSpPr/>
          <p:nvPr/>
        </p:nvSpPr>
        <p:spPr>
          <a:xfrm>
            <a:off x="2124453" y="3430905"/>
            <a:ext cx="950522" cy="714374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9C5F47-BD3E-604E-8FAD-A110F1FDAB9A}"/>
              </a:ext>
            </a:extLst>
          </p:cNvPr>
          <p:cNvSpPr/>
          <p:nvPr/>
        </p:nvSpPr>
        <p:spPr>
          <a:xfrm>
            <a:off x="1731420" y="1735597"/>
            <a:ext cx="1736587" cy="13255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C60863-79EE-DFF8-4F1B-303E15EFCD53}"/>
              </a:ext>
            </a:extLst>
          </p:cNvPr>
          <p:cNvSpPr/>
          <p:nvPr/>
        </p:nvSpPr>
        <p:spPr>
          <a:xfrm>
            <a:off x="742171" y="6114668"/>
            <a:ext cx="1374093" cy="58101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E070364-1A0A-5211-CB36-A391FBBC4642}"/>
              </a:ext>
            </a:extLst>
          </p:cNvPr>
          <p:cNvCxnSpPr>
            <a:cxnSpLocks/>
          </p:cNvCxnSpPr>
          <p:nvPr/>
        </p:nvCxnSpPr>
        <p:spPr>
          <a:xfrm>
            <a:off x="746221" y="5486400"/>
            <a:ext cx="1163342" cy="1006475"/>
          </a:xfrm>
          <a:prstGeom prst="straightConnector1">
            <a:avLst/>
          </a:prstGeom>
          <a:ln w="38100">
            <a:solidFill>
              <a:srgbClr val="2B47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70A7B25-4FD8-2383-82DA-0E09954D86BA}"/>
              </a:ext>
            </a:extLst>
          </p:cNvPr>
          <p:cNvCxnSpPr/>
          <p:nvPr/>
        </p:nvCxnSpPr>
        <p:spPr>
          <a:xfrm>
            <a:off x="6788960" y="5486400"/>
            <a:ext cx="673123" cy="11644"/>
          </a:xfrm>
          <a:prstGeom prst="straightConnector1">
            <a:avLst/>
          </a:prstGeom>
          <a:ln>
            <a:solidFill>
              <a:srgbClr val="A80F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296F0E1-3BBC-9E64-8E11-7BB1B34724F6}"/>
              </a:ext>
            </a:extLst>
          </p:cNvPr>
          <p:cNvSpPr txBox="1"/>
          <p:nvPr/>
        </p:nvSpPr>
        <p:spPr>
          <a:xfrm>
            <a:off x="7611292" y="5301734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Spin up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D0F3F7E-E50F-A35D-7453-16E18FA54F09}"/>
              </a:ext>
            </a:extLst>
          </p:cNvPr>
          <p:cNvCxnSpPr/>
          <p:nvPr/>
        </p:nvCxnSpPr>
        <p:spPr>
          <a:xfrm>
            <a:off x="6788959" y="5838705"/>
            <a:ext cx="673123" cy="11644"/>
          </a:xfrm>
          <a:prstGeom prst="straightConnector1">
            <a:avLst/>
          </a:prstGeom>
          <a:ln>
            <a:solidFill>
              <a:srgbClr val="2B47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10F6CE1-D9A2-87B5-B7AD-905ACD460AF2}"/>
              </a:ext>
            </a:extLst>
          </p:cNvPr>
          <p:cNvSpPr txBox="1"/>
          <p:nvPr/>
        </p:nvSpPr>
        <p:spPr>
          <a:xfrm>
            <a:off x="7611290" y="5671066"/>
            <a:ext cx="1169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Spin down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3250D7-8494-47AF-5061-7EDA987328E8}"/>
              </a:ext>
            </a:extLst>
          </p:cNvPr>
          <p:cNvCxnSpPr>
            <a:cxnSpLocks/>
          </p:cNvCxnSpPr>
          <p:nvPr/>
        </p:nvCxnSpPr>
        <p:spPr>
          <a:xfrm flipH="1">
            <a:off x="760342" y="4702629"/>
            <a:ext cx="354355" cy="763458"/>
          </a:xfrm>
          <a:prstGeom prst="straightConnector1">
            <a:avLst/>
          </a:prstGeom>
          <a:ln w="38100">
            <a:solidFill>
              <a:srgbClr val="2B47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Lightning Bolt 44">
            <a:extLst>
              <a:ext uri="{FF2B5EF4-FFF2-40B4-BE49-F238E27FC236}">
                <a16:creationId xmlns:a16="http://schemas.microsoft.com/office/drawing/2014/main" id="{4114F052-6AA8-DB71-BE6F-67E50CD8D717}"/>
              </a:ext>
            </a:extLst>
          </p:cNvPr>
          <p:cNvSpPr/>
          <p:nvPr/>
        </p:nvSpPr>
        <p:spPr>
          <a:xfrm rot="2642227">
            <a:off x="1844786" y="6356350"/>
            <a:ext cx="279808" cy="204591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B11C50A-ED6D-04A1-EA8A-6F286271A996}"/>
              </a:ext>
            </a:extLst>
          </p:cNvPr>
          <p:cNvSpPr/>
          <p:nvPr/>
        </p:nvSpPr>
        <p:spPr>
          <a:xfrm>
            <a:off x="732909" y="5640584"/>
            <a:ext cx="1374093" cy="7410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8A78360-B5BE-611F-8F59-8D2F9CD57D31}"/>
              </a:ext>
            </a:extLst>
          </p:cNvPr>
          <p:cNvSpPr/>
          <p:nvPr/>
        </p:nvSpPr>
        <p:spPr>
          <a:xfrm>
            <a:off x="3087535" y="5640584"/>
            <a:ext cx="1374093" cy="7410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99A2C7C-D240-C037-042D-26C66FADA9FC}"/>
              </a:ext>
            </a:extLst>
          </p:cNvPr>
          <p:cNvCxnSpPr>
            <a:cxnSpLocks/>
          </p:cNvCxnSpPr>
          <p:nvPr/>
        </p:nvCxnSpPr>
        <p:spPr>
          <a:xfrm>
            <a:off x="3112697" y="1550413"/>
            <a:ext cx="773282" cy="4045537"/>
          </a:xfrm>
          <a:prstGeom prst="straightConnector1">
            <a:avLst/>
          </a:prstGeom>
          <a:ln w="38100">
            <a:solidFill>
              <a:srgbClr val="A80F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06182F9-37ED-8ACF-9BB3-D2BE67912F2E}"/>
              </a:ext>
            </a:extLst>
          </p:cNvPr>
          <p:cNvCxnSpPr>
            <a:cxnSpLocks/>
          </p:cNvCxnSpPr>
          <p:nvPr/>
        </p:nvCxnSpPr>
        <p:spPr>
          <a:xfrm flipV="1">
            <a:off x="3875352" y="3273987"/>
            <a:ext cx="328255" cy="2312664"/>
          </a:xfrm>
          <a:prstGeom prst="straightConnector1">
            <a:avLst/>
          </a:prstGeom>
          <a:ln w="38100">
            <a:solidFill>
              <a:srgbClr val="A80F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3625D03-F22B-A146-C671-2FCD56B61BAD}"/>
              </a:ext>
            </a:extLst>
          </p:cNvPr>
          <p:cNvCxnSpPr>
            <a:cxnSpLocks/>
          </p:cNvCxnSpPr>
          <p:nvPr/>
        </p:nvCxnSpPr>
        <p:spPr>
          <a:xfrm flipH="1" flipV="1">
            <a:off x="1327892" y="2909253"/>
            <a:ext cx="2888174" cy="364734"/>
          </a:xfrm>
          <a:prstGeom prst="straightConnector1">
            <a:avLst/>
          </a:prstGeom>
          <a:ln w="38100">
            <a:solidFill>
              <a:srgbClr val="A80F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0FE9791-85F1-DC0F-4741-7A9901DCD591}"/>
              </a:ext>
            </a:extLst>
          </p:cNvPr>
          <p:cNvCxnSpPr>
            <a:cxnSpLocks/>
          </p:cNvCxnSpPr>
          <p:nvPr/>
        </p:nvCxnSpPr>
        <p:spPr>
          <a:xfrm flipV="1">
            <a:off x="1089859" y="1509713"/>
            <a:ext cx="1509854" cy="3252586"/>
          </a:xfrm>
          <a:prstGeom prst="line">
            <a:avLst/>
          </a:prstGeom>
          <a:ln w="38100">
            <a:solidFill>
              <a:srgbClr val="A80F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D5EF61A-7D9A-D16B-FF7C-C600700C1B80}"/>
              </a:ext>
            </a:extLst>
          </p:cNvPr>
          <p:cNvCxnSpPr>
            <a:cxnSpLocks/>
          </p:cNvCxnSpPr>
          <p:nvPr/>
        </p:nvCxnSpPr>
        <p:spPr>
          <a:xfrm flipH="1" flipV="1">
            <a:off x="1338627" y="2919092"/>
            <a:ext cx="72310" cy="1789534"/>
          </a:xfrm>
          <a:prstGeom prst="line">
            <a:avLst/>
          </a:prstGeom>
          <a:ln w="38100">
            <a:solidFill>
              <a:srgbClr val="A80F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34462BF-F74D-7F04-7C10-BFE7757F4D74}"/>
              </a:ext>
            </a:extLst>
          </p:cNvPr>
          <p:cNvCxnSpPr>
            <a:cxnSpLocks/>
          </p:cNvCxnSpPr>
          <p:nvPr/>
        </p:nvCxnSpPr>
        <p:spPr>
          <a:xfrm>
            <a:off x="1410937" y="4677379"/>
            <a:ext cx="87700" cy="1759402"/>
          </a:xfrm>
          <a:prstGeom prst="straightConnector1">
            <a:avLst/>
          </a:prstGeom>
          <a:ln w="38100">
            <a:solidFill>
              <a:srgbClr val="2B47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Lightning Bolt 73">
            <a:extLst>
              <a:ext uri="{FF2B5EF4-FFF2-40B4-BE49-F238E27FC236}">
                <a16:creationId xmlns:a16="http://schemas.microsoft.com/office/drawing/2014/main" id="{0736C580-E483-3CD1-61B3-B64814841B61}"/>
              </a:ext>
            </a:extLst>
          </p:cNvPr>
          <p:cNvSpPr/>
          <p:nvPr/>
        </p:nvSpPr>
        <p:spPr>
          <a:xfrm rot="2642227">
            <a:off x="1217442" y="6280150"/>
            <a:ext cx="279808" cy="204591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0F9980-BE85-C4DF-FF0A-4E2746F52FF9}"/>
              </a:ext>
            </a:extLst>
          </p:cNvPr>
          <p:cNvSpPr/>
          <p:nvPr/>
        </p:nvSpPr>
        <p:spPr>
          <a:xfrm>
            <a:off x="742171" y="4471896"/>
            <a:ext cx="1382423" cy="454697"/>
          </a:xfrm>
          <a:prstGeom prst="rect">
            <a:avLst/>
          </a:prstGeom>
          <a:solidFill>
            <a:schemeClr val="accent6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Spin flipper 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8A7D37-A1C1-2B04-B082-B61556618570}"/>
              </a:ext>
            </a:extLst>
          </p:cNvPr>
          <p:cNvSpPr/>
          <p:nvPr/>
        </p:nvSpPr>
        <p:spPr>
          <a:xfrm>
            <a:off x="3089375" y="4471895"/>
            <a:ext cx="1382423" cy="454697"/>
          </a:xfrm>
          <a:prstGeom prst="rect">
            <a:avLst/>
          </a:prstGeom>
          <a:solidFill>
            <a:schemeClr val="accent2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Spin flipper OFF</a:t>
            </a:r>
          </a:p>
        </p:txBody>
      </p:sp>
    </p:spTree>
    <p:extLst>
      <p:ext uri="{BB962C8B-B14F-4D97-AF65-F5344CB8AC3E}">
        <p14:creationId xmlns:p14="http://schemas.microsoft.com/office/powerpoint/2010/main" val="3031965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field @ n2EDM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431826" y="2834974"/>
                <a:ext cx="4269374" cy="2862322"/>
              </a:xfrm>
              <a:prstGeom prst="rect">
                <a:avLst/>
              </a:prstGeom>
              <a:solidFill>
                <a:srgbClr val="718694"/>
              </a:solidFill>
              <a:ln>
                <a:solidFill>
                  <a:srgbClr val="718694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>
                    <a:solidFill>
                      <a:schemeClr val="bg1"/>
                    </a:solidFill>
                  </a:rPr>
                  <a:t>Passive magnetic shield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>
                    <a:solidFill>
                      <a:schemeClr val="bg1"/>
                    </a:solidFill>
                  </a:rPr>
                  <a:t>Active magnetic shield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800" dirty="0">
                    <a:solidFill>
                      <a:schemeClr val="bg1"/>
                    </a:solidFill>
                  </a:rPr>
                  <a:t> coil + 56 trim coils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>
                    <a:solidFill>
                      <a:schemeClr val="bg1"/>
                    </a:solidFill>
                  </a:rPr>
                  <a:t>2 Magnetometry systems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GB" sz="2800" dirty="0">
                    <a:solidFill>
                      <a:schemeClr val="bg1"/>
                    </a:solidFill>
                  </a:rPr>
                  <a:t>Hg co-magnetometer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GB" sz="2800" dirty="0">
                    <a:solidFill>
                      <a:schemeClr val="bg1"/>
                    </a:solidFill>
                  </a:rPr>
                  <a:t>Cs array</a:t>
                </a:r>
                <a:endParaRPr lang="en-GB" sz="800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GB" sz="800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1826" y="2834974"/>
                <a:ext cx="4269374" cy="2862322"/>
              </a:xfrm>
              <a:prstGeom prst="rect">
                <a:avLst/>
              </a:prstGeom>
              <a:blipFill>
                <a:blip r:embed="rId2"/>
                <a:stretch>
                  <a:fillRect l="-2422" t="-1695" r="-1567"/>
                </a:stretch>
              </a:blipFill>
              <a:ln>
                <a:solidFill>
                  <a:srgbClr val="718694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43" y="2224478"/>
            <a:ext cx="3519393" cy="305217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083993" y="3303968"/>
            <a:ext cx="1058238" cy="641645"/>
          </a:xfrm>
          <a:prstGeom prst="rect">
            <a:avLst/>
          </a:prstGeom>
          <a:noFill/>
          <a:ln w="57150">
            <a:solidFill>
              <a:srgbClr val="A9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2083993" y="3303968"/>
            <a:ext cx="529119" cy="1029936"/>
          </a:xfrm>
          <a:prstGeom prst="line">
            <a:avLst/>
          </a:prstGeom>
          <a:ln w="38100">
            <a:solidFill>
              <a:srgbClr val="A90F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074098" y="3896666"/>
            <a:ext cx="539014" cy="2602725"/>
          </a:xfrm>
          <a:prstGeom prst="line">
            <a:avLst/>
          </a:prstGeom>
          <a:ln w="38100">
            <a:solidFill>
              <a:srgbClr val="A90F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142231" y="3303968"/>
            <a:ext cx="4097787" cy="1181689"/>
          </a:xfrm>
          <a:prstGeom prst="line">
            <a:avLst/>
          </a:prstGeom>
          <a:ln w="38100">
            <a:solidFill>
              <a:srgbClr val="A90F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142231" y="3896666"/>
            <a:ext cx="4097787" cy="2602725"/>
          </a:xfrm>
          <a:prstGeom prst="line">
            <a:avLst/>
          </a:prstGeom>
          <a:ln w="38100">
            <a:solidFill>
              <a:srgbClr val="A90F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3112" y="4333904"/>
            <a:ext cx="4717765" cy="25240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04925" y="2224478"/>
                <a:ext cx="81054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coil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925" y="2224478"/>
                <a:ext cx="810543" cy="369332"/>
              </a:xfrm>
              <a:prstGeom prst="rect">
                <a:avLst/>
              </a:prstGeom>
              <a:blipFill>
                <a:blip r:embed="rId6"/>
                <a:stretch>
                  <a:fillRect t="-10000" r="-7519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258304" y="3381232"/>
            <a:ext cx="10661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Trim coils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32337" y="3945613"/>
                <a:ext cx="112473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osc</m:t>
                        </m:r>
                      </m:sub>
                    </m:sSub>
                  </m:oMath>
                </a14:m>
                <a:r>
                  <a:rPr lang="en-GB" dirty="0"/>
                  <a:t> coils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37" y="3945613"/>
                <a:ext cx="1124731" cy="369332"/>
              </a:xfrm>
              <a:prstGeom prst="rect">
                <a:avLst/>
              </a:prstGeom>
              <a:blipFill>
                <a:blip r:embed="rId7"/>
                <a:stretch>
                  <a:fillRect t="-8197" r="-4891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497740" y="4720012"/>
            <a:ext cx="100335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Gradient</a:t>
            </a:r>
            <a:br>
              <a:rPr lang="en-GB" dirty="0"/>
            </a:br>
            <a:r>
              <a:rPr lang="en-GB" dirty="0"/>
              <a:t>coils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064572" y="5127736"/>
            <a:ext cx="1266305" cy="14789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971315" y="6010531"/>
            <a:ext cx="936661" cy="3794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 rot="16200000">
            <a:off x="5623868" y="5606044"/>
            <a:ext cx="1275774" cy="180989"/>
          </a:xfrm>
          <a:prstGeom prst="rightArrow">
            <a:avLst/>
          </a:prstGeom>
          <a:solidFill>
            <a:srgbClr val="AA0F3F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261755" y="5448593"/>
                <a:ext cx="584647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400" i="1" smtClean="0">
                              <a:solidFill>
                                <a:srgbClr val="AA0F3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rgbClr val="AA0F3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AA0F3F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AA0F3F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1755" y="5448593"/>
                <a:ext cx="584647" cy="5064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07174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707" y="1386044"/>
            <a:ext cx="8120585" cy="53501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n2EDM experiment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98315" y="1617482"/>
            <a:ext cx="1226874" cy="1015663"/>
          </a:xfrm>
          <a:prstGeom prst="rect">
            <a:avLst/>
          </a:prstGeom>
          <a:noFill/>
          <a:ln w="38100">
            <a:solidFill>
              <a:srgbClr val="AA0F3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Active</a:t>
            </a:r>
          </a:p>
          <a:p>
            <a:r>
              <a:rPr lang="en-US" sz="2000" dirty="0"/>
              <a:t>Magnetic </a:t>
            </a:r>
          </a:p>
          <a:p>
            <a:r>
              <a:rPr lang="en-US" sz="2000" dirty="0"/>
              <a:t>Shield</a:t>
            </a:r>
            <a:endParaRPr lang="en-GB" sz="2000" dirty="0"/>
          </a:p>
        </p:txBody>
      </p:sp>
      <p:sp>
        <p:nvSpPr>
          <p:cNvPr id="12" name="Right Arrow 11"/>
          <p:cNvSpPr/>
          <p:nvPr/>
        </p:nvSpPr>
        <p:spPr>
          <a:xfrm>
            <a:off x="1300594" y="5129995"/>
            <a:ext cx="713383" cy="224631"/>
          </a:xfrm>
          <a:prstGeom prst="rightArrow">
            <a:avLst/>
          </a:prstGeom>
          <a:solidFill>
            <a:srgbClr val="1DAB0E"/>
          </a:solidFill>
          <a:ln>
            <a:solidFill>
              <a:srgbClr val="1EAD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37908" y="4736518"/>
            <a:ext cx="1155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Neutrons</a:t>
            </a:r>
            <a:endParaRPr lang="en-GB" sz="20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997337" y="4104946"/>
            <a:ext cx="2391519" cy="632480"/>
          </a:xfrm>
          <a:prstGeom prst="straightConnector1">
            <a:avLst/>
          </a:prstGeom>
          <a:ln w="5715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7825" y="3325868"/>
            <a:ext cx="11942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Polarizing</a:t>
            </a:r>
          </a:p>
          <a:p>
            <a:r>
              <a:rPr lang="en-US" sz="2000" dirty="0"/>
              <a:t>Magnet</a:t>
            </a:r>
            <a:endParaRPr lang="en-GB" sz="200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980247" y="6057390"/>
            <a:ext cx="1779341" cy="339385"/>
          </a:xfrm>
          <a:prstGeom prst="straightConnector1">
            <a:avLst/>
          </a:prstGeom>
          <a:ln w="5715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193096" y="6348379"/>
            <a:ext cx="1194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Detectors</a:t>
            </a:r>
            <a:endParaRPr lang="en-GB" sz="2000" dirty="0"/>
          </a:p>
        </p:txBody>
      </p:sp>
      <p:cxnSp>
        <p:nvCxnSpPr>
          <p:cNvPr id="22" name="Straight Arrow Connector 21"/>
          <p:cNvCxnSpPr>
            <a:stCxn id="24" idx="1"/>
          </p:cNvCxnSpPr>
          <p:nvPr/>
        </p:nvCxnSpPr>
        <p:spPr>
          <a:xfrm flipH="1" flipV="1">
            <a:off x="4835824" y="4673748"/>
            <a:ext cx="2175608" cy="1862357"/>
          </a:xfrm>
          <a:prstGeom prst="straightConnector1">
            <a:avLst/>
          </a:prstGeom>
          <a:ln w="5715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11432" y="6336050"/>
            <a:ext cx="870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Switch</a:t>
            </a:r>
            <a:endParaRPr lang="en-GB" sz="20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483238" y="2125314"/>
            <a:ext cx="3686996" cy="225356"/>
          </a:xfrm>
          <a:prstGeom prst="straightConnector1">
            <a:avLst/>
          </a:prstGeom>
          <a:ln w="5715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82063" y="1359664"/>
            <a:ext cx="12220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Passive </a:t>
            </a:r>
          </a:p>
          <a:p>
            <a:r>
              <a:rPr lang="en-US" sz="2000" dirty="0"/>
              <a:t>Magnetic </a:t>
            </a:r>
          </a:p>
          <a:p>
            <a:r>
              <a:rPr lang="en-US" sz="2000" dirty="0"/>
              <a:t>Shield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178022" y="4274742"/>
            <a:ext cx="13578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Precession </a:t>
            </a:r>
          </a:p>
          <a:p>
            <a:r>
              <a:rPr lang="en-US" sz="2000" dirty="0"/>
              <a:t>chambers</a:t>
            </a:r>
          </a:p>
        </p:txBody>
      </p:sp>
      <p:sp>
        <p:nvSpPr>
          <p:cNvPr id="3" name="Right Arrow 2"/>
          <p:cNvSpPr/>
          <p:nvPr/>
        </p:nvSpPr>
        <p:spPr>
          <a:xfrm rot="16351549">
            <a:off x="6988061" y="3838506"/>
            <a:ext cx="1790273" cy="252065"/>
          </a:xfrm>
          <a:prstGeom prst="rightArrow">
            <a:avLst/>
          </a:prstGeom>
          <a:solidFill>
            <a:srgbClr val="AA0F3F"/>
          </a:solidFill>
          <a:ln>
            <a:solidFill>
              <a:srgbClr val="AA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085785" y="3253737"/>
                <a:ext cx="1512530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400" i="1" smtClean="0">
                              <a:solidFill>
                                <a:srgbClr val="AA0F3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rgbClr val="AA0F3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AA0F3F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AA0F3F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acc>
                      <m:r>
                        <a:rPr lang="en-US" sz="2400" b="0" i="1" smtClean="0">
                          <a:solidFill>
                            <a:srgbClr val="AA0F3F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2400" b="0" i="1" smtClean="0">
                          <a:solidFill>
                            <a:srgbClr val="AA0F3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2400" b="0" i="1" smtClean="0">
                          <a:solidFill>
                            <a:srgbClr val="AA0F3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5785" y="3253737"/>
                <a:ext cx="1512530" cy="5064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>
            <a:stCxn id="33" idx="1"/>
          </p:cNvCxnSpPr>
          <p:nvPr/>
        </p:nvCxnSpPr>
        <p:spPr>
          <a:xfrm flipH="1" flipV="1">
            <a:off x="7175303" y="3955046"/>
            <a:ext cx="3002719" cy="673639"/>
          </a:xfrm>
          <a:prstGeom prst="straightConnector1">
            <a:avLst/>
          </a:prstGeom>
          <a:ln w="57150">
            <a:solidFill>
              <a:srgbClr val="7186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3247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17EB3-83A8-0D1D-551D-25C72EA84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then last year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4530F1-A055-F5F3-5D03-ECA33720C1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9103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639CD-EBD8-E61F-E160-8A24CD920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first Ramsey cycle! </a:t>
            </a:r>
          </a:p>
        </p:txBody>
      </p:sp>
      <p:pic>
        <p:nvPicPr>
          <p:cNvPr id="5" name="Content Placeholder 4" descr="A diagram of a graph&#10;&#10;Description automatically generated">
            <a:extLst>
              <a:ext uri="{FF2B5EF4-FFF2-40B4-BE49-F238E27FC236}">
                <a16:creationId xmlns:a16="http://schemas.microsoft.com/office/drawing/2014/main" id="{4AF4AB6A-E451-90F3-38EE-2BAE8338E0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36" y="1690688"/>
            <a:ext cx="6973727" cy="4850460"/>
          </a:xfrm>
        </p:spPr>
      </p:pic>
    </p:spTree>
    <p:extLst>
      <p:ext uri="{BB962C8B-B14F-4D97-AF65-F5344CB8AC3E}">
        <p14:creationId xmlns:p14="http://schemas.microsoft.com/office/powerpoint/2010/main" val="32966080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3F65F-3041-AE0A-A78D-9C5664866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Did we already find the nEDM?</a:t>
            </a:r>
          </a:p>
        </p:txBody>
      </p:sp>
      <p:pic>
        <p:nvPicPr>
          <p:cNvPr id="4" name="Content Placeholder 4" descr="A diagram of a graph&#10;&#10;Description automatically generated">
            <a:extLst>
              <a:ext uri="{FF2B5EF4-FFF2-40B4-BE49-F238E27FC236}">
                <a16:creationId xmlns:a16="http://schemas.microsoft.com/office/drawing/2014/main" id="{FD300D4C-9E0E-3887-B775-84173094D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36" y="1690688"/>
            <a:ext cx="6973727" cy="485046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A8E8FCA-7113-E522-C026-B614FF9354C0}"/>
              </a:ext>
            </a:extLst>
          </p:cNvPr>
          <p:cNvCxnSpPr>
            <a:cxnSpLocks/>
          </p:cNvCxnSpPr>
          <p:nvPr/>
        </p:nvCxnSpPr>
        <p:spPr>
          <a:xfrm>
            <a:off x="8200417" y="4565642"/>
            <a:ext cx="420294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67E2C3-84C2-241D-2A2D-5E7841E489A0}"/>
                  </a:ext>
                </a:extLst>
              </p:cNvPr>
              <p:cNvSpPr txBox="1"/>
              <p:nvPr/>
            </p:nvSpPr>
            <p:spPr>
              <a:xfrm>
                <a:off x="8620711" y="4334809"/>
                <a:ext cx="11753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67E2C3-84C2-241D-2A2D-5E7841E48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711" y="4334809"/>
                <a:ext cx="1175322" cy="461665"/>
              </a:xfrm>
              <a:prstGeom prst="rect">
                <a:avLst/>
              </a:prstGeom>
              <a:blipFill>
                <a:blip r:embed="rId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7129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FDCE5-B277-5970-6596-6D8C0769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Unfortunately, no … </a:t>
            </a:r>
            <a:r>
              <a:rPr lang="en-GB" dirty="0">
                <a:sym typeface="Wingdings" panose="05000000000000000000" pitchFamily="2" charset="2"/>
              </a:rPr>
              <a:t>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90E71-3B42-B1C5-989F-07B529BABE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(Experiments are never as easy as we hope!)</a:t>
            </a:r>
          </a:p>
        </p:txBody>
      </p:sp>
    </p:spTree>
    <p:extLst>
      <p:ext uri="{BB962C8B-B14F-4D97-AF65-F5344CB8AC3E}">
        <p14:creationId xmlns:p14="http://schemas.microsoft.com/office/powerpoint/2010/main" val="4140960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experimentalist’s view on the EDM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r>
                  <a:rPr lang="en-US" dirty="0"/>
                  <a:t>Separation of charges 	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 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BFD-517E-4C61-B884-E3B2D2012C5D}" type="slidenum">
              <a:rPr lang="en-GB" smtClean="0"/>
              <a:t>3</a:t>
            </a:fld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4398404" y="2459427"/>
            <a:ext cx="417830" cy="183185"/>
          </a:xfrm>
          <a:prstGeom prst="right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6500130" y="2146954"/>
            <a:ext cx="5487239" cy="3034646"/>
            <a:chOff x="6459063" y="2146954"/>
            <a:chExt cx="5487239" cy="3034646"/>
          </a:xfrm>
        </p:grpSpPr>
        <p:sp>
          <p:nvSpPr>
            <p:cNvPr id="8" name="Oval 7"/>
            <p:cNvSpPr/>
            <p:nvPr/>
          </p:nvSpPr>
          <p:spPr>
            <a:xfrm>
              <a:off x="8601252" y="3040689"/>
              <a:ext cx="1380227" cy="1478046"/>
            </a:xfrm>
            <a:prstGeom prst="ellipse">
              <a:avLst/>
            </a:prstGeom>
            <a:solidFill>
              <a:srgbClr val="718694">
                <a:alpha val="80000"/>
              </a:srgbClr>
            </a:solidFill>
            <a:ln>
              <a:solidFill>
                <a:srgbClr val="718694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8605742" y="3521428"/>
              <a:ext cx="1380227" cy="1478046"/>
            </a:xfrm>
            <a:prstGeom prst="ellipse">
              <a:avLst/>
            </a:prstGeom>
            <a:solidFill>
              <a:srgbClr val="AA0F3F">
                <a:alpha val="80000"/>
              </a:srgbClr>
            </a:solidFill>
            <a:ln>
              <a:solidFill>
                <a:srgbClr val="AA0F3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9281840" y="3569075"/>
              <a:ext cx="0" cy="6096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flipH="1">
              <a:off x="8909412" y="3569075"/>
              <a:ext cx="611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9291365" y="2886075"/>
              <a:ext cx="0" cy="45216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 flipH="1">
                  <a:off x="9215165" y="2684490"/>
                  <a:ext cx="949684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15165" y="2684490"/>
                  <a:ext cx="949684" cy="5064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/>
            <p:cNvCxnSpPr/>
            <p:nvPr/>
          </p:nvCxnSpPr>
          <p:spPr>
            <a:xfrm flipH="1">
              <a:off x="10353907" y="2684490"/>
              <a:ext cx="18818" cy="249711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0164849" y="2149728"/>
                  <a:ext cx="438741" cy="5347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4849" y="2149728"/>
                  <a:ext cx="438741" cy="53476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/>
            <p:cNvCxnSpPr/>
            <p:nvPr/>
          </p:nvCxnSpPr>
          <p:spPr>
            <a:xfrm flipH="1">
              <a:off x="8352766" y="2684490"/>
              <a:ext cx="18818" cy="249711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8162511" y="2146954"/>
                  <a:ext cx="438741" cy="5347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2511" y="2146954"/>
                  <a:ext cx="438741" cy="53476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Oval 17"/>
            <p:cNvSpPr/>
            <p:nvPr/>
          </p:nvSpPr>
          <p:spPr>
            <a:xfrm>
              <a:off x="6459063" y="3040689"/>
              <a:ext cx="1380227" cy="1478046"/>
            </a:xfrm>
            <a:prstGeom prst="ellipse">
              <a:avLst/>
            </a:prstGeom>
            <a:solidFill>
              <a:srgbClr val="AA0F3F">
                <a:alpha val="80000"/>
              </a:srgbClr>
            </a:solidFill>
            <a:ln>
              <a:solidFill>
                <a:srgbClr val="718694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6463553" y="3521428"/>
              <a:ext cx="1380227" cy="1478046"/>
            </a:xfrm>
            <a:prstGeom prst="ellipse">
              <a:avLst/>
            </a:prstGeom>
            <a:solidFill>
              <a:srgbClr val="718694">
                <a:alpha val="80000"/>
              </a:srgbClr>
            </a:solidFill>
            <a:ln>
              <a:solidFill>
                <a:srgbClr val="AA0F3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7139651" y="3569075"/>
              <a:ext cx="0" cy="6096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flipH="1">
              <a:off x="6767223" y="3569075"/>
              <a:ext cx="611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S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7149176" y="4407443"/>
              <a:ext cx="0" cy="45216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 flipH="1">
                  <a:off x="7142529" y="4518735"/>
                  <a:ext cx="949684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142529" y="4518735"/>
                  <a:ext cx="949684" cy="50642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/>
            <p:cNvSpPr/>
            <p:nvPr/>
          </p:nvSpPr>
          <p:spPr>
            <a:xfrm>
              <a:off x="10561585" y="3008593"/>
              <a:ext cx="1380227" cy="1478046"/>
            </a:xfrm>
            <a:prstGeom prst="ellipse">
              <a:avLst/>
            </a:prstGeom>
            <a:solidFill>
              <a:srgbClr val="718694">
                <a:alpha val="80000"/>
              </a:srgbClr>
            </a:solidFill>
            <a:ln>
              <a:solidFill>
                <a:srgbClr val="718694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10566075" y="3489332"/>
              <a:ext cx="1380227" cy="1478046"/>
            </a:xfrm>
            <a:prstGeom prst="ellipse">
              <a:avLst/>
            </a:prstGeom>
            <a:solidFill>
              <a:srgbClr val="AA0F3F">
                <a:alpha val="80000"/>
              </a:srgbClr>
            </a:solidFill>
            <a:ln>
              <a:solidFill>
                <a:srgbClr val="AA0F3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11242173" y="3536979"/>
              <a:ext cx="0" cy="6096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flipH="1">
              <a:off x="10869745" y="3536979"/>
              <a:ext cx="611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S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11251698" y="2853979"/>
              <a:ext cx="0" cy="45216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 flipH="1">
                <a:off x="11175498" y="2652394"/>
                <a:ext cx="949684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75498" y="2652394"/>
                <a:ext cx="949684" cy="5064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6364586" y="1991762"/>
            <a:ext cx="2236666" cy="3892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0285148" y="2146954"/>
            <a:ext cx="1906851" cy="3892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7344990" y="5288206"/>
                <a:ext cx="3878178" cy="921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de-CH" sz="28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990" y="5288206"/>
                <a:ext cx="3878178" cy="9211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54849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33016-B716-714E-EC9C-7CA23CB35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 still have some things to look forward to!!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7A108-DF3C-0C90-F593-8C1D2B84D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Online magnetic field characterisation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Increased neutron statistics</a:t>
            </a:r>
          </a:p>
          <a:p>
            <a:endParaRPr lang="en-GB" dirty="0"/>
          </a:p>
          <a:p>
            <a:r>
              <a:rPr lang="en-GB" dirty="0"/>
              <a:t>High voltage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2906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33016-B716-714E-EC9C-7CA23CB35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 still have some things to look forward to!!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7A108-DF3C-0C90-F593-8C1D2B84D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Online magnetic field characterisation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Increased neutron statistics</a:t>
            </a:r>
          </a:p>
          <a:p>
            <a:endParaRPr lang="en-GB" dirty="0"/>
          </a:p>
          <a:p>
            <a:r>
              <a:rPr lang="en-GB" dirty="0"/>
              <a:t>High voltage</a:t>
            </a:r>
          </a:p>
          <a:p>
            <a:pPr marL="457200" lvl="1" indent="0">
              <a:buNone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85204617-9A24-D277-0FE4-78C59F28B61F}"/>
                  </a:ext>
                </a:extLst>
              </p:cNvPr>
              <p:cNvSpPr/>
              <p:nvPr/>
            </p:nvSpPr>
            <p:spPr>
              <a:xfrm>
                <a:off x="4138747" y="4920343"/>
                <a:ext cx="3914505" cy="1256620"/>
              </a:xfrm>
              <a:prstGeom prst="roundRect">
                <a:avLst/>
              </a:prstGeom>
              <a:solidFill>
                <a:srgbClr val="2B475D"/>
              </a:solidFill>
              <a:ln>
                <a:solidFill>
                  <a:srgbClr val="2B47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 ?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−27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3200" dirty="0"/>
                  <a:t>cm</a:t>
                </a:r>
                <a:endParaRPr lang="en-GB" sz="2800" dirty="0"/>
              </a:p>
            </p:txBody>
          </p:sp>
        </mc:Choice>
        <mc:Fallback xmlns="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85204617-9A24-D277-0FE4-78C59F28B6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747" y="4920343"/>
                <a:ext cx="3914505" cy="1256620"/>
              </a:xfrm>
              <a:prstGeom prst="roundRect">
                <a:avLst/>
              </a:prstGeom>
              <a:blipFill>
                <a:blip r:embed="rId2"/>
                <a:stretch>
                  <a:fillRect r="-1087"/>
                </a:stretch>
              </a:blipFill>
              <a:ln>
                <a:solidFill>
                  <a:srgbClr val="2B475D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7148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1AD80-7CAC-41A6-6448-6496BF91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Tours?</a:t>
            </a:r>
            <a:br>
              <a:rPr lang="en-GB" dirty="0"/>
            </a:br>
            <a:br>
              <a:rPr lang="en-GB" dirty="0"/>
            </a:br>
            <a:r>
              <a:rPr lang="en-GB" sz="5300" dirty="0" err="1"/>
              <a:t>Thr</a:t>
            </a:r>
            <a:r>
              <a:rPr lang="en-GB" sz="5300" dirty="0"/>
              <a:t> 22.2. 5pm/after the colloquium</a:t>
            </a:r>
            <a:br>
              <a:rPr lang="en-GB" sz="5300" dirty="0"/>
            </a:br>
            <a:r>
              <a:rPr lang="en-GB" sz="5300" dirty="0"/>
              <a:t>Fr 23.2. 5pm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34461-6C4B-882F-E0E4-7B9B66129A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(Or just e-mail me any time)</a:t>
            </a:r>
          </a:p>
        </p:txBody>
      </p:sp>
    </p:spTree>
    <p:extLst>
      <p:ext uri="{BB962C8B-B14F-4D97-AF65-F5344CB8AC3E}">
        <p14:creationId xmlns:p14="http://schemas.microsoft.com/office/powerpoint/2010/main" val="2084519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experimentalist’s view on the EDM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r>
                  <a:rPr lang="en-US" dirty="0"/>
                  <a:t>Separation of charges 	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 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GB" dirty="0"/>
                  <a:t> 	   CP violation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sp>
        <p:nvSpPr>
          <p:cNvPr id="6" name="Right Arrow 5"/>
          <p:cNvSpPr/>
          <p:nvPr/>
        </p:nvSpPr>
        <p:spPr>
          <a:xfrm>
            <a:off x="4398404" y="2459427"/>
            <a:ext cx="417830" cy="183185"/>
          </a:xfrm>
          <a:prstGeom prst="right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6500130" y="2146954"/>
            <a:ext cx="5487239" cy="3034646"/>
            <a:chOff x="6459063" y="2146954"/>
            <a:chExt cx="5487239" cy="3034646"/>
          </a:xfrm>
        </p:grpSpPr>
        <p:sp>
          <p:nvSpPr>
            <p:cNvPr id="8" name="Oval 7"/>
            <p:cNvSpPr/>
            <p:nvPr/>
          </p:nvSpPr>
          <p:spPr>
            <a:xfrm>
              <a:off x="8601252" y="3040689"/>
              <a:ext cx="1380227" cy="1478046"/>
            </a:xfrm>
            <a:prstGeom prst="ellipse">
              <a:avLst/>
            </a:prstGeom>
            <a:solidFill>
              <a:srgbClr val="718694">
                <a:alpha val="80000"/>
              </a:srgbClr>
            </a:solidFill>
            <a:ln>
              <a:solidFill>
                <a:srgbClr val="718694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8605742" y="3521428"/>
              <a:ext cx="1380227" cy="1478046"/>
            </a:xfrm>
            <a:prstGeom prst="ellipse">
              <a:avLst/>
            </a:prstGeom>
            <a:solidFill>
              <a:srgbClr val="AA0F3F">
                <a:alpha val="80000"/>
              </a:srgbClr>
            </a:solidFill>
            <a:ln>
              <a:solidFill>
                <a:srgbClr val="AA0F3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9281840" y="3569075"/>
              <a:ext cx="0" cy="6096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flipH="1">
              <a:off x="8909412" y="3569075"/>
              <a:ext cx="611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9291365" y="2886075"/>
              <a:ext cx="0" cy="45216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 flipH="1">
                  <a:off x="9215165" y="2684490"/>
                  <a:ext cx="949684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15165" y="2684490"/>
                  <a:ext cx="949684" cy="5064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/>
            <p:cNvCxnSpPr/>
            <p:nvPr/>
          </p:nvCxnSpPr>
          <p:spPr>
            <a:xfrm flipH="1">
              <a:off x="10353907" y="2684490"/>
              <a:ext cx="18818" cy="249711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0164849" y="2149728"/>
                  <a:ext cx="438741" cy="5347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4849" y="2149728"/>
                  <a:ext cx="438741" cy="53476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/>
            <p:cNvCxnSpPr/>
            <p:nvPr/>
          </p:nvCxnSpPr>
          <p:spPr>
            <a:xfrm flipH="1">
              <a:off x="8352766" y="2684490"/>
              <a:ext cx="18818" cy="249711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8162511" y="2146954"/>
                  <a:ext cx="438741" cy="5347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2511" y="2146954"/>
                  <a:ext cx="438741" cy="53476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Oval 17"/>
            <p:cNvSpPr/>
            <p:nvPr/>
          </p:nvSpPr>
          <p:spPr>
            <a:xfrm>
              <a:off x="6459063" y="3040689"/>
              <a:ext cx="1380227" cy="1478046"/>
            </a:xfrm>
            <a:prstGeom prst="ellipse">
              <a:avLst/>
            </a:prstGeom>
            <a:solidFill>
              <a:srgbClr val="AA0F3F">
                <a:alpha val="80000"/>
              </a:srgbClr>
            </a:solidFill>
            <a:ln>
              <a:solidFill>
                <a:srgbClr val="718694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6463553" y="3521428"/>
              <a:ext cx="1380227" cy="1478046"/>
            </a:xfrm>
            <a:prstGeom prst="ellipse">
              <a:avLst/>
            </a:prstGeom>
            <a:solidFill>
              <a:srgbClr val="718694">
                <a:alpha val="80000"/>
              </a:srgbClr>
            </a:solidFill>
            <a:ln>
              <a:solidFill>
                <a:srgbClr val="AA0F3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7139651" y="3569075"/>
              <a:ext cx="0" cy="6096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flipH="1">
              <a:off x="6767223" y="3569075"/>
              <a:ext cx="611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S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7149176" y="4407443"/>
              <a:ext cx="0" cy="45216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 flipH="1">
                  <a:off x="7142529" y="4518735"/>
                  <a:ext cx="949684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142529" y="4518735"/>
                  <a:ext cx="949684" cy="50642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/>
            <p:cNvSpPr/>
            <p:nvPr/>
          </p:nvSpPr>
          <p:spPr>
            <a:xfrm>
              <a:off x="10561585" y="3008593"/>
              <a:ext cx="1380227" cy="1478046"/>
            </a:xfrm>
            <a:prstGeom prst="ellipse">
              <a:avLst/>
            </a:prstGeom>
            <a:solidFill>
              <a:srgbClr val="718694">
                <a:alpha val="80000"/>
              </a:srgbClr>
            </a:solidFill>
            <a:ln>
              <a:solidFill>
                <a:srgbClr val="718694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10566075" y="3489332"/>
              <a:ext cx="1380227" cy="1478046"/>
            </a:xfrm>
            <a:prstGeom prst="ellipse">
              <a:avLst/>
            </a:prstGeom>
            <a:solidFill>
              <a:srgbClr val="AA0F3F">
                <a:alpha val="80000"/>
              </a:srgbClr>
            </a:solidFill>
            <a:ln>
              <a:solidFill>
                <a:srgbClr val="AA0F3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11242173" y="3536979"/>
              <a:ext cx="0" cy="6096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flipH="1">
              <a:off x="10869745" y="3536979"/>
              <a:ext cx="611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S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11251698" y="2853979"/>
              <a:ext cx="0" cy="45216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 flipH="1">
                <a:off x="11175498" y="2652394"/>
                <a:ext cx="949684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75498" y="2652394"/>
                <a:ext cx="949684" cy="5064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7344990" y="5288206"/>
                <a:ext cx="3819764" cy="921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de-CH" sz="28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990" y="5288206"/>
                <a:ext cx="3819764" cy="9211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ight Arrow 32"/>
          <p:cNvSpPr/>
          <p:nvPr/>
        </p:nvSpPr>
        <p:spPr>
          <a:xfrm>
            <a:off x="2403729" y="3477482"/>
            <a:ext cx="417830" cy="183185"/>
          </a:xfrm>
          <a:prstGeom prst="rightArrow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139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for the </a:t>
            </a:r>
            <a:r>
              <a:rPr lang="en-GB" dirty="0" err="1"/>
              <a:t>nEDM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cm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2020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|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1.8×10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cm</a:t>
                </a:r>
              </a:p>
              <a:p>
                <a:endParaRPr lang="en-US" dirty="0"/>
              </a:p>
              <a:p>
                <a:endParaRPr lang="en-GB" dirty="0"/>
              </a:p>
              <a:p>
                <a:endParaRPr lang="en-US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830" y="1870075"/>
            <a:ext cx="6181299" cy="4415213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320746" y="4675140"/>
            <a:ext cx="1890538" cy="461665"/>
          </a:xfrm>
          <a:prstGeom prst="rect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New Physics!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12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for the </a:t>
            </a:r>
            <a:r>
              <a:rPr lang="en-GB" dirty="0" err="1"/>
              <a:t>nEDM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cm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2020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|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1.8×10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cm</a:t>
                </a:r>
              </a:p>
              <a:p>
                <a:endParaRPr lang="en-US" dirty="0"/>
              </a:p>
              <a:p>
                <a:endParaRPr lang="en-GB" dirty="0"/>
              </a:p>
              <a:p>
                <a:endParaRPr lang="en-US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830" y="1870075"/>
            <a:ext cx="6181299" cy="4415213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320746" y="4675140"/>
            <a:ext cx="1890538" cy="461665"/>
          </a:xfrm>
          <a:prstGeom prst="rect">
            <a:avLst/>
          </a:prstGeom>
          <a:solidFill>
            <a:srgbClr val="718694"/>
          </a:solidFill>
          <a:ln>
            <a:solidFill>
              <a:srgbClr val="71869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New Physics!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E9AF40-6100-6A43-C4CF-CF760AC7335D}"/>
              </a:ext>
            </a:extLst>
          </p:cNvPr>
          <p:cNvSpPr/>
          <p:nvPr/>
        </p:nvSpPr>
        <p:spPr>
          <a:xfrm>
            <a:off x="440872" y="478654"/>
            <a:ext cx="9312728" cy="601422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D032A0-5BCE-42B2-EF7C-A2C7BF6B3681}"/>
              </a:ext>
            </a:extLst>
          </p:cNvPr>
          <p:cNvSpPr txBox="1"/>
          <p:nvPr/>
        </p:nvSpPr>
        <p:spPr>
          <a:xfrm>
            <a:off x="3123351" y="2896615"/>
            <a:ext cx="4506747" cy="1569660"/>
          </a:xfrm>
          <a:prstGeom prst="rect">
            <a:avLst/>
          </a:prstGeom>
          <a:ln w="38100">
            <a:solidFill>
              <a:srgbClr val="A80F3E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200" dirty="0"/>
              <a:t>If you want to know </a:t>
            </a:r>
            <a:br>
              <a:rPr lang="en-GB" sz="3200" dirty="0"/>
            </a:br>
            <a:r>
              <a:rPr lang="en-GB" sz="3200" dirty="0"/>
              <a:t>about this part:</a:t>
            </a:r>
          </a:p>
          <a:p>
            <a:r>
              <a:rPr lang="en-GB" sz="3200" dirty="0"/>
              <a:t>Ask your theory friends </a:t>
            </a:r>
            <a:r>
              <a:rPr lang="en-GB" sz="3200" dirty="0">
                <a:sym typeface="Wingdings" panose="05000000000000000000" pitchFamily="2" charset="2"/>
              </a:rPr>
              <a:t></a:t>
            </a:r>
            <a:endParaRPr lang="en-GB" sz="3200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36ED7E0-E220-D6A2-51E6-371BDAA1624B}"/>
              </a:ext>
            </a:extLst>
          </p:cNvPr>
          <p:cNvSpPr/>
          <p:nvPr/>
        </p:nvSpPr>
        <p:spPr>
          <a:xfrm rot="10800000">
            <a:off x="8027426" y="3248057"/>
            <a:ext cx="1438275" cy="866776"/>
          </a:xfrm>
          <a:prstGeom prst="rightArrow">
            <a:avLst/>
          </a:prstGeom>
          <a:solidFill>
            <a:srgbClr val="A80F3E"/>
          </a:solidFill>
          <a:ln>
            <a:solidFill>
              <a:srgbClr val="A80F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80F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177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detect a nEDM?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15406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Measure neutron precession frequency: </a:t>
                </a:r>
                <a:br>
                  <a:rPr lang="en-GB" dirty="0"/>
                </a:b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A90F3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A90F3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solidFill>
                              <a:srgbClr val="A90F3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rgbClr val="AA0F3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endParaRPr lang="en-GB" dirty="0">
                  <a:solidFill>
                    <a:srgbClr val="AA0F3F"/>
                  </a:solidFill>
                </a:endParaRPr>
              </a:p>
              <a:p>
                <a:endParaRPr lang="en-GB" dirty="0">
                  <a:solidFill>
                    <a:srgbClr val="AA0F3F"/>
                  </a:solidFill>
                </a:endParaRP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15406"/>
                <a:ext cx="10515600" cy="4351338"/>
              </a:xfrm>
              <a:blipFill>
                <a:blip r:embed="rId2"/>
                <a:stretch>
                  <a:fillRect l="-1043" t="-23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5167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detect a nEDM?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15406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Measure neutron precession frequency: </a:t>
                </a:r>
                <a:br>
                  <a:rPr lang="en-GB" dirty="0"/>
                </a:b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A90F3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A90F3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solidFill>
                              <a:srgbClr val="A90F3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rgbClr val="AA0F3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endParaRPr lang="en-GB" dirty="0">
                  <a:solidFill>
                    <a:srgbClr val="AA0F3F"/>
                  </a:solidFill>
                </a:endParaRPr>
              </a:p>
              <a:p>
                <a:endParaRPr lang="en-GB" dirty="0">
                  <a:solidFill>
                    <a:srgbClr val="AA0F3F"/>
                  </a:solidFill>
                </a:endParaRPr>
              </a:p>
              <a:p>
                <a:r>
                  <a:rPr lang="en-GB" dirty="0"/>
                  <a:t> </a:t>
                </a:r>
                <a:r>
                  <a:rPr lang="en-GB" dirty="0">
                    <a:solidFill>
                      <a:srgbClr val="AA0F3F"/>
                    </a:solidFill>
                  </a:rPr>
                  <a:t>BUT: </a:t>
                </a: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nHz</m:t>
                    </m:r>
                  </m:oMath>
                </a14:m>
                <a:endParaRPr lang="en-GB" dirty="0">
                  <a:solidFill>
                    <a:srgbClr val="AA0F3F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15406"/>
                <a:ext cx="10515600" cy="4351338"/>
              </a:xfrm>
              <a:blipFill>
                <a:blip r:embed="rId2"/>
                <a:stretch>
                  <a:fillRect l="-1043" t="-23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68771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57457-2668-8965-3757-B279681F3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A80F3E"/>
                </a:solidFill>
              </a:rPr>
              <a:t>We need a trick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58398-B7AE-AFFE-D3F2-71C9A4674D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603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638</Words>
  <Application>Microsoft Office PowerPoint</Application>
  <PresentationFormat>Widescreen</PresentationFormat>
  <Paragraphs>228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Office Theme</vt:lpstr>
      <vt:lpstr>n2EDM: Quest for the   Electric Dipole Moment</vt:lpstr>
      <vt:lpstr>An experimentalist’s view on the EDM</vt:lpstr>
      <vt:lpstr>An experimentalist’s view on the EDM</vt:lpstr>
      <vt:lpstr>An experimentalist’s view on the EDM</vt:lpstr>
      <vt:lpstr>Search for the nEDM</vt:lpstr>
      <vt:lpstr>Search for the nEDM</vt:lpstr>
      <vt:lpstr>How to detect a nEDM?</vt:lpstr>
      <vt:lpstr>How to detect a nEDM?</vt:lpstr>
      <vt:lpstr>We need a trick …</vt:lpstr>
      <vt:lpstr>Use the magnetic moment!</vt:lpstr>
      <vt:lpstr>Interlude:   Ramsey’s method of  separated oscillating fields</vt:lpstr>
      <vt:lpstr>Ramsey’s method</vt:lpstr>
      <vt:lpstr>Ramsey’s method</vt:lpstr>
      <vt:lpstr>Ramsey’s method</vt:lpstr>
      <vt:lpstr>Ramsey’s  method</vt:lpstr>
      <vt:lpstr>Scan of f_"osc" </vt:lpstr>
      <vt:lpstr>Scan of f_"osc" </vt:lpstr>
      <vt:lpstr>Scan of f_"osc" </vt:lpstr>
      <vt:lpstr>So, what do we need for n2EDM?</vt:lpstr>
      <vt:lpstr>Our ingredient's for a successful experiment: </vt:lpstr>
      <vt:lpstr>Neutrons @ n2EDM</vt:lpstr>
      <vt:lpstr>Electric field @ n2EDM</vt:lpstr>
      <vt:lpstr>Neutron detectors @n2EDM</vt:lpstr>
      <vt:lpstr>Magnetic field @ n2EDM</vt:lpstr>
      <vt:lpstr>The n2EDM experiment</vt:lpstr>
      <vt:lpstr>And then last year …</vt:lpstr>
      <vt:lpstr>Our first Ramsey cycle! </vt:lpstr>
      <vt:lpstr>Did we already find the nEDM?</vt:lpstr>
      <vt:lpstr>Unfortunately, no … </vt:lpstr>
      <vt:lpstr>We still have some things to look forward to!!</vt:lpstr>
      <vt:lpstr>We still have some things to look forward to!!</vt:lpstr>
      <vt:lpstr>Tours?  Thr 22.2. 5pm/after the colloquium Fr 23.2. 5pm 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n2EDM: Quest for the   Electric Dipole Moment</dc:title>
  <dc:creator>Kletzl Victoria</dc:creator>
  <cp:lastModifiedBy>Kletzl Victoria</cp:lastModifiedBy>
  <cp:revision>15</cp:revision>
  <dcterms:created xsi:type="dcterms:W3CDTF">2024-02-16T17:15:02Z</dcterms:created>
  <dcterms:modified xsi:type="dcterms:W3CDTF">2024-02-21T16:16:32Z</dcterms:modified>
</cp:coreProperties>
</file>