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6"/>
  </p:notesMasterIdLst>
  <p:handoutMasterIdLst>
    <p:handoutMasterId r:id="rId7"/>
  </p:handoutMasterIdLst>
  <p:sldIdLst>
    <p:sldId id="330" r:id="rId2"/>
    <p:sldId id="331" r:id="rId3"/>
    <p:sldId id="339" r:id="rId4"/>
    <p:sldId id="338" r:id="rId5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 autoAdjust="0"/>
    <p:restoredTop sz="96053" autoAdjust="0"/>
  </p:normalViewPr>
  <p:slideViewPr>
    <p:cSldViewPr snapToObjects="1">
      <p:cViewPr varScale="1">
        <p:scale>
          <a:sx n="159" d="100"/>
          <a:sy n="159" d="100"/>
        </p:scale>
        <p:origin x="840" y="17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EIDO (7901) Update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December 11, 2023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defTabSz="914400">
              <a:buClr>
                <a:srgbClr val="000000"/>
              </a:buClr>
            </a:pPr>
            <a:r>
              <a:rPr lang="en-GB" sz="1400" b="1" dirty="0">
                <a:solidFill>
                  <a:srgbClr val="000000"/>
                </a:solidFill>
              </a:rPr>
              <a:t>Core</a:t>
            </a:r>
          </a:p>
          <a:p>
            <a:pPr lvl="1"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Development continues</a:t>
            </a:r>
          </a:p>
          <a:p>
            <a:pPr lvl="1"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Data analysis pipelines (DAPs)</a:t>
            </a:r>
          </a:p>
          <a:p>
            <a:pPr defTabSz="914400">
              <a:buClr>
                <a:srgbClr val="000000"/>
              </a:buClr>
            </a:pPr>
            <a:endParaRPr lang="en-GB" sz="1400" b="1" dirty="0">
              <a:solidFill>
                <a:srgbClr val="000000"/>
              </a:solidFill>
            </a:endParaRPr>
          </a:p>
          <a:p>
            <a:pPr defTabSz="914400">
              <a:buClr>
                <a:srgbClr val="000000"/>
              </a:buClr>
            </a:pPr>
            <a:r>
              <a:rPr lang="en-GB" sz="1400" b="1" dirty="0">
                <a:solidFill>
                  <a:srgbClr val="000000"/>
                </a:solidFill>
              </a:rPr>
              <a:t>Beamline integration</a:t>
            </a:r>
          </a:p>
          <a:p>
            <a:pPr lvl="1"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HW-based fly scans via Digital Delay Generator</a:t>
            </a:r>
          </a:p>
          <a:p>
            <a:pPr lvl="1"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Several detectors (incl. </a:t>
            </a:r>
            <a:r>
              <a:rPr lang="en-GB" sz="1400" dirty="0" err="1">
                <a:solidFill>
                  <a:srgbClr val="000000"/>
                </a:solidFill>
              </a:rPr>
              <a:t>Eiger</a:t>
            </a:r>
            <a:r>
              <a:rPr lang="en-GB" sz="1400" dirty="0">
                <a:solidFill>
                  <a:srgbClr val="000000"/>
                </a:solidFill>
              </a:rPr>
              <a:t> via std-</a:t>
            </a:r>
            <a:r>
              <a:rPr lang="en-GB" sz="1400" dirty="0" err="1">
                <a:solidFill>
                  <a:srgbClr val="000000"/>
                </a:solidFill>
              </a:rPr>
              <a:t>daq</a:t>
            </a:r>
            <a:r>
              <a:rPr lang="en-GB" sz="1400" dirty="0">
                <a:solidFill>
                  <a:srgbClr val="000000"/>
                </a:solidFill>
              </a:rPr>
              <a:t>)</a:t>
            </a:r>
          </a:p>
          <a:p>
            <a:pPr marL="177790" lvl="1" indent="0" defTabSz="914400">
              <a:buClr>
                <a:srgbClr val="000000"/>
              </a:buClr>
              <a:buNone/>
            </a:pPr>
            <a:endParaRPr lang="en-GB" sz="1400" b="1" dirty="0">
              <a:solidFill>
                <a:srgbClr val="000000"/>
              </a:solidFill>
            </a:endParaRPr>
          </a:p>
          <a:p>
            <a:pPr marL="177800" lvl="0" indent="-177800" defTabSz="914400">
              <a:buClr>
                <a:srgbClr val="000000"/>
              </a:buClr>
            </a:pPr>
            <a:r>
              <a:rPr lang="en-GB" sz="1400" b="1" dirty="0">
                <a:solidFill>
                  <a:srgbClr val="000000"/>
                </a:solidFill>
              </a:rPr>
              <a:t>GUIs</a:t>
            </a:r>
          </a:p>
          <a:p>
            <a:pPr marL="355590" lvl="1" indent="-177800"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Continuous development</a:t>
            </a:r>
          </a:p>
          <a:p>
            <a:pPr marL="355590" lvl="1" indent="-177800" defTabSz="914400">
              <a:buClr>
                <a:srgbClr val="000000"/>
              </a:buClr>
            </a:pPr>
            <a:r>
              <a:rPr lang="en-GB" sz="1400" noProof="0" dirty="0">
                <a:solidFill>
                  <a:srgbClr val="000000"/>
                </a:solidFill>
              </a:rPr>
              <a:t>Close feedback loop with BLs</a:t>
            </a:r>
          </a:p>
          <a:p>
            <a:pPr marL="355590" lvl="1" indent="-177800"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Examples:</a:t>
            </a:r>
          </a:p>
          <a:p>
            <a:pPr marL="539732" lvl="2" indent="-177800" defTabSz="914400">
              <a:buClr>
                <a:srgbClr val="000000"/>
              </a:buClr>
            </a:pPr>
            <a:r>
              <a:rPr lang="en-GB" sz="1400" noProof="0" dirty="0">
                <a:solidFill>
                  <a:srgbClr val="000000"/>
                </a:solidFill>
              </a:rPr>
              <a:t>Motion control / setting up scans</a:t>
            </a:r>
          </a:p>
          <a:p>
            <a:pPr marL="539732" lvl="2" indent="-177800" defTabSz="914400">
              <a:buClr>
                <a:srgbClr val="000000"/>
              </a:buClr>
            </a:pPr>
            <a:r>
              <a:rPr lang="en-GB" sz="1400" dirty="0" err="1">
                <a:solidFill>
                  <a:srgbClr val="000000"/>
                </a:solidFill>
              </a:rPr>
              <a:t>Eiger</a:t>
            </a:r>
            <a:r>
              <a:rPr lang="en-GB" sz="1400" dirty="0">
                <a:solidFill>
                  <a:srgbClr val="000000"/>
                </a:solidFill>
              </a:rPr>
              <a:t> configuration / visualization</a:t>
            </a:r>
            <a:endParaRPr lang="en-GB" sz="1400" noProof="0" dirty="0">
              <a:solidFill>
                <a:srgbClr val="000000"/>
              </a:solidFill>
            </a:endParaRPr>
          </a:p>
          <a:p>
            <a:pPr marL="539732" lvl="2" indent="-177800" defTabSz="914400">
              <a:buClr>
                <a:srgbClr val="000000"/>
              </a:buClr>
            </a:pPr>
            <a:r>
              <a:rPr lang="en-GB" sz="1400" noProof="0" dirty="0">
                <a:solidFill>
                  <a:srgbClr val="000000"/>
                </a:solidFill>
              </a:rPr>
              <a:t>Interactive live feedback via DAP</a:t>
            </a:r>
            <a:endParaRPr lang="en-GB" sz="1800" noProof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SLS 2.0 – BEC Developments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E63F45-1942-E148-ABC2-982B3D5010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672" y="693251"/>
            <a:ext cx="3680460" cy="20722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481540-4D7E-9A44-9DAF-FC8686FE3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1856" y="2831940"/>
            <a:ext cx="2208276" cy="20722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D3A7C7-0392-FF44-91C1-797DB746B2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2830982"/>
            <a:ext cx="2267184" cy="207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3D75AB4-92F6-A14A-B812-6FEA7F315A59}"/>
              </a:ext>
            </a:extLst>
          </p:cNvPr>
          <p:cNvGrpSpPr/>
          <p:nvPr/>
        </p:nvGrpSpPr>
        <p:grpSpPr>
          <a:xfrm>
            <a:off x="4572000" y="2283718"/>
            <a:ext cx="4474682" cy="2492017"/>
            <a:chOff x="4572000" y="2283718"/>
            <a:chExt cx="4474682" cy="249201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61DEA2A-CC16-934F-BEED-5007A6F33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0" y="2283718"/>
              <a:ext cx="4474682" cy="229975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C450A2A-46D1-9145-9D8C-4CA2F9BEE367}"/>
                </a:ext>
              </a:extLst>
            </p:cNvPr>
            <p:cNvSpPr txBox="1"/>
            <p:nvPr/>
          </p:nvSpPr>
          <p:spPr>
            <a:xfrm>
              <a:off x="6084168" y="4631719"/>
              <a:ext cx="1656184" cy="1440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CH" sz="1000" dirty="0">
                  <a:solidFill>
                    <a:srgbClr val="000000"/>
                  </a:solidFill>
                  <a:latin typeface="+mn-lt"/>
                </a:rPr>
                <a:t>Envisioned final setup [Drawing </a:t>
              </a:r>
              <a:r>
                <a:rPr lang="en-GB" sz="1000" dirty="0">
                  <a:latin typeface="+mn-lt"/>
                </a:rPr>
                <a:t>courtesy of John Beale]</a:t>
              </a:r>
              <a:endParaRPr lang="en-CH" sz="1000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8B03A1D-68E3-B540-8209-50EC7DE76945}"/>
                </a:ext>
              </a:extLst>
            </p:cNvPr>
            <p:cNvSpPr/>
            <p:nvPr/>
          </p:nvSpPr>
          <p:spPr bwMode="auto">
            <a:xfrm>
              <a:off x="4572000" y="2302727"/>
              <a:ext cx="864096" cy="55705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611560" y="2715766"/>
            <a:ext cx="4248472" cy="1186556"/>
          </a:xfrm>
        </p:spPr>
        <p:txBody>
          <a:bodyPr/>
          <a:lstStyle/>
          <a:p>
            <a:pPr defTabSz="914400">
              <a:buClr>
                <a:srgbClr val="000000"/>
              </a:buClr>
            </a:pPr>
            <a:r>
              <a:rPr lang="en-GB" sz="1400" b="1" dirty="0">
                <a:solidFill>
                  <a:srgbClr val="000000"/>
                </a:solidFill>
              </a:rPr>
              <a:t>Now at</a:t>
            </a:r>
            <a:r>
              <a:rPr lang="en-GB" sz="1400" b="1" noProof="0" dirty="0">
                <a:solidFill>
                  <a:srgbClr val="000000"/>
                </a:solidFill>
              </a:rPr>
              <a:t> </a:t>
            </a:r>
            <a:r>
              <a:rPr lang="en-GB" sz="1400" b="1" noProof="0" dirty="0" err="1">
                <a:solidFill>
                  <a:srgbClr val="000000"/>
                </a:solidFill>
              </a:rPr>
              <a:t>Cristallina</a:t>
            </a:r>
            <a:r>
              <a:rPr lang="en-GB" sz="1400" b="1" noProof="0" dirty="0">
                <a:solidFill>
                  <a:srgbClr val="000000"/>
                </a:solidFill>
              </a:rPr>
              <a:t>-MX</a:t>
            </a:r>
            <a:r>
              <a:rPr lang="en-GB" sz="1400" noProof="0" dirty="0">
                <a:solidFill>
                  <a:srgbClr val="000000"/>
                </a:solidFill>
              </a:rPr>
              <a:t>: fast experiments</a:t>
            </a:r>
          </a:p>
          <a:p>
            <a:pPr marL="177790" lvl="1" indent="0" defTabSz="914400">
              <a:buClr>
                <a:srgbClr val="000000"/>
              </a:buClr>
              <a:buNone/>
            </a:pPr>
            <a:r>
              <a:rPr lang="en-GB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Send 2D movement pattern to motor controller</a:t>
            </a:r>
          </a:p>
          <a:p>
            <a:pPr marL="177790" lvl="1" indent="0" defTabSz="914400">
              <a:buClr>
                <a:srgbClr val="000000"/>
              </a:buClr>
              <a:buNone/>
            </a:pPr>
            <a:r>
              <a:rPr lang="en-GB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 CTA to trigger moves in sync with events</a:t>
            </a:r>
          </a:p>
          <a:p>
            <a:pPr marL="177790" lvl="1" indent="0" defTabSz="914400">
              <a:buClr>
                <a:srgbClr val="000000"/>
              </a:buClr>
              <a:buNone/>
            </a:pPr>
            <a:r>
              <a:rPr lang="en-GB" sz="1100" noProof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 start and stop pulse IDs</a:t>
            </a:r>
          </a:p>
          <a:p>
            <a:pPr marL="177790" lvl="1" indent="0" defTabSz="914400">
              <a:buClr>
                <a:srgbClr val="000000"/>
              </a:buClr>
              <a:buNone/>
            </a:pPr>
            <a:r>
              <a:rPr lang="en-GB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sz="1100" noProof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GB" sz="1100" noProof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full range into digestible pieces</a:t>
            </a:r>
          </a:p>
          <a:p>
            <a:pPr marL="177790" lvl="1" indent="0" defTabSz="914400">
              <a:buClr>
                <a:srgbClr val="000000"/>
              </a:buClr>
              <a:buNone/>
            </a:pPr>
            <a:r>
              <a:rPr lang="en-GB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Continuously retrieve data for these pieces</a:t>
            </a:r>
            <a:endParaRPr lang="en-GB" sz="1800" noProof="0" dirty="0">
              <a:solidFill>
                <a:srgbClr val="00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SwissFEL</a:t>
            </a:r>
            <a:r>
              <a:rPr lang="en-GB" noProof="0" dirty="0"/>
              <a:t> – Event-based Measurements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CC94C8A6-BD14-CD47-BCFD-0C60E9DD72C3}"/>
              </a:ext>
            </a:extLst>
          </p:cNvPr>
          <p:cNvSpPr txBox="1">
            <a:spLocks/>
          </p:cNvSpPr>
          <p:nvPr/>
        </p:nvSpPr>
        <p:spPr>
          <a:xfrm>
            <a:off x="899592" y="813979"/>
            <a:ext cx="3312368" cy="1245717"/>
          </a:xfrm>
          <a:prstGeom prst="rect">
            <a:avLst/>
          </a:prstGeom>
          <a:solidFill>
            <a:srgbClr val="E5E5E5"/>
          </a:solidFill>
        </p:spPr>
        <p:txBody>
          <a:bodyPr vert="horz" lIns="36000" tIns="36000" rIns="36000" bIns="36000" rtlCol="0">
            <a:sp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CTA (Complex Triggering Application)</a:t>
            </a:r>
          </a:p>
          <a:p>
            <a:pPr marL="355590" lvl="1" indent="-177800"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Allows user-defined event sequences</a:t>
            </a:r>
          </a:p>
          <a:p>
            <a:pPr marL="355590" lvl="1" indent="-177800"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Library hasn’t been updated since 2020</a:t>
            </a:r>
          </a:p>
          <a:p>
            <a:pPr marL="355590" lvl="1" indent="-177800"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Only </a:t>
            </a:r>
            <a:r>
              <a:rPr lang="en-GB" sz="1400" dirty="0" err="1">
                <a:solidFill>
                  <a:srgbClr val="000000"/>
                </a:solidFill>
              </a:rPr>
              <a:t>conda</a:t>
            </a:r>
            <a:r>
              <a:rPr lang="en-GB" sz="1400" dirty="0">
                <a:solidFill>
                  <a:srgbClr val="000000"/>
                </a:solidFill>
              </a:rPr>
              <a:t> package for Python 3.6</a:t>
            </a:r>
          </a:p>
          <a:p>
            <a:pPr marL="647682" lvl="2" indent="-285750" defTabSz="914400">
              <a:buClr>
                <a:srgbClr val="000000"/>
              </a:buClr>
              <a:buFont typeface="Wingdings" pitchFamily="2" charset="2"/>
              <a:buChar char="à"/>
            </a:pPr>
            <a:r>
              <a:rPr lang="en-GB" sz="1400" kern="0" dirty="0">
                <a:solidFill>
                  <a:srgbClr val="000000"/>
                </a:solidFill>
              </a:rPr>
              <a:t>Rebuild as </a:t>
            </a:r>
            <a:r>
              <a:rPr lang="en-GB" sz="1400" kern="0" dirty="0" err="1">
                <a:solidFill>
                  <a:srgbClr val="000000"/>
                </a:solidFill>
              </a:rPr>
              <a:t>noarch</a:t>
            </a:r>
            <a:r>
              <a:rPr lang="en-GB" sz="1400" kern="0" dirty="0">
                <a:solidFill>
                  <a:srgbClr val="000000"/>
                </a:solidFill>
              </a:rPr>
              <a:t> package</a:t>
            </a:r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EA3D782A-21BC-3341-8452-2E7546CDA0DB}"/>
              </a:ext>
            </a:extLst>
          </p:cNvPr>
          <p:cNvSpPr txBox="1">
            <a:spLocks/>
          </p:cNvSpPr>
          <p:nvPr/>
        </p:nvSpPr>
        <p:spPr>
          <a:xfrm>
            <a:off x="4572000" y="813979"/>
            <a:ext cx="4358736" cy="11865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>
              <a:buClr>
                <a:srgbClr val="000000"/>
              </a:buClr>
            </a:pPr>
            <a:r>
              <a:rPr lang="en-GB" sz="1400" b="1" dirty="0">
                <a:solidFill>
                  <a:srgbClr val="000000"/>
                </a:solidFill>
              </a:rPr>
              <a:t>A year ago at </a:t>
            </a:r>
            <a:r>
              <a:rPr lang="en-GB" sz="1400" b="1" dirty="0" err="1">
                <a:solidFill>
                  <a:srgbClr val="000000"/>
                </a:solidFill>
              </a:rPr>
              <a:t>Alvra</a:t>
            </a:r>
            <a:r>
              <a:rPr lang="en-GB" sz="1400" dirty="0">
                <a:solidFill>
                  <a:srgbClr val="000000"/>
                </a:solidFill>
              </a:rPr>
              <a:t>: slow experiment with specific pulses</a:t>
            </a:r>
          </a:p>
          <a:p>
            <a:pPr marL="0" indent="0" defTabSz="91440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repeat for N shots:</a:t>
            </a:r>
          </a:p>
          <a:p>
            <a:pPr marL="0" indent="0" defTabSz="91440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move 2 motors to sample cell on 2D grid</a:t>
            </a:r>
          </a:p>
          <a:p>
            <a:pPr marL="0" indent="0" defTabSz="91440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CTA to open/close pulse picker for one shot</a:t>
            </a:r>
          </a:p>
          <a:p>
            <a:pPr marL="0" indent="0" defTabSz="91440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read and collect ID for that pulse</a:t>
            </a:r>
          </a:p>
          <a:p>
            <a:pPr marL="0" indent="0" defTabSz="91440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retrieve data for N collected IDs</a:t>
            </a:r>
          </a:p>
        </p:txBody>
      </p:sp>
    </p:spTree>
    <p:extLst>
      <p:ext uri="{BB962C8B-B14F-4D97-AF65-F5344CB8AC3E}">
        <p14:creationId xmlns:p14="http://schemas.microsoft.com/office/powerpoint/2010/main" val="248162390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Wir</a:t>
            </a:r>
            <a:r>
              <a:rPr lang="en-GB" noProof="0" dirty="0"/>
              <a:t> </a:t>
            </a:r>
            <a:r>
              <a:rPr lang="en-GB" noProof="0" dirty="0" err="1"/>
              <a:t>schaffen</a:t>
            </a:r>
            <a:r>
              <a:rPr lang="en-GB" noProof="0" dirty="0"/>
              <a:t> </a:t>
            </a:r>
            <a:r>
              <a:rPr lang="en-GB" noProof="0" dirty="0" err="1"/>
              <a:t>Wissen</a:t>
            </a:r>
            <a:r>
              <a:rPr lang="en-GB" noProof="0" dirty="0"/>
              <a:t> – </a:t>
            </a:r>
            <a:r>
              <a:rPr lang="en-GB" noProof="0" dirty="0" err="1"/>
              <a:t>heute</a:t>
            </a:r>
            <a:r>
              <a:rPr lang="en-GB" noProof="0" dirty="0"/>
              <a:t> </a:t>
            </a:r>
            <a:r>
              <a:rPr lang="en-GB" noProof="0" dirty="0" err="1"/>
              <a:t>für</a:t>
            </a:r>
            <a:r>
              <a:rPr lang="en-GB" noProof="0" dirty="0"/>
              <a:t> morgen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noProof="0" dirty="0"/>
              <a:t>Questions?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1347682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128</TotalTime>
  <Words>214</Words>
  <Application>Microsoft Macintosh PowerPoint</Application>
  <PresentationFormat>On-screen Show (16:9)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Arial Narrow</vt:lpstr>
      <vt:lpstr>Calibri</vt:lpstr>
      <vt:lpstr>Courier New</vt:lpstr>
      <vt:lpstr>Georgia</vt:lpstr>
      <vt:lpstr>Symbol</vt:lpstr>
      <vt:lpstr>Times</vt:lpstr>
      <vt:lpstr>Wingdings</vt:lpstr>
      <vt:lpstr>PSI-Powerpoint-Master Calibri V2</vt:lpstr>
      <vt:lpstr>EIDO (7901) Update</vt:lpstr>
      <vt:lpstr>SLS 2.0 – BEC Developments</vt:lpstr>
      <vt:lpstr>SwissFEL – Event-based Measurements</vt:lpstr>
      <vt:lpstr>Wir schaffen Wissen – heute für morgen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</cp:revision>
  <cp:lastPrinted>2015-09-30T13:23:15Z</cp:lastPrinted>
  <dcterms:created xsi:type="dcterms:W3CDTF">2023-12-10T18:21:13Z</dcterms:created>
  <dcterms:modified xsi:type="dcterms:W3CDTF">2023-12-10T20:33:07Z</dcterms:modified>
</cp:coreProperties>
</file>