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_rels/slideLayout3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6.xml.rels" ContentType="application/vnd.openxmlformats-package.relationships+xml"/>
  <Override PartName="/ppt/slideLayouts/slideLayout26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1.wmf" ContentType="image/x-wmf"/>
  <Override PartName="/ppt/media/image2.jpeg" ContentType="image/jpeg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</p:sldIdLst>
  <p:sldSz cx="9144000" cy="5143500"/>
  <p:notesSz cx="6881813" cy="10002838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66048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27840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104292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66048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27840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C12D5E3-B33E-40D3-B789-1B8A6A758812}" type="slidenum">
              <a:t>&lt;#&gt;</a:t>
            </a:fld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EFB318B-8201-4B6B-A301-F3AAB9F8DCEA}" type="slidenum">
              <a:t>&lt;#&gt;</a:t>
            </a:fld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C3D13139-87D2-4A4E-8BC9-69C55C32E325}" type="slidenum">
              <a:t>&lt;#&gt;</a:t>
            </a:fld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782E4EE2-A675-4E13-91A2-387E903B9C05}" type="slidenum">
              <a:t>&lt;#&gt;</a:t>
            </a:fld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54CFC9B-2878-4552-A881-670EB40A64D5}" type="slidenum">
              <a:t>&lt;#&gt;</a:t>
            </a:fld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8F7C6778-A5C2-4925-AAD5-75CA718E52E0}" type="slidenum">
              <a:t>&lt;#&gt;</a:t>
            </a:fld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FCD5F84F-B597-446E-98BC-FDC46B88862B}" type="slidenum">
              <a:t>&lt;#&gt;</a:t>
            </a:fld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E246A453-78D8-4C7D-9CDC-F9C0030C41FF}" type="slidenum">
              <a:t>&lt;#&gt;</a:t>
            </a:fld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06CC0986-1054-49BF-B71D-41B8AFDA8C29}" type="slidenum">
              <a:t>&lt;#&gt;</a:t>
            </a:fld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D7D8CCEB-A115-4210-96A5-99CC6DA63F72}" type="slidenum">
              <a:t>&lt;#&gt;</a:t>
            </a:fld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18801155-7546-4F3C-A835-57392690FA46}" type="slidenum">
              <a:t>&lt;#&gt;</a:t>
            </a:fld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366048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627840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104292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366048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627840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p>
            <a:fld id="{43222472-CD66-46B5-B193-C7BDD2F1C24F}" type="slidenum">
              <a:t>&lt;#&gt;</a:t>
            </a:fld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2E8A09E-FB74-4AC9-9B24-B7E7705AB2FC}" type="slidenum">
              <a:t>&lt;#&gt;</a:t>
            </a:fld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3E640F8-CD16-42AA-B10D-18B808A6435C}" type="slidenum">
              <a:t>&lt;#&gt;</a:t>
            </a:fld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AC00AEF-57A3-4541-9829-C79071B2CE0F}" type="slidenum">
              <a:t>&lt;#&gt;</a:t>
            </a:fld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DD2F13-43ED-44D2-A32A-3F243ADB1E6A}" type="slidenum">
              <a:t>&lt;#&gt;</a:t>
            </a:fld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585D186-4882-4838-938A-16893D48AA8E}" type="slidenum">
              <a:t>&lt;#&gt;</a:t>
            </a:fld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22B502F-6BA5-407B-9FDB-97F4512EB032}" type="slidenum">
              <a:t>&lt;#&gt;</a:t>
            </a:fld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BF3F4EA-F61A-4D1F-88C7-5CFBFF5CB388}" type="slidenum">
              <a:t>&lt;#&gt;</a:t>
            </a:fld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40F29AA-DB63-4B8F-91BB-8C349C52D656}" type="slidenum">
              <a:t>&lt;#&gt;</a:t>
            </a:fld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82C3A3-B129-42A5-BAC6-BAD0D28DA2EA}" type="slidenum">
              <a:t>&lt;#&gt;</a:t>
            </a:fld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798645C-6446-489D-B0E5-94A30036386E}" type="slidenum">
              <a:t>&lt;#&gt;</a:t>
            </a:fld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BA20912-20A8-46AC-8DEC-D247E9CCF9EB}" type="slidenum">
              <a:t>&lt;#&gt;</a:t>
            </a:fld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366048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6278400" y="100620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104292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366048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6278400" y="2839680"/>
            <a:ext cx="24926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3304FFD-39DE-4F50-9206-4E86FF92BB0E}" type="slidenum">
              <a:t>&lt;#&gt;</a:t>
            </a:fld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2077200" y="216000"/>
            <a:ext cx="6707520" cy="1766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5010120" y="283968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de-CH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10429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5010120" y="1006200"/>
            <a:ext cx="377784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1042920" y="2839680"/>
            <a:ext cx="7741800" cy="167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417"/>
              </a:spcBef>
              <a:buNone/>
            </a:pP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1.wmf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hteck 12" hidden="1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1" name="Bild 14" descr="PSI-Logo_narrow_30k.eps"/>
          <p:cNvPicPr/>
          <p:nvPr/>
        </p:nvPicPr>
        <p:blipFill>
          <a:blip r:embed="rId2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 w="0">
            <a:noFill/>
          </a:ln>
        </p:spPr>
      </p:pic>
      <p:pic>
        <p:nvPicPr>
          <p:cNvPr id="2" name="Picture 2" descr="U:\20160506_PSI_Luftbild_0292.jpg"/>
          <p:cNvPicPr/>
          <p:nvPr/>
        </p:nvPicPr>
        <p:blipFill>
          <a:blip r:embed="rId3"/>
          <a:srcRect l="-140" t="13865" r="2" b="14429"/>
          <a:stretch/>
        </p:blipFill>
        <p:spPr>
          <a:xfrm>
            <a:off x="3260520" y="195480"/>
            <a:ext cx="5055480" cy="2376000"/>
          </a:xfrm>
          <a:prstGeom prst="rect">
            <a:avLst/>
          </a:prstGeom>
          <a:ln w="0">
            <a:noFill/>
          </a:ln>
        </p:spPr>
      </p:pic>
      <p:sp>
        <p:nvSpPr>
          <p:cNvPr id="3" name="Rechteck 5"/>
          <p:cNvSpPr/>
          <p:nvPr/>
        </p:nvSpPr>
        <p:spPr>
          <a:xfrm>
            <a:off x="0" y="195480"/>
            <a:ext cx="3152520" cy="237600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4" name="Bild 24" descr="PSI-Logo_narrow_30k.eps"/>
          <p:cNvPicPr/>
          <p:nvPr/>
        </p:nvPicPr>
        <p:blipFill>
          <a:blip r:embed="rId4"/>
          <a:stretch/>
        </p:blipFill>
        <p:spPr>
          <a:xfrm>
            <a:off x="830160" y="411480"/>
            <a:ext cx="1220040" cy="434160"/>
          </a:xfrm>
          <a:prstGeom prst="rect">
            <a:avLst/>
          </a:prstGeom>
          <a:ln w="0">
            <a:noFill/>
          </a:ln>
        </p:spPr>
      </p:pic>
      <p:sp>
        <p:nvSpPr>
          <p:cNvPr id="5" name="Rechteck 15"/>
          <p:cNvSpPr/>
          <p:nvPr/>
        </p:nvSpPr>
        <p:spPr>
          <a:xfrm>
            <a:off x="828000" y="4531680"/>
            <a:ext cx="611640" cy="61164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814320" y="3273840"/>
            <a:ext cx="7968960" cy="809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Insert the title of your </a:t>
            </a:r>
            <a:br>
              <a:rPr sz="2500"/>
            </a:br>
            <a:r>
              <a:rPr b="0" lang="en-GB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presentation here</a:t>
            </a:r>
            <a:endParaRPr b="0" lang="de-CH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Rechteck 1"/>
          <p:cNvSpPr/>
          <p:nvPr/>
        </p:nvSpPr>
        <p:spPr>
          <a:xfrm>
            <a:off x="5796000" y="2397600"/>
            <a:ext cx="2520000" cy="173880"/>
          </a:xfrm>
          <a:prstGeom prst="rect">
            <a:avLst/>
          </a:prstGeom>
          <a:solidFill>
            <a:schemeClr val="bg1">
              <a:alpha val="74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de-CH" sz="900" spc="29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US" sz="9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hteck 8"/>
          <p:cNvSpPr/>
          <p:nvPr/>
        </p:nvSpPr>
        <p:spPr>
          <a:xfrm>
            <a:off x="8424000" y="195480"/>
            <a:ext cx="719640" cy="2376000"/>
          </a:xfrm>
          <a:prstGeom prst="rect">
            <a:avLst/>
          </a:prstGeom>
          <a:solidFill>
            <a:srgbClr val="e5e5e5"/>
          </a:solidFill>
          <a:ln w="9525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828720" y="4150440"/>
            <a:ext cx="7954560" cy="29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GB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Insert the occasion and date of your presentation here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12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47" name="Bild 14" descr="PSI-Logo_narrow_30k.eps"/>
          <p:cNvPicPr/>
          <p:nvPr/>
        </p:nvPicPr>
        <p:blipFill>
          <a:blip r:embed="rId2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 w="0">
            <a:noFill/>
          </a:ln>
        </p:spPr>
      </p:pic>
      <p:sp>
        <p:nvSpPr>
          <p:cNvPr id="48" name="PlaceHolder 1"/>
          <p:cNvSpPr>
            <a:spLocks noGrp="1"/>
          </p:cNvSpPr>
          <p:nvPr>
            <p:ph type="body"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Edit master text format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1" marL="35568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Second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2" marL="539640" indent="-1843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Third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3" marL="71748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Fourth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4" marL="89532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Fifth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5" marL="1074600" indent="-1792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5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Sixth level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  <a:p>
            <a:pPr lvl="6" marL="1257120" indent="-1825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5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Seventh level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  <a:p>
            <a:pPr lvl="7" marL="1436760" indent="-17928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5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Eighth level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  <a:p>
            <a:pPr lvl="8" marL="161424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5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Ninth level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Enter slide title</a:t>
            </a:r>
            <a:endParaRPr b="0" lang="de-CH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sldNum" idx="1"/>
          </p:nvPr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941AE5C-DD66-4F0E-92AD-2686ABD49DAC}" type="slidenum"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hteck 12" hidden="1"/>
          <p:cNvSpPr/>
          <p:nvPr/>
        </p:nvSpPr>
        <p:spPr>
          <a:xfrm>
            <a:off x="0" y="1059480"/>
            <a:ext cx="611640" cy="61164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  <p:pic>
        <p:nvPicPr>
          <p:cNvPr id="88" name="Bild 14" descr="PSI-Logo_narrow_30k.eps"/>
          <p:cNvPicPr/>
          <p:nvPr/>
        </p:nvPicPr>
        <p:blipFill>
          <a:blip r:embed="rId2"/>
          <a:stretch/>
        </p:blipFill>
        <p:spPr>
          <a:xfrm>
            <a:off x="828000" y="214200"/>
            <a:ext cx="1014840" cy="36108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2" descr="U:\20160506_PSI_Luftbild_0292.jpg"/>
          <p:cNvPicPr/>
          <p:nvPr/>
        </p:nvPicPr>
        <p:blipFill>
          <a:blip r:embed="rId3"/>
          <a:srcRect l="-2" t="13689" r="643" b="11424"/>
          <a:stretch/>
        </p:blipFill>
        <p:spPr>
          <a:xfrm>
            <a:off x="826920" y="765000"/>
            <a:ext cx="8316720" cy="4183200"/>
          </a:xfrm>
          <a:prstGeom prst="rect">
            <a:avLst/>
          </a:prstGeom>
          <a:ln w="0">
            <a:noFill/>
          </a:ln>
        </p:spPr>
      </p:pic>
      <p:sp>
        <p:nvSpPr>
          <p:cNvPr id="90" name="PlaceHolder 1"/>
          <p:cNvSpPr>
            <a:spLocks noGrp="1"/>
          </p:cNvSpPr>
          <p:nvPr>
            <p:ph type="sldNum" idx="2"/>
          </p:nvPr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01A34A70-8286-4DC0-A5BC-656ACF3A5F37}" type="slidenum"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Enter slide title</a:t>
            </a:r>
            <a:endParaRPr b="0" lang="de-CH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826920" y="765000"/>
            <a:ext cx="2289240" cy="4182840"/>
          </a:xfrm>
          <a:prstGeom prst="rect">
            <a:avLst/>
          </a:prstGeom>
          <a:solidFill>
            <a:srgbClr val="ffffff">
              <a:alpha val="75000"/>
            </a:srgbClr>
          </a:solidFill>
          <a:ln w="0">
            <a:noFill/>
          </a:ln>
        </p:spPr>
        <p:txBody>
          <a:bodyPr lIns="72000" rIns="36000" tIns="432000" bIns="3600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Edit master text format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1" marL="35568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Second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2" marL="355680" indent="18432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Third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3" marL="71748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Fourth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lvl="4" marL="895320" indent="-177840">
              <a:lnSpc>
                <a:spcPct val="110000"/>
              </a:lnSpc>
              <a:buClr>
                <a:srgbClr val="000000"/>
              </a:buClr>
              <a:buFont typeface="Symbol"/>
              <a:buChar char="-"/>
            </a:pPr>
            <a:r>
              <a:rPr b="0" lang="en-GB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Fifth level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3" name="Bild 14" descr="PSI-Logo_narrow_30k.eps"/>
          <p:cNvPicPr/>
          <p:nvPr/>
        </p:nvPicPr>
        <p:blipFill>
          <a:blip r:embed="rId4"/>
          <a:stretch/>
        </p:blipFill>
        <p:spPr>
          <a:xfrm>
            <a:off x="826920" y="214200"/>
            <a:ext cx="1014840" cy="361080"/>
          </a:xfrm>
          <a:prstGeom prst="rect">
            <a:avLst/>
          </a:prstGeom>
          <a:ln w="0">
            <a:noFill/>
          </a:ln>
        </p:spPr>
      </p:pic>
      <p:sp>
        <p:nvSpPr>
          <p:cNvPr id="94" name="Rechteck 12"/>
          <p:cNvSpPr/>
          <p:nvPr/>
        </p:nvSpPr>
        <p:spPr>
          <a:xfrm>
            <a:off x="0" y="765000"/>
            <a:ext cx="647640" cy="647640"/>
          </a:xfrm>
          <a:prstGeom prst="rect">
            <a:avLst/>
          </a:prstGeom>
          <a:solidFill>
            <a:srgbClr val="b9b9b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de-DE" sz="2400" spc="-1" strike="noStrike">
              <a:solidFill>
                <a:srgbClr val="000000"/>
              </a:solidFill>
              <a:latin typeface="Times New Roman"/>
              <a:ea typeface="ヒラギノ角ゴ Pro W3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814320" y="3273840"/>
            <a:ext cx="7968960" cy="8096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Overview of the group “Data Processing Development and Consulting”</a:t>
            </a:r>
            <a:endParaRPr b="0" lang="de-CH" sz="2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subTitle"/>
          </p:nvPr>
        </p:nvSpPr>
        <p:spPr>
          <a:xfrm>
            <a:off x="828000" y="2946600"/>
            <a:ext cx="7955280" cy="272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GB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Markus Janousch  ::  Paul Scherrer Institut</a:t>
            </a:r>
            <a:endParaRPr b="0" lang="en-US" sz="15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828720" y="4150440"/>
            <a:ext cx="7954560" cy="293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lnSpc>
                <a:spcPct val="110000"/>
              </a:lnSpc>
              <a:buNone/>
              <a:tabLst>
                <a:tab algn="l" pos="0"/>
              </a:tabLst>
            </a:pPr>
            <a:r>
              <a:rPr b="1" lang="en-GB" sz="15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AWI Department Update, December 11, 2023</a:t>
            </a:r>
            <a:endParaRPr b="0" lang="de-CH" sz="15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/>
          </p:nvPr>
        </p:nvSpPr>
        <p:spPr>
          <a:xfrm>
            <a:off x="1042920" y="1006200"/>
            <a:ext cx="7741800" cy="3509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In the context of the HORIZON-INFRA-2024-TECH-01framework programme. «Next generation of scientific instrumentation, tools, methods, and advanced digital solutions for RIs».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Goal: autonomous neutron and x-ray experiments based on AI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Six partners (ILL, ESRF, EuXFEL, ESS, PSI, SystemX)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Concentrate on three techniques (3WP), imaging, diffraction and SA(NX)S. Plus WP on outreach &amp; teaching.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PSI: Benjamin Bejar, Joachim Kohlbrecher, MJ.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  <a:p>
            <a:pPr marL="177840" indent="-177840">
              <a:lnSpc>
                <a:spcPct val="110000"/>
              </a:lnSpc>
              <a:buClr>
                <a:srgbClr val="000000"/>
              </a:buClr>
              <a:buFont typeface="Arial"/>
              <a:buChar char="•"/>
            </a:pPr>
            <a:r>
              <a:rPr b="0" lang="de-CH" sz="17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Call for ~ 1MEuro per partner. Deadline March 12, 2024.</a:t>
            </a:r>
            <a:endParaRPr b="0" lang="de-CH" sz="17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title"/>
          </p:nvPr>
        </p:nvSpPr>
        <p:spPr>
          <a:xfrm>
            <a:off x="2077200" y="216000"/>
            <a:ext cx="6707520" cy="38088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p>
            <a:pPr indent="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de-CH" sz="24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AI4SI re-submission</a:t>
            </a:r>
            <a:endParaRPr b="0" lang="de-CH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sldNum" idx="3"/>
          </p:nvPr>
        </p:nvSpPr>
        <p:spPr>
          <a:xfrm>
            <a:off x="8206200" y="4968000"/>
            <a:ext cx="575280" cy="14724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t">
            <a:noAutofit/>
          </a:bodyPr>
          <a:lstStyle>
            <a:lvl1pPr indent="0" algn="r">
              <a:lnSpc>
                <a:spcPct val="100000"/>
              </a:lnSpc>
              <a:buNone/>
              <a:def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r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55287BE2-9F78-458E-9256-43BE4092B548}" type="slidenum">
              <a:rPr b="0" lang="de-DE" sz="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800" spc="-1" strike="noStrike">
              <a:solidFill>
                <a:srgbClr val="000000"/>
              </a:solidFill>
              <a:latin typeface="Times New Roman"/>
            </a:endParaRPr>
          </a:p>
        </p:txBody>
      </p:sp>
      <mc:AlternateContent>
        <mc:Choice xmlns:a14="http://schemas.microsoft.com/office/drawing/2010/main" Requires="a14">
          <p:sp>
            <p:nvSpPr>
              <p:cNvPr id="137" name=""/>
              <p:cNvSpPr txBox="1"/>
              <p:nvPr/>
            </p:nvSpPr>
            <p:spPr>
              <a:xfrm>
                <a:off x="4219200" y="2388240"/>
                <a:ext cx="719640" cy="359640"/>
              </a:xfrm>
              <a:prstGeom prst="rect">
                <a:avLst/>
              </a:prstGeom>
            </p:spPr>
            <p:txBody>
              <a:bodyPr/>
              <a:p>
                <a14:m>
                  <m:oMath xmlns:m="http://schemas.openxmlformats.org/officeDocument/2006/math"/>
                </a14:m>
              </a:p>
            </p:txBody>
          </p:sp>
        </mc:Choice>
        <mc:Fallback/>
      </mc:AlternateContent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1127</TotalTime>
  <Application>LibreOffice/7.5.9.2$Linux_X86_64 LibreOffice_project/50$Build-2</Application>
  <AppVersion>15.0000</AppVersion>
  <Words>868</Words>
  <Paragraphs>167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2022-08-16T12:34:28Z</dcterms:created>
  <dc:creator>Markus Janousch</dc:creator>
  <dc:description/>
  <dc:language>en-US</dc:language>
  <cp:lastModifiedBy/>
  <cp:lastPrinted>2015-09-30T13:23:15Z</cp:lastPrinted>
  <dcterms:modified xsi:type="dcterms:W3CDTF">2023-12-11T12:42:48Z</dcterms:modified>
  <cp:revision>15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On-screen Show (16:9)</vt:lpwstr>
  </property>
  <property fmtid="{D5CDD505-2E9C-101B-9397-08002B2CF9AE}" pid="4" name="Slides">
    <vt:i4>14</vt:i4>
  </property>
</Properties>
</file>