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7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Arial Narrow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Author clrIdx="0" id="0" initials="" lastIdx="1" name="Leonardo Sala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ArialNarrow-bold.fntdata"/><Relationship Id="rId14" Type="http://schemas.openxmlformats.org/officeDocument/2006/relationships/font" Target="fonts/ArialNarrow-regular.fntdata"/><Relationship Id="rId17" Type="http://schemas.openxmlformats.org/officeDocument/2006/relationships/font" Target="fonts/ArialNarrow-boldItalic.fntdata"/><Relationship Id="rId16" Type="http://schemas.openxmlformats.org/officeDocument/2006/relationships/font" Target="fonts/ArialNarrow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" dt="2023-12-08T14:35:37.323">
    <p:pos x="1308" y="137"/>
    <p:text>I need some info on SwissFEL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3f2ccb8c6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3f2ccb8c6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aded81d4e6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1aded81d4e6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a3e67d3cdd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a3e67d3cdd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2a3e67d3cdd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2a3e67d3cdd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aded81d4e6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1aded81d4e6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2a3e67d3cdd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2a3e67d3cdd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36d8a604c3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36d8a604c3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jpg"/><Relationship Id="rId4" Type="http://schemas.openxmlformats.org/officeDocument/2006/relationships/image" Target="../media/image4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foli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>
            <a:off x="814387" y="3429000"/>
            <a:ext cx="7969200" cy="104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30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814387" y="3105000"/>
            <a:ext cx="7969200" cy="27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63500" lvl="1" marL="355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2100" lvl="2" marL="6477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9850" lvl="3" marL="71755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9850" lvl="4" marL="89535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71437" lvl="5" marL="1074737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76200" lvl="6" marL="12573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5087" lvl="7" marL="1436687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5087" lvl="8" marL="1614487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/>
          <p:nvPr/>
        </p:nvSpPr>
        <p:spPr>
          <a:xfrm>
            <a:off x="0" y="212025"/>
            <a:ext cx="3220800" cy="25218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descr="PSI-Logo_narrow_30k.eps" id="15" name="Google Shape;15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0262" y="411509"/>
            <a:ext cx="679251" cy="244666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2"/>
          <p:cNvSpPr/>
          <p:nvPr/>
        </p:nvSpPr>
        <p:spPr>
          <a:xfrm>
            <a:off x="7687925" y="212025"/>
            <a:ext cx="1456200" cy="25218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" name="Google Shape;17;p2"/>
          <p:cNvSpPr/>
          <p:nvPr/>
        </p:nvSpPr>
        <p:spPr>
          <a:xfrm>
            <a:off x="828000" y="4604147"/>
            <a:ext cx="720600" cy="5394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" name="Google Shape;18;p2"/>
          <p:cNvSpPr txBox="1"/>
          <p:nvPr>
            <p:ph idx="2" type="subTitle"/>
          </p:nvPr>
        </p:nvSpPr>
        <p:spPr>
          <a:xfrm>
            <a:off x="814387" y="4171800"/>
            <a:ext cx="7969200" cy="27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63500" lvl="1" marL="355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2100" lvl="2" marL="6477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9850" lvl="3" marL="71755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9850" lvl="4" marL="89535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71437" lvl="5" marL="1074737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76200" lvl="6" marL="12573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5087" lvl="7" marL="1436687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5087" lvl="8" marL="1614487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U:\20160506_PSI_Luftbild_0292.jpg" id="19" name="Google Shape;19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08548" y="212027"/>
            <a:ext cx="3784580" cy="2521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11950" y="2571800"/>
            <a:ext cx="2140125" cy="162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Inhalt">
  <p:cSld name="Titel und Inhal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idx="1" type="body"/>
          </p:nvPr>
        </p:nvSpPr>
        <p:spPr>
          <a:xfrm>
            <a:off x="1042976" y="1006075"/>
            <a:ext cx="7301400" cy="35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Char char="•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r Titel">
  <p:cSld name="Nur Titel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27" name="Google Shape;27;p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Inhalt (grau)">
  <p:cSld name="Titel und Inhalt (grau)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/>
          <p:nvPr/>
        </p:nvSpPr>
        <p:spPr>
          <a:xfrm>
            <a:off x="827087" y="1059656"/>
            <a:ext cx="8066100" cy="38886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30" name="Google Shape;30;p5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934838" y="1113587"/>
            <a:ext cx="7885500" cy="34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zwei Inhalte">
  <p:cSld name="Titel und zwei Inhalte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idx="1" type="body"/>
          </p:nvPr>
        </p:nvSpPr>
        <p:spPr>
          <a:xfrm>
            <a:off x="1042987" y="1006078"/>
            <a:ext cx="3781500" cy="35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Google Shape;35;p6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5003800" y="1003402"/>
            <a:ext cx="3781500" cy="35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zwei Inhalte (grau)">
  <p:cSld name="Titel und zwei Inhalte (grau)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/>
          <p:nvPr/>
        </p:nvSpPr>
        <p:spPr>
          <a:xfrm>
            <a:off x="827087" y="1059656"/>
            <a:ext cx="8066100" cy="38886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40" name="Google Shape;40;p7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41" name="Google Shape;41;p7"/>
          <p:cNvSpPr txBox="1"/>
          <p:nvPr>
            <p:ph idx="1" type="body"/>
          </p:nvPr>
        </p:nvSpPr>
        <p:spPr>
          <a:xfrm>
            <a:off x="938416" y="1087352"/>
            <a:ext cx="3781500" cy="342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Google Shape;42;p7"/>
          <p:cNvSpPr txBox="1"/>
          <p:nvPr>
            <p:ph idx="2" type="body"/>
          </p:nvPr>
        </p:nvSpPr>
        <p:spPr>
          <a:xfrm>
            <a:off x="4899228" y="1084675"/>
            <a:ext cx="3781500" cy="34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halt auf Bild (hoch)">
  <p:cSld name="Inhalt auf Bild (hoch)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:\20160506_PSI_Luftbild_0292.jpg" id="45" name="Google Shape;45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7087" y="764858"/>
            <a:ext cx="4708550" cy="3137462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8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47" name="Google Shape;47;p8"/>
          <p:cNvSpPr txBox="1"/>
          <p:nvPr>
            <p:ph idx="1" type="body"/>
          </p:nvPr>
        </p:nvSpPr>
        <p:spPr>
          <a:xfrm>
            <a:off x="827087" y="764857"/>
            <a:ext cx="2289600" cy="4183500"/>
          </a:xfrm>
          <a:prstGeom prst="rect">
            <a:avLst/>
          </a:prstGeom>
          <a:solidFill>
            <a:schemeClr val="lt1">
              <a:alpha val="74509"/>
            </a:schemeClr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PSI-Logo_narrow_30k.eps" id="48" name="Google Shape;48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2800" y="214313"/>
            <a:ext cx="566380" cy="203592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8"/>
          <p:cNvSpPr/>
          <p:nvPr/>
        </p:nvSpPr>
        <p:spPr>
          <a:xfrm>
            <a:off x="0" y="764858"/>
            <a:ext cx="720600" cy="546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50" name="Google Shape;50;p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r Titel (grau)">
  <p:cSld name="Nur Titel (grau)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53" name="Google Shape;53;p9"/>
          <p:cNvSpPr/>
          <p:nvPr/>
        </p:nvSpPr>
        <p:spPr>
          <a:xfrm>
            <a:off x="827087" y="1059656"/>
            <a:ext cx="8066100" cy="38886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54" name="Google Shape;54;p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1">
  <p:cSld name="TITLE_1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57" name="Google Shape;57;p10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58" name="Google Shape;58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9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7" name="Google Shape;7;p1"/>
          <p:cNvSpPr/>
          <p:nvPr/>
        </p:nvSpPr>
        <p:spPr>
          <a:xfrm>
            <a:off x="0" y="1059656"/>
            <a:ext cx="720600" cy="546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8" name="Google Shape;8;p1"/>
          <p:cNvSpPr txBox="1"/>
          <p:nvPr>
            <p:ph idx="1" type="body"/>
          </p:nvPr>
        </p:nvSpPr>
        <p:spPr>
          <a:xfrm>
            <a:off x="1042987" y="1006078"/>
            <a:ext cx="7742100" cy="35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PSI-Logo_narrow_30k.eps" id="9" name="Google Shape;9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812800" y="214313"/>
            <a:ext cx="566380" cy="20359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comments" Target="../comments/comment1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1"/>
          <p:cNvSpPr txBox="1"/>
          <p:nvPr>
            <p:ph type="title"/>
          </p:nvPr>
        </p:nvSpPr>
        <p:spPr>
          <a:xfrm>
            <a:off x="814387" y="3429000"/>
            <a:ext cx="7969200" cy="10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7904 update</a:t>
            </a:r>
            <a:endParaRPr/>
          </a:p>
        </p:txBody>
      </p:sp>
      <p:sp>
        <p:nvSpPr>
          <p:cNvPr id="64" name="Google Shape;64;p11"/>
          <p:cNvSpPr txBox="1"/>
          <p:nvPr>
            <p:ph idx="1" type="subTitle"/>
          </p:nvPr>
        </p:nvSpPr>
        <p:spPr>
          <a:xfrm>
            <a:off x="814387" y="3105000"/>
            <a:ext cx="7969200" cy="27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Leonardo Sala :: AWI :: Paul Scherrer Institut</a:t>
            </a:r>
            <a:endParaRPr/>
          </a:p>
        </p:txBody>
      </p:sp>
      <p:sp>
        <p:nvSpPr>
          <p:cNvPr id="65" name="Google Shape;65;p11"/>
          <p:cNvSpPr txBox="1"/>
          <p:nvPr>
            <p:ph idx="2" type="subTitle"/>
          </p:nvPr>
        </p:nvSpPr>
        <p:spPr>
          <a:xfrm>
            <a:off x="814387" y="4171800"/>
            <a:ext cx="7969200" cy="27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AWI Department update meeting 2023.12.11 / PSI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Such </a:t>
            </a:r>
            <a:r>
              <a:rPr lang="en"/>
              <a:t>emptiness</a:t>
            </a:r>
            <a:endParaRPr/>
          </a:p>
        </p:txBody>
      </p:sp>
      <p:sp>
        <p:nvSpPr>
          <p:cNvPr id="71" name="Google Shape;71;p1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2" name="Google Shape;72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18100" y="752400"/>
            <a:ext cx="2384269" cy="4238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54769" y="752400"/>
            <a:ext cx="2231941" cy="4238701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2"/>
          <p:cNvSpPr txBox="1"/>
          <p:nvPr>
            <p:ph idx="4294967295" type="body"/>
          </p:nvPr>
        </p:nvSpPr>
        <p:spPr>
          <a:xfrm>
            <a:off x="1042975" y="1006075"/>
            <a:ext cx="2913600" cy="380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WSLA is empty!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Sorting out cables etc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Future of server room: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no cooling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possibly we give it up for office space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 txBox="1"/>
          <p:nvPr>
            <p:ph idx="1" type="body"/>
          </p:nvPr>
        </p:nvSpPr>
        <p:spPr>
          <a:xfrm>
            <a:off x="1042975" y="1006075"/>
            <a:ext cx="7258500" cy="35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RHEL8 migration</a:t>
            </a:r>
            <a:endParaRPr b="1"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dedicated queue for testing (day-rhel8) and login node (ra-l-005.psi.ch)</a:t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after Schaltertest:</a:t>
            </a:r>
            <a:endParaRPr/>
          </a:p>
          <a:p>
            <a:pPr indent="-317500" lvl="1" marL="914400" rtl="0" algn="just">
              <a:spcBef>
                <a:spcPts val="0"/>
              </a:spcBef>
              <a:spcAft>
                <a:spcPts val="0"/>
              </a:spcAft>
              <a:buSzPts val="1400"/>
              <a:buChar char="−"/>
            </a:pPr>
            <a:r>
              <a:rPr lang="en"/>
              <a:t>all login nodes (but one) reinstalled as RHEL8</a:t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around March</a:t>
            </a:r>
            <a:endParaRPr/>
          </a:p>
          <a:p>
            <a:pPr indent="-317500" lvl="1" marL="914400" rtl="0" algn="just">
              <a:spcBef>
                <a:spcPts val="0"/>
              </a:spcBef>
              <a:spcAft>
                <a:spcPts val="0"/>
              </a:spcAft>
              <a:buSzPts val="1400"/>
              <a:buChar char="−"/>
            </a:pPr>
            <a:r>
              <a:rPr lang="en"/>
              <a:t>all compute nodes (but a few) reinstalled as RHEL8</a:t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all new systems installed as RHEL8</a:t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b="1" lang="en"/>
              <a:t>please test</a:t>
            </a:r>
            <a:endParaRPr b="1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Resource management</a:t>
            </a:r>
            <a:endParaRPr b="1"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preliminary version of resource management library</a:t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target: have beamline staff manage / request resources independently (so no emails)</a:t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at the moment in preproduction, used only internally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3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 updates</a:t>
            </a:r>
            <a:endParaRPr/>
          </a:p>
        </p:txBody>
      </p:sp>
      <p:sp>
        <p:nvSpPr>
          <p:cNvPr id="81" name="Google Shape;81;p1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/>
          <p:nvPr>
            <p:ph idx="1" type="body"/>
          </p:nvPr>
        </p:nvSpPr>
        <p:spPr>
          <a:xfrm>
            <a:off x="1042975" y="1006075"/>
            <a:ext cx="7258500" cy="35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Ra will be down from Friday 5th January 10:00 till Monday 8th ~12:00 (TBC)</a:t>
            </a:r>
            <a:endParaRPr b="1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SLURM:</a:t>
            </a:r>
            <a:endParaRPr b="1"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migration to Slurm 23.05 (RA and SwissFEL)</a:t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flattening out the accounting to improve resource usage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JupyterHub</a:t>
            </a:r>
            <a:endParaRPr b="1"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upgrade to latest 4.0.2, python 3.11, Lab 3.6.3</a:t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both RA and SwissFEL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Finalize Infiniband migration</a:t>
            </a:r>
            <a:endParaRPr b="1"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last switch to upgrade, routing algorithm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plus various service packs, …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4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Schaltertest operations</a:t>
            </a:r>
            <a:endParaRPr/>
          </a:p>
        </p:txBody>
      </p:sp>
      <p:sp>
        <p:nvSpPr>
          <p:cNvPr id="88" name="Google Shape;88;p1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5"/>
          <p:cNvSpPr txBox="1"/>
          <p:nvPr>
            <p:ph idx="1" type="body"/>
          </p:nvPr>
        </p:nvSpPr>
        <p:spPr>
          <a:xfrm>
            <a:off x="1042976" y="1006075"/>
            <a:ext cx="7301400" cy="35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SSD storage tests</a:t>
            </a:r>
            <a:endParaRPr b="1"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half-filled system can write up to 30 GB/s</a:t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still some discussions on proper network integration</a:t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next: integration with existing Lenovo storage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DAQ</a:t>
            </a:r>
            <a:endParaRPr b="1"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support for JungfrauJoch@Cristallina ongoing</a:t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tests with Controls for std_daq automated deployment</a:t>
            </a:r>
            <a:endParaRPr/>
          </a:p>
        </p:txBody>
      </p:sp>
      <p:sp>
        <p:nvSpPr>
          <p:cNvPr id="94" name="Google Shape;94;p15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SwissFEL</a:t>
            </a:r>
            <a:endParaRPr/>
          </a:p>
        </p:txBody>
      </p:sp>
      <p:sp>
        <p:nvSpPr>
          <p:cNvPr id="95" name="Google Shape;95;p1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6"/>
          <p:cNvSpPr txBox="1"/>
          <p:nvPr>
            <p:ph idx="1" type="body"/>
          </p:nvPr>
        </p:nvSpPr>
        <p:spPr>
          <a:xfrm>
            <a:off x="1042976" y="1006075"/>
            <a:ext cx="7301400" cy="35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Discussions with IBM for next storage purchase in 2024</a:t>
            </a:r>
            <a:endParaRPr b="1"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based on latest storage products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DAQ setups</a:t>
            </a:r>
            <a:endParaRPr b="1"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set up of Material Science after migration</a:t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plan with network team to clean up and repatch existing fiber connections</a:t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preliminary work to support std_daq tests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6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SLS / SLS2 updates</a:t>
            </a:r>
            <a:endParaRPr/>
          </a:p>
        </p:txBody>
      </p:sp>
      <p:sp>
        <p:nvSpPr>
          <p:cNvPr id="102" name="Google Shape;102;p1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/>
          <p:nvPr>
            <p:ph idx="1" type="body"/>
          </p:nvPr>
        </p:nvSpPr>
        <p:spPr>
          <a:xfrm>
            <a:off x="1042976" y="1006075"/>
            <a:ext cx="7301400" cy="35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Data Retention Policy</a:t>
            </a:r>
            <a:endParaRPr b="1"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preliminary version ready</a:t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discussions with PSD ongoing</a:t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waiting for PSAC feedback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Tape</a:t>
            </a:r>
            <a:endParaRPr b="1"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AIT started charging tape costs to divisions</a:t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7 CHF / TB / Year</a:t>
            </a:r>
            <a:endParaRPr/>
          </a:p>
        </p:txBody>
      </p:sp>
      <p:sp>
        <p:nvSpPr>
          <p:cNvPr id="108" name="Google Shape;108;p17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Varia</a:t>
            </a:r>
            <a:endParaRPr/>
          </a:p>
        </p:txBody>
      </p:sp>
      <p:sp>
        <p:nvSpPr>
          <p:cNvPr id="109" name="Google Shape;109;p1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/>
          </a:p>
        </p:txBody>
      </p:sp>
      <p:sp>
        <p:nvSpPr>
          <p:cNvPr id="115" name="Google Shape;115;p1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