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19"/>
  </p:notesMasterIdLst>
  <p:handoutMasterIdLst>
    <p:handoutMasterId r:id="rId20"/>
  </p:handoutMasterIdLst>
  <p:sldIdLst>
    <p:sldId id="331" r:id="rId2"/>
    <p:sldId id="362" r:id="rId3"/>
    <p:sldId id="426" r:id="rId4"/>
    <p:sldId id="478" r:id="rId5"/>
    <p:sldId id="490" r:id="rId6"/>
    <p:sldId id="489" r:id="rId7"/>
    <p:sldId id="492" r:id="rId8"/>
    <p:sldId id="485" r:id="rId9"/>
    <p:sldId id="439" r:id="rId10"/>
    <p:sldId id="488" r:id="rId11"/>
    <p:sldId id="493" r:id="rId12"/>
    <p:sldId id="481" r:id="rId13"/>
    <p:sldId id="482" r:id="rId14"/>
    <p:sldId id="483" r:id="rId15"/>
    <p:sldId id="458" r:id="rId16"/>
    <p:sldId id="491" r:id="rId17"/>
    <p:sldId id="494" r:id="rId18"/>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31"/>
            <p14:sldId id="362"/>
            <p14:sldId id="426"/>
            <p14:sldId id="478"/>
            <p14:sldId id="490"/>
            <p14:sldId id="489"/>
            <p14:sldId id="492"/>
            <p14:sldId id="485"/>
            <p14:sldId id="439"/>
            <p14:sldId id="488"/>
            <p14:sldId id="493"/>
            <p14:sldId id="481"/>
            <p14:sldId id="482"/>
            <p14:sldId id="483"/>
            <p14:sldId id="458"/>
            <p14:sldId id="491"/>
            <p14:sldId id="494"/>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5AB7"/>
    <a:srgbClr val="FF5C2C"/>
    <a:srgbClr val="000000"/>
    <a:srgbClr val="010000"/>
    <a:srgbClr val="FFFFFF"/>
    <a:srgbClr val="808080"/>
    <a:srgbClr val="FDCA00"/>
    <a:srgbClr val="EF5B00"/>
    <a:srgbClr val="C50006"/>
    <a:srgbClr val="7C204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204" autoAdjust="0"/>
    <p:restoredTop sz="95332" autoAdjust="0"/>
  </p:normalViewPr>
  <p:slideViewPr>
    <p:cSldViewPr snapToObjects="1">
      <p:cViewPr varScale="1">
        <p:scale>
          <a:sx n="136" d="100"/>
          <a:sy n="136" d="100"/>
        </p:scale>
        <p:origin x="918" y="132"/>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3" d="2"/>
        <a:sy n="3" d="2"/>
      </p:scale>
      <p:origin x="0" y="0"/>
    </p:cViewPr>
  </p:notesTextViewPr>
  <p:sorterViewPr>
    <p:cViewPr varScale="1">
      <p:scale>
        <a:sx n="1" d="1"/>
        <a:sy n="1" d="1"/>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asmfs01.psi.ch\studydb\Statistiken\Patient%20Statistics\Patient%20Statistics%202022b.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asmfs01.psi.ch\studydb\Statistiken\Patient%20Statistics\Patient%20Statistics%202022b.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de-CH"/>
              <a:t>Total number of GANTRY patients over time</a:t>
            </a:r>
          </a:p>
        </c:rich>
      </c:tx>
      <c:layout/>
      <c:overlay val="0"/>
      <c:spPr>
        <a:noFill/>
        <a:ln w="25400">
          <a:noFill/>
        </a:ln>
      </c:spPr>
    </c:title>
    <c:autoTitleDeleted val="0"/>
    <c:view3D>
      <c:rotX val="15"/>
      <c:rotY val="20"/>
      <c:depthPercent val="100"/>
      <c:rAngAx val="1"/>
    </c:view3D>
    <c:floor>
      <c:thickness val="0"/>
      <c:spPr>
        <a:noFill/>
        <a:ln w="9525">
          <a:noFill/>
        </a:ln>
      </c:spPr>
    </c:floor>
    <c:sideWall>
      <c:thickness val="0"/>
      <c:spPr>
        <a:noFill/>
        <a:ln w="25400">
          <a:noFill/>
        </a:ln>
      </c:spPr>
    </c:sideWall>
    <c:backWall>
      <c:thickness val="0"/>
      <c:spPr>
        <a:noFill/>
        <a:ln w="25400">
          <a:noFill/>
        </a:ln>
      </c:spPr>
    </c:backWall>
    <c:plotArea>
      <c:layout/>
      <c:bar3DChart>
        <c:barDir val="col"/>
        <c:grouping val="clustered"/>
        <c:varyColors val="0"/>
        <c:ser>
          <c:idx val="0"/>
          <c:order val="0"/>
          <c:spPr>
            <a:solidFill>
              <a:srgbClr val="E46C0A"/>
            </a:solidFill>
            <a:ln w="25400">
              <a:noFill/>
            </a:ln>
          </c:spPr>
          <c:invertIfNegative val="0"/>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Stats2!$E$16:$M$16</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Stats2!$E$17:$M$17</c:f>
              <c:numCache>
                <c:formatCode>General</c:formatCode>
                <c:ptCount val="9"/>
                <c:pt idx="0">
                  <c:v>137</c:v>
                </c:pt>
                <c:pt idx="1">
                  <c:v>155</c:v>
                </c:pt>
                <c:pt idx="2">
                  <c:v>124</c:v>
                </c:pt>
                <c:pt idx="3">
                  <c:v>153</c:v>
                </c:pt>
                <c:pt idx="4">
                  <c:v>154</c:v>
                </c:pt>
                <c:pt idx="5">
                  <c:v>136</c:v>
                </c:pt>
                <c:pt idx="6">
                  <c:v>158</c:v>
                </c:pt>
                <c:pt idx="7">
                  <c:v>157</c:v>
                </c:pt>
                <c:pt idx="8">
                  <c:v>172</c:v>
                </c:pt>
              </c:numCache>
            </c:numRef>
          </c:val>
          <c:extLst>
            <c:ext xmlns:c16="http://schemas.microsoft.com/office/drawing/2014/chart" uri="{C3380CC4-5D6E-409C-BE32-E72D297353CC}">
              <c16:uniqueId val="{00000000-C9A1-48F4-BA7B-4630E3A7A8A7}"/>
            </c:ext>
          </c:extLst>
        </c:ser>
        <c:dLbls>
          <c:showLegendKey val="0"/>
          <c:showVal val="0"/>
          <c:showCatName val="0"/>
          <c:showSerName val="0"/>
          <c:showPercent val="0"/>
          <c:showBubbleSize val="0"/>
        </c:dLbls>
        <c:gapWidth val="150"/>
        <c:shape val="box"/>
        <c:axId val="398437999"/>
        <c:axId val="1"/>
        <c:axId val="0"/>
      </c:bar3DChart>
      <c:catAx>
        <c:axId val="398437999"/>
        <c:scaling>
          <c:orientation val="minMax"/>
        </c:scaling>
        <c:delete val="0"/>
        <c:axPos val="b"/>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de-DE"/>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de-DE"/>
          </a:p>
        </c:txPr>
        <c:crossAx val="398437999"/>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de-CH"/>
              <a:t>Total number of patients over time</a:t>
            </a:r>
          </a:p>
        </c:rich>
      </c:tx>
      <c:layout/>
      <c:overlay val="0"/>
      <c:spPr>
        <a:noFill/>
        <a:ln w="25400">
          <a:noFill/>
        </a:ln>
      </c:spPr>
    </c:title>
    <c:autoTitleDeleted val="0"/>
    <c:view3D>
      <c:rotX val="15"/>
      <c:rotY val="20"/>
      <c:depthPercent val="100"/>
      <c:rAngAx val="1"/>
    </c:view3D>
    <c:floor>
      <c:thickness val="0"/>
      <c:spPr>
        <a:noFill/>
        <a:ln w="9525">
          <a:noFill/>
        </a:ln>
      </c:spPr>
    </c:floor>
    <c:sideWall>
      <c:thickness val="0"/>
      <c:spPr>
        <a:noFill/>
        <a:ln w="25400">
          <a:noFill/>
        </a:ln>
      </c:spPr>
    </c:sideWall>
    <c:backWall>
      <c:thickness val="0"/>
      <c:spPr>
        <a:noFill/>
        <a:ln w="25400">
          <a:noFill/>
        </a:ln>
      </c:spPr>
    </c:backWall>
    <c:plotArea>
      <c:layout/>
      <c:bar3DChart>
        <c:barDir val="col"/>
        <c:grouping val="clustered"/>
        <c:varyColors val="0"/>
        <c:ser>
          <c:idx val="0"/>
          <c:order val="0"/>
          <c:spPr>
            <a:solidFill>
              <a:srgbClr val="4F81BD"/>
            </a:solidFill>
            <a:ln w="25400">
              <a:noFill/>
            </a:ln>
          </c:spPr>
          <c:invertIfNegative val="0"/>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Stats2!$E$12:$M$12</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Stats2!$E$13:$M$13</c:f>
              <c:numCache>
                <c:formatCode>General</c:formatCode>
                <c:ptCount val="9"/>
                <c:pt idx="0">
                  <c:v>339</c:v>
                </c:pt>
                <c:pt idx="1">
                  <c:v>406</c:v>
                </c:pt>
                <c:pt idx="2">
                  <c:v>342</c:v>
                </c:pt>
                <c:pt idx="3">
                  <c:v>382</c:v>
                </c:pt>
                <c:pt idx="4">
                  <c:v>374</c:v>
                </c:pt>
                <c:pt idx="5">
                  <c:v>311</c:v>
                </c:pt>
                <c:pt idx="6">
                  <c:v>346</c:v>
                </c:pt>
                <c:pt idx="7">
                  <c:v>306</c:v>
                </c:pt>
                <c:pt idx="8">
                  <c:v>320</c:v>
                </c:pt>
              </c:numCache>
            </c:numRef>
          </c:val>
          <c:extLst>
            <c:ext xmlns:c16="http://schemas.microsoft.com/office/drawing/2014/chart" uri="{C3380CC4-5D6E-409C-BE32-E72D297353CC}">
              <c16:uniqueId val="{00000000-413B-465E-8EB0-71ACCF78139D}"/>
            </c:ext>
          </c:extLst>
        </c:ser>
        <c:dLbls>
          <c:showLegendKey val="0"/>
          <c:showVal val="0"/>
          <c:showCatName val="0"/>
          <c:showSerName val="0"/>
          <c:showPercent val="0"/>
          <c:showBubbleSize val="0"/>
        </c:dLbls>
        <c:gapWidth val="150"/>
        <c:shape val="box"/>
        <c:axId val="398443103"/>
        <c:axId val="1"/>
        <c:axId val="0"/>
      </c:bar3DChart>
      <c:catAx>
        <c:axId val="398443103"/>
        <c:scaling>
          <c:orientation val="minMax"/>
        </c:scaling>
        <c:delete val="0"/>
        <c:axPos val="b"/>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de-DE"/>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de-DE"/>
          </a:p>
        </c:txPr>
        <c:crossAx val="398443103"/>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a:t>
            </a:fld>
            <a:endParaRPr lang="de-DE" dirty="0"/>
          </a:p>
        </p:txBody>
      </p:sp>
    </p:spTree>
    <p:extLst>
      <p:ext uri="{BB962C8B-B14F-4D97-AF65-F5344CB8AC3E}">
        <p14:creationId xmlns:p14="http://schemas.microsoft.com/office/powerpoint/2010/main" val="1422818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a:t>
            </a:fld>
            <a:endParaRPr lang="de-DE" dirty="0"/>
          </a:p>
        </p:txBody>
      </p:sp>
    </p:spTree>
    <p:extLst>
      <p:ext uri="{BB962C8B-B14F-4D97-AF65-F5344CB8AC3E}">
        <p14:creationId xmlns:p14="http://schemas.microsoft.com/office/powerpoint/2010/main" val="658386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CH"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9</a:t>
            </a:fld>
            <a:endParaRPr lang="de-DE" dirty="0"/>
          </a:p>
        </p:txBody>
      </p:sp>
    </p:spTree>
    <p:extLst>
      <p:ext uri="{BB962C8B-B14F-4D97-AF65-F5344CB8AC3E}">
        <p14:creationId xmlns:p14="http://schemas.microsoft.com/office/powerpoint/2010/main" val="2049268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Background: The objective of this HERO study was to </a:t>
            </a:r>
            <a:r>
              <a:rPr lang="en-US" b="1" dirty="0" smtClean="0"/>
              <a:t>assess the number of new cancer patient</a:t>
            </a:r>
            <a:r>
              <a:rPr lang="en-US" dirty="0" smtClean="0"/>
              <a:t>s that will require at least one course of radiotherapy by 2025.</a:t>
            </a:r>
          </a:p>
          <a:p>
            <a:r>
              <a:rPr lang="en-US" dirty="0" smtClean="0"/>
              <a:t>Methods: </a:t>
            </a:r>
            <a:r>
              <a:rPr lang="en-US" b="1" dirty="0" smtClean="0"/>
              <a:t>European cancer incidence data by tumor site and country for 2012 and 2025 was extracted from the GLOBOCAN database.</a:t>
            </a:r>
            <a:r>
              <a:rPr lang="en-US" dirty="0" smtClean="0"/>
              <a:t> The projection of the number of new cases took into account demographic factors (age and size of the population). Population based stages at diagnosis were taken from four European countries. Incidence and stage data were introduced in the Australian Collaboration for Cancer Outcomes Research and Evaluation (CCORE) model.</a:t>
            </a:r>
          </a:p>
          <a:p>
            <a:r>
              <a:rPr lang="en-US" dirty="0" smtClean="0"/>
              <a:t>Results: Among the different tumor sites, </a:t>
            </a:r>
            <a:r>
              <a:rPr lang="en-US" b="1" dirty="0" smtClean="0"/>
              <a:t>the highest expected relative increase by 2025 in treatment courses was prostate cancer (24%) while lymphoma (13%), head and neck (12%) and breast cancer (10%) </a:t>
            </a:r>
            <a:r>
              <a:rPr lang="en-US" dirty="0" smtClean="0"/>
              <a:t>were below the average. Based on the projected cancer distributions in 2025, a </a:t>
            </a:r>
            <a:r>
              <a:rPr lang="en-US" b="1" dirty="0" smtClean="0"/>
              <a:t>16% expected increase in the number of radiotherapy treatment courses was estimated. This increase varied across European countries from less than 5% to more than 30%.</a:t>
            </a:r>
          </a:p>
          <a:p>
            <a:r>
              <a:rPr lang="en-US" dirty="0" smtClean="0"/>
              <a:t>Conclusion: With the already existing disparity in radiotherapy resources in mind, the data provided here should act as a leverage point to raise awareness among European health policy makers of the need for </a:t>
            </a:r>
            <a:r>
              <a:rPr lang="de-CH" dirty="0" err="1" smtClean="0"/>
              <a:t>investment</a:t>
            </a:r>
            <a:r>
              <a:rPr lang="de-CH" dirty="0" smtClean="0"/>
              <a:t> in </a:t>
            </a:r>
            <a:r>
              <a:rPr lang="de-CH" dirty="0" err="1" smtClean="0"/>
              <a:t>radiotherapy</a:t>
            </a:r>
            <a:endParaRPr lang="de-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14</a:t>
            </a:fld>
            <a:endParaRPr lang="de-DE" dirty="0"/>
          </a:p>
        </p:txBody>
      </p:sp>
    </p:spTree>
    <p:extLst>
      <p:ext uri="{BB962C8B-B14F-4D97-AF65-F5344CB8AC3E}">
        <p14:creationId xmlns:p14="http://schemas.microsoft.com/office/powerpoint/2010/main" val="3462799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smtClean="0"/>
              <a:t>Mastertitelformat bearbeiten</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smtClean="0"/>
              <a:t>Master-Untertitelformat bearbeiten</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smtClean="0"/>
              <a:t>Mastertitelformat bearbeiten</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smtClean="0"/>
              <a:t>Mastertitelformat bearbeiten</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r>
              <a:rPr lang="de-DE" dirty="0" smtClean="0"/>
              <a:t>/29</a:t>
            </a:r>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Mastertitelformat bearbeiten</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Mastertitelformat bearbeiten</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Mastertitelformat bearbeiten</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Mastertitelformat bearbeiten</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r>
              <a:rPr lang="de-DE" dirty="0" smtClean="0"/>
              <a:t>/29</a:t>
            </a:r>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smtClean="0"/>
              <a:t>Mastertitelformat bearbeiten</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smtClean="0"/>
              <a:t>Mastertextformat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endParaRPr lang="en-GB" noProof="0"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4" name="Rectangle 6"/>
          <p:cNvSpPr>
            <a:spLocks noGrp="1" noChangeArrowheads="1"/>
          </p:cNvSpPr>
          <p:nvPr>
            <p:ph type="sldNum" sz="quarter" idx="12"/>
          </p:nvPr>
        </p:nvSpPr>
        <p:spPr>
          <a:ln/>
        </p:spPr>
        <p:txBody>
          <a:bodyPr/>
          <a:lstStyle>
            <a:lvl1pPr>
              <a:defRPr/>
            </a:lvl1pPr>
          </a:lstStyle>
          <a:p>
            <a:fld id="{6ACB7769-EE47-4C92-850F-72E88ABF0268}" type="slidenum">
              <a:rPr lang="en-US" altLang="de-DE"/>
              <a:pPr/>
              <a:t>‹#›</a:t>
            </a:fld>
            <a:endParaRPr lang="en-US" altLang="de-DE"/>
          </a:p>
        </p:txBody>
      </p:sp>
    </p:spTree>
    <p:extLst>
      <p:ext uri="{BB962C8B-B14F-4D97-AF65-F5344CB8AC3E}">
        <p14:creationId xmlns:p14="http://schemas.microsoft.com/office/powerpoint/2010/main" val="1993870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noProof="0" dirty="0" err="1" smtClean="0"/>
              <a:t>Folientitel</a:t>
            </a:r>
            <a:r>
              <a:rPr lang="en-GB" noProof="0" dirty="0" smtClean="0"/>
              <a:t> </a:t>
            </a:r>
            <a:r>
              <a:rPr lang="en-GB" noProof="0" dirty="0" err="1" smtClean="0"/>
              <a:t>eingeben</a:t>
            </a:r>
            <a:endParaRPr lang="en-GB" noProof="0" dirty="0"/>
          </a:p>
        </p:txBody>
      </p:sp>
      <p:sp>
        <p:nvSpPr>
          <p:cNvPr id="18" name="Foliennummernplatzhalter 5"/>
          <p:cNvSpPr>
            <a:spLocks noGrp="1"/>
          </p:cNvSpPr>
          <p:nvPr>
            <p:ph type="sldNum" sz="quarter" idx="4"/>
          </p:nvPr>
        </p:nvSpPr>
        <p:spPr>
          <a:xfrm>
            <a:off x="8100392" y="6661150"/>
            <a:ext cx="68166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Page </a:t>
            </a:r>
            <a:fld id="{EBC07571-3134-BB4B-B83F-1A9FE18D34F3}" type="slidenum">
              <a:rPr lang="de-DE" smtClean="0"/>
              <a:pPr algn="r">
                <a:defRPr/>
              </a:pPr>
              <a:t>‹#›</a:t>
            </a:fld>
            <a:r>
              <a:rPr lang="de-DE" dirty="0" smtClean="0"/>
              <a:t>/29</a:t>
            </a:r>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 id="2147483981" r:id="rId9"/>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38.emf"/><Relationship Id="rId5" Type="http://schemas.openxmlformats.org/officeDocument/2006/relationships/image" Target="../media/image4.emf"/><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9.xm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image" Target="../media/image44.png"/><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6.png"/><Relationship Id="rId7"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4.emf"/><Relationship Id="rId4" Type="http://schemas.openxmlformats.org/officeDocument/2006/relationships/image" Target="../media/image18.png"/><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4.jpeg"/><Relationship Id="rId7" Type="http://schemas.openxmlformats.org/officeDocument/2006/relationships/image" Target="../media/image28.jpg"/><Relationship Id="rId2" Type="http://schemas.openxmlformats.org/officeDocument/2006/relationships/image" Target="../media/image23.jpeg"/><Relationship Id="rId1" Type="http://schemas.openxmlformats.org/officeDocument/2006/relationships/slideLayout" Target="../slideLayouts/slideLayout6.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823307" y="4057914"/>
            <a:ext cx="7969249" cy="1090800"/>
          </a:xfrm>
        </p:spPr>
        <p:txBody>
          <a:bodyPr/>
          <a:lstStyle/>
          <a:p>
            <a:pPr algn="ctr"/>
            <a:r>
              <a:rPr lang="de-CH" dirty="0"/>
              <a:t/>
            </a:r>
            <a:br>
              <a:rPr lang="de-CH" dirty="0"/>
            </a:br>
            <a:r>
              <a:rPr lang="de-CH" sz="2400" b="1" dirty="0" smtClean="0">
                <a:effectLst>
                  <a:outerShdw blurRad="38100" dist="38100" dir="2700000" algn="tl">
                    <a:srgbClr val="000000">
                      <a:alpha val="43137"/>
                    </a:srgbClr>
                  </a:outerShdw>
                </a:effectLst>
              </a:rPr>
              <a:t>Proton Therapy </a:t>
            </a:r>
            <a:r>
              <a:rPr lang="de-CH" sz="2400" b="1" dirty="0" err="1" smtClean="0">
                <a:effectLst>
                  <a:outerShdw blurRad="38100" dist="38100" dir="2700000" algn="tl">
                    <a:srgbClr val="000000">
                      <a:alpha val="43137"/>
                    </a:srgbClr>
                  </a:outerShdw>
                </a:effectLst>
              </a:rPr>
              <a:t>for</a:t>
            </a:r>
            <a:r>
              <a:rPr lang="de-CH" sz="2400" b="1" dirty="0" smtClean="0">
                <a:effectLst>
                  <a:outerShdw blurRad="38100" dist="38100" dir="2700000" algn="tl">
                    <a:srgbClr val="000000">
                      <a:alpha val="43137"/>
                    </a:srgbClr>
                  </a:outerShdw>
                </a:effectLst>
              </a:rPr>
              <a:t> </a:t>
            </a:r>
            <a:r>
              <a:rPr lang="de-CH" sz="2400" b="1" dirty="0" err="1" smtClean="0">
                <a:effectLst>
                  <a:outerShdw blurRad="38100" dist="38100" dir="2700000" algn="tl">
                    <a:srgbClr val="000000">
                      <a:alpha val="43137"/>
                    </a:srgbClr>
                  </a:outerShdw>
                </a:effectLst>
              </a:rPr>
              <a:t>adults</a:t>
            </a:r>
            <a:r>
              <a:rPr lang="de-CH" sz="2400" b="1" dirty="0" smtClean="0">
                <a:effectLst>
                  <a:outerShdw blurRad="38100" dist="38100" dir="2700000" algn="tl">
                    <a:srgbClr val="000000">
                      <a:alpha val="43137"/>
                    </a:srgbClr>
                  </a:outerShdw>
                </a:effectLst>
              </a:rPr>
              <a:t> </a:t>
            </a:r>
            <a:r>
              <a:rPr lang="de-CH" sz="2400" b="1" dirty="0" err="1" smtClean="0">
                <a:effectLst>
                  <a:outerShdw blurRad="38100" dist="38100" dir="2700000" algn="tl">
                    <a:srgbClr val="000000">
                      <a:alpha val="43137"/>
                    </a:srgbClr>
                  </a:outerShdw>
                </a:effectLst>
              </a:rPr>
              <a:t>and</a:t>
            </a:r>
            <a:r>
              <a:rPr lang="de-CH" sz="2400" b="1" dirty="0" smtClean="0">
                <a:effectLst>
                  <a:outerShdw blurRad="38100" dist="38100" dir="2700000" algn="tl">
                    <a:srgbClr val="000000">
                      <a:alpha val="43137"/>
                    </a:srgbClr>
                  </a:outerShdw>
                </a:effectLst>
              </a:rPr>
              <a:t> </a:t>
            </a:r>
            <a:r>
              <a:rPr lang="de-CH" sz="2400" b="1" dirty="0" err="1" smtClean="0">
                <a:effectLst>
                  <a:outerShdw blurRad="38100" dist="38100" dir="2700000" algn="tl">
                    <a:srgbClr val="000000">
                      <a:alpha val="43137"/>
                    </a:srgbClr>
                  </a:outerShdw>
                </a:effectLst>
              </a:rPr>
              <a:t>Children</a:t>
            </a:r>
            <a:r>
              <a:rPr lang="de-CH" sz="2400" b="1" dirty="0" smtClean="0">
                <a:effectLst>
                  <a:outerShdw blurRad="38100" dist="38100" dir="2700000" algn="tl">
                    <a:srgbClr val="000000">
                      <a:alpha val="43137"/>
                    </a:srgbClr>
                  </a:outerShdw>
                </a:effectLst>
              </a:rPr>
              <a:t> @ PSI</a:t>
            </a:r>
            <a:r>
              <a:rPr lang="de-CH" dirty="0"/>
              <a:t/>
            </a:r>
            <a:br>
              <a:rPr lang="de-CH" dirty="0"/>
            </a:br>
            <a:r>
              <a:rPr lang="de-CH" dirty="0"/>
              <a:t>	</a:t>
            </a:r>
            <a:br>
              <a:rPr lang="de-CH" dirty="0"/>
            </a:br>
            <a:r>
              <a:rPr lang="de-CH" sz="1100" dirty="0" smtClean="0"/>
              <a:t>PSI, </a:t>
            </a:r>
            <a:r>
              <a:rPr lang="de-CH" sz="1100" dirty="0" err="1" smtClean="0"/>
              <a:t>December</a:t>
            </a:r>
            <a:r>
              <a:rPr lang="de-CH" sz="1100" dirty="0" smtClean="0"/>
              <a:t> 20th 2023</a:t>
            </a:r>
            <a:r>
              <a:rPr lang="en-GB" dirty="0" smtClean="0"/>
              <a:t/>
            </a:r>
            <a:br>
              <a:rPr lang="en-GB" dirty="0" smtClean="0"/>
            </a:br>
            <a:endParaRPr lang="de-DE" dirty="0"/>
          </a:p>
        </p:txBody>
      </p:sp>
      <p:sp>
        <p:nvSpPr>
          <p:cNvPr id="6" name="Untertitel 5"/>
          <p:cNvSpPr>
            <a:spLocks noGrp="1"/>
          </p:cNvSpPr>
          <p:nvPr>
            <p:ph type="subTitle" sz="quarter" idx="1"/>
          </p:nvPr>
        </p:nvSpPr>
        <p:spPr/>
        <p:txBody>
          <a:bodyPr/>
          <a:lstStyle/>
          <a:p>
            <a:r>
              <a:rPr lang="en-GB" dirty="0" err="1" smtClean="0"/>
              <a:t>Prof.</a:t>
            </a:r>
            <a:r>
              <a:rPr lang="en-GB" dirty="0" smtClean="0"/>
              <a:t> Damien C. Weber ::  </a:t>
            </a:r>
            <a:r>
              <a:rPr lang="en-GB" dirty="0" err="1" smtClean="0"/>
              <a:t>Zentrum</a:t>
            </a:r>
            <a:r>
              <a:rPr lang="en-GB" dirty="0" smtClean="0"/>
              <a:t> </a:t>
            </a:r>
            <a:r>
              <a:rPr lang="en-GB" dirty="0" err="1" smtClean="0"/>
              <a:t>für</a:t>
            </a:r>
            <a:r>
              <a:rPr lang="en-GB" dirty="0" smtClean="0"/>
              <a:t> </a:t>
            </a:r>
            <a:r>
              <a:rPr lang="en-GB" dirty="0" err="1" smtClean="0"/>
              <a:t>Protonentherapie</a:t>
            </a:r>
            <a:r>
              <a:rPr lang="en-GB" dirty="0" smtClean="0"/>
              <a:t>  </a:t>
            </a:r>
            <a:r>
              <a:rPr lang="en-GB" dirty="0"/>
              <a:t>::  Paul </a:t>
            </a:r>
            <a:r>
              <a:rPr lang="en-GB" dirty="0" err="1"/>
              <a:t>Scherrer</a:t>
            </a:r>
            <a:r>
              <a:rPr lang="en-GB" dirty="0"/>
              <a:t> </a:t>
            </a:r>
            <a:r>
              <a:rPr lang="en-GB" dirty="0" err="1" smtClean="0"/>
              <a:t>Institut</a:t>
            </a:r>
            <a:endParaRPr lang="en-GB" dirty="0"/>
          </a:p>
        </p:txBody>
      </p:sp>
      <p:sp>
        <p:nvSpPr>
          <p:cNvPr id="4" name="Rectangle 3"/>
          <p:cNvSpPr/>
          <p:nvPr/>
        </p:nvSpPr>
        <p:spPr bwMode="auto">
          <a:xfrm>
            <a:off x="0" y="2140450"/>
            <a:ext cx="2627784" cy="167661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a:ln>
                <a:noFill/>
              </a:ln>
              <a:solidFill>
                <a:schemeClr val="tx1"/>
              </a:solidFill>
              <a:effectLst/>
              <a:latin typeface="Times" charset="0"/>
            </a:endParaRPr>
          </a:p>
        </p:txBody>
      </p:sp>
      <p:pic>
        <p:nvPicPr>
          <p:cNvPr id="10" name="Picture 9"/>
          <p:cNvPicPr>
            <a:picLocks noChangeAspect="1"/>
          </p:cNvPicPr>
          <p:nvPr/>
        </p:nvPicPr>
        <p:blipFill>
          <a:blip r:embed="rId3"/>
          <a:stretch>
            <a:fillRect/>
          </a:stretch>
        </p:blipFill>
        <p:spPr>
          <a:xfrm>
            <a:off x="168685" y="2254859"/>
            <a:ext cx="1332570" cy="454061"/>
          </a:xfrm>
          <a:prstGeom prst="rect">
            <a:avLst/>
          </a:prstGeom>
        </p:spPr>
      </p:pic>
      <p:pic>
        <p:nvPicPr>
          <p:cNvPr id="11" name="Picture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4040" y="2257298"/>
            <a:ext cx="843744" cy="595638"/>
          </a:xfrm>
          <a:prstGeom prst="rect">
            <a:avLst/>
          </a:prstGeom>
          <a:noFill/>
          <a:ln>
            <a:noFill/>
          </a:ln>
        </p:spPr>
      </p:pic>
      <p:pic>
        <p:nvPicPr>
          <p:cNvPr id="12" name="Picture 11"/>
          <p:cNvPicPr/>
          <p:nvPr/>
        </p:nvPicPr>
        <p:blipFill>
          <a:blip r:embed="rId5"/>
          <a:stretch>
            <a:fillRect/>
          </a:stretch>
        </p:blipFill>
        <p:spPr>
          <a:xfrm>
            <a:off x="54624" y="2959260"/>
            <a:ext cx="1413185" cy="443331"/>
          </a:xfrm>
          <a:prstGeom prst="rect">
            <a:avLst/>
          </a:prstGeom>
        </p:spPr>
      </p:pic>
      <p:pic>
        <p:nvPicPr>
          <p:cNvPr id="13" name="Bild 20" descr="Beschreibung: Beschreibung: Beschreibung: uzh_logo_d_pos_grau_1mm"/>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73078" y="2969784"/>
            <a:ext cx="1069403" cy="449483"/>
          </a:xfrm>
          <a:prstGeom prst="rect">
            <a:avLst/>
          </a:prstGeom>
          <a:noFill/>
          <a:ln>
            <a:noFill/>
          </a:ln>
        </p:spPr>
      </p:pic>
      <p:pic>
        <p:nvPicPr>
          <p:cNvPr id="2" name="Picture 1"/>
          <p:cNvPicPr>
            <a:picLocks noChangeAspect="1"/>
          </p:cNvPicPr>
          <p:nvPr/>
        </p:nvPicPr>
        <p:blipFill>
          <a:blip r:embed="rId7"/>
          <a:stretch>
            <a:fillRect/>
          </a:stretch>
        </p:blipFill>
        <p:spPr>
          <a:xfrm>
            <a:off x="1691680" y="5614849"/>
            <a:ext cx="6724997" cy="1243151"/>
          </a:xfrm>
          <a:prstGeom prst="rect">
            <a:avLst/>
          </a:prstGeom>
        </p:spPr>
      </p:pic>
    </p:spTree>
    <p:extLst>
      <p:ext uri="{BB962C8B-B14F-4D97-AF65-F5344CB8AC3E}">
        <p14:creationId xmlns:p14="http://schemas.microsoft.com/office/powerpoint/2010/main" val="2759519946"/>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sz="2000" spc="30" dirty="0">
                <a:cs typeface="Franklin Gothic Book"/>
              </a:rPr>
              <a:t>Anzahl der Patienten seit </a:t>
            </a:r>
            <a:r>
              <a:rPr lang="de-CH" sz="2000" spc="30" dirty="0" smtClean="0">
                <a:cs typeface="Franklin Gothic Book"/>
              </a:rPr>
              <a:t>2011 (O2+Gantries)</a:t>
            </a:r>
            <a:r>
              <a:rPr lang="de-CH" sz="2800" spc="30" dirty="0">
                <a:cs typeface="Franklin Gothic Book"/>
              </a:rPr>
              <a:t/>
            </a:r>
            <a:br>
              <a:rPr lang="de-CH" sz="2800" spc="30" dirty="0">
                <a:cs typeface="Franklin Gothic Book"/>
              </a:rPr>
            </a:br>
            <a:endParaRPr lang="de-CH" dirty="0"/>
          </a:p>
        </p:txBody>
      </p:sp>
      <p:sp>
        <p:nvSpPr>
          <p:cNvPr id="4" name="Slide Number Placeholder 3"/>
          <p:cNvSpPr>
            <a:spLocks noGrp="1"/>
          </p:cNvSpPr>
          <p:nvPr>
            <p:ph type="sldNum" sz="quarter" idx="4294967295"/>
          </p:nvPr>
        </p:nvSpPr>
        <p:spPr>
          <a:xfrm>
            <a:off x="8462963" y="6661150"/>
            <a:ext cx="681037" cy="196850"/>
          </a:xfrm>
        </p:spPr>
        <p:txBody>
          <a:bodyPr/>
          <a:lstStyle/>
          <a:p>
            <a:pPr algn="r">
              <a:defRPr/>
            </a:pPr>
            <a:r>
              <a:rPr lang="de-DE" smtClean="0"/>
              <a:t>Page </a:t>
            </a:r>
            <a:fld id="{EBC07571-3134-BB4B-B83F-1A9FE18D34F3}" type="slidenum">
              <a:rPr lang="de-DE" smtClean="0"/>
              <a:pPr algn="r">
                <a:defRPr/>
              </a:pPr>
              <a:t>10</a:t>
            </a:fld>
            <a:endParaRPr lang="de-DE" dirty="0"/>
          </a:p>
        </p:txBody>
      </p:sp>
      <p:graphicFrame>
        <p:nvGraphicFramePr>
          <p:cNvPr id="5" name="Chart 15">
            <a:extLst>
              <a:ext uri="{FF2B5EF4-FFF2-40B4-BE49-F238E27FC236}">
                <a16:creationId xmlns:a16="http://schemas.microsoft.com/office/drawing/2014/main" id="{E7B1FF86-A3AA-A3CF-8964-3F5BA39CA66B}"/>
              </a:ext>
            </a:extLst>
          </p:cNvPr>
          <p:cNvGraphicFramePr>
            <a:graphicFrameLocks/>
          </p:cNvGraphicFramePr>
          <p:nvPr>
            <p:extLst>
              <p:ext uri="{D42A27DB-BD31-4B8C-83A1-F6EECF244321}">
                <p14:modId xmlns:p14="http://schemas.microsoft.com/office/powerpoint/2010/main" val="1919435321"/>
              </p:ext>
            </p:extLst>
          </p:nvPr>
        </p:nvGraphicFramePr>
        <p:xfrm>
          <a:off x="1331640" y="1700808"/>
          <a:ext cx="6677025" cy="31718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170027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Schaller</a:t>
            </a:r>
            <a:r>
              <a:rPr lang="fr-CH" dirty="0" smtClean="0"/>
              <a:t> V et al. (</a:t>
            </a:r>
            <a:r>
              <a:rPr lang="fr-CH" dirty="0" err="1" smtClean="0"/>
              <a:t>KiSpi</a:t>
            </a:r>
            <a:r>
              <a:rPr lang="fr-CH" dirty="0" smtClean="0"/>
              <a:t>/UZH)</a:t>
            </a:r>
            <a:endParaRPr lang="de-CH" dirty="0"/>
          </a:p>
        </p:txBody>
      </p:sp>
      <p:sp>
        <p:nvSpPr>
          <p:cNvPr id="3" name="Slide Number Placeholder 2"/>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11</a:t>
            </a:fld>
            <a:endParaRPr lang="de-DE" dirty="0"/>
          </a:p>
        </p:txBody>
      </p:sp>
      <p:pic>
        <p:nvPicPr>
          <p:cNvPr id="4" name="Picture 3"/>
          <p:cNvPicPr>
            <a:picLocks noChangeAspect="1"/>
          </p:cNvPicPr>
          <p:nvPr/>
        </p:nvPicPr>
        <p:blipFill>
          <a:blip r:embed="rId2"/>
          <a:stretch>
            <a:fillRect/>
          </a:stretch>
        </p:blipFill>
        <p:spPr>
          <a:xfrm>
            <a:off x="5838108" y="1029550"/>
            <a:ext cx="3305892" cy="5061526"/>
          </a:xfrm>
          <a:prstGeom prst="rect">
            <a:avLst/>
          </a:prstGeom>
        </p:spPr>
      </p:pic>
      <p:pic>
        <p:nvPicPr>
          <p:cNvPr id="5" name="Picture 4"/>
          <p:cNvPicPr>
            <a:picLocks noChangeAspect="1"/>
          </p:cNvPicPr>
          <p:nvPr/>
        </p:nvPicPr>
        <p:blipFill>
          <a:blip r:embed="rId3"/>
          <a:stretch>
            <a:fillRect/>
          </a:stretch>
        </p:blipFill>
        <p:spPr>
          <a:xfrm>
            <a:off x="-112411" y="3257438"/>
            <a:ext cx="6220309" cy="2833638"/>
          </a:xfrm>
          <a:prstGeom prst="rect">
            <a:avLst/>
          </a:prstGeom>
        </p:spPr>
      </p:pic>
      <p:sp>
        <p:nvSpPr>
          <p:cNvPr id="6" name="Rectangle 5"/>
          <p:cNvSpPr/>
          <p:nvPr/>
        </p:nvSpPr>
        <p:spPr>
          <a:xfrm>
            <a:off x="1189437" y="751556"/>
            <a:ext cx="2614764" cy="2554545"/>
          </a:xfrm>
          <a:prstGeom prst="rect">
            <a:avLst/>
          </a:prstGeom>
          <a:noFill/>
        </p:spPr>
        <p:txBody>
          <a:bodyPr wrap="square" lIns="91440" tIns="45720" rIns="91440" bIns="45720">
            <a:spAutoFit/>
          </a:bodyPr>
          <a:lstStyle/>
          <a:p>
            <a:pPr algn="ctr"/>
            <a:r>
              <a:rPr lang="en-US"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Proton therapy in </a:t>
            </a:r>
          </a:p>
          <a:p>
            <a:pPr algn="ctr"/>
            <a:r>
              <a:rPr lang="en-US"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Switzerland</a:t>
            </a:r>
          </a:p>
          <a:p>
            <a:pPr algn="ct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(Children)</a:t>
            </a:r>
            <a:endParaRPr lang="en-US"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648673156"/>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CH"/>
          </a:p>
        </p:txBody>
      </p:sp>
      <p:sp>
        <p:nvSpPr>
          <p:cNvPr id="3" name="Slide Number Placeholder 2"/>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12</a:t>
            </a:fld>
            <a:endParaRPr lang="de-DE" dirty="0"/>
          </a:p>
        </p:txBody>
      </p:sp>
      <p:sp>
        <p:nvSpPr>
          <p:cNvPr id="4" name="Rechteck 9"/>
          <p:cNvSpPr/>
          <p:nvPr/>
        </p:nvSpPr>
        <p:spPr bwMode="auto">
          <a:xfrm>
            <a:off x="5102837" y="1492504"/>
            <a:ext cx="3937227" cy="5130186"/>
          </a:xfrm>
          <a:prstGeom prst="rect">
            <a:avLst/>
          </a:prstGeom>
          <a:solidFill>
            <a:schemeClr val="bg1"/>
          </a:solidFill>
          <a:ln w="9525" cap="flat" cmpd="sng" algn="ctr">
            <a:noFill/>
            <a:prstDash val="solid"/>
            <a:round/>
            <a:headEnd type="none" w="med" len="med"/>
            <a:tailEnd type="none" w="med" len="med"/>
          </a:ln>
          <a:effectLst/>
        </p:spPr>
        <p:txBody>
          <a:bodyPr/>
          <a:lstStyle/>
          <a:p>
            <a:endParaRPr lang="de-DE"/>
          </a:p>
        </p:txBody>
      </p:sp>
      <p:sp>
        <p:nvSpPr>
          <p:cNvPr id="5" name="Rechteck 8"/>
          <p:cNvSpPr/>
          <p:nvPr/>
        </p:nvSpPr>
        <p:spPr bwMode="auto">
          <a:xfrm>
            <a:off x="779852" y="1340104"/>
            <a:ext cx="8212480" cy="2662995"/>
          </a:xfrm>
          <a:prstGeom prst="rect">
            <a:avLst/>
          </a:prstGeom>
          <a:solidFill>
            <a:schemeClr val="bg1"/>
          </a:solidFill>
          <a:ln w="9525" cap="flat" cmpd="sng" algn="ctr">
            <a:noFill/>
            <a:prstDash val="solid"/>
            <a:round/>
            <a:headEnd type="none" w="med" len="med"/>
            <a:tailEnd type="none" w="med" len="med"/>
          </a:ln>
          <a:effectLst/>
        </p:spPr>
        <p:txBody>
          <a:bodyPr/>
          <a:lstStyle/>
          <a:p>
            <a:endParaRPr lang="de-DE"/>
          </a:p>
        </p:txBody>
      </p:sp>
      <p:sp>
        <p:nvSpPr>
          <p:cNvPr id="6" name="Titel 1"/>
          <p:cNvSpPr txBox="1">
            <a:spLocks/>
          </p:cNvSpPr>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de-DE" smtClean="0"/>
              <a:t>OPTIS 2 – Ocular Proton Therapy </a:t>
            </a:r>
            <a:endParaRPr lang="de-DE" dirty="0"/>
          </a:p>
        </p:txBody>
      </p:sp>
      <p:sp>
        <p:nvSpPr>
          <p:cNvPr id="8" name="Rechteck 4"/>
          <p:cNvSpPr/>
          <p:nvPr/>
        </p:nvSpPr>
        <p:spPr>
          <a:xfrm>
            <a:off x="807851" y="1001550"/>
            <a:ext cx="8082578" cy="400110"/>
          </a:xfrm>
          <a:prstGeom prst="rect">
            <a:avLst/>
          </a:prstGeom>
        </p:spPr>
        <p:txBody>
          <a:bodyPr wrap="square">
            <a:spAutoFit/>
          </a:bodyPr>
          <a:lstStyle/>
          <a:p>
            <a:pPr marL="0" indent="0" algn="ctr">
              <a:buNone/>
            </a:pPr>
            <a:r>
              <a:rPr lang="de-DE" sz="2000" b="1" dirty="0" err="1" smtClean="0">
                <a:solidFill>
                  <a:srgbClr val="FFC000"/>
                </a:solidFill>
                <a:effectLst>
                  <a:outerShdw blurRad="38100" dist="38100" dir="2700000" algn="tl">
                    <a:srgbClr val="000000">
                      <a:alpha val="43137"/>
                    </a:srgbClr>
                  </a:outerShdw>
                </a:effectLst>
                <a:latin typeface="+mn-lt"/>
              </a:rPr>
              <a:t>Ocular</a:t>
            </a:r>
            <a:r>
              <a:rPr lang="de-DE" sz="2000" b="1" dirty="0" smtClean="0">
                <a:solidFill>
                  <a:srgbClr val="FFC000"/>
                </a:solidFill>
                <a:effectLst>
                  <a:outerShdw blurRad="38100" dist="38100" dir="2700000" algn="tl">
                    <a:srgbClr val="000000">
                      <a:alpha val="43137"/>
                    </a:srgbClr>
                  </a:outerShdw>
                </a:effectLst>
                <a:latin typeface="+mn-lt"/>
              </a:rPr>
              <a:t> Proton </a:t>
            </a:r>
            <a:r>
              <a:rPr lang="de-DE" sz="2000" b="1" dirty="0" err="1" smtClean="0">
                <a:solidFill>
                  <a:srgbClr val="FFC000"/>
                </a:solidFill>
                <a:effectLst>
                  <a:outerShdw blurRad="38100" dist="38100" dir="2700000" algn="tl">
                    <a:srgbClr val="000000">
                      <a:alpha val="43137"/>
                    </a:srgbClr>
                  </a:outerShdw>
                </a:effectLst>
                <a:latin typeface="+mn-lt"/>
              </a:rPr>
              <a:t>Therapy</a:t>
            </a:r>
            <a:r>
              <a:rPr lang="de-DE" sz="2000" b="1" dirty="0" smtClean="0">
                <a:solidFill>
                  <a:srgbClr val="FFC000"/>
                </a:solidFill>
                <a:effectLst>
                  <a:outerShdw blurRad="38100" dist="38100" dir="2700000" algn="tl">
                    <a:srgbClr val="000000">
                      <a:alpha val="43137"/>
                    </a:srgbClr>
                  </a:outerShdw>
                </a:effectLst>
                <a:latin typeface="+mn-lt"/>
              </a:rPr>
              <a:t>: A </a:t>
            </a:r>
            <a:r>
              <a:rPr lang="de-DE" sz="2000" b="1" dirty="0" err="1" smtClean="0">
                <a:solidFill>
                  <a:srgbClr val="FFC000"/>
                </a:solidFill>
                <a:effectLst>
                  <a:outerShdw blurRad="38100" dist="38100" dir="2700000" algn="tl">
                    <a:srgbClr val="000000">
                      <a:alpha val="43137"/>
                    </a:srgbClr>
                  </a:outerShdw>
                </a:effectLst>
                <a:latin typeface="+mn-lt"/>
              </a:rPr>
              <a:t>Success</a:t>
            </a:r>
            <a:r>
              <a:rPr lang="de-DE" sz="2000" b="1" dirty="0" smtClean="0">
                <a:solidFill>
                  <a:srgbClr val="FFC000"/>
                </a:solidFill>
                <a:effectLst>
                  <a:outerShdw blurRad="38100" dist="38100" dir="2700000" algn="tl">
                    <a:srgbClr val="000000">
                      <a:alpha val="43137"/>
                    </a:srgbClr>
                  </a:outerShdw>
                </a:effectLst>
                <a:latin typeface="+mn-lt"/>
              </a:rPr>
              <a:t> Story (1984)</a:t>
            </a:r>
            <a:endParaRPr lang="de-DE" sz="2000" b="1" dirty="0">
              <a:solidFill>
                <a:srgbClr val="FFC000"/>
              </a:solidFill>
              <a:effectLst>
                <a:outerShdw blurRad="38100" dist="38100" dir="2700000" algn="tl">
                  <a:srgbClr val="000000">
                    <a:alpha val="43137"/>
                  </a:srgbClr>
                </a:outerShdw>
              </a:effectLst>
              <a:latin typeface="+mn-lt"/>
            </a:endParaRPr>
          </a:p>
        </p:txBody>
      </p:sp>
      <p:pic>
        <p:nvPicPr>
          <p:cNvPr id="9" name="Picture 115" descr="seitenansicht stuhl 200mm geschoben_240107"/>
          <p:cNvPicPr>
            <a:picLocks noChangeAspect="1" noChangeArrowheads="1"/>
          </p:cNvPicPr>
          <p:nvPr/>
        </p:nvPicPr>
        <p:blipFill>
          <a:blip r:embed="rId2">
            <a:extLst>
              <a:ext uri="{28A0092B-C50C-407E-A947-70E740481C1C}">
                <a14:useLocalDpi xmlns:a14="http://schemas.microsoft.com/office/drawing/2010/main" val="0"/>
              </a:ext>
            </a:extLst>
          </a:blip>
          <a:srcRect l="23232" t="4236" b="11313"/>
          <a:stretch>
            <a:fillRect/>
          </a:stretch>
        </p:blipFill>
        <p:spPr bwMode="auto">
          <a:xfrm>
            <a:off x="5522405" y="3902182"/>
            <a:ext cx="3381494" cy="274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DSC_0070"/>
          <p:cNvPicPr>
            <a:picLocks noChangeAspect="1" noChangeArrowheads="1"/>
          </p:cNvPicPr>
          <p:nvPr/>
        </p:nvPicPr>
        <p:blipFill>
          <a:blip r:embed="rId3"/>
          <a:srcRect l="8612" t="3232" b="15660"/>
          <a:stretch>
            <a:fillRect/>
          </a:stretch>
        </p:blipFill>
        <p:spPr bwMode="auto">
          <a:xfrm>
            <a:off x="871193" y="1417527"/>
            <a:ext cx="4231644" cy="2514602"/>
          </a:xfrm>
          <a:prstGeom prst="rect">
            <a:avLst/>
          </a:prstGeom>
          <a:noFill/>
        </p:spPr>
      </p:pic>
      <p:sp>
        <p:nvSpPr>
          <p:cNvPr id="11" name="Textfeld 3"/>
          <p:cNvSpPr txBox="1"/>
          <p:nvPr/>
        </p:nvSpPr>
        <p:spPr>
          <a:xfrm>
            <a:off x="952324" y="4051171"/>
            <a:ext cx="4302850" cy="2568861"/>
          </a:xfrm>
          <a:prstGeom prst="rect">
            <a:avLst/>
          </a:prstGeom>
          <a:noFill/>
        </p:spPr>
        <p:txBody>
          <a:bodyPr wrap="square" lIns="0" tIns="0" rIns="0" bIns="0" rtlCol="0">
            <a:noAutofit/>
          </a:bodyPr>
          <a:lstStyle/>
          <a:p>
            <a:pPr marL="285750" indent="-285750">
              <a:lnSpc>
                <a:spcPct val="110000"/>
              </a:lnSpc>
              <a:spcBef>
                <a:spcPts val="0"/>
              </a:spcBef>
              <a:buFont typeface="Arial"/>
              <a:buChar char="•"/>
            </a:pPr>
            <a:r>
              <a:rPr lang="de-DE" sz="1800" kern="1000" spc="30" dirty="0" err="1" smtClean="0">
                <a:latin typeface="+mn-lt"/>
                <a:cs typeface="Franklin Gothic Book"/>
              </a:rPr>
              <a:t>irradiation</a:t>
            </a:r>
            <a:r>
              <a:rPr lang="de-DE" sz="1800" kern="1000" spc="30" dirty="0" smtClean="0">
                <a:latin typeface="+mn-lt"/>
                <a:cs typeface="Franklin Gothic Book"/>
              </a:rPr>
              <a:t> </a:t>
            </a:r>
            <a:r>
              <a:rPr lang="de-DE" sz="1800" kern="1000" spc="30" dirty="0" err="1" smtClean="0">
                <a:latin typeface="+mn-lt"/>
                <a:cs typeface="Franklin Gothic Book"/>
              </a:rPr>
              <a:t>of</a:t>
            </a:r>
            <a:r>
              <a:rPr lang="de-DE" sz="1800" kern="1000" spc="30" dirty="0" smtClean="0">
                <a:latin typeface="+mn-lt"/>
                <a:cs typeface="Franklin Gothic Book"/>
              </a:rPr>
              <a:t> </a:t>
            </a:r>
            <a:r>
              <a:rPr lang="de-DE" sz="1800" kern="1000" spc="30" dirty="0" err="1" smtClean="0">
                <a:latin typeface="+mn-lt"/>
                <a:cs typeface="Franklin Gothic Book"/>
              </a:rPr>
              <a:t>eye</a:t>
            </a:r>
            <a:r>
              <a:rPr lang="de-DE" sz="1800" kern="1000" spc="30" dirty="0" smtClean="0">
                <a:latin typeface="+mn-lt"/>
                <a:cs typeface="Franklin Gothic Book"/>
              </a:rPr>
              <a:t> </a:t>
            </a:r>
            <a:r>
              <a:rPr lang="de-DE" sz="1800" kern="1000" spc="30" dirty="0" err="1" smtClean="0">
                <a:latin typeface="+mn-lt"/>
                <a:cs typeface="Franklin Gothic Book"/>
              </a:rPr>
              <a:t>tumors</a:t>
            </a:r>
            <a:endParaRPr lang="de-DE" sz="1800" kern="1000" spc="30" dirty="0" smtClean="0">
              <a:latin typeface="+mn-lt"/>
              <a:cs typeface="Franklin Gothic Book"/>
            </a:endParaRPr>
          </a:p>
          <a:p>
            <a:pPr marL="285750" indent="-285750">
              <a:lnSpc>
                <a:spcPct val="110000"/>
              </a:lnSpc>
              <a:spcBef>
                <a:spcPts val="0"/>
              </a:spcBef>
              <a:buFont typeface="Arial"/>
              <a:buChar char="•"/>
            </a:pPr>
            <a:r>
              <a:rPr lang="de-DE" sz="1800" kern="1000" spc="30" dirty="0" err="1" smtClean="0">
                <a:latin typeface="+mn-lt"/>
                <a:cs typeface="Franklin Gothic Book"/>
              </a:rPr>
              <a:t>proton</a:t>
            </a:r>
            <a:r>
              <a:rPr lang="de-DE" sz="1800" kern="1000" spc="30" dirty="0" smtClean="0">
                <a:latin typeface="+mn-lt"/>
                <a:cs typeface="Franklin Gothic Book"/>
              </a:rPr>
              <a:t> beam </a:t>
            </a:r>
            <a:r>
              <a:rPr lang="de-DE" sz="1800" kern="1000" spc="30" dirty="0" err="1" smtClean="0">
                <a:latin typeface="+mn-lt"/>
                <a:cs typeface="Franklin Gothic Book"/>
              </a:rPr>
              <a:t>degraded</a:t>
            </a:r>
            <a:r>
              <a:rPr lang="de-DE" sz="1800" kern="1000" spc="30" dirty="0" smtClean="0">
                <a:latin typeface="+mn-lt"/>
                <a:cs typeface="Franklin Gothic Book"/>
              </a:rPr>
              <a:t> </a:t>
            </a:r>
            <a:r>
              <a:rPr lang="de-DE" sz="1800" kern="1000" spc="30" dirty="0" err="1" smtClean="0">
                <a:latin typeface="+mn-lt"/>
                <a:cs typeface="Franklin Gothic Book"/>
              </a:rPr>
              <a:t>to</a:t>
            </a:r>
            <a:r>
              <a:rPr lang="de-DE" sz="1800" kern="1000" spc="30" dirty="0" smtClean="0">
                <a:latin typeface="+mn-lt"/>
                <a:cs typeface="Franklin Gothic Book"/>
              </a:rPr>
              <a:t> 70 </a:t>
            </a:r>
            <a:r>
              <a:rPr lang="de-DE" sz="1800" kern="1000" spc="30" dirty="0" err="1" smtClean="0">
                <a:latin typeface="+mn-lt"/>
                <a:cs typeface="Franklin Gothic Book"/>
              </a:rPr>
              <a:t>MeV</a:t>
            </a:r>
            <a:endParaRPr lang="de-DE" sz="1800" kern="1000" spc="30" dirty="0" smtClean="0">
              <a:latin typeface="+mn-lt"/>
              <a:cs typeface="Franklin Gothic Book"/>
            </a:endParaRPr>
          </a:p>
          <a:p>
            <a:pPr marL="285750" indent="-285750">
              <a:lnSpc>
                <a:spcPct val="110000"/>
              </a:lnSpc>
              <a:spcBef>
                <a:spcPts val="0"/>
              </a:spcBef>
              <a:buFont typeface="Arial"/>
              <a:buChar char="•"/>
            </a:pPr>
            <a:r>
              <a:rPr lang="de-DE" sz="1800" kern="1000" spc="30" dirty="0" smtClean="0">
                <a:latin typeface="+mn-lt"/>
                <a:cs typeface="Franklin Gothic Book"/>
              </a:rPr>
              <a:t>Passive </a:t>
            </a:r>
            <a:r>
              <a:rPr lang="de-DE" sz="1800" kern="1000" spc="30" dirty="0" err="1" smtClean="0">
                <a:latin typeface="+mn-lt"/>
                <a:cs typeface="Franklin Gothic Book"/>
              </a:rPr>
              <a:t>proton</a:t>
            </a:r>
            <a:r>
              <a:rPr lang="de-DE" sz="1800" kern="1000" spc="30" dirty="0" smtClean="0">
                <a:latin typeface="+mn-lt"/>
                <a:cs typeface="Franklin Gothic Book"/>
              </a:rPr>
              <a:t> </a:t>
            </a:r>
            <a:r>
              <a:rPr lang="de-DE" sz="1800" kern="1000" spc="30" dirty="0" err="1" smtClean="0">
                <a:latin typeface="+mn-lt"/>
                <a:cs typeface="Franklin Gothic Book"/>
              </a:rPr>
              <a:t>scattering</a:t>
            </a:r>
            <a:r>
              <a:rPr lang="de-DE" sz="1800" kern="1000" spc="30" dirty="0" smtClean="0">
                <a:latin typeface="+mn-lt"/>
                <a:cs typeface="Franklin Gothic Book"/>
              </a:rPr>
              <a:t>:</a:t>
            </a:r>
            <a:br>
              <a:rPr lang="de-DE" sz="1800" kern="1000" spc="30" dirty="0" smtClean="0">
                <a:latin typeface="+mn-lt"/>
                <a:cs typeface="Franklin Gothic Book"/>
              </a:rPr>
            </a:br>
            <a:r>
              <a:rPr lang="de-DE" sz="1800" kern="1000" spc="30" dirty="0" err="1" smtClean="0">
                <a:latin typeface="+mn-lt"/>
                <a:cs typeface="Franklin Gothic Book"/>
              </a:rPr>
              <a:t>scatter</a:t>
            </a:r>
            <a:r>
              <a:rPr lang="de-DE" sz="1800" kern="1000" spc="30" dirty="0" smtClean="0">
                <a:latin typeface="+mn-lt"/>
                <a:cs typeface="Franklin Gothic Book"/>
              </a:rPr>
              <a:t> </a:t>
            </a:r>
            <a:r>
              <a:rPr lang="de-DE" sz="1800" kern="1000" spc="30" dirty="0" err="1" smtClean="0">
                <a:latin typeface="+mn-lt"/>
                <a:cs typeface="Franklin Gothic Book"/>
              </a:rPr>
              <a:t>foils</a:t>
            </a:r>
            <a:r>
              <a:rPr lang="de-DE" sz="1800" kern="1000" spc="30" dirty="0" smtClean="0">
                <a:latin typeface="+mn-lt"/>
                <a:cs typeface="Franklin Gothic Book"/>
              </a:rPr>
              <a:t>, </a:t>
            </a:r>
            <a:r>
              <a:rPr lang="de-DE" sz="1800" kern="1000" spc="30" dirty="0" err="1" smtClean="0">
                <a:latin typeface="+mn-lt"/>
                <a:cs typeface="Franklin Gothic Book"/>
              </a:rPr>
              <a:t>collimator</a:t>
            </a:r>
            <a:r>
              <a:rPr lang="de-DE" sz="1800" kern="1000" spc="30" dirty="0" smtClean="0">
                <a:latin typeface="+mn-lt"/>
                <a:cs typeface="Franklin Gothic Book"/>
              </a:rPr>
              <a:t>, </a:t>
            </a:r>
            <a:r>
              <a:rPr lang="de-DE" sz="1800" kern="1000" spc="30" dirty="0" err="1" smtClean="0">
                <a:latin typeface="+mn-lt"/>
                <a:cs typeface="Franklin Gothic Book"/>
              </a:rPr>
              <a:t>compensator</a:t>
            </a:r>
            <a:endParaRPr lang="de-DE" sz="1800" kern="1000" spc="30" dirty="0" smtClean="0">
              <a:latin typeface="+mn-lt"/>
              <a:cs typeface="Franklin Gothic Book"/>
            </a:endParaRPr>
          </a:p>
          <a:p>
            <a:pPr marL="285750" indent="-285750">
              <a:lnSpc>
                <a:spcPct val="110000"/>
              </a:lnSpc>
              <a:spcBef>
                <a:spcPts val="0"/>
              </a:spcBef>
              <a:buFont typeface="Arial"/>
              <a:buChar char="•"/>
            </a:pPr>
            <a:r>
              <a:rPr lang="de-DE" sz="1800" kern="1000" spc="30" dirty="0" err="1" smtClean="0">
                <a:latin typeface="+mn-lt"/>
                <a:cs typeface="Franklin Gothic Book"/>
              </a:rPr>
              <a:t>Largest</a:t>
            </a:r>
            <a:r>
              <a:rPr lang="de-DE" sz="1800" kern="1000" spc="30" dirty="0" smtClean="0">
                <a:latin typeface="+mn-lt"/>
                <a:cs typeface="Franklin Gothic Book"/>
              </a:rPr>
              <a:t> </a:t>
            </a:r>
            <a:r>
              <a:rPr lang="de-DE" sz="1800" kern="1000" spc="30" dirty="0" err="1" smtClean="0">
                <a:latin typeface="+mn-lt"/>
                <a:cs typeface="Franklin Gothic Book"/>
              </a:rPr>
              <a:t>number</a:t>
            </a:r>
            <a:r>
              <a:rPr lang="de-DE" sz="1800" kern="1000" spc="30" dirty="0">
                <a:latin typeface="+mn-lt"/>
                <a:cs typeface="Franklin Gothic Book"/>
              </a:rPr>
              <a:t> </a:t>
            </a:r>
            <a:r>
              <a:rPr lang="de-DE" sz="1800" kern="1000" spc="30" dirty="0" err="1" smtClean="0">
                <a:latin typeface="+mn-lt"/>
                <a:cs typeface="Franklin Gothic Book"/>
              </a:rPr>
              <a:t>of</a:t>
            </a:r>
            <a:r>
              <a:rPr lang="de-DE" sz="1800" kern="1000" spc="30" dirty="0" smtClean="0">
                <a:latin typeface="+mn-lt"/>
                <a:cs typeface="Franklin Gothic Book"/>
              </a:rPr>
              <a:t> </a:t>
            </a:r>
            <a:r>
              <a:rPr lang="de-DE" sz="1800" kern="1000" spc="30" dirty="0" err="1" smtClean="0">
                <a:latin typeface="+mn-lt"/>
                <a:cs typeface="Franklin Gothic Book"/>
              </a:rPr>
              <a:t>patients</a:t>
            </a:r>
            <a:r>
              <a:rPr lang="de-DE" sz="1800" kern="1000" spc="30" dirty="0" smtClean="0">
                <a:latin typeface="+mn-lt"/>
                <a:cs typeface="Franklin Gothic Book"/>
              </a:rPr>
              <a:t> </a:t>
            </a:r>
            <a:r>
              <a:rPr lang="de-DE" sz="1800" kern="1000" spc="30" dirty="0" err="1" smtClean="0">
                <a:latin typeface="+mn-lt"/>
                <a:cs typeface="Franklin Gothic Book"/>
              </a:rPr>
              <a:t>worldwide</a:t>
            </a:r>
            <a:r>
              <a:rPr lang="de-DE" sz="1800" kern="1000" spc="30" dirty="0" smtClean="0">
                <a:latin typeface="+mn-lt"/>
                <a:cs typeface="Franklin Gothic Book"/>
              </a:rPr>
              <a:t/>
            </a:r>
            <a:br>
              <a:rPr lang="de-DE" sz="1800" kern="1000" spc="30" dirty="0" smtClean="0">
                <a:latin typeface="+mn-lt"/>
                <a:cs typeface="Franklin Gothic Book"/>
              </a:rPr>
            </a:br>
            <a:r>
              <a:rPr lang="de-DE" sz="1800" kern="1000" spc="30" dirty="0" smtClean="0">
                <a:latin typeface="+mn-lt"/>
                <a:cs typeface="Franklin Gothic Book"/>
              </a:rPr>
              <a:t>&gt; 6700 </a:t>
            </a:r>
            <a:r>
              <a:rPr lang="de-DE" sz="1800" kern="1000" spc="30" dirty="0" err="1" smtClean="0">
                <a:latin typeface="+mn-lt"/>
                <a:cs typeface="Franklin Gothic Book"/>
              </a:rPr>
              <a:t>pts</a:t>
            </a:r>
            <a:r>
              <a:rPr lang="de-DE" sz="1800" kern="1000" spc="30" dirty="0" smtClean="0">
                <a:latin typeface="+mn-lt"/>
                <a:cs typeface="Franklin Gothic Book"/>
              </a:rPr>
              <a:t>, 230 </a:t>
            </a:r>
            <a:r>
              <a:rPr lang="de-DE" sz="1800" kern="1000" spc="30" dirty="0" err="1" smtClean="0">
                <a:latin typeface="+mn-lt"/>
                <a:cs typeface="Franklin Gothic Book"/>
              </a:rPr>
              <a:t>pts</a:t>
            </a:r>
            <a:r>
              <a:rPr lang="de-DE" sz="1800" kern="1000" spc="30" dirty="0" smtClean="0">
                <a:latin typeface="+mn-lt"/>
                <a:cs typeface="Franklin Gothic Book"/>
              </a:rPr>
              <a:t>/</a:t>
            </a:r>
            <a:r>
              <a:rPr lang="de-DE" sz="1800" kern="1000" spc="30" dirty="0" err="1" smtClean="0">
                <a:latin typeface="+mn-lt"/>
                <a:cs typeface="Franklin Gothic Book"/>
              </a:rPr>
              <a:t>year</a:t>
            </a:r>
            <a:r>
              <a:rPr lang="de-DE" sz="1800" kern="1000" spc="30" dirty="0" smtClean="0">
                <a:latin typeface="+mn-lt"/>
                <a:cs typeface="Franklin Gothic Book"/>
              </a:rPr>
              <a:t>, 4-8 </a:t>
            </a:r>
            <a:r>
              <a:rPr lang="de-DE" sz="1800" kern="1000" spc="30" dirty="0" err="1" smtClean="0">
                <a:latin typeface="+mn-lt"/>
                <a:cs typeface="Franklin Gothic Book"/>
              </a:rPr>
              <a:t>pts</a:t>
            </a:r>
            <a:r>
              <a:rPr lang="de-DE" sz="1800" kern="1000" spc="30" dirty="0" smtClean="0">
                <a:latin typeface="+mn-lt"/>
                <a:cs typeface="Franklin Gothic Book"/>
              </a:rPr>
              <a:t>/</a:t>
            </a:r>
            <a:r>
              <a:rPr lang="de-DE" sz="1800" kern="1000" spc="30" dirty="0" err="1" smtClean="0">
                <a:latin typeface="+mn-lt"/>
                <a:cs typeface="Franklin Gothic Book"/>
              </a:rPr>
              <a:t>day</a:t>
            </a:r>
            <a:endParaRPr lang="de-DE" sz="1800" kern="1000" spc="30" dirty="0" smtClean="0">
              <a:latin typeface="+mn-lt"/>
              <a:cs typeface="Franklin Gothic Book"/>
            </a:endParaRPr>
          </a:p>
          <a:p>
            <a:pPr marL="285750" indent="-285750">
              <a:lnSpc>
                <a:spcPct val="110000"/>
              </a:lnSpc>
              <a:spcBef>
                <a:spcPts val="0"/>
              </a:spcBef>
              <a:buFont typeface="Arial"/>
              <a:buChar char="•"/>
            </a:pPr>
            <a:r>
              <a:rPr lang="de-DE" sz="1800" kern="1000" spc="30" dirty="0" smtClean="0">
                <a:latin typeface="+mn-lt"/>
                <a:cs typeface="Franklin Gothic Book"/>
              </a:rPr>
              <a:t>4 </a:t>
            </a:r>
            <a:r>
              <a:rPr lang="de-DE" sz="1800" kern="1000" spc="30" dirty="0" err="1" smtClean="0">
                <a:latin typeface="+mn-lt"/>
                <a:cs typeface="Franklin Gothic Book"/>
              </a:rPr>
              <a:t>fractions</a:t>
            </a:r>
            <a:r>
              <a:rPr lang="de-DE" sz="1800" kern="1000" spc="30" dirty="0" smtClean="0">
                <a:latin typeface="+mn-lt"/>
                <a:cs typeface="Franklin Gothic Book"/>
              </a:rPr>
              <a:t> in </a:t>
            </a:r>
            <a:r>
              <a:rPr lang="de-DE" sz="1800" kern="1000" spc="30" dirty="0" err="1" smtClean="0">
                <a:latin typeface="+mn-lt"/>
                <a:cs typeface="Franklin Gothic Book"/>
              </a:rPr>
              <a:t>one</a:t>
            </a:r>
            <a:r>
              <a:rPr lang="de-DE" sz="1800" kern="1000" spc="30" dirty="0" smtClean="0">
                <a:latin typeface="+mn-lt"/>
                <a:cs typeface="Franklin Gothic Book"/>
              </a:rPr>
              <a:t> </a:t>
            </a:r>
            <a:r>
              <a:rPr lang="de-DE" sz="1800" kern="1000" spc="30" dirty="0" err="1" smtClean="0">
                <a:latin typeface="+mn-lt"/>
                <a:cs typeface="Franklin Gothic Book"/>
              </a:rPr>
              <a:t>week</a:t>
            </a:r>
            <a:endParaRPr lang="de-DE" sz="1800" kern="1000" spc="30" dirty="0" smtClean="0">
              <a:latin typeface="+mn-lt"/>
              <a:cs typeface="Franklin Gothic Book"/>
            </a:endParaRPr>
          </a:p>
          <a:p>
            <a:pPr marL="285750" indent="-285750">
              <a:lnSpc>
                <a:spcPct val="110000"/>
              </a:lnSpc>
              <a:spcBef>
                <a:spcPts val="0"/>
              </a:spcBef>
              <a:buFont typeface="Arial"/>
              <a:buChar char="•"/>
            </a:pPr>
            <a:r>
              <a:rPr lang="de-DE" sz="1800" kern="1000" spc="30" dirty="0" smtClean="0">
                <a:latin typeface="+mn-lt"/>
                <a:cs typeface="Franklin Gothic Book"/>
              </a:rPr>
              <a:t>Tumor </a:t>
            </a:r>
            <a:r>
              <a:rPr lang="de-DE" sz="1800" kern="1000" spc="30" dirty="0" err="1" smtClean="0">
                <a:latin typeface="+mn-lt"/>
                <a:cs typeface="Franklin Gothic Book"/>
              </a:rPr>
              <a:t>control</a:t>
            </a:r>
            <a:r>
              <a:rPr lang="de-DE" sz="1800" kern="1000" spc="30" dirty="0" smtClean="0">
                <a:latin typeface="+mn-lt"/>
                <a:cs typeface="Franklin Gothic Book"/>
              </a:rPr>
              <a:t> rate </a:t>
            </a:r>
            <a:r>
              <a:rPr lang="de-DE" sz="1800" kern="1000" spc="30" dirty="0" err="1" smtClean="0">
                <a:latin typeface="+mn-lt"/>
                <a:cs typeface="Franklin Gothic Book"/>
              </a:rPr>
              <a:t>of</a:t>
            </a:r>
            <a:r>
              <a:rPr lang="de-DE" sz="1800" kern="1000" spc="30" dirty="0" smtClean="0">
                <a:latin typeface="+mn-lt"/>
                <a:cs typeface="Franklin Gothic Book"/>
              </a:rPr>
              <a:t> 98%!</a:t>
            </a:r>
          </a:p>
          <a:p>
            <a:pPr>
              <a:lnSpc>
                <a:spcPct val="110000"/>
              </a:lnSpc>
              <a:spcBef>
                <a:spcPts val="0"/>
              </a:spcBef>
            </a:pPr>
            <a:endParaRPr lang="de-DE" sz="1800" kern="1000" spc="30" dirty="0" smtClean="0">
              <a:latin typeface="+mn-lt"/>
              <a:cs typeface="Franklin Gothic Book"/>
            </a:endParaRPr>
          </a:p>
          <a:p>
            <a:pPr marL="285750" indent="-285750">
              <a:lnSpc>
                <a:spcPct val="110000"/>
              </a:lnSpc>
              <a:spcBef>
                <a:spcPts val="0"/>
              </a:spcBef>
              <a:buFont typeface="Arial"/>
              <a:buChar char="•"/>
            </a:pPr>
            <a:endParaRPr lang="de-DE" sz="1800" kern="1000" spc="30" dirty="0" smtClean="0">
              <a:latin typeface="+mn-lt"/>
              <a:cs typeface="Franklin Gothic Book"/>
            </a:endParaRPr>
          </a:p>
          <a:p>
            <a:pPr marL="285750" indent="-285750">
              <a:lnSpc>
                <a:spcPct val="110000"/>
              </a:lnSpc>
              <a:spcBef>
                <a:spcPts val="0"/>
              </a:spcBef>
              <a:buFont typeface="Arial"/>
              <a:buChar char="•"/>
            </a:pPr>
            <a:endParaRPr lang="de-DE" sz="1800" kern="1000" spc="30" dirty="0" smtClean="0">
              <a:latin typeface="+mn-lt"/>
              <a:cs typeface="Franklin Gothic Book"/>
            </a:endParaRPr>
          </a:p>
        </p:txBody>
      </p:sp>
      <p:pic>
        <p:nvPicPr>
          <p:cNvPr id="12" name="Picture 9" descr="DSC_0085"/>
          <p:cNvPicPr>
            <a:picLocks noChangeAspect="1" noChangeArrowheads="1"/>
          </p:cNvPicPr>
          <p:nvPr/>
        </p:nvPicPr>
        <p:blipFill>
          <a:blip r:embed="rId4">
            <a:extLst>
              <a:ext uri="{28A0092B-C50C-407E-A947-70E740481C1C}">
                <a14:useLocalDpi xmlns:a14="http://schemas.microsoft.com/office/drawing/2010/main" val="0"/>
              </a:ext>
            </a:extLst>
          </a:blip>
          <a:srcRect t="7816" r="17134"/>
          <a:stretch>
            <a:fillRect/>
          </a:stretch>
        </p:blipFill>
        <p:spPr bwMode="auto">
          <a:xfrm>
            <a:off x="5522404" y="1414528"/>
            <a:ext cx="3379212" cy="251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86478"/>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CH"/>
          </a:p>
        </p:txBody>
      </p:sp>
      <p:sp>
        <p:nvSpPr>
          <p:cNvPr id="3" name="Slide Number Placeholder 2"/>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13</a:t>
            </a:fld>
            <a:endParaRPr lang="de-DE" dirty="0"/>
          </a:p>
        </p:txBody>
      </p:sp>
      <p:sp>
        <p:nvSpPr>
          <p:cNvPr id="4" name="Slide Number Placeholder 2"/>
          <p:cNvSpPr txBox="1">
            <a:spLocks/>
          </p:cNvSpPr>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900" kern="1200" smtClean="0">
                <a:solidFill>
                  <a:schemeClr val="tx1"/>
                </a:solidFill>
                <a:latin typeface="+mn-lt"/>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a:lstStyle>
          <a:p>
            <a:pPr algn="r">
              <a:defRPr/>
            </a:pPr>
            <a:r>
              <a:rPr lang="de-DE" smtClean="0"/>
              <a:t>Page </a:t>
            </a:r>
            <a:fld id="{EBC07571-3134-BB4B-B83F-1A9FE18D34F3}" type="slidenum">
              <a:rPr lang="de-DE" smtClean="0"/>
              <a:pPr algn="r">
                <a:defRPr/>
              </a:pPr>
              <a:t>13</a:t>
            </a:fld>
            <a:endParaRPr lang="de-DE"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606" y="844850"/>
            <a:ext cx="7900643" cy="543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 Box 5"/>
          <p:cNvSpPr txBox="1">
            <a:spLocks noChangeArrowheads="1"/>
          </p:cNvSpPr>
          <p:nvPr/>
        </p:nvSpPr>
        <p:spPr bwMode="auto">
          <a:xfrm>
            <a:off x="0" y="21506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600">
                <a:solidFill>
                  <a:schemeClr val="tx1"/>
                </a:solidFill>
                <a:latin typeface="Arial" charset="0"/>
              </a:defRPr>
            </a:lvl1pPr>
            <a:lvl2pPr marL="742950" indent="-285750">
              <a:defRPr sz="3600">
                <a:solidFill>
                  <a:schemeClr val="tx1"/>
                </a:solidFill>
                <a:latin typeface="Arial" charset="0"/>
              </a:defRPr>
            </a:lvl2pPr>
            <a:lvl3pPr marL="1143000" indent="-228600">
              <a:defRPr sz="3600">
                <a:solidFill>
                  <a:schemeClr val="tx1"/>
                </a:solidFill>
                <a:latin typeface="Arial" charset="0"/>
              </a:defRPr>
            </a:lvl3pPr>
            <a:lvl4pPr marL="1600200" indent="-228600">
              <a:defRPr sz="3600">
                <a:solidFill>
                  <a:schemeClr val="tx1"/>
                </a:solidFill>
                <a:latin typeface="Arial" charset="0"/>
              </a:defRPr>
            </a:lvl4pPr>
            <a:lvl5pPr marL="2057400" indent="-228600">
              <a:defRPr sz="3600">
                <a:solidFill>
                  <a:schemeClr val="tx1"/>
                </a:solidFill>
                <a:latin typeface="Arial" charset="0"/>
              </a:defRPr>
            </a:lvl5pPr>
            <a:lvl6pPr marL="2514600" indent="-228600" eaLnBrk="0" fontAlgn="base" hangingPunct="0">
              <a:spcBef>
                <a:spcPct val="0"/>
              </a:spcBef>
              <a:spcAft>
                <a:spcPct val="0"/>
              </a:spcAft>
              <a:defRPr sz="3600">
                <a:solidFill>
                  <a:schemeClr val="tx1"/>
                </a:solidFill>
                <a:latin typeface="Arial" charset="0"/>
              </a:defRPr>
            </a:lvl6pPr>
            <a:lvl7pPr marL="2971800" indent="-228600" eaLnBrk="0" fontAlgn="base" hangingPunct="0">
              <a:spcBef>
                <a:spcPct val="0"/>
              </a:spcBef>
              <a:spcAft>
                <a:spcPct val="0"/>
              </a:spcAft>
              <a:defRPr sz="3600">
                <a:solidFill>
                  <a:schemeClr val="tx1"/>
                </a:solidFill>
                <a:latin typeface="Arial" charset="0"/>
              </a:defRPr>
            </a:lvl7pPr>
            <a:lvl8pPr marL="3429000" indent="-228600" eaLnBrk="0" fontAlgn="base" hangingPunct="0">
              <a:spcBef>
                <a:spcPct val="0"/>
              </a:spcBef>
              <a:spcAft>
                <a:spcPct val="0"/>
              </a:spcAft>
              <a:defRPr sz="3600">
                <a:solidFill>
                  <a:schemeClr val="tx1"/>
                </a:solidFill>
                <a:latin typeface="Arial" charset="0"/>
              </a:defRPr>
            </a:lvl8pPr>
            <a:lvl9pPr marL="3886200" indent="-228600" eaLnBrk="0" fontAlgn="base" hangingPunct="0">
              <a:spcBef>
                <a:spcPct val="0"/>
              </a:spcBef>
              <a:spcAft>
                <a:spcPct val="0"/>
              </a:spcAft>
              <a:defRPr sz="3600">
                <a:solidFill>
                  <a:schemeClr val="tx1"/>
                </a:solidFill>
                <a:latin typeface="Arial" charset="0"/>
              </a:defRPr>
            </a:lvl9pPr>
          </a:lstStyle>
          <a:p>
            <a:pPr algn="ctr">
              <a:spcBef>
                <a:spcPct val="50000"/>
              </a:spcBef>
            </a:pPr>
            <a:r>
              <a:rPr lang="en-US" altLang="de-DE" sz="2400" dirty="0" smtClean="0">
                <a:solidFill>
                  <a:schemeClr val="bg1">
                    <a:lumMod val="65000"/>
                  </a:schemeClr>
                </a:solidFill>
              </a:rPr>
              <a:t>Ocular patient numbers world wide</a:t>
            </a:r>
            <a:endParaRPr lang="en-US" altLang="de-DE" sz="2400" dirty="0">
              <a:solidFill>
                <a:schemeClr val="bg1">
                  <a:lumMod val="65000"/>
                </a:schemeClr>
              </a:solidFill>
            </a:endParaRPr>
          </a:p>
        </p:txBody>
      </p:sp>
      <p:sp>
        <p:nvSpPr>
          <p:cNvPr id="8" name="TextBox 7"/>
          <p:cNvSpPr txBox="1"/>
          <p:nvPr/>
        </p:nvSpPr>
        <p:spPr>
          <a:xfrm>
            <a:off x="1946676" y="4711337"/>
            <a:ext cx="313508" cy="261257"/>
          </a:xfrm>
          <a:prstGeom prst="rect">
            <a:avLst/>
          </a:prstGeom>
          <a:solidFill>
            <a:schemeClr val="bg1"/>
          </a:solidFill>
        </p:spPr>
        <p:txBody>
          <a:bodyPr wrap="square" lIns="0" tIns="0" rIns="0" bIns="0" rtlCol="0">
            <a:noAutofit/>
          </a:bodyPr>
          <a:lstStyle/>
          <a:p>
            <a:pPr>
              <a:lnSpc>
                <a:spcPct val="110000"/>
              </a:lnSpc>
              <a:spcBef>
                <a:spcPts val="0"/>
              </a:spcBef>
            </a:pPr>
            <a:r>
              <a:rPr lang="en-US" sz="1800" kern="1000" spc="30" dirty="0" smtClean="0">
                <a:latin typeface="+mn-lt"/>
                <a:cs typeface="Franklin Gothic Book"/>
              </a:rPr>
              <a:t>PSI</a:t>
            </a:r>
            <a:endParaRPr lang="de-CH" sz="1800" kern="1000" spc="30" dirty="0" err="1" smtClean="0">
              <a:latin typeface="+mn-lt"/>
              <a:cs typeface="Franklin Gothic Book"/>
            </a:endParaRPr>
          </a:p>
        </p:txBody>
      </p:sp>
    </p:spTree>
    <p:extLst>
      <p:ext uri="{BB962C8B-B14F-4D97-AF65-F5344CB8AC3E}">
        <p14:creationId xmlns:p14="http://schemas.microsoft.com/office/powerpoint/2010/main" val="1470606280"/>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8567738" y="6661150"/>
            <a:ext cx="576262" cy="196850"/>
          </a:xfrm>
        </p:spPr>
        <p:txBody>
          <a:bodyPr/>
          <a:lstStyle/>
          <a:p>
            <a:pPr algn="r">
              <a:defRPr/>
            </a:pPr>
            <a:r>
              <a:rPr lang="de-DE" smtClean="0"/>
              <a:t>Page </a:t>
            </a:r>
            <a:fld id="{EBC07571-3134-BB4B-B83F-1A9FE18D34F3}" type="slidenum">
              <a:rPr lang="de-DE" smtClean="0"/>
              <a:pPr algn="r">
                <a:defRPr/>
              </a:pPr>
              <a:t>14</a:t>
            </a:fld>
            <a:endParaRPr lang="de-DE"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76" y="6519545"/>
            <a:ext cx="733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Bild 20" descr="Beschreibung: Beschreibung: Beschreibung: uzh_logo_d_pos_grau_1m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914" y="6500495"/>
            <a:ext cx="827087"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7126" y="6495733"/>
            <a:ext cx="741363"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1"/>
          <p:cNvSpPr txBox="1">
            <a:spLocks/>
          </p:cNvSpPr>
          <p:nvPr/>
        </p:nvSpPr>
        <p:spPr>
          <a:xfrm>
            <a:off x="1042988" y="2637481"/>
            <a:ext cx="7742237" cy="4679951"/>
          </a:xfrm>
          <a:prstGeom prst="rect">
            <a:avLst/>
          </a:prstGeom>
        </p:spPr>
        <p:txBody>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marL="0" indent="0">
              <a:buFont typeface="Arial" panose="020B0604020202020204" pitchFamily="34" charset="0"/>
              <a:buNone/>
            </a:pPr>
            <a:endParaRPr lang="en-US" sz="2800" b="1" dirty="0" smtClean="0"/>
          </a:p>
          <a:p>
            <a:pPr marL="0" indent="0">
              <a:buFont typeface="Arial" panose="020B0604020202020204" pitchFamily="34" charset="0"/>
              <a:buNone/>
            </a:pPr>
            <a:endParaRPr lang="en-US" sz="2800" b="1" dirty="0"/>
          </a:p>
          <a:p>
            <a:pPr marL="0" indent="0">
              <a:buFont typeface="Arial" panose="020B0604020202020204" pitchFamily="34" charset="0"/>
              <a:buNone/>
            </a:pPr>
            <a:r>
              <a:rPr lang="en-US" sz="3200" b="1" dirty="0" smtClean="0">
                <a:solidFill>
                  <a:schemeClr val="bg1">
                    <a:lumMod val="50000"/>
                  </a:schemeClr>
                </a:solidFill>
              </a:rPr>
              <a:t>RT patients 2025 in </a:t>
            </a:r>
          </a:p>
          <a:p>
            <a:pPr marL="0" indent="0">
              <a:buFont typeface="Arial" panose="020B0604020202020204" pitchFamily="34" charset="0"/>
              <a:buNone/>
            </a:pPr>
            <a:r>
              <a:rPr lang="en-US" sz="3200" b="1" dirty="0" smtClean="0">
                <a:solidFill>
                  <a:schemeClr val="bg1">
                    <a:lumMod val="50000"/>
                  </a:schemeClr>
                </a:solidFill>
              </a:rPr>
              <a:t>Europe</a:t>
            </a:r>
          </a:p>
          <a:p>
            <a:endParaRPr lang="de-CH" dirty="0"/>
          </a:p>
        </p:txBody>
      </p:sp>
      <p:sp>
        <p:nvSpPr>
          <p:cNvPr id="9" name="Title 2"/>
          <p:cNvSpPr txBox="1">
            <a:spLocks/>
          </p:cNvSpPr>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fr-CH" smtClean="0"/>
              <a:t>Radiotherapy :: Cancer management</a:t>
            </a:r>
            <a:endParaRPr lang="de-CH" dirty="0"/>
          </a:p>
        </p:txBody>
      </p:sp>
      <p:pic>
        <p:nvPicPr>
          <p:cNvPr id="10" name="Picture 9"/>
          <p:cNvPicPr>
            <a:picLocks noChangeAspect="1"/>
          </p:cNvPicPr>
          <p:nvPr/>
        </p:nvPicPr>
        <p:blipFill>
          <a:blip r:embed="rId6"/>
          <a:stretch>
            <a:fillRect/>
          </a:stretch>
        </p:blipFill>
        <p:spPr>
          <a:xfrm>
            <a:off x="4735880" y="1484784"/>
            <a:ext cx="4228608" cy="4068287"/>
          </a:xfrm>
          <a:prstGeom prst="rect">
            <a:avLst/>
          </a:prstGeom>
        </p:spPr>
      </p:pic>
      <p:pic>
        <p:nvPicPr>
          <p:cNvPr id="11" name="Picture 10"/>
          <p:cNvPicPr>
            <a:picLocks noChangeAspect="1"/>
          </p:cNvPicPr>
          <p:nvPr/>
        </p:nvPicPr>
        <p:blipFill>
          <a:blip r:embed="rId7"/>
          <a:stretch>
            <a:fillRect/>
          </a:stretch>
        </p:blipFill>
        <p:spPr>
          <a:xfrm>
            <a:off x="3082526" y="6069798"/>
            <a:ext cx="5102474" cy="672654"/>
          </a:xfrm>
          <a:prstGeom prst="rect">
            <a:avLst/>
          </a:prstGeom>
        </p:spPr>
      </p:pic>
      <p:pic>
        <p:nvPicPr>
          <p:cNvPr id="12" name="Picture 11"/>
          <p:cNvPicPr>
            <a:picLocks noChangeAspect="1"/>
          </p:cNvPicPr>
          <p:nvPr/>
        </p:nvPicPr>
        <p:blipFill>
          <a:blip r:embed="rId8"/>
          <a:stretch>
            <a:fillRect/>
          </a:stretch>
        </p:blipFill>
        <p:spPr>
          <a:xfrm>
            <a:off x="171876" y="4849341"/>
            <a:ext cx="4486275" cy="523875"/>
          </a:xfrm>
          <a:prstGeom prst="rect">
            <a:avLst/>
          </a:prstGeom>
        </p:spPr>
      </p:pic>
      <p:sp>
        <p:nvSpPr>
          <p:cNvPr id="13" name="Rectangle 12"/>
          <p:cNvSpPr/>
          <p:nvPr/>
        </p:nvSpPr>
        <p:spPr>
          <a:xfrm>
            <a:off x="4676407" y="548680"/>
            <a:ext cx="4108818" cy="923330"/>
          </a:xfrm>
          <a:prstGeom prst="rect">
            <a:avLst/>
          </a:prstGeom>
          <a:noFill/>
        </p:spPr>
        <p:txBody>
          <a:bodyPr wrap="none" lIns="91440" tIns="45720" rIns="91440" bIns="45720">
            <a:spAutoFit/>
          </a:bodyPr>
          <a:lstStyle/>
          <a:p>
            <a:pPr algn="ctr"/>
            <a:r>
              <a:rPr lang="en-US"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GLOBOCAN</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graphicFrame>
        <p:nvGraphicFramePr>
          <p:cNvPr id="14" name="Content Placeholder 5"/>
          <p:cNvGraphicFramePr>
            <a:graphicFrameLocks/>
          </p:cNvGraphicFramePr>
          <p:nvPr>
            <p:extLst/>
          </p:nvPr>
        </p:nvGraphicFramePr>
        <p:xfrm>
          <a:off x="2856826" y="4339423"/>
          <a:ext cx="6265316" cy="1752600"/>
        </p:xfrm>
        <a:graphic>
          <a:graphicData uri="http://schemas.openxmlformats.org/drawingml/2006/table">
            <a:tbl>
              <a:tblPr firstRow="1" bandRow="1">
                <a:tableStyleId>{93296810-A885-4BE3-A3E7-6D5BEEA58F35}</a:tableStyleId>
              </a:tblPr>
              <a:tblGrid>
                <a:gridCol w="3132658">
                  <a:extLst>
                    <a:ext uri="{9D8B030D-6E8A-4147-A177-3AD203B41FA5}">
                      <a16:colId xmlns:a16="http://schemas.microsoft.com/office/drawing/2014/main" val="2469317160"/>
                    </a:ext>
                  </a:extLst>
                </a:gridCol>
                <a:gridCol w="3132658">
                  <a:extLst>
                    <a:ext uri="{9D8B030D-6E8A-4147-A177-3AD203B41FA5}">
                      <a16:colId xmlns:a16="http://schemas.microsoft.com/office/drawing/2014/main" val="1178080306"/>
                    </a:ext>
                  </a:extLst>
                </a:gridCol>
              </a:tblGrid>
              <a:tr h="370840">
                <a:tc>
                  <a:txBody>
                    <a:bodyPr/>
                    <a:lstStyle/>
                    <a:p>
                      <a:r>
                        <a:rPr lang="fr-CH" dirty="0" smtClean="0"/>
                        <a:t>2025</a:t>
                      </a:r>
                      <a:endParaRPr lang="de-CH" dirty="0"/>
                    </a:p>
                  </a:txBody>
                  <a:tcPr/>
                </a:tc>
                <a:tc>
                  <a:txBody>
                    <a:bodyPr/>
                    <a:lstStyle/>
                    <a:p>
                      <a:pPr algn="ctr"/>
                      <a:r>
                        <a:rPr lang="fr-CH" dirty="0" err="1" smtClean="0"/>
                        <a:t>Mean</a:t>
                      </a:r>
                      <a:endParaRPr lang="de-CH" dirty="0"/>
                    </a:p>
                  </a:txBody>
                  <a:tcPr/>
                </a:tc>
                <a:extLst>
                  <a:ext uri="{0D108BD9-81ED-4DB2-BD59-A6C34878D82A}">
                    <a16:rowId xmlns:a16="http://schemas.microsoft.com/office/drawing/2014/main" val="1417378485"/>
                  </a:ext>
                </a:extLst>
              </a:tr>
              <a:tr h="370840">
                <a:tc>
                  <a:txBody>
                    <a:bodyPr/>
                    <a:lstStyle/>
                    <a:p>
                      <a:r>
                        <a:rPr lang="fr-CH" dirty="0" err="1" smtClean="0"/>
                        <a:t>Increase</a:t>
                      </a:r>
                      <a:r>
                        <a:rPr lang="fr-CH" dirty="0" smtClean="0"/>
                        <a:t> in prostate Cancer </a:t>
                      </a:r>
                      <a:endParaRPr lang="de-CH" dirty="0"/>
                    </a:p>
                  </a:txBody>
                  <a:tcPr/>
                </a:tc>
                <a:tc>
                  <a:txBody>
                    <a:bodyPr/>
                    <a:lstStyle/>
                    <a:p>
                      <a:pPr algn="ctr"/>
                      <a:r>
                        <a:rPr lang="fr-CH" dirty="0" smtClean="0"/>
                        <a:t>24%</a:t>
                      </a:r>
                      <a:endParaRPr lang="de-CH" dirty="0"/>
                    </a:p>
                  </a:txBody>
                  <a:tcPr/>
                </a:tc>
                <a:extLst>
                  <a:ext uri="{0D108BD9-81ED-4DB2-BD59-A6C34878D82A}">
                    <a16:rowId xmlns:a16="http://schemas.microsoft.com/office/drawing/2014/main" val="3191948962"/>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dirty="0" err="1" smtClean="0"/>
                        <a:t>Increase</a:t>
                      </a:r>
                      <a:r>
                        <a:rPr lang="fr-CH" dirty="0" smtClean="0"/>
                        <a:t> in </a:t>
                      </a:r>
                      <a:r>
                        <a:rPr lang="fr-CH" dirty="0" err="1" smtClean="0"/>
                        <a:t>lymphoma</a:t>
                      </a:r>
                      <a:endParaRPr lang="de-CH" dirty="0" smtClean="0"/>
                    </a:p>
                  </a:txBody>
                  <a:tcPr/>
                </a:tc>
                <a:tc>
                  <a:txBody>
                    <a:bodyPr/>
                    <a:lstStyle/>
                    <a:p>
                      <a:pPr algn="ctr"/>
                      <a:r>
                        <a:rPr lang="fr-CH" dirty="0" smtClean="0"/>
                        <a:t>13%</a:t>
                      </a:r>
                      <a:endParaRPr lang="de-CH" dirty="0"/>
                    </a:p>
                  </a:txBody>
                  <a:tcPr/>
                </a:tc>
                <a:extLst>
                  <a:ext uri="{0D108BD9-81ED-4DB2-BD59-A6C34878D82A}">
                    <a16:rowId xmlns:a16="http://schemas.microsoft.com/office/drawing/2014/main" val="391674288"/>
                  </a:ext>
                </a:extLst>
              </a:tr>
              <a:tr h="370840">
                <a:tc>
                  <a:txBody>
                    <a:bodyPr/>
                    <a:lstStyle/>
                    <a:p>
                      <a:r>
                        <a:rPr lang="fr-CH" dirty="0" err="1" smtClean="0"/>
                        <a:t>Increase</a:t>
                      </a:r>
                      <a:r>
                        <a:rPr lang="fr-CH" dirty="0" smtClean="0"/>
                        <a:t> in RT (range)</a:t>
                      </a:r>
                      <a:endParaRPr lang="de-CH" dirty="0"/>
                    </a:p>
                  </a:txBody>
                  <a:tcPr/>
                </a:tc>
                <a:tc>
                  <a:txBody>
                    <a:bodyPr/>
                    <a:lstStyle/>
                    <a:p>
                      <a:pPr algn="ctr"/>
                      <a:r>
                        <a:rPr lang="fr-CH" dirty="0" smtClean="0"/>
                        <a:t>16%</a:t>
                      </a:r>
                    </a:p>
                    <a:p>
                      <a:pPr algn="ctr"/>
                      <a:r>
                        <a:rPr lang="fr-CH" dirty="0" smtClean="0"/>
                        <a:t>(5-30%)</a:t>
                      </a:r>
                      <a:endParaRPr lang="de-CH" dirty="0"/>
                    </a:p>
                  </a:txBody>
                  <a:tcPr/>
                </a:tc>
                <a:extLst>
                  <a:ext uri="{0D108BD9-81ED-4DB2-BD59-A6C34878D82A}">
                    <a16:rowId xmlns:a16="http://schemas.microsoft.com/office/drawing/2014/main" val="1426565255"/>
                  </a:ext>
                </a:extLst>
              </a:tr>
            </a:tbl>
          </a:graphicData>
        </a:graphic>
      </p:graphicFrame>
    </p:spTree>
    <p:extLst>
      <p:ext uri="{BB962C8B-B14F-4D97-AF65-F5344CB8AC3E}">
        <p14:creationId xmlns:p14="http://schemas.microsoft.com/office/powerpoint/2010/main" val="30600243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462963" y="6661150"/>
            <a:ext cx="681037" cy="196850"/>
          </a:xfrm>
        </p:spPr>
        <p:txBody>
          <a:bodyPr/>
          <a:lstStyle/>
          <a:p>
            <a:pPr algn="r">
              <a:defRPr/>
            </a:pPr>
            <a:r>
              <a:rPr lang="de-DE" smtClean="0"/>
              <a:t>Page </a:t>
            </a:r>
            <a:fld id="{EBC07571-3134-BB4B-B83F-1A9FE18D34F3}" type="slidenum">
              <a:rPr lang="de-DE" smtClean="0"/>
              <a:pPr algn="r">
                <a:defRPr/>
              </a:pPr>
              <a:t>15</a:t>
            </a:fld>
            <a:endParaRPr lang="de-DE" dirty="0"/>
          </a:p>
        </p:txBody>
      </p:sp>
      <p:sp>
        <p:nvSpPr>
          <p:cNvPr id="5" name="Slide Number Placeholder 5"/>
          <p:cNvSpPr>
            <a:spLocks noGrp="1"/>
          </p:cNvSpPr>
          <p:nvPr>
            <p:ph type="sldNum" sz="quarter" idx="12"/>
          </p:nvPr>
        </p:nvSpPr>
        <p:spPr>
          <a:xfrm>
            <a:off x="8568258" y="4967853"/>
            <a:ext cx="670834" cy="175555"/>
          </a:xfrm>
        </p:spPr>
        <p:txBody>
          <a:bodyPr/>
          <a:lstStyle/>
          <a:p>
            <a:r>
              <a:rPr lang="de-CH" dirty="0" smtClean="0"/>
              <a:t>Page </a:t>
            </a:r>
            <a:fld id="{706F921F-2A28-466C-B743-6435AFA9AD73}" type="slidenum">
              <a:rPr lang="de-CH" smtClean="0"/>
              <a:t>15</a:t>
            </a:fld>
            <a:endParaRPr lang="de-CH" dirty="0"/>
          </a:p>
        </p:txBody>
      </p:sp>
      <p:sp>
        <p:nvSpPr>
          <p:cNvPr id="6" name="Date Placeholder 3"/>
          <p:cNvSpPr>
            <a:spLocks noGrp="1"/>
          </p:cNvSpPr>
          <p:nvPr>
            <p:ph type="dt" sz="half" idx="4294967295"/>
          </p:nvPr>
        </p:nvSpPr>
        <p:spPr>
          <a:xfrm>
            <a:off x="-1" y="-1"/>
            <a:ext cx="45719" cy="45719"/>
          </a:xfrm>
        </p:spPr>
        <p:txBody>
          <a:bodyPr/>
          <a:lstStyle/>
          <a:p>
            <a:endParaRPr lang="de-CH" dirty="0"/>
          </a:p>
        </p:txBody>
      </p:sp>
      <p:pic>
        <p:nvPicPr>
          <p:cNvPr id="8" name="Picture 7"/>
          <p:cNvPicPr>
            <a:picLocks noChangeAspect="1"/>
          </p:cNvPicPr>
          <p:nvPr/>
        </p:nvPicPr>
        <p:blipFill>
          <a:blip r:embed="rId2"/>
          <a:stretch>
            <a:fillRect/>
          </a:stretch>
        </p:blipFill>
        <p:spPr>
          <a:xfrm>
            <a:off x="2249742" y="1221600"/>
            <a:ext cx="6353934" cy="3669652"/>
          </a:xfrm>
          <a:prstGeom prst="rect">
            <a:avLst/>
          </a:prstGeom>
        </p:spPr>
      </p:pic>
      <p:sp>
        <p:nvSpPr>
          <p:cNvPr id="9" name="Rectangle 8"/>
          <p:cNvSpPr/>
          <p:nvPr/>
        </p:nvSpPr>
        <p:spPr bwMode="auto">
          <a:xfrm>
            <a:off x="2141729" y="1005575"/>
            <a:ext cx="1887775" cy="404573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1800">
              <a:latin typeface="Times" charset="0"/>
            </a:endParaRPr>
          </a:p>
        </p:txBody>
      </p:sp>
      <p:pic>
        <p:nvPicPr>
          <p:cNvPr id="10" name="Picture 9"/>
          <p:cNvPicPr>
            <a:picLocks noChangeAspect="1"/>
          </p:cNvPicPr>
          <p:nvPr/>
        </p:nvPicPr>
        <p:blipFill>
          <a:blip r:embed="rId3"/>
          <a:stretch>
            <a:fillRect/>
          </a:stretch>
        </p:blipFill>
        <p:spPr>
          <a:xfrm>
            <a:off x="3987546" y="686645"/>
            <a:ext cx="5235779" cy="5262636"/>
          </a:xfrm>
          <a:prstGeom prst="rect">
            <a:avLst/>
          </a:prstGeom>
        </p:spPr>
      </p:pic>
      <p:pic>
        <p:nvPicPr>
          <p:cNvPr id="11" name="Picture 10"/>
          <p:cNvPicPr>
            <a:picLocks noChangeAspect="1"/>
          </p:cNvPicPr>
          <p:nvPr/>
        </p:nvPicPr>
        <p:blipFill>
          <a:blip r:embed="rId2"/>
          <a:stretch>
            <a:fillRect/>
          </a:stretch>
        </p:blipFill>
        <p:spPr>
          <a:xfrm>
            <a:off x="13439" y="2492896"/>
            <a:ext cx="3910489" cy="2258464"/>
          </a:xfrm>
          <a:prstGeom prst="rect">
            <a:avLst/>
          </a:prstGeom>
        </p:spPr>
      </p:pic>
      <p:pic>
        <p:nvPicPr>
          <p:cNvPr id="12" name="Picture 11"/>
          <p:cNvPicPr>
            <a:picLocks noChangeAspect="1"/>
          </p:cNvPicPr>
          <p:nvPr/>
        </p:nvPicPr>
        <p:blipFill>
          <a:blip r:embed="rId4"/>
          <a:stretch>
            <a:fillRect/>
          </a:stretch>
        </p:blipFill>
        <p:spPr>
          <a:xfrm>
            <a:off x="7779742" y="5609"/>
            <a:ext cx="1385209" cy="668264"/>
          </a:xfrm>
          <a:prstGeom prst="rect">
            <a:avLst/>
          </a:prstGeom>
        </p:spPr>
      </p:pic>
    </p:spTree>
    <p:extLst>
      <p:ext uri="{BB962C8B-B14F-4D97-AF65-F5344CB8AC3E}">
        <p14:creationId xmlns:p14="http://schemas.microsoft.com/office/powerpoint/2010/main" val="27554232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fltVal val="0"/>
                                          </p:val>
                                        </p:tav>
                                        <p:tav tm="100000">
                                          <p:val>
                                            <p:strVal val="#ppt_w"/>
                                          </p:val>
                                        </p:tav>
                                      </p:tavLst>
                                    </p:anim>
                                    <p:anim calcmode="lin" valueType="num">
                                      <p:cBhvr>
                                        <p:cTn id="16" dur="1000" fill="hold"/>
                                        <p:tgtEl>
                                          <p:spTgt spid="11"/>
                                        </p:tgtEl>
                                        <p:attrNameLst>
                                          <p:attrName>ppt_h</p:attrName>
                                        </p:attrNameLst>
                                      </p:cBhvr>
                                      <p:tavLst>
                                        <p:tav tm="0">
                                          <p:val>
                                            <p:fltVal val="0"/>
                                          </p:val>
                                        </p:tav>
                                        <p:tav tm="100000">
                                          <p:val>
                                            <p:strVal val="#ppt_h"/>
                                          </p:val>
                                        </p:tav>
                                      </p:tavLst>
                                    </p:anim>
                                    <p:anim calcmode="lin" valueType="num">
                                      <p:cBhvr>
                                        <p:cTn id="17" dur="1000" fill="hold"/>
                                        <p:tgtEl>
                                          <p:spTgt spid="11"/>
                                        </p:tgtEl>
                                        <p:attrNameLst>
                                          <p:attrName>style.rotation</p:attrName>
                                        </p:attrNameLst>
                                      </p:cBhvr>
                                      <p:tavLst>
                                        <p:tav tm="0">
                                          <p:val>
                                            <p:fltVal val="90"/>
                                          </p:val>
                                        </p:tav>
                                        <p:tav tm="100000">
                                          <p:val>
                                            <p:fltVal val="0"/>
                                          </p:val>
                                        </p:tav>
                                      </p:tavLst>
                                    </p:anim>
                                    <p:animEffect transition="in" filter="fade">
                                      <p:cBhvr>
                                        <p:cTn id="1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de-CH" dirty="0"/>
          </a:p>
        </p:txBody>
      </p:sp>
      <p:sp>
        <p:nvSpPr>
          <p:cNvPr id="3" name="Slide Number Placeholder 2"/>
          <p:cNvSpPr>
            <a:spLocks noGrp="1"/>
          </p:cNvSpPr>
          <p:nvPr>
            <p:ph type="sldNum" sz="quarter" idx="4294967295"/>
          </p:nvPr>
        </p:nvSpPr>
        <p:spPr>
          <a:xfrm>
            <a:off x="8567738" y="6661150"/>
            <a:ext cx="576262" cy="196850"/>
          </a:xfrm>
        </p:spPr>
        <p:txBody>
          <a:bodyPr/>
          <a:lstStyle/>
          <a:p>
            <a:pPr algn="r">
              <a:defRPr/>
            </a:pPr>
            <a:r>
              <a:rPr lang="de-DE" smtClean="0"/>
              <a:t>Seite </a:t>
            </a:r>
            <a:fld id="{EBC07571-3134-BB4B-B83F-1A9FE18D34F3}" type="slidenum">
              <a:rPr lang="de-DE" smtClean="0"/>
              <a:pPr algn="r">
                <a:defRPr/>
              </a:pPr>
              <a:t>16</a:t>
            </a:fld>
            <a:endParaRPr lang="de-DE" dirty="0"/>
          </a:p>
        </p:txBody>
      </p:sp>
      <p:sp>
        <p:nvSpPr>
          <p:cNvPr id="7" name="Oval 6"/>
          <p:cNvSpPr>
            <a:spLocks noChangeAspect="1"/>
          </p:cNvSpPr>
          <p:nvPr/>
        </p:nvSpPr>
        <p:spPr bwMode="auto">
          <a:xfrm>
            <a:off x="432512" y="2145273"/>
            <a:ext cx="2723721" cy="1800000"/>
          </a:xfrm>
          <a:prstGeom prst="ellipse">
            <a:avLst/>
          </a:prstGeom>
          <a:solidFill>
            <a:schemeClr val="accent4">
              <a:lumMod val="20000"/>
              <a:lumOff val="80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1800">
              <a:latin typeface="Times" charset="0"/>
            </a:endParaRPr>
          </a:p>
        </p:txBody>
      </p:sp>
      <p:sp>
        <p:nvSpPr>
          <p:cNvPr id="8" name="TextBox 7"/>
          <p:cNvSpPr txBox="1"/>
          <p:nvPr/>
        </p:nvSpPr>
        <p:spPr>
          <a:xfrm>
            <a:off x="597333" y="2620826"/>
            <a:ext cx="2417347" cy="1080120"/>
          </a:xfrm>
          <a:prstGeom prst="rect">
            <a:avLst/>
          </a:prstGeom>
          <a:noFill/>
        </p:spPr>
        <p:txBody>
          <a:bodyPr wrap="square" lIns="0" tIns="0" rIns="0" bIns="0" rtlCol="0">
            <a:noAutofit/>
          </a:bodyPr>
          <a:lstStyle/>
          <a:p>
            <a:pPr algn="ctr">
              <a:lnSpc>
                <a:spcPct val="110000"/>
              </a:lnSpc>
              <a:spcBef>
                <a:spcPts val="0"/>
              </a:spcBef>
            </a:pPr>
            <a:r>
              <a:rPr lang="en-US" sz="2100" b="1" kern="1000" spc="23" dirty="0" smtClean="0">
                <a:latin typeface="+mn-lt"/>
                <a:cs typeface="Franklin Gothic Book"/>
              </a:rPr>
              <a:t>Advanced Ocular therapy </a:t>
            </a:r>
          </a:p>
        </p:txBody>
      </p:sp>
      <p:sp>
        <p:nvSpPr>
          <p:cNvPr id="9" name="Oval 8"/>
          <p:cNvSpPr>
            <a:spLocks/>
          </p:cNvSpPr>
          <p:nvPr/>
        </p:nvSpPr>
        <p:spPr bwMode="auto">
          <a:xfrm>
            <a:off x="4808861" y="4119822"/>
            <a:ext cx="2725200" cy="1800000"/>
          </a:xfrm>
          <a:prstGeom prst="ellipse">
            <a:avLst/>
          </a:prstGeom>
          <a:solidFill>
            <a:schemeClr val="accent5">
              <a:lumMod val="20000"/>
              <a:lumOff val="80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1800">
              <a:latin typeface="Times" charset="0"/>
            </a:endParaRPr>
          </a:p>
        </p:txBody>
      </p:sp>
      <p:sp>
        <p:nvSpPr>
          <p:cNvPr id="10" name="TextBox 9"/>
          <p:cNvSpPr txBox="1"/>
          <p:nvPr/>
        </p:nvSpPr>
        <p:spPr>
          <a:xfrm>
            <a:off x="4854611" y="4776795"/>
            <a:ext cx="2575295" cy="486054"/>
          </a:xfrm>
          <a:prstGeom prst="rect">
            <a:avLst/>
          </a:prstGeom>
          <a:noFill/>
        </p:spPr>
        <p:txBody>
          <a:bodyPr wrap="square" lIns="0" tIns="0" rIns="0" bIns="0" rtlCol="0">
            <a:noAutofit/>
          </a:bodyPr>
          <a:lstStyle/>
          <a:p>
            <a:pPr algn="ctr">
              <a:lnSpc>
                <a:spcPct val="110000"/>
              </a:lnSpc>
              <a:spcBef>
                <a:spcPts val="0"/>
              </a:spcBef>
            </a:pPr>
            <a:r>
              <a:rPr lang="en-US" sz="2100" b="1" kern="1000" spc="23" dirty="0">
                <a:latin typeface="+mn-lt"/>
                <a:cs typeface="Franklin Gothic Book"/>
              </a:rPr>
              <a:t>Daily Adapted </a:t>
            </a:r>
            <a:r>
              <a:rPr lang="en-US" sz="2100" b="1" kern="1000" spc="23" dirty="0">
                <a:cs typeface="Franklin Gothic Book"/>
              </a:rPr>
              <a:t>P</a:t>
            </a:r>
            <a:r>
              <a:rPr lang="en-US" sz="2100" b="1" kern="1000" spc="23" dirty="0">
                <a:latin typeface="+mn-lt"/>
                <a:cs typeface="Franklin Gothic Book"/>
              </a:rPr>
              <a:t>roton </a:t>
            </a:r>
            <a:r>
              <a:rPr lang="en-US" sz="2100" b="1" kern="1000" spc="23" dirty="0" smtClean="0">
                <a:cs typeface="Franklin Gothic Book"/>
              </a:rPr>
              <a:t>T</a:t>
            </a:r>
            <a:r>
              <a:rPr lang="en-US" sz="2100" b="1" kern="1000" spc="23" dirty="0" smtClean="0">
                <a:latin typeface="+mn-lt"/>
                <a:cs typeface="Franklin Gothic Book"/>
              </a:rPr>
              <a:t>herapy (DAPT)</a:t>
            </a:r>
          </a:p>
        </p:txBody>
      </p:sp>
      <p:sp>
        <p:nvSpPr>
          <p:cNvPr id="11" name="Oval 10"/>
          <p:cNvSpPr/>
          <p:nvPr/>
        </p:nvSpPr>
        <p:spPr bwMode="auto">
          <a:xfrm>
            <a:off x="1619672" y="4218004"/>
            <a:ext cx="2725200" cy="1800000"/>
          </a:xfrm>
          <a:prstGeom prst="ellipse">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1800">
              <a:latin typeface="Times" charset="0"/>
            </a:endParaRPr>
          </a:p>
        </p:txBody>
      </p:sp>
      <p:sp>
        <p:nvSpPr>
          <p:cNvPr id="12" name="TextBox 11"/>
          <p:cNvSpPr txBox="1"/>
          <p:nvPr/>
        </p:nvSpPr>
        <p:spPr>
          <a:xfrm>
            <a:off x="1842740" y="4773408"/>
            <a:ext cx="2430270" cy="486054"/>
          </a:xfrm>
          <a:prstGeom prst="rect">
            <a:avLst/>
          </a:prstGeom>
          <a:noFill/>
        </p:spPr>
        <p:txBody>
          <a:bodyPr wrap="square" lIns="0" tIns="0" rIns="0" bIns="0" rtlCol="0">
            <a:noAutofit/>
          </a:bodyPr>
          <a:lstStyle/>
          <a:p>
            <a:pPr algn="ctr">
              <a:lnSpc>
                <a:spcPct val="110000"/>
              </a:lnSpc>
              <a:spcBef>
                <a:spcPts val="0"/>
              </a:spcBef>
            </a:pPr>
            <a:r>
              <a:rPr lang="en-US" sz="2100" b="1" kern="1000" spc="23" dirty="0" smtClean="0">
                <a:latin typeface="+mn-lt"/>
                <a:cs typeface="Franklin Gothic Book"/>
              </a:rPr>
              <a:t>Biological models for treatment planning</a:t>
            </a:r>
            <a:endParaRPr lang="de-CH" sz="2100" kern="1000" spc="23" dirty="0" err="1">
              <a:latin typeface="+mn-lt"/>
              <a:cs typeface="Franklin Gothic Book"/>
            </a:endParaRPr>
          </a:p>
        </p:txBody>
      </p:sp>
      <p:sp>
        <p:nvSpPr>
          <p:cNvPr id="13" name="Rectangle 12"/>
          <p:cNvSpPr>
            <a:spLocks noChangeArrowheads="1"/>
          </p:cNvSpPr>
          <p:nvPr/>
        </p:nvSpPr>
        <p:spPr bwMode="auto">
          <a:xfrm>
            <a:off x="1395295" y="246562"/>
            <a:ext cx="6858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nchor="ctr"/>
          <a:lstStyle>
            <a:lvl1pPr>
              <a:defRPr sz="3600">
                <a:solidFill>
                  <a:schemeClr val="tx1"/>
                </a:solidFill>
                <a:latin typeface="Arial" charset="0"/>
              </a:defRPr>
            </a:lvl1pPr>
            <a:lvl2pPr marL="742950" indent="-285750">
              <a:defRPr sz="3600">
                <a:solidFill>
                  <a:schemeClr val="tx1"/>
                </a:solidFill>
                <a:latin typeface="Arial" charset="0"/>
              </a:defRPr>
            </a:lvl2pPr>
            <a:lvl3pPr marL="1143000" indent="-228600">
              <a:defRPr sz="3600">
                <a:solidFill>
                  <a:schemeClr val="tx1"/>
                </a:solidFill>
                <a:latin typeface="Arial" charset="0"/>
              </a:defRPr>
            </a:lvl3pPr>
            <a:lvl4pPr marL="1600200" indent="-228600">
              <a:defRPr sz="3600">
                <a:solidFill>
                  <a:schemeClr val="tx1"/>
                </a:solidFill>
                <a:latin typeface="Arial" charset="0"/>
              </a:defRPr>
            </a:lvl4pPr>
            <a:lvl5pPr marL="2057400" indent="-228600">
              <a:defRPr sz="3600">
                <a:solidFill>
                  <a:schemeClr val="tx1"/>
                </a:solidFill>
                <a:latin typeface="Arial" charset="0"/>
              </a:defRPr>
            </a:lvl5pPr>
            <a:lvl6pPr marL="2514600" indent="-228600" eaLnBrk="0" fontAlgn="base" hangingPunct="0">
              <a:spcBef>
                <a:spcPct val="0"/>
              </a:spcBef>
              <a:spcAft>
                <a:spcPct val="0"/>
              </a:spcAft>
              <a:defRPr sz="3600">
                <a:solidFill>
                  <a:schemeClr val="tx1"/>
                </a:solidFill>
                <a:latin typeface="Arial" charset="0"/>
              </a:defRPr>
            </a:lvl6pPr>
            <a:lvl7pPr marL="2971800" indent="-228600" eaLnBrk="0" fontAlgn="base" hangingPunct="0">
              <a:spcBef>
                <a:spcPct val="0"/>
              </a:spcBef>
              <a:spcAft>
                <a:spcPct val="0"/>
              </a:spcAft>
              <a:defRPr sz="3600">
                <a:solidFill>
                  <a:schemeClr val="tx1"/>
                </a:solidFill>
                <a:latin typeface="Arial" charset="0"/>
              </a:defRPr>
            </a:lvl7pPr>
            <a:lvl8pPr marL="3429000" indent="-228600" eaLnBrk="0" fontAlgn="base" hangingPunct="0">
              <a:spcBef>
                <a:spcPct val="0"/>
              </a:spcBef>
              <a:spcAft>
                <a:spcPct val="0"/>
              </a:spcAft>
              <a:defRPr sz="3600">
                <a:solidFill>
                  <a:schemeClr val="tx1"/>
                </a:solidFill>
                <a:latin typeface="Arial" charset="0"/>
              </a:defRPr>
            </a:lvl8pPr>
            <a:lvl9pPr marL="3886200" indent="-228600" eaLnBrk="0" fontAlgn="base" hangingPunct="0">
              <a:spcBef>
                <a:spcPct val="0"/>
              </a:spcBef>
              <a:spcAft>
                <a:spcPct val="0"/>
              </a:spcAft>
              <a:defRPr sz="3600">
                <a:solidFill>
                  <a:schemeClr val="tx1"/>
                </a:solidFill>
                <a:latin typeface="Arial" charset="0"/>
              </a:defRPr>
            </a:lvl9pPr>
          </a:lstStyle>
          <a:p>
            <a:pPr algn="ctr"/>
            <a:endParaRPr lang="en-US" altLang="de-DE" sz="2700" dirty="0"/>
          </a:p>
        </p:txBody>
      </p:sp>
      <p:sp>
        <p:nvSpPr>
          <p:cNvPr id="14" name="Oval 13"/>
          <p:cNvSpPr>
            <a:spLocks/>
          </p:cNvSpPr>
          <p:nvPr/>
        </p:nvSpPr>
        <p:spPr bwMode="auto">
          <a:xfrm>
            <a:off x="6060025" y="2067926"/>
            <a:ext cx="2725200" cy="1886398"/>
          </a:xfrm>
          <a:prstGeom prst="ellipse">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1800">
              <a:latin typeface="Times" charset="0"/>
            </a:endParaRPr>
          </a:p>
        </p:txBody>
      </p:sp>
      <p:sp>
        <p:nvSpPr>
          <p:cNvPr id="15" name="TextBox 14"/>
          <p:cNvSpPr txBox="1"/>
          <p:nvPr/>
        </p:nvSpPr>
        <p:spPr>
          <a:xfrm>
            <a:off x="6188355" y="2620826"/>
            <a:ext cx="2508839" cy="1080120"/>
          </a:xfrm>
          <a:prstGeom prst="rect">
            <a:avLst/>
          </a:prstGeom>
          <a:noFill/>
        </p:spPr>
        <p:txBody>
          <a:bodyPr wrap="square" lIns="0" tIns="0" rIns="0" bIns="0" rtlCol="0">
            <a:noAutofit/>
          </a:bodyPr>
          <a:lstStyle/>
          <a:p>
            <a:pPr algn="ctr">
              <a:lnSpc>
                <a:spcPct val="110000"/>
              </a:lnSpc>
              <a:spcBef>
                <a:spcPts val="0"/>
              </a:spcBef>
            </a:pPr>
            <a:r>
              <a:rPr lang="en-US" sz="2100" b="1" kern="1000" spc="23" dirty="0" smtClean="0">
                <a:latin typeface="+mn-lt"/>
                <a:cs typeface="Franklin Gothic Book"/>
              </a:rPr>
              <a:t>FLASH irradiation</a:t>
            </a:r>
          </a:p>
          <a:p>
            <a:pPr algn="ctr">
              <a:lnSpc>
                <a:spcPct val="110000"/>
              </a:lnSpc>
              <a:spcBef>
                <a:spcPts val="0"/>
              </a:spcBef>
            </a:pPr>
            <a:endParaRPr lang="en-US" sz="2100" kern="1000" spc="23" dirty="0" smtClean="0">
              <a:latin typeface="+mn-lt"/>
              <a:cs typeface="Franklin Gothic Book"/>
            </a:endParaRPr>
          </a:p>
          <a:p>
            <a:pPr algn="ctr">
              <a:lnSpc>
                <a:spcPct val="110000"/>
              </a:lnSpc>
              <a:spcBef>
                <a:spcPts val="0"/>
              </a:spcBef>
            </a:pPr>
            <a:endParaRPr lang="de-CH" sz="2100" kern="1000" spc="23" dirty="0" err="1">
              <a:latin typeface="+mn-lt"/>
              <a:cs typeface="Franklin Gothic Book"/>
            </a:endParaRPr>
          </a:p>
        </p:txBody>
      </p:sp>
      <p:sp>
        <p:nvSpPr>
          <p:cNvPr id="16" name="Oval 15"/>
          <p:cNvSpPr/>
          <p:nvPr/>
        </p:nvSpPr>
        <p:spPr bwMode="auto">
          <a:xfrm>
            <a:off x="3121395" y="944349"/>
            <a:ext cx="2725200" cy="1800000"/>
          </a:xfrm>
          <a:prstGeom prst="ellipse">
            <a:avLst/>
          </a:prstGeom>
          <a:solidFill>
            <a:schemeClr val="accent1">
              <a:lumMod val="40000"/>
              <a:lumOff val="60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sz="1800">
              <a:latin typeface="Times" charset="0"/>
            </a:endParaRPr>
          </a:p>
        </p:txBody>
      </p:sp>
      <p:sp>
        <p:nvSpPr>
          <p:cNvPr id="17" name="TextBox 16"/>
          <p:cNvSpPr txBox="1"/>
          <p:nvPr/>
        </p:nvSpPr>
        <p:spPr>
          <a:xfrm>
            <a:off x="3424200" y="1304289"/>
            <a:ext cx="2161433" cy="1080120"/>
          </a:xfrm>
          <a:prstGeom prst="rect">
            <a:avLst/>
          </a:prstGeom>
          <a:noFill/>
        </p:spPr>
        <p:txBody>
          <a:bodyPr wrap="square" lIns="0" tIns="0" rIns="0" bIns="0" rtlCol="0">
            <a:noAutofit/>
          </a:bodyPr>
          <a:lstStyle/>
          <a:p>
            <a:pPr algn="ctr">
              <a:lnSpc>
                <a:spcPct val="110000"/>
              </a:lnSpc>
              <a:spcBef>
                <a:spcPts val="0"/>
              </a:spcBef>
            </a:pPr>
            <a:r>
              <a:rPr lang="en-US" sz="2100" b="1" kern="1000" spc="23" dirty="0" smtClean="0">
                <a:latin typeface="+mn-lt"/>
                <a:cs typeface="Franklin Gothic Book"/>
              </a:rPr>
              <a:t>Dealing with moving targets</a:t>
            </a:r>
          </a:p>
          <a:p>
            <a:pPr algn="ctr">
              <a:lnSpc>
                <a:spcPct val="110000"/>
              </a:lnSpc>
              <a:spcBef>
                <a:spcPts val="0"/>
              </a:spcBef>
            </a:pPr>
            <a:r>
              <a:rPr lang="en-US" sz="2100" kern="1000" spc="23" dirty="0" smtClean="0">
                <a:latin typeface="+mn-lt"/>
                <a:cs typeface="Franklin Gothic Book"/>
              </a:rPr>
              <a:t> </a:t>
            </a:r>
          </a:p>
          <a:p>
            <a:pPr algn="ctr">
              <a:lnSpc>
                <a:spcPct val="110000"/>
              </a:lnSpc>
              <a:spcBef>
                <a:spcPts val="0"/>
              </a:spcBef>
            </a:pPr>
            <a:endParaRPr lang="en-US" sz="2100" kern="1000" spc="23" dirty="0" smtClean="0">
              <a:latin typeface="+mn-lt"/>
              <a:cs typeface="Franklin Gothic Book"/>
            </a:endParaRPr>
          </a:p>
        </p:txBody>
      </p:sp>
      <p:pic>
        <p:nvPicPr>
          <p:cNvPr id="18" name="Picture 17"/>
          <p:cNvPicPr>
            <a:picLocks noChangeAspect="1"/>
          </p:cNvPicPr>
          <p:nvPr/>
        </p:nvPicPr>
        <p:blipFill>
          <a:blip r:embed="rId2"/>
          <a:stretch>
            <a:fillRect/>
          </a:stretch>
        </p:blipFill>
        <p:spPr>
          <a:xfrm>
            <a:off x="739076" y="643485"/>
            <a:ext cx="1676400" cy="561975"/>
          </a:xfrm>
          <a:prstGeom prst="rect">
            <a:avLst/>
          </a:prstGeom>
        </p:spPr>
      </p:pic>
      <p:pic>
        <p:nvPicPr>
          <p:cNvPr id="19" name="Picture 2" descr="SNSF"/>
          <p:cNvPicPr>
            <a:picLocks noChangeAspect="1" noChangeArrowheads="1"/>
          </p:cNvPicPr>
          <p:nvPr/>
        </p:nvPicPr>
        <p:blipFill rotWithShape="1">
          <a:blip r:embed="rId3">
            <a:extLst>
              <a:ext uri="{28A0092B-C50C-407E-A947-70E740481C1C}">
                <a14:useLocalDpi xmlns:a14="http://schemas.microsoft.com/office/drawing/2010/main" val="0"/>
              </a:ext>
            </a:extLst>
          </a:blip>
          <a:srcRect l="-1311" t="-16498" r="17970" b="14240"/>
          <a:stretch/>
        </p:blipFill>
        <p:spPr bwMode="auto">
          <a:xfrm>
            <a:off x="6141089" y="795986"/>
            <a:ext cx="2785078" cy="55701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a:blip r:embed="rId4"/>
          <a:stretch>
            <a:fillRect/>
          </a:stretch>
        </p:blipFill>
        <p:spPr>
          <a:xfrm>
            <a:off x="5314234" y="50067"/>
            <a:ext cx="2615645" cy="688735"/>
          </a:xfrm>
          <a:prstGeom prst="rect">
            <a:avLst/>
          </a:prstGeom>
        </p:spPr>
      </p:pic>
      <p:pic>
        <p:nvPicPr>
          <p:cNvPr id="21" name="Picture 20"/>
          <p:cNvPicPr>
            <a:picLocks noChangeAspect="1"/>
          </p:cNvPicPr>
          <p:nvPr/>
        </p:nvPicPr>
        <p:blipFill>
          <a:blip r:embed="rId5"/>
          <a:stretch>
            <a:fillRect/>
          </a:stretch>
        </p:blipFill>
        <p:spPr>
          <a:xfrm>
            <a:off x="7534061" y="672941"/>
            <a:ext cx="1383331" cy="416666"/>
          </a:xfrm>
          <a:prstGeom prst="rect">
            <a:avLst/>
          </a:prstGeom>
        </p:spPr>
      </p:pic>
      <p:sp>
        <p:nvSpPr>
          <p:cNvPr id="22" name="Oval 21"/>
          <p:cNvSpPr/>
          <p:nvPr/>
        </p:nvSpPr>
        <p:spPr bwMode="auto">
          <a:xfrm>
            <a:off x="3340274" y="2779106"/>
            <a:ext cx="2282707" cy="1440160"/>
          </a:xfrm>
          <a:prstGeom prst="ellipse">
            <a:avLst/>
          </a:prstGeom>
          <a:pattFill prst="wdDnDiag">
            <a:fgClr>
              <a:schemeClr val="accent1"/>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ct val="0"/>
              </a:spcBef>
            </a:pPr>
            <a:r>
              <a:rPr lang="fr-CH" sz="2400" b="1" dirty="0">
                <a:latin typeface="+mn-lt"/>
              </a:rPr>
              <a:t>Center for Proton </a:t>
            </a:r>
            <a:r>
              <a:rPr lang="fr-CH" sz="2400" b="1" dirty="0" err="1">
                <a:latin typeface="+mn-lt"/>
              </a:rPr>
              <a:t>Therapy</a:t>
            </a:r>
            <a:r>
              <a:rPr lang="fr-CH" sz="2400" b="1" dirty="0">
                <a:latin typeface="+mn-lt"/>
              </a:rPr>
              <a:t> </a:t>
            </a:r>
            <a:endParaRPr kumimoji="0" lang="fr-CH" sz="2400" b="1" i="0" u="none" strike="noStrike" cap="none" normalizeH="0" baseline="0" dirty="0" smtClean="0">
              <a:ln>
                <a:noFill/>
              </a:ln>
              <a:solidFill>
                <a:schemeClr val="tx1"/>
              </a:solidFill>
              <a:effectLst/>
              <a:latin typeface="+mn-lt"/>
            </a:endParaRPr>
          </a:p>
        </p:txBody>
      </p:sp>
      <p:cxnSp>
        <p:nvCxnSpPr>
          <p:cNvPr id="24" name="Straight Connector 23"/>
          <p:cNvCxnSpPr/>
          <p:nvPr/>
        </p:nvCxnSpPr>
        <p:spPr bwMode="auto">
          <a:xfrm flipV="1">
            <a:off x="5585633" y="3160886"/>
            <a:ext cx="474392" cy="124098"/>
          </a:xfrm>
          <a:prstGeom prst="line">
            <a:avLst/>
          </a:prstGeom>
          <a:solidFill>
            <a:schemeClr val="accent1"/>
          </a:solidFill>
          <a:ln w="76200" cap="flat" cmpd="sng" algn="ctr">
            <a:solidFill>
              <a:schemeClr val="accent5">
                <a:lumMod val="60000"/>
                <a:lumOff val="40000"/>
              </a:schemeClr>
            </a:solidFill>
            <a:prstDash val="solid"/>
            <a:round/>
            <a:headEnd type="none" w="med" len="med"/>
            <a:tailEnd type="none" w="med" len="med"/>
          </a:ln>
          <a:effectLst/>
        </p:spPr>
      </p:cxnSp>
      <p:cxnSp>
        <p:nvCxnSpPr>
          <p:cNvPr id="25" name="Straight Connector 24"/>
          <p:cNvCxnSpPr/>
          <p:nvPr/>
        </p:nvCxnSpPr>
        <p:spPr bwMode="auto">
          <a:xfrm>
            <a:off x="3154427" y="3192281"/>
            <a:ext cx="185847" cy="92703"/>
          </a:xfrm>
          <a:prstGeom prst="line">
            <a:avLst/>
          </a:prstGeom>
          <a:solidFill>
            <a:schemeClr val="accent1"/>
          </a:solidFill>
          <a:ln w="76200" cap="flat" cmpd="sng" algn="ctr">
            <a:solidFill>
              <a:schemeClr val="accent5">
                <a:lumMod val="60000"/>
                <a:lumOff val="40000"/>
              </a:schemeClr>
            </a:solidFill>
            <a:prstDash val="solid"/>
            <a:round/>
            <a:headEnd type="none" w="med" len="med"/>
            <a:tailEnd type="none" w="med" len="med"/>
          </a:ln>
          <a:effectLst/>
        </p:spPr>
      </p:cxnSp>
      <p:cxnSp>
        <p:nvCxnSpPr>
          <p:cNvPr id="26" name="Straight Connector 25"/>
          <p:cNvCxnSpPr/>
          <p:nvPr/>
        </p:nvCxnSpPr>
        <p:spPr bwMode="auto">
          <a:xfrm flipV="1">
            <a:off x="3474168" y="4014866"/>
            <a:ext cx="161728" cy="255624"/>
          </a:xfrm>
          <a:prstGeom prst="line">
            <a:avLst/>
          </a:prstGeom>
          <a:solidFill>
            <a:schemeClr val="accent1"/>
          </a:solidFill>
          <a:ln w="76200" cap="flat" cmpd="sng" algn="ctr">
            <a:solidFill>
              <a:schemeClr val="accent5">
                <a:lumMod val="60000"/>
                <a:lumOff val="40000"/>
              </a:schemeClr>
            </a:solidFill>
            <a:prstDash val="solid"/>
            <a:round/>
            <a:headEnd type="none" w="med" len="med"/>
            <a:tailEnd type="none" w="med" len="med"/>
          </a:ln>
          <a:effectLst/>
        </p:spPr>
      </p:cxnSp>
      <p:cxnSp>
        <p:nvCxnSpPr>
          <p:cNvPr id="27" name="Straight Connector 26"/>
          <p:cNvCxnSpPr>
            <a:stCxn id="22" idx="5"/>
          </p:cNvCxnSpPr>
          <p:nvPr/>
        </p:nvCxnSpPr>
        <p:spPr bwMode="auto">
          <a:xfrm>
            <a:off x="5288686" y="4008359"/>
            <a:ext cx="167148" cy="239209"/>
          </a:xfrm>
          <a:prstGeom prst="line">
            <a:avLst/>
          </a:prstGeom>
          <a:solidFill>
            <a:schemeClr val="accent1"/>
          </a:solidFill>
          <a:ln w="76200" cap="flat" cmpd="sng" algn="ctr">
            <a:solidFill>
              <a:schemeClr val="accent5">
                <a:lumMod val="60000"/>
                <a:lumOff val="40000"/>
              </a:schemeClr>
            </a:solidFill>
            <a:prstDash val="solid"/>
            <a:round/>
            <a:headEnd type="none" w="med" len="med"/>
            <a:tailEnd type="none" w="med" len="med"/>
          </a:ln>
          <a:effectLst/>
        </p:spPr>
      </p:cxnSp>
      <p:cxnSp>
        <p:nvCxnSpPr>
          <p:cNvPr id="34" name="Straight Connector 33"/>
          <p:cNvCxnSpPr/>
          <p:nvPr/>
        </p:nvCxnSpPr>
        <p:spPr bwMode="auto">
          <a:xfrm flipV="1">
            <a:off x="4504916" y="2690192"/>
            <a:ext cx="0" cy="90736"/>
          </a:xfrm>
          <a:prstGeom prst="line">
            <a:avLst/>
          </a:prstGeom>
          <a:solidFill>
            <a:schemeClr val="accent1"/>
          </a:solidFill>
          <a:ln w="76200" cap="flat" cmpd="sng" algn="ctr">
            <a:solidFill>
              <a:schemeClr val="accent5">
                <a:lumMod val="60000"/>
                <a:lumOff val="40000"/>
              </a:schemeClr>
            </a:solidFill>
            <a:prstDash val="solid"/>
            <a:round/>
            <a:headEnd type="none" w="med" len="med"/>
            <a:tailEnd type="none" w="med" len="med"/>
          </a:ln>
          <a:effectLst/>
        </p:spPr>
      </p:cxnSp>
      <p:pic>
        <p:nvPicPr>
          <p:cNvPr id="28" name="Picture 27"/>
          <p:cNvPicPr>
            <a:picLocks noChangeAspect="1"/>
          </p:cNvPicPr>
          <p:nvPr/>
        </p:nvPicPr>
        <p:blipFill>
          <a:blip r:embed="rId4"/>
          <a:stretch>
            <a:fillRect/>
          </a:stretch>
        </p:blipFill>
        <p:spPr>
          <a:xfrm>
            <a:off x="1043579" y="3392128"/>
            <a:ext cx="1400510" cy="368773"/>
          </a:xfrm>
          <a:prstGeom prst="rect">
            <a:avLst/>
          </a:prstGeom>
        </p:spPr>
      </p:pic>
      <p:pic>
        <p:nvPicPr>
          <p:cNvPr id="29" name="Picture 28"/>
          <p:cNvPicPr>
            <a:picLocks noChangeAspect="1"/>
          </p:cNvPicPr>
          <p:nvPr/>
        </p:nvPicPr>
        <p:blipFill>
          <a:blip r:embed="rId4"/>
          <a:stretch>
            <a:fillRect/>
          </a:stretch>
        </p:blipFill>
        <p:spPr>
          <a:xfrm>
            <a:off x="5471206" y="4300477"/>
            <a:ext cx="1400510" cy="368773"/>
          </a:xfrm>
          <a:prstGeom prst="rect">
            <a:avLst/>
          </a:prstGeom>
        </p:spPr>
      </p:pic>
      <p:pic>
        <p:nvPicPr>
          <p:cNvPr id="30" name="Picture 2" descr="SNSF"/>
          <p:cNvPicPr>
            <a:picLocks noChangeAspect="1" noChangeArrowheads="1"/>
          </p:cNvPicPr>
          <p:nvPr/>
        </p:nvPicPr>
        <p:blipFill rotWithShape="1">
          <a:blip r:embed="rId3">
            <a:extLst>
              <a:ext uri="{28A0092B-C50C-407E-A947-70E740481C1C}">
                <a14:useLocalDpi xmlns:a14="http://schemas.microsoft.com/office/drawing/2010/main" val="0"/>
              </a:ext>
            </a:extLst>
          </a:blip>
          <a:srcRect l="-1311" t="-16498" r="17970" b="14240"/>
          <a:stretch/>
        </p:blipFill>
        <p:spPr bwMode="auto">
          <a:xfrm>
            <a:off x="1924804" y="5359296"/>
            <a:ext cx="2179751" cy="435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778770"/>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H" dirty="0" smtClean="0"/>
              <a:t>Conclusions</a:t>
            </a:r>
            <a:endParaRPr lang="de-CH" dirty="0"/>
          </a:p>
        </p:txBody>
      </p:sp>
      <p:sp>
        <p:nvSpPr>
          <p:cNvPr id="5" name="Content Placeholder 4"/>
          <p:cNvSpPr>
            <a:spLocks noGrp="1"/>
          </p:cNvSpPr>
          <p:nvPr>
            <p:ph sz="quarter" idx="13"/>
          </p:nvPr>
        </p:nvSpPr>
        <p:spPr/>
        <p:txBody>
          <a:bodyPr/>
          <a:lstStyle/>
          <a:p>
            <a:r>
              <a:rPr lang="fr-CH" sz="2800" dirty="0" smtClean="0"/>
              <a:t>The </a:t>
            </a:r>
            <a:r>
              <a:rPr lang="fr-CH" sz="2800" dirty="0" err="1" smtClean="0"/>
              <a:t>most</a:t>
            </a:r>
            <a:r>
              <a:rPr lang="fr-CH" sz="2800" dirty="0" smtClean="0"/>
              <a:t> </a:t>
            </a:r>
            <a:r>
              <a:rPr lang="fr-CH" sz="2800" dirty="0" err="1" smtClean="0"/>
              <a:t>experienced</a:t>
            </a:r>
            <a:r>
              <a:rPr lang="fr-CH" sz="2800" dirty="0" smtClean="0"/>
              <a:t> PBS center </a:t>
            </a:r>
            <a:r>
              <a:rPr lang="fr-CH" sz="2800" dirty="0" err="1" smtClean="0"/>
              <a:t>worldwide</a:t>
            </a:r>
            <a:r>
              <a:rPr lang="fr-CH" sz="2800" dirty="0" smtClean="0"/>
              <a:t> (</a:t>
            </a:r>
            <a:r>
              <a:rPr lang="fr-CH" sz="2800" dirty="0" err="1" smtClean="0"/>
              <a:t>Nov</a:t>
            </a:r>
            <a:r>
              <a:rPr lang="fr-CH" sz="2800" dirty="0" smtClean="0"/>
              <a:t> 2021: 25 </a:t>
            </a:r>
            <a:r>
              <a:rPr lang="fr-CH" sz="2800" dirty="0" err="1" smtClean="0"/>
              <a:t>years</a:t>
            </a:r>
            <a:r>
              <a:rPr lang="fr-CH" sz="2800" dirty="0" smtClean="0"/>
              <a:t> of PBS </a:t>
            </a:r>
            <a:r>
              <a:rPr lang="fr-CH" sz="2800" dirty="0" err="1" smtClean="0"/>
              <a:t>delivery</a:t>
            </a:r>
            <a:r>
              <a:rPr lang="fr-CH" sz="2800" dirty="0" smtClean="0"/>
              <a:t>)</a:t>
            </a:r>
          </a:p>
          <a:p>
            <a:r>
              <a:rPr lang="fr-CH" sz="2800" dirty="0" smtClean="0"/>
              <a:t>Patient </a:t>
            </a:r>
            <a:r>
              <a:rPr lang="fr-CH" sz="2800" dirty="0" err="1" smtClean="0"/>
              <a:t>throughput</a:t>
            </a:r>
            <a:r>
              <a:rPr lang="fr-CH" sz="2800" dirty="0" smtClean="0"/>
              <a:t>: </a:t>
            </a:r>
            <a:r>
              <a:rPr lang="fr-CH" sz="2800" dirty="0" err="1" smtClean="0"/>
              <a:t>available</a:t>
            </a:r>
            <a:r>
              <a:rPr lang="fr-CH" sz="2800" dirty="0" smtClean="0"/>
              <a:t> slots @ PSI</a:t>
            </a:r>
          </a:p>
          <a:p>
            <a:r>
              <a:rPr lang="fr-CH" sz="2800" dirty="0" smtClean="0"/>
              <a:t>Proton </a:t>
            </a:r>
            <a:r>
              <a:rPr lang="fr-CH" sz="2800" dirty="0" err="1" smtClean="0"/>
              <a:t>theray</a:t>
            </a:r>
            <a:r>
              <a:rPr lang="fr-CH" sz="2800" dirty="0" smtClean="0"/>
              <a:t> in :              </a:t>
            </a:r>
            <a:r>
              <a:rPr lang="fr-CH" sz="2800" dirty="0" err="1" smtClean="0"/>
              <a:t>limited</a:t>
            </a:r>
            <a:r>
              <a:rPr lang="fr-CH" sz="2800" dirty="0" smtClean="0"/>
              <a:t> indication, </a:t>
            </a:r>
            <a:r>
              <a:rPr lang="fr-CH" sz="2800" dirty="0" err="1" smtClean="0"/>
              <a:t>constrained</a:t>
            </a:r>
            <a:r>
              <a:rPr lang="fr-CH" sz="2800" dirty="0" smtClean="0"/>
              <a:t> by the FOPH</a:t>
            </a:r>
          </a:p>
          <a:p>
            <a:r>
              <a:rPr lang="fr-CH" sz="2800" dirty="0" smtClean="0"/>
              <a:t>Active </a:t>
            </a:r>
            <a:r>
              <a:rPr lang="fr-CH" sz="2800" dirty="0" err="1" smtClean="0"/>
              <a:t>research</a:t>
            </a:r>
            <a:r>
              <a:rPr lang="fr-CH" sz="2800" dirty="0" smtClean="0"/>
              <a:t> program-</a:t>
            </a:r>
            <a:r>
              <a:rPr lang="fr-CH" sz="2800" dirty="0" err="1" smtClean="0"/>
              <a:t>substantial</a:t>
            </a:r>
            <a:r>
              <a:rPr lang="fr-CH" sz="2800" dirty="0" smtClean="0"/>
              <a:t> know-how</a:t>
            </a:r>
          </a:p>
          <a:p>
            <a:r>
              <a:rPr lang="fr-CH" sz="2800" dirty="0" err="1" smtClean="0"/>
              <a:t>Clinical</a:t>
            </a:r>
            <a:r>
              <a:rPr lang="fr-CH" sz="2800" dirty="0" smtClean="0"/>
              <a:t> end </a:t>
            </a:r>
            <a:r>
              <a:rPr lang="fr-CH" sz="2800" dirty="0" err="1" smtClean="0"/>
              <a:t>educational</a:t>
            </a:r>
            <a:r>
              <a:rPr lang="fr-CH" sz="2800" dirty="0" smtClean="0"/>
              <a:t> </a:t>
            </a:r>
            <a:r>
              <a:rPr lang="fr-CH" sz="2800" dirty="0" err="1" smtClean="0"/>
              <a:t>experience</a:t>
            </a:r>
            <a:endParaRPr lang="fr-CH" sz="2800" dirty="0" smtClean="0"/>
          </a:p>
          <a:p>
            <a:r>
              <a:rPr lang="fr-CH" sz="2800" dirty="0" smtClean="0"/>
              <a:t>PSI </a:t>
            </a:r>
            <a:r>
              <a:rPr lang="fr-CH" sz="2800" dirty="0" err="1" smtClean="0"/>
              <a:t>willing</a:t>
            </a:r>
            <a:r>
              <a:rPr lang="fr-CH" sz="2800" dirty="0" smtClean="0"/>
              <a:t> to </a:t>
            </a:r>
            <a:r>
              <a:rPr lang="fr-CH" sz="2800" dirty="0" err="1" smtClean="0"/>
              <a:t>forster</a:t>
            </a:r>
            <a:r>
              <a:rPr lang="fr-CH" sz="2800" dirty="0" smtClean="0"/>
              <a:t> the </a:t>
            </a:r>
            <a:r>
              <a:rPr lang="fr-CH" sz="2800" dirty="0" err="1" smtClean="0"/>
              <a:t>creation</a:t>
            </a:r>
            <a:r>
              <a:rPr lang="fr-CH" sz="2800" dirty="0" smtClean="0"/>
              <a:t> of new Proton Center, </a:t>
            </a:r>
            <a:r>
              <a:rPr lang="fr-CH" sz="2800" dirty="0" err="1" smtClean="0"/>
              <a:t>providing</a:t>
            </a:r>
            <a:r>
              <a:rPr lang="fr-CH" sz="2800" dirty="0" smtClean="0"/>
              <a:t> </a:t>
            </a:r>
            <a:r>
              <a:rPr lang="fr-CH" sz="2800" dirty="0" err="1" smtClean="0"/>
              <a:t>that</a:t>
            </a:r>
            <a:r>
              <a:rPr lang="fr-CH" sz="2800" dirty="0" smtClean="0"/>
              <a:t> the patient-capture </a:t>
            </a:r>
            <a:r>
              <a:rPr lang="fr-CH" sz="2800" dirty="0" err="1" smtClean="0"/>
              <a:t>region</a:t>
            </a:r>
            <a:r>
              <a:rPr lang="fr-CH" sz="2800" dirty="0" smtClean="0"/>
              <a:t> and business plan </a:t>
            </a:r>
            <a:r>
              <a:rPr lang="fr-CH" sz="2800" dirty="0" err="1" smtClean="0"/>
              <a:t>is</a:t>
            </a:r>
            <a:r>
              <a:rPr lang="fr-CH" sz="2800" dirty="0" smtClean="0"/>
              <a:t> correct</a:t>
            </a:r>
            <a:endParaRPr lang="de-CH" sz="2800" dirty="0"/>
          </a:p>
        </p:txBody>
      </p:sp>
      <p:sp>
        <p:nvSpPr>
          <p:cNvPr id="3" name="Slide Number Placeholder 2"/>
          <p:cNvSpPr>
            <a:spLocks noGrp="1"/>
          </p:cNvSpPr>
          <p:nvPr>
            <p:ph type="sldNum" sz="quarter" idx="4294967295"/>
          </p:nvPr>
        </p:nvSpPr>
        <p:spPr>
          <a:xfrm>
            <a:off x="8567738" y="6661150"/>
            <a:ext cx="576262" cy="196850"/>
          </a:xfrm>
        </p:spPr>
        <p:txBody>
          <a:bodyPr/>
          <a:lstStyle/>
          <a:p>
            <a:pPr algn="r">
              <a:defRPr/>
            </a:pPr>
            <a:r>
              <a:rPr lang="de-DE" smtClean="0"/>
              <a:t>Page </a:t>
            </a:r>
            <a:fld id="{EBC07571-3134-BB4B-B83F-1A9FE18D34F3}" type="slidenum">
              <a:rPr lang="de-DE" smtClean="0"/>
              <a:pPr algn="r">
                <a:defRPr/>
              </a:pPr>
              <a:t>17</a:t>
            </a:fld>
            <a:endParaRPr lang="de-DE" dirty="0"/>
          </a:p>
        </p:txBody>
      </p:sp>
      <p:pic>
        <p:nvPicPr>
          <p:cNvPr id="6" name="Picture 5"/>
          <p:cNvPicPr>
            <a:picLocks noChangeAspect="1"/>
          </p:cNvPicPr>
          <p:nvPr/>
        </p:nvPicPr>
        <p:blipFill>
          <a:blip r:embed="rId2"/>
          <a:stretch>
            <a:fillRect/>
          </a:stretch>
        </p:blipFill>
        <p:spPr>
          <a:xfrm>
            <a:off x="3716465" y="2859215"/>
            <a:ext cx="836232" cy="578930"/>
          </a:xfrm>
          <a:prstGeom prst="rect">
            <a:avLst/>
          </a:prstGeom>
        </p:spPr>
      </p:pic>
    </p:spTree>
    <p:extLst>
      <p:ext uri="{BB962C8B-B14F-4D97-AF65-F5344CB8AC3E}">
        <p14:creationId xmlns:p14="http://schemas.microsoft.com/office/powerpoint/2010/main" val="319822076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p:cNvSpPr/>
          <p:nvPr/>
        </p:nvSpPr>
        <p:spPr>
          <a:xfrm>
            <a:off x="807851" y="1001550"/>
            <a:ext cx="8082578" cy="369332"/>
          </a:xfrm>
          <a:prstGeom prst="rect">
            <a:avLst/>
          </a:prstGeom>
        </p:spPr>
        <p:txBody>
          <a:bodyPr wrap="square">
            <a:spAutoFit/>
          </a:bodyPr>
          <a:lstStyle/>
          <a:p>
            <a:pPr marL="0" indent="0">
              <a:buNone/>
            </a:pPr>
            <a:r>
              <a:rPr lang="de-DE" sz="1800" b="1" dirty="0">
                <a:latin typeface="+mn-lt"/>
              </a:rPr>
              <a:t>Photonen- und Protonentiefendosis-Kurven in Wasser </a:t>
            </a:r>
          </a:p>
        </p:txBody>
      </p:sp>
      <p:sp>
        <p:nvSpPr>
          <p:cNvPr id="5" name="Textfeld 4"/>
          <p:cNvSpPr txBox="1"/>
          <p:nvPr/>
        </p:nvSpPr>
        <p:spPr>
          <a:xfrm>
            <a:off x="1132093" y="1536354"/>
            <a:ext cx="914400" cy="914400"/>
          </a:xfrm>
          <a:prstGeom prst="rect">
            <a:avLst/>
          </a:prstGeom>
          <a:noFill/>
        </p:spPr>
        <p:txBody>
          <a:bodyPr wrap="none" lIns="0" tIns="0" rIns="0" bIns="0" rtlCol="0">
            <a:noAutofit/>
          </a:bodyPr>
          <a:lstStyle/>
          <a:p>
            <a:pPr>
              <a:lnSpc>
                <a:spcPct val="110000"/>
              </a:lnSpc>
              <a:spcBef>
                <a:spcPts val="0"/>
              </a:spcBef>
            </a:pPr>
            <a:endParaRPr lang="de-DE" sz="1800" kern="1000" spc="30" dirty="0" err="1" smtClean="0">
              <a:latin typeface="+mn-lt"/>
              <a:cs typeface="Franklin Gothic Book"/>
            </a:endParaRPr>
          </a:p>
        </p:txBody>
      </p:sp>
      <p:sp>
        <p:nvSpPr>
          <p:cNvPr id="12" name="Rectangle 3"/>
          <p:cNvSpPr>
            <a:spLocks noChangeArrowheads="1"/>
          </p:cNvSpPr>
          <p:nvPr/>
        </p:nvSpPr>
        <p:spPr bwMode="auto">
          <a:xfrm>
            <a:off x="1563494" y="1489547"/>
            <a:ext cx="5403850" cy="3827462"/>
          </a:xfrm>
          <a:prstGeom prst="rect">
            <a:avLst/>
          </a:prstGeom>
          <a:gradFill rotWithShape="1">
            <a:gsLst>
              <a:gs pos="0">
                <a:schemeClr val="accent1">
                  <a:alpha val="25000"/>
                </a:schemeClr>
              </a:gs>
              <a:gs pos="100000">
                <a:schemeClr val="bg1"/>
              </a:gs>
            </a:gsLst>
            <a:lin ang="5400000" scaled="1"/>
          </a:gradFill>
          <a:ln>
            <a:noFill/>
          </a:ln>
          <a:extLst>
            <a:ext uri="{91240B29-F687-4F45-9708-019B960494DF}">
              <a14:hiddenLine xmlns:a14="http://schemas.microsoft.com/office/drawing/2010/main" w="25400">
                <a:solidFill>
                  <a:srgbClr val="24211D"/>
                </a:solidFill>
                <a:miter lim="800000"/>
                <a:headEnd/>
                <a:tailEnd/>
              </a14:hiddenLine>
            </a:ext>
          </a:extLst>
        </p:spPr>
        <p:txBody>
          <a:bodyPr/>
          <a:lstStyle/>
          <a:p>
            <a:pPr eaLnBrk="1" hangingPunct="1"/>
            <a:endParaRPr lang="de-CH" sz="1700" dirty="0" smtClean="0">
              <a:solidFill>
                <a:srgbClr val="000000"/>
              </a:solidFill>
              <a:latin typeface="+mn-lt"/>
              <a:ea typeface="ヒラギノ角ゴ Pro W3"/>
            </a:endParaRPr>
          </a:p>
        </p:txBody>
      </p:sp>
      <p:grpSp>
        <p:nvGrpSpPr>
          <p:cNvPr id="15" name="Group 4"/>
          <p:cNvGrpSpPr>
            <a:grpSpLocks/>
          </p:cNvGrpSpPr>
          <p:nvPr/>
        </p:nvGrpSpPr>
        <p:grpSpPr bwMode="auto">
          <a:xfrm>
            <a:off x="828483" y="1573684"/>
            <a:ext cx="6237288" cy="4360863"/>
            <a:chOff x="756" y="1339"/>
            <a:chExt cx="3929" cy="2747"/>
          </a:xfrm>
        </p:grpSpPr>
        <p:grpSp>
          <p:nvGrpSpPr>
            <p:cNvPr id="16" name="Group 5"/>
            <p:cNvGrpSpPr>
              <a:grpSpLocks/>
            </p:cNvGrpSpPr>
            <p:nvPr/>
          </p:nvGrpSpPr>
          <p:grpSpPr bwMode="auto">
            <a:xfrm>
              <a:off x="1158" y="3784"/>
              <a:ext cx="3527" cy="302"/>
              <a:chOff x="1158" y="3784"/>
              <a:chExt cx="3527" cy="302"/>
            </a:xfrm>
          </p:grpSpPr>
          <p:grpSp>
            <p:nvGrpSpPr>
              <p:cNvPr id="25" name="Group 6"/>
              <p:cNvGrpSpPr>
                <a:grpSpLocks/>
              </p:cNvGrpSpPr>
              <p:nvPr/>
            </p:nvGrpSpPr>
            <p:grpSpPr bwMode="auto">
              <a:xfrm>
                <a:off x="1158" y="3784"/>
                <a:ext cx="3527" cy="165"/>
                <a:chOff x="1158" y="3784"/>
                <a:chExt cx="3527" cy="165"/>
              </a:xfrm>
            </p:grpSpPr>
            <p:sp>
              <p:nvSpPr>
                <p:cNvPr id="27" name="Rectangle 7"/>
                <p:cNvSpPr>
                  <a:spLocks noChangeArrowheads="1"/>
                </p:cNvSpPr>
                <p:nvPr/>
              </p:nvSpPr>
              <p:spPr bwMode="auto">
                <a:xfrm>
                  <a:off x="1158" y="3784"/>
                  <a:ext cx="12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hangingPunct="1"/>
                  <a:r>
                    <a:rPr lang="en-GB" altLang="de-DE" sz="1700" smtClean="0">
                      <a:solidFill>
                        <a:srgbClr val="24211D"/>
                      </a:solidFill>
                      <a:latin typeface="+mn-lt"/>
                      <a:ea typeface="ヒラギノ角ゴ Pro W3"/>
                    </a:rPr>
                    <a:t>0</a:t>
                  </a:r>
                  <a:endParaRPr lang="en-GB" altLang="de-DE" sz="1700" smtClean="0">
                    <a:solidFill>
                      <a:srgbClr val="000000"/>
                    </a:solidFill>
                    <a:latin typeface="+mn-lt"/>
                    <a:ea typeface="ヒラギノ角ゴ Pro W3"/>
                  </a:endParaRPr>
                </a:p>
              </p:txBody>
            </p:sp>
            <p:sp>
              <p:nvSpPr>
                <p:cNvPr id="28" name="Rectangle 8"/>
                <p:cNvSpPr>
                  <a:spLocks noChangeArrowheads="1"/>
                </p:cNvSpPr>
                <p:nvPr/>
              </p:nvSpPr>
              <p:spPr bwMode="auto">
                <a:xfrm>
                  <a:off x="1757" y="3784"/>
                  <a:ext cx="6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smtClean="0">
                      <a:solidFill>
                        <a:srgbClr val="24211D"/>
                      </a:solidFill>
                      <a:latin typeface="+mn-lt"/>
                      <a:ea typeface="ヒラギノ角ゴ Pro W3"/>
                    </a:rPr>
                    <a:t>5</a:t>
                  </a:r>
                  <a:endParaRPr lang="en-GB" altLang="de-DE" sz="1700" smtClean="0">
                    <a:solidFill>
                      <a:srgbClr val="000000"/>
                    </a:solidFill>
                    <a:latin typeface="+mn-lt"/>
                    <a:ea typeface="ヒラギノ角ゴ Pro W3"/>
                  </a:endParaRPr>
                </a:p>
              </p:txBody>
            </p:sp>
            <p:sp>
              <p:nvSpPr>
                <p:cNvPr id="29" name="Rectangle 9"/>
                <p:cNvSpPr>
                  <a:spLocks noChangeArrowheads="1"/>
                </p:cNvSpPr>
                <p:nvPr/>
              </p:nvSpPr>
              <p:spPr bwMode="auto">
                <a:xfrm>
                  <a:off x="2291" y="3784"/>
                  <a:ext cx="12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smtClean="0">
                      <a:solidFill>
                        <a:srgbClr val="24211D"/>
                      </a:solidFill>
                      <a:latin typeface="+mn-lt"/>
                      <a:ea typeface="ヒラギノ角ゴ Pro W3"/>
                    </a:rPr>
                    <a:t>10</a:t>
                  </a:r>
                  <a:endParaRPr lang="en-GB" altLang="de-DE" sz="1700" smtClean="0">
                    <a:solidFill>
                      <a:srgbClr val="000000"/>
                    </a:solidFill>
                    <a:latin typeface="+mn-lt"/>
                    <a:ea typeface="ヒラギノ角ゴ Pro W3"/>
                  </a:endParaRPr>
                </a:p>
              </p:txBody>
            </p:sp>
            <p:sp>
              <p:nvSpPr>
                <p:cNvPr id="30" name="Rectangle 10"/>
                <p:cNvSpPr>
                  <a:spLocks noChangeArrowheads="1"/>
                </p:cNvSpPr>
                <p:nvPr/>
              </p:nvSpPr>
              <p:spPr bwMode="auto">
                <a:xfrm>
                  <a:off x="2859" y="3784"/>
                  <a:ext cx="12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smtClean="0">
                      <a:solidFill>
                        <a:srgbClr val="24211D"/>
                      </a:solidFill>
                      <a:latin typeface="+mn-lt"/>
                      <a:ea typeface="ヒラギノ角ゴ Pro W3"/>
                    </a:rPr>
                    <a:t>15</a:t>
                  </a:r>
                  <a:endParaRPr lang="en-GB" altLang="de-DE" sz="1700" smtClean="0">
                    <a:solidFill>
                      <a:srgbClr val="000000"/>
                    </a:solidFill>
                    <a:latin typeface="+mn-lt"/>
                    <a:ea typeface="ヒラギノ角ゴ Pro W3"/>
                  </a:endParaRPr>
                </a:p>
              </p:txBody>
            </p:sp>
            <p:sp>
              <p:nvSpPr>
                <p:cNvPr id="31" name="Rectangle 11"/>
                <p:cNvSpPr>
                  <a:spLocks noChangeArrowheads="1"/>
                </p:cNvSpPr>
                <p:nvPr/>
              </p:nvSpPr>
              <p:spPr bwMode="auto">
                <a:xfrm>
                  <a:off x="3426" y="3784"/>
                  <a:ext cx="12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smtClean="0">
                      <a:solidFill>
                        <a:srgbClr val="24211D"/>
                      </a:solidFill>
                      <a:latin typeface="+mn-lt"/>
                      <a:ea typeface="ヒラギノ角ゴ Pro W3"/>
                    </a:rPr>
                    <a:t>20</a:t>
                  </a:r>
                  <a:endParaRPr lang="en-GB" altLang="de-DE" sz="1700" smtClean="0">
                    <a:solidFill>
                      <a:srgbClr val="000000"/>
                    </a:solidFill>
                    <a:latin typeface="+mn-lt"/>
                    <a:ea typeface="ヒラギノ角ゴ Pro W3"/>
                  </a:endParaRPr>
                </a:p>
              </p:txBody>
            </p:sp>
            <p:sp>
              <p:nvSpPr>
                <p:cNvPr id="32" name="Rectangle 12"/>
                <p:cNvSpPr>
                  <a:spLocks noChangeArrowheads="1"/>
                </p:cNvSpPr>
                <p:nvPr/>
              </p:nvSpPr>
              <p:spPr bwMode="auto">
                <a:xfrm>
                  <a:off x="3994" y="3784"/>
                  <a:ext cx="12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smtClean="0">
                      <a:solidFill>
                        <a:srgbClr val="24211D"/>
                      </a:solidFill>
                      <a:latin typeface="+mn-lt"/>
                      <a:ea typeface="ヒラギノ角ゴ Pro W3"/>
                    </a:rPr>
                    <a:t>25</a:t>
                  </a:r>
                  <a:endParaRPr lang="en-GB" altLang="de-DE" sz="1700" smtClean="0">
                    <a:solidFill>
                      <a:srgbClr val="000000"/>
                    </a:solidFill>
                    <a:latin typeface="+mn-lt"/>
                    <a:ea typeface="ヒラギノ角ゴ Pro W3"/>
                  </a:endParaRPr>
                </a:p>
              </p:txBody>
            </p:sp>
            <p:sp>
              <p:nvSpPr>
                <p:cNvPr id="33" name="Rectangle 13"/>
                <p:cNvSpPr>
                  <a:spLocks noChangeArrowheads="1"/>
                </p:cNvSpPr>
                <p:nvPr/>
              </p:nvSpPr>
              <p:spPr bwMode="auto">
                <a:xfrm>
                  <a:off x="4560" y="3784"/>
                  <a:ext cx="12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smtClean="0">
                      <a:solidFill>
                        <a:srgbClr val="24211D"/>
                      </a:solidFill>
                      <a:latin typeface="+mn-lt"/>
                      <a:ea typeface="ヒラギノ角ゴ Pro W3"/>
                    </a:rPr>
                    <a:t>30</a:t>
                  </a:r>
                  <a:endParaRPr lang="en-GB" altLang="de-DE" sz="1700" smtClean="0">
                    <a:solidFill>
                      <a:srgbClr val="000000"/>
                    </a:solidFill>
                    <a:latin typeface="+mn-lt"/>
                    <a:ea typeface="ヒラギノ角ゴ Pro W3"/>
                  </a:endParaRPr>
                </a:p>
              </p:txBody>
            </p:sp>
          </p:grpSp>
          <p:sp>
            <p:nvSpPr>
              <p:cNvPr id="26" name="Rectangle 14"/>
              <p:cNvSpPr>
                <a:spLocks noChangeArrowheads="1"/>
              </p:cNvSpPr>
              <p:nvPr/>
            </p:nvSpPr>
            <p:spPr bwMode="auto">
              <a:xfrm>
                <a:off x="2142" y="3921"/>
                <a:ext cx="155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dirty="0" smtClean="0">
                    <a:solidFill>
                      <a:srgbClr val="24211D"/>
                    </a:solidFill>
                    <a:latin typeface="+mn-lt"/>
                    <a:ea typeface="ヒラギノ角ゴ Pro W3"/>
                  </a:rPr>
                  <a:t>Penetration depth in water [cm]</a:t>
                </a:r>
              </a:p>
            </p:txBody>
          </p:sp>
        </p:grpSp>
        <p:grpSp>
          <p:nvGrpSpPr>
            <p:cNvPr id="17" name="Group 15"/>
            <p:cNvGrpSpPr>
              <a:grpSpLocks/>
            </p:cNvGrpSpPr>
            <p:nvPr/>
          </p:nvGrpSpPr>
          <p:grpSpPr bwMode="auto">
            <a:xfrm>
              <a:off x="756" y="1339"/>
              <a:ext cx="353" cy="2434"/>
              <a:chOff x="756" y="1339"/>
              <a:chExt cx="353" cy="2434"/>
            </a:xfrm>
          </p:grpSpPr>
          <p:sp>
            <p:nvSpPr>
              <p:cNvPr id="18" name="Rectangle 16"/>
              <p:cNvSpPr>
                <a:spLocks noChangeArrowheads="1"/>
              </p:cNvSpPr>
              <p:nvPr/>
            </p:nvSpPr>
            <p:spPr bwMode="auto">
              <a:xfrm rot="16200000">
                <a:off x="385" y="2405"/>
                <a:ext cx="90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GB" altLang="de-DE" sz="1700" dirty="0" smtClean="0">
                    <a:solidFill>
                      <a:srgbClr val="24211D"/>
                    </a:solidFill>
                    <a:latin typeface="+mn-lt"/>
                    <a:ea typeface="ヒラギノ角ゴ Pro W3"/>
                  </a:rPr>
                  <a:t>Relative dose  [%]</a:t>
                </a:r>
              </a:p>
            </p:txBody>
          </p:sp>
          <p:grpSp>
            <p:nvGrpSpPr>
              <p:cNvPr id="19" name="Group 17"/>
              <p:cNvGrpSpPr>
                <a:grpSpLocks/>
              </p:cNvGrpSpPr>
              <p:nvPr/>
            </p:nvGrpSpPr>
            <p:grpSpPr bwMode="auto">
              <a:xfrm>
                <a:off x="921" y="1339"/>
                <a:ext cx="188" cy="2434"/>
                <a:chOff x="921" y="1339"/>
                <a:chExt cx="188" cy="2434"/>
              </a:xfrm>
            </p:grpSpPr>
            <p:sp>
              <p:nvSpPr>
                <p:cNvPr id="20" name="Rectangle 18"/>
                <p:cNvSpPr>
                  <a:spLocks noChangeArrowheads="1"/>
                </p:cNvSpPr>
                <p:nvPr/>
              </p:nvSpPr>
              <p:spPr bwMode="auto">
                <a:xfrm>
                  <a:off x="921" y="2474"/>
                  <a:ext cx="18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r>
                    <a:rPr lang="en-GB" altLang="de-DE" sz="1700" dirty="0" smtClean="0">
                      <a:solidFill>
                        <a:srgbClr val="24211D"/>
                      </a:solidFill>
                      <a:latin typeface="+mn-lt"/>
                      <a:ea typeface="ヒラギノ角ゴ Pro W3"/>
                    </a:rPr>
                    <a:t>100</a:t>
                  </a:r>
                  <a:endParaRPr lang="en-GB" altLang="de-DE" sz="1700" dirty="0" smtClean="0">
                    <a:solidFill>
                      <a:srgbClr val="000000"/>
                    </a:solidFill>
                    <a:latin typeface="+mn-lt"/>
                    <a:ea typeface="ヒラギノ角ゴ Pro W3"/>
                  </a:endParaRPr>
                </a:p>
              </p:txBody>
            </p:sp>
            <p:sp>
              <p:nvSpPr>
                <p:cNvPr id="21" name="Rectangle 19"/>
                <p:cNvSpPr>
                  <a:spLocks noChangeArrowheads="1"/>
                </p:cNvSpPr>
                <p:nvPr/>
              </p:nvSpPr>
              <p:spPr bwMode="auto">
                <a:xfrm>
                  <a:off x="1046" y="3608"/>
                  <a:ext cx="6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r>
                    <a:rPr lang="en-GB" altLang="de-DE" sz="1700" dirty="0" smtClean="0">
                      <a:solidFill>
                        <a:srgbClr val="24211D"/>
                      </a:solidFill>
                      <a:latin typeface="+mn-lt"/>
                      <a:ea typeface="ヒラギノ角ゴ Pro W3"/>
                    </a:rPr>
                    <a:t>0</a:t>
                  </a:r>
                  <a:endParaRPr lang="en-GB" altLang="de-DE" sz="1700" dirty="0" smtClean="0">
                    <a:solidFill>
                      <a:srgbClr val="000000"/>
                    </a:solidFill>
                    <a:latin typeface="+mn-lt"/>
                    <a:ea typeface="ヒラギノ角ゴ Pro W3"/>
                  </a:endParaRPr>
                </a:p>
              </p:txBody>
            </p:sp>
            <p:sp>
              <p:nvSpPr>
                <p:cNvPr id="22" name="Rectangle 20"/>
                <p:cNvSpPr>
                  <a:spLocks noChangeArrowheads="1"/>
                </p:cNvSpPr>
                <p:nvPr/>
              </p:nvSpPr>
              <p:spPr bwMode="auto">
                <a:xfrm>
                  <a:off x="921" y="1339"/>
                  <a:ext cx="18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r>
                    <a:rPr lang="en-GB" altLang="de-DE" sz="1700" dirty="0" smtClean="0">
                      <a:solidFill>
                        <a:srgbClr val="24211D"/>
                      </a:solidFill>
                      <a:latin typeface="+mn-lt"/>
                      <a:ea typeface="ヒラギノ角ゴ Pro W3"/>
                    </a:rPr>
                    <a:t>200</a:t>
                  </a:r>
                  <a:endParaRPr lang="en-GB" altLang="de-DE" sz="1700" dirty="0" smtClean="0">
                    <a:solidFill>
                      <a:srgbClr val="000000"/>
                    </a:solidFill>
                    <a:latin typeface="+mn-lt"/>
                    <a:ea typeface="ヒラギノ角ゴ Pro W3"/>
                  </a:endParaRPr>
                </a:p>
              </p:txBody>
            </p:sp>
            <p:sp>
              <p:nvSpPr>
                <p:cNvPr id="23" name="Rectangle 21"/>
                <p:cNvSpPr>
                  <a:spLocks noChangeArrowheads="1"/>
                </p:cNvSpPr>
                <p:nvPr/>
              </p:nvSpPr>
              <p:spPr bwMode="auto">
                <a:xfrm>
                  <a:off x="984" y="3040"/>
                  <a:ext cx="12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r>
                    <a:rPr lang="en-GB" altLang="de-DE" sz="1700" smtClean="0">
                      <a:solidFill>
                        <a:srgbClr val="24211D"/>
                      </a:solidFill>
                      <a:latin typeface="+mn-lt"/>
                      <a:ea typeface="ヒラギノ角ゴ Pro W3"/>
                    </a:rPr>
                    <a:t>50</a:t>
                  </a:r>
                  <a:endParaRPr lang="en-GB" altLang="de-DE" sz="1700" smtClean="0">
                    <a:solidFill>
                      <a:srgbClr val="000000"/>
                    </a:solidFill>
                    <a:latin typeface="+mn-lt"/>
                    <a:ea typeface="ヒラギノ角ゴ Pro W3"/>
                  </a:endParaRPr>
                </a:p>
              </p:txBody>
            </p:sp>
            <p:sp>
              <p:nvSpPr>
                <p:cNvPr id="24" name="Rectangle 22"/>
                <p:cNvSpPr>
                  <a:spLocks noChangeArrowheads="1"/>
                </p:cNvSpPr>
                <p:nvPr/>
              </p:nvSpPr>
              <p:spPr bwMode="auto">
                <a:xfrm>
                  <a:off x="921" y="1907"/>
                  <a:ext cx="18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r>
                    <a:rPr lang="en-GB" altLang="de-DE" sz="1700" dirty="0" smtClean="0">
                      <a:solidFill>
                        <a:srgbClr val="24211D"/>
                      </a:solidFill>
                      <a:latin typeface="+mn-lt"/>
                      <a:ea typeface="ヒラギノ角ゴ Pro W3"/>
                    </a:rPr>
                    <a:t>150</a:t>
                  </a:r>
                  <a:endParaRPr lang="en-GB" altLang="de-DE" sz="1700" dirty="0" smtClean="0">
                    <a:solidFill>
                      <a:srgbClr val="000000"/>
                    </a:solidFill>
                    <a:latin typeface="+mn-lt"/>
                    <a:ea typeface="ヒラギノ角ゴ Pro W3"/>
                  </a:endParaRPr>
                </a:p>
              </p:txBody>
            </p:sp>
          </p:grpSp>
        </p:grpSp>
      </p:grpSp>
      <p:sp>
        <p:nvSpPr>
          <p:cNvPr id="34" name="Freeform 23"/>
          <p:cNvSpPr>
            <a:spLocks/>
          </p:cNvSpPr>
          <p:nvPr/>
        </p:nvSpPr>
        <p:spPr bwMode="auto">
          <a:xfrm>
            <a:off x="1563494" y="1584797"/>
            <a:ext cx="5403850" cy="3727450"/>
          </a:xfrm>
          <a:custGeom>
            <a:avLst/>
            <a:gdLst>
              <a:gd name="T0" fmla="*/ 1134 w 1134"/>
              <a:gd name="T1" fmla="*/ 618 h 782"/>
              <a:gd name="T2" fmla="*/ 1134 w 1134"/>
              <a:gd name="T3" fmla="*/ 782 h 782"/>
              <a:gd name="T4" fmla="*/ 0 w 1134"/>
              <a:gd name="T5" fmla="*/ 782 h 782"/>
              <a:gd name="T6" fmla="*/ 0 w 1134"/>
              <a:gd name="T7" fmla="*/ 705 h 782"/>
              <a:gd name="T8" fmla="*/ 14 w 1134"/>
              <a:gd name="T9" fmla="*/ 294 h 782"/>
              <a:gd name="T10" fmla="*/ 27 w 1134"/>
              <a:gd name="T11" fmla="*/ 113 h 782"/>
              <a:gd name="T12" fmla="*/ 51 w 1134"/>
              <a:gd name="T13" fmla="*/ 14 h 782"/>
              <a:gd name="T14" fmla="*/ 89 w 1134"/>
              <a:gd name="T15" fmla="*/ 22 h 782"/>
              <a:gd name="T16" fmla="*/ 142 w 1134"/>
              <a:gd name="T17" fmla="*/ 75 h 782"/>
              <a:gd name="T18" fmla="*/ 448 w 1134"/>
              <a:gd name="T19" fmla="*/ 332 h 782"/>
              <a:gd name="T20" fmla="*/ 1134 w 1134"/>
              <a:gd name="T21" fmla="*/ 61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4" h="782">
                <a:moveTo>
                  <a:pt x="1134" y="618"/>
                </a:moveTo>
                <a:lnTo>
                  <a:pt x="1134" y="782"/>
                </a:lnTo>
                <a:lnTo>
                  <a:pt x="0" y="782"/>
                </a:lnTo>
                <a:lnTo>
                  <a:pt x="0" y="705"/>
                </a:lnTo>
                <a:cubicBezTo>
                  <a:pt x="4" y="568"/>
                  <a:pt x="7" y="431"/>
                  <a:pt x="14" y="294"/>
                </a:cubicBezTo>
                <a:cubicBezTo>
                  <a:pt x="16" y="236"/>
                  <a:pt x="20" y="171"/>
                  <a:pt x="27" y="113"/>
                </a:cubicBezTo>
                <a:cubicBezTo>
                  <a:pt x="29" y="91"/>
                  <a:pt x="36" y="32"/>
                  <a:pt x="51" y="14"/>
                </a:cubicBezTo>
                <a:cubicBezTo>
                  <a:pt x="63" y="0"/>
                  <a:pt x="79" y="13"/>
                  <a:pt x="89" y="22"/>
                </a:cubicBezTo>
                <a:cubicBezTo>
                  <a:pt x="104" y="35"/>
                  <a:pt x="127" y="60"/>
                  <a:pt x="142" y="75"/>
                </a:cubicBezTo>
                <a:cubicBezTo>
                  <a:pt x="238" y="174"/>
                  <a:pt x="334" y="256"/>
                  <a:pt x="448" y="332"/>
                </a:cubicBezTo>
                <a:cubicBezTo>
                  <a:pt x="659" y="472"/>
                  <a:pt x="890" y="559"/>
                  <a:pt x="1134" y="618"/>
                </a:cubicBezTo>
                <a:close/>
              </a:path>
            </a:pathLst>
          </a:custGeom>
          <a:solidFill>
            <a:srgbClr val="FF6600"/>
          </a:solidFill>
          <a:ln w="25400">
            <a:solidFill>
              <a:schemeClr val="folHlink"/>
            </a:solidFill>
            <a:prstDash val="solid"/>
            <a:round/>
            <a:headEnd/>
            <a:tailEnd/>
          </a:ln>
        </p:spPr>
        <p:txBody>
          <a:bodyPr/>
          <a:lstStyle/>
          <a:p>
            <a:pPr eaLnBrk="1" hangingPunct="1"/>
            <a:endParaRPr lang="de-CH" sz="1700" smtClean="0">
              <a:solidFill>
                <a:srgbClr val="000000"/>
              </a:solidFill>
              <a:latin typeface="+mn-lt"/>
              <a:ea typeface="ヒラギノ角ゴ Pro W3"/>
            </a:endParaRPr>
          </a:p>
        </p:txBody>
      </p:sp>
      <p:sp>
        <p:nvSpPr>
          <p:cNvPr id="89" name="Freeform 35"/>
          <p:cNvSpPr>
            <a:spLocks/>
          </p:cNvSpPr>
          <p:nvPr/>
        </p:nvSpPr>
        <p:spPr bwMode="auto">
          <a:xfrm>
            <a:off x="1569032" y="1584797"/>
            <a:ext cx="3421063" cy="3711188"/>
          </a:xfrm>
          <a:custGeom>
            <a:avLst/>
            <a:gdLst>
              <a:gd name="T0" fmla="*/ 718 w 718"/>
              <a:gd name="T1" fmla="*/ 295 h 296"/>
              <a:gd name="T2" fmla="*/ 0 w 718"/>
              <a:gd name="T3" fmla="*/ 295 h 296"/>
              <a:gd name="T4" fmla="*/ 0 w 718"/>
              <a:gd name="T5" fmla="*/ 222 h 296"/>
              <a:gd name="T6" fmla="*/ 110 w 718"/>
              <a:gd name="T7" fmla="*/ 217 h 296"/>
              <a:gd name="T8" fmla="*/ 123 w 718"/>
              <a:gd name="T9" fmla="*/ 217 h 296"/>
              <a:gd name="T10" fmla="*/ 186 w 718"/>
              <a:gd name="T11" fmla="*/ 214 h 296"/>
              <a:gd name="T12" fmla="*/ 208 w 718"/>
              <a:gd name="T13" fmla="*/ 213 h 296"/>
              <a:gd name="T14" fmla="*/ 512 w 718"/>
              <a:gd name="T15" fmla="*/ 180 h 296"/>
              <a:gd name="T16" fmla="*/ 624 w 718"/>
              <a:gd name="T17" fmla="*/ 116 h 296"/>
              <a:gd name="T18" fmla="*/ 654 w 718"/>
              <a:gd name="T19" fmla="*/ 20 h 296"/>
              <a:gd name="T20" fmla="*/ 662 w 718"/>
              <a:gd name="T21" fmla="*/ 1 h 296"/>
              <a:gd name="T22" fmla="*/ 671 w 718"/>
              <a:gd name="T23" fmla="*/ 43 h 296"/>
              <a:gd name="T24" fmla="*/ 681 w 718"/>
              <a:gd name="T25" fmla="*/ 154 h 296"/>
              <a:gd name="T26" fmla="*/ 696 w 718"/>
              <a:gd name="T27" fmla="*/ 277 h 296"/>
              <a:gd name="T28" fmla="*/ 709 w 718"/>
              <a:gd name="T29" fmla="*/ 294 h 296"/>
              <a:gd name="T30" fmla="*/ 718 w 718"/>
              <a:gd name="T31" fmla="*/ 29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8" h="296">
                <a:moveTo>
                  <a:pt x="718" y="295"/>
                </a:moveTo>
                <a:lnTo>
                  <a:pt x="0" y="295"/>
                </a:lnTo>
                <a:lnTo>
                  <a:pt x="0" y="222"/>
                </a:lnTo>
                <a:lnTo>
                  <a:pt x="110" y="217"/>
                </a:lnTo>
                <a:lnTo>
                  <a:pt x="123" y="217"/>
                </a:lnTo>
                <a:lnTo>
                  <a:pt x="186" y="214"/>
                </a:lnTo>
                <a:lnTo>
                  <a:pt x="208" y="213"/>
                </a:lnTo>
                <a:cubicBezTo>
                  <a:pt x="296" y="208"/>
                  <a:pt x="429" y="200"/>
                  <a:pt x="512" y="180"/>
                </a:cubicBezTo>
                <a:cubicBezTo>
                  <a:pt x="555" y="170"/>
                  <a:pt x="600" y="154"/>
                  <a:pt x="624" y="116"/>
                </a:cubicBezTo>
                <a:cubicBezTo>
                  <a:pt x="642" y="88"/>
                  <a:pt x="647" y="52"/>
                  <a:pt x="654" y="20"/>
                </a:cubicBezTo>
                <a:cubicBezTo>
                  <a:pt x="655" y="18"/>
                  <a:pt x="658" y="1"/>
                  <a:pt x="662" y="1"/>
                </a:cubicBezTo>
                <a:cubicBezTo>
                  <a:pt x="667" y="0"/>
                  <a:pt x="671" y="40"/>
                  <a:pt x="671" y="43"/>
                </a:cubicBezTo>
                <a:cubicBezTo>
                  <a:pt x="675" y="80"/>
                  <a:pt x="678" y="117"/>
                  <a:pt x="681" y="154"/>
                </a:cubicBezTo>
                <a:cubicBezTo>
                  <a:pt x="683" y="183"/>
                  <a:pt x="688" y="250"/>
                  <a:pt x="696" y="277"/>
                </a:cubicBezTo>
                <a:cubicBezTo>
                  <a:pt x="698" y="284"/>
                  <a:pt x="701" y="292"/>
                  <a:pt x="709" y="294"/>
                </a:cubicBezTo>
                <a:cubicBezTo>
                  <a:pt x="713" y="296"/>
                  <a:pt x="714" y="295"/>
                  <a:pt x="718" y="295"/>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88" name="Freeform 23"/>
          <p:cNvSpPr>
            <a:spLocks/>
          </p:cNvSpPr>
          <p:nvPr/>
        </p:nvSpPr>
        <p:spPr bwMode="auto">
          <a:xfrm>
            <a:off x="1544414" y="4424064"/>
            <a:ext cx="5403850" cy="906462"/>
          </a:xfrm>
          <a:custGeom>
            <a:avLst/>
            <a:gdLst>
              <a:gd name="T0" fmla="*/ 1134 w 1134"/>
              <a:gd name="T1" fmla="*/ 618 h 782"/>
              <a:gd name="T2" fmla="*/ 1134 w 1134"/>
              <a:gd name="T3" fmla="*/ 782 h 782"/>
              <a:gd name="T4" fmla="*/ 0 w 1134"/>
              <a:gd name="T5" fmla="*/ 782 h 782"/>
              <a:gd name="T6" fmla="*/ 0 w 1134"/>
              <a:gd name="T7" fmla="*/ 705 h 782"/>
              <a:gd name="T8" fmla="*/ 14 w 1134"/>
              <a:gd name="T9" fmla="*/ 294 h 782"/>
              <a:gd name="T10" fmla="*/ 27 w 1134"/>
              <a:gd name="T11" fmla="*/ 113 h 782"/>
              <a:gd name="T12" fmla="*/ 51 w 1134"/>
              <a:gd name="T13" fmla="*/ 14 h 782"/>
              <a:gd name="T14" fmla="*/ 89 w 1134"/>
              <a:gd name="T15" fmla="*/ 22 h 782"/>
              <a:gd name="T16" fmla="*/ 142 w 1134"/>
              <a:gd name="T17" fmla="*/ 75 h 782"/>
              <a:gd name="T18" fmla="*/ 448 w 1134"/>
              <a:gd name="T19" fmla="*/ 332 h 782"/>
              <a:gd name="T20" fmla="*/ 1134 w 1134"/>
              <a:gd name="T21" fmla="*/ 61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4" h="782">
                <a:moveTo>
                  <a:pt x="1134" y="618"/>
                </a:moveTo>
                <a:lnTo>
                  <a:pt x="1134" y="782"/>
                </a:lnTo>
                <a:lnTo>
                  <a:pt x="0" y="782"/>
                </a:lnTo>
                <a:lnTo>
                  <a:pt x="0" y="705"/>
                </a:lnTo>
                <a:cubicBezTo>
                  <a:pt x="4" y="568"/>
                  <a:pt x="7" y="431"/>
                  <a:pt x="14" y="294"/>
                </a:cubicBezTo>
                <a:cubicBezTo>
                  <a:pt x="16" y="236"/>
                  <a:pt x="20" y="171"/>
                  <a:pt x="27" y="113"/>
                </a:cubicBezTo>
                <a:cubicBezTo>
                  <a:pt x="29" y="91"/>
                  <a:pt x="36" y="32"/>
                  <a:pt x="51" y="14"/>
                </a:cubicBezTo>
                <a:cubicBezTo>
                  <a:pt x="63" y="0"/>
                  <a:pt x="79" y="13"/>
                  <a:pt x="89" y="22"/>
                </a:cubicBezTo>
                <a:cubicBezTo>
                  <a:pt x="104" y="35"/>
                  <a:pt x="127" y="60"/>
                  <a:pt x="142" y="75"/>
                </a:cubicBezTo>
                <a:cubicBezTo>
                  <a:pt x="238" y="174"/>
                  <a:pt x="334" y="256"/>
                  <a:pt x="448" y="332"/>
                </a:cubicBezTo>
                <a:cubicBezTo>
                  <a:pt x="659" y="472"/>
                  <a:pt x="890" y="559"/>
                  <a:pt x="1134" y="618"/>
                </a:cubicBezTo>
                <a:close/>
              </a:path>
            </a:pathLst>
          </a:custGeom>
          <a:solidFill>
            <a:srgbClr val="FFE065"/>
          </a:solidFill>
          <a:ln w="25400">
            <a:solidFill>
              <a:schemeClr val="folHlink"/>
            </a:solidFill>
            <a:prstDash val="solid"/>
            <a:round/>
            <a:headEnd/>
            <a:tailEnd/>
          </a:ln>
        </p:spPr>
        <p:txBody>
          <a:bodyPr/>
          <a:lstStyle/>
          <a:p>
            <a:pPr eaLnBrk="1" hangingPunct="1"/>
            <a:endParaRPr lang="de-CH" sz="1700" smtClean="0">
              <a:solidFill>
                <a:srgbClr val="000000"/>
              </a:solidFill>
              <a:latin typeface="+mn-lt"/>
              <a:ea typeface="ヒラギノ角ゴ Pro W3"/>
            </a:endParaRPr>
          </a:p>
        </p:txBody>
      </p:sp>
      <p:sp>
        <p:nvSpPr>
          <p:cNvPr id="87" name="Freeform 23"/>
          <p:cNvSpPr>
            <a:spLocks/>
          </p:cNvSpPr>
          <p:nvPr/>
        </p:nvSpPr>
        <p:spPr bwMode="auto">
          <a:xfrm flipH="1">
            <a:off x="1569032" y="4451713"/>
            <a:ext cx="5403850" cy="878813"/>
          </a:xfrm>
          <a:custGeom>
            <a:avLst/>
            <a:gdLst>
              <a:gd name="T0" fmla="*/ 1134 w 1134"/>
              <a:gd name="T1" fmla="*/ 618 h 782"/>
              <a:gd name="T2" fmla="*/ 1134 w 1134"/>
              <a:gd name="T3" fmla="*/ 782 h 782"/>
              <a:gd name="T4" fmla="*/ 0 w 1134"/>
              <a:gd name="T5" fmla="*/ 782 h 782"/>
              <a:gd name="T6" fmla="*/ 0 w 1134"/>
              <a:gd name="T7" fmla="*/ 705 h 782"/>
              <a:gd name="T8" fmla="*/ 14 w 1134"/>
              <a:gd name="T9" fmla="*/ 294 h 782"/>
              <a:gd name="T10" fmla="*/ 27 w 1134"/>
              <a:gd name="T11" fmla="*/ 113 h 782"/>
              <a:gd name="T12" fmla="*/ 51 w 1134"/>
              <a:gd name="T13" fmla="*/ 14 h 782"/>
              <a:gd name="T14" fmla="*/ 89 w 1134"/>
              <a:gd name="T15" fmla="*/ 22 h 782"/>
              <a:gd name="T16" fmla="*/ 142 w 1134"/>
              <a:gd name="T17" fmla="*/ 75 h 782"/>
              <a:gd name="T18" fmla="*/ 448 w 1134"/>
              <a:gd name="T19" fmla="*/ 332 h 782"/>
              <a:gd name="T20" fmla="*/ 1134 w 1134"/>
              <a:gd name="T21" fmla="*/ 61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4" h="782">
                <a:moveTo>
                  <a:pt x="1134" y="618"/>
                </a:moveTo>
                <a:lnTo>
                  <a:pt x="1134" y="782"/>
                </a:lnTo>
                <a:lnTo>
                  <a:pt x="0" y="782"/>
                </a:lnTo>
                <a:lnTo>
                  <a:pt x="0" y="705"/>
                </a:lnTo>
                <a:cubicBezTo>
                  <a:pt x="4" y="568"/>
                  <a:pt x="7" y="431"/>
                  <a:pt x="14" y="294"/>
                </a:cubicBezTo>
                <a:cubicBezTo>
                  <a:pt x="16" y="236"/>
                  <a:pt x="20" y="171"/>
                  <a:pt x="27" y="113"/>
                </a:cubicBezTo>
                <a:cubicBezTo>
                  <a:pt x="29" y="91"/>
                  <a:pt x="36" y="32"/>
                  <a:pt x="51" y="14"/>
                </a:cubicBezTo>
                <a:cubicBezTo>
                  <a:pt x="63" y="0"/>
                  <a:pt x="79" y="13"/>
                  <a:pt x="89" y="22"/>
                </a:cubicBezTo>
                <a:cubicBezTo>
                  <a:pt x="104" y="35"/>
                  <a:pt x="127" y="60"/>
                  <a:pt x="142" y="75"/>
                </a:cubicBezTo>
                <a:cubicBezTo>
                  <a:pt x="238" y="174"/>
                  <a:pt x="334" y="256"/>
                  <a:pt x="448" y="332"/>
                </a:cubicBezTo>
                <a:cubicBezTo>
                  <a:pt x="659" y="472"/>
                  <a:pt x="890" y="559"/>
                  <a:pt x="1134" y="618"/>
                </a:cubicBezTo>
                <a:close/>
              </a:path>
            </a:pathLst>
          </a:custGeom>
          <a:solidFill>
            <a:schemeClr val="accent1">
              <a:lumMod val="60000"/>
              <a:lumOff val="40000"/>
            </a:schemeClr>
          </a:solidFill>
          <a:ln w="25400">
            <a:solidFill>
              <a:schemeClr val="folHlink"/>
            </a:solidFill>
            <a:prstDash val="solid"/>
            <a:round/>
            <a:headEnd/>
            <a:tailEnd/>
          </a:ln>
        </p:spPr>
        <p:txBody>
          <a:bodyPr/>
          <a:lstStyle/>
          <a:p>
            <a:pPr eaLnBrk="1" hangingPunct="1"/>
            <a:endParaRPr lang="de-CH" sz="1700" smtClean="0">
              <a:solidFill>
                <a:srgbClr val="000000"/>
              </a:solidFill>
              <a:latin typeface="+mn-lt"/>
              <a:ea typeface="ヒラギノ角ゴ Pro W3"/>
            </a:endParaRPr>
          </a:p>
        </p:txBody>
      </p:sp>
      <p:sp>
        <p:nvSpPr>
          <p:cNvPr id="86" name="Freeform 23"/>
          <p:cNvSpPr>
            <a:spLocks/>
          </p:cNvSpPr>
          <p:nvPr/>
        </p:nvSpPr>
        <p:spPr bwMode="auto">
          <a:xfrm flipH="1">
            <a:off x="1547664" y="3511371"/>
            <a:ext cx="5432404" cy="1811337"/>
          </a:xfrm>
          <a:custGeom>
            <a:avLst/>
            <a:gdLst>
              <a:gd name="T0" fmla="*/ 1134 w 1134"/>
              <a:gd name="T1" fmla="*/ 618 h 782"/>
              <a:gd name="T2" fmla="*/ 1134 w 1134"/>
              <a:gd name="T3" fmla="*/ 782 h 782"/>
              <a:gd name="T4" fmla="*/ 0 w 1134"/>
              <a:gd name="T5" fmla="*/ 782 h 782"/>
              <a:gd name="T6" fmla="*/ 0 w 1134"/>
              <a:gd name="T7" fmla="*/ 705 h 782"/>
              <a:gd name="T8" fmla="*/ 14 w 1134"/>
              <a:gd name="T9" fmla="*/ 294 h 782"/>
              <a:gd name="T10" fmla="*/ 27 w 1134"/>
              <a:gd name="T11" fmla="*/ 113 h 782"/>
              <a:gd name="T12" fmla="*/ 51 w 1134"/>
              <a:gd name="T13" fmla="*/ 14 h 782"/>
              <a:gd name="T14" fmla="*/ 89 w 1134"/>
              <a:gd name="T15" fmla="*/ 22 h 782"/>
              <a:gd name="T16" fmla="*/ 142 w 1134"/>
              <a:gd name="T17" fmla="*/ 75 h 782"/>
              <a:gd name="T18" fmla="*/ 448 w 1134"/>
              <a:gd name="T19" fmla="*/ 332 h 782"/>
              <a:gd name="T20" fmla="*/ 1134 w 1134"/>
              <a:gd name="T21" fmla="*/ 618 h 782"/>
              <a:gd name="connsiteX0" fmla="*/ 10000 w 10000"/>
              <a:gd name="connsiteY0" fmla="*/ 7803 h 9900"/>
              <a:gd name="connsiteX1" fmla="*/ 10000 w 10000"/>
              <a:gd name="connsiteY1" fmla="*/ 9900 h 9900"/>
              <a:gd name="connsiteX2" fmla="*/ 0 w 10000"/>
              <a:gd name="connsiteY2" fmla="*/ 9900 h 9900"/>
              <a:gd name="connsiteX3" fmla="*/ 0 w 10000"/>
              <a:gd name="connsiteY3" fmla="*/ 8915 h 9900"/>
              <a:gd name="connsiteX4" fmla="*/ 123 w 10000"/>
              <a:gd name="connsiteY4" fmla="*/ 3660 h 9900"/>
              <a:gd name="connsiteX5" fmla="*/ 238 w 10000"/>
              <a:gd name="connsiteY5" fmla="*/ 1345 h 9900"/>
              <a:gd name="connsiteX6" fmla="*/ 450 w 10000"/>
              <a:gd name="connsiteY6" fmla="*/ 79 h 9900"/>
              <a:gd name="connsiteX7" fmla="*/ 785 w 10000"/>
              <a:gd name="connsiteY7" fmla="*/ 181 h 9900"/>
              <a:gd name="connsiteX8" fmla="*/ 1252 w 10000"/>
              <a:gd name="connsiteY8" fmla="*/ 859 h 9900"/>
              <a:gd name="connsiteX9" fmla="*/ 6497 w 10000"/>
              <a:gd name="connsiteY9" fmla="*/ 5928 h 9900"/>
              <a:gd name="connsiteX10" fmla="*/ 10000 w 10000"/>
              <a:gd name="connsiteY10" fmla="*/ 7803 h 9900"/>
              <a:gd name="connsiteX0" fmla="*/ 10000 w 10000"/>
              <a:gd name="connsiteY0" fmla="*/ 13018 h 15136"/>
              <a:gd name="connsiteX1" fmla="*/ 10000 w 10000"/>
              <a:gd name="connsiteY1" fmla="*/ 15136 h 15136"/>
              <a:gd name="connsiteX2" fmla="*/ 0 w 10000"/>
              <a:gd name="connsiteY2" fmla="*/ 15136 h 15136"/>
              <a:gd name="connsiteX3" fmla="*/ 0 w 10000"/>
              <a:gd name="connsiteY3" fmla="*/ 14141 h 15136"/>
              <a:gd name="connsiteX4" fmla="*/ 123 w 10000"/>
              <a:gd name="connsiteY4" fmla="*/ 8833 h 15136"/>
              <a:gd name="connsiteX5" fmla="*/ 238 w 10000"/>
              <a:gd name="connsiteY5" fmla="*/ 6495 h 15136"/>
              <a:gd name="connsiteX6" fmla="*/ 450 w 10000"/>
              <a:gd name="connsiteY6" fmla="*/ 5216 h 15136"/>
              <a:gd name="connsiteX7" fmla="*/ 785 w 10000"/>
              <a:gd name="connsiteY7" fmla="*/ 5319 h 15136"/>
              <a:gd name="connsiteX8" fmla="*/ 5724 w 10000"/>
              <a:gd name="connsiteY8" fmla="*/ 4 h 15136"/>
              <a:gd name="connsiteX9" fmla="*/ 6497 w 10000"/>
              <a:gd name="connsiteY9" fmla="*/ 11124 h 15136"/>
              <a:gd name="connsiteX10" fmla="*/ 10000 w 10000"/>
              <a:gd name="connsiteY10" fmla="*/ 13018 h 15136"/>
              <a:gd name="connsiteX0" fmla="*/ 10000 w 10000"/>
              <a:gd name="connsiteY0" fmla="*/ 13018 h 15136"/>
              <a:gd name="connsiteX1" fmla="*/ 10000 w 10000"/>
              <a:gd name="connsiteY1" fmla="*/ 15136 h 15136"/>
              <a:gd name="connsiteX2" fmla="*/ 0 w 10000"/>
              <a:gd name="connsiteY2" fmla="*/ 15136 h 15136"/>
              <a:gd name="connsiteX3" fmla="*/ 0 w 10000"/>
              <a:gd name="connsiteY3" fmla="*/ 14141 h 15136"/>
              <a:gd name="connsiteX4" fmla="*/ 123 w 10000"/>
              <a:gd name="connsiteY4" fmla="*/ 8833 h 15136"/>
              <a:gd name="connsiteX5" fmla="*/ 238 w 10000"/>
              <a:gd name="connsiteY5" fmla="*/ 6495 h 15136"/>
              <a:gd name="connsiteX6" fmla="*/ 450 w 10000"/>
              <a:gd name="connsiteY6" fmla="*/ 5216 h 15136"/>
              <a:gd name="connsiteX7" fmla="*/ 785 w 10000"/>
              <a:gd name="connsiteY7" fmla="*/ 5319 h 15136"/>
              <a:gd name="connsiteX8" fmla="*/ 5724 w 10000"/>
              <a:gd name="connsiteY8" fmla="*/ 4 h 15136"/>
              <a:gd name="connsiteX9" fmla="*/ 7085 w 10000"/>
              <a:gd name="connsiteY9" fmla="*/ 10424 h 15136"/>
              <a:gd name="connsiteX10" fmla="*/ 10000 w 10000"/>
              <a:gd name="connsiteY10" fmla="*/ 13018 h 15136"/>
              <a:gd name="connsiteX0" fmla="*/ 10000 w 10000"/>
              <a:gd name="connsiteY0" fmla="*/ 13200 h 15318"/>
              <a:gd name="connsiteX1" fmla="*/ 10000 w 10000"/>
              <a:gd name="connsiteY1" fmla="*/ 15318 h 15318"/>
              <a:gd name="connsiteX2" fmla="*/ 0 w 10000"/>
              <a:gd name="connsiteY2" fmla="*/ 15318 h 15318"/>
              <a:gd name="connsiteX3" fmla="*/ 0 w 10000"/>
              <a:gd name="connsiteY3" fmla="*/ 14323 h 15318"/>
              <a:gd name="connsiteX4" fmla="*/ 123 w 10000"/>
              <a:gd name="connsiteY4" fmla="*/ 9015 h 15318"/>
              <a:gd name="connsiteX5" fmla="*/ 238 w 10000"/>
              <a:gd name="connsiteY5" fmla="*/ 6677 h 15318"/>
              <a:gd name="connsiteX6" fmla="*/ 450 w 10000"/>
              <a:gd name="connsiteY6" fmla="*/ 5398 h 15318"/>
              <a:gd name="connsiteX7" fmla="*/ 3951 w 10000"/>
              <a:gd name="connsiteY7" fmla="*/ 1 h 15318"/>
              <a:gd name="connsiteX8" fmla="*/ 5724 w 10000"/>
              <a:gd name="connsiteY8" fmla="*/ 186 h 15318"/>
              <a:gd name="connsiteX9" fmla="*/ 7085 w 10000"/>
              <a:gd name="connsiteY9" fmla="*/ 10606 h 15318"/>
              <a:gd name="connsiteX10" fmla="*/ 10000 w 10000"/>
              <a:gd name="connsiteY10" fmla="*/ 13200 h 15318"/>
              <a:gd name="connsiteX0" fmla="*/ 10000 w 10000"/>
              <a:gd name="connsiteY0" fmla="*/ 13200 h 15318"/>
              <a:gd name="connsiteX1" fmla="*/ 10000 w 10000"/>
              <a:gd name="connsiteY1" fmla="*/ 15318 h 15318"/>
              <a:gd name="connsiteX2" fmla="*/ 0 w 10000"/>
              <a:gd name="connsiteY2" fmla="*/ 15318 h 15318"/>
              <a:gd name="connsiteX3" fmla="*/ 0 w 10000"/>
              <a:gd name="connsiteY3" fmla="*/ 14323 h 15318"/>
              <a:gd name="connsiteX4" fmla="*/ 123 w 10000"/>
              <a:gd name="connsiteY4" fmla="*/ 9015 h 15318"/>
              <a:gd name="connsiteX5" fmla="*/ 238 w 10000"/>
              <a:gd name="connsiteY5" fmla="*/ 6677 h 15318"/>
              <a:gd name="connsiteX6" fmla="*/ 3225 w 10000"/>
              <a:gd name="connsiteY6" fmla="*/ 9998 h 15318"/>
              <a:gd name="connsiteX7" fmla="*/ 3951 w 10000"/>
              <a:gd name="connsiteY7" fmla="*/ 1 h 15318"/>
              <a:gd name="connsiteX8" fmla="*/ 5724 w 10000"/>
              <a:gd name="connsiteY8" fmla="*/ 186 h 15318"/>
              <a:gd name="connsiteX9" fmla="*/ 7085 w 10000"/>
              <a:gd name="connsiteY9" fmla="*/ 10606 h 15318"/>
              <a:gd name="connsiteX10" fmla="*/ 10000 w 10000"/>
              <a:gd name="connsiteY10" fmla="*/ 13200 h 15318"/>
              <a:gd name="connsiteX0" fmla="*/ 10000 w 10000"/>
              <a:gd name="connsiteY0" fmla="*/ 13200 h 15318"/>
              <a:gd name="connsiteX1" fmla="*/ 10000 w 10000"/>
              <a:gd name="connsiteY1" fmla="*/ 15318 h 15318"/>
              <a:gd name="connsiteX2" fmla="*/ 0 w 10000"/>
              <a:gd name="connsiteY2" fmla="*/ 15318 h 15318"/>
              <a:gd name="connsiteX3" fmla="*/ 0 w 10000"/>
              <a:gd name="connsiteY3" fmla="*/ 14323 h 15318"/>
              <a:gd name="connsiteX4" fmla="*/ 123 w 10000"/>
              <a:gd name="connsiteY4" fmla="*/ 9015 h 15318"/>
              <a:gd name="connsiteX5" fmla="*/ 2164 w 10000"/>
              <a:gd name="connsiteY5" fmla="*/ 10577 h 15318"/>
              <a:gd name="connsiteX6" fmla="*/ 3225 w 10000"/>
              <a:gd name="connsiteY6" fmla="*/ 9998 h 15318"/>
              <a:gd name="connsiteX7" fmla="*/ 3951 w 10000"/>
              <a:gd name="connsiteY7" fmla="*/ 1 h 15318"/>
              <a:gd name="connsiteX8" fmla="*/ 5724 w 10000"/>
              <a:gd name="connsiteY8" fmla="*/ 186 h 15318"/>
              <a:gd name="connsiteX9" fmla="*/ 7085 w 10000"/>
              <a:gd name="connsiteY9" fmla="*/ 10606 h 15318"/>
              <a:gd name="connsiteX10" fmla="*/ 10000 w 10000"/>
              <a:gd name="connsiteY10" fmla="*/ 13200 h 15318"/>
              <a:gd name="connsiteX0" fmla="*/ 10000 w 10000"/>
              <a:gd name="connsiteY0" fmla="*/ 13200 h 15318"/>
              <a:gd name="connsiteX1" fmla="*/ 10000 w 10000"/>
              <a:gd name="connsiteY1" fmla="*/ 15318 h 15318"/>
              <a:gd name="connsiteX2" fmla="*/ 0 w 10000"/>
              <a:gd name="connsiteY2" fmla="*/ 15318 h 15318"/>
              <a:gd name="connsiteX3" fmla="*/ 0 w 10000"/>
              <a:gd name="connsiteY3" fmla="*/ 14323 h 15318"/>
              <a:gd name="connsiteX4" fmla="*/ 1233 w 10000"/>
              <a:gd name="connsiteY4" fmla="*/ 11815 h 15318"/>
              <a:gd name="connsiteX5" fmla="*/ 2164 w 10000"/>
              <a:gd name="connsiteY5" fmla="*/ 10577 h 15318"/>
              <a:gd name="connsiteX6" fmla="*/ 3225 w 10000"/>
              <a:gd name="connsiteY6" fmla="*/ 9998 h 15318"/>
              <a:gd name="connsiteX7" fmla="*/ 3951 w 10000"/>
              <a:gd name="connsiteY7" fmla="*/ 1 h 15318"/>
              <a:gd name="connsiteX8" fmla="*/ 5724 w 10000"/>
              <a:gd name="connsiteY8" fmla="*/ 186 h 15318"/>
              <a:gd name="connsiteX9" fmla="*/ 7085 w 10000"/>
              <a:gd name="connsiteY9" fmla="*/ 10606 h 15318"/>
              <a:gd name="connsiteX10" fmla="*/ 10000 w 10000"/>
              <a:gd name="connsiteY10" fmla="*/ 13200 h 15318"/>
              <a:gd name="connsiteX0" fmla="*/ 10000 w 10000"/>
              <a:gd name="connsiteY0" fmla="*/ 13200 h 15318"/>
              <a:gd name="connsiteX1" fmla="*/ 10000 w 10000"/>
              <a:gd name="connsiteY1" fmla="*/ 15318 h 15318"/>
              <a:gd name="connsiteX2" fmla="*/ 0 w 10000"/>
              <a:gd name="connsiteY2" fmla="*/ 15318 h 15318"/>
              <a:gd name="connsiteX3" fmla="*/ 0 w 10000"/>
              <a:gd name="connsiteY3" fmla="*/ 14323 h 15318"/>
              <a:gd name="connsiteX4" fmla="*/ 1233 w 10000"/>
              <a:gd name="connsiteY4" fmla="*/ 11815 h 15318"/>
              <a:gd name="connsiteX5" fmla="*/ 2164 w 10000"/>
              <a:gd name="connsiteY5" fmla="*/ 10577 h 15318"/>
              <a:gd name="connsiteX6" fmla="*/ 3225 w 10000"/>
              <a:gd name="connsiteY6" fmla="*/ 9998 h 15318"/>
              <a:gd name="connsiteX7" fmla="*/ 3951 w 10000"/>
              <a:gd name="connsiteY7" fmla="*/ 1 h 15318"/>
              <a:gd name="connsiteX8" fmla="*/ 5724 w 10000"/>
              <a:gd name="connsiteY8" fmla="*/ 186 h 15318"/>
              <a:gd name="connsiteX9" fmla="*/ 7085 w 10000"/>
              <a:gd name="connsiteY9" fmla="*/ 10606 h 15318"/>
              <a:gd name="connsiteX10" fmla="*/ 10000 w 10000"/>
              <a:gd name="connsiteY10" fmla="*/ 13200 h 15318"/>
              <a:gd name="connsiteX0" fmla="*/ 10000 w 10000"/>
              <a:gd name="connsiteY0" fmla="*/ 13200 h 15318"/>
              <a:gd name="connsiteX1" fmla="*/ 10000 w 10000"/>
              <a:gd name="connsiteY1" fmla="*/ 15318 h 15318"/>
              <a:gd name="connsiteX2" fmla="*/ 0 w 10000"/>
              <a:gd name="connsiteY2" fmla="*/ 15318 h 15318"/>
              <a:gd name="connsiteX3" fmla="*/ 0 w 10000"/>
              <a:gd name="connsiteY3" fmla="*/ 14323 h 15318"/>
              <a:gd name="connsiteX4" fmla="*/ 1233 w 10000"/>
              <a:gd name="connsiteY4" fmla="*/ 11815 h 15318"/>
              <a:gd name="connsiteX5" fmla="*/ 2001 w 10000"/>
              <a:gd name="connsiteY5" fmla="*/ 10277 h 15318"/>
              <a:gd name="connsiteX6" fmla="*/ 3225 w 10000"/>
              <a:gd name="connsiteY6" fmla="*/ 9998 h 15318"/>
              <a:gd name="connsiteX7" fmla="*/ 3951 w 10000"/>
              <a:gd name="connsiteY7" fmla="*/ 1 h 15318"/>
              <a:gd name="connsiteX8" fmla="*/ 5724 w 10000"/>
              <a:gd name="connsiteY8" fmla="*/ 186 h 15318"/>
              <a:gd name="connsiteX9" fmla="*/ 7085 w 10000"/>
              <a:gd name="connsiteY9" fmla="*/ 10606 h 15318"/>
              <a:gd name="connsiteX10" fmla="*/ 10000 w 10000"/>
              <a:gd name="connsiteY10" fmla="*/ 13200 h 15318"/>
              <a:gd name="connsiteX0" fmla="*/ 10000 w 10000"/>
              <a:gd name="connsiteY0" fmla="*/ 13200 h 15318"/>
              <a:gd name="connsiteX1" fmla="*/ 10000 w 10000"/>
              <a:gd name="connsiteY1" fmla="*/ 15318 h 15318"/>
              <a:gd name="connsiteX2" fmla="*/ 0 w 10000"/>
              <a:gd name="connsiteY2" fmla="*/ 15318 h 15318"/>
              <a:gd name="connsiteX3" fmla="*/ 0 w 10000"/>
              <a:gd name="connsiteY3" fmla="*/ 14323 h 15318"/>
              <a:gd name="connsiteX4" fmla="*/ 1233 w 10000"/>
              <a:gd name="connsiteY4" fmla="*/ 11815 h 15318"/>
              <a:gd name="connsiteX5" fmla="*/ 2001 w 10000"/>
              <a:gd name="connsiteY5" fmla="*/ 10277 h 15318"/>
              <a:gd name="connsiteX6" fmla="*/ 3225 w 10000"/>
              <a:gd name="connsiteY6" fmla="*/ 9998 h 15318"/>
              <a:gd name="connsiteX7" fmla="*/ 3951 w 10000"/>
              <a:gd name="connsiteY7" fmla="*/ 1 h 15318"/>
              <a:gd name="connsiteX8" fmla="*/ 5724 w 10000"/>
              <a:gd name="connsiteY8" fmla="*/ 186 h 15318"/>
              <a:gd name="connsiteX9" fmla="*/ 7085 w 10000"/>
              <a:gd name="connsiteY9" fmla="*/ 10606 h 15318"/>
              <a:gd name="connsiteX10" fmla="*/ 10000 w 10000"/>
              <a:gd name="connsiteY10" fmla="*/ 13200 h 15318"/>
              <a:gd name="connsiteX0" fmla="*/ 10000 w 10000"/>
              <a:gd name="connsiteY0" fmla="*/ 13199 h 15317"/>
              <a:gd name="connsiteX1" fmla="*/ 10000 w 10000"/>
              <a:gd name="connsiteY1" fmla="*/ 15317 h 15317"/>
              <a:gd name="connsiteX2" fmla="*/ 0 w 10000"/>
              <a:gd name="connsiteY2" fmla="*/ 15317 h 15317"/>
              <a:gd name="connsiteX3" fmla="*/ 0 w 10000"/>
              <a:gd name="connsiteY3" fmla="*/ 14322 h 15317"/>
              <a:gd name="connsiteX4" fmla="*/ 1233 w 10000"/>
              <a:gd name="connsiteY4" fmla="*/ 11814 h 15317"/>
              <a:gd name="connsiteX5" fmla="*/ 2001 w 10000"/>
              <a:gd name="connsiteY5" fmla="*/ 10276 h 15317"/>
              <a:gd name="connsiteX6" fmla="*/ 3225 w 10000"/>
              <a:gd name="connsiteY6" fmla="*/ 9997 h 15317"/>
              <a:gd name="connsiteX7" fmla="*/ 3951 w 10000"/>
              <a:gd name="connsiteY7" fmla="*/ 0 h 15317"/>
              <a:gd name="connsiteX8" fmla="*/ 5724 w 10000"/>
              <a:gd name="connsiteY8" fmla="*/ 185 h 15317"/>
              <a:gd name="connsiteX9" fmla="*/ 7085 w 10000"/>
              <a:gd name="connsiteY9" fmla="*/ 10605 h 15317"/>
              <a:gd name="connsiteX10" fmla="*/ 10000 w 10000"/>
              <a:gd name="connsiteY10" fmla="*/ 13199 h 15317"/>
              <a:gd name="connsiteX0" fmla="*/ 10000 w 10000"/>
              <a:gd name="connsiteY0" fmla="*/ 13310 h 15428"/>
              <a:gd name="connsiteX1" fmla="*/ 10000 w 10000"/>
              <a:gd name="connsiteY1" fmla="*/ 15428 h 15428"/>
              <a:gd name="connsiteX2" fmla="*/ 0 w 10000"/>
              <a:gd name="connsiteY2" fmla="*/ 15428 h 15428"/>
              <a:gd name="connsiteX3" fmla="*/ 0 w 10000"/>
              <a:gd name="connsiteY3" fmla="*/ 14433 h 15428"/>
              <a:gd name="connsiteX4" fmla="*/ 1233 w 10000"/>
              <a:gd name="connsiteY4" fmla="*/ 11925 h 15428"/>
              <a:gd name="connsiteX5" fmla="*/ 2001 w 10000"/>
              <a:gd name="connsiteY5" fmla="*/ 10387 h 15428"/>
              <a:gd name="connsiteX6" fmla="*/ 3225 w 10000"/>
              <a:gd name="connsiteY6" fmla="*/ 10108 h 15428"/>
              <a:gd name="connsiteX7" fmla="*/ 3951 w 10000"/>
              <a:gd name="connsiteY7" fmla="*/ 111 h 15428"/>
              <a:gd name="connsiteX8" fmla="*/ 5724 w 10000"/>
              <a:gd name="connsiteY8" fmla="*/ 296 h 15428"/>
              <a:gd name="connsiteX9" fmla="*/ 7085 w 10000"/>
              <a:gd name="connsiteY9" fmla="*/ 10716 h 15428"/>
              <a:gd name="connsiteX10" fmla="*/ 10000 w 10000"/>
              <a:gd name="connsiteY10" fmla="*/ 13310 h 15428"/>
              <a:gd name="connsiteX0" fmla="*/ 10000 w 10000"/>
              <a:gd name="connsiteY0" fmla="*/ 13264 h 15382"/>
              <a:gd name="connsiteX1" fmla="*/ 10000 w 10000"/>
              <a:gd name="connsiteY1" fmla="*/ 15382 h 15382"/>
              <a:gd name="connsiteX2" fmla="*/ 0 w 10000"/>
              <a:gd name="connsiteY2" fmla="*/ 15382 h 15382"/>
              <a:gd name="connsiteX3" fmla="*/ 0 w 10000"/>
              <a:gd name="connsiteY3" fmla="*/ 14387 h 15382"/>
              <a:gd name="connsiteX4" fmla="*/ 1233 w 10000"/>
              <a:gd name="connsiteY4" fmla="*/ 11879 h 15382"/>
              <a:gd name="connsiteX5" fmla="*/ 2001 w 10000"/>
              <a:gd name="connsiteY5" fmla="*/ 10341 h 15382"/>
              <a:gd name="connsiteX6" fmla="*/ 3225 w 10000"/>
              <a:gd name="connsiteY6" fmla="*/ 10062 h 15382"/>
              <a:gd name="connsiteX7" fmla="*/ 3951 w 10000"/>
              <a:gd name="connsiteY7" fmla="*/ 65 h 15382"/>
              <a:gd name="connsiteX8" fmla="*/ 5724 w 10000"/>
              <a:gd name="connsiteY8" fmla="*/ 250 h 15382"/>
              <a:gd name="connsiteX9" fmla="*/ 7085 w 10000"/>
              <a:gd name="connsiteY9" fmla="*/ 10670 h 15382"/>
              <a:gd name="connsiteX10" fmla="*/ 10000 w 10000"/>
              <a:gd name="connsiteY10" fmla="*/ 13264 h 15382"/>
              <a:gd name="connsiteX0" fmla="*/ 10000 w 10000"/>
              <a:gd name="connsiteY0" fmla="*/ 13264 h 15382"/>
              <a:gd name="connsiteX1" fmla="*/ 10000 w 10000"/>
              <a:gd name="connsiteY1" fmla="*/ 15382 h 15382"/>
              <a:gd name="connsiteX2" fmla="*/ 0 w 10000"/>
              <a:gd name="connsiteY2" fmla="*/ 15382 h 15382"/>
              <a:gd name="connsiteX3" fmla="*/ 0 w 10000"/>
              <a:gd name="connsiteY3" fmla="*/ 14387 h 15382"/>
              <a:gd name="connsiteX4" fmla="*/ 1233 w 10000"/>
              <a:gd name="connsiteY4" fmla="*/ 11879 h 15382"/>
              <a:gd name="connsiteX5" fmla="*/ 2001 w 10000"/>
              <a:gd name="connsiteY5" fmla="*/ 10341 h 15382"/>
              <a:gd name="connsiteX6" fmla="*/ 3225 w 10000"/>
              <a:gd name="connsiteY6" fmla="*/ 10062 h 15382"/>
              <a:gd name="connsiteX7" fmla="*/ 3951 w 10000"/>
              <a:gd name="connsiteY7" fmla="*/ 65 h 15382"/>
              <a:gd name="connsiteX8" fmla="*/ 5724 w 10000"/>
              <a:gd name="connsiteY8" fmla="*/ 250 h 15382"/>
              <a:gd name="connsiteX9" fmla="*/ 7085 w 10000"/>
              <a:gd name="connsiteY9" fmla="*/ 10670 h 15382"/>
              <a:gd name="connsiteX10" fmla="*/ 10000 w 10000"/>
              <a:gd name="connsiteY10" fmla="*/ 13264 h 15382"/>
              <a:gd name="connsiteX0" fmla="*/ 10000 w 10000"/>
              <a:gd name="connsiteY0" fmla="*/ 13295 h 15413"/>
              <a:gd name="connsiteX1" fmla="*/ 10000 w 10000"/>
              <a:gd name="connsiteY1" fmla="*/ 15413 h 15413"/>
              <a:gd name="connsiteX2" fmla="*/ 0 w 10000"/>
              <a:gd name="connsiteY2" fmla="*/ 15413 h 15413"/>
              <a:gd name="connsiteX3" fmla="*/ 0 w 10000"/>
              <a:gd name="connsiteY3" fmla="*/ 14418 h 15413"/>
              <a:gd name="connsiteX4" fmla="*/ 1233 w 10000"/>
              <a:gd name="connsiteY4" fmla="*/ 11910 h 15413"/>
              <a:gd name="connsiteX5" fmla="*/ 2001 w 10000"/>
              <a:gd name="connsiteY5" fmla="*/ 10372 h 15413"/>
              <a:gd name="connsiteX6" fmla="*/ 3225 w 10000"/>
              <a:gd name="connsiteY6" fmla="*/ 10093 h 15413"/>
              <a:gd name="connsiteX7" fmla="*/ 3951 w 10000"/>
              <a:gd name="connsiteY7" fmla="*/ 96 h 15413"/>
              <a:gd name="connsiteX8" fmla="*/ 5724 w 10000"/>
              <a:gd name="connsiteY8" fmla="*/ 281 h 15413"/>
              <a:gd name="connsiteX9" fmla="*/ 7085 w 10000"/>
              <a:gd name="connsiteY9" fmla="*/ 10701 h 15413"/>
              <a:gd name="connsiteX10" fmla="*/ 10000 w 10000"/>
              <a:gd name="connsiteY10" fmla="*/ 13295 h 15413"/>
              <a:gd name="connsiteX0" fmla="*/ 10000 w 10000"/>
              <a:gd name="connsiteY0" fmla="*/ 13196 h 15314"/>
              <a:gd name="connsiteX1" fmla="*/ 10000 w 10000"/>
              <a:gd name="connsiteY1" fmla="*/ 15314 h 15314"/>
              <a:gd name="connsiteX2" fmla="*/ 0 w 10000"/>
              <a:gd name="connsiteY2" fmla="*/ 15314 h 15314"/>
              <a:gd name="connsiteX3" fmla="*/ 0 w 10000"/>
              <a:gd name="connsiteY3" fmla="*/ 14319 h 15314"/>
              <a:gd name="connsiteX4" fmla="*/ 1233 w 10000"/>
              <a:gd name="connsiteY4" fmla="*/ 11811 h 15314"/>
              <a:gd name="connsiteX5" fmla="*/ 2001 w 10000"/>
              <a:gd name="connsiteY5" fmla="*/ 10273 h 15314"/>
              <a:gd name="connsiteX6" fmla="*/ 3225 w 10000"/>
              <a:gd name="connsiteY6" fmla="*/ 9994 h 15314"/>
              <a:gd name="connsiteX7" fmla="*/ 4068 w 10000"/>
              <a:gd name="connsiteY7" fmla="*/ 140 h 15314"/>
              <a:gd name="connsiteX8" fmla="*/ 5724 w 10000"/>
              <a:gd name="connsiteY8" fmla="*/ 182 h 15314"/>
              <a:gd name="connsiteX9" fmla="*/ 7085 w 10000"/>
              <a:gd name="connsiteY9" fmla="*/ 10602 h 15314"/>
              <a:gd name="connsiteX10" fmla="*/ 10000 w 10000"/>
              <a:gd name="connsiteY10" fmla="*/ 13196 h 15314"/>
              <a:gd name="connsiteX0" fmla="*/ 10000 w 10000"/>
              <a:gd name="connsiteY0" fmla="*/ 13196 h 15314"/>
              <a:gd name="connsiteX1" fmla="*/ 10000 w 10000"/>
              <a:gd name="connsiteY1" fmla="*/ 15314 h 15314"/>
              <a:gd name="connsiteX2" fmla="*/ 0 w 10000"/>
              <a:gd name="connsiteY2" fmla="*/ 15314 h 15314"/>
              <a:gd name="connsiteX3" fmla="*/ 0 w 10000"/>
              <a:gd name="connsiteY3" fmla="*/ 14319 h 15314"/>
              <a:gd name="connsiteX4" fmla="*/ 1233 w 10000"/>
              <a:gd name="connsiteY4" fmla="*/ 11811 h 15314"/>
              <a:gd name="connsiteX5" fmla="*/ 2001 w 10000"/>
              <a:gd name="connsiteY5" fmla="*/ 10273 h 15314"/>
              <a:gd name="connsiteX6" fmla="*/ 3225 w 10000"/>
              <a:gd name="connsiteY6" fmla="*/ 9994 h 15314"/>
              <a:gd name="connsiteX7" fmla="*/ 4068 w 10000"/>
              <a:gd name="connsiteY7" fmla="*/ 140 h 15314"/>
              <a:gd name="connsiteX8" fmla="*/ 5724 w 10000"/>
              <a:gd name="connsiteY8" fmla="*/ 182 h 15314"/>
              <a:gd name="connsiteX9" fmla="*/ 7085 w 10000"/>
              <a:gd name="connsiteY9" fmla="*/ 10602 h 15314"/>
              <a:gd name="connsiteX10" fmla="*/ 10000 w 10000"/>
              <a:gd name="connsiteY10" fmla="*/ 13196 h 15314"/>
              <a:gd name="connsiteX0" fmla="*/ 10000 w 10000"/>
              <a:gd name="connsiteY0" fmla="*/ 13295 h 15413"/>
              <a:gd name="connsiteX1" fmla="*/ 10000 w 10000"/>
              <a:gd name="connsiteY1" fmla="*/ 15413 h 15413"/>
              <a:gd name="connsiteX2" fmla="*/ 0 w 10000"/>
              <a:gd name="connsiteY2" fmla="*/ 15413 h 15413"/>
              <a:gd name="connsiteX3" fmla="*/ 0 w 10000"/>
              <a:gd name="connsiteY3" fmla="*/ 14418 h 15413"/>
              <a:gd name="connsiteX4" fmla="*/ 1233 w 10000"/>
              <a:gd name="connsiteY4" fmla="*/ 11910 h 15413"/>
              <a:gd name="connsiteX5" fmla="*/ 2001 w 10000"/>
              <a:gd name="connsiteY5" fmla="*/ 10372 h 15413"/>
              <a:gd name="connsiteX6" fmla="*/ 3225 w 10000"/>
              <a:gd name="connsiteY6" fmla="*/ 10093 h 15413"/>
              <a:gd name="connsiteX7" fmla="*/ 4208 w 10000"/>
              <a:gd name="connsiteY7" fmla="*/ 96 h 15413"/>
              <a:gd name="connsiteX8" fmla="*/ 5724 w 10000"/>
              <a:gd name="connsiteY8" fmla="*/ 281 h 15413"/>
              <a:gd name="connsiteX9" fmla="*/ 7085 w 10000"/>
              <a:gd name="connsiteY9" fmla="*/ 10701 h 15413"/>
              <a:gd name="connsiteX10" fmla="*/ 10000 w 10000"/>
              <a:gd name="connsiteY10" fmla="*/ 13295 h 15413"/>
              <a:gd name="connsiteX0" fmla="*/ 10000 w 10000"/>
              <a:gd name="connsiteY0" fmla="*/ 13353 h 15471"/>
              <a:gd name="connsiteX1" fmla="*/ 10000 w 10000"/>
              <a:gd name="connsiteY1" fmla="*/ 15471 h 15471"/>
              <a:gd name="connsiteX2" fmla="*/ 0 w 10000"/>
              <a:gd name="connsiteY2" fmla="*/ 15471 h 15471"/>
              <a:gd name="connsiteX3" fmla="*/ 0 w 10000"/>
              <a:gd name="connsiteY3" fmla="*/ 14476 h 15471"/>
              <a:gd name="connsiteX4" fmla="*/ 1233 w 10000"/>
              <a:gd name="connsiteY4" fmla="*/ 11968 h 15471"/>
              <a:gd name="connsiteX5" fmla="*/ 2001 w 10000"/>
              <a:gd name="connsiteY5" fmla="*/ 10430 h 15471"/>
              <a:gd name="connsiteX6" fmla="*/ 3225 w 10000"/>
              <a:gd name="connsiteY6" fmla="*/ 10151 h 15471"/>
              <a:gd name="connsiteX7" fmla="*/ 4208 w 10000"/>
              <a:gd name="connsiteY7" fmla="*/ 154 h 15471"/>
              <a:gd name="connsiteX8" fmla="*/ 5853 w 10000"/>
              <a:gd name="connsiteY8" fmla="*/ 160 h 15471"/>
              <a:gd name="connsiteX9" fmla="*/ 7085 w 10000"/>
              <a:gd name="connsiteY9" fmla="*/ 10759 h 15471"/>
              <a:gd name="connsiteX10" fmla="*/ 10000 w 10000"/>
              <a:gd name="connsiteY10" fmla="*/ 13353 h 15471"/>
              <a:gd name="connsiteX0" fmla="*/ 10000 w 10000"/>
              <a:gd name="connsiteY0" fmla="*/ 13353 h 15471"/>
              <a:gd name="connsiteX1" fmla="*/ 10000 w 10000"/>
              <a:gd name="connsiteY1" fmla="*/ 15471 h 15471"/>
              <a:gd name="connsiteX2" fmla="*/ 0 w 10000"/>
              <a:gd name="connsiteY2" fmla="*/ 15471 h 15471"/>
              <a:gd name="connsiteX3" fmla="*/ 0 w 10000"/>
              <a:gd name="connsiteY3" fmla="*/ 14476 h 15471"/>
              <a:gd name="connsiteX4" fmla="*/ 1233 w 10000"/>
              <a:gd name="connsiteY4" fmla="*/ 11968 h 15471"/>
              <a:gd name="connsiteX5" fmla="*/ 2001 w 10000"/>
              <a:gd name="connsiteY5" fmla="*/ 10430 h 15471"/>
              <a:gd name="connsiteX6" fmla="*/ 3225 w 10000"/>
              <a:gd name="connsiteY6" fmla="*/ 10151 h 15471"/>
              <a:gd name="connsiteX7" fmla="*/ 4208 w 10000"/>
              <a:gd name="connsiteY7" fmla="*/ 154 h 15471"/>
              <a:gd name="connsiteX8" fmla="*/ 5853 w 10000"/>
              <a:gd name="connsiteY8" fmla="*/ 160 h 15471"/>
              <a:gd name="connsiteX9" fmla="*/ 7085 w 10000"/>
              <a:gd name="connsiteY9" fmla="*/ 10759 h 15471"/>
              <a:gd name="connsiteX10" fmla="*/ 10000 w 10000"/>
              <a:gd name="connsiteY10" fmla="*/ 13353 h 15471"/>
              <a:gd name="connsiteX0" fmla="*/ 10000 w 10000"/>
              <a:gd name="connsiteY0" fmla="*/ 13374 h 15492"/>
              <a:gd name="connsiteX1" fmla="*/ 10000 w 10000"/>
              <a:gd name="connsiteY1" fmla="*/ 15492 h 15492"/>
              <a:gd name="connsiteX2" fmla="*/ 0 w 10000"/>
              <a:gd name="connsiteY2" fmla="*/ 15492 h 15492"/>
              <a:gd name="connsiteX3" fmla="*/ 0 w 10000"/>
              <a:gd name="connsiteY3" fmla="*/ 14497 h 15492"/>
              <a:gd name="connsiteX4" fmla="*/ 1233 w 10000"/>
              <a:gd name="connsiteY4" fmla="*/ 11989 h 15492"/>
              <a:gd name="connsiteX5" fmla="*/ 2001 w 10000"/>
              <a:gd name="connsiteY5" fmla="*/ 10451 h 15492"/>
              <a:gd name="connsiteX6" fmla="*/ 3225 w 10000"/>
              <a:gd name="connsiteY6" fmla="*/ 10172 h 15492"/>
              <a:gd name="connsiteX7" fmla="*/ 4243 w 10000"/>
              <a:gd name="connsiteY7" fmla="*/ 139 h 15492"/>
              <a:gd name="connsiteX8" fmla="*/ 5853 w 10000"/>
              <a:gd name="connsiteY8" fmla="*/ 181 h 15492"/>
              <a:gd name="connsiteX9" fmla="*/ 7085 w 10000"/>
              <a:gd name="connsiteY9" fmla="*/ 10780 h 15492"/>
              <a:gd name="connsiteX10" fmla="*/ 10000 w 10000"/>
              <a:gd name="connsiteY10" fmla="*/ 13374 h 15492"/>
              <a:gd name="connsiteX0" fmla="*/ 10000 w 10000"/>
              <a:gd name="connsiteY0" fmla="*/ 13374 h 15492"/>
              <a:gd name="connsiteX1" fmla="*/ 10000 w 10000"/>
              <a:gd name="connsiteY1" fmla="*/ 15492 h 15492"/>
              <a:gd name="connsiteX2" fmla="*/ 0 w 10000"/>
              <a:gd name="connsiteY2" fmla="*/ 15492 h 15492"/>
              <a:gd name="connsiteX3" fmla="*/ 0 w 10000"/>
              <a:gd name="connsiteY3" fmla="*/ 14497 h 15492"/>
              <a:gd name="connsiteX4" fmla="*/ 1233 w 10000"/>
              <a:gd name="connsiteY4" fmla="*/ 11989 h 15492"/>
              <a:gd name="connsiteX5" fmla="*/ 2001 w 10000"/>
              <a:gd name="connsiteY5" fmla="*/ 10451 h 15492"/>
              <a:gd name="connsiteX6" fmla="*/ 3225 w 10000"/>
              <a:gd name="connsiteY6" fmla="*/ 10172 h 15492"/>
              <a:gd name="connsiteX7" fmla="*/ 4243 w 10000"/>
              <a:gd name="connsiteY7" fmla="*/ 139 h 15492"/>
              <a:gd name="connsiteX8" fmla="*/ 5853 w 10000"/>
              <a:gd name="connsiteY8" fmla="*/ 181 h 15492"/>
              <a:gd name="connsiteX9" fmla="*/ 7085 w 10000"/>
              <a:gd name="connsiteY9" fmla="*/ 10780 h 15492"/>
              <a:gd name="connsiteX10" fmla="*/ 10000 w 10000"/>
              <a:gd name="connsiteY10" fmla="*/ 13374 h 15492"/>
              <a:gd name="connsiteX0" fmla="*/ 10000 w 10000"/>
              <a:gd name="connsiteY0" fmla="*/ 13354 h 15472"/>
              <a:gd name="connsiteX1" fmla="*/ 10000 w 10000"/>
              <a:gd name="connsiteY1" fmla="*/ 15472 h 15472"/>
              <a:gd name="connsiteX2" fmla="*/ 0 w 10000"/>
              <a:gd name="connsiteY2" fmla="*/ 15472 h 15472"/>
              <a:gd name="connsiteX3" fmla="*/ 0 w 10000"/>
              <a:gd name="connsiteY3" fmla="*/ 14477 h 15472"/>
              <a:gd name="connsiteX4" fmla="*/ 1233 w 10000"/>
              <a:gd name="connsiteY4" fmla="*/ 11969 h 15472"/>
              <a:gd name="connsiteX5" fmla="*/ 2001 w 10000"/>
              <a:gd name="connsiteY5" fmla="*/ 10431 h 15472"/>
              <a:gd name="connsiteX6" fmla="*/ 3225 w 10000"/>
              <a:gd name="connsiteY6" fmla="*/ 10152 h 15472"/>
              <a:gd name="connsiteX7" fmla="*/ 4149 w 10000"/>
              <a:gd name="connsiteY7" fmla="*/ 155 h 15472"/>
              <a:gd name="connsiteX8" fmla="*/ 5853 w 10000"/>
              <a:gd name="connsiteY8" fmla="*/ 161 h 15472"/>
              <a:gd name="connsiteX9" fmla="*/ 7085 w 10000"/>
              <a:gd name="connsiteY9" fmla="*/ 10760 h 15472"/>
              <a:gd name="connsiteX10" fmla="*/ 10000 w 10000"/>
              <a:gd name="connsiteY10" fmla="*/ 13354 h 15472"/>
              <a:gd name="connsiteX0" fmla="*/ 10000 w 10000"/>
              <a:gd name="connsiteY0" fmla="*/ 13354 h 15472"/>
              <a:gd name="connsiteX1" fmla="*/ 10000 w 10000"/>
              <a:gd name="connsiteY1" fmla="*/ 15472 h 15472"/>
              <a:gd name="connsiteX2" fmla="*/ 0 w 10000"/>
              <a:gd name="connsiteY2" fmla="*/ 15472 h 15472"/>
              <a:gd name="connsiteX3" fmla="*/ 0 w 10000"/>
              <a:gd name="connsiteY3" fmla="*/ 14477 h 15472"/>
              <a:gd name="connsiteX4" fmla="*/ 1233 w 10000"/>
              <a:gd name="connsiteY4" fmla="*/ 11969 h 15472"/>
              <a:gd name="connsiteX5" fmla="*/ 2001 w 10000"/>
              <a:gd name="connsiteY5" fmla="*/ 10431 h 15472"/>
              <a:gd name="connsiteX6" fmla="*/ 3471 w 10000"/>
              <a:gd name="connsiteY6" fmla="*/ 10510 h 15472"/>
              <a:gd name="connsiteX7" fmla="*/ 4149 w 10000"/>
              <a:gd name="connsiteY7" fmla="*/ 155 h 15472"/>
              <a:gd name="connsiteX8" fmla="*/ 5853 w 10000"/>
              <a:gd name="connsiteY8" fmla="*/ 161 h 15472"/>
              <a:gd name="connsiteX9" fmla="*/ 7085 w 10000"/>
              <a:gd name="connsiteY9" fmla="*/ 10760 h 15472"/>
              <a:gd name="connsiteX10" fmla="*/ 10000 w 10000"/>
              <a:gd name="connsiteY10" fmla="*/ 13354 h 15472"/>
              <a:gd name="connsiteX0" fmla="*/ 10000 w 10000"/>
              <a:gd name="connsiteY0" fmla="*/ 13354 h 15472"/>
              <a:gd name="connsiteX1" fmla="*/ 10000 w 10000"/>
              <a:gd name="connsiteY1" fmla="*/ 15472 h 15472"/>
              <a:gd name="connsiteX2" fmla="*/ 0 w 10000"/>
              <a:gd name="connsiteY2" fmla="*/ 15472 h 15472"/>
              <a:gd name="connsiteX3" fmla="*/ 0 w 10000"/>
              <a:gd name="connsiteY3" fmla="*/ 14477 h 15472"/>
              <a:gd name="connsiteX4" fmla="*/ 1233 w 10000"/>
              <a:gd name="connsiteY4" fmla="*/ 11969 h 15472"/>
              <a:gd name="connsiteX5" fmla="*/ 2001 w 10000"/>
              <a:gd name="connsiteY5" fmla="*/ 10431 h 15472"/>
              <a:gd name="connsiteX6" fmla="*/ 3471 w 10000"/>
              <a:gd name="connsiteY6" fmla="*/ 10510 h 15472"/>
              <a:gd name="connsiteX7" fmla="*/ 4231 w 10000"/>
              <a:gd name="connsiteY7" fmla="*/ 155 h 15472"/>
              <a:gd name="connsiteX8" fmla="*/ 5853 w 10000"/>
              <a:gd name="connsiteY8" fmla="*/ 161 h 15472"/>
              <a:gd name="connsiteX9" fmla="*/ 7085 w 10000"/>
              <a:gd name="connsiteY9" fmla="*/ 10760 h 15472"/>
              <a:gd name="connsiteX10" fmla="*/ 10000 w 10000"/>
              <a:gd name="connsiteY10" fmla="*/ 13354 h 15472"/>
              <a:gd name="connsiteX0" fmla="*/ 10000 w 10000"/>
              <a:gd name="connsiteY0" fmla="*/ 13354 h 15472"/>
              <a:gd name="connsiteX1" fmla="*/ 10000 w 10000"/>
              <a:gd name="connsiteY1" fmla="*/ 15472 h 15472"/>
              <a:gd name="connsiteX2" fmla="*/ 0 w 10000"/>
              <a:gd name="connsiteY2" fmla="*/ 15472 h 15472"/>
              <a:gd name="connsiteX3" fmla="*/ 0 w 10000"/>
              <a:gd name="connsiteY3" fmla="*/ 14477 h 15472"/>
              <a:gd name="connsiteX4" fmla="*/ 1233 w 10000"/>
              <a:gd name="connsiteY4" fmla="*/ 11969 h 15472"/>
              <a:gd name="connsiteX5" fmla="*/ 2001 w 10000"/>
              <a:gd name="connsiteY5" fmla="*/ 10431 h 15472"/>
              <a:gd name="connsiteX6" fmla="*/ 3471 w 10000"/>
              <a:gd name="connsiteY6" fmla="*/ 10510 h 15472"/>
              <a:gd name="connsiteX7" fmla="*/ 4231 w 10000"/>
              <a:gd name="connsiteY7" fmla="*/ 155 h 15472"/>
              <a:gd name="connsiteX8" fmla="*/ 5853 w 10000"/>
              <a:gd name="connsiteY8" fmla="*/ 161 h 15472"/>
              <a:gd name="connsiteX9" fmla="*/ 7085 w 10000"/>
              <a:gd name="connsiteY9" fmla="*/ 10760 h 15472"/>
              <a:gd name="connsiteX10" fmla="*/ 10000 w 10000"/>
              <a:gd name="connsiteY10" fmla="*/ 13354 h 15472"/>
              <a:gd name="connsiteX0" fmla="*/ 10000 w 10000"/>
              <a:gd name="connsiteY0" fmla="*/ 13354 h 15472"/>
              <a:gd name="connsiteX1" fmla="*/ 10000 w 10000"/>
              <a:gd name="connsiteY1" fmla="*/ 15472 h 15472"/>
              <a:gd name="connsiteX2" fmla="*/ 0 w 10000"/>
              <a:gd name="connsiteY2" fmla="*/ 15472 h 15472"/>
              <a:gd name="connsiteX3" fmla="*/ 0 w 10000"/>
              <a:gd name="connsiteY3" fmla="*/ 14477 h 15472"/>
              <a:gd name="connsiteX4" fmla="*/ 1233 w 10000"/>
              <a:gd name="connsiteY4" fmla="*/ 11969 h 15472"/>
              <a:gd name="connsiteX5" fmla="*/ 2001 w 10000"/>
              <a:gd name="connsiteY5" fmla="*/ 10431 h 15472"/>
              <a:gd name="connsiteX6" fmla="*/ 3471 w 10000"/>
              <a:gd name="connsiteY6" fmla="*/ 10510 h 15472"/>
              <a:gd name="connsiteX7" fmla="*/ 4231 w 10000"/>
              <a:gd name="connsiteY7" fmla="*/ 155 h 15472"/>
              <a:gd name="connsiteX8" fmla="*/ 5853 w 10000"/>
              <a:gd name="connsiteY8" fmla="*/ 161 h 15472"/>
              <a:gd name="connsiteX9" fmla="*/ 7085 w 10000"/>
              <a:gd name="connsiteY9" fmla="*/ 10760 h 15472"/>
              <a:gd name="connsiteX10" fmla="*/ 10000 w 10000"/>
              <a:gd name="connsiteY10" fmla="*/ 13354 h 15472"/>
              <a:gd name="connsiteX0" fmla="*/ 10000 w 10000"/>
              <a:gd name="connsiteY0" fmla="*/ 13354 h 15472"/>
              <a:gd name="connsiteX1" fmla="*/ 10000 w 10000"/>
              <a:gd name="connsiteY1" fmla="*/ 15472 h 15472"/>
              <a:gd name="connsiteX2" fmla="*/ 0 w 10000"/>
              <a:gd name="connsiteY2" fmla="*/ 15472 h 15472"/>
              <a:gd name="connsiteX3" fmla="*/ 0 w 10000"/>
              <a:gd name="connsiteY3" fmla="*/ 14477 h 15472"/>
              <a:gd name="connsiteX4" fmla="*/ 1233 w 10000"/>
              <a:gd name="connsiteY4" fmla="*/ 11969 h 15472"/>
              <a:gd name="connsiteX5" fmla="*/ 2001 w 10000"/>
              <a:gd name="connsiteY5" fmla="*/ 10431 h 15472"/>
              <a:gd name="connsiteX6" fmla="*/ 3471 w 10000"/>
              <a:gd name="connsiteY6" fmla="*/ 10510 h 15472"/>
              <a:gd name="connsiteX7" fmla="*/ 4231 w 10000"/>
              <a:gd name="connsiteY7" fmla="*/ 155 h 15472"/>
              <a:gd name="connsiteX8" fmla="*/ 5853 w 10000"/>
              <a:gd name="connsiteY8" fmla="*/ 161 h 15472"/>
              <a:gd name="connsiteX9" fmla="*/ 8313 w 10000"/>
              <a:gd name="connsiteY9" fmla="*/ 12318 h 15472"/>
              <a:gd name="connsiteX10" fmla="*/ 10000 w 10000"/>
              <a:gd name="connsiteY10" fmla="*/ 13354 h 15472"/>
              <a:gd name="connsiteX0" fmla="*/ 10000 w 10000"/>
              <a:gd name="connsiteY0" fmla="*/ 13203 h 15321"/>
              <a:gd name="connsiteX1" fmla="*/ 10000 w 10000"/>
              <a:gd name="connsiteY1" fmla="*/ 15321 h 15321"/>
              <a:gd name="connsiteX2" fmla="*/ 0 w 10000"/>
              <a:gd name="connsiteY2" fmla="*/ 15321 h 15321"/>
              <a:gd name="connsiteX3" fmla="*/ 0 w 10000"/>
              <a:gd name="connsiteY3" fmla="*/ 14326 h 15321"/>
              <a:gd name="connsiteX4" fmla="*/ 1233 w 10000"/>
              <a:gd name="connsiteY4" fmla="*/ 11818 h 15321"/>
              <a:gd name="connsiteX5" fmla="*/ 2001 w 10000"/>
              <a:gd name="connsiteY5" fmla="*/ 10280 h 15321"/>
              <a:gd name="connsiteX6" fmla="*/ 3471 w 10000"/>
              <a:gd name="connsiteY6" fmla="*/ 10359 h 15321"/>
              <a:gd name="connsiteX7" fmla="*/ 4231 w 10000"/>
              <a:gd name="connsiteY7" fmla="*/ 4 h 15321"/>
              <a:gd name="connsiteX8" fmla="*/ 6940 w 10000"/>
              <a:gd name="connsiteY8" fmla="*/ 10432 h 15321"/>
              <a:gd name="connsiteX9" fmla="*/ 8313 w 10000"/>
              <a:gd name="connsiteY9" fmla="*/ 12167 h 15321"/>
              <a:gd name="connsiteX10" fmla="*/ 10000 w 10000"/>
              <a:gd name="connsiteY10" fmla="*/ 13203 h 15321"/>
              <a:gd name="connsiteX0" fmla="*/ 10000 w 10000"/>
              <a:gd name="connsiteY0" fmla="*/ 17821 h 19939"/>
              <a:gd name="connsiteX1" fmla="*/ 10000 w 10000"/>
              <a:gd name="connsiteY1" fmla="*/ 19939 h 19939"/>
              <a:gd name="connsiteX2" fmla="*/ 0 w 10000"/>
              <a:gd name="connsiteY2" fmla="*/ 19939 h 19939"/>
              <a:gd name="connsiteX3" fmla="*/ 0 w 10000"/>
              <a:gd name="connsiteY3" fmla="*/ 18944 h 19939"/>
              <a:gd name="connsiteX4" fmla="*/ 1233 w 10000"/>
              <a:gd name="connsiteY4" fmla="*/ 16436 h 19939"/>
              <a:gd name="connsiteX5" fmla="*/ 2001 w 10000"/>
              <a:gd name="connsiteY5" fmla="*/ 14898 h 19939"/>
              <a:gd name="connsiteX6" fmla="*/ 3471 w 10000"/>
              <a:gd name="connsiteY6" fmla="*/ 14977 h 19939"/>
              <a:gd name="connsiteX7" fmla="*/ 6073 w 10000"/>
              <a:gd name="connsiteY7" fmla="*/ 2 h 19939"/>
              <a:gd name="connsiteX8" fmla="*/ 6940 w 10000"/>
              <a:gd name="connsiteY8" fmla="*/ 15050 h 19939"/>
              <a:gd name="connsiteX9" fmla="*/ 8313 w 10000"/>
              <a:gd name="connsiteY9" fmla="*/ 16785 h 19939"/>
              <a:gd name="connsiteX10" fmla="*/ 10000 w 10000"/>
              <a:gd name="connsiteY10" fmla="*/ 17821 h 19939"/>
              <a:gd name="connsiteX0" fmla="*/ 10000 w 10000"/>
              <a:gd name="connsiteY0" fmla="*/ 17821 h 19939"/>
              <a:gd name="connsiteX1" fmla="*/ 10000 w 10000"/>
              <a:gd name="connsiteY1" fmla="*/ 19939 h 19939"/>
              <a:gd name="connsiteX2" fmla="*/ 0 w 10000"/>
              <a:gd name="connsiteY2" fmla="*/ 19939 h 19939"/>
              <a:gd name="connsiteX3" fmla="*/ 0 w 10000"/>
              <a:gd name="connsiteY3" fmla="*/ 18944 h 19939"/>
              <a:gd name="connsiteX4" fmla="*/ 1233 w 10000"/>
              <a:gd name="connsiteY4" fmla="*/ 16436 h 19939"/>
              <a:gd name="connsiteX5" fmla="*/ 2001 w 10000"/>
              <a:gd name="connsiteY5" fmla="*/ 14898 h 19939"/>
              <a:gd name="connsiteX6" fmla="*/ 3997 w 10000"/>
              <a:gd name="connsiteY6" fmla="*/ 149 h 19939"/>
              <a:gd name="connsiteX7" fmla="*/ 6073 w 10000"/>
              <a:gd name="connsiteY7" fmla="*/ 2 h 19939"/>
              <a:gd name="connsiteX8" fmla="*/ 6940 w 10000"/>
              <a:gd name="connsiteY8" fmla="*/ 15050 h 19939"/>
              <a:gd name="connsiteX9" fmla="*/ 8313 w 10000"/>
              <a:gd name="connsiteY9" fmla="*/ 16785 h 19939"/>
              <a:gd name="connsiteX10" fmla="*/ 10000 w 10000"/>
              <a:gd name="connsiteY10" fmla="*/ 17821 h 19939"/>
              <a:gd name="connsiteX0" fmla="*/ 10000 w 10000"/>
              <a:gd name="connsiteY0" fmla="*/ 17821 h 19939"/>
              <a:gd name="connsiteX1" fmla="*/ 10000 w 10000"/>
              <a:gd name="connsiteY1" fmla="*/ 19939 h 19939"/>
              <a:gd name="connsiteX2" fmla="*/ 0 w 10000"/>
              <a:gd name="connsiteY2" fmla="*/ 19939 h 19939"/>
              <a:gd name="connsiteX3" fmla="*/ 0 w 10000"/>
              <a:gd name="connsiteY3" fmla="*/ 18944 h 19939"/>
              <a:gd name="connsiteX4" fmla="*/ 1233 w 10000"/>
              <a:gd name="connsiteY4" fmla="*/ 16436 h 19939"/>
              <a:gd name="connsiteX5" fmla="*/ 3159 w 10000"/>
              <a:gd name="connsiteY5" fmla="*/ 15167 h 19939"/>
              <a:gd name="connsiteX6" fmla="*/ 3997 w 10000"/>
              <a:gd name="connsiteY6" fmla="*/ 149 h 19939"/>
              <a:gd name="connsiteX7" fmla="*/ 6073 w 10000"/>
              <a:gd name="connsiteY7" fmla="*/ 2 h 19939"/>
              <a:gd name="connsiteX8" fmla="*/ 6940 w 10000"/>
              <a:gd name="connsiteY8" fmla="*/ 15050 h 19939"/>
              <a:gd name="connsiteX9" fmla="*/ 8313 w 10000"/>
              <a:gd name="connsiteY9" fmla="*/ 16785 h 19939"/>
              <a:gd name="connsiteX10" fmla="*/ 10000 w 10000"/>
              <a:gd name="connsiteY10" fmla="*/ 17821 h 19939"/>
              <a:gd name="connsiteX0" fmla="*/ 10000 w 10000"/>
              <a:gd name="connsiteY0" fmla="*/ 17821 h 19939"/>
              <a:gd name="connsiteX1" fmla="*/ 10000 w 10000"/>
              <a:gd name="connsiteY1" fmla="*/ 19939 h 19939"/>
              <a:gd name="connsiteX2" fmla="*/ 0 w 10000"/>
              <a:gd name="connsiteY2" fmla="*/ 19939 h 19939"/>
              <a:gd name="connsiteX3" fmla="*/ 0 w 10000"/>
              <a:gd name="connsiteY3" fmla="*/ 18944 h 19939"/>
              <a:gd name="connsiteX4" fmla="*/ 1777 w 10000"/>
              <a:gd name="connsiteY4" fmla="*/ 16490 h 19939"/>
              <a:gd name="connsiteX5" fmla="*/ 3159 w 10000"/>
              <a:gd name="connsiteY5" fmla="*/ 15167 h 19939"/>
              <a:gd name="connsiteX6" fmla="*/ 3997 w 10000"/>
              <a:gd name="connsiteY6" fmla="*/ 149 h 19939"/>
              <a:gd name="connsiteX7" fmla="*/ 6073 w 10000"/>
              <a:gd name="connsiteY7" fmla="*/ 2 h 19939"/>
              <a:gd name="connsiteX8" fmla="*/ 6940 w 10000"/>
              <a:gd name="connsiteY8" fmla="*/ 15050 h 19939"/>
              <a:gd name="connsiteX9" fmla="*/ 8313 w 10000"/>
              <a:gd name="connsiteY9" fmla="*/ 16785 h 19939"/>
              <a:gd name="connsiteX10" fmla="*/ 10000 w 10000"/>
              <a:gd name="connsiteY10" fmla="*/ 17821 h 19939"/>
              <a:gd name="connsiteX0" fmla="*/ 10000 w 10000"/>
              <a:gd name="connsiteY0" fmla="*/ 17821 h 19939"/>
              <a:gd name="connsiteX1" fmla="*/ 10000 w 10000"/>
              <a:gd name="connsiteY1" fmla="*/ 19939 h 19939"/>
              <a:gd name="connsiteX2" fmla="*/ 0 w 10000"/>
              <a:gd name="connsiteY2" fmla="*/ 19939 h 19939"/>
              <a:gd name="connsiteX3" fmla="*/ 614 w 10000"/>
              <a:gd name="connsiteY3" fmla="*/ 9489 h 19939"/>
              <a:gd name="connsiteX4" fmla="*/ 1777 w 10000"/>
              <a:gd name="connsiteY4" fmla="*/ 16490 h 19939"/>
              <a:gd name="connsiteX5" fmla="*/ 3159 w 10000"/>
              <a:gd name="connsiteY5" fmla="*/ 15167 h 19939"/>
              <a:gd name="connsiteX6" fmla="*/ 3997 w 10000"/>
              <a:gd name="connsiteY6" fmla="*/ 149 h 19939"/>
              <a:gd name="connsiteX7" fmla="*/ 6073 w 10000"/>
              <a:gd name="connsiteY7" fmla="*/ 2 h 19939"/>
              <a:gd name="connsiteX8" fmla="*/ 6940 w 10000"/>
              <a:gd name="connsiteY8" fmla="*/ 15050 h 19939"/>
              <a:gd name="connsiteX9" fmla="*/ 8313 w 10000"/>
              <a:gd name="connsiteY9" fmla="*/ 16785 h 19939"/>
              <a:gd name="connsiteX10" fmla="*/ 10000 w 10000"/>
              <a:gd name="connsiteY10" fmla="*/ 17821 h 19939"/>
              <a:gd name="connsiteX0" fmla="*/ 10000 w 10000"/>
              <a:gd name="connsiteY0" fmla="*/ 17821 h 19939"/>
              <a:gd name="connsiteX1" fmla="*/ 10000 w 10000"/>
              <a:gd name="connsiteY1" fmla="*/ 19939 h 19939"/>
              <a:gd name="connsiteX2" fmla="*/ 0 w 10000"/>
              <a:gd name="connsiteY2" fmla="*/ 19939 h 19939"/>
              <a:gd name="connsiteX3" fmla="*/ 614 w 10000"/>
              <a:gd name="connsiteY3" fmla="*/ 9489 h 19939"/>
              <a:gd name="connsiteX4" fmla="*/ 618 w 10000"/>
              <a:gd name="connsiteY4" fmla="*/ 9426 h 19939"/>
              <a:gd name="connsiteX5" fmla="*/ 1777 w 10000"/>
              <a:gd name="connsiteY5" fmla="*/ 16490 h 19939"/>
              <a:gd name="connsiteX6" fmla="*/ 3159 w 10000"/>
              <a:gd name="connsiteY6" fmla="*/ 15167 h 19939"/>
              <a:gd name="connsiteX7" fmla="*/ 3997 w 10000"/>
              <a:gd name="connsiteY7" fmla="*/ 149 h 19939"/>
              <a:gd name="connsiteX8" fmla="*/ 6073 w 10000"/>
              <a:gd name="connsiteY8" fmla="*/ 2 h 19939"/>
              <a:gd name="connsiteX9" fmla="*/ 6940 w 10000"/>
              <a:gd name="connsiteY9" fmla="*/ 15050 h 19939"/>
              <a:gd name="connsiteX10" fmla="*/ 8313 w 10000"/>
              <a:gd name="connsiteY10" fmla="*/ 16785 h 19939"/>
              <a:gd name="connsiteX11" fmla="*/ 10000 w 10000"/>
              <a:gd name="connsiteY11" fmla="*/ 17821 h 19939"/>
              <a:gd name="connsiteX0" fmla="*/ 10000 w 10000"/>
              <a:gd name="connsiteY0" fmla="*/ 17821 h 19939"/>
              <a:gd name="connsiteX1" fmla="*/ 10000 w 10000"/>
              <a:gd name="connsiteY1" fmla="*/ 19939 h 19939"/>
              <a:gd name="connsiteX2" fmla="*/ 0 w 10000"/>
              <a:gd name="connsiteY2" fmla="*/ 19939 h 19939"/>
              <a:gd name="connsiteX3" fmla="*/ 614 w 10000"/>
              <a:gd name="connsiteY3" fmla="*/ 9489 h 19939"/>
              <a:gd name="connsiteX4" fmla="*/ 372 w 10000"/>
              <a:gd name="connsiteY4" fmla="*/ 12972 h 19939"/>
              <a:gd name="connsiteX5" fmla="*/ 1777 w 10000"/>
              <a:gd name="connsiteY5" fmla="*/ 16490 h 19939"/>
              <a:gd name="connsiteX6" fmla="*/ 3159 w 10000"/>
              <a:gd name="connsiteY6" fmla="*/ 15167 h 19939"/>
              <a:gd name="connsiteX7" fmla="*/ 3997 w 10000"/>
              <a:gd name="connsiteY7" fmla="*/ 149 h 19939"/>
              <a:gd name="connsiteX8" fmla="*/ 6073 w 10000"/>
              <a:gd name="connsiteY8" fmla="*/ 2 h 19939"/>
              <a:gd name="connsiteX9" fmla="*/ 6940 w 10000"/>
              <a:gd name="connsiteY9" fmla="*/ 15050 h 19939"/>
              <a:gd name="connsiteX10" fmla="*/ 8313 w 10000"/>
              <a:gd name="connsiteY10" fmla="*/ 16785 h 19939"/>
              <a:gd name="connsiteX11" fmla="*/ 10000 w 10000"/>
              <a:gd name="connsiteY11" fmla="*/ 17821 h 19939"/>
              <a:gd name="connsiteX0" fmla="*/ 10000 w 10000"/>
              <a:gd name="connsiteY0" fmla="*/ 17821 h 19939"/>
              <a:gd name="connsiteX1" fmla="*/ 10000 w 10000"/>
              <a:gd name="connsiteY1" fmla="*/ 19939 h 19939"/>
              <a:gd name="connsiteX2" fmla="*/ 0 w 10000"/>
              <a:gd name="connsiteY2" fmla="*/ 19939 h 19939"/>
              <a:gd name="connsiteX3" fmla="*/ 614 w 10000"/>
              <a:gd name="connsiteY3" fmla="*/ 9489 h 19939"/>
              <a:gd name="connsiteX4" fmla="*/ 1144 w 10000"/>
              <a:gd name="connsiteY4" fmla="*/ 9265 h 19939"/>
              <a:gd name="connsiteX5" fmla="*/ 1777 w 10000"/>
              <a:gd name="connsiteY5" fmla="*/ 16490 h 19939"/>
              <a:gd name="connsiteX6" fmla="*/ 3159 w 10000"/>
              <a:gd name="connsiteY6" fmla="*/ 15167 h 19939"/>
              <a:gd name="connsiteX7" fmla="*/ 3997 w 10000"/>
              <a:gd name="connsiteY7" fmla="*/ 149 h 19939"/>
              <a:gd name="connsiteX8" fmla="*/ 6073 w 10000"/>
              <a:gd name="connsiteY8" fmla="*/ 2 h 19939"/>
              <a:gd name="connsiteX9" fmla="*/ 6940 w 10000"/>
              <a:gd name="connsiteY9" fmla="*/ 15050 h 19939"/>
              <a:gd name="connsiteX10" fmla="*/ 8313 w 10000"/>
              <a:gd name="connsiteY10" fmla="*/ 16785 h 19939"/>
              <a:gd name="connsiteX11" fmla="*/ 10000 w 10000"/>
              <a:gd name="connsiteY11" fmla="*/ 17821 h 19939"/>
              <a:gd name="connsiteX0" fmla="*/ 10000 w 10000"/>
              <a:gd name="connsiteY0" fmla="*/ 17821 h 19939"/>
              <a:gd name="connsiteX1" fmla="*/ 10000 w 10000"/>
              <a:gd name="connsiteY1" fmla="*/ 19939 h 19939"/>
              <a:gd name="connsiteX2" fmla="*/ 0 w 10000"/>
              <a:gd name="connsiteY2" fmla="*/ 19939 h 19939"/>
              <a:gd name="connsiteX3" fmla="*/ 386 w 10000"/>
              <a:gd name="connsiteY3" fmla="*/ 12175 h 19939"/>
              <a:gd name="connsiteX4" fmla="*/ 1144 w 10000"/>
              <a:gd name="connsiteY4" fmla="*/ 9265 h 19939"/>
              <a:gd name="connsiteX5" fmla="*/ 1777 w 10000"/>
              <a:gd name="connsiteY5" fmla="*/ 16490 h 19939"/>
              <a:gd name="connsiteX6" fmla="*/ 3159 w 10000"/>
              <a:gd name="connsiteY6" fmla="*/ 15167 h 19939"/>
              <a:gd name="connsiteX7" fmla="*/ 3997 w 10000"/>
              <a:gd name="connsiteY7" fmla="*/ 149 h 19939"/>
              <a:gd name="connsiteX8" fmla="*/ 6073 w 10000"/>
              <a:gd name="connsiteY8" fmla="*/ 2 h 19939"/>
              <a:gd name="connsiteX9" fmla="*/ 6940 w 10000"/>
              <a:gd name="connsiteY9" fmla="*/ 15050 h 19939"/>
              <a:gd name="connsiteX10" fmla="*/ 8313 w 10000"/>
              <a:gd name="connsiteY10" fmla="*/ 16785 h 19939"/>
              <a:gd name="connsiteX11" fmla="*/ 10000 w 10000"/>
              <a:gd name="connsiteY11" fmla="*/ 17821 h 19939"/>
              <a:gd name="connsiteX0" fmla="*/ 10000 w 10000"/>
              <a:gd name="connsiteY0" fmla="*/ 18949 h 21067"/>
              <a:gd name="connsiteX1" fmla="*/ 10000 w 10000"/>
              <a:gd name="connsiteY1" fmla="*/ 21067 h 21067"/>
              <a:gd name="connsiteX2" fmla="*/ 0 w 10000"/>
              <a:gd name="connsiteY2" fmla="*/ 21067 h 21067"/>
              <a:gd name="connsiteX3" fmla="*/ 386 w 10000"/>
              <a:gd name="connsiteY3" fmla="*/ 13303 h 21067"/>
              <a:gd name="connsiteX4" fmla="*/ 1144 w 10000"/>
              <a:gd name="connsiteY4" fmla="*/ 10393 h 21067"/>
              <a:gd name="connsiteX5" fmla="*/ 1777 w 10000"/>
              <a:gd name="connsiteY5" fmla="*/ 17618 h 21067"/>
              <a:gd name="connsiteX6" fmla="*/ 3159 w 10000"/>
              <a:gd name="connsiteY6" fmla="*/ 16295 h 21067"/>
              <a:gd name="connsiteX7" fmla="*/ 3997 w 10000"/>
              <a:gd name="connsiteY7" fmla="*/ 1277 h 21067"/>
              <a:gd name="connsiteX8" fmla="*/ 6126 w 10000"/>
              <a:gd name="connsiteY8" fmla="*/ 2 h 21067"/>
              <a:gd name="connsiteX9" fmla="*/ 6940 w 10000"/>
              <a:gd name="connsiteY9" fmla="*/ 16178 h 21067"/>
              <a:gd name="connsiteX10" fmla="*/ 8313 w 10000"/>
              <a:gd name="connsiteY10" fmla="*/ 17913 h 21067"/>
              <a:gd name="connsiteX11" fmla="*/ 10000 w 10000"/>
              <a:gd name="connsiteY11" fmla="*/ 18949 h 21067"/>
              <a:gd name="connsiteX0" fmla="*/ 10000 w 10000"/>
              <a:gd name="connsiteY0" fmla="*/ 18681 h 20799"/>
              <a:gd name="connsiteX1" fmla="*/ 10000 w 10000"/>
              <a:gd name="connsiteY1" fmla="*/ 20799 h 20799"/>
              <a:gd name="connsiteX2" fmla="*/ 0 w 10000"/>
              <a:gd name="connsiteY2" fmla="*/ 20799 h 20799"/>
              <a:gd name="connsiteX3" fmla="*/ 386 w 10000"/>
              <a:gd name="connsiteY3" fmla="*/ 13035 h 20799"/>
              <a:gd name="connsiteX4" fmla="*/ 1144 w 10000"/>
              <a:gd name="connsiteY4" fmla="*/ 10125 h 20799"/>
              <a:gd name="connsiteX5" fmla="*/ 1777 w 10000"/>
              <a:gd name="connsiteY5" fmla="*/ 17350 h 20799"/>
              <a:gd name="connsiteX6" fmla="*/ 3159 w 10000"/>
              <a:gd name="connsiteY6" fmla="*/ 16027 h 20799"/>
              <a:gd name="connsiteX7" fmla="*/ 3997 w 10000"/>
              <a:gd name="connsiteY7" fmla="*/ 1009 h 20799"/>
              <a:gd name="connsiteX8" fmla="*/ 6126 w 10000"/>
              <a:gd name="connsiteY8" fmla="*/ 3 h 20799"/>
              <a:gd name="connsiteX9" fmla="*/ 6940 w 10000"/>
              <a:gd name="connsiteY9" fmla="*/ 15910 h 20799"/>
              <a:gd name="connsiteX10" fmla="*/ 8313 w 10000"/>
              <a:gd name="connsiteY10" fmla="*/ 17645 h 20799"/>
              <a:gd name="connsiteX11" fmla="*/ 10000 w 10000"/>
              <a:gd name="connsiteY11" fmla="*/ 18681 h 20799"/>
              <a:gd name="connsiteX0" fmla="*/ 10000 w 10000"/>
              <a:gd name="connsiteY0" fmla="*/ 18895 h 21013"/>
              <a:gd name="connsiteX1" fmla="*/ 10000 w 10000"/>
              <a:gd name="connsiteY1" fmla="*/ 21013 h 21013"/>
              <a:gd name="connsiteX2" fmla="*/ 0 w 10000"/>
              <a:gd name="connsiteY2" fmla="*/ 21013 h 21013"/>
              <a:gd name="connsiteX3" fmla="*/ 386 w 10000"/>
              <a:gd name="connsiteY3" fmla="*/ 13249 h 21013"/>
              <a:gd name="connsiteX4" fmla="*/ 1144 w 10000"/>
              <a:gd name="connsiteY4" fmla="*/ 10339 h 21013"/>
              <a:gd name="connsiteX5" fmla="*/ 1777 w 10000"/>
              <a:gd name="connsiteY5" fmla="*/ 17564 h 21013"/>
              <a:gd name="connsiteX6" fmla="*/ 3159 w 10000"/>
              <a:gd name="connsiteY6" fmla="*/ 16241 h 21013"/>
              <a:gd name="connsiteX7" fmla="*/ 3997 w 10000"/>
              <a:gd name="connsiteY7" fmla="*/ 1223 h 21013"/>
              <a:gd name="connsiteX8" fmla="*/ 6126 w 10000"/>
              <a:gd name="connsiteY8" fmla="*/ 2 h 21013"/>
              <a:gd name="connsiteX9" fmla="*/ 6940 w 10000"/>
              <a:gd name="connsiteY9" fmla="*/ 16124 h 21013"/>
              <a:gd name="connsiteX10" fmla="*/ 8313 w 10000"/>
              <a:gd name="connsiteY10" fmla="*/ 17859 h 21013"/>
              <a:gd name="connsiteX11" fmla="*/ 10000 w 10000"/>
              <a:gd name="connsiteY11" fmla="*/ 18895 h 21013"/>
              <a:gd name="connsiteX0" fmla="*/ 10000 w 10000"/>
              <a:gd name="connsiteY0" fmla="*/ 18895 h 21013"/>
              <a:gd name="connsiteX1" fmla="*/ 10000 w 10000"/>
              <a:gd name="connsiteY1" fmla="*/ 21013 h 21013"/>
              <a:gd name="connsiteX2" fmla="*/ 0 w 10000"/>
              <a:gd name="connsiteY2" fmla="*/ 21013 h 21013"/>
              <a:gd name="connsiteX3" fmla="*/ 386 w 10000"/>
              <a:gd name="connsiteY3" fmla="*/ 13249 h 21013"/>
              <a:gd name="connsiteX4" fmla="*/ 1144 w 10000"/>
              <a:gd name="connsiteY4" fmla="*/ 10339 h 21013"/>
              <a:gd name="connsiteX5" fmla="*/ 1777 w 10000"/>
              <a:gd name="connsiteY5" fmla="*/ 17564 h 21013"/>
              <a:gd name="connsiteX6" fmla="*/ 3159 w 10000"/>
              <a:gd name="connsiteY6" fmla="*/ 16241 h 21013"/>
              <a:gd name="connsiteX7" fmla="*/ 3909 w 10000"/>
              <a:gd name="connsiteY7" fmla="*/ 202 h 21013"/>
              <a:gd name="connsiteX8" fmla="*/ 6126 w 10000"/>
              <a:gd name="connsiteY8" fmla="*/ 2 h 21013"/>
              <a:gd name="connsiteX9" fmla="*/ 6940 w 10000"/>
              <a:gd name="connsiteY9" fmla="*/ 16124 h 21013"/>
              <a:gd name="connsiteX10" fmla="*/ 8313 w 10000"/>
              <a:gd name="connsiteY10" fmla="*/ 17859 h 21013"/>
              <a:gd name="connsiteX11" fmla="*/ 10000 w 10000"/>
              <a:gd name="connsiteY11" fmla="*/ 18895 h 21013"/>
              <a:gd name="connsiteX0" fmla="*/ 10000 w 10000"/>
              <a:gd name="connsiteY0" fmla="*/ 18895 h 21013"/>
              <a:gd name="connsiteX1" fmla="*/ 10000 w 10000"/>
              <a:gd name="connsiteY1" fmla="*/ 21013 h 21013"/>
              <a:gd name="connsiteX2" fmla="*/ 0 w 10000"/>
              <a:gd name="connsiteY2" fmla="*/ 21013 h 21013"/>
              <a:gd name="connsiteX3" fmla="*/ 386 w 10000"/>
              <a:gd name="connsiteY3" fmla="*/ 13249 h 21013"/>
              <a:gd name="connsiteX4" fmla="*/ 898 w 10000"/>
              <a:gd name="connsiteY4" fmla="*/ 10339 h 21013"/>
              <a:gd name="connsiteX5" fmla="*/ 1777 w 10000"/>
              <a:gd name="connsiteY5" fmla="*/ 17564 h 21013"/>
              <a:gd name="connsiteX6" fmla="*/ 3159 w 10000"/>
              <a:gd name="connsiteY6" fmla="*/ 16241 h 21013"/>
              <a:gd name="connsiteX7" fmla="*/ 3909 w 10000"/>
              <a:gd name="connsiteY7" fmla="*/ 202 h 21013"/>
              <a:gd name="connsiteX8" fmla="*/ 6126 w 10000"/>
              <a:gd name="connsiteY8" fmla="*/ 2 h 21013"/>
              <a:gd name="connsiteX9" fmla="*/ 6940 w 10000"/>
              <a:gd name="connsiteY9" fmla="*/ 16124 h 21013"/>
              <a:gd name="connsiteX10" fmla="*/ 8313 w 10000"/>
              <a:gd name="connsiteY10" fmla="*/ 17859 h 21013"/>
              <a:gd name="connsiteX11" fmla="*/ 10000 w 10000"/>
              <a:gd name="connsiteY11" fmla="*/ 18895 h 21013"/>
              <a:gd name="connsiteX0" fmla="*/ 9772 w 9772"/>
              <a:gd name="connsiteY0" fmla="*/ 18895 h 21013"/>
              <a:gd name="connsiteX1" fmla="*/ 9772 w 9772"/>
              <a:gd name="connsiteY1" fmla="*/ 21013 h 21013"/>
              <a:gd name="connsiteX2" fmla="*/ 0 w 9772"/>
              <a:gd name="connsiteY2" fmla="*/ 20207 h 21013"/>
              <a:gd name="connsiteX3" fmla="*/ 158 w 9772"/>
              <a:gd name="connsiteY3" fmla="*/ 13249 h 21013"/>
              <a:gd name="connsiteX4" fmla="*/ 670 w 9772"/>
              <a:gd name="connsiteY4" fmla="*/ 10339 h 21013"/>
              <a:gd name="connsiteX5" fmla="*/ 1549 w 9772"/>
              <a:gd name="connsiteY5" fmla="*/ 17564 h 21013"/>
              <a:gd name="connsiteX6" fmla="*/ 2931 w 9772"/>
              <a:gd name="connsiteY6" fmla="*/ 16241 h 21013"/>
              <a:gd name="connsiteX7" fmla="*/ 3681 w 9772"/>
              <a:gd name="connsiteY7" fmla="*/ 202 h 21013"/>
              <a:gd name="connsiteX8" fmla="*/ 5898 w 9772"/>
              <a:gd name="connsiteY8" fmla="*/ 2 h 21013"/>
              <a:gd name="connsiteX9" fmla="*/ 6712 w 9772"/>
              <a:gd name="connsiteY9" fmla="*/ 16124 h 21013"/>
              <a:gd name="connsiteX10" fmla="*/ 8085 w 9772"/>
              <a:gd name="connsiteY10" fmla="*/ 17859 h 21013"/>
              <a:gd name="connsiteX11" fmla="*/ 9772 w 9772"/>
              <a:gd name="connsiteY11" fmla="*/ 18895 h 21013"/>
              <a:gd name="connsiteX0" fmla="*/ 10000 w 10000"/>
              <a:gd name="connsiteY0" fmla="*/ 8992 h 10000"/>
              <a:gd name="connsiteX1" fmla="*/ 10000 w 10000"/>
              <a:gd name="connsiteY1" fmla="*/ 10000 h 10000"/>
              <a:gd name="connsiteX2" fmla="*/ 0 w 10000"/>
              <a:gd name="connsiteY2" fmla="*/ 9616 h 10000"/>
              <a:gd name="connsiteX3" fmla="*/ 216 w 10000"/>
              <a:gd name="connsiteY3" fmla="*/ 6305 h 10000"/>
              <a:gd name="connsiteX4" fmla="*/ 686 w 10000"/>
              <a:gd name="connsiteY4" fmla="*/ 4920 h 10000"/>
              <a:gd name="connsiteX5" fmla="*/ 1585 w 10000"/>
              <a:gd name="connsiteY5" fmla="*/ 8359 h 10000"/>
              <a:gd name="connsiteX6" fmla="*/ 2999 w 10000"/>
              <a:gd name="connsiteY6" fmla="*/ 7729 h 10000"/>
              <a:gd name="connsiteX7" fmla="*/ 3767 w 10000"/>
              <a:gd name="connsiteY7" fmla="*/ 96 h 10000"/>
              <a:gd name="connsiteX8" fmla="*/ 6036 w 10000"/>
              <a:gd name="connsiteY8" fmla="*/ 1 h 10000"/>
              <a:gd name="connsiteX9" fmla="*/ 6869 w 10000"/>
              <a:gd name="connsiteY9" fmla="*/ 7673 h 10000"/>
              <a:gd name="connsiteX10" fmla="*/ 8274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616 h 10000"/>
              <a:gd name="connsiteX3" fmla="*/ 216 w 10000"/>
              <a:gd name="connsiteY3" fmla="*/ 6305 h 10000"/>
              <a:gd name="connsiteX4" fmla="*/ 686 w 10000"/>
              <a:gd name="connsiteY4" fmla="*/ 4920 h 10000"/>
              <a:gd name="connsiteX5" fmla="*/ 1585 w 10000"/>
              <a:gd name="connsiteY5" fmla="*/ 8359 h 10000"/>
              <a:gd name="connsiteX6" fmla="*/ 2999 w 10000"/>
              <a:gd name="connsiteY6" fmla="*/ 7729 h 10000"/>
              <a:gd name="connsiteX7" fmla="*/ 3767 w 10000"/>
              <a:gd name="connsiteY7" fmla="*/ 96 h 10000"/>
              <a:gd name="connsiteX8" fmla="*/ 6036 w 10000"/>
              <a:gd name="connsiteY8" fmla="*/ 1 h 10000"/>
              <a:gd name="connsiteX9" fmla="*/ 6869 w 10000"/>
              <a:gd name="connsiteY9" fmla="*/ 7673 h 10000"/>
              <a:gd name="connsiteX10" fmla="*/ 8274 w 10000"/>
              <a:gd name="connsiteY10" fmla="*/ 8499 h 10000"/>
              <a:gd name="connsiteX11" fmla="*/ 10000 w 10000"/>
              <a:gd name="connsiteY11" fmla="*/ 8992 h 10000"/>
              <a:gd name="connsiteX0" fmla="*/ 9928 w 9928"/>
              <a:gd name="connsiteY0" fmla="*/ 8992 h 10000"/>
              <a:gd name="connsiteX1" fmla="*/ 9928 w 9928"/>
              <a:gd name="connsiteY1" fmla="*/ 10000 h 10000"/>
              <a:gd name="connsiteX2" fmla="*/ 0 w 9928"/>
              <a:gd name="connsiteY2" fmla="*/ 9590 h 10000"/>
              <a:gd name="connsiteX3" fmla="*/ 144 w 9928"/>
              <a:gd name="connsiteY3" fmla="*/ 6305 h 10000"/>
              <a:gd name="connsiteX4" fmla="*/ 614 w 9928"/>
              <a:gd name="connsiteY4" fmla="*/ 4920 h 10000"/>
              <a:gd name="connsiteX5" fmla="*/ 1513 w 9928"/>
              <a:gd name="connsiteY5" fmla="*/ 8359 h 10000"/>
              <a:gd name="connsiteX6" fmla="*/ 2927 w 9928"/>
              <a:gd name="connsiteY6" fmla="*/ 7729 h 10000"/>
              <a:gd name="connsiteX7" fmla="*/ 3695 w 9928"/>
              <a:gd name="connsiteY7" fmla="*/ 96 h 10000"/>
              <a:gd name="connsiteX8" fmla="*/ 5964 w 9928"/>
              <a:gd name="connsiteY8" fmla="*/ 1 h 10000"/>
              <a:gd name="connsiteX9" fmla="*/ 6797 w 9928"/>
              <a:gd name="connsiteY9" fmla="*/ 7673 h 10000"/>
              <a:gd name="connsiteX10" fmla="*/ 8202 w 9928"/>
              <a:gd name="connsiteY10" fmla="*/ 8499 h 10000"/>
              <a:gd name="connsiteX11" fmla="*/ 9928 w 9928"/>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18 w 10000"/>
              <a:gd name="connsiteY4" fmla="*/ 4920 h 10000"/>
              <a:gd name="connsiteX5" fmla="*/ 1524 w 10000"/>
              <a:gd name="connsiteY5" fmla="*/ 8359 h 10000"/>
              <a:gd name="connsiteX6" fmla="*/ 2948 w 10000"/>
              <a:gd name="connsiteY6" fmla="*/ 7729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18 w 10000"/>
              <a:gd name="connsiteY4" fmla="*/ 4920 h 10000"/>
              <a:gd name="connsiteX5" fmla="*/ 1831 w 10000"/>
              <a:gd name="connsiteY5" fmla="*/ 5623 h 10000"/>
              <a:gd name="connsiteX6" fmla="*/ 2948 w 10000"/>
              <a:gd name="connsiteY6" fmla="*/ 7729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18 w 10000"/>
              <a:gd name="connsiteY4" fmla="*/ 4920 h 10000"/>
              <a:gd name="connsiteX5" fmla="*/ 1831 w 10000"/>
              <a:gd name="connsiteY5" fmla="*/ 5623 h 10000"/>
              <a:gd name="connsiteX6" fmla="*/ 2948 w 10000"/>
              <a:gd name="connsiteY6" fmla="*/ 7729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18 w 10000"/>
              <a:gd name="connsiteY4" fmla="*/ 4920 h 10000"/>
              <a:gd name="connsiteX5" fmla="*/ 1831 w 10000"/>
              <a:gd name="connsiteY5" fmla="*/ 5623 h 10000"/>
              <a:gd name="connsiteX6" fmla="*/ 2948 w 10000"/>
              <a:gd name="connsiteY6" fmla="*/ 7729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2948 w 10000"/>
              <a:gd name="connsiteY6" fmla="*/ 7729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2948 w 10000"/>
              <a:gd name="connsiteY6" fmla="*/ 7729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3075 w 10000"/>
              <a:gd name="connsiteY6" fmla="*/ 6323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3075 w 10000"/>
              <a:gd name="connsiteY6" fmla="*/ 6323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3075 w 10000"/>
              <a:gd name="connsiteY6" fmla="*/ 6323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3075 w 10000"/>
              <a:gd name="connsiteY6" fmla="*/ 6323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3075 w 10000"/>
              <a:gd name="connsiteY6" fmla="*/ 6323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3075 w 10000"/>
              <a:gd name="connsiteY6" fmla="*/ 6323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000"/>
              <a:gd name="connsiteY0" fmla="*/ 8992 h 10000"/>
              <a:gd name="connsiteX1" fmla="*/ 10000 w 10000"/>
              <a:gd name="connsiteY1" fmla="*/ 10000 h 10000"/>
              <a:gd name="connsiteX2" fmla="*/ 0 w 10000"/>
              <a:gd name="connsiteY2" fmla="*/ 9590 h 10000"/>
              <a:gd name="connsiteX3" fmla="*/ 145 w 10000"/>
              <a:gd name="connsiteY3" fmla="*/ 6305 h 10000"/>
              <a:gd name="connsiteX4" fmla="*/ 636 w 10000"/>
              <a:gd name="connsiteY4" fmla="*/ 4843 h 10000"/>
              <a:gd name="connsiteX5" fmla="*/ 1831 w 10000"/>
              <a:gd name="connsiteY5" fmla="*/ 5623 h 10000"/>
              <a:gd name="connsiteX6" fmla="*/ 3075 w 10000"/>
              <a:gd name="connsiteY6" fmla="*/ 6323 h 10000"/>
              <a:gd name="connsiteX7" fmla="*/ 3722 w 10000"/>
              <a:gd name="connsiteY7" fmla="*/ 96 h 10000"/>
              <a:gd name="connsiteX8" fmla="*/ 6007 w 10000"/>
              <a:gd name="connsiteY8" fmla="*/ 1 h 10000"/>
              <a:gd name="connsiteX9" fmla="*/ 6846 w 10000"/>
              <a:gd name="connsiteY9" fmla="*/ 7673 h 10000"/>
              <a:gd name="connsiteX10" fmla="*/ 8261 w 10000"/>
              <a:gd name="connsiteY10" fmla="*/ 8499 h 10000"/>
              <a:gd name="connsiteX11" fmla="*/ 10000 w 10000"/>
              <a:gd name="connsiteY11" fmla="*/ 8992 h 10000"/>
              <a:gd name="connsiteX0" fmla="*/ 10000 w 10362"/>
              <a:gd name="connsiteY0" fmla="*/ 8992 h 9590"/>
              <a:gd name="connsiteX1" fmla="*/ 10362 w 10362"/>
              <a:gd name="connsiteY1" fmla="*/ 9540 h 9590"/>
              <a:gd name="connsiteX2" fmla="*/ 0 w 10362"/>
              <a:gd name="connsiteY2" fmla="*/ 9590 h 9590"/>
              <a:gd name="connsiteX3" fmla="*/ 145 w 10362"/>
              <a:gd name="connsiteY3" fmla="*/ 6305 h 9590"/>
              <a:gd name="connsiteX4" fmla="*/ 636 w 10362"/>
              <a:gd name="connsiteY4" fmla="*/ 4843 h 9590"/>
              <a:gd name="connsiteX5" fmla="*/ 1831 w 10362"/>
              <a:gd name="connsiteY5" fmla="*/ 5623 h 9590"/>
              <a:gd name="connsiteX6" fmla="*/ 3075 w 10362"/>
              <a:gd name="connsiteY6" fmla="*/ 6323 h 9590"/>
              <a:gd name="connsiteX7" fmla="*/ 3722 w 10362"/>
              <a:gd name="connsiteY7" fmla="*/ 96 h 9590"/>
              <a:gd name="connsiteX8" fmla="*/ 6007 w 10362"/>
              <a:gd name="connsiteY8" fmla="*/ 1 h 9590"/>
              <a:gd name="connsiteX9" fmla="*/ 6846 w 10362"/>
              <a:gd name="connsiteY9" fmla="*/ 7673 h 9590"/>
              <a:gd name="connsiteX10" fmla="*/ 8261 w 10362"/>
              <a:gd name="connsiteY10" fmla="*/ 8499 h 9590"/>
              <a:gd name="connsiteX11" fmla="*/ 10000 w 10362"/>
              <a:gd name="connsiteY11" fmla="*/ 8992 h 959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2968 w 10000"/>
              <a:gd name="connsiteY6" fmla="*/ 6593 h 10000"/>
              <a:gd name="connsiteX7" fmla="*/ 3592 w 10000"/>
              <a:gd name="connsiteY7" fmla="*/ 100 h 10000"/>
              <a:gd name="connsiteX8" fmla="*/ 5797 w 10000"/>
              <a:gd name="connsiteY8" fmla="*/ 1 h 10000"/>
              <a:gd name="connsiteX9" fmla="*/ 6607 w 10000"/>
              <a:gd name="connsiteY9" fmla="*/ 8001 h 10000"/>
              <a:gd name="connsiteX10" fmla="*/ 7972 w 10000"/>
              <a:gd name="connsiteY10" fmla="*/ 8862 h 10000"/>
              <a:gd name="connsiteX11" fmla="*/ 9913 w 10000"/>
              <a:gd name="connsiteY11"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2968 w 10000"/>
              <a:gd name="connsiteY6" fmla="*/ 6593 h 10000"/>
              <a:gd name="connsiteX7" fmla="*/ 3592 w 10000"/>
              <a:gd name="connsiteY7" fmla="*/ 100 h 10000"/>
              <a:gd name="connsiteX8" fmla="*/ 5797 w 10000"/>
              <a:gd name="connsiteY8" fmla="*/ 1 h 10000"/>
              <a:gd name="connsiteX9" fmla="*/ 6607 w 10000"/>
              <a:gd name="connsiteY9" fmla="*/ 8001 h 10000"/>
              <a:gd name="connsiteX10" fmla="*/ 9368 w 10000"/>
              <a:gd name="connsiteY10" fmla="*/ 5050 h 10000"/>
              <a:gd name="connsiteX11" fmla="*/ 9913 w 10000"/>
              <a:gd name="connsiteY11"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2968 w 10000"/>
              <a:gd name="connsiteY6" fmla="*/ 6593 h 10000"/>
              <a:gd name="connsiteX7" fmla="*/ 3592 w 10000"/>
              <a:gd name="connsiteY7" fmla="*/ 100 h 10000"/>
              <a:gd name="connsiteX8" fmla="*/ 5797 w 10000"/>
              <a:gd name="connsiteY8" fmla="*/ 1 h 10000"/>
              <a:gd name="connsiteX9" fmla="*/ 6607 w 10000"/>
              <a:gd name="connsiteY9" fmla="*/ 8001 h 10000"/>
              <a:gd name="connsiteX10" fmla="*/ 9368 w 10000"/>
              <a:gd name="connsiteY10" fmla="*/ 5050 h 10000"/>
              <a:gd name="connsiteX11" fmla="*/ 9408 w 10000"/>
              <a:gd name="connsiteY11" fmla="*/ 4997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2968 w 10000"/>
              <a:gd name="connsiteY6" fmla="*/ 6593 h 10000"/>
              <a:gd name="connsiteX7" fmla="*/ 3592 w 10000"/>
              <a:gd name="connsiteY7" fmla="*/ 100 h 10000"/>
              <a:gd name="connsiteX8" fmla="*/ 5797 w 10000"/>
              <a:gd name="connsiteY8" fmla="*/ 1 h 10000"/>
              <a:gd name="connsiteX9" fmla="*/ 6607 w 10000"/>
              <a:gd name="connsiteY9" fmla="*/ 8001 h 10000"/>
              <a:gd name="connsiteX10" fmla="*/ 9368 w 10000"/>
              <a:gd name="connsiteY10" fmla="*/ 5050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2968 w 10000"/>
              <a:gd name="connsiteY6" fmla="*/ 6593 h 10000"/>
              <a:gd name="connsiteX7" fmla="*/ 3592 w 10000"/>
              <a:gd name="connsiteY7" fmla="*/ 100 h 10000"/>
              <a:gd name="connsiteX8" fmla="*/ 5797 w 10000"/>
              <a:gd name="connsiteY8" fmla="*/ 1 h 10000"/>
              <a:gd name="connsiteX9" fmla="*/ 6607 w 10000"/>
              <a:gd name="connsiteY9" fmla="*/ 8001 h 10000"/>
              <a:gd name="connsiteX10" fmla="*/ 8600 w 10000"/>
              <a:gd name="connsiteY10" fmla="*/ 5557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2968 w 10000"/>
              <a:gd name="connsiteY6" fmla="*/ 6593 h 10000"/>
              <a:gd name="connsiteX7" fmla="*/ 3592 w 10000"/>
              <a:gd name="connsiteY7" fmla="*/ 100 h 10000"/>
              <a:gd name="connsiteX8" fmla="*/ 5797 w 10000"/>
              <a:gd name="connsiteY8" fmla="*/ 1 h 10000"/>
              <a:gd name="connsiteX9" fmla="*/ 6537 w 10000"/>
              <a:gd name="connsiteY9" fmla="*/ 6828 h 10000"/>
              <a:gd name="connsiteX10" fmla="*/ 8600 w 10000"/>
              <a:gd name="connsiteY10" fmla="*/ 5557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2968 w 10000"/>
              <a:gd name="connsiteY6" fmla="*/ 6593 h 10000"/>
              <a:gd name="connsiteX7" fmla="*/ 4115 w 10000"/>
              <a:gd name="connsiteY7" fmla="*/ 100 h 10000"/>
              <a:gd name="connsiteX8" fmla="*/ 5797 w 10000"/>
              <a:gd name="connsiteY8" fmla="*/ 1 h 10000"/>
              <a:gd name="connsiteX9" fmla="*/ 6537 w 10000"/>
              <a:gd name="connsiteY9" fmla="*/ 6828 h 10000"/>
              <a:gd name="connsiteX10" fmla="*/ 8600 w 10000"/>
              <a:gd name="connsiteY10" fmla="*/ 5557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537 w 10000"/>
              <a:gd name="connsiteY9" fmla="*/ 6828 h 10000"/>
              <a:gd name="connsiteX10" fmla="*/ 8600 w 10000"/>
              <a:gd name="connsiteY10" fmla="*/ 5557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8600 w 10000"/>
              <a:gd name="connsiteY10" fmla="*/ 5557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8600 w 10000"/>
              <a:gd name="connsiteY10" fmla="*/ 5557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8600 w 10000"/>
              <a:gd name="connsiteY10" fmla="*/ 5557 h 10000"/>
              <a:gd name="connsiteX11" fmla="*/ 9722 w 10000"/>
              <a:gd name="connsiteY11" fmla="*/ 521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8600 w 10000"/>
              <a:gd name="connsiteY10" fmla="*/ 5557 h 10000"/>
              <a:gd name="connsiteX11" fmla="*/ 9425 w 10000"/>
              <a:gd name="connsiteY11" fmla="*/ 497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7972 w 10000"/>
              <a:gd name="connsiteY10" fmla="*/ 5984 h 10000"/>
              <a:gd name="connsiteX11" fmla="*/ 9425 w 10000"/>
              <a:gd name="connsiteY11" fmla="*/ 497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7972 w 10000"/>
              <a:gd name="connsiteY10" fmla="*/ 5984 h 10000"/>
              <a:gd name="connsiteX11" fmla="*/ 9425 w 10000"/>
              <a:gd name="connsiteY11" fmla="*/ 497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7972 w 10000"/>
              <a:gd name="connsiteY10" fmla="*/ 5984 h 10000"/>
              <a:gd name="connsiteX11" fmla="*/ 9425 w 10000"/>
              <a:gd name="connsiteY11" fmla="*/ 4970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00 h 10000"/>
              <a:gd name="connsiteX8" fmla="*/ 5797 w 10000"/>
              <a:gd name="connsiteY8" fmla="*/ 1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22 h 9999"/>
              <a:gd name="connsiteX1" fmla="*/ 10000 w 10000"/>
              <a:gd name="connsiteY1" fmla="*/ 9947 h 9999"/>
              <a:gd name="connsiteX2" fmla="*/ 0 w 10000"/>
              <a:gd name="connsiteY2" fmla="*/ 9999 h 9999"/>
              <a:gd name="connsiteX3" fmla="*/ 140 w 10000"/>
              <a:gd name="connsiteY3" fmla="*/ 6574 h 9999"/>
              <a:gd name="connsiteX4" fmla="*/ 614 w 10000"/>
              <a:gd name="connsiteY4" fmla="*/ 5049 h 9999"/>
              <a:gd name="connsiteX5" fmla="*/ 1767 w 10000"/>
              <a:gd name="connsiteY5" fmla="*/ 5862 h 9999"/>
              <a:gd name="connsiteX6" fmla="*/ 3509 w 10000"/>
              <a:gd name="connsiteY6" fmla="*/ 6885 h 9999"/>
              <a:gd name="connsiteX7" fmla="*/ 4115 w 10000"/>
              <a:gd name="connsiteY7" fmla="*/ 99 h 9999"/>
              <a:gd name="connsiteX8" fmla="*/ 5797 w 10000"/>
              <a:gd name="connsiteY8" fmla="*/ 0 h 9999"/>
              <a:gd name="connsiteX9" fmla="*/ 6450 w 10000"/>
              <a:gd name="connsiteY9" fmla="*/ 6880 h 9999"/>
              <a:gd name="connsiteX10" fmla="*/ 7972 w 10000"/>
              <a:gd name="connsiteY10" fmla="*/ 5983 h 9999"/>
              <a:gd name="connsiteX11" fmla="*/ 9425 w 10000"/>
              <a:gd name="connsiteY11" fmla="*/ 5102 h 9999"/>
              <a:gd name="connsiteX12" fmla="*/ 9913 w 10000"/>
              <a:gd name="connsiteY12" fmla="*/ 6922 h 9999"/>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99 h 10000"/>
              <a:gd name="connsiteX8" fmla="*/ 5797 w 10000"/>
              <a:gd name="connsiteY8" fmla="*/ 0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99 h 10000"/>
              <a:gd name="connsiteX8" fmla="*/ 5797 w 10000"/>
              <a:gd name="connsiteY8" fmla="*/ 0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44 h 10021"/>
              <a:gd name="connsiteX1" fmla="*/ 10000 w 10000"/>
              <a:gd name="connsiteY1" fmla="*/ 9969 h 10021"/>
              <a:gd name="connsiteX2" fmla="*/ 0 w 10000"/>
              <a:gd name="connsiteY2" fmla="*/ 10021 h 10021"/>
              <a:gd name="connsiteX3" fmla="*/ 140 w 10000"/>
              <a:gd name="connsiteY3" fmla="*/ 6596 h 10021"/>
              <a:gd name="connsiteX4" fmla="*/ 614 w 10000"/>
              <a:gd name="connsiteY4" fmla="*/ 5071 h 10021"/>
              <a:gd name="connsiteX5" fmla="*/ 1767 w 10000"/>
              <a:gd name="connsiteY5" fmla="*/ 5884 h 10021"/>
              <a:gd name="connsiteX6" fmla="*/ 3509 w 10000"/>
              <a:gd name="connsiteY6" fmla="*/ 6907 h 10021"/>
              <a:gd name="connsiteX7" fmla="*/ 4115 w 10000"/>
              <a:gd name="connsiteY7" fmla="*/ 40 h 10021"/>
              <a:gd name="connsiteX8" fmla="*/ 5797 w 10000"/>
              <a:gd name="connsiteY8" fmla="*/ 21 h 10021"/>
              <a:gd name="connsiteX9" fmla="*/ 6450 w 10000"/>
              <a:gd name="connsiteY9" fmla="*/ 6902 h 10021"/>
              <a:gd name="connsiteX10" fmla="*/ 7972 w 10000"/>
              <a:gd name="connsiteY10" fmla="*/ 6005 h 10021"/>
              <a:gd name="connsiteX11" fmla="*/ 9425 w 10000"/>
              <a:gd name="connsiteY11" fmla="*/ 5124 h 10021"/>
              <a:gd name="connsiteX12" fmla="*/ 9913 w 10000"/>
              <a:gd name="connsiteY12" fmla="*/ 6944 h 10021"/>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9 h 10000"/>
              <a:gd name="connsiteX8" fmla="*/ 5797 w 10000"/>
              <a:gd name="connsiteY8" fmla="*/ 0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23 h 10000"/>
              <a:gd name="connsiteX1" fmla="*/ 10000 w 10000"/>
              <a:gd name="connsiteY1" fmla="*/ 9948 h 10000"/>
              <a:gd name="connsiteX2" fmla="*/ 0 w 10000"/>
              <a:gd name="connsiteY2" fmla="*/ 10000 h 10000"/>
              <a:gd name="connsiteX3" fmla="*/ 140 w 10000"/>
              <a:gd name="connsiteY3" fmla="*/ 6575 h 10000"/>
              <a:gd name="connsiteX4" fmla="*/ 614 w 10000"/>
              <a:gd name="connsiteY4" fmla="*/ 5050 h 10000"/>
              <a:gd name="connsiteX5" fmla="*/ 1767 w 10000"/>
              <a:gd name="connsiteY5" fmla="*/ 5863 h 10000"/>
              <a:gd name="connsiteX6" fmla="*/ 3509 w 10000"/>
              <a:gd name="connsiteY6" fmla="*/ 6886 h 10000"/>
              <a:gd name="connsiteX7" fmla="*/ 4115 w 10000"/>
              <a:gd name="connsiteY7" fmla="*/ 19 h 10000"/>
              <a:gd name="connsiteX8" fmla="*/ 5797 w 10000"/>
              <a:gd name="connsiteY8" fmla="*/ 0 h 10000"/>
              <a:gd name="connsiteX9" fmla="*/ 6450 w 10000"/>
              <a:gd name="connsiteY9" fmla="*/ 6881 h 10000"/>
              <a:gd name="connsiteX10" fmla="*/ 7972 w 10000"/>
              <a:gd name="connsiteY10" fmla="*/ 5984 h 10000"/>
              <a:gd name="connsiteX11" fmla="*/ 9425 w 10000"/>
              <a:gd name="connsiteY11" fmla="*/ 5103 h 10000"/>
              <a:gd name="connsiteX12" fmla="*/ 9913 w 10000"/>
              <a:gd name="connsiteY12" fmla="*/ 6923 h 10000"/>
              <a:gd name="connsiteX0" fmla="*/ 9913 w 10000"/>
              <a:gd name="connsiteY0" fmla="*/ 6976 h 10053"/>
              <a:gd name="connsiteX1" fmla="*/ 10000 w 10000"/>
              <a:gd name="connsiteY1" fmla="*/ 10001 h 10053"/>
              <a:gd name="connsiteX2" fmla="*/ 0 w 10000"/>
              <a:gd name="connsiteY2" fmla="*/ 10053 h 10053"/>
              <a:gd name="connsiteX3" fmla="*/ 140 w 10000"/>
              <a:gd name="connsiteY3" fmla="*/ 6628 h 10053"/>
              <a:gd name="connsiteX4" fmla="*/ 614 w 10000"/>
              <a:gd name="connsiteY4" fmla="*/ 5103 h 10053"/>
              <a:gd name="connsiteX5" fmla="*/ 1767 w 10000"/>
              <a:gd name="connsiteY5" fmla="*/ 5916 h 10053"/>
              <a:gd name="connsiteX6" fmla="*/ 3509 w 10000"/>
              <a:gd name="connsiteY6" fmla="*/ 6939 h 10053"/>
              <a:gd name="connsiteX7" fmla="*/ 4115 w 10000"/>
              <a:gd name="connsiteY7" fmla="*/ 72 h 10053"/>
              <a:gd name="connsiteX8" fmla="*/ 5797 w 10000"/>
              <a:gd name="connsiteY8" fmla="*/ 53 h 10053"/>
              <a:gd name="connsiteX9" fmla="*/ 6450 w 10000"/>
              <a:gd name="connsiteY9" fmla="*/ 6934 h 10053"/>
              <a:gd name="connsiteX10" fmla="*/ 7972 w 10000"/>
              <a:gd name="connsiteY10" fmla="*/ 6037 h 10053"/>
              <a:gd name="connsiteX11" fmla="*/ 9425 w 10000"/>
              <a:gd name="connsiteY11" fmla="*/ 5156 h 10053"/>
              <a:gd name="connsiteX12" fmla="*/ 9913 w 10000"/>
              <a:gd name="connsiteY12" fmla="*/ 6976 h 10053"/>
              <a:gd name="connsiteX0" fmla="*/ 9913 w 10000"/>
              <a:gd name="connsiteY0" fmla="*/ 7010 h 10087"/>
              <a:gd name="connsiteX1" fmla="*/ 10000 w 10000"/>
              <a:gd name="connsiteY1" fmla="*/ 10035 h 10087"/>
              <a:gd name="connsiteX2" fmla="*/ 0 w 10000"/>
              <a:gd name="connsiteY2" fmla="*/ 10087 h 10087"/>
              <a:gd name="connsiteX3" fmla="*/ 140 w 10000"/>
              <a:gd name="connsiteY3" fmla="*/ 6662 h 10087"/>
              <a:gd name="connsiteX4" fmla="*/ 614 w 10000"/>
              <a:gd name="connsiteY4" fmla="*/ 5137 h 10087"/>
              <a:gd name="connsiteX5" fmla="*/ 1767 w 10000"/>
              <a:gd name="connsiteY5" fmla="*/ 5950 h 10087"/>
              <a:gd name="connsiteX6" fmla="*/ 3509 w 10000"/>
              <a:gd name="connsiteY6" fmla="*/ 6973 h 10087"/>
              <a:gd name="connsiteX7" fmla="*/ 4185 w 10000"/>
              <a:gd name="connsiteY7" fmla="*/ 26 h 10087"/>
              <a:gd name="connsiteX8" fmla="*/ 5797 w 10000"/>
              <a:gd name="connsiteY8" fmla="*/ 87 h 10087"/>
              <a:gd name="connsiteX9" fmla="*/ 6450 w 10000"/>
              <a:gd name="connsiteY9" fmla="*/ 6968 h 10087"/>
              <a:gd name="connsiteX10" fmla="*/ 7972 w 10000"/>
              <a:gd name="connsiteY10" fmla="*/ 6071 h 10087"/>
              <a:gd name="connsiteX11" fmla="*/ 9425 w 10000"/>
              <a:gd name="connsiteY11" fmla="*/ 5190 h 10087"/>
              <a:gd name="connsiteX12" fmla="*/ 9913 w 10000"/>
              <a:gd name="connsiteY12" fmla="*/ 7010 h 10087"/>
              <a:gd name="connsiteX0" fmla="*/ 9913 w 10000"/>
              <a:gd name="connsiteY0" fmla="*/ 7037 h 10114"/>
              <a:gd name="connsiteX1" fmla="*/ 10000 w 10000"/>
              <a:gd name="connsiteY1" fmla="*/ 10062 h 10114"/>
              <a:gd name="connsiteX2" fmla="*/ 0 w 10000"/>
              <a:gd name="connsiteY2" fmla="*/ 10114 h 10114"/>
              <a:gd name="connsiteX3" fmla="*/ 140 w 10000"/>
              <a:gd name="connsiteY3" fmla="*/ 6689 h 10114"/>
              <a:gd name="connsiteX4" fmla="*/ 614 w 10000"/>
              <a:gd name="connsiteY4" fmla="*/ 5164 h 10114"/>
              <a:gd name="connsiteX5" fmla="*/ 1767 w 10000"/>
              <a:gd name="connsiteY5" fmla="*/ 5977 h 10114"/>
              <a:gd name="connsiteX6" fmla="*/ 3509 w 10000"/>
              <a:gd name="connsiteY6" fmla="*/ 7000 h 10114"/>
              <a:gd name="connsiteX7" fmla="*/ 4185 w 10000"/>
              <a:gd name="connsiteY7" fmla="*/ 53 h 10114"/>
              <a:gd name="connsiteX8" fmla="*/ 5814 w 10000"/>
              <a:gd name="connsiteY8" fmla="*/ 61 h 10114"/>
              <a:gd name="connsiteX9" fmla="*/ 6450 w 10000"/>
              <a:gd name="connsiteY9" fmla="*/ 6995 h 10114"/>
              <a:gd name="connsiteX10" fmla="*/ 7972 w 10000"/>
              <a:gd name="connsiteY10" fmla="*/ 6098 h 10114"/>
              <a:gd name="connsiteX11" fmla="*/ 9425 w 10000"/>
              <a:gd name="connsiteY11" fmla="*/ 5217 h 10114"/>
              <a:gd name="connsiteX12" fmla="*/ 9913 w 10000"/>
              <a:gd name="connsiteY12" fmla="*/ 7037 h 10114"/>
              <a:gd name="connsiteX0" fmla="*/ 9913 w 10000"/>
              <a:gd name="connsiteY0" fmla="*/ 7066 h 10143"/>
              <a:gd name="connsiteX1" fmla="*/ 10000 w 10000"/>
              <a:gd name="connsiteY1" fmla="*/ 10091 h 10143"/>
              <a:gd name="connsiteX2" fmla="*/ 0 w 10000"/>
              <a:gd name="connsiteY2" fmla="*/ 10143 h 10143"/>
              <a:gd name="connsiteX3" fmla="*/ 140 w 10000"/>
              <a:gd name="connsiteY3" fmla="*/ 6718 h 10143"/>
              <a:gd name="connsiteX4" fmla="*/ 614 w 10000"/>
              <a:gd name="connsiteY4" fmla="*/ 5193 h 10143"/>
              <a:gd name="connsiteX5" fmla="*/ 1767 w 10000"/>
              <a:gd name="connsiteY5" fmla="*/ 6006 h 10143"/>
              <a:gd name="connsiteX6" fmla="*/ 3509 w 10000"/>
              <a:gd name="connsiteY6" fmla="*/ 7029 h 10143"/>
              <a:gd name="connsiteX7" fmla="*/ 4185 w 10000"/>
              <a:gd name="connsiteY7" fmla="*/ 82 h 10143"/>
              <a:gd name="connsiteX8" fmla="*/ 5814 w 10000"/>
              <a:gd name="connsiteY8" fmla="*/ 90 h 10143"/>
              <a:gd name="connsiteX9" fmla="*/ 6450 w 10000"/>
              <a:gd name="connsiteY9" fmla="*/ 7024 h 10143"/>
              <a:gd name="connsiteX10" fmla="*/ 7972 w 10000"/>
              <a:gd name="connsiteY10" fmla="*/ 6127 h 10143"/>
              <a:gd name="connsiteX11" fmla="*/ 9425 w 10000"/>
              <a:gd name="connsiteY11" fmla="*/ 5246 h 10143"/>
              <a:gd name="connsiteX12" fmla="*/ 9913 w 10000"/>
              <a:gd name="connsiteY12" fmla="*/ 7066 h 10143"/>
              <a:gd name="connsiteX0" fmla="*/ 9913 w 10000"/>
              <a:gd name="connsiteY0" fmla="*/ 7066 h 10143"/>
              <a:gd name="connsiteX1" fmla="*/ 10000 w 10000"/>
              <a:gd name="connsiteY1" fmla="*/ 10091 h 10143"/>
              <a:gd name="connsiteX2" fmla="*/ 0 w 10000"/>
              <a:gd name="connsiteY2" fmla="*/ 10143 h 10143"/>
              <a:gd name="connsiteX3" fmla="*/ 140 w 10000"/>
              <a:gd name="connsiteY3" fmla="*/ 6718 h 10143"/>
              <a:gd name="connsiteX4" fmla="*/ 614 w 10000"/>
              <a:gd name="connsiteY4" fmla="*/ 5193 h 10143"/>
              <a:gd name="connsiteX5" fmla="*/ 1767 w 10000"/>
              <a:gd name="connsiteY5" fmla="*/ 6006 h 10143"/>
              <a:gd name="connsiteX6" fmla="*/ 3509 w 10000"/>
              <a:gd name="connsiteY6" fmla="*/ 7029 h 10143"/>
              <a:gd name="connsiteX7" fmla="*/ 4185 w 10000"/>
              <a:gd name="connsiteY7" fmla="*/ 82 h 10143"/>
              <a:gd name="connsiteX8" fmla="*/ 5814 w 10000"/>
              <a:gd name="connsiteY8" fmla="*/ 90 h 10143"/>
              <a:gd name="connsiteX9" fmla="*/ 6450 w 10000"/>
              <a:gd name="connsiteY9" fmla="*/ 7024 h 10143"/>
              <a:gd name="connsiteX10" fmla="*/ 7972 w 10000"/>
              <a:gd name="connsiteY10" fmla="*/ 6127 h 10143"/>
              <a:gd name="connsiteX11" fmla="*/ 9425 w 10000"/>
              <a:gd name="connsiteY11" fmla="*/ 5246 h 10143"/>
              <a:gd name="connsiteX12" fmla="*/ 9913 w 10000"/>
              <a:gd name="connsiteY12" fmla="*/ 7066 h 10143"/>
              <a:gd name="connsiteX0" fmla="*/ 9913 w 10000"/>
              <a:gd name="connsiteY0" fmla="*/ 7066 h 10143"/>
              <a:gd name="connsiteX1" fmla="*/ 10000 w 10000"/>
              <a:gd name="connsiteY1" fmla="*/ 10091 h 10143"/>
              <a:gd name="connsiteX2" fmla="*/ 0 w 10000"/>
              <a:gd name="connsiteY2" fmla="*/ 10143 h 10143"/>
              <a:gd name="connsiteX3" fmla="*/ 140 w 10000"/>
              <a:gd name="connsiteY3" fmla="*/ 6718 h 10143"/>
              <a:gd name="connsiteX4" fmla="*/ 614 w 10000"/>
              <a:gd name="connsiteY4" fmla="*/ 5193 h 10143"/>
              <a:gd name="connsiteX5" fmla="*/ 1767 w 10000"/>
              <a:gd name="connsiteY5" fmla="*/ 6006 h 10143"/>
              <a:gd name="connsiteX6" fmla="*/ 3509 w 10000"/>
              <a:gd name="connsiteY6" fmla="*/ 7029 h 10143"/>
              <a:gd name="connsiteX7" fmla="*/ 4237 w 10000"/>
              <a:gd name="connsiteY7" fmla="*/ 82 h 10143"/>
              <a:gd name="connsiteX8" fmla="*/ 5814 w 10000"/>
              <a:gd name="connsiteY8" fmla="*/ 90 h 10143"/>
              <a:gd name="connsiteX9" fmla="*/ 6450 w 10000"/>
              <a:gd name="connsiteY9" fmla="*/ 7024 h 10143"/>
              <a:gd name="connsiteX10" fmla="*/ 7972 w 10000"/>
              <a:gd name="connsiteY10" fmla="*/ 6127 h 10143"/>
              <a:gd name="connsiteX11" fmla="*/ 9425 w 10000"/>
              <a:gd name="connsiteY11" fmla="*/ 5246 h 10143"/>
              <a:gd name="connsiteX12" fmla="*/ 9913 w 10000"/>
              <a:gd name="connsiteY12" fmla="*/ 7066 h 10143"/>
              <a:gd name="connsiteX0" fmla="*/ 9913 w 10000"/>
              <a:gd name="connsiteY0" fmla="*/ 7066 h 10143"/>
              <a:gd name="connsiteX1" fmla="*/ 10000 w 10000"/>
              <a:gd name="connsiteY1" fmla="*/ 10091 h 10143"/>
              <a:gd name="connsiteX2" fmla="*/ 0 w 10000"/>
              <a:gd name="connsiteY2" fmla="*/ 10143 h 10143"/>
              <a:gd name="connsiteX3" fmla="*/ 140 w 10000"/>
              <a:gd name="connsiteY3" fmla="*/ 6718 h 10143"/>
              <a:gd name="connsiteX4" fmla="*/ 614 w 10000"/>
              <a:gd name="connsiteY4" fmla="*/ 5193 h 10143"/>
              <a:gd name="connsiteX5" fmla="*/ 1767 w 10000"/>
              <a:gd name="connsiteY5" fmla="*/ 6006 h 10143"/>
              <a:gd name="connsiteX6" fmla="*/ 3509 w 10000"/>
              <a:gd name="connsiteY6" fmla="*/ 7029 h 10143"/>
              <a:gd name="connsiteX7" fmla="*/ 4237 w 10000"/>
              <a:gd name="connsiteY7" fmla="*/ 82 h 10143"/>
              <a:gd name="connsiteX8" fmla="*/ 5814 w 10000"/>
              <a:gd name="connsiteY8" fmla="*/ 90 h 10143"/>
              <a:gd name="connsiteX9" fmla="*/ 6450 w 10000"/>
              <a:gd name="connsiteY9" fmla="*/ 7024 h 10143"/>
              <a:gd name="connsiteX10" fmla="*/ 7972 w 10000"/>
              <a:gd name="connsiteY10" fmla="*/ 6127 h 10143"/>
              <a:gd name="connsiteX11" fmla="*/ 9425 w 10000"/>
              <a:gd name="connsiteY11" fmla="*/ 5246 h 10143"/>
              <a:gd name="connsiteX12" fmla="*/ 9913 w 10000"/>
              <a:gd name="connsiteY12" fmla="*/ 7066 h 10143"/>
              <a:gd name="connsiteX0" fmla="*/ 9913 w 10000"/>
              <a:gd name="connsiteY0" fmla="*/ 7066 h 10143"/>
              <a:gd name="connsiteX1" fmla="*/ 10000 w 10000"/>
              <a:gd name="connsiteY1" fmla="*/ 10091 h 10143"/>
              <a:gd name="connsiteX2" fmla="*/ 0 w 10000"/>
              <a:gd name="connsiteY2" fmla="*/ 10143 h 10143"/>
              <a:gd name="connsiteX3" fmla="*/ 140 w 10000"/>
              <a:gd name="connsiteY3" fmla="*/ 6718 h 10143"/>
              <a:gd name="connsiteX4" fmla="*/ 614 w 10000"/>
              <a:gd name="connsiteY4" fmla="*/ 5193 h 10143"/>
              <a:gd name="connsiteX5" fmla="*/ 1767 w 10000"/>
              <a:gd name="connsiteY5" fmla="*/ 6006 h 10143"/>
              <a:gd name="connsiteX6" fmla="*/ 3509 w 10000"/>
              <a:gd name="connsiteY6" fmla="*/ 7029 h 10143"/>
              <a:gd name="connsiteX7" fmla="*/ 4237 w 10000"/>
              <a:gd name="connsiteY7" fmla="*/ 82 h 10143"/>
              <a:gd name="connsiteX8" fmla="*/ 5814 w 10000"/>
              <a:gd name="connsiteY8" fmla="*/ 90 h 10143"/>
              <a:gd name="connsiteX9" fmla="*/ 6450 w 10000"/>
              <a:gd name="connsiteY9" fmla="*/ 7024 h 10143"/>
              <a:gd name="connsiteX10" fmla="*/ 7972 w 10000"/>
              <a:gd name="connsiteY10" fmla="*/ 6127 h 10143"/>
              <a:gd name="connsiteX11" fmla="*/ 9425 w 10000"/>
              <a:gd name="connsiteY11" fmla="*/ 5246 h 10143"/>
              <a:gd name="connsiteX12" fmla="*/ 9913 w 10000"/>
              <a:gd name="connsiteY12" fmla="*/ 7066 h 10143"/>
              <a:gd name="connsiteX0" fmla="*/ 9913 w 10000"/>
              <a:gd name="connsiteY0" fmla="*/ 7066 h 10143"/>
              <a:gd name="connsiteX1" fmla="*/ 10000 w 10000"/>
              <a:gd name="connsiteY1" fmla="*/ 10091 h 10143"/>
              <a:gd name="connsiteX2" fmla="*/ 0 w 10000"/>
              <a:gd name="connsiteY2" fmla="*/ 10143 h 10143"/>
              <a:gd name="connsiteX3" fmla="*/ 140 w 10000"/>
              <a:gd name="connsiteY3" fmla="*/ 6718 h 10143"/>
              <a:gd name="connsiteX4" fmla="*/ 614 w 10000"/>
              <a:gd name="connsiteY4" fmla="*/ 5193 h 10143"/>
              <a:gd name="connsiteX5" fmla="*/ 1767 w 10000"/>
              <a:gd name="connsiteY5" fmla="*/ 6006 h 10143"/>
              <a:gd name="connsiteX6" fmla="*/ 3509 w 10000"/>
              <a:gd name="connsiteY6" fmla="*/ 7029 h 10143"/>
              <a:gd name="connsiteX7" fmla="*/ 4237 w 10000"/>
              <a:gd name="connsiteY7" fmla="*/ 82 h 10143"/>
              <a:gd name="connsiteX8" fmla="*/ 5814 w 10000"/>
              <a:gd name="connsiteY8" fmla="*/ 90 h 10143"/>
              <a:gd name="connsiteX9" fmla="*/ 6450 w 10000"/>
              <a:gd name="connsiteY9" fmla="*/ 7024 h 10143"/>
              <a:gd name="connsiteX10" fmla="*/ 7972 w 10000"/>
              <a:gd name="connsiteY10" fmla="*/ 6127 h 10143"/>
              <a:gd name="connsiteX11" fmla="*/ 9425 w 10000"/>
              <a:gd name="connsiteY11" fmla="*/ 5246 h 10143"/>
              <a:gd name="connsiteX12" fmla="*/ 9913 w 10000"/>
              <a:gd name="connsiteY12" fmla="*/ 7066 h 10143"/>
              <a:gd name="connsiteX0" fmla="*/ 9913 w 10000"/>
              <a:gd name="connsiteY0" fmla="*/ 7066 h 10143"/>
              <a:gd name="connsiteX1" fmla="*/ 10000 w 10000"/>
              <a:gd name="connsiteY1" fmla="*/ 10091 h 10143"/>
              <a:gd name="connsiteX2" fmla="*/ 0 w 10000"/>
              <a:gd name="connsiteY2" fmla="*/ 10143 h 10143"/>
              <a:gd name="connsiteX3" fmla="*/ 140 w 10000"/>
              <a:gd name="connsiteY3" fmla="*/ 6718 h 10143"/>
              <a:gd name="connsiteX4" fmla="*/ 614 w 10000"/>
              <a:gd name="connsiteY4" fmla="*/ 5193 h 10143"/>
              <a:gd name="connsiteX5" fmla="*/ 1767 w 10000"/>
              <a:gd name="connsiteY5" fmla="*/ 6006 h 10143"/>
              <a:gd name="connsiteX6" fmla="*/ 3509 w 10000"/>
              <a:gd name="connsiteY6" fmla="*/ 7029 h 10143"/>
              <a:gd name="connsiteX7" fmla="*/ 4237 w 10000"/>
              <a:gd name="connsiteY7" fmla="*/ 82 h 10143"/>
              <a:gd name="connsiteX8" fmla="*/ 5814 w 10000"/>
              <a:gd name="connsiteY8" fmla="*/ 90 h 10143"/>
              <a:gd name="connsiteX9" fmla="*/ 6450 w 10000"/>
              <a:gd name="connsiteY9" fmla="*/ 7024 h 10143"/>
              <a:gd name="connsiteX10" fmla="*/ 7972 w 10000"/>
              <a:gd name="connsiteY10" fmla="*/ 6127 h 10143"/>
              <a:gd name="connsiteX11" fmla="*/ 9495 w 10000"/>
              <a:gd name="connsiteY11" fmla="*/ 5166 h 10143"/>
              <a:gd name="connsiteX12" fmla="*/ 9913 w 10000"/>
              <a:gd name="connsiteY12" fmla="*/ 7066 h 10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10143">
                <a:moveTo>
                  <a:pt x="9913" y="7066"/>
                </a:moveTo>
                <a:cubicBezTo>
                  <a:pt x="9942" y="8074"/>
                  <a:pt x="9971" y="9083"/>
                  <a:pt x="10000" y="10091"/>
                </a:cubicBezTo>
                <a:lnTo>
                  <a:pt x="0" y="10143"/>
                </a:lnTo>
                <a:cubicBezTo>
                  <a:pt x="47" y="8388"/>
                  <a:pt x="6" y="8393"/>
                  <a:pt x="140" y="6718"/>
                </a:cubicBezTo>
                <a:cubicBezTo>
                  <a:pt x="242" y="5848"/>
                  <a:pt x="281" y="4960"/>
                  <a:pt x="614" y="5193"/>
                </a:cubicBezTo>
                <a:cubicBezTo>
                  <a:pt x="1068" y="5480"/>
                  <a:pt x="1067" y="5505"/>
                  <a:pt x="1767" y="6006"/>
                </a:cubicBezTo>
                <a:cubicBezTo>
                  <a:pt x="2308" y="6355"/>
                  <a:pt x="3119" y="6867"/>
                  <a:pt x="3509" y="7029"/>
                </a:cubicBezTo>
                <a:cubicBezTo>
                  <a:pt x="3527" y="6889"/>
                  <a:pt x="4018" y="1104"/>
                  <a:pt x="4237" y="82"/>
                </a:cubicBezTo>
                <a:cubicBezTo>
                  <a:pt x="4482" y="-35"/>
                  <a:pt x="5638" y="-22"/>
                  <a:pt x="5814" y="90"/>
                </a:cubicBezTo>
                <a:cubicBezTo>
                  <a:pt x="6103" y="1230"/>
                  <a:pt x="6319" y="6928"/>
                  <a:pt x="6450" y="7024"/>
                </a:cubicBezTo>
                <a:cubicBezTo>
                  <a:pt x="7024" y="6762"/>
                  <a:pt x="7041" y="6707"/>
                  <a:pt x="7972" y="6127"/>
                </a:cubicBezTo>
                <a:cubicBezTo>
                  <a:pt x="8596" y="5786"/>
                  <a:pt x="9020" y="5360"/>
                  <a:pt x="9495" y="5166"/>
                </a:cubicBezTo>
                <a:cubicBezTo>
                  <a:pt x="9882" y="5210"/>
                  <a:pt x="9814" y="6241"/>
                  <a:pt x="9913" y="7066"/>
                </a:cubicBezTo>
                <a:close/>
              </a:path>
            </a:pathLst>
          </a:custGeom>
          <a:solidFill>
            <a:srgbClr val="FFFF00"/>
          </a:solidFill>
          <a:ln w="25400">
            <a:solidFill>
              <a:schemeClr val="folHlink"/>
            </a:solidFill>
            <a:prstDash val="solid"/>
            <a:round/>
            <a:headEnd/>
            <a:tailEnd/>
          </a:ln>
        </p:spPr>
        <p:txBody>
          <a:bodyPr/>
          <a:lstStyle/>
          <a:p>
            <a:pPr eaLnBrk="1" hangingPunct="1"/>
            <a:endParaRPr lang="de-CH" sz="1700" smtClean="0">
              <a:solidFill>
                <a:srgbClr val="000000"/>
              </a:solidFill>
              <a:latin typeface="+mn-lt"/>
              <a:ea typeface="ヒラギノ角ゴ Pro W3"/>
            </a:endParaRPr>
          </a:p>
        </p:txBody>
      </p:sp>
      <p:sp>
        <p:nvSpPr>
          <p:cNvPr id="35" name="Freeform 24"/>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171 h 380"/>
              <a:gd name="T6" fmla="*/ 110 w 718"/>
              <a:gd name="T7" fmla="*/ 158 h 380"/>
              <a:gd name="T8" fmla="*/ 114 w 718"/>
              <a:gd name="T9" fmla="*/ 157 h 380"/>
              <a:gd name="T10" fmla="*/ 186 w 718"/>
              <a:gd name="T11" fmla="*/ 146 h 380"/>
              <a:gd name="T12" fmla="*/ 193 w 718"/>
              <a:gd name="T13" fmla="*/ 145 h 380"/>
              <a:gd name="T14" fmla="*/ 458 w 718"/>
              <a:gd name="T15" fmla="*/ 42 h 380"/>
              <a:gd name="T16" fmla="*/ 475 w 718"/>
              <a:gd name="T17" fmla="*/ 15 h 380"/>
              <a:gd name="T18" fmla="*/ 490 w 718"/>
              <a:gd name="T19" fmla="*/ 2 h 380"/>
              <a:gd name="T20" fmla="*/ 514 w 718"/>
              <a:gd name="T21" fmla="*/ 1 h 380"/>
              <a:gd name="T22" fmla="*/ 533 w 718"/>
              <a:gd name="T23" fmla="*/ 1 h 380"/>
              <a:gd name="T24" fmla="*/ 552 w 718"/>
              <a:gd name="T25" fmla="*/ 1 h 380"/>
              <a:gd name="T26" fmla="*/ 567 w 718"/>
              <a:gd name="T27" fmla="*/ 1 h 380"/>
              <a:gd name="T28" fmla="*/ 590 w 718"/>
              <a:gd name="T29" fmla="*/ 1 h 380"/>
              <a:gd name="T30" fmla="*/ 613 w 718"/>
              <a:gd name="T31" fmla="*/ 1 h 380"/>
              <a:gd name="T32" fmla="*/ 643 w 718"/>
              <a:gd name="T33" fmla="*/ 1 h 380"/>
              <a:gd name="T34" fmla="*/ 658 w 718"/>
              <a:gd name="T35" fmla="*/ 11 h 380"/>
              <a:gd name="T36" fmla="*/ 673 w 718"/>
              <a:gd name="T37" fmla="*/ 131 h 380"/>
              <a:gd name="T38" fmla="*/ 684 w 718"/>
              <a:gd name="T39" fmla="*/ 280 h 380"/>
              <a:gd name="T40" fmla="*/ 700 w 718"/>
              <a:gd name="T41" fmla="*/ 370 h 380"/>
              <a:gd name="T42" fmla="*/ 709 w 718"/>
              <a:gd name="T43" fmla="*/ 378 h 380"/>
              <a:gd name="T44" fmla="*/ 718 w 718"/>
              <a:gd name="T45"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8" h="380">
                <a:moveTo>
                  <a:pt x="718" y="379"/>
                </a:moveTo>
                <a:lnTo>
                  <a:pt x="0" y="379"/>
                </a:lnTo>
                <a:lnTo>
                  <a:pt x="0" y="171"/>
                </a:lnTo>
                <a:cubicBezTo>
                  <a:pt x="37" y="167"/>
                  <a:pt x="73" y="163"/>
                  <a:pt x="110" y="158"/>
                </a:cubicBezTo>
                <a:cubicBezTo>
                  <a:pt x="114" y="157"/>
                  <a:pt x="110" y="158"/>
                  <a:pt x="114" y="157"/>
                </a:cubicBezTo>
                <a:cubicBezTo>
                  <a:pt x="138" y="154"/>
                  <a:pt x="162" y="150"/>
                  <a:pt x="186" y="146"/>
                </a:cubicBezTo>
                <a:lnTo>
                  <a:pt x="193" y="145"/>
                </a:lnTo>
                <a:cubicBezTo>
                  <a:pt x="269" y="131"/>
                  <a:pt x="408" y="103"/>
                  <a:pt x="458" y="42"/>
                </a:cubicBezTo>
                <a:cubicBezTo>
                  <a:pt x="465" y="33"/>
                  <a:pt x="469" y="25"/>
                  <a:pt x="475" y="15"/>
                </a:cubicBezTo>
                <a:cubicBezTo>
                  <a:pt x="479" y="8"/>
                  <a:pt x="482" y="3"/>
                  <a:pt x="490" y="2"/>
                </a:cubicBezTo>
                <a:cubicBezTo>
                  <a:pt x="498" y="1"/>
                  <a:pt x="506" y="1"/>
                  <a:pt x="514" y="1"/>
                </a:cubicBezTo>
                <a:lnTo>
                  <a:pt x="533" y="1"/>
                </a:lnTo>
                <a:lnTo>
                  <a:pt x="552" y="1"/>
                </a:lnTo>
                <a:lnTo>
                  <a:pt x="567" y="1"/>
                </a:lnTo>
                <a:lnTo>
                  <a:pt x="590" y="1"/>
                </a:lnTo>
                <a:lnTo>
                  <a:pt x="613" y="1"/>
                </a:lnTo>
                <a:cubicBezTo>
                  <a:pt x="622" y="1"/>
                  <a:pt x="634" y="1"/>
                  <a:pt x="643" y="1"/>
                </a:cubicBezTo>
                <a:cubicBezTo>
                  <a:pt x="651" y="0"/>
                  <a:pt x="655" y="2"/>
                  <a:pt x="658" y="11"/>
                </a:cubicBezTo>
                <a:cubicBezTo>
                  <a:pt x="666" y="34"/>
                  <a:pt x="671" y="106"/>
                  <a:pt x="673" y="131"/>
                </a:cubicBezTo>
                <a:cubicBezTo>
                  <a:pt x="677" y="181"/>
                  <a:pt x="680" y="231"/>
                  <a:pt x="684" y="280"/>
                </a:cubicBezTo>
                <a:cubicBezTo>
                  <a:pt x="686" y="299"/>
                  <a:pt x="691" y="353"/>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36" name="Freeform 25"/>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178 h 380"/>
              <a:gd name="T6" fmla="*/ 110 w 718"/>
              <a:gd name="T7" fmla="*/ 165 h 380"/>
              <a:gd name="T8" fmla="*/ 114 w 718"/>
              <a:gd name="T9" fmla="*/ 165 h 380"/>
              <a:gd name="T10" fmla="*/ 186 w 718"/>
              <a:gd name="T11" fmla="*/ 154 h 380"/>
              <a:gd name="T12" fmla="*/ 193 w 718"/>
              <a:gd name="T13" fmla="*/ 153 h 380"/>
              <a:gd name="T14" fmla="*/ 456 w 718"/>
              <a:gd name="T15" fmla="*/ 64 h 380"/>
              <a:gd name="T16" fmla="*/ 488 w 718"/>
              <a:gd name="T17" fmla="*/ 23 h 380"/>
              <a:gd name="T18" fmla="*/ 503 w 718"/>
              <a:gd name="T19" fmla="*/ 3 h 380"/>
              <a:gd name="T20" fmla="*/ 529 w 718"/>
              <a:gd name="T21" fmla="*/ 1 h 380"/>
              <a:gd name="T22" fmla="*/ 552 w 718"/>
              <a:gd name="T23" fmla="*/ 1 h 380"/>
              <a:gd name="T24" fmla="*/ 567 w 718"/>
              <a:gd name="T25" fmla="*/ 1 h 380"/>
              <a:gd name="T26" fmla="*/ 590 w 718"/>
              <a:gd name="T27" fmla="*/ 1 h 380"/>
              <a:gd name="T28" fmla="*/ 613 w 718"/>
              <a:gd name="T29" fmla="*/ 1 h 380"/>
              <a:gd name="T30" fmla="*/ 643 w 718"/>
              <a:gd name="T31" fmla="*/ 1 h 380"/>
              <a:gd name="T32" fmla="*/ 658 w 718"/>
              <a:gd name="T33" fmla="*/ 11 h 380"/>
              <a:gd name="T34" fmla="*/ 673 w 718"/>
              <a:gd name="T35" fmla="*/ 131 h 380"/>
              <a:gd name="T36" fmla="*/ 684 w 718"/>
              <a:gd name="T37" fmla="*/ 280 h 380"/>
              <a:gd name="T38" fmla="*/ 700 w 718"/>
              <a:gd name="T39" fmla="*/ 370 h 380"/>
              <a:gd name="T40" fmla="*/ 709 w 718"/>
              <a:gd name="T41" fmla="*/ 378 h 380"/>
              <a:gd name="T42" fmla="*/ 718 w 718"/>
              <a:gd name="T43"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18" h="380">
                <a:moveTo>
                  <a:pt x="718" y="379"/>
                </a:moveTo>
                <a:lnTo>
                  <a:pt x="0" y="379"/>
                </a:lnTo>
                <a:lnTo>
                  <a:pt x="0" y="178"/>
                </a:lnTo>
                <a:cubicBezTo>
                  <a:pt x="37" y="175"/>
                  <a:pt x="73" y="170"/>
                  <a:pt x="110" y="165"/>
                </a:cubicBezTo>
                <a:cubicBezTo>
                  <a:pt x="114" y="165"/>
                  <a:pt x="110" y="165"/>
                  <a:pt x="114" y="165"/>
                </a:cubicBezTo>
                <a:cubicBezTo>
                  <a:pt x="138" y="161"/>
                  <a:pt x="162" y="158"/>
                  <a:pt x="186" y="154"/>
                </a:cubicBezTo>
                <a:lnTo>
                  <a:pt x="193" y="153"/>
                </a:lnTo>
                <a:cubicBezTo>
                  <a:pt x="272" y="140"/>
                  <a:pt x="395" y="116"/>
                  <a:pt x="456" y="64"/>
                </a:cubicBezTo>
                <a:cubicBezTo>
                  <a:pt x="471" y="51"/>
                  <a:pt x="479" y="40"/>
                  <a:pt x="488" y="23"/>
                </a:cubicBezTo>
                <a:cubicBezTo>
                  <a:pt x="491" y="16"/>
                  <a:pt x="496" y="6"/>
                  <a:pt x="503" y="3"/>
                </a:cubicBezTo>
                <a:cubicBezTo>
                  <a:pt x="509" y="0"/>
                  <a:pt x="523" y="2"/>
                  <a:pt x="529" y="1"/>
                </a:cubicBezTo>
                <a:lnTo>
                  <a:pt x="552" y="1"/>
                </a:lnTo>
                <a:lnTo>
                  <a:pt x="567" y="1"/>
                </a:lnTo>
                <a:lnTo>
                  <a:pt x="590" y="1"/>
                </a:lnTo>
                <a:lnTo>
                  <a:pt x="613" y="1"/>
                </a:lnTo>
                <a:cubicBezTo>
                  <a:pt x="622" y="1"/>
                  <a:pt x="634" y="1"/>
                  <a:pt x="643" y="1"/>
                </a:cubicBezTo>
                <a:cubicBezTo>
                  <a:pt x="651" y="0"/>
                  <a:pt x="655" y="2"/>
                  <a:pt x="658" y="11"/>
                </a:cubicBezTo>
                <a:cubicBezTo>
                  <a:pt x="666" y="34"/>
                  <a:pt x="671" y="106"/>
                  <a:pt x="673" y="131"/>
                </a:cubicBezTo>
                <a:cubicBezTo>
                  <a:pt x="677" y="181"/>
                  <a:pt x="680" y="231"/>
                  <a:pt x="684" y="280"/>
                </a:cubicBezTo>
                <a:cubicBezTo>
                  <a:pt x="686" y="299"/>
                  <a:pt x="691" y="353"/>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37" name="Freeform 26"/>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186 h 380"/>
              <a:gd name="T6" fmla="*/ 110 w 718"/>
              <a:gd name="T7" fmla="*/ 173 h 380"/>
              <a:gd name="T8" fmla="*/ 112 w 718"/>
              <a:gd name="T9" fmla="*/ 173 h 380"/>
              <a:gd name="T10" fmla="*/ 159 w 718"/>
              <a:gd name="T11" fmla="*/ 167 h 380"/>
              <a:gd name="T12" fmla="*/ 186 w 718"/>
              <a:gd name="T13" fmla="*/ 163 h 380"/>
              <a:gd name="T14" fmla="*/ 193 w 718"/>
              <a:gd name="T15" fmla="*/ 162 h 380"/>
              <a:gd name="T16" fmla="*/ 456 w 718"/>
              <a:gd name="T17" fmla="*/ 81 h 380"/>
              <a:gd name="T18" fmla="*/ 501 w 718"/>
              <a:gd name="T19" fmla="*/ 31 h 380"/>
              <a:gd name="T20" fmla="*/ 518 w 718"/>
              <a:gd name="T21" fmla="*/ 4 h 380"/>
              <a:gd name="T22" fmla="*/ 537 w 718"/>
              <a:gd name="T23" fmla="*/ 1 h 380"/>
              <a:gd name="T24" fmla="*/ 552 w 718"/>
              <a:gd name="T25" fmla="*/ 1 h 380"/>
              <a:gd name="T26" fmla="*/ 567 w 718"/>
              <a:gd name="T27" fmla="*/ 1 h 380"/>
              <a:gd name="T28" fmla="*/ 590 w 718"/>
              <a:gd name="T29" fmla="*/ 1 h 380"/>
              <a:gd name="T30" fmla="*/ 613 w 718"/>
              <a:gd name="T31" fmla="*/ 1 h 380"/>
              <a:gd name="T32" fmla="*/ 643 w 718"/>
              <a:gd name="T33" fmla="*/ 1 h 380"/>
              <a:gd name="T34" fmla="*/ 658 w 718"/>
              <a:gd name="T35" fmla="*/ 11 h 380"/>
              <a:gd name="T36" fmla="*/ 673 w 718"/>
              <a:gd name="T37" fmla="*/ 131 h 380"/>
              <a:gd name="T38" fmla="*/ 684 w 718"/>
              <a:gd name="T39" fmla="*/ 280 h 380"/>
              <a:gd name="T40" fmla="*/ 700 w 718"/>
              <a:gd name="T41" fmla="*/ 370 h 380"/>
              <a:gd name="T42" fmla="*/ 709 w 718"/>
              <a:gd name="T43" fmla="*/ 378 h 380"/>
              <a:gd name="T44" fmla="*/ 718 w 718"/>
              <a:gd name="T45"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8" h="380">
                <a:moveTo>
                  <a:pt x="718" y="379"/>
                </a:moveTo>
                <a:lnTo>
                  <a:pt x="0" y="379"/>
                </a:lnTo>
                <a:lnTo>
                  <a:pt x="0" y="186"/>
                </a:lnTo>
                <a:cubicBezTo>
                  <a:pt x="37" y="182"/>
                  <a:pt x="73" y="178"/>
                  <a:pt x="110" y="173"/>
                </a:cubicBezTo>
                <a:cubicBezTo>
                  <a:pt x="113" y="173"/>
                  <a:pt x="111" y="173"/>
                  <a:pt x="112" y="173"/>
                </a:cubicBezTo>
                <a:lnTo>
                  <a:pt x="159" y="167"/>
                </a:lnTo>
                <a:lnTo>
                  <a:pt x="186" y="163"/>
                </a:lnTo>
                <a:lnTo>
                  <a:pt x="193" y="162"/>
                </a:lnTo>
                <a:cubicBezTo>
                  <a:pt x="273" y="149"/>
                  <a:pt x="390" y="127"/>
                  <a:pt x="456" y="81"/>
                </a:cubicBezTo>
                <a:cubicBezTo>
                  <a:pt x="475" y="67"/>
                  <a:pt x="490" y="53"/>
                  <a:pt x="501" y="31"/>
                </a:cubicBezTo>
                <a:cubicBezTo>
                  <a:pt x="505" y="24"/>
                  <a:pt x="511" y="9"/>
                  <a:pt x="518" y="4"/>
                </a:cubicBezTo>
                <a:cubicBezTo>
                  <a:pt x="523" y="1"/>
                  <a:pt x="531" y="1"/>
                  <a:pt x="537" y="1"/>
                </a:cubicBezTo>
                <a:lnTo>
                  <a:pt x="552" y="1"/>
                </a:lnTo>
                <a:lnTo>
                  <a:pt x="567" y="1"/>
                </a:lnTo>
                <a:lnTo>
                  <a:pt x="590" y="1"/>
                </a:lnTo>
                <a:lnTo>
                  <a:pt x="613" y="1"/>
                </a:lnTo>
                <a:cubicBezTo>
                  <a:pt x="622" y="1"/>
                  <a:pt x="634" y="1"/>
                  <a:pt x="643" y="1"/>
                </a:cubicBezTo>
                <a:cubicBezTo>
                  <a:pt x="651" y="0"/>
                  <a:pt x="655" y="2"/>
                  <a:pt x="658" y="11"/>
                </a:cubicBezTo>
                <a:cubicBezTo>
                  <a:pt x="666" y="34"/>
                  <a:pt x="671" y="106"/>
                  <a:pt x="673" y="131"/>
                </a:cubicBezTo>
                <a:cubicBezTo>
                  <a:pt x="677" y="181"/>
                  <a:pt x="680" y="231"/>
                  <a:pt x="684" y="280"/>
                </a:cubicBezTo>
                <a:cubicBezTo>
                  <a:pt x="686" y="299"/>
                  <a:pt x="691" y="353"/>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38" name="Freeform 27"/>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194 h 380"/>
              <a:gd name="T6" fmla="*/ 110 w 718"/>
              <a:gd name="T7" fmla="*/ 182 h 380"/>
              <a:gd name="T8" fmla="*/ 112 w 718"/>
              <a:gd name="T9" fmla="*/ 182 h 380"/>
              <a:gd name="T10" fmla="*/ 161 w 718"/>
              <a:gd name="T11" fmla="*/ 175 h 380"/>
              <a:gd name="T12" fmla="*/ 186 w 718"/>
              <a:gd name="T13" fmla="*/ 172 h 380"/>
              <a:gd name="T14" fmla="*/ 193 w 718"/>
              <a:gd name="T15" fmla="*/ 171 h 380"/>
              <a:gd name="T16" fmla="*/ 461 w 718"/>
              <a:gd name="T17" fmla="*/ 94 h 380"/>
              <a:gd name="T18" fmla="*/ 516 w 718"/>
              <a:gd name="T19" fmla="*/ 37 h 380"/>
              <a:gd name="T20" fmla="*/ 533 w 718"/>
              <a:gd name="T21" fmla="*/ 7 h 380"/>
              <a:gd name="T22" fmla="*/ 552 w 718"/>
              <a:gd name="T23" fmla="*/ 1 h 380"/>
              <a:gd name="T24" fmla="*/ 567 w 718"/>
              <a:gd name="T25" fmla="*/ 1 h 380"/>
              <a:gd name="T26" fmla="*/ 590 w 718"/>
              <a:gd name="T27" fmla="*/ 1 h 380"/>
              <a:gd name="T28" fmla="*/ 613 w 718"/>
              <a:gd name="T29" fmla="*/ 1 h 380"/>
              <a:gd name="T30" fmla="*/ 643 w 718"/>
              <a:gd name="T31" fmla="*/ 1 h 380"/>
              <a:gd name="T32" fmla="*/ 658 w 718"/>
              <a:gd name="T33" fmla="*/ 11 h 380"/>
              <a:gd name="T34" fmla="*/ 673 w 718"/>
              <a:gd name="T35" fmla="*/ 131 h 380"/>
              <a:gd name="T36" fmla="*/ 684 w 718"/>
              <a:gd name="T37" fmla="*/ 280 h 380"/>
              <a:gd name="T38" fmla="*/ 700 w 718"/>
              <a:gd name="T39" fmla="*/ 370 h 380"/>
              <a:gd name="T40" fmla="*/ 709 w 718"/>
              <a:gd name="T41" fmla="*/ 378 h 380"/>
              <a:gd name="T42" fmla="*/ 718 w 718"/>
              <a:gd name="T43"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18" h="380">
                <a:moveTo>
                  <a:pt x="718" y="379"/>
                </a:moveTo>
                <a:lnTo>
                  <a:pt x="0" y="379"/>
                </a:lnTo>
                <a:lnTo>
                  <a:pt x="0" y="194"/>
                </a:lnTo>
                <a:cubicBezTo>
                  <a:pt x="37" y="190"/>
                  <a:pt x="73" y="186"/>
                  <a:pt x="110" y="182"/>
                </a:cubicBezTo>
                <a:cubicBezTo>
                  <a:pt x="113" y="182"/>
                  <a:pt x="112" y="182"/>
                  <a:pt x="112" y="182"/>
                </a:cubicBezTo>
                <a:lnTo>
                  <a:pt x="161" y="175"/>
                </a:lnTo>
                <a:lnTo>
                  <a:pt x="186" y="172"/>
                </a:lnTo>
                <a:lnTo>
                  <a:pt x="193" y="171"/>
                </a:lnTo>
                <a:cubicBezTo>
                  <a:pt x="274" y="159"/>
                  <a:pt x="392" y="138"/>
                  <a:pt x="461" y="94"/>
                </a:cubicBezTo>
                <a:cubicBezTo>
                  <a:pt x="485" y="79"/>
                  <a:pt x="503" y="62"/>
                  <a:pt x="516" y="37"/>
                </a:cubicBezTo>
                <a:cubicBezTo>
                  <a:pt x="521" y="29"/>
                  <a:pt x="527" y="13"/>
                  <a:pt x="533" y="7"/>
                </a:cubicBezTo>
                <a:cubicBezTo>
                  <a:pt x="538" y="2"/>
                  <a:pt x="545" y="1"/>
                  <a:pt x="552" y="1"/>
                </a:cubicBezTo>
                <a:lnTo>
                  <a:pt x="567" y="1"/>
                </a:lnTo>
                <a:lnTo>
                  <a:pt x="590" y="1"/>
                </a:lnTo>
                <a:lnTo>
                  <a:pt x="613" y="1"/>
                </a:lnTo>
                <a:cubicBezTo>
                  <a:pt x="622" y="1"/>
                  <a:pt x="634" y="1"/>
                  <a:pt x="643" y="1"/>
                </a:cubicBezTo>
                <a:cubicBezTo>
                  <a:pt x="651" y="0"/>
                  <a:pt x="655" y="2"/>
                  <a:pt x="658" y="11"/>
                </a:cubicBezTo>
                <a:cubicBezTo>
                  <a:pt x="666" y="34"/>
                  <a:pt x="671" y="106"/>
                  <a:pt x="673" y="131"/>
                </a:cubicBezTo>
                <a:cubicBezTo>
                  <a:pt x="677" y="181"/>
                  <a:pt x="680" y="231"/>
                  <a:pt x="684" y="280"/>
                </a:cubicBezTo>
                <a:cubicBezTo>
                  <a:pt x="686" y="299"/>
                  <a:pt x="691" y="353"/>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39" name="Freeform 28"/>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202 h 380"/>
              <a:gd name="T6" fmla="*/ 110 w 718"/>
              <a:gd name="T7" fmla="*/ 191 h 380"/>
              <a:gd name="T8" fmla="*/ 112 w 718"/>
              <a:gd name="T9" fmla="*/ 191 h 380"/>
              <a:gd name="T10" fmla="*/ 161 w 718"/>
              <a:gd name="T11" fmla="*/ 185 h 380"/>
              <a:gd name="T12" fmla="*/ 186 w 718"/>
              <a:gd name="T13" fmla="*/ 182 h 380"/>
              <a:gd name="T14" fmla="*/ 195 w 718"/>
              <a:gd name="T15" fmla="*/ 181 h 380"/>
              <a:gd name="T16" fmla="*/ 467 w 718"/>
              <a:gd name="T17" fmla="*/ 108 h 380"/>
              <a:gd name="T18" fmla="*/ 531 w 718"/>
              <a:gd name="T19" fmla="*/ 44 h 380"/>
              <a:gd name="T20" fmla="*/ 550 w 718"/>
              <a:gd name="T21" fmla="*/ 8 h 380"/>
              <a:gd name="T22" fmla="*/ 571 w 718"/>
              <a:gd name="T23" fmla="*/ 1 h 380"/>
              <a:gd name="T24" fmla="*/ 590 w 718"/>
              <a:gd name="T25" fmla="*/ 1 h 380"/>
              <a:gd name="T26" fmla="*/ 613 w 718"/>
              <a:gd name="T27" fmla="*/ 1 h 380"/>
              <a:gd name="T28" fmla="*/ 643 w 718"/>
              <a:gd name="T29" fmla="*/ 1 h 380"/>
              <a:gd name="T30" fmla="*/ 658 w 718"/>
              <a:gd name="T31" fmla="*/ 11 h 380"/>
              <a:gd name="T32" fmla="*/ 673 w 718"/>
              <a:gd name="T33" fmla="*/ 131 h 380"/>
              <a:gd name="T34" fmla="*/ 684 w 718"/>
              <a:gd name="T35" fmla="*/ 280 h 380"/>
              <a:gd name="T36" fmla="*/ 700 w 718"/>
              <a:gd name="T37" fmla="*/ 370 h 380"/>
              <a:gd name="T38" fmla="*/ 709 w 718"/>
              <a:gd name="T39" fmla="*/ 378 h 380"/>
              <a:gd name="T40" fmla="*/ 718 w 718"/>
              <a:gd name="T41"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8" h="380">
                <a:moveTo>
                  <a:pt x="718" y="379"/>
                </a:moveTo>
                <a:lnTo>
                  <a:pt x="0" y="379"/>
                </a:lnTo>
                <a:lnTo>
                  <a:pt x="0" y="202"/>
                </a:lnTo>
                <a:cubicBezTo>
                  <a:pt x="37" y="199"/>
                  <a:pt x="73" y="195"/>
                  <a:pt x="110" y="191"/>
                </a:cubicBezTo>
                <a:cubicBezTo>
                  <a:pt x="113" y="191"/>
                  <a:pt x="112" y="191"/>
                  <a:pt x="112" y="191"/>
                </a:cubicBezTo>
                <a:lnTo>
                  <a:pt x="161" y="185"/>
                </a:lnTo>
                <a:lnTo>
                  <a:pt x="186" y="182"/>
                </a:lnTo>
                <a:lnTo>
                  <a:pt x="195" y="181"/>
                </a:lnTo>
                <a:cubicBezTo>
                  <a:pt x="277" y="169"/>
                  <a:pt x="396" y="149"/>
                  <a:pt x="467" y="108"/>
                </a:cubicBezTo>
                <a:cubicBezTo>
                  <a:pt x="494" y="92"/>
                  <a:pt x="517" y="72"/>
                  <a:pt x="531" y="44"/>
                </a:cubicBezTo>
                <a:cubicBezTo>
                  <a:pt x="536" y="34"/>
                  <a:pt x="544" y="15"/>
                  <a:pt x="550" y="8"/>
                </a:cubicBezTo>
                <a:cubicBezTo>
                  <a:pt x="556" y="1"/>
                  <a:pt x="563" y="1"/>
                  <a:pt x="571" y="1"/>
                </a:cubicBezTo>
                <a:lnTo>
                  <a:pt x="590" y="1"/>
                </a:lnTo>
                <a:lnTo>
                  <a:pt x="613" y="1"/>
                </a:lnTo>
                <a:cubicBezTo>
                  <a:pt x="622" y="1"/>
                  <a:pt x="634" y="1"/>
                  <a:pt x="643" y="1"/>
                </a:cubicBezTo>
                <a:cubicBezTo>
                  <a:pt x="651" y="0"/>
                  <a:pt x="655" y="2"/>
                  <a:pt x="658" y="11"/>
                </a:cubicBezTo>
                <a:cubicBezTo>
                  <a:pt x="666" y="34"/>
                  <a:pt x="671" y="106"/>
                  <a:pt x="673" y="131"/>
                </a:cubicBezTo>
                <a:cubicBezTo>
                  <a:pt x="677" y="181"/>
                  <a:pt x="680" y="231"/>
                  <a:pt x="684" y="280"/>
                </a:cubicBezTo>
                <a:cubicBezTo>
                  <a:pt x="686" y="299"/>
                  <a:pt x="691" y="353"/>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0" name="Freeform 29"/>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212 h 380"/>
              <a:gd name="T6" fmla="*/ 110 w 718"/>
              <a:gd name="T7" fmla="*/ 201 h 380"/>
              <a:gd name="T8" fmla="*/ 112 w 718"/>
              <a:gd name="T9" fmla="*/ 201 h 380"/>
              <a:gd name="T10" fmla="*/ 157 w 718"/>
              <a:gd name="T11" fmla="*/ 196 h 380"/>
              <a:gd name="T12" fmla="*/ 186 w 718"/>
              <a:gd name="T13" fmla="*/ 192 h 380"/>
              <a:gd name="T14" fmla="*/ 195 w 718"/>
              <a:gd name="T15" fmla="*/ 191 h 380"/>
              <a:gd name="T16" fmla="*/ 475 w 718"/>
              <a:gd name="T17" fmla="*/ 121 h 380"/>
              <a:gd name="T18" fmla="*/ 546 w 718"/>
              <a:gd name="T19" fmla="*/ 51 h 380"/>
              <a:gd name="T20" fmla="*/ 565 w 718"/>
              <a:gd name="T21" fmla="*/ 11 h 380"/>
              <a:gd name="T22" fmla="*/ 590 w 718"/>
              <a:gd name="T23" fmla="*/ 1 h 380"/>
              <a:gd name="T24" fmla="*/ 613 w 718"/>
              <a:gd name="T25" fmla="*/ 1 h 380"/>
              <a:gd name="T26" fmla="*/ 643 w 718"/>
              <a:gd name="T27" fmla="*/ 1 h 380"/>
              <a:gd name="T28" fmla="*/ 658 w 718"/>
              <a:gd name="T29" fmla="*/ 11 h 380"/>
              <a:gd name="T30" fmla="*/ 673 w 718"/>
              <a:gd name="T31" fmla="*/ 131 h 380"/>
              <a:gd name="T32" fmla="*/ 684 w 718"/>
              <a:gd name="T33" fmla="*/ 280 h 380"/>
              <a:gd name="T34" fmla="*/ 700 w 718"/>
              <a:gd name="T35" fmla="*/ 370 h 380"/>
              <a:gd name="T36" fmla="*/ 709 w 718"/>
              <a:gd name="T37" fmla="*/ 378 h 380"/>
              <a:gd name="T38" fmla="*/ 718 w 718"/>
              <a:gd name="T39"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8" h="380">
                <a:moveTo>
                  <a:pt x="718" y="379"/>
                </a:moveTo>
                <a:lnTo>
                  <a:pt x="0" y="379"/>
                </a:lnTo>
                <a:lnTo>
                  <a:pt x="0" y="212"/>
                </a:lnTo>
                <a:cubicBezTo>
                  <a:pt x="37" y="209"/>
                  <a:pt x="73" y="205"/>
                  <a:pt x="110" y="201"/>
                </a:cubicBezTo>
                <a:cubicBezTo>
                  <a:pt x="113" y="201"/>
                  <a:pt x="112" y="201"/>
                  <a:pt x="112" y="201"/>
                </a:cubicBezTo>
                <a:lnTo>
                  <a:pt x="157" y="196"/>
                </a:lnTo>
                <a:lnTo>
                  <a:pt x="186" y="192"/>
                </a:lnTo>
                <a:lnTo>
                  <a:pt x="195" y="191"/>
                </a:lnTo>
                <a:cubicBezTo>
                  <a:pt x="279" y="180"/>
                  <a:pt x="401" y="162"/>
                  <a:pt x="475" y="121"/>
                </a:cubicBezTo>
                <a:cubicBezTo>
                  <a:pt x="505" y="104"/>
                  <a:pt x="531" y="83"/>
                  <a:pt x="546" y="51"/>
                </a:cubicBezTo>
                <a:cubicBezTo>
                  <a:pt x="552" y="40"/>
                  <a:pt x="560" y="20"/>
                  <a:pt x="565" y="11"/>
                </a:cubicBezTo>
                <a:cubicBezTo>
                  <a:pt x="572" y="1"/>
                  <a:pt x="579" y="1"/>
                  <a:pt x="590" y="1"/>
                </a:cubicBezTo>
                <a:lnTo>
                  <a:pt x="613" y="1"/>
                </a:lnTo>
                <a:cubicBezTo>
                  <a:pt x="622" y="1"/>
                  <a:pt x="634" y="1"/>
                  <a:pt x="643" y="1"/>
                </a:cubicBezTo>
                <a:cubicBezTo>
                  <a:pt x="651" y="0"/>
                  <a:pt x="655" y="2"/>
                  <a:pt x="658" y="11"/>
                </a:cubicBezTo>
                <a:cubicBezTo>
                  <a:pt x="666" y="34"/>
                  <a:pt x="671" y="106"/>
                  <a:pt x="673" y="131"/>
                </a:cubicBezTo>
                <a:cubicBezTo>
                  <a:pt x="677" y="181"/>
                  <a:pt x="680" y="231"/>
                  <a:pt x="684" y="280"/>
                </a:cubicBezTo>
                <a:cubicBezTo>
                  <a:pt x="686" y="299"/>
                  <a:pt x="691" y="353"/>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1" name="Freeform 30"/>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222 h 380"/>
              <a:gd name="T6" fmla="*/ 110 w 718"/>
              <a:gd name="T7" fmla="*/ 212 h 380"/>
              <a:gd name="T8" fmla="*/ 112 w 718"/>
              <a:gd name="T9" fmla="*/ 212 h 380"/>
              <a:gd name="T10" fmla="*/ 152 w 718"/>
              <a:gd name="T11" fmla="*/ 208 h 380"/>
              <a:gd name="T12" fmla="*/ 186 w 718"/>
              <a:gd name="T13" fmla="*/ 204 h 380"/>
              <a:gd name="T14" fmla="*/ 195 w 718"/>
              <a:gd name="T15" fmla="*/ 203 h 380"/>
              <a:gd name="T16" fmla="*/ 477 w 718"/>
              <a:gd name="T17" fmla="*/ 139 h 380"/>
              <a:gd name="T18" fmla="*/ 562 w 718"/>
              <a:gd name="T19" fmla="*/ 60 h 380"/>
              <a:gd name="T20" fmla="*/ 579 w 718"/>
              <a:gd name="T21" fmla="*/ 20 h 380"/>
              <a:gd name="T22" fmla="*/ 597 w 718"/>
              <a:gd name="T23" fmla="*/ 2 h 380"/>
              <a:gd name="T24" fmla="*/ 618 w 718"/>
              <a:gd name="T25" fmla="*/ 1 h 380"/>
              <a:gd name="T26" fmla="*/ 643 w 718"/>
              <a:gd name="T27" fmla="*/ 1 h 380"/>
              <a:gd name="T28" fmla="*/ 658 w 718"/>
              <a:gd name="T29" fmla="*/ 11 h 380"/>
              <a:gd name="T30" fmla="*/ 673 w 718"/>
              <a:gd name="T31" fmla="*/ 131 h 380"/>
              <a:gd name="T32" fmla="*/ 684 w 718"/>
              <a:gd name="T33" fmla="*/ 280 h 380"/>
              <a:gd name="T34" fmla="*/ 700 w 718"/>
              <a:gd name="T35" fmla="*/ 370 h 380"/>
              <a:gd name="T36" fmla="*/ 709 w 718"/>
              <a:gd name="T37" fmla="*/ 378 h 380"/>
              <a:gd name="T38" fmla="*/ 718 w 718"/>
              <a:gd name="T39"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8" h="380">
                <a:moveTo>
                  <a:pt x="718" y="379"/>
                </a:moveTo>
                <a:lnTo>
                  <a:pt x="0" y="379"/>
                </a:lnTo>
                <a:lnTo>
                  <a:pt x="0" y="222"/>
                </a:lnTo>
                <a:cubicBezTo>
                  <a:pt x="37" y="219"/>
                  <a:pt x="73" y="216"/>
                  <a:pt x="110" y="212"/>
                </a:cubicBezTo>
                <a:cubicBezTo>
                  <a:pt x="113" y="212"/>
                  <a:pt x="112" y="212"/>
                  <a:pt x="112" y="212"/>
                </a:cubicBezTo>
                <a:lnTo>
                  <a:pt x="152" y="208"/>
                </a:lnTo>
                <a:lnTo>
                  <a:pt x="186" y="204"/>
                </a:lnTo>
                <a:lnTo>
                  <a:pt x="195" y="203"/>
                </a:lnTo>
                <a:cubicBezTo>
                  <a:pt x="280" y="193"/>
                  <a:pt x="401" y="176"/>
                  <a:pt x="477" y="139"/>
                </a:cubicBezTo>
                <a:cubicBezTo>
                  <a:pt x="513" y="121"/>
                  <a:pt x="543" y="97"/>
                  <a:pt x="562" y="60"/>
                </a:cubicBezTo>
                <a:cubicBezTo>
                  <a:pt x="568" y="47"/>
                  <a:pt x="572" y="33"/>
                  <a:pt x="579" y="20"/>
                </a:cubicBezTo>
                <a:cubicBezTo>
                  <a:pt x="583" y="11"/>
                  <a:pt x="587" y="3"/>
                  <a:pt x="597" y="2"/>
                </a:cubicBezTo>
                <a:cubicBezTo>
                  <a:pt x="603" y="1"/>
                  <a:pt x="612" y="1"/>
                  <a:pt x="618" y="1"/>
                </a:cubicBezTo>
                <a:cubicBezTo>
                  <a:pt x="626" y="1"/>
                  <a:pt x="635" y="1"/>
                  <a:pt x="643" y="1"/>
                </a:cubicBezTo>
                <a:cubicBezTo>
                  <a:pt x="651" y="0"/>
                  <a:pt x="655" y="2"/>
                  <a:pt x="658" y="11"/>
                </a:cubicBezTo>
                <a:cubicBezTo>
                  <a:pt x="666" y="34"/>
                  <a:pt x="671" y="106"/>
                  <a:pt x="673" y="131"/>
                </a:cubicBezTo>
                <a:cubicBezTo>
                  <a:pt x="677" y="181"/>
                  <a:pt x="680" y="231"/>
                  <a:pt x="684" y="280"/>
                </a:cubicBezTo>
                <a:cubicBezTo>
                  <a:pt x="686" y="299"/>
                  <a:pt x="691" y="353"/>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2" name="Freeform 31"/>
          <p:cNvSpPr>
            <a:spLocks/>
          </p:cNvSpPr>
          <p:nvPr/>
        </p:nvSpPr>
        <p:spPr bwMode="auto">
          <a:xfrm>
            <a:off x="1569032" y="3491741"/>
            <a:ext cx="3421063" cy="1811337"/>
          </a:xfrm>
          <a:custGeom>
            <a:avLst/>
            <a:gdLst>
              <a:gd name="T0" fmla="*/ 718 w 718"/>
              <a:gd name="T1" fmla="*/ 379 h 380"/>
              <a:gd name="T2" fmla="*/ 0 w 718"/>
              <a:gd name="T3" fmla="*/ 379 h 380"/>
              <a:gd name="T4" fmla="*/ 0 w 718"/>
              <a:gd name="T5" fmla="*/ 233 h 380"/>
              <a:gd name="T6" fmla="*/ 110 w 718"/>
              <a:gd name="T7" fmla="*/ 224 h 380"/>
              <a:gd name="T8" fmla="*/ 114 w 718"/>
              <a:gd name="T9" fmla="*/ 224 h 380"/>
              <a:gd name="T10" fmla="*/ 186 w 718"/>
              <a:gd name="T11" fmla="*/ 217 h 380"/>
              <a:gd name="T12" fmla="*/ 195 w 718"/>
              <a:gd name="T13" fmla="*/ 216 h 380"/>
              <a:gd name="T14" fmla="*/ 486 w 718"/>
              <a:gd name="T15" fmla="*/ 154 h 380"/>
              <a:gd name="T16" fmla="*/ 577 w 718"/>
              <a:gd name="T17" fmla="*/ 71 h 380"/>
              <a:gd name="T18" fmla="*/ 596 w 718"/>
              <a:gd name="T19" fmla="*/ 23 h 380"/>
              <a:gd name="T20" fmla="*/ 613 w 718"/>
              <a:gd name="T21" fmla="*/ 2 h 380"/>
              <a:gd name="T22" fmla="*/ 633 w 718"/>
              <a:gd name="T23" fmla="*/ 1 h 380"/>
              <a:gd name="T24" fmla="*/ 649 w 718"/>
              <a:gd name="T25" fmla="*/ 1 h 380"/>
              <a:gd name="T26" fmla="*/ 660 w 718"/>
              <a:gd name="T27" fmla="*/ 17 h 380"/>
              <a:gd name="T28" fmla="*/ 677 w 718"/>
              <a:gd name="T29" fmla="*/ 183 h 380"/>
              <a:gd name="T30" fmla="*/ 686 w 718"/>
              <a:gd name="T31" fmla="*/ 300 h 380"/>
              <a:gd name="T32" fmla="*/ 700 w 718"/>
              <a:gd name="T33" fmla="*/ 370 h 380"/>
              <a:gd name="T34" fmla="*/ 709 w 718"/>
              <a:gd name="T35" fmla="*/ 378 h 380"/>
              <a:gd name="T36" fmla="*/ 718 w 718"/>
              <a:gd name="T37" fmla="*/ 37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8" h="380">
                <a:moveTo>
                  <a:pt x="718" y="379"/>
                </a:moveTo>
                <a:lnTo>
                  <a:pt x="0" y="379"/>
                </a:lnTo>
                <a:lnTo>
                  <a:pt x="0" y="233"/>
                </a:lnTo>
                <a:cubicBezTo>
                  <a:pt x="37" y="231"/>
                  <a:pt x="73" y="228"/>
                  <a:pt x="110" y="224"/>
                </a:cubicBezTo>
                <a:lnTo>
                  <a:pt x="114" y="224"/>
                </a:lnTo>
                <a:cubicBezTo>
                  <a:pt x="138" y="222"/>
                  <a:pt x="162" y="219"/>
                  <a:pt x="186" y="217"/>
                </a:cubicBezTo>
                <a:lnTo>
                  <a:pt x="195" y="216"/>
                </a:lnTo>
                <a:cubicBezTo>
                  <a:pt x="281" y="207"/>
                  <a:pt x="408" y="190"/>
                  <a:pt x="486" y="154"/>
                </a:cubicBezTo>
                <a:cubicBezTo>
                  <a:pt x="525" y="136"/>
                  <a:pt x="558" y="111"/>
                  <a:pt x="577" y="71"/>
                </a:cubicBezTo>
                <a:cubicBezTo>
                  <a:pt x="585" y="55"/>
                  <a:pt x="589" y="39"/>
                  <a:pt x="596" y="23"/>
                </a:cubicBezTo>
                <a:cubicBezTo>
                  <a:pt x="599" y="14"/>
                  <a:pt x="603" y="5"/>
                  <a:pt x="613" y="2"/>
                </a:cubicBezTo>
                <a:cubicBezTo>
                  <a:pt x="619" y="1"/>
                  <a:pt x="627" y="1"/>
                  <a:pt x="633" y="1"/>
                </a:cubicBezTo>
                <a:cubicBezTo>
                  <a:pt x="636" y="1"/>
                  <a:pt x="647" y="0"/>
                  <a:pt x="649" y="1"/>
                </a:cubicBezTo>
                <a:cubicBezTo>
                  <a:pt x="656" y="2"/>
                  <a:pt x="658" y="11"/>
                  <a:pt x="660" y="17"/>
                </a:cubicBezTo>
                <a:cubicBezTo>
                  <a:pt x="668" y="49"/>
                  <a:pt x="674" y="147"/>
                  <a:pt x="677" y="183"/>
                </a:cubicBezTo>
                <a:cubicBezTo>
                  <a:pt x="680" y="222"/>
                  <a:pt x="682" y="261"/>
                  <a:pt x="686" y="300"/>
                </a:cubicBezTo>
                <a:cubicBezTo>
                  <a:pt x="688" y="316"/>
                  <a:pt x="692" y="356"/>
                  <a:pt x="700" y="370"/>
                </a:cubicBezTo>
                <a:cubicBezTo>
                  <a:pt x="702" y="374"/>
                  <a:pt x="705" y="377"/>
                  <a:pt x="709" y="378"/>
                </a:cubicBezTo>
                <a:cubicBezTo>
                  <a:pt x="713" y="380"/>
                  <a:pt x="714" y="379"/>
                  <a:pt x="718" y="379"/>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3" name="Freeform 32"/>
          <p:cNvSpPr>
            <a:spLocks/>
          </p:cNvSpPr>
          <p:nvPr/>
        </p:nvSpPr>
        <p:spPr bwMode="auto">
          <a:xfrm>
            <a:off x="1569032" y="3496503"/>
            <a:ext cx="3421063" cy="1806575"/>
          </a:xfrm>
          <a:custGeom>
            <a:avLst/>
            <a:gdLst>
              <a:gd name="T0" fmla="*/ 718 w 718"/>
              <a:gd name="T1" fmla="*/ 378 h 379"/>
              <a:gd name="T2" fmla="*/ 0 w 718"/>
              <a:gd name="T3" fmla="*/ 378 h 379"/>
              <a:gd name="T4" fmla="*/ 0 w 718"/>
              <a:gd name="T5" fmla="*/ 245 h 379"/>
              <a:gd name="T6" fmla="*/ 110 w 718"/>
              <a:gd name="T7" fmla="*/ 237 h 379"/>
              <a:gd name="T8" fmla="*/ 114 w 718"/>
              <a:gd name="T9" fmla="*/ 237 h 379"/>
              <a:gd name="T10" fmla="*/ 186 w 718"/>
              <a:gd name="T11" fmla="*/ 231 h 379"/>
              <a:gd name="T12" fmla="*/ 195 w 718"/>
              <a:gd name="T13" fmla="*/ 230 h 379"/>
              <a:gd name="T14" fmla="*/ 494 w 718"/>
              <a:gd name="T15" fmla="*/ 172 h 379"/>
              <a:gd name="T16" fmla="*/ 594 w 718"/>
              <a:gd name="T17" fmla="*/ 80 h 379"/>
              <a:gd name="T18" fmla="*/ 613 w 718"/>
              <a:gd name="T19" fmla="*/ 25 h 379"/>
              <a:gd name="T20" fmla="*/ 630 w 718"/>
              <a:gd name="T21" fmla="*/ 2 h 379"/>
              <a:gd name="T22" fmla="*/ 647 w 718"/>
              <a:gd name="T23" fmla="*/ 0 h 379"/>
              <a:gd name="T24" fmla="*/ 658 w 718"/>
              <a:gd name="T25" fmla="*/ 10 h 379"/>
              <a:gd name="T26" fmla="*/ 673 w 718"/>
              <a:gd name="T27" fmla="*/ 130 h 379"/>
              <a:gd name="T28" fmla="*/ 684 w 718"/>
              <a:gd name="T29" fmla="*/ 279 h 379"/>
              <a:gd name="T30" fmla="*/ 700 w 718"/>
              <a:gd name="T31" fmla="*/ 369 h 379"/>
              <a:gd name="T32" fmla="*/ 709 w 718"/>
              <a:gd name="T33" fmla="*/ 377 h 379"/>
              <a:gd name="T34" fmla="*/ 718 w 718"/>
              <a:gd name="T35" fmla="*/ 37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8" h="379">
                <a:moveTo>
                  <a:pt x="718" y="378"/>
                </a:moveTo>
                <a:lnTo>
                  <a:pt x="0" y="378"/>
                </a:lnTo>
                <a:lnTo>
                  <a:pt x="0" y="245"/>
                </a:lnTo>
                <a:cubicBezTo>
                  <a:pt x="37" y="243"/>
                  <a:pt x="73" y="240"/>
                  <a:pt x="110" y="237"/>
                </a:cubicBezTo>
                <a:lnTo>
                  <a:pt x="114" y="237"/>
                </a:lnTo>
                <a:lnTo>
                  <a:pt x="186" y="231"/>
                </a:lnTo>
                <a:lnTo>
                  <a:pt x="195" y="230"/>
                </a:lnTo>
                <a:cubicBezTo>
                  <a:pt x="283" y="221"/>
                  <a:pt x="414" y="206"/>
                  <a:pt x="494" y="172"/>
                </a:cubicBezTo>
                <a:cubicBezTo>
                  <a:pt x="539" y="153"/>
                  <a:pt x="574" y="127"/>
                  <a:pt x="594" y="80"/>
                </a:cubicBezTo>
                <a:cubicBezTo>
                  <a:pt x="601" y="62"/>
                  <a:pt x="606" y="43"/>
                  <a:pt x="613" y="25"/>
                </a:cubicBezTo>
                <a:cubicBezTo>
                  <a:pt x="616" y="17"/>
                  <a:pt x="620" y="5"/>
                  <a:pt x="630" y="2"/>
                </a:cubicBezTo>
                <a:cubicBezTo>
                  <a:pt x="634" y="0"/>
                  <a:pt x="642" y="0"/>
                  <a:pt x="647" y="0"/>
                </a:cubicBezTo>
                <a:cubicBezTo>
                  <a:pt x="653" y="0"/>
                  <a:pt x="656" y="4"/>
                  <a:pt x="658" y="10"/>
                </a:cubicBezTo>
                <a:cubicBezTo>
                  <a:pt x="666" y="33"/>
                  <a:pt x="671" y="105"/>
                  <a:pt x="673" y="130"/>
                </a:cubicBezTo>
                <a:cubicBezTo>
                  <a:pt x="677" y="180"/>
                  <a:pt x="680" y="230"/>
                  <a:pt x="684" y="279"/>
                </a:cubicBezTo>
                <a:cubicBezTo>
                  <a:pt x="686" y="298"/>
                  <a:pt x="691" y="352"/>
                  <a:pt x="700" y="369"/>
                </a:cubicBezTo>
                <a:cubicBezTo>
                  <a:pt x="702" y="373"/>
                  <a:pt x="705" y="376"/>
                  <a:pt x="709" y="377"/>
                </a:cubicBezTo>
                <a:cubicBezTo>
                  <a:pt x="713" y="379"/>
                  <a:pt x="714" y="378"/>
                  <a:pt x="718" y="378"/>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4" name="Freeform 33"/>
          <p:cNvSpPr>
            <a:spLocks/>
          </p:cNvSpPr>
          <p:nvPr/>
        </p:nvSpPr>
        <p:spPr bwMode="auto">
          <a:xfrm>
            <a:off x="1569032" y="3496503"/>
            <a:ext cx="3421063" cy="1806575"/>
          </a:xfrm>
          <a:custGeom>
            <a:avLst/>
            <a:gdLst>
              <a:gd name="T0" fmla="*/ 718 w 718"/>
              <a:gd name="T1" fmla="*/ 378 h 379"/>
              <a:gd name="T2" fmla="*/ 0 w 718"/>
              <a:gd name="T3" fmla="*/ 378 h 379"/>
              <a:gd name="T4" fmla="*/ 0 w 718"/>
              <a:gd name="T5" fmla="*/ 261 h 379"/>
              <a:gd name="T6" fmla="*/ 110 w 718"/>
              <a:gd name="T7" fmla="*/ 254 h 379"/>
              <a:gd name="T8" fmla="*/ 114 w 718"/>
              <a:gd name="T9" fmla="*/ 253 h 379"/>
              <a:gd name="T10" fmla="*/ 186 w 718"/>
              <a:gd name="T11" fmla="*/ 248 h 379"/>
              <a:gd name="T12" fmla="*/ 197 w 718"/>
              <a:gd name="T13" fmla="*/ 247 h 379"/>
              <a:gd name="T14" fmla="*/ 495 w 718"/>
              <a:gd name="T15" fmla="*/ 197 h 379"/>
              <a:gd name="T16" fmla="*/ 607 w 718"/>
              <a:gd name="T17" fmla="*/ 102 h 379"/>
              <a:gd name="T18" fmla="*/ 630 w 718"/>
              <a:gd name="T19" fmla="*/ 30 h 379"/>
              <a:gd name="T20" fmla="*/ 649 w 718"/>
              <a:gd name="T21" fmla="*/ 1 h 379"/>
              <a:gd name="T22" fmla="*/ 660 w 718"/>
              <a:gd name="T23" fmla="*/ 16 h 379"/>
              <a:gd name="T24" fmla="*/ 677 w 718"/>
              <a:gd name="T25" fmla="*/ 182 h 379"/>
              <a:gd name="T26" fmla="*/ 686 w 718"/>
              <a:gd name="T27" fmla="*/ 299 h 379"/>
              <a:gd name="T28" fmla="*/ 700 w 718"/>
              <a:gd name="T29" fmla="*/ 369 h 379"/>
              <a:gd name="T30" fmla="*/ 709 w 718"/>
              <a:gd name="T31" fmla="*/ 377 h 379"/>
              <a:gd name="T32" fmla="*/ 718 w 718"/>
              <a:gd name="T33" fmla="*/ 37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8" h="379">
                <a:moveTo>
                  <a:pt x="718" y="378"/>
                </a:moveTo>
                <a:lnTo>
                  <a:pt x="0" y="378"/>
                </a:lnTo>
                <a:lnTo>
                  <a:pt x="0" y="261"/>
                </a:lnTo>
                <a:cubicBezTo>
                  <a:pt x="37" y="258"/>
                  <a:pt x="73" y="256"/>
                  <a:pt x="110" y="254"/>
                </a:cubicBezTo>
                <a:lnTo>
                  <a:pt x="114" y="253"/>
                </a:lnTo>
                <a:lnTo>
                  <a:pt x="186" y="248"/>
                </a:lnTo>
                <a:lnTo>
                  <a:pt x="197" y="247"/>
                </a:lnTo>
                <a:cubicBezTo>
                  <a:pt x="284" y="239"/>
                  <a:pt x="414" y="226"/>
                  <a:pt x="495" y="197"/>
                </a:cubicBezTo>
                <a:cubicBezTo>
                  <a:pt x="545" y="179"/>
                  <a:pt x="585" y="153"/>
                  <a:pt x="607" y="102"/>
                </a:cubicBezTo>
                <a:cubicBezTo>
                  <a:pt x="617" y="79"/>
                  <a:pt x="622" y="54"/>
                  <a:pt x="630" y="30"/>
                </a:cubicBezTo>
                <a:cubicBezTo>
                  <a:pt x="632" y="22"/>
                  <a:pt x="638" y="3"/>
                  <a:pt x="649" y="1"/>
                </a:cubicBezTo>
                <a:cubicBezTo>
                  <a:pt x="656" y="0"/>
                  <a:pt x="659" y="11"/>
                  <a:pt x="660" y="16"/>
                </a:cubicBezTo>
                <a:cubicBezTo>
                  <a:pt x="668" y="48"/>
                  <a:pt x="674" y="147"/>
                  <a:pt x="677" y="182"/>
                </a:cubicBezTo>
                <a:cubicBezTo>
                  <a:pt x="680" y="221"/>
                  <a:pt x="682" y="260"/>
                  <a:pt x="686" y="299"/>
                </a:cubicBezTo>
                <a:cubicBezTo>
                  <a:pt x="688" y="315"/>
                  <a:pt x="692" y="355"/>
                  <a:pt x="700" y="369"/>
                </a:cubicBezTo>
                <a:cubicBezTo>
                  <a:pt x="702" y="373"/>
                  <a:pt x="705" y="376"/>
                  <a:pt x="709" y="377"/>
                </a:cubicBezTo>
                <a:cubicBezTo>
                  <a:pt x="713" y="379"/>
                  <a:pt x="714" y="378"/>
                  <a:pt x="718" y="378"/>
                </a:cubicBezTo>
                <a:close/>
              </a:path>
            </a:pathLst>
          </a:custGeom>
          <a:solidFill>
            <a:srgbClr val="3366FF"/>
          </a:solidFill>
          <a:ln w="25400" cap="flat" cmpd="sng">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5" name="Freeform 34"/>
          <p:cNvSpPr>
            <a:spLocks/>
          </p:cNvSpPr>
          <p:nvPr/>
        </p:nvSpPr>
        <p:spPr bwMode="auto">
          <a:xfrm>
            <a:off x="1569032" y="3529841"/>
            <a:ext cx="3421063" cy="1773237"/>
          </a:xfrm>
          <a:custGeom>
            <a:avLst/>
            <a:gdLst>
              <a:gd name="T0" fmla="*/ 718 w 718"/>
              <a:gd name="T1" fmla="*/ 371 h 372"/>
              <a:gd name="T2" fmla="*/ 0 w 718"/>
              <a:gd name="T3" fmla="*/ 371 h 372"/>
              <a:gd name="T4" fmla="*/ 0 w 718"/>
              <a:gd name="T5" fmla="*/ 273 h 372"/>
              <a:gd name="T6" fmla="*/ 110 w 718"/>
              <a:gd name="T7" fmla="*/ 267 h 372"/>
              <a:gd name="T8" fmla="*/ 116 w 718"/>
              <a:gd name="T9" fmla="*/ 267 h 372"/>
              <a:gd name="T10" fmla="*/ 186 w 718"/>
              <a:gd name="T11" fmla="*/ 262 h 372"/>
              <a:gd name="T12" fmla="*/ 199 w 718"/>
              <a:gd name="T13" fmla="*/ 262 h 372"/>
              <a:gd name="T14" fmla="*/ 511 w 718"/>
              <a:gd name="T15" fmla="*/ 217 h 372"/>
              <a:gd name="T16" fmla="*/ 620 w 718"/>
              <a:gd name="T17" fmla="*/ 128 h 372"/>
              <a:gd name="T18" fmla="*/ 647 w 718"/>
              <a:gd name="T19" fmla="*/ 31 h 372"/>
              <a:gd name="T20" fmla="*/ 664 w 718"/>
              <a:gd name="T21" fmla="*/ 31 h 372"/>
              <a:gd name="T22" fmla="*/ 673 w 718"/>
              <a:gd name="T23" fmla="*/ 123 h 372"/>
              <a:gd name="T24" fmla="*/ 684 w 718"/>
              <a:gd name="T25" fmla="*/ 272 h 372"/>
              <a:gd name="T26" fmla="*/ 700 w 718"/>
              <a:gd name="T27" fmla="*/ 362 h 372"/>
              <a:gd name="T28" fmla="*/ 709 w 718"/>
              <a:gd name="T29" fmla="*/ 370 h 372"/>
              <a:gd name="T30" fmla="*/ 718 w 718"/>
              <a:gd name="T31" fmla="*/ 371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8" h="372">
                <a:moveTo>
                  <a:pt x="718" y="371"/>
                </a:moveTo>
                <a:lnTo>
                  <a:pt x="0" y="371"/>
                </a:lnTo>
                <a:lnTo>
                  <a:pt x="0" y="273"/>
                </a:lnTo>
                <a:cubicBezTo>
                  <a:pt x="37" y="271"/>
                  <a:pt x="73" y="269"/>
                  <a:pt x="110" y="267"/>
                </a:cubicBezTo>
                <a:lnTo>
                  <a:pt x="116" y="267"/>
                </a:lnTo>
                <a:lnTo>
                  <a:pt x="186" y="262"/>
                </a:lnTo>
                <a:lnTo>
                  <a:pt x="199" y="262"/>
                </a:lnTo>
                <a:cubicBezTo>
                  <a:pt x="288" y="255"/>
                  <a:pt x="428" y="244"/>
                  <a:pt x="511" y="217"/>
                </a:cubicBezTo>
                <a:cubicBezTo>
                  <a:pt x="559" y="201"/>
                  <a:pt x="599" y="177"/>
                  <a:pt x="620" y="128"/>
                </a:cubicBezTo>
                <a:cubicBezTo>
                  <a:pt x="634" y="97"/>
                  <a:pt x="638" y="63"/>
                  <a:pt x="647" y="31"/>
                </a:cubicBezTo>
                <a:cubicBezTo>
                  <a:pt x="653" y="6"/>
                  <a:pt x="658" y="0"/>
                  <a:pt x="664" y="31"/>
                </a:cubicBezTo>
                <a:cubicBezTo>
                  <a:pt x="668" y="58"/>
                  <a:pt x="671" y="96"/>
                  <a:pt x="673" y="123"/>
                </a:cubicBezTo>
                <a:cubicBezTo>
                  <a:pt x="677" y="173"/>
                  <a:pt x="680" y="223"/>
                  <a:pt x="684" y="272"/>
                </a:cubicBezTo>
                <a:cubicBezTo>
                  <a:pt x="686" y="291"/>
                  <a:pt x="691" y="345"/>
                  <a:pt x="700" y="362"/>
                </a:cubicBezTo>
                <a:cubicBezTo>
                  <a:pt x="702" y="366"/>
                  <a:pt x="705" y="369"/>
                  <a:pt x="709" y="370"/>
                </a:cubicBezTo>
                <a:cubicBezTo>
                  <a:pt x="713" y="372"/>
                  <a:pt x="714" y="371"/>
                  <a:pt x="718" y="371"/>
                </a:cubicBezTo>
                <a:close/>
              </a:path>
            </a:pathLst>
          </a:custGeom>
          <a:solidFill>
            <a:srgbClr val="3366FF"/>
          </a:solidFill>
          <a:ln w="25400">
            <a:solidFill>
              <a:srgbClr val="0000FF"/>
            </a:solidFill>
            <a:prstDash val="solid"/>
            <a:round/>
            <a:headEnd/>
            <a:tailEnd/>
          </a:ln>
        </p:spPr>
        <p:txBody>
          <a:bodyPr/>
          <a:lstStyle/>
          <a:p>
            <a:pPr eaLnBrk="1" hangingPunct="1"/>
            <a:endParaRPr lang="de-CH" sz="1700" smtClean="0">
              <a:solidFill>
                <a:srgbClr val="000000"/>
              </a:solidFill>
              <a:latin typeface="+mn-lt"/>
              <a:ea typeface="ヒラギノ角ゴ Pro W3"/>
            </a:endParaRPr>
          </a:p>
        </p:txBody>
      </p:sp>
      <p:sp>
        <p:nvSpPr>
          <p:cNvPr id="46" name="Freeform 35"/>
          <p:cNvSpPr>
            <a:spLocks/>
          </p:cNvSpPr>
          <p:nvPr/>
        </p:nvSpPr>
        <p:spPr bwMode="auto">
          <a:xfrm>
            <a:off x="1569032" y="3889921"/>
            <a:ext cx="3421063" cy="1411287"/>
          </a:xfrm>
          <a:custGeom>
            <a:avLst/>
            <a:gdLst>
              <a:gd name="T0" fmla="*/ 718 w 718"/>
              <a:gd name="T1" fmla="*/ 295 h 296"/>
              <a:gd name="T2" fmla="*/ 0 w 718"/>
              <a:gd name="T3" fmla="*/ 295 h 296"/>
              <a:gd name="T4" fmla="*/ 0 w 718"/>
              <a:gd name="T5" fmla="*/ 222 h 296"/>
              <a:gd name="T6" fmla="*/ 110 w 718"/>
              <a:gd name="T7" fmla="*/ 217 h 296"/>
              <a:gd name="T8" fmla="*/ 123 w 718"/>
              <a:gd name="T9" fmla="*/ 217 h 296"/>
              <a:gd name="T10" fmla="*/ 186 w 718"/>
              <a:gd name="T11" fmla="*/ 214 h 296"/>
              <a:gd name="T12" fmla="*/ 208 w 718"/>
              <a:gd name="T13" fmla="*/ 213 h 296"/>
              <a:gd name="T14" fmla="*/ 512 w 718"/>
              <a:gd name="T15" fmla="*/ 180 h 296"/>
              <a:gd name="T16" fmla="*/ 624 w 718"/>
              <a:gd name="T17" fmla="*/ 116 h 296"/>
              <a:gd name="T18" fmla="*/ 654 w 718"/>
              <a:gd name="T19" fmla="*/ 20 h 296"/>
              <a:gd name="T20" fmla="*/ 662 w 718"/>
              <a:gd name="T21" fmla="*/ 1 h 296"/>
              <a:gd name="T22" fmla="*/ 671 w 718"/>
              <a:gd name="T23" fmla="*/ 43 h 296"/>
              <a:gd name="T24" fmla="*/ 681 w 718"/>
              <a:gd name="T25" fmla="*/ 154 h 296"/>
              <a:gd name="T26" fmla="*/ 696 w 718"/>
              <a:gd name="T27" fmla="*/ 277 h 296"/>
              <a:gd name="T28" fmla="*/ 709 w 718"/>
              <a:gd name="T29" fmla="*/ 294 h 296"/>
              <a:gd name="T30" fmla="*/ 718 w 718"/>
              <a:gd name="T31" fmla="*/ 29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8" h="296">
                <a:moveTo>
                  <a:pt x="718" y="295"/>
                </a:moveTo>
                <a:lnTo>
                  <a:pt x="0" y="295"/>
                </a:lnTo>
                <a:lnTo>
                  <a:pt x="0" y="222"/>
                </a:lnTo>
                <a:lnTo>
                  <a:pt x="110" y="217"/>
                </a:lnTo>
                <a:lnTo>
                  <a:pt x="123" y="217"/>
                </a:lnTo>
                <a:lnTo>
                  <a:pt x="186" y="214"/>
                </a:lnTo>
                <a:lnTo>
                  <a:pt x="208" y="213"/>
                </a:lnTo>
                <a:cubicBezTo>
                  <a:pt x="296" y="208"/>
                  <a:pt x="429" y="200"/>
                  <a:pt x="512" y="180"/>
                </a:cubicBezTo>
                <a:cubicBezTo>
                  <a:pt x="555" y="170"/>
                  <a:pt x="600" y="154"/>
                  <a:pt x="624" y="116"/>
                </a:cubicBezTo>
                <a:cubicBezTo>
                  <a:pt x="642" y="88"/>
                  <a:pt x="647" y="52"/>
                  <a:pt x="654" y="20"/>
                </a:cubicBezTo>
                <a:cubicBezTo>
                  <a:pt x="655" y="18"/>
                  <a:pt x="658" y="1"/>
                  <a:pt x="662" y="1"/>
                </a:cubicBezTo>
                <a:cubicBezTo>
                  <a:pt x="667" y="0"/>
                  <a:pt x="671" y="40"/>
                  <a:pt x="671" y="43"/>
                </a:cubicBezTo>
                <a:cubicBezTo>
                  <a:pt x="675" y="80"/>
                  <a:pt x="678" y="117"/>
                  <a:pt x="681" y="154"/>
                </a:cubicBezTo>
                <a:cubicBezTo>
                  <a:pt x="683" y="183"/>
                  <a:pt x="688" y="250"/>
                  <a:pt x="696" y="277"/>
                </a:cubicBezTo>
                <a:cubicBezTo>
                  <a:pt x="698" y="284"/>
                  <a:pt x="701" y="292"/>
                  <a:pt x="709" y="294"/>
                </a:cubicBezTo>
                <a:cubicBezTo>
                  <a:pt x="713" y="296"/>
                  <a:pt x="714" y="295"/>
                  <a:pt x="718" y="295"/>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7" name="Freeform 36"/>
          <p:cNvSpPr>
            <a:spLocks/>
          </p:cNvSpPr>
          <p:nvPr/>
        </p:nvSpPr>
        <p:spPr bwMode="auto">
          <a:xfrm>
            <a:off x="1569032" y="4817303"/>
            <a:ext cx="3340100" cy="485775"/>
          </a:xfrm>
          <a:custGeom>
            <a:avLst/>
            <a:gdLst>
              <a:gd name="T0" fmla="*/ 701 w 701"/>
              <a:gd name="T1" fmla="*/ 101 h 102"/>
              <a:gd name="T2" fmla="*/ 0 w 701"/>
              <a:gd name="T3" fmla="*/ 101 h 102"/>
              <a:gd name="T4" fmla="*/ 0 w 701"/>
              <a:gd name="T5" fmla="*/ 77 h 102"/>
              <a:gd name="T6" fmla="*/ 186 w 701"/>
              <a:gd name="T7" fmla="*/ 74 h 102"/>
              <a:gd name="T8" fmla="*/ 437 w 701"/>
              <a:gd name="T9" fmla="*/ 66 h 102"/>
              <a:gd name="T10" fmla="*/ 597 w 701"/>
              <a:gd name="T11" fmla="*/ 46 h 102"/>
              <a:gd name="T12" fmla="*/ 633 w 701"/>
              <a:gd name="T13" fmla="*/ 15 h 102"/>
              <a:gd name="T14" fmla="*/ 647 w 701"/>
              <a:gd name="T15" fmla="*/ 2 h 102"/>
              <a:gd name="T16" fmla="*/ 660 w 701"/>
              <a:gd name="T17" fmla="*/ 38 h 102"/>
              <a:gd name="T18" fmla="*/ 677 w 701"/>
              <a:gd name="T19" fmla="*/ 93 h 102"/>
              <a:gd name="T20" fmla="*/ 701 w 701"/>
              <a:gd name="T21"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1" h="102">
                <a:moveTo>
                  <a:pt x="701" y="101"/>
                </a:moveTo>
                <a:lnTo>
                  <a:pt x="0" y="101"/>
                </a:lnTo>
                <a:lnTo>
                  <a:pt x="0" y="77"/>
                </a:lnTo>
                <a:lnTo>
                  <a:pt x="186" y="74"/>
                </a:lnTo>
                <a:cubicBezTo>
                  <a:pt x="269" y="72"/>
                  <a:pt x="354" y="71"/>
                  <a:pt x="437" y="66"/>
                </a:cubicBezTo>
                <a:cubicBezTo>
                  <a:pt x="479" y="64"/>
                  <a:pt x="560" y="60"/>
                  <a:pt x="597" y="46"/>
                </a:cubicBezTo>
                <a:cubicBezTo>
                  <a:pt x="615" y="39"/>
                  <a:pt x="623" y="31"/>
                  <a:pt x="633" y="15"/>
                </a:cubicBezTo>
                <a:cubicBezTo>
                  <a:pt x="636" y="11"/>
                  <a:pt x="642" y="0"/>
                  <a:pt x="647" y="2"/>
                </a:cubicBezTo>
                <a:cubicBezTo>
                  <a:pt x="653" y="5"/>
                  <a:pt x="658" y="31"/>
                  <a:pt x="660" y="38"/>
                </a:cubicBezTo>
                <a:cubicBezTo>
                  <a:pt x="663" y="52"/>
                  <a:pt x="669" y="82"/>
                  <a:pt x="677" y="93"/>
                </a:cubicBezTo>
                <a:cubicBezTo>
                  <a:pt x="683" y="102"/>
                  <a:pt x="692" y="101"/>
                  <a:pt x="701" y="101"/>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8" name="Freeform 37"/>
          <p:cNvSpPr>
            <a:spLocks/>
          </p:cNvSpPr>
          <p:nvPr/>
        </p:nvSpPr>
        <p:spPr bwMode="auto">
          <a:xfrm>
            <a:off x="1569032" y="4903028"/>
            <a:ext cx="3259138" cy="400050"/>
          </a:xfrm>
          <a:custGeom>
            <a:avLst/>
            <a:gdLst>
              <a:gd name="T0" fmla="*/ 684 w 684"/>
              <a:gd name="T1" fmla="*/ 83 h 84"/>
              <a:gd name="T2" fmla="*/ 0 w 684"/>
              <a:gd name="T3" fmla="*/ 83 h 84"/>
              <a:gd name="T4" fmla="*/ 0 w 684"/>
              <a:gd name="T5" fmla="*/ 64 h 84"/>
              <a:gd name="T6" fmla="*/ 186 w 684"/>
              <a:gd name="T7" fmla="*/ 62 h 84"/>
              <a:gd name="T8" fmla="*/ 439 w 684"/>
              <a:gd name="T9" fmla="*/ 55 h 84"/>
              <a:gd name="T10" fmla="*/ 588 w 684"/>
              <a:gd name="T11" fmla="*/ 37 h 84"/>
              <a:gd name="T12" fmla="*/ 618 w 684"/>
              <a:gd name="T13" fmla="*/ 13 h 84"/>
              <a:gd name="T14" fmla="*/ 637 w 684"/>
              <a:gd name="T15" fmla="*/ 16 h 84"/>
              <a:gd name="T16" fmla="*/ 660 w 684"/>
              <a:gd name="T17" fmla="*/ 77 h 84"/>
              <a:gd name="T18" fmla="*/ 684 w 684"/>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4" h="84">
                <a:moveTo>
                  <a:pt x="684" y="83"/>
                </a:moveTo>
                <a:lnTo>
                  <a:pt x="0" y="83"/>
                </a:lnTo>
                <a:lnTo>
                  <a:pt x="0" y="64"/>
                </a:lnTo>
                <a:lnTo>
                  <a:pt x="186" y="62"/>
                </a:lnTo>
                <a:cubicBezTo>
                  <a:pt x="269" y="60"/>
                  <a:pt x="355" y="59"/>
                  <a:pt x="439" y="55"/>
                </a:cubicBezTo>
                <a:cubicBezTo>
                  <a:pt x="477" y="54"/>
                  <a:pt x="554" y="50"/>
                  <a:pt x="588" y="37"/>
                </a:cubicBezTo>
                <a:cubicBezTo>
                  <a:pt x="603" y="32"/>
                  <a:pt x="609" y="26"/>
                  <a:pt x="618" y="13"/>
                </a:cubicBezTo>
                <a:cubicBezTo>
                  <a:pt x="627" y="3"/>
                  <a:pt x="631" y="0"/>
                  <a:pt x="637" y="16"/>
                </a:cubicBezTo>
                <a:cubicBezTo>
                  <a:pt x="643" y="32"/>
                  <a:pt x="650" y="67"/>
                  <a:pt x="660" y="77"/>
                </a:cubicBezTo>
                <a:cubicBezTo>
                  <a:pt x="666" y="84"/>
                  <a:pt x="676" y="83"/>
                  <a:pt x="684" y="83"/>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49" name="Freeform 38"/>
          <p:cNvSpPr>
            <a:spLocks/>
          </p:cNvSpPr>
          <p:nvPr/>
        </p:nvSpPr>
        <p:spPr bwMode="auto">
          <a:xfrm>
            <a:off x="1569032" y="4983991"/>
            <a:ext cx="3197225" cy="319087"/>
          </a:xfrm>
          <a:custGeom>
            <a:avLst/>
            <a:gdLst>
              <a:gd name="T0" fmla="*/ 671 w 671"/>
              <a:gd name="T1" fmla="*/ 66 h 67"/>
              <a:gd name="T2" fmla="*/ 0 w 671"/>
              <a:gd name="T3" fmla="*/ 66 h 67"/>
              <a:gd name="T4" fmla="*/ 0 w 671"/>
              <a:gd name="T5" fmla="*/ 51 h 67"/>
              <a:gd name="T6" fmla="*/ 186 w 671"/>
              <a:gd name="T7" fmla="*/ 49 h 67"/>
              <a:gd name="T8" fmla="*/ 435 w 671"/>
              <a:gd name="T9" fmla="*/ 44 h 67"/>
              <a:gd name="T10" fmla="*/ 577 w 671"/>
              <a:gd name="T11" fmla="*/ 28 h 67"/>
              <a:gd name="T12" fmla="*/ 601 w 671"/>
              <a:gd name="T13" fmla="*/ 11 h 67"/>
              <a:gd name="T14" fmla="*/ 620 w 671"/>
              <a:gd name="T15" fmla="*/ 13 h 67"/>
              <a:gd name="T16" fmla="*/ 645 w 671"/>
              <a:gd name="T17" fmla="*/ 63 h 67"/>
              <a:gd name="T18" fmla="*/ 671 w 671"/>
              <a:gd name="T19"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1" h="67">
                <a:moveTo>
                  <a:pt x="671" y="66"/>
                </a:moveTo>
                <a:lnTo>
                  <a:pt x="0" y="66"/>
                </a:lnTo>
                <a:lnTo>
                  <a:pt x="0" y="51"/>
                </a:lnTo>
                <a:lnTo>
                  <a:pt x="186" y="49"/>
                </a:lnTo>
                <a:cubicBezTo>
                  <a:pt x="268" y="48"/>
                  <a:pt x="353" y="47"/>
                  <a:pt x="435" y="44"/>
                </a:cubicBezTo>
                <a:cubicBezTo>
                  <a:pt x="471" y="43"/>
                  <a:pt x="545" y="40"/>
                  <a:pt x="577" y="28"/>
                </a:cubicBezTo>
                <a:cubicBezTo>
                  <a:pt x="588" y="24"/>
                  <a:pt x="593" y="20"/>
                  <a:pt x="601" y="11"/>
                </a:cubicBezTo>
                <a:cubicBezTo>
                  <a:pt x="610" y="3"/>
                  <a:pt x="614" y="0"/>
                  <a:pt x="620" y="13"/>
                </a:cubicBezTo>
                <a:cubicBezTo>
                  <a:pt x="627" y="27"/>
                  <a:pt x="633" y="56"/>
                  <a:pt x="645" y="63"/>
                </a:cubicBezTo>
                <a:cubicBezTo>
                  <a:pt x="651" y="67"/>
                  <a:pt x="664" y="66"/>
                  <a:pt x="671" y="66"/>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0" name="Freeform 39"/>
          <p:cNvSpPr>
            <a:spLocks/>
          </p:cNvSpPr>
          <p:nvPr/>
        </p:nvSpPr>
        <p:spPr bwMode="auto">
          <a:xfrm>
            <a:off x="1569032" y="5031616"/>
            <a:ext cx="3116263" cy="271462"/>
          </a:xfrm>
          <a:custGeom>
            <a:avLst/>
            <a:gdLst>
              <a:gd name="T0" fmla="*/ 654 w 654"/>
              <a:gd name="T1" fmla="*/ 56 h 57"/>
              <a:gd name="T2" fmla="*/ 0 w 654"/>
              <a:gd name="T3" fmla="*/ 56 h 57"/>
              <a:gd name="T4" fmla="*/ 0 w 654"/>
              <a:gd name="T5" fmla="*/ 43 h 57"/>
              <a:gd name="T6" fmla="*/ 186 w 654"/>
              <a:gd name="T7" fmla="*/ 42 h 57"/>
              <a:gd name="T8" fmla="*/ 429 w 654"/>
              <a:gd name="T9" fmla="*/ 37 h 57"/>
              <a:gd name="T10" fmla="*/ 563 w 654"/>
              <a:gd name="T11" fmla="*/ 23 h 57"/>
              <a:gd name="T12" fmla="*/ 586 w 654"/>
              <a:gd name="T13" fmla="*/ 8 h 57"/>
              <a:gd name="T14" fmla="*/ 603 w 654"/>
              <a:gd name="T15" fmla="*/ 10 h 57"/>
              <a:gd name="T16" fmla="*/ 628 w 654"/>
              <a:gd name="T17" fmla="*/ 54 h 57"/>
              <a:gd name="T18" fmla="*/ 654 w 654"/>
              <a:gd name="T19"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4" h="57">
                <a:moveTo>
                  <a:pt x="654" y="56"/>
                </a:moveTo>
                <a:lnTo>
                  <a:pt x="0" y="56"/>
                </a:lnTo>
                <a:lnTo>
                  <a:pt x="0" y="43"/>
                </a:lnTo>
                <a:lnTo>
                  <a:pt x="186" y="42"/>
                </a:lnTo>
                <a:cubicBezTo>
                  <a:pt x="266" y="41"/>
                  <a:pt x="349" y="40"/>
                  <a:pt x="429" y="37"/>
                </a:cubicBezTo>
                <a:cubicBezTo>
                  <a:pt x="462" y="36"/>
                  <a:pt x="535" y="33"/>
                  <a:pt x="563" y="23"/>
                </a:cubicBezTo>
                <a:cubicBezTo>
                  <a:pt x="574" y="19"/>
                  <a:pt x="578" y="15"/>
                  <a:pt x="586" y="8"/>
                </a:cubicBezTo>
                <a:cubicBezTo>
                  <a:pt x="594" y="1"/>
                  <a:pt x="598" y="0"/>
                  <a:pt x="603" y="10"/>
                </a:cubicBezTo>
                <a:cubicBezTo>
                  <a:pt x="610" y="23"/>
                  <a:pt x="616" y="48"/>
                  <a:pt x="628" y="54"/>
                </a:cubicBezTo>
                <a:cubicBezTo>
                  <a:pt x="634" y="57"/>
                  <a:pt x="647" y="56"/>
                  <a:pt x="654" y="56"/>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1" name="Freeform 40"/>
          <p:cNvSpPr>
            <a:spLocks/>
          </p:cNvSpPr>
          <p:nvPr/>
        </p:nvSpPr>
        <p:spPr bwMode="auto">
          <a:xfrm>
            <a:off x="1569032" y="5064953"/>
            <a:ext cx="3044825" cy="238125"/>
          </a:xfrm>
          <a:custGeom>
            <a:avLst/>
            <a:gdLst>
              <a:gd name="T0" fmla="*/ 639 w 639"/>
              <a:gd name="T1" fmla="*/ 49 h 50"/>
              <a:gd name="T2" fmla="*/ 0 w 639"/>
              <a:gd name="T3" fmla="*/ 49 h 50"/>
              <a:gd name="T4" fmla="*/ 0 w 639"/>
              <a:gd name="T5" fmla="*/ 38 h 50"/>
              <a:gd name="T6" fmla="*/ 186 w 639"/>
              <a:gd name="T7" fmla="*/ 36 h 50"/>
              <a:gd name="T8" fmla="*/ 426 w 639"/>
              <a:gd name="T9" fmla="*/ 32 h 50"/>
              <a:gd name="T10" fmla="*/ 550 w 639"/>
              <a:gd name="T11" fmla="*/ 19 h 50"/>
              <a:gd name="T12" fmla="*/ 569 w 639"/>
              <a:gd name="T13" fmla="*/ 7 h 50"/>
              <a:gd name="T14" fmla="*/ 586 w 639"/>
              <a:gd name="T15" fmla="*/ 9 h 50"/>
              <a:gd name="T16" fmla="*/ 611 w 639"/>
              <a:gd name="T17" fmla="*/ 48 h 50"/>
              <a:gd name="T18" fmla="*/ 639 w 639"/>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9" h="50">
                <a:moveTo>
                  <a:pt x="639" y="49"/>
                </a:moveTo>
                <a:lnTo>
                  <a:pt x="0" y="49"/>
                </a:lnTo>
                <a:lnTo>
                  <a:pt x="0" y="38"/>
                </a:lnTo>
                <a:lnTo>
                  <a:pt x="186" y="36"/>
                </a:lnTo>
                <a:cubicBezTo>
                  <a:pt x="265" y="36"/>
                  <a:pt x="346" y="35"/>
                  <a:pt x="426" y="32"/>
                </a:cubicBezTo>
                <a:cubicBezTo>
                  <a:pt x="456" y="31"/>
                  <a:pt x="524" y="29"/>
                  <a:pt x="550" y="19"/>
                </a:cubicBezTo>
                <a:cubicBezTo>
                  <a:pt x="558" y="16"/>
                  <a:pt x="563" y="12"/>
                  <a:pt x="569" y="7"/>
                </a:cubicBezTo>
                <a:cubicBezTo>
                  <a:pt x="576" y="1"/>
                  <a:pt x="581" y="0"/>
                  <a:pt x="586" y="9"/>
                </a:cubicBezTo>
                <a:cubicBezTo>
                  <a:pt x="593" y="20"/>
                  <a:pt x="598" y="43"/>
                  <a:pt x="611" y="48"/>
                </a:cubicBezTo>
                <a:cubicBezTo>
                  <a:pt x="617" y="50"/>
                  <a:pt x="632" y="49"/>
                  <a:pt x="639" y="49"/>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2" name="Freeform 41"/>
          <p:cNvSpPr>
            <a:spLocks/>
          </p:cNvSpPr>
          <p:nvPr/>
        </p:nvSpPr>
        <p:spPr bwMode="auto">
          <a:xfrm>
            <a:off x="1569032" y="5098291"/>
            <a:ext cx="3025775" cy="204787"/>
          </a:xfrm>
          <a:custGeom>
            <a:avLst/>
            <a:gdLst>
              <a:gd name="T0" fmla="*/ 635 w 635"/>
              <a:gd name="T1" fmla="*/ 42 h 43"/>
              <a:gd name="T2" fmla="*/ 0 w 635"/>
              <a:gd name="T3" fmla="*/ 42 h 43"/>
              <a:gd name="T4" fmla="*/ 0 w 635"/>
              <a:gd name="T5" fmla="*/ 32 h 43"/>
              <a:gd name="T6" fmla="*/ 186 w 635"/>
              <a:gd name="T7" fmla="*/ 31 h 43"/>
              <a:gd name="T8" fmla="*/ 414 w 635"/>
              <a:gd name="T9" fmla="*/ 27 h 43"/>
              <a:gd name="T10" fmla="*/ 535 w 635"/>
              <a:gd name="T11" fmla="*/ 15 h 43"/>
              <a:gd name="T12" fmla="*/ 562 w 635"/>
              <a:gd name="T13" fmla="*/ 0 h 43"/>
              <a:gd name="T14" fmla="*/ 577 w 635"/>
              <a:gd name="T15" fmla="*/ 20 h 43"/>
              <a:gd name="T16" fmla="*/ 596 w 635"/>
              <a:gd name="T17" fmla="*/ 41 h 43"/>
              <a:gd name="T18" fmla="*/ 635 w 635"/>
              <a:gd name="T1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5" h="43">
                <a:moveTo>
                  <a:pt x="635" y="42"/>
                </a:moveTo>
                <a:lnTo>
                  <a:pt x="0" y="42"/>
                </a:lnTo>
                <a:lnTo>
                  <a:pt x="0" y="32"/>
                </a:lnTo>
                <a:lnTo>
                  <a:pt x="186" y="31"/>
                </a:lnTo>
                <a:cubicBezTo>
                  <a:pt x="261" y="30"/>
                  <a:pt x="338" y="29"/>
                  <a:pt x="414" y="27"/>
                </a:cubicBezTo>
                <a:cubicBezTo>
                  <a:pt x="443" y="26"/>
                  <a:pt x="510" y="24"/>
                  <a:pt x="535" y="15"/>
                </a:cubicBezTo>
                <a:cubicBezTo>
                  <a:pt x="550" y="9"/>
                  <a:pt x="556" y="0"/>
                  <a:pt x="562" y="0"/>
                </a:cubicBezTo>
                <a:cubicBezTo>
                  <a:pt x="568" y="0"/>
                  <a:pt x="574" y="14"/>
                  <a:pt x="577" y="20"/>
                </a:cubicBezTo>
                <a:cubicBezTo>
                  <a:pt x="581" y="29"/>
                  <a:pt x="585" y="39"/>
                  <a:pt x="596" y="41"/>
                </a:cubicBezTo>
                <a:cubicBezTo>
                  <a:pt x="602" y="43"/>
                  <a:pt x="627" y="42"/>
                  <a:pt x="635" y="42"/>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3" name="Freeform 42"/>
          <p:cNvSpPr>
            <a:spLocks/>
          </p:cNvSpPr>
          <p:nvPr/>
        </p:nvSpPr>
        <p:spPr bwMode="auto">
          <a:xfrm>
            <a:off x="1569032" y="5107816"/>
            <a:ext cx="2911475" cy="195262"/>
          </a:xfrm>
          <a:custGeom>
            <a:avLst/>
            <a:gdLst>
              <a:gd name="T0" fmla="*/ 611 w 611"/>
              <a:gd name="T1" fmla="*/ 40 h 41"/>
              <a:gd name="T2" fmla="*/ 0 w 611"/>
              <a:gd name="T3" fmla="*/ 40 h 41"/>
              <a:gd name="T4" fmla="*/ 0 w 611"/>
              <a:gd name="T5" fmla="*/ 31 h 41"/>
              <a:gd name="T6" fmla="*/ 325 w 611"/>
              <a:gd name="T7" fmla="*/ 28 h 41"/>
              <a:gd name="T8" fmla="*/ 461 w 611"/>
              <a:gd name="T9" fmla="*/ 23 h 41"/>
              <a:gd name="T10" fmla="*/ 526 w 611"/>
              <a:gd name="T11" fmla="*/ 12 h 41"/>
              <a:gd name="T12" fmla="*/ 543 w 611"/>
              <a:gd name="T13" fmla="*/ 2 h 41"/>
              <a:gd name="T14" fmla="*/ 556 w 611"/>
              <a:gd name="T15" fmla="*/ 13 h 41"/>
              <a:gd name="T16" fmla="*/ 577 w 611"/>
              <a:gd name="T17" fmla="*/ 39 h 41"/>
              <a:gd name="T18" fmla="*/ 611 w 611"/>
              <a:gd name="T1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41">
                <a:moveTo>
                  <a:pt x="611" y="40"/>
                </a:moveTo>
                <a:lnTo>
                  <a:pt x="0" y="40"/>
                </a:lnTo>
                <a:lnTo>
                  <a:pt x="0" y="31"/>
                </a:lnTo>
                <a:cubicBezTo>
                  <a:pt x="108" y="30"/>
                  <a:pt x="217" y="30"/>
                  <a:pt x="325" y="28"/>
                </a:cubicBezTo>
                <a:cubicBezTo>
                  <a:pt x="369" y="27"/>
                  <a:pt x="418" y="26"/>
                  <a:pt x="461" y="23"/>
                </a:cubicBezTo>
                <a:cubicBezTo>
                  <a:pt x="479" y="22"/>
                  <a:pt x="510" y="20"/>
                  <a:pt x="526" y="12"/>
                </a:cubicBezTo>
                <a:cubicBezTo>
                  <a:pt x="532" y="9"/>
                  <a:pt x="539" y="3"/>
                  <a:pt x="543" y="2"/>
                </a:cubicBezTo>
                <a:cubicBezTo>
                  <a:pt x="549" y="0"/>
                  <a:pt x="553" y="8"/>
                  <a:pt x="556" y="13"/>
                </a:cubicBezTo>
                <a:cubicBezTo>
                  <a:pt x="561" y="23"/>
                  <a:pt x="566" y="36"/>
                  <a:pt x="577" y="39"/>
                </a:cubicBezTo>
                <a:cubicBezTo>
                  <a:pt x="583" y="41"/>
                  <a:pt x="603" y="40"/>
                  <a:pt x="611" y="40"/>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4" name="Freeform 43"/>
          <p:cNvSpPr>
            <a:spLocks/>
          </p:cNvSpPr>
          <p:nvPr/>
        </p:nvSpPr>
        <p:spPr bwMode="auto">
          <a:xfrm>
            <a:off x="1569032" y="5122103"/>
            <a:ext cx="2773363" cy="180975"/>
          </a:xfrm>
          <a:custGeom>
            <a:avLst/>
            <a:gdLst>
              <a:gd name="T0" fmla="*/ 582 w 582"/>
              <a:gd name="T1" fmla="*/ 37 h 38"/>
              <a:gd name="T2" fmla="*/ 0 w 582"/>
              <a:gd name="T3" fmla="*/ 37 h 38"/>
              <a:gd name="T4" fmla="*/ 0 w 582"/>
              <a:gd name="T5" fmla="*/ 29 h 38"/>
              <a:gd name="T6" fmla="*/ 186 w 582"/>
              <a:gd name="T7" fmla="*/ 27 h 38"/>
              <a:gd name="T8" fmla="*/ 399 w 582"/>
              <a:gd name="T9" fmla="*/ 24 h 38"/>
              <a:gd name="T10" fmla="*/ 505 w 582"/>
              <a:gd name="T11" fmla="*/ 13 h 38"/>
              <a:gd name="T12" fmla="*/ 526 w 582"/>
              <a:gd name="T13" fmla="*/ 2 h 38"/>
              <a:gd name="T14" fmla="*/ 539 w 582"/>
              <a:gd name="T15" fmla="*/ 12 h 38"/>
              <a:gd name="T16" fmla="*/ 556 w 582"/>
              <a:gd name="T17" fmla="*/ 35 h 38"/>
              <a:gd name="T18" fmla="*/ 582 w 582"/>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2" h="38">
                <a:moveTo>
                  <a:pt x="582" y="37"/>
                </a:moveTo>
                <a:lnTo>
                  <a:pt x="0" y="37"/>
                </a:lnTo>
                <a:lnTo>
                  <a:pt x="0" y="29"/>
                </a:lnTo>
                <a:lnTo>
                  <a:pt x="186" y="27"/>
                </a:lnTo>
                <a:cubicBezTo>
                  <a:pt x="257" y="27"/>
                  <a:pt x="328" y="26"/>
                  <a:pt x="399" y="24"/>
                </a:cubicBezTo>
                <a:cubicBezTo>
                  <a:pt x="425" y="23"/>
                  <a:pt x="483" y="21"/>
                  <a:pt x="505" y="13"/>
                </a:cubicBezTo>
                <a:cubicBezTo>
                  <a:pt x="515" y="10"/>
                  <a:pt x="521" y="3"/>
                  <a:pt x="526" y="2"/>
                </a:cubicBezTo>
                <a:cubicBezTo>
                  <a:pt x="532" y="0"/>
                  <a:pt x="536" y="8"/>
                  <a:pt x="539" y="12"/>
                </a:cubicBezTo>
                <a:cubicBezTo>
                  <a:pt x="543" y="20"/>
                  <a:pt x="548" y="32"/>
                  <a:pt x="556" y="35"/>
                </a:cubicBezTo>
                <a:cubicBezTo>
                  <a:pt x="562" y="38"/>
                  <a:pt x="576" y="37"/>
                  <a:pt x="582" y="37"/>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5" name="Freeform 44"/>
          <p:cNvSpPr>
            <a:spLocks/>
          </p:cNvSpPr>
          <p:nvPr/>
        </p:nvSpPr>
        <p:spPr bwMode="auto">
          <a:xfrm>
            <a:off x="1569032" y="5093528"/>
            <a:ext cx="2773363" cy="209550"/>
          </a:xfrm>
          <a:custGeom>
            <a:avLst/>
            <a:gdLst>
              <a:gd name="T0" fmla="*/ 582 w 582"/>
              <a:gd name="T1" fmla="*/ 43 h 44"/>
              <a:gd name="T2" fmla="*/ 0 w 582"/>
              <a:gd name="T3" fmla="*/ 43 h 44"/>
              <a:gd name="T4" fmla="*/ 0 w 582"/>
              <a:gd name="T5" fmla="*/ 35 h 44"/>
              <a:gd name="T6" fmla="*/ 186 w 582"/>
              <a:gd name="T7" fmla="*/ 34 h 44"/>
              <a:gd name="T8" fmla="*/ 390 w 582"/>
              <a:gd name="T9" fmla="*/ 31 h 44"/>
              <a:gd name="T10" fmla="*/ 490 w 582"/>
              <a:gd name="T11" fmla="*/ 20 h 44"/>
              <a:gd name="T12" fmla="*/ 522 w 582"/>
              <a:gd name="T13" fmla="*/ 20 h 44"/>
              <a:gd name="T14" fmla="*/ 543 w 582"/>
              <a:gd name="T15" fmla="*/ 43 h 44"/>
              <a:gd name="T16" fmla="*/ 582 w 582"/>
              <a:gd name="T1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2" h="44">
                <a:moveTo>
                  <a:pt x="582" y="43"/>
                </a:moveTo>
                <a:lnTo>
                  <a:pt x="0" y="43"/>
                </a:lnTo>
                <a:lnTo>
                  <a:pt x="0" y="35"/>
                </a:lnTo>
                <a:lnTo>
                  <a:pt x="186" y="34"/>
                </a:lnTo>
                <a:cubicBezTo>
                  <a:pt x="253" y="33"/>
                  <a:pt x="322" y="33"/>
                  <a:pt x="390" y="31"/>
                </a:cubicBezTo>
                <a:cubicBezTo>
                  <a:pt x="414" y="30"/>
                  <a:pt x="469" y="28"/>
                  <a:pt x="490" y="20"/>
                </a:cubicBezTo>
                <a:cubicBezTo>
                  <a:pt x="507" y="14"/>
                  <a:pt x="510" y="0"/>
                  <a:pt x="522" y="20"/>
                </a:cubicBezTo>
                <a:cubicBezTo>
                  <a:pt x="527" y="30"/>
                  <a:pt x="531" y="41"/>
                  <a:pt x="543" y="43"/>
                </a:cubicBezTo>
                <a:cubicBezTo>
                  <a:pt x="548" y="44"/>
                  <a:pt x="575" y="43"/>
                  <a:pt x="582" y="43"/>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6" name="Freeform 45"/>
          <p:cNvSpPr>
            <a:spLocks/>
          </p:cNvSpPr>
          <p:nvPr/>
        </p:nvSpPr>
        <p:spPr bwMode="auto">
          <a:xfrm>
            <a:off x="1569032" y="5141153"/>
            <a:ext cx="2678113" cy="161925"/>
          </a:xfrm>
          <a:custGeom>
            <a:avLst/>
            <a:gdLst>
              <a:gd name="T0" fmla="*/ 562 w 562"/>
              <a:gd name="T1" fmla="*/ 33 h 34"/>
              <a:gd name="T2" fmla="*/ 0 w 562"/>
              <a:gd name="T3" fmla="*/ 33 h 34"/>
              <a:gd name="T4" fmla="*/ 0 w 562"/>
              <a:gd name="T5" fmla="*/ 26 h 34"/>
              <a:gd name="T6" fmla="*/ 112 w 562"/>
              <a:gd name="T7" fmla="*/ 25 h 34"/>
              <a:gd name="T8" fmla="*/ 112 w 562"/>
              <a:gd name="T9" fmla="*/ 25 h 34"/>
              <a:gd name="T10" fmla="*/ 350 w 562"/>
              <a:gd name="T11" fmla="*/ 22 h 34"/>
              <a:gd name="T12" fmla="*/ 473 w 562"/>
              <a:gd name="T13" fmla="*/ 12 h 34"/>
              <a:gd name="T14" fmla="*/ 492 w 562"/>
              <a:gd name="T15" fmla="*/ 2 h 34"/>
              <a:gd name="T16" fmla="*/ 503 w 562"/>
              <a:gd name="T17" fmla="*/ 8 h 34"/>
              <a:gd name="T18" fmla="*/ 524 w 562"/>
              <a:gd name="T19" fmla="*/ 32 h 34"/>
              <a:gd name="T20" fmla="*/ 562 w 562"/>
              <a:gd name="T2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2" h="34">
                <a:moveTo>
                  <a:pt x="562" y="33"/>
                </a:moveTo>
                <a:lnTo>
                  <a:pt x="0" y="33"/>
                </a:lnTo>
                <a:lnTo>
                  <a:pt x="0" y="26"/>
                </a:lnTo>
                <a:lnTo>
                  <a:pt x="112" y="25"/>
                </a:lnTo>
                <a:cubicBezTo>
                  <a:pt x="112" y="25"/>
                  <a:pt x="112" y="25"/>
                  <a:pt x="112" y="25"/>
                </a:cubicBezTo>
                <a:cubicBezTo>
                  <a:pt x="191" y="25"/>
                  <a:pt x="271" y="24"/>
                  <a:pt x="350" y="22"/>
                </a:cubicBezTo>
                <a:cubicBezTo>
                  <a:pt x="378" y="21"/>
                  <a:pt x="449" y="20"/>
                  <a:pt x="473" y="12"/>
                </a:cubicBezTo>
                <a:cubicBezTo>
                  <a:pt x="482" y="9"/>
                  <a:pt x="487" y="4"/>
                  <a:pt x="492" y="2"/>
                </a:cubicBezTo>
                <a:cubicBezTo>
                  <a:pt x="497" y="0"/>
                  <a:pt x="500" y="4"/>
                  <a:pt x="503" y="8"/>
                </a:cubicBezTo>
                <a:cubicBezTo>
                  <a:pt x="509" y="17"/>
                  <a:pt x="513" y="30"/>
                  <a:pt x="524" y="32"/>
                </a:cubicBezTo>
                <a:cubicBezTo>
                  <a:pt x="529" y="34"/>
                  <a:pt x="554" y="33"/>
                  <a:pt x="562" y="33"/>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sp>
        <p:nvSpPr>
          <p:cNvPr id="57" name="Freeform 46"/>
          <p:cNvSpPr>
            <a:spLocks/>
          </p:cNvSpPr>
          <p:nvPr/>
        </p:nvSpPr>
        <p:spPr bwMode="auto">
          <a:xfrm>
            <a:off x="1569032" y="5150678"/>
            <a:ext cx="2601913" cy="147638"/>
          </a:xfrm>
          <a:custGeom>
            <a:avLst/>
            <a:gdLst>
              <a:gd name="T0" fmla="*/ 546 w 546"/>
              <a:gd name="T1" fmla="*/ 30 h 31"/>
              <a:gd name="T2" fmla="*/ 0 w 546"/>
              <a:gd name="T3" fmla="*/ 30 h 31"/>
              <a:gd name="T4" fmla="*/ 0 w 546"/>
              <a:gd name="T5" fmla="*/ 23 h 31"/>
              <a:gd name="T6" fmla="*/ 112 w 546"/>
              <a:gd name="T7" fmla="*/ 23 h 31"/>
              <a:gd name="T8" fmla="*/ 112 w 546"/>
              <a:gd name="T9" fmla="*/ 23 h 31"/>
              <a:gd name="T10" fmla="*/ 342 w 546"/>
              <a:gd name="T11" fmla="*/ 20 h 31"/>
              <a:gd name="T12" fmla="*/ 456 w 546"/>
              <a:gd name="T13" fmla="*/ 11 h 31"/>
              <a:gd name="T14" fmla="*/ 477 w 546"/>
              <a:gd name="T15" fmla="*/ 1 h 31"/>
              <a:gd name="T16" fmla="*/ 488 w 546"/>
              <a:gd name="T17" fmla="*/ 10 h 31"/>
              <a:gd name="T18" fmla="*/ 507 w 546"/>
              <a:gd name="T19" fmla="*/ 30 h 31"/>
              <a:gd name="T20" fmla="*/ 546 w 546"/>
              <a:gd name="T2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6" h="31">
                <a:moveTo>
                  <a:pt x="546" y="30"/>
                </a:moveTo>
                <a:lnTo>
                  <a:pt x="0" y="30"/>
                </a:lnTo>
                <a:lnTo>
                  <a:pt x="0" y="23"/>
                </a:lnTo>
                <a:lnTo>
                  <a:pt x="112" y="23"/>
                </a:lnTo>
                <a:cubicBezTo>
                  <a:pt x="112" y="23"/>
                  <a:pt x="112" y="23"/>
                  <a:pt x="112" y="23"/>
                </a:cubicBezTo>
                <a:cubicBezTo>
                  <a:pt x="189" y="22"/>
                  <a:pt x="266" y="22"/>
                  <a:pt x="342" y="20"/>
                </a:cubicBezTo>
                <a:cubicBezTo>
                  <a:pt x="369" y="19"/>
                  <a:pt x="433" y="18"/>
                  <a:pt x="456" y="11"/>
                </a:cubicBezTo>
                <a:cubicBezTo>
                  <a:pt x="466" y="7"/>
                  <a:pt x="472" y="1"/>
                  <a:pt x="477" y="1"/>
                </a:cubicBezTo>
                <a:cubicBezTo>
                  <a:pt x="482" y="0"/>
                  <a:pt x="486" y="6"/>
                  <a:pt x="488" y="10"/>
                </a:cubicBezTo>
                <a:cubicBezTo>
                  <a:pt x="493" y="18"/>
                  <a:pt x="497" y="28"/>
                  <a:pt x="507" y="30"/>
                </a:cubicBezTo>
                <a:cubicBezTo>
                  <a:pt x="512" y="31"/>
                  <a:pt x="539" y="30"/>
                  <a:pt x="546" y="30"/>
                </a:cubicBezTo>
                <a:close/>
              </a:path>
            </a:pathLst>
          </a:custGeom>
          <a:solidFill>
            <a:srgbClr val="00FF00"/>
          </a:solidFill>
          <a:ln w="25400" cap="flat" cmpd="sng">
            <a:solidFill>
              <a:srgbClr val="00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grpSp>
        <p:nvGrpSpPr>
          <p:cNvPr id="64" name="Group 53"/>
          <p:cNvGrpSpPr>
            <a:grpSpLocks/>
          </p:cNvGrpSpPr>
          <p:nvPr/>
        </p:nvGrpSpPr>
        <p:grpSpPr bwMode="auto">
          <a:xfrm>
            <a:off x="1473007" y="1484784"/>
            <a:ext cx="5495925" cy="3917950"/>
            <a:chOff x="1028" y="754"/>
            <a:chExt cx="3462" cy="2468"/>
          </a:xfrm>
        </p:grpSpPr>
        <p:sp>
          <p:nvSpPr>
            <p:cNvPr id="65" name="Rectangle 54"/>
            <p:cNvSpPr>
              <a:spLocks noChangeArrowheads="1"/>
            </p:cNvSpPr>
            <p:nvPr/>
          </p:nvSpPr>
          <p:spPr bwMode="auto">
            <a:xfrm>
              <a:off x="1085" y="754"/>
              <a:ext cx="3404" cy="2411"/>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de-CH" sz="1700" smtClean="0">
                <a:solidFill>
                  <a:srgbClr val="000000"/>
                </a:solidFill>
                <a:latin typeface="+mn-lt"/>
                <a:ea typeface="ヒラギノ角ゴ Pro W3"/>
              </a:endParaRPr>
            </a:p>
          </p:txBody>
        </p:sp>
        <p:grpSp>
          <p:nvGrpSpPr>
            <p:cNvPr id="66" name="Group 55"/>
            <p:cNvGrpSpPr>
              <a:grpSpLocks/>
            </p:cNvGrpSpPr>
            <p:nvPr/>
          </p:nvGrpSpPr>
          <p:grpSpPr bwMode="auto">
            <a:xfrm>
              <a:off x="1028" y="895"/>
              <a:ext cx="3462" cy="2327"/>
              <a:chOff x="1028" y="895"/>
              <a:chExt cx="3462" cy="2327"/>
            </a:xfrm>
          </p:grpSpPr>
          <p:grpSp>
            <p:nvGrpSpPr>
              <p:cNvPr id="67" name="Group 56"/>
              <p:cNvGrpSpPr>
                <a:grpSpLocks/>
              </p:cNvGrpSpPr>
              <p:nvPr/>
            </p:nvGrpSpPr>
            <p:grpSpPr bwMode="auto">
              <a:xfrm>
                <a:off x="1028" y="895"/>
                <a:ext cx="57" cy="2271"/>
                <a:chOff x="1028" y="895"/>
                <a:chExt cx="57" cy="2271"/>
              </a:xfrm>
            </p:grpSpPr>
            <p:sp>
              <p:nvSpPr>
                <p:cNvPr id="76" name="Line 57"/>
                <p:cNvSpPr>
                  <a:spLocks noChangeShapeType="1"/>
                </p:cNvSpPr>
                <p:nvPr/>
              </p:nvSpPr>
              <p:spPr bwMode="auto">
                <a:xfrm>
                  <a:off x="1028" y="3165"/>
                  <a:ext cx="57" cy="1"/>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7" name="Line 58"/>
                <p:cNvSpPr>
                  <a:spLocks noChangeShapeType="1"/>
                </p:cNvSpPr>
                <p:nvPr/>
              </p:nvSpPr>
              <p:spPr bwMode="auto">
                <a:xfrm>
                  <a:off x="1028" y="895"/>
                  <a:ext cx="57" cy="1"/>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8" name="Line 59"/>
                <p:cNvSpPr>
                  <a:spLocks noChangeShapeType="1"/>
                </p:cNvSpPr>
                <p:nvPr/>
              </p:nvSpPr>
              <p:spPr bwMode="auto">
                <a:xfrm>
                  <a:off x="1028" y="2030"/>
                  <a:ext cx="57" cy="1"/>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9" name="Line 60"/>
                <p:cNvSpPr>
                  <a:spLocks noChangeShapeType="1"/>
                </p:cNvSpPr>
                <p:nvPr/>
              </p:nvSpPr>
              <p:spPr bwMode="auto">
                <a:xfrm>
                  <a:off x="1028" y="1463"/>
                  <a:ext cx="57" cy="1"/>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80" name="Line 61"/>
                <p:cNvSpPr>
                  <a:spLocks noChangeShapeType="1"/>
                </p:cNvSpPr>
                <p:nvPr/>
              </p:nvSpPr>
              <p:spPr bwMode="auto">
                <a:xfrm>
                  <a:off x="1028" y="2597"/>
                  <a:ext cx="57" cy="1"/>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grpSp>
          <p:grpSp>
            <p:nvGrpSpPr>
              <p:cNvPr id="68" name="Group 62"/>
              <p:cNvGrpSpPr>
                <a:grpSpLocks/>
              </p:cNvGrpSpPr>
              <p:nvPr/>
            </p:nvGrpSpPr>
            <p:grpSpPr bwMode="auto">
              <a:xfrm>
                <a:off x="1085" y="3165"/>
                <a:ext cx="3405" cy="57"/>
                <a:chOff x="1085" y="3165"/>
                <a:chExt cx="3405" cy="57"/>
              </a:xfrm>
            </p:grpSpPr>
            <p:sp>
              <p:nvSpPr>
                <p:cNvPr id="69" name="Line 63"/>
                <p:cNvSpPr>
                  <a:spLocks noChangeShapeType="1"/>
                </p:cNvSpPr>
                <p:nvPr/>
              </p:nvSpPr>
              <p:spPr bwMode="auto">
                <a:xfrm>
                  <a:off x="4489" y="3165"/>
                  <a:ext cx="1" cy="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0" name="Line 64"/>
                <p:cNvSpPr>
                  <a:spLocks noChangeShapeType="1"/>
                </p:cNvSpPr>
                <p:nvPr/>
              </p:nvSpPr>
              <p:spPr bwMode="auto">
                <a:xfrm>
                  <a:off x="1085" y="3165"/>
                  <a:ext cx="1" cy="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1" name="Line 65"/>
                <p:cNvSpPr>
                  <a:spLocks noChangeShapeType="1"/>
                </p:cNvSpPr>
                <p:nvPr/>
              </p:nvSpPr>
              <p:spPr bwMode="auto">
                <a:xfrm>
                  <a:off x="1653" y="3165"/>
                  <a:ext cx="1" cy="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2" name="Line 66"/>
                <p:cNvSpPr>
                  <a:spLocks noChangeShapeType="1"/>
                </p:cNvSpPr>
                <p:nvPr/>
              </p:nvSpPr>
              <p:spPr bwMode="auto">
                <a:xfrm>
                  <a:off x="2787" y="3165"/>
                  <a:ext cx="1" cy="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3" name="Line 67"/>
                <p:cNvSpPr>
                  <a:spLocks noChangeShapeType="1"/>
                </p:cNvSpPr>
                <p:nvPr/>
              </p:nvSpPr>
              <p:spPr bwMode="auto">
                <a:xfrm>
                  <a:off x="2220" y="3165"/>
                  <a:ext cx="1" cy="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4" name="Line 68"/>
                <p:cNvSpPr>
                  <a:spLocks noChangeShapeType="1"/>
                </p:cNvSpPr>
                <p:nvPr/>
              </p:nvSpPr>
              <p:spPr bwMode="auto">
                <a:xfrm>
                  <a:off x="3354" y="3165"/>
                  <a:ext cx="1" cy="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75" name="Line 69"/>
                <p:cNvSpPr>
                  <a:spLocks noChangeShapeType="1"/>
                </p:cNvSpPr>
                <p:nvPr/>
              </p:nvSpPr>
              <p:spPr bwMode="auto">
                <a:xfrm>
                  <a:off x="3922" y="3165"/>
                  <a:ext cx="1" cy="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grpSp>
        </p:grpSp>
      </p:grpSp>
      <p:sp>
        <p:nvSpPr>
          <p:cNvPr id="81" name="Text Box 70"/>
          <p:cNvSpPr txBox="1">
            <a:spLocks noChangeArrowheads="1"/>
          </p:cNvSpPr>
          <p:nvPr/>
        </p:nvSpPr>
        <p:spPr bwMode="auto">
          <a:xfrm>
            <a:off x="4822632" y="1488710"/>
            <a:ext cx="1857812" cy="356114"/>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36000" rIns="72000" bIns="36000">
            <a:spAutoFit/>
          </a:bodyPr>
          <a:lstStyle/>
          <a:p>
            <a:pPr>
              <a:lnSpc>
                <a:spcPct val="110000"/>
              </a:lnSpc>
            </a:pPr>
            <a:r>
              <a:rPr lang="en-GB" altLang="de-DE" sz="1700" dirty="0" smtClean="0">
                <a:solidFill>
                  <a:srgbClr val="A50021"/>
                </a:solidFill>
                <a:latin typeface="+mn-lt"/>
                <a:ea typeface="ヒラギノ角ゴ Pro W3"/>
              </a:rPr>
              <a:t>Photons 10 MeV</a:t>
            </a:r>
          </a:p>
        </p:txBody>
      </p:sp>
      <p:sp>
        <p:nvSpPr>
          <p:cNvPr id="82" name="Text Box 71"/>
          <p:cNvSpPr txBox="1">
            <a:spLocks noChangeArrowheads="1"/>
          </p:cNvSpPr>
          <p:nvPr/>
        </p:nvSpPr>
        <p:spPr bwMode="auto">
          <a:xfrm>
            <a:off x="4822632" y="2064774"/>
            <a:ext cx="1835587" cy="356114"/>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36000" rIns="72000" bIns="36000">
            <a:spAutoFit/>
          </a:bodyPr>
          <a:lstStyle/>
          <a:p>
            <a:pPr>
              <a:lnSpc>
                <a:spcPct val="110000"/>
              </a:lnSpc>
            </a:pPr>
            <a:r>
              <a:rPr lang="en-GB" altLang="de-DE" sz="1700" dirty="0" smtClean="0">
                <a:solidFill>
                  <a:srgbClr val="009900"/>
                </a:solidFill>
                <a:latin typeface="+mn-lt"/>
                <a:ea typeface="ヒラギノ角ゴ Pro W3"/>
              </a:rPr>
              <a:t>Protons 150 MeV</a:t>
            </a:r>
            <a:endParaRPr lang="en-GB" altLang="de-DE" sz="1700" dirty="0" smtClean="0">
              <a:solidFill>
                <a:srgbClr val="000000"/>
              </a:solidFill>
              <a:latin typeface="+mn-lt"/>
              <a:ea typeface="ヒラギノ角ゴ Pro W3"/>
            </a:endParaRPr>
          </a:p>
        </p:txBody>
      </p:sp>
      <p:sp>
        <p:nvSpPr>
          <p:cNvPr id="83" name="Text Box 72"/>
          <p:cNvSpPr txBox="1">
            <a:spLocks noChangeArrowheads="1"/>
          </p:cNvSpPr>
          <p:nvPr/>
        </p:nvSpPr>
        <p:spPr bwMode="auto">
          <a:xfrm>
            <a:off x="4819659" y="2352806"/>
            <a:ext cx="2388415" cy="356114"/>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36000" rIns="72000" bIns="36000">
            <a:spAutoFit/>
          </a:bodyPr>
          <a:lstStyle/>
          <a:p>
            <a:pPr>
              <a:lnSpc>
                <a:spcPct val="110000"/>
              </a:lnSpc>
            </a:pPr>
            <a:r>
              <a:rPr lang="en-GB" altLang="de-DE" sz="1700" dirty="0" smtClean="0">
                <a:solidFill>
                  <a:srgbClr val="0000FF"/>
                </a:solidFill>
                <a:latin typeface="+mn-lt"/>
                <a:ea typeface="ヒラギノ角ゴ Pro W3"/>
              </a:rPr>
              <a:t>Spread-Out Bragg Peak</a:t>
            </a:r>
          </a:p>
        </p:txBody>
      </p:sp>
      <p:sp>
        <p:nvSpPr>
          <p:cNvPr id="84" name="Ellipse 1"/>
          <p:cNvSpPr/>
          <p:nvPr/>
        </p:nvSpPr>
        <p:spPr>
          <a:xfrm>
            <a:off x="4822632" y="3905722"/>
            <a:ext cx="1244601" cy="1400969"/>
          </a:xfrm>
          <a:prstGeom prst="ellipse">
            <a:avLst/>
          </a:prstGeom>
          <a:noFill/>
          <a:ln w="31750" cap="rnd">
            <a:solidFill>
              <a:schemeClr val="hlink"/>
            </a:solidFill>
            <a:prstDash val="sysDot"/>
            <a:round/>
            <a:headEnd/>
            <a:tailEnd/>
          </a:ln>
          <a:extLst>
            <a:ext uri="{909E8E84-426E-40DD-AFC4-6F175D3DCCD1}">
              <a14:hiddenFill xmlns:a14="http://schemas.microsoft.com/office/drawing/2010/main">
                <a:noFill/>
              </a14:hiddenFill>
            </a:ext>
          </a:extLst>
        </p:spPr>
        <p:txBody>
          <a:bodyPr/>
          <a:lstStyle/>
          <a:p>
            <a:pPr eaLnBrk="1" hangingPunct="1"/>
            <a:endParaRPr lang="en-GB" sz="1700">
              <a:solidFill>
                <a:srgbClr val="000000"/>
              </a:solidFill>
              <a:latin typeface="+mn-lt"/>
              <a:ea typeface="ヒラギノ角ゴ Pro W3"/>
            </a:endParaRPr>
          </a:p>
        </p:txBody>
      </p:sp>
      <p:sp>
        <p:nvSpPr>
          <p:cNvPr id="85" name="Textfeld 84"/>
          <p:cNvSpPr txBox="1"/>
          <p:nvPr/>
        </p:nvSpPr>
        <p:spPr>
          <a:xfrm>
            <a:off x="5063905" y="4288200"/>
            <a:ext cx="731289" cy="615553"/>
          </a:xfrm>
          <a:prstGeom prst="rect">
            <a:avLst/>
          </a:prstGeom>
          <a:noFill/>
        </p:spPr>
        <p:txBody>
          <a:bodyPr wrap="none" rtlCol="0">
            <a:spAutoFit/>
          </a:bodyPr>
          <a:lstStyle/>
          <a:p>
            <a:pPr algn="ctr"/>
            <a:r>
              <a:rPr lang="en-GB" sz="1700" dirty="0">
                <a:solidFill>
                  <a:srgbClr val="262673"/>
                </a:solidFill>
                <a:latin typeface="+mn-lt"/>
                <a:ea typeface="ヒラギノ角ゴ Pro W3"/>
              </a:rPr>
              <a:t>Critical</a:t>
            </a:r>
            <a:br>
              <a:rPr lang="en-GB" sz="1700" dirty="0">
                <a:solidFill>
                  <a:srgbClr val="262673"/>
                </a:solidFill>
                <a:latin typeface="+mn-lt"/>
                <a:ea typeface="ヒラギノ角ゴ Pro W3"/>
              </a:rPr>
            </a:br>
            <a:r>
              <a:rPr lang="en-GB" sz="1700" dirty="0">
                <a:solidFill>
                  <a:srgbClr val="262673"/>
                </a:solidFill>
                <a:latin typeface="+mn-lt"/>
                <a:ea typeface="ヒラギノ角ゴ Pro W3"/>
              </a:rPr>
              <a:t>Organ</a:t>
            </a:r>
          </a:p>
        </p:txBody>
      </p:sp>
      <p:grpSp>
        <p:nvGrpSpPr>
          <p:cNvPr id="58" name="Group 47"/>
          <p:cNvGrpSpPr>
            <a:grpSpLocks/>
          </p:cNvGrpSpPr>
          <p:nvPr/>
        </p:nvGrpSpPr>
        <p:grpSpPr bwMode="auto">
          <a:xfrm>
            <a:off x="3817744" y="1484784"/>
            <a:ext cx="901700" cy="3827463"/>
            <a:chOff x="2505" y="754"/>
            <a:chExt cx="568" cy="2411"/>
          </a:xfrm>
        </p:grpSpPr>
        <p:sp>
          <p:nvSpPr>
            <p:cNvPr id="59" name="Rectangle 48"/>
            <p:cNvSpPr>
              <a:spLocks noChangeArrowheads="1"/>
            </p:cNvSpPr>
            <p:nvPr/>
          </p:nvSpPr>
          <p:spPr bwMode="auto">
            <a:xfrm>
              <a:off x="2581" y="867"/>
              <a:ext cx="41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hangingPunct="1"/>
              <a:r>
                <a:rPr lang="en-GB" altLang="de-DE" sz="1700" dirty="0" err="1" smtClean="0">
                  <a:solidFill>
                    <a:srgbClr val="262673"/>
                  </a:solidFill>
                  <a:latin typeface="+mn-lt"/>
                  <a:ea typeface="ヒラギノ角ゴ Pro W3"/>
                </a:rPr>
                <a:t>Tumor</a:t>
              </a:r>
              <a:endParaRPr lang="en-GB" altLang="de-DE" sz="1700" dirty="0" smtClean="0">
                <a:solidFill>
                  <a:srgbClr val="262673"/>
                </a:solidFill>
                <a:latin typeface="+mn-lt"/>
                <a:ea typeface="ヒラギノ角ゴ Pro W3"/>
              </a:endParaRPr>
            </a:p>
          </p:txBody>
        </p:sp>
        <p:sp>
          <p:nvSpPr>
            <p:cNvPr id="60" name="Line 49"/>
            <p:cNvSpPr>
              <a:spLocks noChangeShapeType="1"/>
            </p:cNvSpPr>
            <p:nvPr/>
          </p:nvSpPr>
          <p:spPr bwMode="auto">
            <a:xfrm>
              <a:off x="2506" y="1066"/>
              <a:ext cx="566" cy="0"/>
            </a:xfrm>
            <a:prstGeom prst="line">
              <a:avLst/>
            </a:prstGeom>
            <a:noFill/>
            <a:ln w="19050">
              <a:solidFill>
                <a:schemeClr val="hlink"/>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CH" sz="1700" smtClean="0">
                <a:solidFill>
                  <a:srgbClr val="000000"/>
                </a:solidFill>
                <a:latin typeface="+mn-lt"/>
                <a:ea typeface="ヒラギノ角ゴ Pro W3"/>
              </a:endParaRPr>
            </a:p>
          </p:txBody>
        </p:sp>
        <p:grpSp>
          <p:nvGrpSpPr>
            <p:cNvPr id="61" name="Group 50"/>
            <p:cNvGrpSpPr>
              <a:grpSpLocks/>
            </p:cNvGrpSpPr>
            <p:nvPr/>
          </p:nvGrpSpPr>
          <p:grpSpPr bwMode="auto">
            <a:xfrm>
              <a:off x="2505" y="754"/>
              <a:ext cx="568" cy="2411"/>
              <a:chOff x="2505" y="754"/>
              <a:chExt cx="568" cy="2411"/>
            </a:xfrm>
          </p:grpSpPr>
          <p:sp>
            <p:nvSpPr>
              <p:cNvPr id="62" name="Line 51"/>
              <p:cNvSpPr>
                <a:spLocks noChangeShapeType="1"/>
              </p:cNvSpPr>
              <p:nvPr/>
            </p:nvSpPr>
            <p:spPr bwMode="auto">
              <a:xfrm flipV="1">
                <a:off x="2505" y="754"/>
                <a:ext cx="1" cy="2411"/>
              </a:xfrm>
              <a:prstGeom prst="line">
                <a:avLst/>
              </a:prstGeom>
              <a:noFill/>
              <a:ln w="31750" cap="rnd">
                <a:solidFill>
                  <a:schemeClr val="hlink"/>
                </a:solidFill>
                <a:prstDash val="sysDot"/>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sp>
            <p:nvSpPr>
              <p:cNvPr id="63" name="Line 52"/>
              <p:cNvSpPr>
                <a:spLocks noChangeShapeType="1"/>
              </p:cNvSpPr>
              <p:nvPr/>
            </p:nvSpPr>
            <p:spPr bwMode="auto">
              <a:xfrm flipV="1">
                <a:off x="3072" y="754"/>
                <a:ext cx="1" cy="2411"/>
              </a:xfrm>
              <a:prstGeom prst="line">
                <a:avLst/>
              </a:prstGeom>
              <a:noFill/>
              <a:ln w="31750" cap="rnd">
                <a:solidFill>
                  <a:schemeClr val="hlink"/>
                </a:solidFill>
                <a:prstDash val="sysDot"/>
                <a:round/>
                <a:headEnd/>
                <a:tailEnd/>
              </a:ln>
              <a:extLst>
                <a:ext uri="{909E8E84-426E-40DD-AFC4-6F175D3DCCD1}">
                  <a14:hiddenFill xmlns:a14="http://schemas.microsoft.com/office/drawing/2010/main">
                    <a:noFill/>
                  </a14:hiddenFill>
                </a:ext>
              </a:extLst>
            </p:spPr>
            <p:txBody>
              <a:bodyPr/>
              <a:lstStyle/>
              <a:p>
                <a:pPr eaLnBrk="1" hangingPunct="1"/>
                <a:endParaRPr lang="de-CH" sz="1700" smtClean="0">
                  <a:solidFill>
                    <a:srgbClr val="000000"/>
                  </a:solidFill>
                  <a:latin typeface="+mn-lt"/>
                  <a:ea typeface="ヒラギノ角ゴ Pro W3"/>
                </a:endParaRPr>
              </a:p>
            </p:txBody>
          </p:sp>
        </p:grpSp>
      </p:grpSp>
      <p:sp>
        <p:nvSpPr>
          <p:cNvPr id="92" name="Text Box 70"/>
          <p:cNvSpPr txBox="1">
            <a:spLocks noChangeArrowheads="1"/>
          </p:cNvSpPr>
          <p:nvPr/>
        </p:nvSpPr>
        <p:spPr bwMode="auto">
          <a:xfrm>
            <a:off x="4822632" y="1776742"/>
            <a:ext cx="1857812" cy="356114"/>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36000" rIns="72000" bIns="36000">
            <a:spAutoFit/>
          </a:bodyPr>
          <a:lstStyle/>
          <a:p>
            <a:pPr>
              <a:lnSpc>
                <a:spcPct val="110000"/>
              </a:lnSpc>
            </a:pPr>
            <a:r>
              <a:rPr lang="en-GB" altLang="de-DE" sz="1700" dirty="0" smtClean="0">
                <a:solidFill>
                  <a:schemeClr val="accent1">
                    <a:lumMod val="75000"/>
                  </a:schemeClr>
                </a:solidFill>
                <a:latin typeface="+mn-lt"/>
                <a:ea typeface="ヒラギノ角ゴ Pro W3"/>
              </a:rPr>
              <a:t>Multi Photon Field</a:t>
            </a:r>
          </a:p>
        </p:txBody>
      </p:sp>
      <p:sp>
        <p:nvSpPr>
          <p:cNvPr id="3" name="Textfeld 2"/>
          <p:cNvSpPr txBox="1"/>
          <p:nvPr/>
        </p:nvSpPr>
        <p:spPr>
          <a:xfrm>
            <a:off x="6221204" y="778524"/>
            <a:ext cx="2922796" cy="540004"/>
          </a:xfrm>
          <a:prstGeom prst="rect">
            <a:avLst/>
          </a:prstGeom>
          <a:noFill/>
        </p:spPr>
        <p:txBody>
          <a:bodyPr wrap="none" lIns="0" tIns="0" rIns="0" bIns="0" rtlCol="0">
            <a:noAutofit/>
          </a:bodyPr>
          <a:lstStyle/>
          <a:p>
            <a:pPr>
              <a:lnSpc>
                <a:spcPct val="110000"/>
              </a:lnSpc>
              <a:spcBef>
                <a:spcPts val="0"/>
              </a:spcBef>
            </a:pPr>
            <a:r>
              <a:rPr lang="de-DE" sz="1200" kern="1000" spc="30" dirty="0" smtClean="0">
                <a:solidFill>
                  <a:schemeClr val="bg1">
                    <a:lumMod val="50000"/>
                  </a:schemeClr>
                </a:solidFill>
                <a:latin typeface="+mn-lt"/>
                <a:cs typeface="Franklin Gothic Book"/>
              </a:rPr>
              <a:t>Animation </a:t>
            </a:r>
            <a:r>
              <a:rPr lang="de-DE" sz="1200" kern="1000" spc="30" dirty="0" err="1" smtClean="0">
                <a:solidFill>
                  <a:schemeClr val="bg1">
                    <a:lumMod val="50000"/>
                  </a:schemeClr>
                </a:solidFill>
                <a:latin typeface="+mn-lt"/>
                <a:cs typeface="Franklin Gothic Book"/>
              </a:rPr>
              <a:t>adapted</a:t>
            </a:r>
            <a:r>
              <a:rPr lang="de-DE" sz="1200" kern="1000" spc="30" dirty="0" smtClean="0">
                <a:solidFill>
                  <a:schemeClr val="bg1">
                    <a:lumMod val="50000"/>
                  </a:schemeClr>
                </a:solidFill>
                <a:latin typeface="+mn-lt"/>
                <a:cs typeface="Franklin Gothic Book"/>
              </a:rPr>
              <a:t> </a:t>
            </a:r>
            <a:r>
              <a:rPr lang="de-DE" sz="1200" kern="1000" spc="30" dirty="0" err="1" smtClean="0">
                <a:solidFill>
                  <a:schemeClr val="bg1">
                    <a:lumMod val="50000"/>
                  </a:schemeClr>
                </a:solidFill>
                <a:latin typeface="+mn-lt"/>
                <a:cs typeface="Franklin Gothic Book"/>
              </a:rPr>
              <a:t>from</a:t>
            </a:r>
            <a:r>
              <a:rPr lang="de-DE" sz="1200" kern="1000" spc="30" dirty="0" smtClean="0">
                <a:solidFill>
                  <a:schemeClr val="bg1">
                    <a:lumMod val="50000"/>
                  </a:schemeClr>
                </a:solidFill>
                <a:latin typeface="+mn-lt"/>
                <a:cs typeface="Franklin Gothic Book"/>
              </a:rPr>
              <a:t>:</a:t>
            </a:r>
          </a:p>
          <a:p>
            <a:pPr>
              <a:lnSpc>
                <a:spcPct val="110000"/>
              </a:lnSpc>
              <a:spcBef>
                <a:spcPts val="0"/>
              </a:spcBef>
            </a:pPr>
            <a:r>
              <a:rPr lang="de-DE" sz="1200" kern="1000" spc="30" dirty="0" smtClean="0">
                <a:solidFill>
                  <a:schemeClr val="bg1">
                    <a:lumMod val="50000"/>
                  </a:schemeClr>
                </a:solidFill>
                <a:latin typeface="+mn-lt"/>
                <a:cs typeface="Franklin Gothic Book"/>
              </a:rPr>
              <a:t>D. Meer, </a:t>
            </a:r>
          </a:p>
        </p:txBody>
      </p:sp>
      <p:grpSp>
        <p:nvGrpSpPr>
          <p:cNvPr id="94" name="Group 4"/>
          <p:cNvGrpSpPr>
            <a:grpSpLocks/>
          </p:cNvGrpSpPr>
          <p:nvPr/>
        </p:nvGrpSpPr>
        <p:grpSpPr bwMode="auto">
          <a:xfrm>
            <a:off x="6992890" y="1471274"/>
            <a:ext cx="2054397" cy="2403407"/>
            <a:chOff x="3780" y="1089"/>
            <a:chExt cx="2292" cy="2438"/>
          </a:xfrm>
        </p:grpSpPr>
        <p:pic>
          <p:nvPicPr>
            <p:cNvPr id="95" name="Picture 5" descr="p99011_ct0_t0_imf4_6mv_z53"/>
            <p:cNvPicPr>
              <a:picLocks noChangeAspect="1" noChangeArrowheads="1"/>
            </p:cNvPicPr>
            <p:nvPr/>
          </p:nvPicPr>
          <p:blipFill>
            <a:blip r:embed="rId3">
              <a:extLst>
                <a:ext uri="{28A0092B-C50C-407E-A947-70E740481C1C}">
                  <a14:useLocalDpi xmlns:a14="http://schemas.microsoft.com/office/drawing/2010/main" val="0"/>
                </a:ext>
              </a:extLst>
            </a:blip>
            <a:srcRect l="16049" t="3543" r="30682" b="22203"/>
            <a:stretch>
              <a:fillRect/>
            </a:stretch>
          </p:blipFill>
          <p:spPr bwMode="auto">
            <a:xfrm>
              <a:off x="3780" y="1089"/>
              <a:ext cx="2117" cy="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6" name="Group 6"/>
            <p:cNvGrpSpPr>
              <a:grpSpLocks/>
            </p:cNvGrpSpPr>
            <p:nvPr/>
          </p:nvGrpSpPr>
          <p:grpSpPr bwMode="auto">
            <a:xfrm>
              <a:off x="3840" y="1888"/>
              <a:ext cx="2232" cy="281"/>
              <a:chOff x="664" y="1888"/>
              <a:chExt cx="2232" cy="281"/>
            </a:xfrm>
          </p:grpSpPr>
          <p:sp>
            <p:nvSpPr>
              <p:cNvPr id="97" name="Text Box 7"/>
              <p:cNvSpPr txBox="1">
                <a:spLocks noChangeArrowheads="1"/>
              </p:cNvSpPr>
              <p:nvPr/>
            </p:nvSpPr>
            <p:spPr bwMode="auto">
              <a:xfrm>
                <a:off x="664" y="1888"/>
                <a:ext cx="800"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200" dirty="0">
                    <a:solidFill>
                      <a:schemeClr val="bg1"/>
                    </a:solidFill>
                  </a:rPr>
                  <a:t>100%</a:t>
                </a:r>
              </a:p>
            </p:txBody>
          </p:sp>
          <p:sp>
            <p:nvSpPr>
              <p:cNvPr id="98" name="Text Box 8"/>
              <p:cNvSpPr txBox="1">
                <a:spLocks noChangeArrowheads="1"/>
              </p:cNvSpPr>
              <p:nvPr/>
            </p:nvSpPr>
            <p:spPr bwMode="auto">
              <a:xfrm>
                <a:off x="1464" y="1888"/>
                <a:ext cx="800"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200">
                    <a:solidFill>
                      <a:schemeClr val="bg1"/>
                    </a:solidFill>
                  </a:rPr>
                  <a:t>70%</a:t>
                </a:r>
              </a:p>
            </p:txBody>
          </p:sp>
          <p:sp>
            <p:nvSpPr>
              <p:cNvPr id="99" name="Text Box 9"/>
              <p:cNvSpPr txBox="1">
                <a:spLocks noChangeArrowheads="1"/>
              </p:cNvSpPr>
              <p:nvPr/>
            </p:nvSpPr>
            <p:spPr bwMode="auto">
              <a:xfrm>
                <a:off x="2096" y="1888"/>
                <a:ext cx="800"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200" dirty="0">
                    <a:solidFill>
                      <a:schemeClr val="bg1"/>
                    </a:solidFill>
                  </a:rPr>
                  <a:t>50%</a:t>
                </a:r>
              </a:p>
            </p:txBody>
          </p:sp>
        </p:grpSp>
      </p:grpSp>
      <p:grpSp>
        <p:nvGrpSpPr>
          <p:cNvPr id="4" name="Gruppierung 3"/>
          <p:cNvGrpSpPr/>
          <p:nvPr/>
        </p:nvGrpSpPr>
        <p:grpSpPr>
          <a:xfrm>
            <a:off x="6685243" y="1327258"/>
            <a:ext cx="2507340" cy="2612471"/>
            <a:chOff x="315913" y="2108200"/>
            <a:chExt cx="3786187" cy="3944938"/>
          </a:xfrm>
        </p:grpSpPr>
        <p:pic>
          <p:nvPicPr>
            <p:cNvPr id="100" name="Picture 2" descr="p99011_ct0_t0_imp0_6mv_z53"/>
            <p:cNvPicPr>
              <a:picLocks noChangeAspect="1" noChangeArrowheads="1"/>
            </p:cNvPicPr>
            <p:nvPr/>
          </p:nvPicPr>
          <p:blipFill>
            <a:blip r:embed="rId4">
              <a:extLst>
                <a:ext uri="{28A0092B-C50C-407E-A947-70E740481C1C}">
                  <a14:useLocalDpi xmlns:a14="http://schemas.microsoft.com/office/drawing/2010/main" val="0"/>
                </a:ext>
              </a:extLst>
            </a:blip>
            <a:srcRect l="16028" t="3656" r="30374" b="22644"/>
            <a:stretch>
              <a:fillRect/>
            </a:stretch>
          </p:blipFill>
          <p:spPr bwMode="auto">
            <a:xfrm>
              <a:off x="800100" y="2363788"/>
              <a:ext cx="2830513" cy="353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 name="Line 3"/>
            <p:cNvSpPr>
              <a:spLocks noChangeShapeType="1"/>
            </p:cNvSpPr>
            <p:nvPr/>
          </p:nvSpPr>
          <p:spPr bwMode="auto">
            <a:xfrm>
              <a:off x="1008063" y="3751263"/>
              <a:ext cx="2560637" cy="0"/>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02" name="Line 4"/>
            <p:cNvSpPr>
              <a:spLocks noChangeShapeType="1"/>
            </p:cNvSpPr>
            <p:nvPr/>
          </p:nvSpPr>
          <p:spPr bwMode="auto">
            <a:xfrm>
              <a:off x="315913" y="3552825"/>
              <a:ext cx="511175" cy="0"/>
            </a:xfrm>
            <a:prstGeom prst="line">
              <a:avLst/>
            </a:prstGeom>
            <a:noFill/>
            <a:ln w="57150">
              <a:solidFill>
                <a:srgbClr val="66FF33"/>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03" name="Line 5"/>
            <p:cNvSpPr>
              <a:spLocks noChangeShapeType="1"/>
            </p:cNvSpPr>
            <p:nvPr/>
          </p:nvSpPr>
          <p:spPr bwMode="auto">
            <a:xfrm flipH="1" flipV="1">
              <a:off x="3590925" y="3552825"/>
              <a:ext cx="511175" cy="0"/>
            </a:xfrm>
            <a:prstGeom prst="line">
              <a:avLst/>
            </a:prstGeom>
            <a:noFill/>
            <a:ln w="57150">
              <a:solidFill>
                <a:srgbClr val="66FF33"/>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04" name="Line 6"/>
            <p:cNvSpPr>
              <a:spLocks noChangeShapeType="1"/>
            </p:cNvSpPr>
            <p:nvPr/>
          </p:nvSpPr>
          <p:spPr bwMode="auto">
            <a:xfrm rot="16200000" flipH="1" flipV="1">
              <a:off x="1932781" y="2389982"/>
              <a:ext cx="563563" cy="0"/>
            </a:xfrm>
            <a:prstGeom prst="line">
              <a:avLst/>
            </a:prstGeom>
            <a:noFill/>
            <a:ln w="57150">
              <a:solidFill>
                <a:srgbClr val="66FF33"/>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05" name="Line 7"/>
            <p:cNvSpPr>
              <a:spLocks noChangeShapeType="1"/>
            </p:cNvSpPr>
            <p:nvPr/>
          </p:nvSpPr>
          <p:spPr bwMode="auto">
            <a:xfrm rot="5400000" flipH="1">
              <a:off x="1943893" y="5771357"/>
              <a:ext cx="563563" cy="0"/>
            </a:xfrm>
            <a:prstGeom prst="line">
              <a:avLst/>
            </a:prstGeom>
            <a:noFill/>
            <a:ln w="57150">
              <a:solidFill>
                <a:srgbClr val="66FF33"/>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grpSp>
          <p:nvGrpSpPr>
            <p:cNvPr id="106" name="Group 11"/>
            <p:cNvGrpSpPr>
              <a:grpSpLocks/>
            </p:cNvGrpSpPr>
            <p:nvPr/>
          </p:nvGrpSpPr>
          <p:grpSpPr bwMode="auto">
            <a:xfrm>
              <a:off x="849313" y="3411538"/>
              <a:ext cx="2730500" cy="1826731"/>
              <a:chOff x="656" y="1840"/>
              <a:chExt cx="2048" cy="1245"/>
            </a:xfrm>
          </p:grpSpPr>
          <p:sp>
            <p:nvSpPr>
              <p:cNvPr id="107" name="Text Box 12"/>
              <p:cNvSpPr txBox="1">
                <a:spLocks noChangeArrowheads="1"/>
              </p:cNvSpPr>
              <p:nvPr/>
            </p:nvSpPr>
            <p:spPr bwMode="auto">
              <a:xfrm>
                <a:off x="1360" y="1848"/>
                <a:ext cx="624" cy="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000">
                    <a:solidFill>
                      <a:srgbClr val="FFFFFF"/>
                    </a:solidFill>
                  </a:rPr>
                  <a:t>100%</a:t>
                </a:r>
              </a:p>
            </p:txBody>
          </p:sp>
          <p:sp>
            <p:nvSpPr>
              <p:cNvPr id="108" name="Text Box 13"/>
              <p:cNvSpPr txBox="1">
                <a:spLocks noChangeArrowheads="1"/>
              </p:cNvSpPr>
              <p:nvPr/>
            </p:nvSpPr>
            <p:spPr bwMode="auto">
              <a:xfrm>
                <a:off x="2080" y="1848"/>
                <a:ext cx="624" cy="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000">
                    <a:solidFill>
                      <a:srgbClr val="FFFFFF"/>
                    </a:solidFill>
                  </a:rPr>
                  <a:t>50%</a:t>
                </a:r>
              </a:p>
            </p:txBody>
          </p:sp>
          <p:sp>
            <p:nvSpPr>
              <p:cNvPr id="109" name="Text Box 14"/>
              <p:cNvSpPr txBox="1">
                <a:spLocks noChangeArrowheads="1"/>
              </p:cNvSpPr>
              <p:nvPr/>
            </p:nvSpPr>
            <p:spPr bwMode="auto">
              <a:xfrm>
                <a:off x="656" y="1840"/>
                <a:ext cx="624" cy="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000" dirty="0">
                    <a:solidFill>
                      <a:srgbClr val="FFFFFF"/>
                    </a:solidFill>
                  </a:rPr>
                  <a:t>50%</a:t>
                </a:r>
              </a:p>
            </p:txBody>
          </p:sp>
          <p:sp>
            <p:nvSpPr>
              <p:cNvPr id="110" name="Text Box 15"/>
              <p:cNvSpPr txBox="1">
                <a:spLocks noChangeArrowheads="1"/>
              </p:cNvSpPr>
              <p:nvPr/>
            </p:nvSpPr>
            <p:spPr bwMode="auto">
              <a:xfrm>
                <a:off x="1312" y="2832"/>
                <a:ext cx="624" cy="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000">
                    <a:solidFill>
                      <a:srgbClr val="FFFFFF"/>
                    </a:solidFill>
                  </a:rPr>
                  <a:t>40%</a:t>
                </a:r>
              </a:p>
            </p:txBody>
          </p:sp>
        </p:grpSp>
      </p:grpSp>
      <p:grpSp>
        <p:nvGrpSpPr>
          <p:cNvPr id="111" name="Group 4"/>
          <p:cNvGrpSpPr>
            <a:grpSpLocks/>
          </p:cNvGrpSpPr>
          <p:nvPr/>
        </p:nvGrpSpPr>
        <p:grpSpPr bwMode="auto">
          <a:xfrm>
            <a:off x="6966421" y="1484784"/>
            <a:ext cx="1923983" cy="2427685"/>
            <a:chOff x="8553" y="738"/>
            <a:chExt cx="1443" cy="1663"/>
          </a:xfrm>
        </p:grpSpPr>
        <p:pic>
          <p:nvPicPr>
            <p:cNvPr id="112" name="Picture 5" descr="p99011_ct0_t0_f4_z53"/>
            <p:cNvPicPr>
              <a:picLocks noChangeAspect="1" noChangeArrowheads="1"/>
            </p:cNvPicPr>
            <p:nvPr/>
          </p:nvPicPr>
          <p:blipFill>
            <a:blip r:embed="rId5">
              <a:extLst>
                <a:ext uri="{28A0092B-C50C-407E-A947-70E740481C1C}">
                  <a14:useLocalDpi xmlns:a14="http://schemas.microsoft.com/office/drawing/2010/main" val="0"/>
                </a:ext>
              </a:extLst>
            </a:blip>
            <a:srcRect l="15312" t="2934" r="30853" b="22694"/>
            <a:stretch>
              <a:fillRect/>
            </a:stretch>
          </p:blipFill>
          <p:spPr bwMode="auto">
            <a:xfrm>
              <a:off x="8574" y="738"/>
              <a:ext cx="1422" cy="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 name="Text Box 6"/>
            <p:cNvSpPr txBox="1">
              <a:spLocks noChangeArrowheads="1"/>
            </p:cNvSpPr>
            <p:nvPr/>
          </p:nvSpPr>
          <p:spPr bwMode="auto">
            <a:xfrm>
              <a:off x="9135" y="1231"/>
              <a:ext cx="520"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GB" sz="1400" dirty="0">
                  <a:solidFill>
                    <a:srgbClr val="FFFFFF"/>
                  </a:solidFill>
                </a:rPr>
                <a:t>100%</a:t>
              </a:r>
            </a:p>
          </p:txBody>
        </p:sp>
        <p:sp>
          <p:nvSpPr>
            <p:cNvPr id="114" name="Text Box 7"/>
            <p:cNvSpPr txBox="1">
              <a:spLocks noChangeArrowheads="1"/>
            </p:cNvSpPr>
            <p:nvPr/>
          </p:nvSpPr>
          <p:spPr bwMode="auto">
            <a:xfrm>
              <a:off x="8553" y="1404"/>
              <a:ext cx="520"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GB" sz="1400" dirty="0">
                  <a:solidFill>
                    <a:srgbClr val="FFFFFF"/>
                  </a:solidFill>
                </a:rPr>
                <a:t>80%</a:t>
              </a:r>
            </a:p>
          </p:txBody>
        </p:sp>
      </p:grpSp>
      <p:sp>
        <p:nvSpPr>
          <p:cNvPr id="91" name="Rechteck 90"/>
          <p:cNvSpPr/>
          <p:nvPr/>
        </p:nvSpPr>
        <p:spPr bwMode="auto">
          <a:xfrm>
            <a:off x="814132" y="5986374"/>
            <a:ext cx="8219289" cy="682986"/>
          </a:xfrm>
          <a:prstGeom prst="rect">
            <a:avLst/>
          </a:prstGeom>
          <a:solidFill>
            <a:schemeClr val="bg1"/>
          </a:solidFill>
          <a:ln w="9525" cap="flat" cmpd="sng" algn="ctr">
            <a:noFill/>
            <a:prstDash val="solid"/>
            <a:round/>
            <a:headEnd type="none" w="med" len="med"/>
            <a:tailEnd type="none" w="med" len="med"/>
          </a:ln>
          <a:effectLst/>
        </p:spPr>
        <p:txBody>
          <a:bodyPr/>
          <a:lstStyle/>
          <a:p>
            <a:endParaRPr lang="de-DE"/>
          </a:p>
        </p:txBody>
      </p:sp>
      <p:sp>
        <p:nvSpPr>
          <p:cNvPr id="13" name="Titel 1"/>
          <p:cNvSpPr txBox="1">
            <a:spLocks/>
          </p:cNvSpPr>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baseline="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de-CH" dirty="0" smtClean="0"/>
              <a:t>Generierte Dosis aus Photonen und Protonen</a:t>
            </a:r>
            <a:endParaRPr lang="de-CH" dirty="0"/>
          </a:p>
        </p:txBody>
      </p:sp>
      <p:sp>
        <p:nvSpPr>
          <p:cNvPr id="90" name="Rechteck 89"/>
          <p:cNvSpPr/>
          <p:nvPr/>
        </p:nvSpPr>
        <p:spPr bwMode="auto">
          <a:xfrm>
            <a:off x="809258" y="5986374"/>
            <a:ext cx="8219289" cy="158770"/>
          </a:xfrm>
          <a:prstGeom prst="rect">
            <a:avLst/>
          </a:prstGeom>
          <a:solidFill>
            <a:schemeClr val="bg1"/>
          </a:solidFill>
          <a:ln w="9525" cap="flat" cmpd="sng" algn="ctr">
            <a:noFill/>
            <a:prstDash val="solid"/>
            <a:round/>
            <a:headEnd type="none" w="med" len="med"/>
            <a:tailEnd type="none" w="med" len="med"/>
          </a:ln>
          <a:effectLst/>
        </p:spPr>
        <p:txBody>
          <a:bodyPr/>
          <a:lstStyle/>
          <a:p>
            <a:endParaRPr lang="de-DE"/>
          </a:p>
        </p:txBody>
      </p:sp>
      <p:sp>
        <p:nvSpPr>
          <p:cNvPr id="2" name="Textfeld 1"/>
          <p:cNvSpPr txBox="1"/>
          <p:nvPr/>
        </p:nvSpPr>
        <p:spPr>
          <a:xfrm>
            <a:off x="807852" y="6178814"/>
            <a:ext cx="8082578" cy="360040"/>
          </a:xfrm>
          <a:prstGeom prst="rect">
            <a:avLst/>
          </a:prstGeom>
          <a:noFill/>
        </p:spPr>
        <p:txBody>
          <a:bodyPr wrap="square" lIns="0" tIns="0" rIns="0" bIns="0" rtlCol="0">
            <a:noAutofit/>
          </a:bodyPr>
          <a:lstStyle/>
          <a:p>
            <a:pPr algn="ctr">
              <a:lnSpc>
                <a:spcPct val="110000"/>
              </a:lnSpc>
              <a:spcBef>
                <a:spcPts val="0"/>
              </a:spcBef>
            </a:pPr>
            <a:endParaRPr lang="de-DE" sz="1800" b="1" kern="1000" spc="30" dirty="0" smtClean="0">
              <a:latin typeface="+mn-lt"/>
              <a:cs typeface="Franklin Gothic Book"/>
            </a:endParaRPr>
          </a:p>
        </p:txBody>
      </p:sp>
      <p:sp>
        <p:nvSpPr>
          <p:cNvPr id="115" name="Foliennummernplatzhalter 2"/>
          <p:cNvSpPr>
            <a:spLocks noGrp="1"/>
          </p:cNvSpPr>
          <p:nvPr>
            <p:ph type="sldNum" sz="quarter" idx="16"/>
          </p:nvPr>
        </p:nvSpPr>
        <p:spPr>
          <a:xfrm>
            <a:off x="8100392" y="6661150"/>
            <a:ext cx="681662" cy="196850"/>
          </a:xfrm>
        </p:spPr>
        <p:txBody>
          <a:bodyPr/>
          <a:lstStyle/>
          <a:p>
            <a:pPr algn="r">
              <a:defRPr/>
            </a:pPr>
            <a:r>
              <a:rPr lang="de-DE" dirty="0" smtClean="0"/>
              <a:t>Page </a:t>
            </a:r>
            <a:fld id="{EBC07571-3134-BB4B-B83F-1A9FE18D34F3}" type="slidenum">
              <a:rPr lang="de-DE" smtClean="0"/>
              <a:pPr algn="r">
                <a:defRPr/>
              </a:pPr>
              <a:t>2</a:t>
            </a:fld>
            <a:r>
              <a:rPr lang="de-DE" dirty="0" smtClean="0"/>
              <a:t>/29</a:t>
            </a:r>
            <a:endParaRPr lang="de-DE" dirty="0"/>
          </a:p>
        </p:txBody>
      </p:sp>
      <p:sp>
        <p:nvSpPr>
          <p:cNvPr id="116" name="Text Box 71"/>
          <p:cNvSpPr txBox="1">
            <a:spLocks noChangeArrowheads="1"/>
          </p:cNvSpPr>
          <p:nvPr/>
        </p:nvSpPr>
        <p:spPr bwMode="auto">
          <a:xfrm>
            <a:off x="4830357" y="2060848"/>
            <a:ext cx="2327362" cy="356114"/>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36000" rIns="72000" bIns="36000">
            <a:spAutoFit/>
          </a:bodyPr>
          <a:lstStyle/>
          <a:p>
            <a:pPr>
              <a:lnSpc>
                <a:spcPct val="110000"/>
              </a:lnSpc>
            </a:pPr>
            <a:r>
              <a:rPr lang="en-GB" altLang="de-DE" sz="1700" dirty="0" smtClean="0">
                <a:solidFill>
                  <a:srgbClr val="009900"/>
                </a:solidFill>
                <a:latin typeface="+mn-lt"/>
                <a:ea typeface="ヒラギノ角ゴ Pro W3"/>
              </a:rPr>
              <a:t>Protons 150 – xx MeV</a:t>
            </a:r>
            <a:endParaRPr lang="en-GB" altLang="de-DE" sz="1700" dirty="0" smtClean="0">
              <a:solidFill>
                <a:srgbClr val="000000"/>
              </a:solidFill>
              <a:latin typeface="+mn-lt"/>
              <a:ea typeface="ヒラギノ角ゴ Pro W3"/>
            </a:endParaRPr>
          </a:p>
        </p:txBody>
      </p:sp>
      <p:sp>
        <p:nvSpPr>
          <p:cNvPr id="117" name="Textfeld 116"/>
          <p:cNvSpPr txBox="1"/>
          <p:nvPr/>
        </p:nvSpPr>
        <p:spPr>
          <a:xfrm>
            <a:off x="886530" y="5732418"/>
            <a:ext cx="2101294" cy="404664"/>
          </a:xfrm>
          <a:prstGeom prst="rect">
            <a:avLst/>
          </a:prstGeom>
          <a:noFill/>
        </p:spPr>
        <p:txBody>
          <a:bodyPr wrap="none" lIns="0" tIns="0" rIns="0" bIns="0" rtlCol="0">
            <a:noAutofit/>
          </a:bodyPr>
          <a:lstStyle/>
          <a:p>
            <a:pPr>
              <a:lnSpc>
                <a:spcPct val="110000"/>
              </a:lnSpc>
              <a:spcBef>
                <a:spcPts val="0"/>
              </a:spcBef>
            </a:pPr>
            <a:r>
              <a:rPr lang="de-DE" sz="1200" kern="1000" spc="30" dirty="0" err="1" smtClean="0">
                <a:latin typeface="+mn-lt"/>
                <a:cs typeface="Franklin Gothic Book"/>
              </a:rPr>
              <a:t>Courtesy</a:t>
            </a:r>
            <a:r>
              <a:rPr lang="de-DE" sz="1200" kern="1000" spc="30" dirty="0" smtClean="0">
                <a:latin typeface="+mn-lt"/>
                <a:cs typeface="Franklin Gothic Book"/>
              </a:rPr>
              <a:t> </a:t>
            </a:r>
            <a:r>
              <a:rPr lang="de-DE" sz="1200" kern="1000" spc="30" dirty="0" err="1" smtClean="0">
                <a:latin typeface="+mn-lt"/>
                <a:cs typeface="Franklin Gothic Book"/>
              </a:rPr>
              <a:t>of</a:t>
            </a:r>
            <a:r>
              <a:rPr lang="de-DE" sz="1200" kern="1000" spc="30" dirty="0" smtClean="0">
                <a:latin typeface="+mn-lt"/>
                <a:cs typeface="Franklin Gothic Book"/>
              </a:rPr>
              <a:t> D. Meer</a:t>
            </a:r>
          </a:p>
        </p:txBody>
      </p:sp>
      <p:sp>
        <p:nvSpPr>
          <p:cNvPr id="118" name="Textfeld 117"/>
          <p:cNvSpPr txBox="1"/>
          <p:nvPr/>
        </p:nvSpPr>
        <p:spPr>
          <a:xfrm>
            <a:off x="7023760" y="3890406"/>
            <a:ext cx="2101294" cy="404664"/>
          </a:xfrm>
          <a:prstGeom prst="rect">
            <a:avLst/>
          </a:prstGeom>
          <a:noFill/>
        </p:spPr>
        <p:txBody>
          <a:bodyPr wrap="none" lIns="0" tIns="0" rIns="0" bIns="0" rtlCol="0">
            <a:noAutofit/>
          </a:bodyPr>
          <a:lstStyle/>
          <a:p>
            <a:pPr>
              <a:lnSpc>
                <a:spcPct val="110000"/>
              </a:lnSpc>
              <a:spcBef>
                <a:spcPts val="0"/>
              </a:spcBef>
            </a:pPr>
            <a:r>
              <a:rPr lang="de-DE" sz="1200" kern="1000" spc="30" dirty="0" err="1" smtClean="0">
                <a:latin typeface="+mn-lt"/>
                <a:cs typeface="Franklin Gothic Book"/>
              </a:rPr>
              <a:t>Courtesy</a:t>
            </a:r>
            <a:r>
              <a:rPr lang="de-DE" sz="1200" kern="1000" spc="30" dirty="0" smtClean="0">
                <a:latin typeface="+mn-lt"/>
                <a:cs typeface="Franklin Gothic Book"/>
              </a:rPr>
              <a:t> </a:t>
            </a:r>
            <a:r>
              <a:rPr lang="de-DE" sz="1200" kern="1000" spc="30" dirty="0" err="1" smtClean="0">
                <a:latin typeface="+mn-lt"/>
                <a:cs typeface="Franklin Gothic Book"/>
              </a:rPr>
              <a:t>of</a:t>
            </a:r>
            <a:r>
              <a:rPr lang="de-DE" sz="1200" kern="1000" spc="30" dirty="0" smtClean="0">
                <a:latin typeface="+mn-lt"/>
                <a:cs typeface="Franklin Gothic Book"/>
              </a:rPr>
              <a:t> A. Lomax</a:t>
            </a:r>
          </a:p>
        </p:txBody>
      </p:sp>
    </p:spTree>
    <p:extLst>
      <p:ext uri="{BB962C8B-B14F-4D97-AF65-F5344CB8AC3E}">
        <p14:creationId xmlns:p14="http://schemas.microsoft.com/office/powerpoint/2010/main" val="15777433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9"/>
                                        </p:tgtEl>
                                        <p:attrNameLst>
                                          <p:attrName>style.visibility</p:attrName>
                                        </p:attrNameLst>
                                      </p:cBhvr>
                                      <p:to>
                                        <p:strVal val="visible"/>
                                      </p:to>
                                    </p:set>
                                  </p:childTnLst>
                                  <p:subTnLst>
                                    <p:set>
                                      <p:cBhvr override="childStyle">
                                        <p:cTn dur="1" fill="hold" display="0" masterRel="nextClick" afterEffect="1"/>
                                        <p:tgtEl>
                                          <p:spTgt spid="89"/>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4"/>
                                        </p:tgtEl>
                                        <p:attrNameLst>
                                          <p:attrName>style.visibility</p:attrName>
                                        </p:attrNameLst>
                                      </p:cBhvr>
                                      <p:to>
                                        <p:strVal val="visible"/>
                                      </p:to>
                                    </p:set>
                                  </p:childTnLst>
                                  <p:subTnLst>
                                    <p:set>
                                      <p:cBhvr override="childStyle">
                                        <p:cTn dur="1" fill="hold" display="0" masterRel="nextClick" afterEffect="1"/>
                                        <p:tgtEl>
                                          <p:spTgt spid="94"/>
                                        </p:tgtEl>
                                        <p:attrNameLst>
                                          <p:attrName>style.visibility</p:attrName>
                                        </p:attrNameLst>
                                      </p:cBhvr>
                                      <p:to>
                                        <p:strVal val="hidden"/>
                                      </p:to>
                                    </p:set>
                                  </p:subTnLst>
                                </p:cTn>
                              </p:par>
                              <p:par>
                                <p:cTn id="23" presetID="1" presetClass="entr" presetSubtype="0" fill="hold" grpId="1" nodeType="withEffect">
                                  <p:stCondLst>
                                    <p:cond delay="0"/>
                                  </p:stCondLst>
                                  <p:childTnLst>
                                    <p:set>
                                      <p:cBhvr>
                                        <p:cTn id="24" dur="1" fill="hold">
                                          <p:stCondLst>
                                            <p:cond delay="0"/>
                                          </p:stCondLst>
                                        </p:cTn>
                                        <p:tgtEl>
                                          <p:spTgt spid="118"/>
                                        </p:tgtEl>
                                        <p:attrNameLst>
                                          <p:attrName>style.visibility</p:attrName>
                                        </p:attrNameLst>
                                      </p:cBhvr>
                                      <p:to>
                                        <p:strVal val="visible"/>
                                      </p:to>
                                    </p:set>
                                  </p:childTnLst>
                                  <p:subTnLst>
                                    <p:set>
                                      <p:cBhvr override="childStyle">
                                        <p:cTn dur="1" fill="hold" display="0" masterRel="nextClick" afterEffect="1"/>
                                        <p:tgtEl>
                                          <p:spTgt spid="118"/>
                                        </p:tgtEl>
                                        <p:attrNameLst>
                                          <p:attrName>style.visibility</p:attrName>
                                        </p:attrNameLst>
                                      </p:cBhvr>
                                      <p:to>
                                        <p:strVal val="hidden"/>
                                      </p:to>
                                    </p:set>
                                  </p:sub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43" presetID="1" presetClass="entr" presetSubtype="0" fill="hold" grpId="2" nodeType="withEffect">
                                  <p:stCondLst>
                                    <p:cond delay="0"/>
                                  </p:stCondLst>
                                  <p:childTnLst>
                                    <p:set>
                                      <p:cBhvr>
                                        <p:cTn id="44" dur="1" fill="hold">
                                          <p:stCondLst>
                                            <p:cond delay="0"/>
                                          </p:stCondLst>
                                        </p:cTn>
                                        <p:tgtEl>
                                          <p:spTgt spid="118"/>
                                        </p:tgtEl>
                                        <p:attrNameLst>
                                          <p:attrName>style.visibility</p:attrName>
                                        </p:attrNameLst>
                                      </p:cBhvr>
                                      <p:to>
                                        <p:strVal val="visible"/>
                                      </p:to>
                                    </p:set>
                                  </p:childTnLst>
                                  <p:subTnLst>
                                    <p:set>
                                      <p:cBhvr override="childStyle">
                                        <p:cTn dur="1" fill="hold" display="0" masterRel="nextClick" afterEffect="1"/>
                                        <p:tgtEl>
                                          <p:spTgt spid="118"/>
                                        </p:tgtEl>
                                        <p:attrNameLst>
                                          <p:attrName>style.visibility</p:attrName>
                                        </p:attrNameLst>
                                      </p:cBhvr>
                                      <p:to>
                                        <p:strVal val="hidden"/>
                                      </p:to>
                                    </p:set>
                                  </p:subTnLst>
                                </p:cTn>
                              </p:par>
                              <p:par>
                                <p:cTn id="45" presetID="1" presetClass="entr" presetSubtype="0"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2"/>
                                        </p:tgtEl>
                                        <p:attrNameLst>
                                          <p:attrName>style.visibility</p:attrName>
                                        </p:attrNameLst>
                                      </p:cBhvr>
                                      <p:to>
                                        <p:strVal val="visible"/>
                                      </p:to>
                                    </p:set>
                                  </p:childTnLst>
                                  <p:subTnLst>
                                    <p:set>
                                      <p:cBhvr override="childStyle">
                                        <p:cTn dur="1" fill="hold" display="0" masterRel="nextClick" afterEffect="1"/>
                                        <p:tgtEl>
                                          <p:spTgt spid="82"/>
                                        </p:tgtEl>
                                        <p:attrNameLst>
                                          <p:attrName>style.visibility</p:attrName>
                                        </p:attrNameLst>
                                      </p:cBhvr>
                                      <p:to>
                                        <p:strVal val="hidden"/>
                                      </p:to>
                                    </p:set>
                                  </p:sub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6"/>
                                        </p:tgtEl>
                                        <p:attrNameLst>
                                          <p:attrName>style.visibility</p:attrName>
                                        </p:attrNameLst>
                                      </p:cBhvr>
                                      <p:to>
                                        <p:strVal val="visible"/>
                                      </p:to>
                                    </p:set>
                                  </p:childTnLst>
                                </p:cTn>
                              </p:par>
                              <p:par>
                                <p:cTn id="59" presetID="24" presetClass="emph" presetSubtype="0" fill="hold" grpId="1" nodeType="withEffect">
                                  <p:stCondLst>
                                    <p:cond delay="0"/>
                                  </p:stCondLst>
                                  <p:childTnLst>
                                    <p:animClr clrSpc="hsl" dir="cw">
                                      <p:cBhvr override="childStyle">
                                        <p:cTn id="60" dur="500" fill="hold"/>
                                        <p:tgtEl>
                                          <p:spTgt spid="46"/>
                                        </p:tgtEl>
                                        <p:attrNameLst>
                                          <p:attrName>style.color</p:attrName>
                                        </p:attrNameLst>
                                      </p:cBhvr>
                                      <p:by>
                                        <p:hsl h="0" s="-12549" l="-25098"/>
                                      </p:by>
                                    </p:animClr>
                                    <p:animClr clrSpc="hsl" dir="cw">
                                      <p:cBhvr>
                                        <p:cTn id="61" dur="500" fill="hold"/>
                                        <p:tgtEl>
                                          <p:spTgt spid="46"/>
                                        </p:tgtEl>
                                        <p:attrNameLst>
                                          <p:attrName>fillcolor</p:attrName>
                                        </p:attrNameLst>
                                      </p:cBhvr>
                                      <p:by>
                                        <p:hsl h="0" s="-12549" l="-25098"/>
                                      </p:by>
                                    </p:animClr>
                                    <p:animClr clrSpc="hsl" dir="cw">
                                      <p:cBhvr>
                                        <p:cTn id="62" dur="500" fill="hold"/>
                                        <p:tgtEl>
                                          <p:spTgt spid="46"/>
                                        </p:tgtEl>
                                        <p:attrNameLst>
                                          <p:attrName>stroke.color</p:attrName>
                                        </p:attrNameLst>
                                      </p:cBhvr>
                                      <p:by>
                                        <p:hsl h="0" s="-12549" l="-25098"/>
                                      </p:by>
                                    </p:animClr>
                                    <p:set>
                                      <p:cBhvr>
                                        <p:cTn id="63" dur="500" fill="hold"/>
                                        <p:tgtEl>
                                          <p:spTgt spid="46"/>
                                        </p:tgtEl>
                                        <p:attrNameLst>
                                          <p:attrName>fill.type</p:attrName>
                                        </p:attrNameLst>
                                      </p:cBhvr>
                                      <p:to>
                                        <p:strVal val="solid"/>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45"/>
                                        </p:tgtEl>
                                        <p:attrNameLst>
                                          <p:attrName>style.visibility</p:attrName>
                                        </p:attrNameLst>
                                      </p:cBhvr>
                                      <p:to>
                                        <p:strVal val="visible"/>
                                      </p:to>
                                    </p:set>
                                  </p:childTnLst>
                                </p:cTn>
                              </p:par>
                              <p:par>
                                <p:cTn id="68" presetID="24" presetClass="emph" presetSubtype="0" fill="hold" grpId="1" nodeType="withEffect">
                                  <p:stCondLst>
                                    <p:cond delay="0"/>
                                  </p:stCondLst>
                                  <p:childTnLst>
                                    <p:animClr clrSpc="hsl" dir="cw">
                                      <p:cBhvr override="childStyle">
                                        <p:cTn id="69" dur="500" fill="hold"/>
                                        <p:tgtEl>
                                          <p:spTgt spid="47"/>
                                        </p:tgtEl>
                                        <p:attrNameLst>
                                          <p:attrName>style.color</p:attrName>
                                        </p:attrNameLst>
                                      </p:cBhvr>
                                      <p:by>
                                        <p:hsl h="0" s="-12549" l="-25098"/>
                                      </p:by>
                                    </p:animClr>
                                    <p:animClr clrSpc="hsl" dir="cw">
                                      <p:cBhvr>
                                        <p:cTn id="70" dur="500" fill="hold"/>
                                        <p:tgtEl>
                                          <p:spTgt spid="47"/>
                                        </p:tgtEl>
                                        <p:attrNameLst>
                                          <p:attrName>fillcolor</p:attrName>
                                        </p:attrNameLst>
                                      </p:cBhvr>
                                      <p:by>
                                        <p:hsl h="0" s="-12549" l="-25098"/>
                                      </p:by>
                                    </p:animClr>
                                    <p:animClr clrSpc="hsl" dir="cw">
                                      <p:cBhvr>
                                        <p:cTn id="71" dur="500" fill="hold"/>
                                        <p:tgtEl>
                                          <p:spTgt spid="47"/>
                                        </p:tgtEl>
                                        <p:attrNameLst>
                                          <p:attrName>stroke.color</p:attrName>
                                        </p:attrNameLst>
                                      </p:cBhvr>
                                      <p:by>
                                        <p:hsl h="0" s="-12549" l="-25098"/>
                                      </p:by>
                                    </p:animClr>
                                    <p:set>
                                      <p:cBhvr>
                                        <p:cTn id="72" dur="500" fill="hold"/>
                                        <p:tgtEl>
                                          <p:spTgt spid="47"/>
                                        </p:tgtEl>
                                        <p:attrNameLst>
                                          <p:attrName>fill.type</p:attrName>
                                        </p:attrNameLst>
                                      </p:cBhvr>
                                      <p:to>
                                        <p:strVal val="solid"/>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2" nodeType="clickEffect">
                                  <p:stCondLst>
                                    <p:cond delay="0"/>
                                  </p:stCondLst>
                                  <p:childTnLst>
                                    <p:set>
                                      <p:cBhvr>
                                        <p:cTn id="76" dur="1" fill="hold">
                                          <p:stCondLst>
                                            <p:cond delay="0"/>
                                          </p:stCondLst>
                                        </p:cTn>
                                        <p:tgtEl>
                                          <p:spTgt spid="47"/>
                                        </p:tgtEl>
                                        <p:attrNameLst>
                                          <p:attrName>style.visibility</p:attrName>
                                        </p:attrNameLst>
                                      </p:cBhvr>
                                      <p:to>
                                        <p:strVal val="hidden"/>
                                      </p:to>
                                    </p:set>
                                  </p:childTnLst>
                                </p:cTn>
                              </p:par>
                              <p:par>
                                <p:cTn id="77" presetID="1" presetClass="exit" presetSubtype="0" fill="hold" grpId="2" nodeType="withEffect">
                                  <p:stCondLst>
                                    <p:cond delay="0"/>
                                  </p:stCondLst>
                                  <p:childTnLst>
                                    <p:set>
                                      <p:cBhvr>
                                        <p:cTn id="78" dur="1" fill="hold">
                                          <p:stCondLst>
                                            <p:cond delay="0"/>
                                          </p:stCondLst>
                                        </p:cTn>
                                        <p:tgtEl>
                                          <p:spTgt spid="46"/>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4"/>
                                        </p:tgtEl>
                                        <p:attrNameLst>
                                          <p:attrName>style.visibility</p:attrName>
                                        </p:attrNameLst>
                                      </p:cBhvr>
                                      <p:to>
                                        <p:strVal val="visible"/>
                                      </p:to>
                                    </p:set>
                                  </p:childTnLst>
                                </p:cTn>
                              </p:par>
                              <p:par>
                                <p:cTn id="87" presetID="24" presetClass="emph" presetSubtype="0" fill="hold" grpId="1" nodeType="withEffect">
                                  <p:stCondLst>
                                    <p:cond delay="0"/>
                                  </p:stCondLst>
                                  <p:childTnLst>
                                    <p:animClr clrSpc="hsl" dir="cw">
                                      <p:cBhvr override="childStyle">
                                        <p:cTn id="88" dur="500" fill="hold"/>
                                        <p:tgtEl>
                                          <p:spTgt spid="48"/>
                                        </p:tgtEl>
                                        <p:attrNameLst>
                                          <p:attrName>style.color</p:attrName>
                                        </p:attrNameLst>
                                      </p:cBhvr>
                                      <p:by>
                                        <p:hsl h="0" s="-12549" l="-25098"/>
                                      </p:by>
                                    </p:animClr>
                                    <p:animClr clrSpc="hsl" dir="cw">
                                      <p:cBhvr>
                                        <p:cTn id="89" dur="500" fill="hold"/>
                                        <p:tgtEl>
                                          <p:spTgt spid="48"/>
                                        </p:tgtEl>
                                        <p:attrNameLst>
                                          <p:attrName>fillcolor</p:attrName>
                                        </p:attrNameLst>
                                      </p:cBhvr>
                                      <p:by>
                                        <p:hsl h="0" s="-12549" l="-25098"/>
                                      </p:by>
                                    </p:animClr>
                                    <p:animClr clrSpc="hsl" dir="cw">
                                      <p:cBhvr>
                                        <p:cTn id="90" dur="500" fill="hold"/>
                                        <p:tgtEl>
                                          <p:spTgt spid="48"/>
                                        </p:tgtEl>
                                        <p:attrNameLst>
                                          <p:attrName>stroke.color</p:attrName>
                                        </p:attrNameLst>
                                      </p:cBhvr>
                                      <p:by>
                                        <p:hsl h="0" s="-12549" l="-25098"/>
                                      </p:by>
                                    </p:animClr>
                                    <p:set>
                                      <p:cBhvr>
                                        <p:cTn id="91" dur="500" fill="hold"/>
                                        <p:tgtEl>
                                          <p:spTgt spid="48"/>
                                        </p:tgtEl>
                                        <p:attrNameLst>
                                          <p:attrName>fill.type</p:attrName>
                                        </p:attrNameLst>
                                      </p:cBhvr>
                                      <p:to>
                                        <p:strVal val="solid"/>
                                      </p:to>
                                    </p:set>
                                  </p:childTnLst>
                                </p:cTn>
                              </p:par>
                              <p:par>
                                <p:cTn id="92" presetID="1" presetClass="exit" presetSubtype="0" fill="hold" grpId="1" nodeType="withEffect">
                                  <p:stCondLst>
                                    <p:cond delay="0"/>
                                  </p:stCondLst>
                                  <p:childTnLst>
                                    <p:set>
                                      <p:cBhvr>
                                        <p:cTn id="93" dur="1" fill="hold">
                                          <p:stCondLst>
                                            <p:cond delay="0"/>
                                          </p:stCondLst>
                                        </p:cTn>
                                        <p:tgtEl>
                                          <p:spTgt spid="45"/>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1" presetClass="exit" presetSubtype="0" fill="hold" grpId="2" nodeType="clickEffect">
                                  <p:stCondLst>
                                    <p:cond delay="0"/>
                                  </p:stCondLst>
                                  <p:childTnLst>
                                    <p:set>
                                      <p:cBhvr>
                                        <p:cTn id="97" dur="1" fill="hold">
                                          <p:stCondLst>
                                            <p:cond delay="0"/>
                                          </p:stCondLst>
                                        </p:cTn>
                                        <p:tgtEl>
                                          <p:spTgt spid="48"/>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9"/>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43"/>
                                        </p:tgtEl>
                                        <p:attrNameLst>
                                          <p:attrName>style.visibility</p:attrName>
                                        </p:attrNameLst>
                                      </p:cBhvr>
                                      <p:to>
                                        <p:strVal val="visible"/>
                                      </p:to>
                                    </p:set>
                                  </p:childTnLst>
                                </p:cTn>
                              </p:par>
                              <p:par>
                                <p:cTn id="104" presetID="1" presetClass="exit" presetSubtype="0" fill="hold" grpId="1" nodeType="withEffect">
                                  <p:stCondLst>
                                    <p:cond delay="0"/>
                                  </p:stCondLst>
                                  <p:childTnLst>
                                    <p:set>
                                      <p:cBhvr>
                                        <p:cTn id="105" dur="1" fill="hold">
                                          <p:stCondLst>
                                            <p:cond delay="0"/>
                                          </p:stCondLst>
                                        </p:cTn>
                                        <p:tgtEl>
                                          <p:spTgt spid="44"/>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50"/>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childTnLst>
                                </p:cTn>
                              </p:par>
                              <p:par>
                                <p:cTn id="112" presetID="1" presetClass="exit" presetSubtype="0" fill="hold" grpId="1" nodeType="withEffect">
                                  <p:stCondLst>
                                    <p:cond delay="0"/>
                                  </p:stCondLst>
                                  <p:childTnLst>
                                    <p:set>
                                      <p:cBhvr>
                                        <p:cTn id="113" dur="1" fill="hold">
                                          <p:stCondLst>
                                            <p:cond delay="0"/>
                                          </p:stCondLst>
                                        </p:cTn>
                                        <p:tgtEl>
                                          <p:spTgt spid="49"/>
                                        </p:tgtEl>
                                        <p:attrNameLst>
                                          <p:attrName>style.visibility</p:attrName>
                                        </p:attrNameLst>
                                      </p:cBhvr>
                                      <p:to>
                                        <p:strVal val="hidden"/>
                                      </p:to>
                                    </p:set>
                                  </p:childTnLst>
                                </p:cTn>
                              </p:par>
                              <p:par>
                                <p:cTn id="114" presetID="1" presetClass="exit" presetSubtype="0" fill="hold" grpId="1" nodeType="withEffect">
                                  <p:stCondLst>
                                    <p:cond delay="0"/>
                                  </p:stCondLst>
                                  <p:childTnLst>
                                    <p:set>
                                      <p:cBhvr>
                                        <p:cTn id="115" dur="1" fill="hold">
                                          <p:stCondLst>
                                            <p:cond delay="0"/>
                                          </p:stCondLst>
                                        </p:cTn>
                                        <p:tgtEl>
                                          <p:spTgt spid="43"/>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51"/>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41"/>
                                        </p:tgtEl>
                                        <p:attrNameLst>
                                          <p:attrName>style.visibility</p:attrName>
                                        </p:attrNameLst>
                                      </p:cBhvr>
                                      <p:to>
                                        <p:strVal val="visible"/>
                                      </p:to>
                                    </p:set>
                                  </p:childTnLst>
                                </p:cTn>
                              </p:par>
                              <p:par>
                                <p:cTn id="122" presetID="1" presetClass="exit" presetSubtype="0" fill="hold" grpId="1" nodeType="withEffect">
                                  <p:stCondLst>
                                    <p:cond delay="0"/>
                                  </p:stCondLst>
                                  <p:childTnLst>
                                    <p:set>
                                      <p:cBhvr>
                                        <p:cTn id="123" dur="1" fill="hold">
                                          <p:stCondLst>
                                            <p:cond delay="0"/>
                                          </p:stCondLst>
                                        </p:cTn>
                                        <p:tgtEl>
                                          <p:spTgt spid="50"/>
                                        </p:tgtEl>
                                        <p:attrNameLst>
                                          <p:attrName>style.visibility</p:attrName>
                                        </p:attrNameLst>
                                      </p:cBhvr>
                                      <p:to>
                                        <p:strVal val="hidden"/>
                                      </p:to>
                                    </p:set>
                                  </p:childTnLst>
                                </p:cTn>
                              </p:par>
                              <p:par>
                                <p:cTn id="124" presetID="1" presetClass="exit" presetSubtype="0" fill="hold" grpId="1" nodeType="withEffect">
                                  <p:stCondLst>
                                    <p:cond delay="0"/>
                                  </p:stCondLst>
                                  <p:childTnLst>
                                    <p:set>
                                      <p:cBhvr>
                                        <p:cTn id="125" dur="1" fill="hold">
                                          <p:stCondLst>
                                            <p:cond delay="0"/>
                                          </p:stCondLst>
                                        </p:cTn>
                                        <p:tgtEl>
                                          <p:spTgt spid="42"/>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grpId="0" nodeType="clickEffect">
                                  <p:stCondLst>
                                    <p:cond delay="0"/>
                                  </p:stCondLst>
                                  <p:childTnLst>
                                    <p:set>
                                      <p:cBhvr>
                                        <p:cTn id="129" dur="1" fill="hold">
                                          <p:stCondLst>
                                            <p:cond delay="0"/>
                                          </p:stCondLst>
                                        </p:cTn>
                                        <p:tgtEl>
                                          <p:spTgt spid="52"/>
                                        </p:tgtEl>
                                        <p:attrNameLst>
                                          <p:attrName>style.visibility</p:attrName>
                                        </p:attrNameLst>
                                      </p:cBhvr>
                                      <p:to>
                                        <p:strVal val="visible"/>
                                      </p:to>
                                    </p:set>
                                  </p:childTnLst>
                                </p:cTn>
                              </p:par>
                              <p:par>
                                <p:cTn id="130" presetID="1" presetClass="entr" presetSubtype="0" fill="hold" grpId="0" nodeType="withEffect">
                                  <p:stCondLst>
                                    <p:cond delay="0"/>
                                  </p:stCondLst>
                                  <p:childTnLst>
                                    <p:set>
                                      <p:cBhvr>
                                        <p:cTn id="131" dur="1" fill="hold">
                                          <p:stCondLst>
                                            <p:cond delay="0"/>
                                          </p:stCondLst>
                                        </p:cTn>
                                        <p:tgtEl>
                                          <p:spTgt spid="40"/>
                                        </p:tgtEl>
                                        <p:attrNameLst>
                                          <p:attrName>style.visibility</p:attrName>
                                        </p:attrNameLst>
                                      </p:cBhvr>
                                      <p:to>
                                        <p:strVal val="visible"/>
                                      </p:to>
                                    </p:set>
                                  </p:childTnLst>
                                </p:cTn>
                              </p:par>
                              <p:par>
                                <p:cTn id="132" presetID="1" presetClass="exit" presetSubtype="0" fill="hold" grpId="1" nodeType="withEffect">
                                  <p:stCondLst>
                                    <p:cond delay="0"/>
                                  </p:stCondLst>
                                  <p:childTnLst>
                                    <p:set>
                                      <p:cBhvr>
                                        <p:cTn id="133" dur="1" fill="hold">
                                          <p:stCondLst>
                                            <p:cond delay="0"/>
                                          </p:stCondLst>
                                        </p:cTn>
                                        <p:tgtEl>
                                          <p:spTgt spid="51"/>
                                        </p:tgtEl>
                                        <p:attrNameLst>
                                          <p:attrName>style.visibility</p:attrName>
                                        </p:attrNameLst>
                                      </p:cBhvr>
                                      <p:to>
                                        <p:strVal val="hidden"/>
                                      </p:to>
                                    </p:set>
                                  </p:childTnLst>
                                </p:cTn>
                              </p:par>
                              <p:par>
                                <p:cTn id="134" presetID="1" presetClass="exit" presetSubtype="0" fill="hold" grpId="1" nodeType="withEffect">
                                  <p:stCondLst>
                                    <p:cond delay="0"/>
                                  </p:stCondLst>
                                  <p:childTnLst>
                                    <p:set>
                                      <p:cBhvr>
                                        <p:cTn id="135" dur="1" fill="hold">
                                          <p:stCondLst>
                                            <p:cond delay="0"/>
                                          </p:stCondLst>
                                        </p:cTn>
                                        <p:tgtEl>
                                          <p:spTgt spid="41"/>
                                        </p:tgtEl>
                                        <p:attrNameLst>
                                          <p:attrName>style.visibility</p:attrName>
                                        </p:attrNameLst>
                                      </p:cBhvr>
                                      <p:to>
                                        <p:strVal val="hidden"/>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53"/>
                                        </p:tgtEl>
                                        <p:attrNameLst>
                                          <p:attrName>style.visibility</p:attrName>
                                        </p:attrNameLst>
                                      </p:cBhvr>
                                      <p:to>
                                        <p:strVal val="visible"/>
                                      </p:to>
                                    </p:set>
                                  </p:childTnLst>
                                </p:cTn>
                              </p:par>
                              <p:par>
                                <p:cTn id="140" presetID="1" presetClass="entr" presetSubtype="0" fill="hold" grpId="0" nodeType="withEffect">
                                  <p:stCondLst>
                                    <p:cond delay="0"/>
                                  </p:stCondLst>
                                  <p:childTnLst>
                                    <p:set>
                                      <p:cBhvr>
                                        <p:cTn id="141" dur="1" fill="hold">
                                          <p:stCondLst>
                                            <p:cond delay="0"/>
                                          </p:stCondLst>
                                        </p:cTn>
                                        <p:tgtEl>
                                          <p:spTgt spid="39"/>
                                        </p:tgtEl>
                                        <p:attrNameLst>
                                          <p:attrName>style.visibility</p:attrName>
                                        </p:attrNameLst>
                                      </p:cBhvr>
                                      <p:to>
                                        <p:strVal val="visible"/>
                                      </p:to>
                                    </p:set>
                                  </p:childTnLst>
                                </p:cTn>
                              </p:par>
                              <p:par>
                                <p:cTn id="142" presetID="1" presetClass="exit" presetSubtype="0" fill="hold" grpId="1" nodeType="withEffect">
                                  <p:stCondLst>
                                    <p:cond delay="0"/>
                                  </p:stCondLst>
                                  <p:childTnLst>
                                    <p:set>
                                      <p:cBhvr>
                                        <p:cTn id="143" dur="1" fill="hold">
                                          <p:stCondLst>
                                            <p:cond delay="0"/>
                                          </p:stCondLst>
                                        </p:cTn>
                                        <p:tgtEl>
                                          <p:spTgt spid="52"/>
                                        </p:tgtEl>
                                        <p:attrNameLst>
                                          <p:attrName>style.visibility</p:attrName>
                                        </p:attrNameLst>
                                      </p:cBhvr>
                                      <p:to>
                                        <p:strVal val="hidden"/>
                                      </p:to>
                                    </p:set>
                                  </p:childTnLst>
                                </p:cTn>
                              </p:par>
                              <p:par>
                                <p:cTn id="144" presetID="1" presetClass="exit" presetSubtype="0" fill="hold" grpId="1" nodeType="withEffect">
                                  <p:stCondLst>
                                    <p:cond delay="0"/>
                                  </p:stCondLst>
                                  <p:childTnLst>
                                    <p:set>
                                      <p:cBhvr>
                                        <p:cTn id="145" dur="1" fill="hold">
                                          <p:stCondLst>
                                            <p:cond delay="0"/>
                                          </p:stCondLst>
                                        </p:cTn>
                                        <p:tgtEl>
                                          <p:spTgt spid="40"/>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grpId="0" nodeType="clickEffect">
                                  <p:stCondLst>
                                    <p:cond delay="0"/>
                                  </p:stCondLst>
                                  <p:childTnLst>
                                    <p:set>
                                      <p:cBhvr>
                                        <p:cTn id="149" dur="1" fill="hold">
                                          <p:stCondLst>
                                            <p:cond delay="0"/>
                                          </p:stCondLst>
                                        </p:cTn>
                                        <p:tgtEl>
                                          <p:spTgt spid="54"/>
                                        </p:tgtEl>
                                        <p:attrNameLst>
                                          <p:attrName>style.visibility</p:attrName>
                                        </p:attrNameLst>
                                      </p:cBhvr>
                                      <p:to>
                                        <p:strVal val="visible"/>
                                      </p:to>
                                    </p:set>
                                  </p:childTnLst>
                                </p:cTn>
                              </p:par>
                              <p:par>
                                <p:cTn id="150" presetID="1" presetClass="entr" presetSubtype="0" fill="hold" grpId="0" nodeType="withEffect">
                                  <p:stCondLst>
                                    <p:cond delay="0"/>
                                  </p:stCondLst>
                                  <p:childTnLst>
                                    <p:set>
                                      <p:cBhvr>
                                        <p:cTn id="151" dur="1" fill="hold">
                                          <p:stCondLst>
                                            <p:cond delay="0"/>
                                          </p:stCondLst>
                                        </p:cTn>
                                        <p:tgtEl>
                                          <p:spTgt spid="38"/>
                                        </p:tgtEl>
                                        <p:attrNameLst>
                                          <p:attrName>style.visibility</p:attrName>
                                        </p:attrNameLst>
                                      </p:cBhvr>
                                      <p:to>
                                        <p:strVal val="visible"/>
                                      </p:to>
                                    </p:set>
                                  </p:childTnLst>
                                </p:cTn>
                              </p:par>
                              <p:par>
                                <p:cTn id="152" presetID="1" presetClass="exit" presetSubtype="0" fill="hold" grpId="1" nodeType="withEffect">
                                  <p:stCondLst>
                                    <p:cond delay="0"/>
                                  </p:stCondLst>
                                  <p:childTnLst>
                                    <p:set>
                                      <p:cBhvr>
                                        <p:cTn id="153" dur="1" fill="hold">
                                          <p:stCondLst>
                                            <p:cond delay="0"/>
                                          </p:stCondLst>
                                        </p:cTn>
                                        <p:tgtEl>
                                          <p:spTgt spid="53"/>
                                        </p:tgtEl>
                                        <p:attrNameLst>
                                          <p:attrName>style.visibility</p:attrName>
                                        </p:attrNameLst>
                                      </p:cBhvr>
                                      <p:to>
                                        <p:strVal val="hidden"/>
                                      </p:to>
                                    </p:set>
                                  </p:childTnLst>
                                </p:cTn>
                              </p:par>
                              <p:par>
                                <p:cTn id="154" presetID="1" presetClass="exit" presetSubtype="0" fill="hold" grpId="1" nodeType="withEffect">
                                  <p:stCondLst>
                                    <p:cond delay="0"/>
                                  </p:stCondLst>
                                  <p:childTnLst>
                                    <p:set>
                                      <p:cBhvr>
                                        <p:cTn id="155" dur="1" fill="hold">
                                          <p:stCondLst>
                                            <p:cond delay="0"/>
                                          </p:stCondLst>
                                        </p:cTn>
                                        <p:tgtEl>
                                          <p:spTgt spid="39"/>
                                        </p:tgtEl>
                                        <p:attrNameLst>
                                          <p:attrName>style.visibility</p:attrName>
                                        </p:attrNameLst>
                                      </p:cBhvr>
                                      <p:to>
                                        <p:strVal val="hidden"/>
                                      </p:to>
                                    </p:set>
                                  </p:childTnLst>
                                </p:cTn>
                              </p:par>
                            </p:childTnLst>
                          </p:cTn>
                        </p:par>
                      </p:childTnLst>
                    </p:cTn>
                  </p:par>
                  <p:par>
                    <p:cTn id="156" fill="hold">
                      <p:stCondLst>
                        <p:cond delay="indefinite"/>
                      </p:stCondLst>
                      <p:childTnLst>
                        <p:par>
                          <p:cTn id="157" fill="hold">
                            <p:stCondLst>
                              <p:cond delay="0"/>
                            </p:stCondLst>
                            <p:childTnLst>
                              <p:par>
                                <p:cTn id="158" presetID="1" presetClass="entr" presetSubtype="0" fill="hold" grpId="0" nodeType="clickEffect">
                                  <p:stCondLst>
                                    <p:cond delay="0"/>
                                  </p:stCondLst>
                                  <p:childTnLst>
                                    <p:set>
                                      <p:cBhvr>
                                        <p:cTn id="159" dur="1" fill="hold">
                                          <p:stCondLst>
                                            <p:cond delay="0"/>
                                          </p:stCondLst>
                                        </p:cTn>
                                        <p:tgtEl>
                                          <p:spTgt spid="55"/>
                                        </p:tgtEl>
                                        <p:attrNameLst>
                                          <p:attrName>style.visibility</p:attrName>
                                        </p:attrNameLst>
                                      </p:cBhvr>
                                      <p:to>
                                        <p:strVal val="visible"/>
                                      </p:to>
                                    </p:set>
                                  </p:childTnLst>
                                </p:cTn>
                              </p:par>
                              <p:par>
                                <p:cTn id="160" presetID="1" presetClass="entr" presetSubtype="0" fill="hold" grpId="0" nodeType="withEffect">
                                  <p:stCondLst>
                                    <p:cond delay="0"/>
                                  </p:stCondLst>
                                  <p:childTnLst>
                                    <p:set>
                                      <p:cBhvr>
                                        <p:cTn id="161" dur="1" fill="hold">
                                          <p:stCondLst>
                                            <p:cond delay="0"/>
                                          </p:stCondLst>
                                        </p:cTn>
                                        <p:tgtEl>
                                          <p:spTgt spid="37"/>
                                        </p:tgtEl>
                                        <p:attrNameLst>
                                          <p:attrName>style.visibility</p:attrName>
                                        </p:attrNameLst>
                                      </p:cBhvr>
                                      <p:to>
                                        <p:strVal val="visible"/>
                                      </p:to>
                                    </p:set>
                                  </p:childTnLst>
                                </p:cTn>
                              </p:par>
                              <p:par>
                                <p:cTn id="162" presetID="1" presetClass="exit" presetSubtype="0" fill="hold" grpId="1" nodeType="withEffect">
                                  <p:stCondLst>
                                    <p:cond delay="0"/>
                                  </p:stCondLst>
                                  <p:childTnLst>
                                    <p:set>
                                      <p:cBhvr>
                                        <p:cTn id="163" dur="1" fill="hold">
                                          <p:stCondLst>
                                            <p:cond delay="0"/>
                                          </p:stCondLst>
                                        </p:cTn>
                                        <p:tgtEl>
                                          <p:spTgt spid="54"/>
                                        </p:tgtEl>
                                        <p:attrNameLst>
                                          <p:attrName>style.visibility</p:attrName>
                                        </p:attrNameLst>
                                      </p:cBhvr>
                                      <p:to>
                                        <p:strVal val="hidden"/>
                                      </p:to>
                                    </p:set>
                                  </p:childTnLst>
                                </p:cTn>
                              </p:par>
                              <p:par>
                                <p:cTn id="164" presetID="1" presetClass="exit" presetSubtype="0" fill="hold" grpId="1" nodeType="withEffect">
                                  <p:stCondLst>
                                    <p:cond delay="0"/>
                                  </p:stCondLst>
                                  <p:childTnLst>
                                    <p:set>
                                      <p:cBhvr>
                                        <p:cTn id="165" dur="1" fill="hold">
                                          <p:stCondLst>
                                            <p:cond delay="0"/>
                                          </p:stCondLst>
                                        </p:cTn>
                                        <p:tgtEl>
                                          <p:spTgt spid="38"/>
                                        </p:tgtEl>
                                        <p:attrNameLst>
                                          <p:attrName>style.visibility</p:attrName>
                                        </p:attrNameLst>
                                      </p:cBhvr>
                                      <p:to>
                                        <p:strVal val="hidden"/>
                                      </p:to>
                                    </p:set>
                                  </p:childTnLst>
                                </p:cTn>
                              </p:par>
                            </p:childTnLst>
                          </p:cTn>
                        </p:par>
                      </p:childTnLst>
                    </p:cTn>
                  </p:par>
                  <p:par>
                    <p:cTn id="166" fill="hold">
                      <p:stCondLst>
                        <p:cond delay="indefinite"/>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56"/>
                                        </p:tgtEl>
                                        <p:attrNameLst>
                                          <p:attrName>style.visibility</p:attrName>
                                        </p:attrNameLst>
                                      </p:cBhvr>
                                      <p:to>
                                        <p:strVal val="visible"/>
                                      </p:to>
                                    </p:set>
                                  </p:childTnLst>
                                </p:cTn>
                              </p:par>
                              <p:par>
                                <p:cTn id="170" presetID="1" presetClass="entr" presetSubtype="0" fill="hold" grpId="0" nodeType="withEffect">
                                  <p:stCondLst>
                                    <p:cond delay="0"/>
                                  </p:stCondLst>
                                  <p:childTnLst>
                                    <p:set>
                                      <p:cBhvr>
                                        <p:cTn id="171" dur="1" fill="hold">
                                          <p:stCondLst>
                                            <p:cond delay="0"/>
                                          </p:stCondLst>
                                        </p:cTn>
                                        <p:tgtEl>
                                          <p:spTgt spid="36"/>
                                        </p:tgtEl>
                                        <p:attrNameLst>
                                          <p:attrName>style.visibility</p:attrName>
                                        </p:attrNameLst>
                                      </p:cBhvr>
                                      <p:to>
                                        <p:strVal val="visible"/>
                                      </p:to>
                                    </p:set>
                                  </p:childTnLst>
                                </p:cTn>
                              </p:par>
                              <p:par>
                                <p:cTn id="172" presetID="1" presetClass="exit" presetSubtype="0" fill="hold" grpId="1" nodeType="withEffect">
                                  <p:stCondLst>
                                    <p:cond delay="0"/>
                                  </p:stCondLst>
                                  <p:childTnLst>
                                    <p:set>
                                      <p:cBhvr>
                                        <p:cTn id="173" dur="1" fill="hold">
                                          <p:stCondLst>
                                            <p:cond delay="0"/>
                                          </p:stCondLst>
                                        </p:cTn>
                                        <p:tgtEl>
                                          <p:spTgt spid="55"/>
                                        </p:tgtEl>
                                        <p:attrNameLst>
                                          <p:attrName>style.visibility</p:attrName>
                                        </p:attrNameLst>
                                      </p:cBhvr>
                                      <p:to>
                                        <p:strVal val="hidden"/>
                                      </p:to>
                                    </p:set>
                                  </p:childTnLst>
                                </p:cTn>
                              </p:par>
                              <p:par>
                                <p:cTn id="174" presetID="1" presetClass="exit" presetSubtype="0" fill="hold" grpId="1" nodeType="withEffect">
                                  <p:stCondLst>
                                    <p:cond delay="0"/>
                                  </p:stCondLst>
                                  <p:childTnLst>
                                    <p:set>
                                      <p:cBhvr>
                                        <p:cTn id="175" dur="1" fill="hold">
                                          <p:stCondLst>
                                            <p:cond delay="0"/>
                                          </p:stCondLst>
                                        </p:cTn>
                                        <p:tgtEl>
                                          <p:spTgt spid="37"/>
                                        </p:tgtEl>
                                        <p:attrNameLst>
                                          <p:attrName>style.visibility</p:attrName>
                                        </p:attrNameLst>
                                      </p:cBhvr>
                                      <p:to>
                                        <p:strVal val="hidden"/>
                                      </p:to>
                                    </p:set>
                                  </p:childTnLst>
                                </p:cTn>
                              </p:par>
                            </p:childTnLst>
                          </p:cTn>
                        </p:par>
                      </p:childTnLst>
                    </p:cTn>
                  </p:par>
                  <p:par>
                    <p:cTn id="176" fill="hold">
                      <p:stCondLst>
                        <p:cond delay="indefinite"/>
                      </p:stCondLst>
                      <p:childTnLst>
                        <p:par>
                          <p:cTn id="177" fill="hold">
                            <p:stCondLst>
                              <p:cond delay="0"/>
                            </p:stCondLst>
                            <p:childTnLst>
                              <p:par>
                                <p:cTn id="178" presetID="1" presetClass="entr" presetSubtype="0" fill="hold" grpId="0" nodeType="clickEffect">
                                  <p:stCondLst>
                                    <p:cond delay="0"/>
                                  </p:stCondLst>
                                  <p:childTnLst>
                                    <p:set>
                                      <p:cBhvr>
                                        <p:cTn id="179" dur="1" fill="hold">
                                          <p:stCondLst>
                                            <p:cond delay="0"/>
                                          </p:stCondLst>
                                        </p:cTn>
                                        <p:tgtEl>
                                          <p:spTgt spid="57"/>
                                        </p:tgtEl>
                                        <p:attrNameLst>
                                          <p:attrName>style.visibility</p:attrName>
                                        </p:attrNameLst>
                                      </p:cBhvr>
                                      <p:to>
                                        <p:strVal val="visible"/>
                                      </p:to>
                                    </p:set>
                                  </p:childTnLst>
                                </p:cTn>
                              </p:par>
                              <p:par>
                                <p:cTn id="180" presetID="1" presetClass="entr" presetSubtype="0" fill="hold" grpId="0" nodeType="withEffect">
                                  <p:stCondLst>
                                    <p:cond delay="0"/>
                                  </p:stCondLst>
                                  <p:childTnLst>
                                    <p:set>
                                      <p:cBhvr>
                                        <p:cTn id="181" dur="1" fill="hold">
                                          <p:stCondLst>
                                            <p:cond delay="0"/>
                                          </p:stCondLst>
                                        </p:cTn>
                                        <p:tgtEl>
                                          <p:spTgt spid="35"/>
                                        </p:tgtEl>
                                        <p:attrNameLst>
                                          <p:attrName>style.visibility</p:attrName>
                                        </p:attrNameLst>
                                      </p:cBhvr>
                                      <p:to>
                                        <p:strVal val="visible"/>
                                      </p:to>
                                    </p:set>
                                  </p:childTnLst>
                                </p:cTn>
                              </p:par>
                              <p:par>
                                <p:cTn id="182" presetID="1" presetClass="exit" presetSubtype="0" fill="hold" grpId="1" nodeType="withEffect">
                                  <p:stCondLst>
                                    <p:cond delay="0"/>
                                  </p:stCondLst>
                                  <p:childTnLst>
                                    <p:set>
                                      <p:cBhvr>
                                        <p:cTn id="183" dur="1" fill="hold">
                                          <p:stCondLst>
                                            <p:cond delay="0"/>
                                          </p:stCondLst>
                                        </p:cTn>
                                        <p:tgtEl>
                                          <p:spTgt spid="56"/>
                                        </p:tgtEl>
                                        <p:attrNameLst>
                                          <p:attrName>style.visibility</p:attrName>
                                        </p:attrNameLst>
                                      </p:cBhvr>
                                      <p:to>
                                        <p:strVal val="hidden"/>
                                      </p:to>
                                    </p:set>
                                  </p:childTnLst>
                                </p:cTn>
                              </p:par>
                              <p:par>
                                <p:cTn id="184" presetID="1" presetClass="exit" presetSubtype="0" fill="hold" grpId="1" nodeType="withEffect">
                                  <p:stCondLst>
                                    <p:cond delay="0"/>
                                  </p:stCondLst>
                                  <p:childTnLst>
                                    <p:set>
                                      <p:cBhvr>
                                        <p:cTn id="185" dur="1" fill="hold">
                                          <p:stCondLst>
                                            <p:cond delay="0"/>
                                          </p:stCondLst>
                                        </p:cTn>
                                        <p:tgtEl>
                                          <p:spTgt spid="36"/>
                                        </p:tgtEl>
                                        <p:attrNameLst>
                                          <p:attrName>style.visibility</p:attrName>
                                        </p:attrNameLst>
                                      </p:cBhvr>
                                      <p:to>
                                        <p:strVal val="hidden"/>
                                      </p:to>
                                    </p:set>
                                  </p:childTnLst>
                                </p:cTn>
                              </p:par>
                            </p:childTnLst>
                          </p:cTn>
                        </p:par>
                      </p:childTnLst>
                    </p:cTn>
                  </p:par>
                  <p:par>
                    <p:cTn id="186" fill="hold">
                      <p:stCondLst>
                        <p:cond delay="indefinite"/>
                      </p:stCondLst>
                      <p:childTnLst>
                        <p:par>
                          <p:cTn id="187" fill="hold">
                            <p:stCondLst>
                              <p:cond delay="0"/>
                            </p:stCondLst>
                            <p:childTnLst>
                              <p:par>
                                <p:cTn id="188" presetID="1" presetClass="exit" presetSubtype="0" fill="hold" grpId="1" nodeType="clickEffect">
                                  <p:stCondLst>
                                    <p:cond delay="0"/>
                                  </p:stCondLst>
                                  <p:childTnLst>
                                    <p:set>
                                      <p:cBhvr>
                                        <p:cTn id="189" dur="1" fill="hold">
                                          <p:stCondLst>
                                            <p:cond delay="0"/>
                                          </p:stCondLst>
                                        </p:cTn>
                                        <p:tgtEl>
                                          <p:spTgt spid="57"/>
                                        </p:tgtEl>
                                        <p:attrNameLst>
                                          <p:attrName>style.visibility</p:attrName>
                                        </p:attrNameLst>
                                      </p:cBhvr>
                                      <p:to>
                                        <p:strVal val="hidden"/>
                                      </p:to>
                                    </p:set>
                                  </p:childTnLst>
                                </p:cTn>
                              </p:par>
                              <p:par>
                                <p:cTn id="190" presetID="1" presetClass="entr" presetSubtype="0" fill="hold" grpId="0" nodeType="withEffect">
                                  <p:stCondLst>
                                    <p:cond delay="0"/>
                                  </p:stCondLst>
                                  <p:childTnLst>
                                    <p:set>
                                      <p:cBhvr>
                                        <p:cTn id="191" dur="1" fill="hold">
                                          <p:stCondLst>
                                            <p:cond delay="0"/>
                                          </p:stCondLst>
                                        </p:cTn>
                                        <p:tgtEl>
                                          <p:spTgt spid="83"/>
                                        </p:tgtEl>
                                        <p:attrNameLst>
                                          <p:attrName>style.visibility</p:attrName>
                                        </p:attrNameLst>
                                      </p:cBhvr>
                                      <p:to>
                                        <p:strVal val="visible"/>
                                      </p:to>
                                    </p:set>
                                  </p:childTnLst>
                                </p:cTn>
                              </p:par>
                              <p:par>
                                <p:cTn id="192" presetID="1" presetClass="entr" presetSubtype="0" fill="hold" nodeType="withEffect">
                                  <p:stCondLst>
                                    <p:cond delay="0"/>
                                  </p:stCondLst>
                                  <p:childTnLst>
                                    <p:set>
                                      <p:cBhvr>
                                        <p:cTn id="193" dur="1" fill="hold">
                                          <p:stCondLst>
                                            <p:cond delay="0"/>
                                          </p:stCondLst>
                                        </p:cTn>
                                        <p:tgtEl>
                                          <p:spTgt spid="111"/>
                                        </p:tgtEl>
                                        <p:attrNameLst>
                                          <p:attrName>style.visibility</p:attrName>
                                        </p:attrNameLst>
                                      </p:cBhvr>
                                      <p:to>
                                        <p:strVal val="visible"/>
                                      </p:to>
                                    </p:set>
                                  </p:childTnLst>
                                  <p:subTnLst>
                                    <p:set>
                                      <p:cBhvr override="childStyle">
                                        <p:cTn dur="1" fill="hold" display="0" masterRel="nextClick" afterEffect="1"/>
                                        <p:tgtEl>
                                          <p:spTgt spid="111"/>
                                        </p:tgtEl>
                                        <p:attrNameLst>
                                          <p:attrName>style.visibility</p:attrName>
                                        </p:attrNameLst>
                                      </p:cBhvr>
                                      <p:to>
                                        <p:strVal val="hidden"/>
                                      </p:to>
                                    </p:set>
                                  </p:subTnLst>
                                </p:cTn>
                              </p:par>
                              <p:par>
                                <p:cTn id="194" presetID="1" presetClass="entr" presetSubtype="0" fill="hold" grpId="0" nodeType="withEffect">
                                  <p:stCondLst>
                                    <p:cond delay="0"/>
                                  </p:stCondLst>
                                  <p:childTnLst>
                                    <p:set>
                                      <p:cBhvr>
                                        <p:cTn id="195" dur="1" fill="hold">
                                          <p:stCondLst>
                                            <p:cond delay="0"/>
                                          </p:stCondLst>
                                        </p:cTn>
                                        <p:tgtEl>
                                          <p:spTgt spid="118"/>
                                        </p:tgtEl>
                                        <p:attrNameLst>
                                          <p:attrName>style.visibility</p:attrName>
                                        </p:attrNameLst>
                                      </p:cBhvr>
                                      <p:to>
                                        <p:strVal val="visible"/>
                                      </p:to>
                                    </p:set>
                                  </p:childTnLst>
                                  <p:subTnLst>
                                    <p:set>
                                      <p:cBhvr override="childStyle">
                                        <p:cTn dur="1" fill="hold" display="0" masterRel="nextClick" afterEffect="1"/>
                                        <p:tgtEl>
                                          <p:spTgt spid="118"/>
                                        </p:tgtEl>
                                        <p:attrNameLst>
                                          <p:attrName>style.visibility</p:attrName>
                                        </p:attrNameLst>
                                      </p:cBhvr>
                                      <p:to>
                                        <p:strVal val="hidden"/>
                                      </p:to>
                                    </p:set>
                                  </p:subTnLst>
                                </p:cTn>
                              </p:par>
                              <p:par>
                                <p:cTn id="196" presetID="1" presetClass="entr" presetSubtype="0" fill="hold" grpId="1" nodeType="withEffect">
                                  <p:stCondLst>
                                    <p:cond delay="0"/>
                                  </p:stCondLst>
                                  <p:childTnLst>
                                    <p:set>
                                      <p:cBhvr>
                                        <p:cTn id="197" dur="1" fill="hold">
                                          <p:stCondLst>
                                            <p:cond delay="0"/>
                                          </p:stCondLst>
                                        </p:cTn>
                                        <p:tgtEl>
                                          <p:spTgt spid="91"/>
                                        </p:tgtEl>
                                        <p:attrNameLst>
                                          <p:attrName>style.visibility</p:attrName>
                                        </p:attrNameLst>
                                      </p:cBhvr>
                                      <p:to>
                                        <p:strVal val="visible"/>
                                      </p:to>
                                    </p:set>
                                  </p:childTnLst>
                                  <p:subTnLst>
                                    <p:set>
                                      <p:cBhvr override="childStyle">
                                        <p:cTn dur="1" fill="hold" display="0" masterRel="nextClick" afterEffect="1"/>
                                        <p:tgtEl>
                                          <p:spTgt spid="91"/>
                                        </p:tgtEl>
                                        <p:attrNameLst>
                                          <p:attrName>style.visibility</p:attrName>
                                        </p:attrNameLst>
                                      </p:cBhvr>
                                      <p:to>
                                        <p:strVal val="hidden"/>
                                      </p:to>
                                    </p:set>
                                  </p:subTnLst>
                                </p:cTn>
                              </p:par>
                            </p:childTnLst>
                          </p:cTn>
                        </p:par>
                      </p:childTnLst>
                    </p:cTn>
                  </p:par>
                  <p:par>
                    <p:cTn id="198" fill="hold">
                      <p:stCondLst>
                        <p:cond delay="indefinite"/>
                      </p:stCondLst>
                      <p:childTnLst>
                        <p:par>
                          <p:cTn id="199" fill="hold">
                            <p:stCondLst>
                              <p:cond delay="0"/>
                            </p:stCondLst>
                            <p:childTnLst>
                              <p:par>
                                <p:cTn id="200" presetID="1" presetClass="entr" presetSubtype="0" fill="hold" grpId="0" nodeType="clickEffect">
                                  <p:stCondLst>
                                    <p:cond delay="0"/>
                                  </p:stCondLst>
                                  <p:childTnLst>
                                    <p:set>
                                      <p:cBhvr>
                                        <p:cTn id="201" dur="1" fill="hold">
                                          <p:stCondLst>
                                            <p:cond delay="0"/>
                                          </p:stCondLst>
                                        </p:cTn>
                                        <p:tgtEl>
                                          <p:spTgt spid="84"/>
                                        </p:tgtEl>
                                        <p:attrNameLst>
                                          <p:attrName>style.visibility</p:attrName>
                                        </p:attrNameLst>
                                      </p:cBhvr>
                                      <p:to>
                                        <p:strVal val="visible"/>
                                      </p:to>
                                    </p:set>
                                  </p:childTnLst>
                                </p:cTn>
                              </p:par>
                              <p:par>
                                <p:cTn id="202" presetID="1" presetClass="entr" presetSubtype="0" fill="hold" grpId="0" nodeType="withEffect">
                                  <p:stCondLst>
                                    <p:cond delay="0"/>
                                  </p:stCondLst>
                                  <p:childTnLst>
                                    <p:set>
                                      <p:cBhvr>
                                        <p:cTn id="203" dur="1" fill="hold">
                                          <p:stCondLst>
                                            <p:cond delay="0"/>
                                          </p:stCondLst>
                                        </p:cTn>
                                        <p:tgtEl>
                                          <p:spTgt spid="85"/>
                                        </p:tgtEl>
                                        <p:attrNameLst>
                                          <p:attrName>style.visibility</p:attrName>
                                        </p:attrNameLst>
                                      </p:cBhvr>
                                      <p:to>
                                        <p:strVal val="visible"/>
                                      </p:to>
                                    </p:set>
                                  </p:childTnLst>
                                </p:cTn>
                              </p:par>
                              <p:par>
                                <p:cTn id="204" presetID="1" presetClass="entr" presetSubtype="0" fill="hold" grpId="0" nodeType="withEffect">
                                  <p:stCondLst>
                                    <p:cond delay="0"/>
                                  </p:stCondLst>
                                  <p:childTnLst>
                                    <p:set>
                                      <p:cBhvr>
                                        <p:cTn id="205" dur="1" fill="hold">
                                          <p:stCondLst>
                                            <p:cond delay="0"/>
                                          </p:stCondLst>
                                        </p:cTn>
                                        <p:tgtEl>
                                          <p:spTgt spid="90"/>
                                        </p:tgtEl>
                                        <p:attrNameLst>
                                          <p:attrName>style.visibility</p:attrName>
                                        </p:attrNameLst>
                                      </p:cBhvr>
                                      <p:to>
                                        <p:strVal val="visible"/>
                                      </p:to>
                                    </p:set>
                                  </p:childTnLst>
                                </p:cTn>
                              </p:par>
                              <p:par>
                                <p:cTn id="206" presetID="1" presetClass="entr" presetSubtype="0" fill="hold" grpId="0" nodeType="withEffect" nodePh="1">
                                  <p:stCondLst>
                                    <p:cond delay="0"/>
                                  </p:stCondLst>
                                  <p:endCondLst>
                                    <p:cond evt="begin" delay="0">
                                      <p:tn val="206"/>
                                    </p:cond>
                                  </p:endCondLst>
                                  <p:childTnLst>
                                    <p:set>
                                      <p:cBhvr>
                                        <p:cTn id="20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p:bldP spid="34" grpId="0" animBg="1"/>
      <p:bldP spid="89" grpId="0" animBg="1"/>
      <p:bldP spid="88" grpId="0" animBg="1"/>
      <p:bldP spid="87" grpId="0" animBg="1"/>
      <p:bldP spid="86" grpId="0" animBg="1"/>
      <p:bldP spid="35" grpId="0"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6" grpId="2" animBg="1"/>
      <p:bldP spid="47" grpId="0" animBg="1"/>
      <p:bldP spid="47" grpId="1" animBg="1"/>
      <p:bldP spid="47" grpId="2" animBg="1"/>
      <p:bldP spid="48" grpId="0" animBg="1"/>
      <p:bldP spid="48" grpId="1" animBg="1"/>
      <p:bldP spid="48" grpId="2"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P spid="81" grpId="0"/>
      <p:bldP spid="82" grpId="0"/>
      <p:bldP spid="83" grpId="0"/>
      <p:bldP spid="84" grpId="0" animBg="1"/>
      <p:bldP spid="85" grpId="0"/>
      <p:bldP spid="92" grpId="0"/>
      <p:bldP spid="91" grpId="0" animBg="1"/>
      <p:bldP spid="91" grpId="1" animBg="1"/>
      <p:bldP spid="90" grpId="0" animBg="1"/>
      <p:bldP spid="2" grpId="0"/>
      <p:bldP spid="116" grpId="0"/>
      <p:bldP spid="118" grpId="0"/>
      <p:bldP spid="118" grpId="1"/>
      <p:bldP spid="118"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CH"/>
          </a:p>
        </p:txBody>
      </p:sp>
      <p:sp>
        <p:nvSpPr>
          <p:cNvPr id="3" name="Slide Number Placeholder 2"/>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3</a:t>
            </a:fld>
            <a:endParaRPr lang="de-DE" dirty="0"/>
          </a:p>
        </p:txBody>
      </p:sp>
      <p:sp>
        <p:nvSpPr>
          <p:cNvPr id="4" name="Text Box 15"/>
          <p:cNvSpPr txBox="1">
            <a:spLocks noChangeArrowheads="1"/>
          </p:cNvSpPr>
          <p:nvPr/>
        </p:nvSpPr>
        <p:spPr bwMode="auto">
          <a:xfrm>
            <a:off x="5130523" y="6644788"/>
            <a:ext cx="39959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charset="0"/>
                <a:ea typeface="MS PGothic" charset="-128"/>
              </a:defRPr>
            </a:lvl1pPr>
            <a:lvl2pPr marL="742950" indent="-285750" eaLnBrk="0" hangingPunct="0">
              <a:defRPr>
                <a:solidFill>
                  <a:schemeClr val="tx1"/>
                </a:solidFill>
                <a:latin typeface="Calibri" charset="0"/>
                <a:ea typeface="MS PGothic" charset="-128"/>
              </a:defRPr>
            </a:lvl2pPr>
            <a:lvl3pPr marL="1143000" indent="-228600" eaLnBrk="0" hangingPunct="0">
              <a:defRPr>
                <a:solidFill>
                  <a:schemeClr val="tx1"/>
                </a:solidFill>
                <a:latin typeface="Calibri" charset="0"/>
                <a:ea typeface="MS PGothic" charset="-128"/>
              </a:defRPr>
            </a:lvl3pPr>
            <a:lvl4pPr marL="1600200" indent="-228600" eaLnBrk="0" hangingPunct="0">
              <a:defRPr>
                <a:solidFill>
                  <a:schemeClr val="tx1"/>
                </a:solidFill>
                <a:latin typeface="Calibri" charset="0"/>
                <a:ea typeface="MS PGothic" charset="-128"/>
              </a:defRPr>
            </a:lvl4pPr>
            <a:lvl5pPr marL="2057400" indent="-228600" eaLnBrk="0" hangingPunct="0">
              <a:defRPr>
                <a:solidFill>
                  <a:schemeClr val="tx1"/>
                </a:solidFill>
                <a:latin typeface="Calibri" charset="0"/>
                <a:ea typeface="MS PGothic" charset="-128"/>
              </a:defRPr>
            </a:lvl5pPr>
            <a:lvl6pPr marL="2514600" indent="-228600" defTabSz="457200" eaLnBrk="0" fontAlgn="base" hangingPunct="0">
              <a:spcBef>
                <a:spcPct val="0"/>
              </a:spcBef>
              <a:spcAft>
                <a:spcPct val="0"/>
              </a:spcAft>
              <a:defRPr>
                <a:solidFill>
                  <a:schemeClr val="tx1"/>
                </a:solidFill>
                <a:latin typeface="Calibri" charset="0"/>
                <a:ea typeface="MS PGothic" charset="-128"/>
              </a:defRPr>
            </a:lvl6pPr>
            <a:lvl7pPr marL="2971800" indent="-228600" defTabSz="457200" eaLnBrk="0" fontAlgn="base" hangingPunct="0">
              <a:spcBef>
                <a:spcPct val="0"/>
              </a:spcBef>
              <a:spcAft>
                <a:spcPct val="0"/>
              </a:spcAft>
              <a:defRPr>
                <a:solidFill>
                  <a:schemeClr val="tx1"/>
                </a:solidFill>
                <a:latin typeface="Calibri" charset="0"/>
                <a:ea typeface="MS PGothic" charset="-128"/>
              </a:defRPr>
            </a:lvl7pPr>
            <a:lvl8pPr marL="3429000" indent="-228600" defTabSz="457200" eaLnBrk="0" fontAlgn="base" hangingPunct="0">
              <a:spcBef>
                <a:spcPct val="0"/>
              </a:spcBef>
              <a:spcAft>
                <a:spcPct val="0"/>
              </a:spcAft>
              <a:defRPr>
                <a:solidFill>
                  <a:schemeClr val="tx1"/>
                </a:solidFill>
                <a:latin typeface="Calibri" charset="0"/>
                <a:ea typeface="MS PGothic" charset="-128"/>
              </a:defRPr>
            </a:lvl8pPr>
            <a:lvl9pPr marL="3886200" indent="-228600" defTabSz="457200" eaLnBrk="0" fontAlgn="base" hangingPunct="0">
              <a:spcBef>
                <a:spcPct val="0"/>
              </a:spcBef>
              <a:spcAft>
                <a:spcPct val="0"/>
              </a:spcAft>
              <a:defRPr>
                <a:solidFill>
                  <a:schemeClr val="tx1"/>
                </a:solidFill>
                <a:latin typeface="Calibri" charset="0"/>
                <a:ea typeface="MS PGothic" charset="-128"/>
              </a:defRPr>
            </a:lvl9pPr>
          </a:lstStyle>
          <a:p>
            <a:pPr eaLnBrk="1" hangingPunct="1"/>
            <a:r>
              <a:rPr lang="en-US" altLang="de-DE" sz="1200" dirty="0">
                <a:latin typeface="Times New Roman" charset="0"/>
                <a:ea typeface="Times New Roman" charset="0"/>
                <a:cs typeface="Times New Roman" charset="0"/>
              </a:rPr>
              <a:t>Gondi, V. et al. </a:t>
            </a:r>
            <a:r>
              <a:rPr lang="en-GB" altLang="de-DE" sz="1200" dirty="0">
                <a:latin typeface="Times New Roman" charset="0"/>
                <a:ea typeface="Times New Roman" charset="0"/>
                <a:cs typeface="Times New Roman" charset="0"/>
              </a:rPr>
              <a:t>(2016) </a:t>
            </a:r>
            <a:r>
              <a:rPr lang="en-US" altLang="de-DE" sz="1200" dirty="0" smtClean="0">
                <a:latin typeface="Times New Roman" charset="0"/>
                <a:ea typeface="Times New Roman" charset="0"/>
                <a:cs typeface="Times New Roman" charset="0"/>
              </a:rPr>
              <a:t>Nat</a:t>
            </a:r>
            <a:r>
              <a:rPr lang="en-US" altLang="de-DE" sz="1200" dirty="0">
                <a:latin typeface="Times New Roman" charset="0"/>
                <a:ea typeface="Times New Roman" charset="0"/>
                <a:cs typeface="Times New Roman" charset="0"/>
              </a:rPr>
              <a:t>. Rev. Neurol</a:t>
            </a:r>
            <a:r>
              <a:rPr lang="en-US" altLang="de-DE" sz="1200" dirty="0" smtClean="0">
                <a:latin typeface="Times New Roman" charset="0"/>
                <a:ea typeface="Times New Roman" charset="0"/>
                <a:cs typeface="Times New Roman" charset="0"/>
              </a:rPr>
              <a:t>.</a:t>
            </a:r>
            <a:endParaRPr lang="en-US" altLang="de-DE" sz="1200" dirty="0">
              <a:latin typeface="Times New Roman" charset="0"/>
              <a:ea typeface="Times New Roman" charset="0"/>
              <a:cs typeface="Times New Roman" charset="0"/>
            </a:endParaRPr>
          </a:p>
        </p:txBody>
      </p:sp>
      <p:pic>
        <p:nvPicPr>
          <p:cNvPr id="5" name="Picture 4" descr="nrneurol.2016.70-f3.jpg"/>
          <p:cNvPicPr>
            <a:picLocks noChangeAspect="1"/>
          </p:cNvPicPr>
          <p:nvPr/>
        </p:nvPicPr>
        <p:blipFill rotWithShape="1">
          <a:blip r:embed="rId2">
            <a:extLst>
              <a:ext uri="{28A0092B-C50C-407E-A947-70E740481C1C}">
                <a14:useLocalDpi xmlns:a14="http://schemas.microsoft.com/office/drawing/2010/main" val="0"/>
              </a:ext>
            </a:extLst>
          </a:blip>
          <a:srcRect b="6183"/>
          <a:stretch/>
        </p:blipFill>
        <p:spPr bwMode="auto">
          <a:xfrm>
            <a:off x="899592" y="1412776"/>
            <a:ext cx="6024637" cy="446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p:cNvSpPr txBox="1">
            <a:spLocks/>
          </p:cNvSpPr>
          <p:nvPr/>
        </p:nvSpPr>
        <p:spPr bwMode="auto">
          <a:xfrm>
            <a:off x="899592" y="1052736"/>
            <a:ext cx="5544616" cy="360040"/>
          </a:xfrm>
          <a:prstGeom prst="rect">
            <a:avLst/>
          </a:prstGeom>
          <a:extLst>
            <a:ext uri="{FAA26D3D-D897-4be2-8F04-BA451C77F1D7}">
              <ma14:placeholderFlag xmlns="" xmlns:ma14="http://schemas.microsoft.com/office/mac/drawingml/2011/main" val="1"/>
            </a:ext>
          </a:extLst>
        </p:spPr>
        <p:style>
          <a:lnRef idx="2">
            <a:schemeClr val="accent5"/>
          </a:lnRef>
          <a:fillRef idx="1">
            <a:schemeClr val="lt1"/>
          </a:fillRef>
          <a:effectRef idx="0">
            <a:schemeClr val="accent5"/>
          </a:effectRef>
          <a:fontRef idx="minor">
            <a:schemeClr val="dk1"/>
          </a:fontRef>
        </p:style>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chemeClr val="dk1"/>
                </a:solidFill>
                <a:latin typeface="+mn-lt"/>
                <a:ea typeface="+mn-ea"/>
                <a:cs typeface="+mn-cs"/>
              </a:defRPr>
            </a:lvl1pPr>
            <a:lvl2pPr algn="l" rtl="0" eaLnBrk="1" fontAlgn="base" hangingPunct="1">
              <a:spcBef>
                <a:spcPct val="0"/>
              </a:spcBef>
              <a:spcAft>
                <a:spcPct val="0"/>
              </a:spcAft>
              <a:defRPr sz="2500">
                <a:solidFill>
                  <a:schemeClr val="dk1"/>
                </a:solidFill>
                <a:latin typeface="+mn-lt"/>
                <a:ea typeface="+mn-ea"/>
                <a:cs typeface="+mn-cs"/>
              </a:defRPr>
            </a:lvl2pPr>
            <a:lvl3pPr algn="l" rtl="0" eaLnBrk="1" fontAlgn="base" hangingPunct="1">
              <a:spcBef>
                <a:spcPct val="0"/>
              </a:spcBef>
              <a:spcAft>
                <a:spcPct val="0"/>
              </a:spcAft>
              <a:defRPr sz="2500">
                <a:solidFill>
                  <a:schemeClr val="dk1"/>
                </a:solidFill>
                <a:latin typeface="+mn-lt"/>
                <a:ea typeface="+mn-ea"/>
                <a:cs typeface="+mn-cs"/>
              </a:defRPr>
            </a:lvl3pPr>
            <a:lvl4pPr algn="l" rtl="0" eaLnBrk="1" fontAlgn="base" hangingPunct="1">
              <a:spcBef>
                <a:spcPct val="0"/>
              </a:spcBef>
              <a:spcAft>
                <a:spcPct val="0"/>
              </a:spcAft>
              <a:defRPr sz="2500">
                <a:solidFill>
                  <a:schemeClr val="dk1"/>
                </a:solidFill>
                <a:latin typeface="+mn-lt"/>
                <a:ea typeface="+mn-ea"/>
                <a:cs typeface="+mn-cs"/>
              </a:defRPr>
            </a:lvl4pPr>
            <a:lvl5pPr algn="l" rtl="0" eaLnBrk="1" fontAlgn="base" hangingPunct="1">
              <a:spcBef>
                <a:spcPct val="0"/>
              </a:spcBef>
              <a:spcAft>
                <a:spcPct val="0"/>
              </a:spcAft>
              <a:defRPr sz="2500">
                <a:solidFill>
                  <a:schemeClr val="dk1"/>
                </a:solidFill>
                <a:latin typeface="+mn-lt"/>
                <a:ea typeface="+mn-ea"/>
                <a:cs typeface="+mn-cs"/>
              </a:defRPr>
            </a:lvl5pPr>
            <a:lvl6pPr marL="457200" algn="l" rtl="0" eaLnBrk="1" fontAlgn="base" hangingPunct="1">
              <a:spcBef>
                <a:spcPct val="0"/>
              </a:spcBef>
              <a:spcAft>
                <a:spcPct val="0"/>
              </a:spcAft>
              <a:defRPr sz="3200" b="1">
                <a:solidFill>
                  <a:schemeClr val="dk1"/>
                </a:solidFill>
                <a:latin typeface="+mn-lt"/>
                <a:ea typeface="+mn-ea"/>
                <a:cs typeface="+mn-cs"/>
              </a:defRPr>
            </a:lvl6pPr>
            <a:lvl7pPr marL="914400" algn="l" rtl="0" eaLnBrk="1" fontAlgn="base" hangingPunct="1">
              <a:spcBef>
                <a:spcPct val="0"/>
              </a:spcBef>
              <a:spcAft>
                <a:spcPct val="0"/>
              </a:spcAft>
              <a:defRPr sz="3200" b="1">
                <a:solidFill>
                  <a:schemeClr val="dk1"/>
                </a:solidFill>
                <a:latin typeface="+mn-lt"/>
                <a:ea typeface="+mn-ea"/>
                <a:cs typeface="+mn-cs"/>
              </a:defRPr>
            </a:lvl7pPr>
            <a:lvl8pPr marL="1371600" algn="l" rtl="0" eaLnBrk="1" fontAlgn="base" hangingPunct="1">
              <a:spcBef>
                <a:spcPct val="0"/>
              </a:spcBef>
              <a:spcAft>
                <a:spcPct val="0"/>
              </a:spcAft>
              <a:defRPr sz="3200" b="1">
                <a:solidFill>
                  <a:schemeClr val="dk1"/>
                </a:solidFill>
                <a:latin typeface="+mn-lt"/>
                <a:ea typeface="+mn-ea"/>
                <a:cs typeface="+mn-cs"/>
              </a:defRPr>
            </a:lvl8pPr>
            <a:lvl9pPr marL="1828800" algn="l" rtl="0" eaLnBrk="1" fontAlgn="base" hangingPunct="1">
              <a:spcBef>
                <a:spcPct val="0"/>
              </a:spcBef>
              <a:spcAft>
                <a:spcPct val="0"/>
              </a:spcAft>
              <a:defRPr sz="3200" b="1">
                <a:solidFill>
                  <a:schemeClr val="dk1"/>
                </a:solidFill>
                <a:latin typeface="+mn-lt"/>
                <a:ea typeface="+mn-ea"/>
                <a:cs typeface="+mn-cs"/>
              </a:defRPr>
            </a:lvl9pPr>
          </a:lstStyle>
          <a:p>
            <a:r>
              <a:rPr lang="de-CH" sz="1800" dirty="0" smtClean="0"/>
              <a:t>Risikoreduktion von Sekundärmalignomen</a:t>
            </a:r>
            <a:endParaRPr lang="de-CH" sz="1800" dirty="0"/>
          </a:p>
        </p:txBody>
      </p:sp>
      <p:sp>
        <p:nvSpPr>
          <p:cNvPr id="7" name="Titel 4"/>
          <p:cNvSpPr txBox="1">
            <a:spLocks/>
          </p:cNvSpPr>
          <p:nvPr/>
        </p:nvSpPr>
        <p:spPr bwMode="auto">
          <a:xfrm>
            <a:off x="1907704" y="291600"/>
            <a:ext cx="5904656" cy="508500"/>
          </a:xfrm>
          <a:prstGeom prst="rect">
            <a:avLst/>
          </a:prstGeom>
          <a:extLst>
            <a:ext uri="{FAA26D3D-D897-4be2-8F04-BA451C77F1D7}">
              <ma14:placeholderFlag xmlns:ma14="http://schemas.microsoft.com/office/mac/drawingml/2011/main" xmlns="" val="1"/>
            </a:ext>
          </a:extLst>
        </p:spPr>
        <p:style>
          <a:lnRef idx="1">
            <a:schemeClr val="accent5"/>
          </a:lnRef>
          <a:fillRef idx="2">
            <a:schemeClr val="accent5"/>
          </a:fillRef>
          <a:effectRef idx="1">
            <a:schemeClr val="accent5"/>
          </a:effectRef>
          <a:fontRef idx="minor">
            <a:schemeClr val="dk1"/>
          </a:fontRef>
        </p:style>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chemeClr val="dk1"/>
                </a:solidFill>
                <a:latin typeface="+mn-lt"/>
                <a:ea typeface="+mn-ea"/>
                <a:cs typeface="+mn-cs"/>
              </a:defRPr>
            </a:lvl1pPr>
            <a:lvl2pPr algn="l" rtl="0" eaLnBrk="1" fontAlgn="base" hangingPunct="1">
              <a:spcBef>
                <a:spcPct val="0"/>
              </a:spcBef>
              <a:spcAft>
                <a:spcPct val="0"/>
              </a:spcAft>
              <a:defRPr sz="2500">
                <a:solidFill>
                  <a:schemeClr val="dk1"/>
                </a:solidFill>
                <a:latin typeface="+mn-lt"/>
                <a:ea typeface="+mn-ea"/>
                <a:cs typeface="+mn-cs"/>
              </a:defRPr>
            </a:lvl2pPr>
            <a:lvl3pPr algn="l" rtl="0" eaLnBrk="1" fontAlgn="base" hangingPunct="1">
              <a:spcBef>
                <a:spcPct val="0"/>
              </a:spcBef>
              <a:spcAft>
                <a:spcPct val="0"/>
              </a:spcAft>
              <a:defRPr sz="2500">
                <a:solidFill>
                  <a:schemeClr val="dk1"/>
                </a:solidFill>
                <a:latin typeface="+mn-lt"/>
                <a:ea typeface="+mn-ea"/>
                <a:cs typeface="+mn-cs"/>
              </a:defRPr>
            </a:lvl3pPr>
            <a:lvl4pPr algn="l" rtl="0" eaLnBrk="1" fontAlgn="base" hangingPunct="1">
              <a:spcBef>
                <a:spcPct val="0"/>
              </a:spcBef>
              <a:spcAft>
                <a:spcPct val="0"/>
              </a:spcAft>
              <a:defRPr sz="2500">
                <a:solidFill>
                  <a:schemeClr val="dk1"/>
                </a:solidFill>
                <a:latin typeface="+mn-lt"/>
                <a:ea typeface="+mn-ea"/>
                <a:cs typeface="+mn-cs"/>
              </a:defRPr>
            </a:lvl4pPr>
            <a:lvl5pPr algn="l" rtl="0" eaLnBrk="1" fontAlgn="base" hangingPunct="1">
              <a:spcBef>
                <a:spcPct val="0"/>
              </a:spcBef>
              <a:spcAft>
                <a:spcPct val="0"/>
              </a:spcAft>
              <a:defRPr sz="2500">
                <a:solidFill>
                  <a:schemeClr val="dk1"/>
                </a:solidFill>
                <a:latin typeface="+mn-lt"/>
                <a:ea typeface="+mn-ea"/>
                <a:cs typeface="+mn-cs"/>
              </a:defRPr>
            </a:lvl5pPr>
            <a:lvl6pPr marL="457200" algn="l" rtl="0" eaLnBrk="1" fontAlgn="base" hangingPunct="1">
              <a:spcBef>
                <a:spcPct val="0"/>
              </a:spcBef>
              <a:spcAft>
                <a:spcPct val="0"/>
              </a:spcAft>
              <a:defRPr sz="3200" b="1">
                <a:solidFill>
                  <a:schemeClr val="dk1"/>
                </a:solidFill>
                <a:latin typeface="+mn-lt"/>
                <a:ea typeface="+mn-ea"/>
                <a:cs typeface="+mn-cs"/>
              </a:defRPr>
            </a:lvl6pPr>
            <a:lvl7pPr marL="914400" algn="l" rtl="0" eaLnBrk="1" fontAlgn="base" hangingPunct="1">
              <a:spcBef>
                <a:spcPct val="0"/>
              </a:spcBef>
              <a:spcAft>
                <a:spcPct val="0"/>
              </a:spcAft>
              <a:defRPr sz="3200" b="1">
                <a:solidFill>
                  <a:schemeClr val="dk1"/>
                </a:solidFill>
                <a:latin typeface="+mn-lt"/>
                <a:ea typeface="+mn-ea"/>
                <a:cs typeface="+mn-cs"/>
              </a:defRPr>
            </a:lvl7pPr>
            <a:lvl8pPr marL="1371600" algn="l" rtl="0" eaLnBrk="1" fontAlgn="base" hangingPunct="1">
              <a:spcBef>
                <a:spcPct val="0"/>
              </a:spcBef>
              <a:spcAft>
                <a:spcPct val="0"/>
              </a:spcAft>
              <a:defRPr sz="3200" b="1">
                <a:solidFill>
                  <a:schemeClr val="dk1"/>
                </a:solidFill>
                <a:latin typeface="+mn-lt"/>
                <a:ea typeface="+mn-ea"/>
                <a:cs typeface="+mn-cs"/>
              </a:defRPr>
            </a:lvl8pPr>
            <a:lvl9pPr marL="1828800" algn="l" rtl="0" eaLnBrk="1" fontAlgn="base" hangingPunct="1">
              <a:spcBef>
                <a:spcPct val="0"/>
              </a:spcBef>
              <a:spcAft>
                <a:spcPct val="0"/>
              </a:spcAft>
              <a:defRPr sz="3200" b="1">
                <a:solidFill>
                  <a:schemeClr val="dk1"/>
                </a:solidFill>
                <a:latin typeface="+mn-lt"/>
                <a:ea typeface="+mn-ea"/>
                <a:cs typeface="+mn-cs"/>
              </a:defRPr>
            </a:lvl9pPr>
          </a:lstStyle>
          <a:p>
            <a:pPr>
              <a:lnSpc>
                <a:spcPct val="150000"/>
              </a:lnSpc>
            </a:pPr>
            <a:r>
              <a:rPr lang="de-CH" sz="2400" b="1" dirty="0" smtClean="0">
                <a:solidFill>
                  <a:schemeClr val="tx2"/>
                </a:solidFill>
              </a:rPr>
              <a:t>Unterschied zwischen Photonen und Protonen</a:t>
            </a:r>
            <a:endParaRPr lang="de-CH" sz="2400" b="1" dirty="0">
              <a:solidFill>
                <a:schemeClr val="tx2"/>
              </a:solidFill>
            </a:endParaRPr>
          </a:p>
        </p:txBody>
      </p:sp>
      <p:sp>
        <p:nvSpPr>
          <p:cNvPr id="9" name="Foliennummernplatzhalter 2"/>
          <p:cNvSpPr txBox="1">
            <a:spLocks/>
          </p:cNvSpPr>
          <p:nvPr/>
        </p:nvSpPr>
        <p:spPr>
          <a:xfrm>
            <a:off x="8100392" y="6661150"/>
            <a:ext cx="681662" cy="196850"/>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900" kern="1200" smtClean="0">
                <a:solidFill>
                  <a:schemeClr val="tx1"/>
                </a:solidFill>
                <a:latin typeface="+mn-lt"/>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a:lstStyle>
          <a:p>
            <a:pPr algn="r">
              <a:defRPr/>
            </a:pPr>
            <a:r>
              <a:rPr lang="de-DE" smtClean="0"/>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161069257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CH" dirty="0"/>
          </a:p>
        </p:txBody>
      </p:sp>
      <p:sp>
        <p:nvSpPr>
          <p:cNvPr id="3" name="Slide Number Placeholder 2"/>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4</a:t>
            </a:fld>
            <a:endParaRPr lang="de-DE" dirty="0"/>
          </a:p>
        </p:txBody>
      </p:sp>
      <p:pic>
        <p:nvPicPr>
          <p:cNvPr id="4" name="Picture 3"/>
          <p:cNvPicPr>
            <a:picLocks noChangeAspect="1"/>
          </p:cNvPicPr>
          <p:nvPr/>
        </p:nvPicPr>
        <p:blipFill>
          <a:blip r:embed="rId2"/>
          <a:stretch>
            <a:fillRect/>
          </a:stretch>
        </p:blipFill>
        <p:spPr>
          <a:xfrm>
            <a:off x="1187624" y="2523962"/>
            <a:ext cx="5165194" cy="3609074"/>
          </a:xfrm>
          <a:prstGeom prst="rect">
            <a:avLst/>
          </a:prstGeom>
        </p:spPr>
      </p:pic>
      <p:sp>
        <p:nvSpPr>
          <p:cNvPr id="5" name="Oval 4"/>
          <p:cNvSpPr/>
          <p:nvPr/>
        </p:nvSpPr>
        <p:spPr>
          <a:xfrm>
            <a:off x="3592449" y="3503789"/>
            <a:ext cx="83092" cy="8549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6" name="Straight Connector 5"/>
          <p:cNvCxnSpPr/>
          <p:nvPr/>
        </p:nvCxnSpPr>
        <p:spPr>
          <a:xfrm flipV="1">
            <a:off x="3707904" y="3200969"/>
            <a:ext cx="2978533" cy="353619"/>
          </a:xfrm>
          <a:prstGeom prst="line">
            <a:avLst/>
          </a:prstGeom>
          <a:ln w="28575"/>
        </p:spPr>
        <p:style>
          <a:lnRef idx="1">
            <a:schemeClr val="accent2"/>
          </a:lnRef>
          <a:fillRef idx="0">
            <a:schemeClr val="accent2"/>
          </a:fillRef>
          <a:effectRef idx="0">
            <a:schemeClr val="accent2"/>
          </a:effectRef>
          <a:fontRef idx="minor">
            <a:schemeClr val="tx1"/>
          </a:fontRef>
        </p:style>
      </p:cxnSp>
      <p:pic>
        <p:nvPicPr>
          <p:cNvPr id="7" name="Picture 6"/>
          <p:cNvPicPr>
            <a:picLocks noChangeAspect="1"/>
          </p:cNvPicPr>
          <p:nvPr/>
        </p:nvPicPr>
        <p:blipFill>
          <a:blip r:embed="rId3"/>
          <a:stretch>
            <a:fillRect/>
          </a:stretch>
        </p:blipFill>
        <p:spPr>
          <a:xfrm>
            <a:off x="6628378" y="2466694"/>
            <a:ext cx="2536207" cy="1221942"/>
          </a:xfrm>
          <a:prstGeom prst="rect">
            <a:avLst/>
          </a:prstGeom>
        </p:spPr>
      </p:pic>
      <p:pic>
        <p:nvPicPr>
          <p:cNvPr id="8" name="Picture 7"/>
          <p:cNvPicPr>
            <a:picLocks noChangeAspect="1"/>
          </p:cNvPicPr>
          <p:nvPr/>
        </p:nvPicPr>
        <p:blipFill>
          <a:blip r:embed="rId4"/>
          <a:stretch>
            <a:fillRect/>
          </a:stretch>
        </p:blipFill>
        <p:spPr>
          <a:xfrm>
            <a:off x="6119339" y="5425106"/>
            <a:ext cx="3045246" cy="1199642"/>
          </a:xfrm>
          <a:prstGeom prst="rect">
            <a:avLst/>
          </a:prstGeom>
        </p:spPr>
      </p:pic>
      <p:sp>
        <p:nvSpPr>
          <p:cNvPr id="9" name="Rectangle 8"/>
          <p:cNvSpPr/>
          <p:nvPr/>
        </p:nvSpPr>
        <p:spPr>
          <a:xfrm>
            <a:off x="485223" y="1169644"/>
            <a:ext cx="6569995" cy="2031325"/>
          </a:xfrm>
          <a:prstGeom prst="rect">
            <a:avLst/>
          </a:prstGeom>
          <a:noFill/>
        </p:spPr>
        <p:txBody>
          <a:bodyPr wrap="square" lIns="91440" tIns="45720" rIns="91440" bIns="45720">
            <a:spAutoFit/>
          </a:bodyPr>
          <a:lstStyle/>
          <a:p>
            <a:pPr algn="ctr"/>
            <a:r>
              <a:rPr lang="en-US" sz="3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Only one Proton therapy Center </a:t>
            </a:r>
          </a:p>
          <a:p>
            <a:pPr algn="ctr"/>
            <a:r>
              <a:rPr lang="en-US" sz="3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in Switzerland</a:t>
            </a:r>
            <a:endParaRPr lang="en-US" sz="36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39225399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Health</a:t>
            </a:r>
            <a:r>
              <a:rPr lang="fr-CH" dirty="0" smtClean="0"/>
              <a:t> </a:t>
            </a:r>
            <a:r>
              <a:rPr lang="fr-CH" dirty="0" err="1" smtClean="0"/>
              <a:t>systems</a:t>
            </a:r>
            <a:r>
              <a:rPr lang="fr-CH" dirty="0" smtClean="0"/>
              <a:t> :: Cancer patient Journey </a:t>
            </a:r>
            <a:endParaRPr lang="fr-CH" dirty="0"/>
          </a:p>
        </p:txBody>
      </p:sp>
      <p:sp>
        <p:nvSpPr>
          <p:cNvPr id="3" name="Slide Number Placeholder 2"/>
          <p:cNvSpPr>
            <a:spLocks noGrp="1"/>
          </p:cNvSpPr>
          <p:nvPr>
            <p:ph type="sldNum" sz="quarter" idx="4294967295"/>
          </p:nvPr>
        </p:nvSpPr>
        <p:spPr>
          <a:xfrm>
            <a:off x="8462963" y="6661150"/>
            <a:ext cx="681037" cy="196850"/>
          </a:xfrm>
        </p:spPr>
        <p:txBody>
          <a:bodyPr/>
          <a:lstStyle/>
          <a:p>
            <a:pPr algn="r">
              <a:defRPr/>
            </a:pPr>
            <a:r>
              <a:rPr lang="de-DE" smtClean="0"/>
              <a:t>Page </a:t>
            </a:r>
            <a:fld id="{EBC07571-3134-BB4B-B83F-1A9FE18D34F3}" type="slidenum">
              <a:rPr lang="de-DE" smtClean="0"/>
              <a:pPr algn="r">
                <a:defRPr/>
              </a:pPr>
              <a:t>5</a:t>
            </a:fld>
            <a:r>
              <a:rPr lang="de-DE" smtClean="0"/>
              <a:t>/29</a:t>
            </a:r>
            <a:endParaRPr lang="de-DE" dirty="0"/>
          </a:p>
        </p:txBody>
      </p:sp>
      <p:pic>
        <p:nvPicPr>
          <p:cNvPr id="6" name="Picture 5"/>
          <p:cNvPicPr>
            <a:picLocks noChangeAspect="1"/>
          </p:cNvPicPr>
          <p:nvPr/>
        </p:nvPicPr>
        <p:blipFill>
          <a:blip r:embed="rId2"/>
          <a:stretch>
            <a:fillRect/>
          </a:stretch>
        </p:blipFill>
        <p:spPr>
          <a:xfrm>
            <a:off x="-13036" y="818108"/>
            <a:ext cx="9157036" cy="6061958"/>
          </a:xfrm>
          <a:prstGeom prst="rect">
            <a:avLst/>
          </a:prstGeom>
        </p:spPr>
      </p:pic>
      <p:pic>
        <p:nvPicPr>
          <p:cNvPr id="7" name="Picture 6"/>
          <p:cNvPicPr>
            <a:picLocks noChangeAspect="1"/>
          </p:cNvPicPr>
          <p:nvPr/>
        </p:nvPicPr>
        <p:blipFill>
          <a:blip r:embed="rId3"/>
          <a:stretch>
            <a:fillRect/>
          </a:stretch>
        </p:blipFill>
        <p:spPr>
          <a:xfrm>
            <a:off x="6591300" y="800100"/>
            <a:ext cx="2552700" cy="352425"/>
          </a:xfrm>
          <a:prstGeom prst="rect">
            <a:avLst/>
          </a:prstGeom>
        </p:spPr>
      </p:pic>
    </p:spTree>
    <p:extLst>
      <p:ext uri="{BB962C8B-B14F-4D97-AF65-F5344CB8AC3E}">
        <p14:creationId xmlns:p14="http://schemas.microsoft.com/office/powerpoint/2010/main" val="283635071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Zusammenarbeit</a:t>
            </a:r>
            <a:endParaRPr lang="de-CH" dirty="0"/>
          </a:p>
        </p:txBody>
      </p:sp>
      <p:sp>
        <p:nvSpPr>
          <p:cNvPr id="3" name="Slide Number Placehold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6</a:t>
            </a:fld>
            <a:r>
              <a:rPr lang="de-DE" smtClean="0"/>
              <a:t>/29</a:t>
            </a:r>
            <a:endParaRPr lang="de-DE" dirty="0"/>
          </a:p>
        </p:txBody>
      </p:sp>
      <p:sp>
        <p:nvSpPr>
          <p:cNvPr id="4" name="Content Placeholder 3"/>
          <p:cNvSpPr>
            <a:spLocks noGrp="1"/>
          </p:cNvSpPr>
          <p:nvPr>
            <p:ph sz="quarter" idx="13"/>
          </p:nvPr>
        </p:nvSpPr>
        <p:spPr/>
        <p:txBody>
          <a:bodyPr/>
          <a:lstStyle/>
          <a:p>
            <a:endParaRPr lang="de-CH" dirty="0"/>
          </a:p>
        </p:txBody>
      </p:sp>
      <p:pic>
        <p:nvPicPr>
          <p:cNvPr id="5" name="Picture 4"/>
          <p:cNvPicPr/>
          <p:nvPr/>
        </p:nvPicPr>
        <p:blipFill>
          <a:blip r:embed="rId2" cstate="print">
            <a:extLst>
              <a:ext uri="{28A0092B-C50C-407E-A947-70E740481C1C}">
                <a14:useLocalDpi xmlns:a14="http://schemas.microsoft.com/office/drawing/2010/main" val="0"/>
              </a:ext>
            </a:extLst>
          </a:blip>
          <a:srcRect l="26056" t="45929" r="8659" b="35718"/>
          <a:stretch>
            <a:fillRect/>
          </a:stretch>
        </p:blipFill>
        <p:spPr bwMode="auto">
          <a:xfrm>
            <a:off x="1403648" y="1901934"/>
            <a:ext cx="2664296"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Bild 20" descr="Beschreibung: Beschreibung: Beschreibung: uzh_logo_d_pos_grau_1m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013" y="2820820"/>
            <a:ext cx="1768373"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0" name="Picture 2" descr="C:\Users\weber_d\Pictures\logo_leugger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5020" y="4772856"/>
            <a:ext cx="4714810" cy="792088"/>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C:\Users\weber_d\Pictures\ksb-logo-signe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68344" y="1825998"/>
            <a:ext cx="864096" cy="1266348"/>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3678" y="3612884"/>
            <a:ext cx="2351547" cy="1476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7479" y="5733256"/>
            <a:ext cx="7740352" cy="7646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p:cNvPicPr>
          <p:nvPr/>
        </p:nvPicPr>
        <p:blipFill>
          <a:blip r:embed="rId8"/>
          <a:stretch>
            <a:fillRect/>
          </a:stretch>
        </p:blipFill>
        <p:spPr>
          <a:xfrm>
            <a:off x="4354775" y="1556766"/>
            <a:ext cx="3214489" cy="1137256"/>
          </a:xfrm>
          <a:prstGeom prst="rect">
            <a:avLst/>
          </a:prstGeom>
        </p:spPr>
      </p:pic>
      <p:pic>
        <p:nvPicPr>
          <p:cNvPr id="13" name="Picture 12"/>
          <p:cNvPicPr/>
          <p:nvPr/>
        </p:nvPicPr>
        <p:blipFill>
          <a:blip r:embed="rId9"/>
          <a:stretch>
            <a:fillRect/>
          </a:stretch>
        </p:blipFill>
        <p:spPr>
          <a:xfrm>
            <a:off x="1206941" y="3705245"/>
            <a:ext cx="3729851" cy="1022470"/>
          </a:xfrm>
          <a:prstGeom prst="rect">
            <a:avLst/>
          </a:prstGeom>
        </p:spPr>
      </p:pic>
      <p:pic>
        <p:nvPicPr>
          <p:cNvPr id="14" name="Picture 13"/>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88705" y="2809922"/>
            <a:ext cx="977900" cy="723900"/>
          </a:xfrm>
          <a:prstGeom prst="rect">
            <a:avLst/>
          </a:prstGeom>
          <a:noFill/>
          <a:ln>
            <a:noFill/>
          </a:ln>
        </p:spPr>
      </p:pic>
      <p:sp>
        <p:nvSpPr>
          <p:cNvPr id="9" name="Rectangle 8"/>
          <p:cNvSpPr/>
          <p:nvPr/>
        </p:nvSpPr>
        <p:spPr bwMode="auto">
          <a:xfrm>
            <a:off x="7569264" y="1556766"/>
            <a:ext cx="1207745" cy="1624094"/>
          </a:xfrm>
          <a:prstGeom prst="rect">
            <a:avLst/>
          </a:prstGeom>
          <a:noFill/>
          <a:ln w="762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i="0" u="none" strike="noStrike" normalizeH="0" baseline="0">
              <a:ln w="0"/>
              <a:solidFill>
                <a:schemeClr val="accent1"/>
              </a:solidFill>
              <a:effectLst>
                <a:outerShdw blurRad="38100" dist="25400" dir="5400000" algn="ctr" rotWithShape="0">
                  <a:srgbClr val="6E747A">
                    <a:alpha val="43000"/>
                  </a:srgbClr>
                </a:outerShdw>
              </a:effectLst>
              <a:latin typeface="Times" charset="0"/>
            </a:endParaRPr>
          </a:p>
        </p:txBody>
      </p:sp>
      <p:sp>
        <p:nvSpPr>
          <p:cNvPr id="10" name="Rectangle 9"/>
          <p:cNvSpPr/>
          <p:nvPr/>
        </p:nvSpPr>
        <p:spPr>
          <a:xfrm>
            <a:off x="6541952" y="291600"/>
            <a:ext cx="2646879" cy="1169551"/>
          </a:xfrm>
          <a:prstGeom prst="rect">
            <a:avLst/>
          </a:prstGeom>
          <a:noFill/>
        </p:spPr>
        <p:txBody>
          <a:bodyPr wrap="none" lIns="91440" tIns="45720" rIns="91440" bIns="45720">
            <a:spAutoFit/>
          </a:bodyPr>
          <a:lstStyle/>
          <a:p>
            <a:pPr algn="ctr"/>
            <a:r>
              <a:rPr lang="en-US" sz="2800" b="0" cap="none" spc="0" dirty="0" err="1" smtClean="0">
                <a:ln w="0"/>
                <a:solidFill>
                  <a:schemeClr val="accent1"/>
                </a:solidFill>
                <a:effectLst>
                  <a:outerShdw blurRad="38100" dist="25400" dir="5400000" algn="ctr" rotWithShape="0">
                    <a:srgbClr val="6E747A">
                      <a:alpha val="43000"/>
                    </a:srgbClr>
                  </a:outerShdw>
                </a:effectLst>
              </a:rPr>
              <a:t>Radiologie</a:t>
            </a:r>
            <a:endParaRPr lang="en-US" sz="2800" b="0" cap="none" spc="0" dirty="0" smtClean="0">
              <a:ln w="0"/>
              <a:solidFill>
                <a:schemeClr val="accent1"/>
              </a:solidFill>
              <a:effectLst>
                <a:outerShdw blurRad="38100" dist="25400" dir="5400000" algn="ctr" rotWithShape="0">
                  <a:srgbClr val="6E747A">
                    <a:alpha val="43000"/>
                  </a:srgbClr>
                </a:outerShdw>
              </a:effectLst>
            </a:endParaRPr>
          </a:p>
          <a:p>
            <a:pPr algn="ctr"/>
            <a:r>
              <a:rPr lang="en-US" sz="2800" dirty="0" err="1" smtClean="0">
                <a:ln w="0"/>
                <a:solidFill>
                  <a:schemeClr val="accent1"/>
                </a:solidFill>
                <a:effectLst>
                  <a:outerShdw blurRad="38100" dist="25400" dir="5400000" algn="ctr" rotWithShape="0">
                    <a:srgbClr val="6E747A">
                      <a:alpha val="43000"/>
                    </a:srgbClr>
                  </a:outerShdw>
                </a:effectLst>
              </a:rPr>
              <a:t>Chemotherapie</a:t>
            </a:r>
            <a:endParaRPr lang="en-US" sz="2800" b="0" cap="none" spc="0" dirty="0">
              <a:ln w="0"/>
              <a:solidFill>
                <a:schemeClr val="accent1"/>
              </a:solidFill>
              <a:effectLst>
                <a:outerShdw blurRad="38100" dist="25400" dir="5400000" algn="ctr" rotWithShape="0">
                  <a:srgbClr val="6E747A">
                    <a:alpha val="43000"/>
                  </a:srgbClr>
                </a:outerShdw>
              </a:effectLst>
            </a:endParaRPr>
          </a:p>
        </p:txBody>
      </p:sp>
      <p:sp>
        <p:nvSpPr>
          <p:cNvPr id="17" name="Rectangle 16"/>
          <p:cNvSpPr/>
          <p:nvPr/>
        </p:nvSpPr>
        <p:spPr bwMode="auto">
          <a:xfrm>
            <a:off x="4211961" y="1484782"/>
            <a:ext cx="3357304" cy="2056118"/>
          </a:xfrm>
          <a:prstGeom prst="rect">
            <a:avLst/>
          </a:prstGeom>
          <a:noFill/>
          <a:ln w="762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i="0" u="none" strike="noStrike" normalizeH="0" baseline="0">
              <a:ln w="0"/>
              <a:solidFill>
                <a:schemeClr val="accent1"/>
              </a:solidFill>
              <a:effectLst>
                <a:outerShdw blurRad="38100" dist="25400" dir="5400000" algn="ctr" rotWithShape="0">
                  <a:srgbClr val="6E747A">
                    <a:alpha val="43000"/>
                  </a:srgbClr>
                </a:outerShdw>
              </a:effectLst>
              <a:latin typeface="Times" charset="0"/>
            </a:endParaRPr>
          </a:p>
        </p:txBody>
      </p:sp>
      <p:sp>
        <p:nvSpPr>
          <p:cNvPr id="12" name="Rectangle 11"/>
          <p:cNvSpPr/>
          <p:nvPr/>
        </p:nvSpPr>
        <p:spPr>
          <a:xfrm>
            <a:off x="2558208" y="695545"/>
            <a:ext cx="4249368" cy="1169551"/>
          </a:xfrm>
          <a:prstGeom prst="rect">
            <a:avLst/>
          </a:prstGeom>
          <a:noFill/>
        </p:spPr>
        <p:txBody>
          <a:bodyPr wrap="none" lIns="91440" tIns="45720" rIns="91440" bIns="45720">
            <a:spAutoFit/>
          </a:bodyPr>
          <a:lstStyle/>
          <a:p>
            <a:pPr algn="ctr"/>
            <a:r>
              <a:rPr lang="de-CH"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Rotation Assistenzärzte</a:t>
            </a:r>
          </a:p>
          <a:p>
            <a:pPr algn="ctr"/>
            <a:endParaRPr lang="en-US" sz="28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9" name="Rectangle 18"/>
          <p:cNvSpPr/>
          <p:nvPr/>
        </p:nvSpPr>
        <p:spPr bwMode="auto">
          <a:xfrm>
            <a:off x="1045992" y="4682547"/>
            <a:ext cx="5128658" cy="1023698"/>
          </a:xfrm>
          <a:prstGeom prst="rect">
            <a:avLst/>
          </a:prstGeom>
          <a:noFill/>
          <a:ln w="76200" cap="flat" cmpd="sng" algn="ctr">
            <a:solidFill>
              <a:srgbClr val="C65AB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i="0" u="none" strike="noStrike" normalizeH="0" baseline="0">
              <a:ln w="0"/>
              <a:solidFill>
                <a:schemeClr val="accent1"/>
              </a:solidFill>
              <a:effectLst>
                <a:outerShdw blurRad="38100" dist="25400" dir="5400000" algn="ctr" rotWithShape="0">
                  <a:srgbClr val="6E747A">
                    <a:alpha val="43000"/>
                  </a:srgbClr>
                </a:outerShdw>
              </a:effectLst>
              <a:latin typeface="Times" charset="0"/>
            </a:endParaRPr>
          </a:p>
        </p:txBody>
      </p:sp>
      <p:sp>
        <p:nvSpPr>
          <p:cNvPr id="15" name="Rectangle 14"/>
          <p:cNvSpPr/>
          <p:nvPr/>
        </p:nvSpPr>
        <p:spPr>
          <a:xfrm rot="16200000">
            <a:off x="-1703876" y="4170090"/>
            <a:ext cx="4281941" cy="584775"/>
          </a:xfrm>
          <a:prstGeom prst="rect">
            <a:avLst/>
          </a:prstGeom>
          <a:noFill/>
        </p:spPr>
        <p:txBody>
          <a:bodyPr wrap="none" lIns="91440" tIns="45720" rIns="91440" bIns="45720">
            <a:spAutoFit/>
          </a:bodyPr>
          <a:lstStyle/>
          <a:p>
            <a:pPr algn="ctr"/>
            <a:r>
              <a:rPr lang="en-US" sz="3200" b="1" cap="none" spc="0" dirty="0" err="1"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Patienten</a:t>
            </a:r>
            <a:r>
              <a:rPr lang="en-US" sz="3200" b="1" dirty="0" err="1"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versorgung</a:t>
            </a:r>
            <a:endParaRPr lang="en-US" sz="32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1" name="Rectangle 20"/>
          <p:cNvSpPr/>
          <p:nvPr/>
        </p:nvSpPr>
        <p:spPr bwMode="auto">
          <a:xfrm>
            <a:off x="1045992" y="3649722"/>
            <a:ext cx="5128658" cy="1041155"/>
          </a:xfrm>
          <a:prstGeom prst="rect">
            <a:avLst/>
          </a:prstGeom>
          <a:noFill/>
          <a:ln w="76200"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i="0" u="none" strike="noStrike" normalizeH="0" baseline="0">
              <a:ln w="0"/>
              <a:solidFill>
                <a:schemeClr val="accent1"/>
              </a:solidFill>
              <a:effectLst>
                <a:outerShdw blurRad="38100" dist="25400" dir="5400000" algn="ctr" rotWithShape="0">
                  <a:srgbClr val="6E747A">
                    <a:alpha val="43000"/>
                  </a:srgbClr>
                </a:outerShdw>
              </a:effectLst>
              <a:latin typeface="Times" charset="0"/>
            </a:endParaRPr>
          </a:p>
        </p:txBody>
      </p:sp>
      <p:sp>
        <p:nvSpPr>
          <p:cNvPr id="23" name="Rectangle 22"/>
          <p:cNvSpPr/>
          <p:nvPr/>
        </p:nvSpPr>
        <p:spPr>
          <a:xfrm>
            <a:off x="2364981" y="3126996"/>
            <a:ext cx="1846980" cy="584775"/>
          </a:xfrm>
          <a:prstGeom prst="rect">
            <a:avLst/>
          </a:prstGeom>
          <a:noFill/>
        </p:spPr>
        <p:txBody>
          <a:bodyPr wrap="none" lIns="91440" tIns="45720" rIns="91440" bIns="45720">
            <a:spAutoFit/>
          </a:bodyPr>
          <a:lstStyle/>
          <a:p>
            <a:pPr algn="ctr"/>
            <a:r>
              <a:rPr lang="en-US" sz="3200" b="1" cap="none" spc="0" dirty="0" smtClean="0">
                <a:ln w="12700" cmpd="sng">
                  <a:solidFill>
                    <a:schemeClr val="accent4"/>
                  </a:solidFill>
                  <a:prstDash val="solid"/>
                </a:ln>
                <a:solidFill>
                  <a:schemeClr val="accent5">
                    <a:lumMod val="60000"/>
                    <a:lumOff val="40000"/>
                  </a:schemeClr>
                </a:solidFill>
                <a:effectLst/>
              </a:rPr>
              <a:t>Gantry 3</a:t>
            </a:r>
            <a:endParaRPr lang="en-US" sz="3200" b="1" cap="none" spc="0" dirty="0">
              <a:ln w="12700" cmpd="sng">
                <a:solidFill>
                  <a:schemeClr val="accent4"/>
                </a:solidFill>
                <a:prstDash val="solid"/>
              </a:ln>
              <a:solidFill>
                <a:schemeClr val="accent5">
                  <a:lumMod val="60000"/>
                  <a:lumOff val="40000"/>
                </a:schemeClr>
              </a:solidFill>
              <a:effectLst/>
            </a:endParaRPr>
          </a:p>
        </p:txBody>
      </p:sp>
      <p:sp>
        <p:nvSpPr>
          <p:cNvPr id="25" name="Rectangle 24"/>
          <p:cNvSpPr/>
          <p:nvPr/>
        </p:nvSpPr>
        <p:spPr bwMode="auto">
          <a:xfrm>
            <a:off x="1315316" y="1752319"/>
            <a:ext cx="2896645" cy="1041155"/>
          </a:xfrm>
          <a:prstGeom prst="rect">
            <a:avLst/>
          </a:prstGeom>
          <a:noFill/>
          <a:ln w="76200"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i="0" u="none" strike="noStrike" normalizeH="0" baseline="0">
              <a:ln w="0"/>
              <a:solidFill>
                <a:schemeClr val="accent1"/>
              </a:solidFill>
              <a:effectLst>
                <a:outerShdw blurRad="38100" dist="25400" dir="5400000" algn="ctr" rotWithShape="0">
                  <a:srgbClr val="6E747A">
                    <a:alpha val="43000"/>
                  </a:srgbClr>
                </a:outerShdw>
              </a:effectLst>
              <a:latin typeface="Times" charset="0"/>
            </a:endParaRPr>
          </a:p>
        </p:txBody>
      </p:sp>
      <p:sp>
        <p:nvSpPr>
          <p:cNvPr id="26" name="Rectangle 25"/>
          <p:cNvSpPr/>
          <p:nvPr/>
        </p:nvSpPr>
        <p:spPr>
          <a:xfrm>
            <a:off x="934839" y="814908"/>
            <a:ext cx="1846980" cy="584775"/>
          </a:xfrm>
          <a:prstGeom prst="rect">
            <a:avLst/>
          </a:prstGeom>
          <a:noFill/>
        </p:spPr>
        <p:txBody>
          <a:bodyPr wrap="none" lIns="91440" tIns="45720" rIns="91440" bIns="45720">
            <a:spAutoFit/>
          </a:bodyPr>
          <a:lstStyle/>
          <a:p>
            <a:pPr algn="ctr"/>
            <a:r>
              <a:rPr lang="en-US" sz="3200" b="1" cap="none" spc="0" dirty="0" smtClean="0">
                <a:ln w="12700" cmpd="sng">
                  <a:solidFill>
                    <a:schemeClr val="accent4"/>
                  </a:solidFill>
                  <a:prstDash val="solid"/>
                </a:ln>
                <a:solidFill>
                  <a:schemeClr val="accent6">
                    <a:lumMod val="60000"/>
                    <a:lumOff val="40000"/>
                  </a:schemeClr>
                </a:solidFill>
                <a:effectLst/>
              </a:rPr>
              <a:t>Gantry 2</a:t>
            </a:r>
            <a:endParaRPr lang="en-US" sz="3200" b="1" cap="none" spc="0" dirty="0">
              <a:ln w="12700" cmpd="sng">
                <a:solidFill>
                  <a:schemeClr val="accent4"/>
                </a:solidFill>
                <a:prstDash val="solid"/>
              </a:ln>
              <a:solidFill>
                <a:schemeClr val="accent6">
                  <a:lumMod val="60000"/>
                  <a:lumOff val="40000"/>
                </a:schemeClr>
              </a:solidFill>
              <a:effectLst/>
            </a:endParaRPr>
          </a:p>
        </p:txBody>
      </p:sp>
    </p:spTree>
    <p:extLst>
      <p:ext uri="{BB962C8B-B14F-4D97-AF65-F5344CB8AC3E}">
        <p14:creationId xmlns:p14="http://schemas.microsoft.com/office/powerpoint/2010/main" val="38620953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circle(in)">
                                      <p:cBhvr>
                                        <p:cTn id="15" dur="2000"/>
                                        <p:tgtEl>
                                          <p:spTgt spid="17"/>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500"/>
                                        <p:tgtEl>
                                          <p:spTgt spid="19"/>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arn(inVertical)">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anim calcmode="lin" valueType="num">
                                      <p:cBhvr>
                                        <p:cTn id="40" dur="1000" fill="hold"/>
                                        <p:tgtEl>
                                          <p:spTgt spid="25"/>
                                        </p:tgtEl>
                                        <p:attrNameLst>
                                          <p:attrName>ppt_x</p:attrName>
                                        </p:attrNameLst>
                                      </p:cBhvr>
                                      <p:tavLst>
                                        <p:tav tm="0">
                                          <p:val>
                                            <p:strVal val="#ppt_x"/>
                                          </p:val>
                                        </p:tav>
                                        <p:tav tm="100000">
                                          <p:val>
                                            <p:strVal val="#ppt_x"/>
                                          </p:val>
                                        </p:tav>
                                      </p:tavLst>
                                    </p:anim>
                                    <p:anim calcmode="lin" valueType="num">
                                      <p:cBhvr>
                                        <p:cTn id="41" dur="1000" fill="hold"/>
                                        <p:tgtEl>
                                          <p:spTgt spid="2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7" grpId="0" animBg="1"/>
      <p:bldP spid="12" grpId="0"/>
      <p:bldP spid="19" grpId="0" animBg="1"/>
      <p:bldP spid="15" grpId="0"/>
      <p:bldP spid="21" grpId="0" animBg="1"/>
      <p:bldP spid="23" grpId="0"/>
      <p:bldP spid="25" grpId="0" animBg="1"/>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7</a:t>
            </a:fld>
            <a:endParaRPr lang="de-DE" dirty="0"/>
          </a:p>
        </p:txBody>
      </p:sp>
      <p:pic>
        <p:nvPicPr>
          <p:cNvPr id="4" name="Picture 3" descr="proscan"/>
          <p:cNvPicPr>
            <a:picLocks noChangeAspect="1" noChangeArrowheads="1"/>
          </p:cNvPicPr>
          <p:nvPr/>
        </p:nvPicPr>
        <p:blipFill>
          <a:blip r:embed="rId2">
            <a:extLst>
              <a:ext uri="{28A0092B-C50C-407E-A947-70E740481C1C}">
                <a14:useLocalDpi xmlns:a14="http://schemas.microsoft.com/office/drawing/2010/main" val="0"/>
              </a:ext>
            </a:extLst>
          </a:blip>
          <a:srcRect l="7899" t="8209" r="11919" b="16583"/>
          <a:stretch>
            <a:fillRect/>
          </a:stretch>
        </p:blipFill>
        <p:spPr bwMode="auto">
          <a:xfrm>
            <a:off x="110107" y="1839645"/>
            <a:ext cx="9142413" cy="44696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050506_COMET_DSC_1721"/>
          <p:cNvPicPr>
            <a:picLocks noChangeAspect="1" noChangeArrowheads="1"/>
          </p:cNvPicPr>
          <p:nvPr/>
        </p:nvPicPr>
        <p:blipFill>
          <a:blip r:embed="rId3" cstate="print">
            <a:extLst>
              <a:ext uri="{28A0092B-C50C-407E-A947-70E740481C1C}">
                <a14:useLocalDpi xmlns:a14="http://schemas.microsoft.com/office/drawing/2010/main" val="0"/>
              </a:ext>
            </a:extLst>
          </a:blip>
          <a:srcRect l="8090" t="3848" r="6024"/>
          <a:stretch>
            <a:fillRect/>
          </a:stretch>
        </p:blipFill>
        <p:spPr bwMode="auto">
          <a:xfrm>
            <a:off x="1550267" y="980728"/>
            <a:ext cx="1539631" cy="230425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bwMode="auto">
          <a:xfrm flipH="1">
            <a:off x="1046211" y="2204864"/>
            <a:ext cx="720080" cy="504056"/>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pic>
        <p:nvPicPr>
          <p:cNvPr id="7" name="Picture 10" descr="DSC_00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8859" y="934296"/>
            <a:ext cx="1746877" cy="222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bwMode="auto">
          <a:xfrm flipH="1">
            <a:off x="6518819" y="2357264"/>
            <a:ext cx="720080" cy="504056"/>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pic>
        <p:nvPicPr>
          <p:cNvPr id="9" name="Picture 3"/>
          <p:cNvPicPr>
            <a:picLocks noChangeArrowheads="1"/>
          </p:cNvPicPr>
          <p:nvPr/>
        </p:nvPicPr>
        <p:blipFill>
          <a:blip r:embed="rId5">
            <a:extLst>
              <a:ext uri="{28A0092B-C50C-407E-A947-70E740481C1C}">
                <a14:useLocalDpi xmlns:a14="http://schemas.microsoft.com/office/drawing/2010/main" val="0"/>
              </a:ext>
            </a:extLst>
          </a:blip>
          <a:srcRect l="7910" r="34087"/>
          <a:stretch>
            <a:fillRect/>
          </a:stretch>
        </p:blipFill>
        <p:spPr bwMode="auto">
          <a:xfrm>
            <a:off x="2270347" y="4588054"/>
            <a:ext cx="1769505" cy="2230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Arrow Connector 9"/>
          <p:cNvCxnSpPr/>
          <p:nvPr/>
        </p:nvCxnSpPr>
        <p:spPr bwMode="auto">
          <a:xfrm>
            <a:off x="3547878" y="5949280"/>
            <a:ext cx="1746805" cy="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pic>
        <p:nvPicPr>
          <p:cNvPr id="11" name="Picture 4" descr="2011_6_26_Gantry 2_01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0787" y="4773767"/>
            <a:ext cx="2592288" cy="1834641"/>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cxnSp>
        <p:nvCxnSpPr>
          <p:cNvPr id="12" name="Straight Arrow Connector 11"/>
          <p:cNvCxnSpPr/>
          <p:nvPr/>
        </p:nvCxnSpPr>
        <p:spPr bwMode="auto">
          <a:xfrm flipH="1" flipV="1">
            <a:off x="6867528" y="4221088"/>
            <a:ext cx="587396" cy="864096"/>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pic>
        <p:nvPicPr>
          <p:cNvPr id="13" name="Picture 12"/>
          <p:cNvPicPr>
            <a:picLocks noChangeAspect="1"/>
          </p:cNvPicPr>
          <p:nvPr/>
        </p:nvPicPr>
        <p:blipFill rotWithShape="1">
          <a:blip r:embed="rId7">
            <a:extLst>
              <a:ext uri="{28A0092B-C50C-407E-A947-70E740481C1C}">
                <a14:useLocalDpi xmlns:a14="http://schemas.microsoft.com/office/drawing/2010/main" val="0"/>
              </a:ext>
            </a:extLst>
          </a:blip>
          <a:srcRect t="1703" b="15315"/>
          <a:stretch/>
        </p:blipFill>
        <p:spPr>
          <a:xfrm>
            <a:off x="3595467" y="1196752"/>
            <a:ext cx="2390320" cy="1732094"/>
          </a:xfrm>
          <a:prstGeom prst="rect">
            <a:avLst/>
          </a:prstGeom>
          <a:ln>
            <a:noFill/>
          </a:ln>
          <a:effectLst>
            <a:outerShdw blurRad="292100" dist="139700" dir="2700000" algn="tl" rotWithShape="0">
              <a:srgbClr val="333333">
                <a:alpha val="65000"/>
              </a:srgbClr>
            </a:outerShdw>
          </a:effectLst>
        </p:spPr>
      </p:pic>
      <p:cxnSp>
        <p:nvCxnSpPr>
          <p:cNvPr id="14" name="Straight Arrow Connector 13"/>
          <p:cNvCxnSpPr/>
          <p:nvPr/>
        </p:nvCxnSpPr>
        <p:spPr bwMode="auto">
          <a:xfrm flipV="1">
            <a:off x="4508223" y="2553386"/>
            <a:ext cx="141202" cy="615868"/>
          </a:xfrm>
          <a:prstGeom prst="straightConnector1">
            <a:avLst/>
          </a:prstGeom>
          <a:solidFill>
            <a:schemeClr val="accent1"/>
          </a:solidFill>
          <a:ln w="38100" cap="flat" cmpd="sng" algn="ctr">
            <a:solidFill>
              <a:srgbClr val="FF0000"/>
            </a:solidFill>
            <a:prstDash val="solid"/>
            <a:round/>
            <a:headEnd type="arrow" w="med" len="med"/>
            <a:tailEnd type="none" w="med" len="med"/>
          </a:ln>
          <a:effectLst/>
        </p:spPr>
      </p:cxnSp>
      <p:sp>
        <p:nvSpPr>
          <p:cNvPr id="15" name="TextBox 14"/>
          <p:cNvSpPr txBox="1"/>
          <p:nvPr/>
        </p:nvSpPr>
        <p:spPr>
          <a:xfrm>
            <a:off x="3608123" y="2636912"/>
            <a:ext cx="2377664" cy="288032"/>
          </a:xfrm>
          <a:prstGeom prst="rect">
            <a:avLst/>
          </a:prstGeom>
          <a:noFill/>
        </p:spPr>
        <p:txBody>
          <a:bodyPr wrap="square" lIns="0" tIns="0" rIns="0" bIns="0" rtlCol="0">
            <a:noAutofit/>
          </a:bodyPr>
          <a:lstStyle/>
          <a:p>
            <a:pPr algn="ctr">
              <a:lnSpc>
                <a:spcPct val="110000"/>
              </a:lnSpc>
              <a:spcBef>
                <a:spcPts val="0"/>
              </a:spcBef>
            </a:pPr>
            <a:r>
              <a:rPr lang="en-US" sz="1800" kern="1000" spc="30" dirty="0" smtClean="0">
                <a:solidFill>
                  <a:srgbClr val="FFFF00"/>
                </a:solidFill>
                <a:latin typeface="+mn-lt"/>
                <a:cs typeface="Franklin Gothic Book"/>
              </a:rPr>
              <a:t>1</a:t>
            </a:r>
            <a:r>
              <a:rPr lang="en-US" sz="1800" kern="1000" spc="30" baseline="30000" dirty="0" smtClean="0">
                <a:solidFill>
                  <a:srgbClr val="FFFF00"/>
                </a:solidFill>
                <a:latin typeface="+mn-lt"/>
                <a:cs typeface="Franklin Gothic Book"/>
              </a:rPr>
              <a:t>st</a:t>
            </a:r>
            <a:r>
              <a:rPr lang="en-US" sz="1800" kern="1000" spc="30" dirty="0" smtClean="0">
                <a:solidFill>
                  <a:srgbClr val="FFFF00"/>
                </a:solidFill>
                <a:latin typeface="+mn-lt"/>
                <a:cs typeface="Franklin Gothic Book"/>
              </a:rPr>
              <a:t> patients, July 2018</a:t>
            </a:r>
            <a:endParaRPr lang="de-CH" sz="1800" kern="1000" spc="30" dirty="0" err="1" smtClean="0">
              <a:solidFill>
                <a:srgbClr val="FFFF00"/>
              </a:solidFill>
              <a:latin typeface="+mn-lt"/>
              <a:cs typeface="Franklin Gothic Book"/>
            </a:endParaRPr>
          </a:p>
        </p:txBody>
      </p:sp>
      <p:sp>
        <p:nvSpPr>
          <p:cNvPr id="16" name="TextBox 15"/>
          <p:cNvSpPr txBox="1"/>
          <p:nvPr/>
        </p:nvSpPr>
        <p:spPr>
          <a:xfrm>
            <a:off x="2292532" y="6309320"/>
            <a:ext cx="1768091" cy="288032"/>
          </a:xfrm>
          <a:prstGeom prst="rect">
            <a:avLst/>
          </a:prstGeom>
          <a:noFill/>
        </p:spPr>
        <p:txBody>
          <a:bodyPr wrap="square" lIns="0" tIns="0" rIns="0" bIns="0" rtlCol="0">
            <a:noAutofit/>
          </a:bodyPr>
          <a:lstStyle/>
          <a:p>
            <a:pPr algn="ctr">
              <a:spcBef>
                <a:spcPts val="0"/>
              </a:spcBef>
            </a:pPr>
            <a:r>
              <a:rPr lang="en-US" sz="1800" kern="1000" spc="30" dirty="0">
                <a:solidFill>
                  <a:srgbClr val="FFFF00"/>
                </a:solidFill>
                <a:latin typeface="+mn-lt"/>
                <a:cs typeface="Franklin Gothic Book"/>
              </a:rPr>
              <a:t>~</a:t>
            </a:r>
            <a:r>
              <a:rPr lang="en-US" sz="1800" kern="1000" spc="30" dirty="0" smtClean="0">
                <a:solidFill>
                  <a:srgbClr val="FFFF00"/>
                </a:solidFill>
                <a:latin typeface="+mn-lt"/>
                <a:cs typeface="Franklin Gothic Book"/>
              </a:rPr>
              <a:t>1300 patients treated</a:t>
            </a:r>
            <a:endParaRPr lang="de-CH" sz="1800" kern="1000" spc="30" dirty="0" err="1" smtClean="0">
              <a:solidFill>
                <a:srgbClr val="FFFF00"/>
              </a:solidFill>
              <a:latin typeface="+mn-lt"/>
              <a:cs typeface="Franklin Gothic Book"/>
            </a:endParaRPr>
          </a:p>
        </p:txBody>
      </p:sp>
      <p:sp>
        <p:nvSpPr>
          <p:cNvPr id="17" name="TextBox 16"/>
          <p:cNvSpPr txBox="1"/>
          <p:nvPr/>
        </p:nvSpPr>
        <p:spPr>
          <a:xfrm>
            <a:off x="6230787" y="6309320"/>
            <a:ext cx="2592288" cy="288032"/>
          </a:xfrm>
          <a:prstGeom prst="rect">
            <a:avLst/>
          </a:prstGeom>
          <a:noFill/>
        </p:spPr>
        <p:txBody>
          <a:bodyPr wrap="square" lIns="0" tIns="0" rIns="0" bIns="0" rtlCol="0">
            <a:noAutofit/>
          </a:bodyPr>
          <a:lstStyle/>
          <a:p>
            <a:pPr algn="ctr">
              <a:spcBef>
                <a:spcPts val="0"/>
              </a:spcBef>
            </a:pPr>
            <a:r>
              <a:rPr lang="en-US" sz="1800" kern="1000" spc="30" dirty="0" smtClean="0">
                <a:solidFill>
                  <a:srgbClr val="FFFF00"/>
                </a:solidFill>
                <a:latin typeface="+mn-lt"/>
                <a:cs typeface="Franklin Gothic Book"/>
              </a:rPr>
              <a:t>~180 patients treated</a:t>
            </a:r>
            <a:endParaRPr lang="de-CH" sz="1800" kern="1000" spc="30" dirty="0" err="1" smtClean="0">
              <a:solidFill>
                <a:srgbClr val="FFFF00"/>
              </a:solidFill>
              <a:latin typeface="+mn-lt"/>
              <a:cs typeface="Franklin Gothic Book"/>
            </a:endParaRPr>
          </a:p>
        </p:txBody>
      </p:sp>
      <p:sp>
        <p:nvSpPr>
          <p:cNvPr id="18" name="TextBox 17"/>
          <p:cNvSpPr txBox="1"/>
          <p:nvPr/>
        </p:nvSpPr>
        <p:spPr>
          <a:xfrm>
            <a:off x="6878859" y="2636912"/>
            <a:ext cx="1768091" cy="288032"/>
          </a:xfrm>
          <a:prstGeom prst="rect">
            <a:avLst/>
          </a:prstGeom>
          <a:noFill/>
        </p:spPr>
        <p:txBody>
          <a:bodyPr wrap="square" lIns="0" tIns="0" rIns="0" bIns="0" rtlCol="0">
            <a:noAutofit/>
          </a:bodyPr>
          <a:lstStyle/>
          <a:p>
            <a:pPr algn="ctr">
              <a:spcBef>
                <a:spcPts val="0"/>
              </a:spcBef>
            </a:pPr>
            <a:r>
              <a:rPr lang="en-US" sz="1800" kern="1000" spc="30" dirty="0" smtClean="0">
                <a:solidFill>
                  <a:srgbClr val="FFFF00"/>
                </a:solidFill>
                <a:latin typeface="+mn-lt"/>
                <a:cs typeface="Franklin Gothic Book"/>
              </a:rPr>
              <a:t>&gt;7000 patients treated</a:t>
            </a:r>
            <a:endParaRPr lang="de-CH" sz="1800" kern="1000" spc="30" dirty="0" err="1" smtClean="0">
              <a:solidFill>
                <a:srgbClr val="FFFF00"/>
              </a:solidFill>
              <a:latin typeface="+mn-lt"/>
              <a:cs typeface="Franklin Gothic Book"/>
            </a:endParaRPr>
          </a:p>
        </p:txBody>
      </p:sp>
      <p:sp>
        <p:nvSpPr>
          <p:cNvPr id="19" name="TextBox 18"/>
          <p:cNvSpPr txBox="1"/>
          <p:nvPr/>
        </p:nvSpPr>
        <p:spPr>
          <a:xfrm>
            <a:off x="6904800" y="911874"/>
            <a:ext cx="1768091" cy="288032"/>
          </a:xfrm>
          <a:prstGeom prst="rect">
            <a:avLst/>
          </a:prstGeom>
          <a:noFill/>
        </p:spPr>
        <p:txBody>
          <a:bodyPr wrap="square" lIns="0" tIns="0" rIns="0" bIns="0" rtlCol="0">
            <a:noAutofit/>
          </a:bodyPr>
          <a:lstStyle/>
          <a:p>
            <a:pPr>
              <a:spcBef>
                <a:spcPts val="0"/>
              </a:spcBef>
            </a:pPr>
            <a:r>
              <a:rPr lang="en-US" sz="1800" kern="1000" spc="30" dirty="0" smtClean="0">
                <a:solidFill>
                  <a:srgbClr val="FFFF00"/>
                </a:solidFill>
                <a:latin typeface="+mn-lt"/>
                <a:cs typeface="Franklin Gothic Book"/>
              </a:rPr>
              <a:t>1984</a:t>
            </a:r>
            <a:endParaRPr lang="de-CH" sz="1800" kern="1000" spc="30" dirty="0" err="1" smtClean="0">
              <a:solidFill>
                <a:srgbClr val="FFFF00"/>
              </a:solidFill>
              <a:latin typeface="+mn-lt"/>
              <a:cs typeface="Franklin Gothic Book"/>
            </a:endParaRPr>
          </a:p>
        </p:txBody>
      </p:sp>
      <p:sp>
        <p:nvSpPr>
          <p:cNvPr id="20" name="TextBox 19"/>
          <p:cNvSpPr txBox="1"/>
          <p:nvPr/>
        </p:nvSpPr>
        <p:spPr>
          <a:xfrm>
            <a:off x="2290647" y="4575959"/>
            <a:ext cx="1768091" cy="288032"/>
          </a:xfrm>
          <a:prstGeom prst="rect">
            <a:avLst/>
          </a:prstGeom>
          <a:noFill/>
        </p:spPr>
        <p:txBody>
          <a:bodyPr wrap="square" lIns="0" tIns="0" rIns="0" bIns="0" rtlCol="0">
            <a:noAutofit/>
          </a:bodyPr>
          <a:lstStyle/>
          <a:p>
            <a:pPr>
              <a:spcBef>
                <a:spcPts val="0"/>
              </a:spcBef>
            </a:pPr>
            <a:r>
              <a:rPr lang="en-US" sz="1800" kern="1000" spc="30" dirty="0" smtClean="0">
                <a:solidFill>
                  <a:srgbClr val="FFFF00"/>
                </a:solidFill>
                <a:latin typeface="+mn-lt"/>
                <a:cs typeface="Franklin Gothic Book"/>
              </a:rPr>
              <a:t>1996</a:t>
            </a:r>
            <a:endParaRPr lang="de-CH" sz="1800" kern="1000" spc="30" dirty="0" err="1" smtClean="0">
              <a:solidFill>
                <a:srgbClr val="FFFF00"/>
              </a:solidFill>
              <a:latin typeface="+mn-lt"/>
              <a:cs typeface="Franklin Gothic Book"/>
            </a:endParaRPr>
          </a:p>
        </p:txBody>
      </p:sp>
      <p:sp>
        <p:nvSpPr>
          <p:cNvPr id="21" name="TextBox 20"/>
          <p:cNvSpPr txBox="1"/>
          <p:nvPr/>
        </p:nvSpPr>
        <p:spPr>
          <a:xfrm>
            <a:off x="6246563" y="4738087"/>
            <a:ext cx="1768091" cy="288032"/>
          </a:xfrm>
          <a:prstGeom prst="rect">
            <a:avLst/>
          </a:prstGeom>
          <a:noFill/>
        </p:spPr>
        <p:txBody>
          <a:bodyPr wrap="square" lIns="0" tIns="0" rIns="0" bIns="0" rtlCol="0">
            <a:noAutofit/>
          </a:bodyPr>
          <a:lstStyle/>
          <a:p>
            <a:pPr>
              <a:spcBef>
                <a:spcPts val="0"/>
              </a:spcBef>
            </a:pPr>
            <a:r>
              <a:rPr lang="en-US" sz="1800" kern="1000" spc="30" dirty="0" smtClean="0">
                <a:solidFill>
                  <a:srgbClr val="FFFF00"/>
                </a:solidFill>
                <a:latin typeface="+mn-lt"/>
                <a:cs typeface="Franklin Gothic Book"/>
              </a:rPr>
              <a:t>2013</a:t>
            </a:r>
            <a:endParaRPr lang="de-CH" sz="1800" kern="1000" spc="30" dirty="0" err="1" smtClean="0">
              <a:solidFill>
                <a:srgbClr val="FFFF00"/>
              </a:solidFill>
              <a:latin typeface="+mn-lt"/>
              <a:cs typeface="Franklin Gothic Book"/>
            </a:endParaRPr>
          </a:p>
        </p:txBody>
      </p:sp>
      <p:sp>
        <p:nvSpPr>
          <p:cNvPr id="22" name="TextBox 21"/>
          <p:cNvSpPr txBox="1"/>
          <p:nvPr/>
        </p:nvSpPr>
        <p:spPr>
          <a:xfrm>
            <a:off x="1457310" y="2740664"/>
            <a:ext cx="1768091" cy="288032"/>
          </a:xfrm>
          <a:prstGeom prst="rect">
            <a:avLst/>
          </a:prstGeom>
          <a:noFill/>
        </p:spPr>
        <p:txBody>
          <a:bodyPr wrap="square" lIns="0" tIns="0" rIns="0" bIns="0" rtlCol="0">
            <a:noAutofit/>
          </a:bodyPr>
          <a:lstStyle/>
          <a:p>
            <a:pPr algn="ctr">
              <a:spcBef>
                <a:spcPts val="0"/>
              </a:spcBef>
            </a:pPr>
            <a:r>
              <a:rPr lang="en-US" sz="1800" kern="1000" spc="30" dirty="0" smtClean="0">
                <a:solidFill>
                  <a:srgbClr val="FFFF00"/>
                </a:solidFill>
                <a:latin typeface="+mn-lt"/>
                <a:cs typeface="Franklin Gothic Book"/>
              </a:rPr>
              <a:t>250 MeV Cyclotron</a:t>
            </a:r>
            <a:endParaRPr lang="de-CH" sz="1800" kern="1000" spc="30" dirty="0" err="1" smtClean="0">
              <a:solidFill>
                <a:srgbClr val="FFFF00"/>
              </a:solidFill>
              <a:latin typeface="+mn-lt"/>
              <a:cs typeface="Franklin Gothic Book"/>
            </a:endParaRPr>
          </a:p>
        </p:txBody>
      </p:sp>
      <p:sp>
        <p:nvSpPr>
          <p:cNvPr id="23" name="Text Box 5"/>
          <p:cNvSpPr txBox="1">
            <a:spLocks noChangeArrowheads="1"/>
          </p:cNvSpPr>
          <p:nvPr/>
        </p:nvSpPr>
        <p:spPr bwMode="auto">
          <a:xfrm>
            <a:off x="0" y="21506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600">
                <a:solidFill>
                  <a:schemeClr val="tx1"/>
                </a:solidFill>
                <a:latin typeface="Arial" charset="0"/>
              </a:defRPr>
            </a:lvl1pPr>
            <a:lvl2pPr marL="742950" indent="-285750">
              <a:defRPr sz="3600">
                <a:solidFill>
                  <a:schemeClr val="tx1"/>
                </a:solidFill>
                <a:latin typeface="Arial" charset="0"/>
              </a:defRPr>
            </a:lvl2pPr>
            <a:lvl3pPr marL="1143000" indent="-228600">
              <a:defRPr sz="3600">
                <a:solidFill>
                  <a:schemeClr val="tx1"/>
                </a:solidFill>
                <a:latin typeface="Arial" charset="0"/>
              </a:defRPr>
            </a:lvl3pPr>
            <a:lvl4pPr marL="1600200" indent="-228600">
              <a:defRPr sz="3600">
                <a:solidFill>
                  <a:schemeClr val="tx1"/>
                </a:solidFill>
                <a:latin typeface="Arial" charset="0"/>
              </a:defRPr>
            </a:lvl4pPr>
            <a:lvl5pPr marL="2057400" indent="-228600">
              <a:defRPr sz="3600">
                <a:solidFill>
                  <a:schemeClr val="tx1"/>
                </a:solidFill>
                <a:latin typeface="Arial" charset="0"/>
              </a:defRPr>
            </a:lvl5pPr>
            <a:lvl6pPr marL="2514600" indent="-228600" eaLnBrk="0" fontAlgn="base" hangingPunct="0">
              <a:spcBef>
                <a:spcPct val="0"/>
              </a:spcBef>
              <a:spcAft>
                <a:spcPct val="0"/>
              </a:spcAft>
              <a:defRPr sz="3600">
                <a:solidFill>
                  <a:schemeClr val="tx1"/>
                </a:solidFill>
                <a:latin typeface="Arial" charset="0"/>
              </a:defRPr>
            </a:lvl6pPr>
            <a:lvl7pPr marL="2971800" indent="-228600" eaLnBrk="0" fontAlgn="base" hangingPunct="0">
              <a:spcBef>
                <a:spcPct val="0"/>
              </a:spcBef>
              <a:spcAft>
                <a:spcPct val="0"/>
              </a:spcAft>
              <a:defRPr sz="3600">
                <a:solidFill>
                  <a:schemeClr val="tx1"/>
                </a:solidFill>
                <a:latin typeface="Arial" charset="0"/>
              </a:defRPr>
            </a:lvl7pPr>
            <a:lvl8pPr marL="3429000" indent="-228600" eaLnBrk="0" fontAlgn="base" hangingPunct="0">
              <a:spcBef>
                <a:spcPct val="0"/>
              </a:spcBef>
              <a:spcAft>
                <a:spcPct val="0"/>
              </a:spcAft>
              <a:defRPr sz="3600">
                <a:solidFill>
                  <a:schemeClr val="tx1"/>
                </a:solidFill>
                <a:latin typeface="Arial" charset="0"/>
              </a:defRPr>
            </a:lvl8pPr>
            <a:lvl9pPr marL="3886200" indent="-228600" eaLnBrk="0" fontAlgn="base" hangingPunct="0">
              <a:spcBef>
                <a:spcPct val="0"/>
              </a:spcBef>
              <a:spcAft>
                <a:spcPct val="0"/>
              </a:spcAft>
              <a:defRPr sz="3600">
                <a:solidFill>
                  <a:schemeClr val="tx1"/>
                </a:solidFill>
                <a:latin typeface="Arial" charset="0"/>
              </a:defRPr>
            </a:lvl9pPr>
          </a:lstStyle>
          <a:p>
            <a:pPr algn="ctr">
              <a:spcBef>
                <a:spcPct val="50000"/>
              </a:spcBef>
            </a:pPr>
            <a:r>
              <a:rPr lang="en-US" altLang="de-DE" sz="2400" dirty="0" smtClean="0">
                <a:solidFill>
                  <a:schemeClr val="bg1">
                    <a:lumMod val="65000"/>
                  </a:schemeClr>
                </a:solidFill>
              </a:rPr>
              <a:t>Proton therapy at PSI</a:t>
            </a:r>
            <a:endParaRPr lang="en-US" altLang="de-DE" sz="2400" dirty="0">
              <a:solidFill>
                <a:schemeClr val="bg1">
                  <a:lumMod val="65000"/>
                </a:schemeClr>
              </a:solidFill>
            </a:endParaRPr>
          </a:p>
        </p:txBody>
      </p:sp>
      <p:sp>
        <p:nvSpPr>
          <p:cNvPr id="24" name="Rectangle 23"/>
          <p:cNvSpPr/>
          <p:nvPr/>
        </p:nvSpPr>
        <p:spPr bwMode="auto">
          <a:xfrm>
            <a:off x="2290647" y="4588054"/>
            <a:ext cx="1749205" cy="2230529"/>
          </a:xfrm>
          <a:prstGeom prst="rect">
            <a:avLst/>
          </a:prstGeom>
          <a:solidFill>
            <a:schemeClr val="tx1">
              <a:alpha val="56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25" name="Picture 24"/>
          <p:cNvPicPr/>
          <p:nvPr/>
        </p:nvPicPr>
        <p:blipFill>
          <a:blip r:embed="rId8"/>
          <a:stretch>
            <a:fillRect/>
          </a:stretch>
        </p:blipFill>
        <p:spPr>
          <a:xfrm>
            <a:off x="3868885" y="774035"/>
            <a:ext cx="1895257" cy="402971"/>
          </a:xfrm>
          <a:prstGeom prst="rect">
            <a:avLst/>
          </a:prstGeom>
        </p:spPr>
      </p:pic>
    </p:spTree>
    <p:extLst>
      <p:ext uri="{BB962C8B-B14F-4D97-AF65-F5344CB8AC3E}">
        <p14:creationId xmlns:p14="http://schemas.microsoft.com/office/powerpoint/2010/main" val="20417480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0" grpId="0"/>
      <p:bldP spid="21" grpId="0"/>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CH"/>
          </a:p>
        </p:txBody>
      </p:sp>
      <p:sp>
        <p:nvSpPr>
          <p:cNvPr id="3" name="Slide Number Placeholder 2"/>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8</a:t>
            </a:fld>
            <a:endParaRPr lang="de-DE" dirty="0"/>
          </a:p>
        </p:txBody>
      </p:sp>
      <p:sp>
        <p:nvSpPr>
          <p:cNvPr id="4" name="Text Box 2"/>
          <p:cNvSpPr txBox="1">
            <a:spLocks noChangeArrowheads="1"/>
          </p:cNvSpPr>
          <p:nvPr/>
        </p:nvSpPr>
        <p:spPr bwMode="auto">
          <a:xfrm>
            <a:off x="854395" y="260647"/>
            <a:ext cx="7920880"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50000"/>
              </a:spcBef>
              <a:buFontTx/>
              <a:buNone/>
            </a:pPr>
            <a:r>
              <a:rPr lang="en-US" altLang="de-DE" sz="2000" b="1" u="sng" dirty="0">
                <a:solidFill>
                  <a:schemeClr val="hlink"/>
                </a:solidFill>
              </a:rPr>
              <a:t>Established </a:t>
            </a:r>
            <a:r>
              <a:rPr lang="en-US" altLang="de-DE" sz="2000" b="1" u="sng" dirty="0" smtClean="0">
                <a:solidFill>
                  <a:schemeClr val="hlink"/>
                </a:solidFill>
              </a:rPr>
              <a:t>Indications treated at PSI</a:t>
            </a:r>
          </a:p>
          <a:p>
            <a:pPr algn="ctr">
              <a:spcBef>
                <a:spcPct val="50000"/>
              </a:spcBef>
              <a:buFontTx/>
              <a:buNone/>
            </a:pPr>
            <a:r>
              <a:rPr lang="en-US" altLang="de-DE" sz="1800" dirty="0">
                <a:solidFill>
                  <a:schemeClr val="hlink"/>
                </a:solidFill>
              </a:rPr>
              <a:t>(</a:t>
            </a:r>
            <a:r>
              <a:rPr lang="en-US" altLang="de-DE" sz="1800" dirty="0" smtClean="0">
                <a:solidFill>
                  <a:schemeClr val="hlink"/>
                </a:solidFill>
              </a:rPr>
              <a:t>accepted </a:t>
            </a:r>
            <a:r>
              <a:rPr lang="en-US" altLang="de-DE" sz="1800" dirty="0">
                <a:solidFill>
                  <a:schemeClr val="hlink"/>
                </a:solidFill>
              </a:rPr>
              <a:t>by insurance </a:t>
            </a:r>
            <a:r>
              <a:rPr lang="en-US" altLang="de-DE" sz="1800" dirty="0" smtClean="0">
                <a:solidFill>
                  <a:schemeClr val="hlink"/>
                </a:solidFill>
              </a:rPr>
              <a:t>carrier and BAG)</a:t>
            </a:r>
            <a:endParaRPr lang="en-US" altLang="de-DE" sz="1800" dirty="0">
              <a:solidFill>
                <a:schemeClr val="hlink"/>
              </a:solidFill>
            </a:endParaRPr>
          </a:p>
        </p:txBody>
      </p:sp>
      <p:sp>
        <p:nvSpPr>
          <p:cNvPr id="5" name="Text Box 3"/>
          <p:cNvSpPr txBox="1">
            <a:spLocks noChangeArrowheads="1"/>
          </p:cNvSpPr>
          <p:nvPr/>
        </p:nvSpPr>
        <p:spPr bwMode="auto">
          <a:xfrm>
            <a:off x="4267200" y="1524000"/>
            <a:ext cx="46482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50000"/>
              </a:spcBef>
              <a:buFontTx/>
              <a:buNone/>
            </a:pPr>
            <a:endParaRPr lang="en-US" altLang="de-DE" sz="2400">
              <a:latin typeface="Times New Roman" pitchFamily="18" charset="0"/>
            </a:endParaRPr>
          </a:p>
          <a:p>
            <a:pPr>
              <a:spcBef>
                <a:spcPct val="50000"/>
              </a:spcBef>
              <a:buFontTx/>
              <a:buNone/>
            </a:pPr>
            <a:endParaRPr lang="en-US" altLang="de-DE" sz="2400">
              <a:latin typeface="Times New Roman" pitchFamily="18" charset="0"/>
            </a:endParaRPr>
          </a:p>
        </p:txBody>
      </p:sp>
      <p:sp>
        <p:nvSpPr>
          <p:cNvPr id="6" name="Text Box 4"/>
          <p:cNvSpPr txBox="1">
            <a:spLocks noChangeArrowheads="1"/>
          </p:cNvSpPr>
          <p:nvPr/>
        </p:nvSpPr>
        <p:spPr bwMode="auto">
          <a:xfrm>
            <a:off x="329332" y="1196752"/>
            <a:ext cx="8814668" cy="390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itchFamily="34" charset="0"/>
              </a:defRPr>
            </a:lvl1pPr>
            <a:lvl2pPr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742950" lvl="1" indent="-285750">
              <a:spcBef>
                <a:spcPct val="50000"/>
              </a:spcBef>
              <a:buFont typeface="Arial" panose="020B0604020202020204" pitchFamily="34" charset="0"/>
              <a:buChar char="•"/>
            </a:pPr>
            <a:r>
              <a:rPr lang="en-US" altLang="de-DE" sz="1600" b="1" dirty="0" smtClean="0">
                <a:solidFill>
                  <a:schemeClr val="bg2"/>
                </a:solidFill>
              </a:rPr>
              <a:t>Ocular Melanomas</a:t>
            </a:r>
            <a:endParaRPr lang="en-US" altLang="de-DE" sz="1600" b="1" dirty="0">
              <a:solidFill>
                <a:schemeClr val="bg2"/>
              </a:solidFill>
            </a:endParaRPr>
          </a:p>
          <a:p>
            <a:pPr lvl="1">
              <a:spcBef>
                <a:spcPct val="50000"/>
              </a:spcBef>
              <a:buFontTx/>
              <a:buChar char="•"/>
            </a:pPr>
            <a:r>
              <a:rPr lang="en-US" altLang="de-DE" sz="1600" dirty="0" smtClean="0">
                <a:solidFill>
                  <a:schemeClr val="bg2"/>
                </a:solidFill>
              </a:rPr>
              <a:t>    </a:t>
            </a:r>
            <a:r>
              <a:rPr lang="en-US" altLang="de-DE" sz="1600" b="1" dirty="0" err="1" smtClean="0">
                <a:solidFill>
                  <a:schemeClr val="bg2"/>
                </a:solidFill>
              </a:rPr>
              <a:t>Chordomas</a:t>
            </a:r>
            <a:r>
              <a:rPr lang="en-US" altLang="de-DE" sz="1600" b="1" dirty="0" smtClean="0">
                <a:solidFill>
                  <a:schemeClr val="bg2"/>
                </a:solidFill>
              </a:rPr>
              <a:t> </a:t>
            </a:r>
            <a:r>
              <a:rPr lang="en-US" altLang="de-DE" sz="1600" b="1" dirty="0">
                <a:solidFill>
                  <a:schemeClr val="bg2"/>
                </a:solidFill>
              </a:rPr>
              <a:t>and Chondrosarcomas </a:t>
            </a:r>
            <a:r>
              <a:rPr lang="en-US" altLang="de-DE" sz="1600" dirty="0">
                <a:solidFill>
                  <a:schemeClr val="bg2"/>
                </a:solidFill>
              </a:rPr>
              <a:t>of skull base and axial </a:t>
            </a:r>
            <a:r>
              <a:rPr lang="en-US" altLang="de-DE" sz="1600" dirty="0" smtClean="0">
                <a:solidFill>
                  <a:schemeClr val="bg2"/>
                </a:solidFill>
              </a:rPr>
              <a:t>skeleton, pelvis</a:t>
            </a:r>
          </a:p>
          <a:p>
            <a:pPr lvl="1">
              <a:spcBef>
                <a:spcPct val="50000"/>
              </a:spcBef>
              <a:buFontTx/>
              <a:buChar char="•"/>
            </a:pPr>
            <a:r>
              <a:rPr lang="en-US" altLang="de-DE" sz="1600" dirty="0">
                <a:solidFill>
                  <a:schemeClr val="bg2"/>
                </a:solidFill>
              </a:rPr>
              <a:t> </a:t>
            </a:r>
            <a:r>
              <a:rPr lang="en-US" altLang="de-DE" sz="1600" dirty="0" smtClean="0">
                <a:solidFill>
                  <a:schemeClr val="bg2"/>
                </a:solidFill>
              </a:rPr>
              <a:t>   </a:t>
            </a:r>
            <a:r>
              <a:rPr lang="en-US" altLang="de-DE" sz="1600" b="1" dirty="0" smtClean="0">
                <a:solidFill>
                  <a:schemeClr val="bg2"/>
                </a:solidFill>
              </a:rPr>
              <a:t>Head &amp; Neck* </a:t>
            </a:r>
            <a:r>
              <a:rPr lang="en-US" altLang="de-DE" sz="1600" dirty="0" smtClean="0">
                <a:solidFill>
                  <a:schemeClr val="bg2"/>
                </a:solidFill>
              </a:rPr>
              <a:t>Tumors and other </a:t>
            </a:r>
            <a:r>
              <a:rPr lang="en-US" altLang="de-DE" sz="1600" dirty="0" err="1" smtClean="0">
                <a:solidFill>
                  <a:schemeClr val="bg2"/>
                </a:solidFill>
              </a:rPr>
              <a:t>histologies</a:t>
            </a:r>
            <a:r>
              <a:rPr lang="en-US" altLang="de-DE" sz="1600" dirty="0" smtClean="0">
                <a:solidFill>
                  <a:schemeClr val="bg2"/>
                </a:solidFill>
              </a:rPr>
              <a:t> </a:t>
            </a:r>
            <a:r>
              <a:rPr lang="en-US" altLang="de-DE" sz="1600" dirty="0">
                <a:solidFill>
                  <a:schemeClr val="bg2"/>
                </a:solidFill>
              </a:rPr>
              <a:t>related to skull base and </a:t>
            </a:r>
            <a:r>
              <a:rPr lang="en-US" altLang="de-DE" sz="1600" dirty="0" err="1">
                <a:solidFill>
                  <a:schemeClr val="bg2"/>
                </a:solidFill>
              </a:rPr>
              <a:t>paraspinal</a:t>
            </a:r>
            <a:r>
              <a:rPr lang="en-US" altLang="de-DE" sz="1600" dirty="0">
                <a:solidFill>
                  <a:schemeClr val="bg2"/>
                </a:solidFill>
              </a:rPr>
              <a:t> </a:t>
            </a:r>
            <a:r>
              <a:rPr lang="en-US" altLang="de-DE" sz="1600" dirty="0" smtClean="0">
                <a:solidFill>
                  <a:schemeClr val="bg2"/>
                </a:solidFill>
              </a:rPr>
              <a:t>     	location</a:t>
            </a:r>
            <a:endParaRPr lang="en-US" altLang="de-DE" sz="1600" dirty="0">
              <a:solidFill>
                <a:schemeClr val="bg2"/>
              </a:solidFill>
            </a:endParaRPr>
          </a:p>
          <a:p>
            <a:pPr lvl="1">
              <a:spcBef>
                <a:spcPct val="50000"/>
              </a:spcBef>
              <a:buFontTx/>
              <a:buChar char="•"/>
            </a:pPr>
            <a:r>
              <a:rPr lang="en-US" altLang="de-DE" sz="1600" dirty="0" smtClean="0">
                <a:solidFill>
                  <a:schemeClr val="bg2"/>
                </a:solidFill>
              </a:rPr>
              <a:t>    </a:t>
            </a:r>
            <a:r>
              <a:rPr lang="en-US" altLang="de-DE" sz="1600" b="1" dirty="0" smtClean="0">
                <a:solidFill>
                  <a:schemeClr val="bg2"/>
                </a:solidFill>
              </a:rPr>
              <a:t>Meningiomas*</a:t>
            </a:r>
            <a:endParaRPr lang="en-US" altLang="de-DE" sz="1600" b="1" dirty="0">
              <a:solidFill>
                <a:schemeClr val="bg2"/>
              </a:solidFill>
            </a:endParaRPr>
          </a:p>
          <a:p>
            <a:pPr lvl="1">
              <a:spcBef>
                <a:spcPct val="50000"/>
              </a:spcBef>
              <a:buFontTx/>
              <a:buChar char="•"/>
            </a:pPr>
            <a:r>
              <a:rPr lang="en-US" altLang="de-DE" sz="1600" dirty="0" smtClean="0">
                <a:solidFill>
                  <a:schemeClr val="bg2"/>
                </a:solidFill>
              </a:rPr>
              <a:t>    </a:t>
            </a:r>
            <a:r>
              <a:rPr lang="en-US" altLang="de-DE" sz="1600" b="1" dirty="0" smtClean="0">
                <a:solidFill>
                  <a:schemeClr val="bg2"/>
                </a:solidFill>
              </a:rPr>
              <a:t>Low </a:t>
            </a:r>
            <a:r>
              <a:rPr lang="en-US" altLang="de-DE" sz="1600" b="1" dirty="0">
                <a:solidFill>
                  <a:schemeClr val="bg2"/>
                </a:solidFill>
              </a:rPr>
              <a:t>Grade Gliomas </a:t>
            </a:r>
          </a:p>
          <a:p>
            <a:pPr lvl="1">
              <a:spcBef>
                <a:spcPct val="50000"/>
              </a:spcBef>
              <a:buFontTx/>
              <a:buChar char="•"/>
            </a:pPr>
            <a:r>
              <a:rPr lang="en-US" altLang="de-DE" sz="1600" dirty="0" smtClean="0">
                <a:solidFill>
                  <a:schemeClr val="bg2"/>
                </a:solidFill>
              </a:rPr>
              <a:t>    </a:t>
            </a:r>
            <a:r>
              <a:rPr lang="en-US" altLang="de-DE" sz="1600" b="1" dirty="0" smtClean="0">
                <a:solidFill>
                  <a:schemeClr val="bg2"/>
                </a:solidFill>
              </a:rPr>
              <a:t>Sarcomas</a:t>
            </a:r>
            <a:endParaRPr lang="en-US" altLang="de-DE" sz="1600" b="1" dirty="0">
              <a:solidFill>
                <a:schemeClr val="bg2"/>
              </a:solidFill>
            </a:endParaRPr>
          </a:p>
          <a:p>
            <a:pPr lvl="1">
              <a:spcBef>
                <a:spcPct val="50000"/>
              </a:spcBef>
              <a:buFontTx/>
              <a:buChar char="•"/>
            </a:pPr>
            <a:r>
              <a:rPr lang="en-US" altLang="de-DE" sz="1600" dirty="0" smtClean="0">
                <a:solidFill>
                  <a:schemeClr val="bg2"/>
                </a:solidFill>
              </a:rPr>
              <a:t>    </a:t>
            </a:r>
            <a:r>
              <a:rPr lang="en-US" altLang="de-DE" sz="1600" b="1" dirty="0" smtClean="0">
                <a:solidFill>
                  <a:schemeClr val="bg2"/>
                </a:solidFill>
              </a:rPr>
              <a:t>Pediatric Neoplasms</a:t>
            </a:r>
          </a:p>
          <a:p>
            <a:pPr lvl="1">
              <a:spcBef>
                <a:spcPct val="50000"/>
              </a:spcBef>
              <a:buFontTx/>
              <a:buChar char="•"/>
            </a:pPr>
            <a:r>
              <a:rPr lang="en-US" altLang="de-DE" sz="1600" dirty="0" smtClean="0">
                <a:solidFill>
                  <a:schemeClr val="bg2"/>
                </a:solidFill>
              </a:rPr>
              <a:t>    </a:t>
            </a:r>
            <a:r>
              <a:rPr lang="en-US" altLang="de-DE" sz="1600" b="1" dirty="0" smtClean="0">
                <a:solidFill>
                  <a:schemeClr val="bg2"/>
                </a:solidFill>
              </a:rPr>
              <a:t>Advanced NSCLC </a:t>
            </a:r>
            <a:r>
              <a:rPr lang="en-US" altLang="de-DE" sz="1600" dirty="0" smtClean="0">
                <a:solidFill>
                  <a:schemeClr val="bg2"/>
                </a:solidFill>
              </a:rPr>
              <a:t>Stage IIIA-B (</a:t>
            </a:r>
            <a:r>
              <a:rPr lang="en-US" altLang="de-DE" sz="1600" b="1" dirty="0" smtClean="0">
                <a:solidFill>
                  <a:srgbClr val="FFC000"/>
                </a:solidFill>
              </a:rPr>
              <a:t>RTOG 1308</a:t>
            </a:r>
            <a:r>
              <a:rPr lang="en-US" altLang="de-DE" sz="1600" dirty="0" smtClean="0">
                <a:solidFill>
                  <a:schemeClr val="bg2"/>
                </a:solidFill>
              </a:rPr>
              <a:t>)</a:t>
            </a:r>
          </a:p>
          <a:p>
            <a:pPr lvl="1">
              <a:spcBef>
                <a:spcPct val="50000"/>
              </a:spcBef>
              <a:buFontTx/>
              <a:buChar char="•"/>
            </a:pPr>
            <a:r>
              <a:rPr lang="en-US" altLang="de-DE" sz="1600" b="1" dirty="0" smtClean="0">
                <a:solidFill>
                  <a:schemeClr val="bg2"/>
                </a:solidFill>
              </a:rPr>
              <a:t>   Esophageal cancer </a:t>
            </a:r>
            <a:r>
              <a:rPr lang="en-US" altLang="de-DE" sz="1600" dirty="0" smtClean="0">
                <a:solidFill>
                  <a:schemeClr val="bg2"/>
                </a:solidFill>
              </a:rPr>
              <a:t>(</a:t>
            </a:r>
            <a:r>
              <a:rPr lang="en-US" altLang="de-DE" sz="1600" b="1" dirty="0" smtClean="0">
                <a:solidFill>
                  <a:srgbClr val="FFC000"/>
                </a:solidFill>
              </a:rPr>
              <a:t>PROTECT</a:t>
            </a:r>
            <a:r>
              <a:rPr lang="en-US" altLang="de-DE" sz="1600" dirty="0" smtClean="0">
                <a:solidFill>
                  <a:schemeClr val="bg2"/>
                </a:solidFill>
              </a:rPr>
              <a:t>)</a:t>
            </a:r>
            <a:endParaRPr lang="en-US" altLang="de-DE" sz="1600" dirty="0">
              <a:solidFill>
                <a:schemeClr val="bg2"/>
              </a:solidFill>
            </a:endParaRPr>
          </a:p>
          <a:p>
            <a:pPr lvl="1">
              <a:spcBef>
                <a:spcPct val="50000"/>
              </a:spcBef>
              <a:buFontTx/>
              <a:buChar char="•"/>
            </a:pPr>
            <a:endParaRPr lang="en-US" altLang="de-DE" sz="1600" dirty="0">
              <a:solidFill>
                <a:schemeClr val="bg2"/>
              </a:solidFill>
            </a:endParaRPr>
          </a:p>
        </p:txBody>
      </p:sp>
      <p:sp>
        <p:nvSpPr>
          <p:cNvPr id="7" name="Titel 2"/>
          <p:cNvSpPr txBox="1">
            <a:spLocks/>
          </p:cNvSpPr>
          <p:nvPr/>
        </p:nvSpPr>
        <p:spPr>
          <a:xfrm>
            <a:off x="4499992" y="3068960"/>
            <a:ext cx="5400600"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de-CH" sz="1400" dirty="0" smtClean="0">
                <a:solidFill>
                  <a:schemeClr val="tx1"/>
                </a:solidFill>
              </a:rPr>
              <a:t>Anhang 1 der Krankenpflege-Leistungsverordnung (KLV</a:t>
            </a:r>
            <a:r>
              <a:rPr lang="de-CH" sz="1200" dirty="0" smtClean="0">
                <a:solidFill>
                  <a:schemeClr val="tx1"/>
                </a:solidFill>
              </a:rPr>
              <a:t>)</a:t>
            </a:r>
            <a:endParaRPr lang="de-CH" sz="1200" dirty="0">
              <a:solidFill>
                <a:schemeClr val="tx1"/>
              </a:solidFill>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432625"/>
            <a:ext cx="4572000" cy="289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1083" y="3711998"/>
            <a:ext cx="2923405" cy="2728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8383355"/>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43808" y="325246"/>
            <a:ext cx="4608512" cy="432048"/>
          </a:xfrm>
          <a:prstGeom prst="rect">
            <a:avLst/>
          </a:prstGeom>
          <a:noFill/>
        </p:spPr>
        <p:txBody>
          <a:bodyPr wrap="square" lIns="0" tIns="0" rIns="0" bIns="0" rtlCol="0">
            <a:noAutofit/>
          </a:bodyPr>
          <a:lstStyle/>
          <a:p>
            <a:pPr>
              <a:lnSpc>
                <a:spcPct val="110000"/>
              </a:lnSpc>
              <a:spcBef>
                <a:spcPts val="0"/>
              </a:spcBef>
            </a:pPr>
            <a:r>
              <a:rPr lang="de-CH" sz="1800" kern="1000" spc="30" dirty="0" smtClean="0">
                <a:latin typeface="+mn-lt"/>
                <a:cs typeface="Franklin Gothic Book"/>
              </a:rPr>
              <a:t>Anzahl der Patienten seit 2011</a:t>
            </a:r>
          </a:p>
        </p:txBody>
      </p:sp>
      <p:sp>
        <p:nvSpPr>
          <p:cNvPr id="3" name="TextBox 2"/>
          <p:cNvSpPr txBox="1"/>
          <p:nvPr/>
        </p:nvSpPr>
        <p:spPr>
          <a:xfrm>
            <a:off x="6732240" y="2420888"/>
            <a:ext cx="914400" cy="914400"/>
          </a:xfrm>
          <a:prstGeom prst="rect">
            <a:avLst/>
          </a:prstGeom>
          <a:noFill/>
        </p:spPr>
        <p:txBody>
          <a:bodyPr wrap="none" lIns="0" tIns="0" rIns="0" bIns="0" rtlCol="0">
            <a:noAutofit/>
          </a:bodyPr>
          <a:lstStyle/>
          <a:p>
            <a:pPr>
              <a:lnSpc>
                <a:spcPct val="110000"/>
              </a:lnSpc>
              <a:spcBef>
                <a:spcPts val="0"/>
              </a:spcBef>
            </a:pPr>
            <a:r>
              <a:rPr lang="fr-CH" sz="1200" kern="1000" spc="30" dirty="0" smtClean="0">
                <a:latin typeface="+mn-lt"/>
                <a:cs typeface="Franklin Gothic Book"/>
              </a:rPr>
              <a:t>COVID</a:t>
            </a:r>
            <a:endParaRPr lang="de-CH" sz="1200" kern="1000" spc="30" dirty="0" err="1" smtClean="0">
              <a:latin typeface="+mn-lt"/>
              <a:cs typeface="Franklin Gothic Book"/>
            </a:endParaRPr>
          </a:p>
        </p:txBody>
      </p:sp>
      <p:graphicFrame>
        <p:nvGraphicFramePr>
          <p:cNvPr id="5" name="Chart 16">
            <a:extLst>
              <a:ext uri="{FF2B5EF4-FFF2-40B4-BE49-F238E27FC236}">
                <a16:creationId xmlns:a16="http://schemas.microsoft.com/office/drawing/2014/main" id="{C76C03C4-7981-83A5-2DE4-433879682292}"/>
              </a:ext>
            </a:extLst>
          </p:cNvPr>
          <p:cNvGraphicFramePr>
            <a:graphicFrameLocks/>
          </p:cNvGraphicFramePr>
          <p:nvPr>
            <p:extLst>
              <p:ext uri="{D42A27DB-BD31-4B8C-83A1-F6EECF244321}">
                <p14:modId xmlns:p14="http://schemas.microsoft.com/office/powerpoint/2010/main" val="1303047523"/>
              </p:ext>
            </p:extLst>
          </p:nvPr>
        </p:nvGraphicFramePr>
        <p:xfrm>
          <a:off x="1187624" y="1340768"/>
          <a:ext cx="6867525" cy="345638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8099792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tbilisi_0816_dieterle">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tbilisi_0816_dieterle.potx</Template>
  <TotalTime>0</TotalTime>
  <Words>779</Words>
  <Application>Microsoft Office PowerPoint</Application>
  <PresentationFormat>On-screen Show (4:3)</PresentationFormat>
  <Paragraphs>147</Paragraphs>
  <Slides>17</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ＭＳ Ｐゴシック</vt:lpstr>
      <vt:lpstr>Arial</vt:lpstr>
      <vt:lpstr>Arial Narrow</vt:lpstr>
      <vt:lpstr>Calibri</vt:lpstr>
      <vt:lpstr>Franklin Gothic Book</vt:lpstr>
      <vt:lpstr>Georgia</vt:lpstr>
      <vt:lpstr>Rockwell</vt:lpstr>
      <vt:lpstr>Symbol</vt:lpstr>
      <vt:lpstr>Times</vt:lpstr>
      <vt:lpstr>Times New Roman</vt:lpstr>
      <vt:lpstr>ヒラギノ角ゴ Pro W3</vt:lpstr>
      <vt:lpstr>tbilisi_0816_dieterle</vt:lpstr>
      <vt:lpstr> Proton Therapy for adults and Children @ PSI   PSI, December 20th 2023 </vt:lpstr>
      <vt:lpstr>PowerPoint Presentation</vt:lpstr>
      <vt:lpstr>PowerPoint Presentation</vt:lpstr>
      <vt:lpstr>PowerPoint Presentation</vt:lpstr>
      <vt:lpstr>Health systems :: Cancer patient Journey </vt:lpstr>
      <vt:lpstr>Zusammenarbeit</vt:lpstr>
      <vt:lpstr>PowerPoint Presentation</vt:lpstr>
      <vt:lpstr>PowerPoint Presentation</vt:lpstr>
      <vt:lpstr>PowerPoint Presentation</vt:lpstr>
      <vt:lpstr>Anzahl der Patienten seit 2011 (O2+Gantries) </vt:lpstr>
      <vt:lpstr>Schaller V et al. (KiSpi/UZH)</vt:lpstr>
      <vt:lpstr>PowerPoint Presentation</vt:lpstr>
      <vt:lpstr>PowerPoint Presentation</vt:lpstr>
      <vt:lpstr>PowerPoint Presentation</vt:lpstr>
      <vt:lpstr>PowerPoint Presentation</vt:lpstr>
      <vt:lpstr>PowerPoint Presentation</vt:lpstr>
      <vt:lpstr>Conclusions</vt:lpstr>
    </vt:vector>
  </TitlesOfParts>
  <Company>Paul Scherrer Institut [PSI.CH]</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Aktueller Power Point Vortrag  «Das PSI in Kürze»</dc:title>
  <dc:creator>Paul Scherrer Instiut</dc:creator>
  <cp:lastModifiedBy>Weber Damien Charles</cp:lastModifiedBy>
  <cp:revision>580</cp:revision>
  <cp:lastPrinted>2015-07-23T13:50:07Z</cp:lastPrinted>
  <dcterms:created xsi:type="dcterms:W3CDTF">2015-06-09T12:31:54Z</dcterms:created>
  <dcterms:modified xsi:type="dcterms:W3CDTF">2023-12-20T10:08:38Z</dcterms:modified>
</cp:coreProperties>
</file>