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mpg" ContentType="vide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284" r:id="rId5"/>
    <p:sldId id="378" r:id="rId6"/>
    <p:sldId id="372" r:id="rId7"/>
    <p:sldId id="379" r:id="rId8"/>
    <p:sldId id="373" r:id="rId9"/>
    <p:sldId id="374" r:id="rId10"/>
    <p:sldId id="40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76BF1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7" autoAdjust="0"/>
    <p:restoredTop sz="94703" autoAdjust="0"/>
  </p:normalViewPr>
  <p:slideViewPr>
    <p:cSldViewPr showGuides="1">
      <p:cViewPr>
        <p:scale>
          <a:sx n="107" d="100"/>
          <a:sy n="107" d="100"/>
        </p:scale>
        <p:origin x="248" y="52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20.01.25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12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microsoft.com/office/2007/relationships/hdphoto" Target="../media/hdphoto5.wdp"/><Relationship Id="rId4" Type="http://schemas.openxmlformats.org/officeDocument/2006/relationships/image" Target="../media/image8.sv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mpg"/><Relationship Id="rId7" Type="http://schemas.openxmlformats.org/officeDocument/2006/relationships/image" Target="../media/image12.pn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2.xml"/><Relationship Id="rId4" Type="http://schemas.openxmlformats.org/officeDocument/2006/relationships/video" Target="../media/media2.m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err="1"/>
              <a:t>CristallinaMX</a:t>
            </a:r>
            <a:r>
              <a:rPr lang="en-GB" noProof="0" dirty="0"/>
              <a:t> 2025 update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John Beale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B6.1D13 (FHNW, Brugg), 21.01.2025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0060620-5BAE-AA60-5477-0993525182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SwissFEL</a:t>
            </a:r>
            <a:r>
              <a:rPr lang="en-GB" dirty="0"/>
              <a:t> Performance Workshop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75A3E-B54B-EB0F-1007-AC6EC6F47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54204CB-654B-9478-26F5-09E210B61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088740"/>
            <a:ext cx="10801348" cy="5315831"/>
          </a:xfrm>
        </p:spPr>
        <p:txBody>
          <a:bodyPr wrap="square"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prove ‘open’ chip-orientation successful for pump-probe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 move to CTA-based data-collection for fixed-target experiments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i="1" dirty="0"/>
              <a:t>e.g.</a:t>
            </a:r>
            <a:r>
              <a:rPr lang="en-GB" dirty="0"/>
              <a:t>, synchronise motion start through CTA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i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make available &gt;1 </a:t>
            </a:r>
            <a:r>
              <a:rPr lang="en-GB" noProof="0" dirty="0" err="1"/>
              <a:t>ms</a:t>
            </a:r>
            <a:r>
              <a:rPr lang="en-GB" dirty="0"/>
              <a:t> </a:t>
            </a:r>
            <a:r>
              <a:rPr lang="en-GB" dirty="0" err="1"/>
              <a:t>Δt</a:t>
            </a:r>
            <a:r>
              <a:rPr lang="en-GB" dirty="0"/>
              <a:t> delays for pump-probe experiments</a:t>
            </a:r>
            <a:endParaRPr lang="en-GB" noProof="0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noProof="0" dirty="0"/>
              <a:t>commission ‘stop-go’ motion</a:t>
            </a: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noProof="0" dirty="0"/>
              <a:t>begin development of ‘hit-and-return’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commissioning of droplet ejector with beam</a:t>
            </a:r>
            <a:endParaRPr lang="en-GB" noProof="0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move the ns pump-laser from </a:t>
            </a:r>
            <a:r>
              <a:rPr lang="en-GB" noProof="0" dirty="0" err="1"/>
              <a:t>LHx</a:t>
            </a:r>
            <a:r>
              <a:rPr lang="en-GB" noProof="0" dirty="0"/>
              <a:t> to the </a:t>
            </a:r>
            <a:r>
              <a:rPr lang="en-GB" noProof="0" dirty="0" err="1"/>
              <a:t>Cristallina</a:t>
            </a:r>
            <a:r>
              <a:rPr lang="en-GB" noProof="0" dirty="0"/>
              <a:t> hutch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fully commission new data-</a:t>
            </a:r>
            <a:r>
              <a:rPr lang="en-GB" dirty="0"/>
              <a:t>processing pipeline: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noProof="0" dirty="0"/>
              <a:t>with </a:t>
            </a:r>
            <a:r>
              <a:rPr lang="en-GB" noProof="0" dirty="0" err="1"/>
              <a:t>Jungfraujoch</a:t>
            </a:r>
            <a:r>
              <a:rPr lang="en-GB" dirty="0"/>
              <a:t>/Clara/Heidi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87E0019-FC0E-E6C4-7F65-DAB2B98CB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CB6E-B5FF-4EEC-8430-F9CCD17AD518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CD4D99-4148-25E9-C25D-D86BE85A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E5288B7-E502-1114-9475-19C76713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FA6235D-2879-F7AC-FBA6-EC1B12D5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Goals/Developments for 2024</a:t>
            </a:r>
            <a:endParaRPr lang="en-GB" noProof="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FC5708E-707E-B418-02C8-FF6C23592F08}"/>
              </a:ext>
            </a:extLst>
          </p:cNvPr>
          <p:cNvGrpSpPr/>
          <p:nvPr/>
        </p:nvGrpSpPr>
        <p:grpSpPr>
          <a:xfrm>
            <a:off x="9038029" y="1291590"/>
            <a:ext cx="2885721" cy="1785693"/>
            <a:chOff x="9038029" y="1291590"/>
            <a:chExt cx="2885721" cy="17856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022BBCF-FA0B-196C-7EF7-D1EB7DE56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9470077" y="2586668"/>
              <a:ext cx="504056" cy="49061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E16DD5-71B8-CF29-03CC-650B7F497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118149" y="2586668"/>
              <a:ext cx="504056" cy="49061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8936B4-45F0-622A-6FEE-AAD9A481C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766481" y="2586666"/>
              <a:ext cx="504056" cy="49061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431B44C-F156-CCFA-4BA1-D6423A9BA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1414553" y="2586666"/>
              <a:ext cx="504056" cy="490615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3A6FF63-D669-50FE-E8E4-8C0EBB9D101A}"/>
                </a:ext>
              </a:extLst>
            </p:cNvPr>
            <p:cNvCxnSpPr/>
            <p:nvPr/>
          </p:nvCxnSpPr>
          <p:spPr>
            <a:xfrm>
              <a:off x="9038029" y="2831975"/>
              <a:ext cx="68407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0459584-2ACB-1433-6F9E-8CFB039AADB6}"/>
                </a:ext>
              </a:extLst>
            </p:cNvPr>
            <p:cNvCxnSpPr/>
            <p:nvPr/>
          </p:nvCxnSpPr>
          <p:spPr>
            <a:xfrm>
              <a:off x="9722105" y="2833080"/>
              <a:ext cx="68407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7CBAC79-036E-751A-92FA-1266BB4E7FE0}"/>
                </a:ext>
              </a:extLst>
            </p:cNvPr>
            <p:cNvCxnSpPr/>
            <p:nvPr/>
          </p:nvCxnSpPr>
          <p:spPr>
            <a:xfrm>
              <a:off x="10367981" y="2831973"/>
              <a:ext cx="68407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9ACA604-AD66-9239-7CC8-CA60A7848C96}"/>
                </a:ext>
              </a:extLst>
            </p:cNvPr>
            <p:cNvCxnSpPr/>
            <p:nvPr/>
          </p:nvCxnSpPr>
          <p:spPr>
            <a:xfrm>
              <a:off x="11018509" y="2831973"/>
              <a:ext cx="68407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FD0F466-DD45-BB82-5471-FA6945F23726}"/>
                </a:ext>
              </a:extLst>
            </p:cNvPr>
            <p:cNvGrpSpPr/>
            <p:nvPr/>
          </p:nvGrpSpPr>
          <p:grpSpPr>
            <a:xfrm>
              <a:off x="9410930" y="1291590"/>
              <a:ext cx="563203" cy="1264701"/>
              <a:chOff x="8428295" y="765770"/>
              <a:chExt cx="563203" cy="1264701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847FE17-C299-D8A1-D04E-9BB98029D449}"/>
                  </a:ext>
                </a:extLst>
              </p:cNvPr>
              <p:cNvSpPr txBox="1"/>
              <p:nvPr/>
            </p:nvSpPr>
            <p:spPr>
              <a:xfrm>
                <a:off x="8546711" y="1569463"/>
                <a:ext cx="32637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highlight>
                      <a:srgbClr val="FFFF00"/>
                    </a:highlight>
                  </a:rPr>
                  <a:t>wait</a:t>
                </a:r>
              </a:p>
            </p:txBody>
          </p:sp>
          <p:pic>
            <p:nvPicPr>
              <p:cNvPr id="21" name="Graphic 20" descr="Stop with solid fill">
                <a:extLst>
                  <a:ext uri="{FF2B5EF4-FFF2-40B4-BE49-F238E27FC236}">
                    <a16:creationId xmlns:a16="http://schemas.microsoft.com/office/drawing/2014/main" id="{187FF0E5-0544-CBD8-0940-07FDC05B8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428295" y="765770"/>
                <a:ext cx="563203" cy="563203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3C9E7C-D290-4884-8ADE-537EBDF8FBEE}"/>
                  </a:ext>
                </a:extLst>
              </p:cNvPr>
              <p:cNvSpPr txBox="1"/>
              <p:nvPr/>
            </p:nvSpPr>
            <p:spPr>
              <a:xfrm>
                <a:off x="8481468" y="1300269"/>
                <a:ext cx="4568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pump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81D869-C486-F9D0-A687-FB45CBF5D6FB}"/>
                  </a:ext>
                </a:extLst>
              </p:cNvPr>
              <p:cNvSpPr txBox="1"/>
              <p:nvPr/>
            </p:nvSpPr>
            <p:spPr>
              <a:xfrm>
                <a:off x="8483488" y="1815027"/>
                <a:ext cx="4528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rgbClr val="92D050"/>
                    </a:solidFill>
                  </a:rPr>
                  <a:t>probe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626F950-C6C9-93BD-88C9-B68836B1F7A8}"/>
                </a:ext>
              </a:extLst>
            </p:cNvPr>
            <p:cNvGrpSpPr/>
            <p:nvPr/>
          </p:nvGrpSpPr>
          <p:grpSpPr>
            <a:xfrm>
              <a:off x="10064143" y="1291590"/>
              <a:ext cx="563203" cy="1264701"/>
              <a:chOff x="8428295" y="765770"/>
              <a:chExt cx="563203" cy="1264701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5855B4-05D5-5B7A-C78D-6C85960FC80C}"/>
                  </a:ext>
                </a:extLst>
              </p:cNvPr>
              <p:cNvSpPr txBox="1"/>
              <p:nvPr/>
            </p:nvSpPr>
            <p:spPr>
              <a:xfrm>
                <a:off x="8546711" y="1569463"/>
                <a:ext cx="32637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highlight>
                      <a:srgbClr val="FFFF00"/>
                    </a:highlight>
                  </a:rPr>
                  <a:t>wait</a:t>
                </a:r>
              </a:p>
            </p:txBody>
          </p:sp>
          <p:pic>
            <p:nvPicPr>
              <p:cNvPr id="28" name="Graphic 27" descr="Stop with solid fill">
                <a:extLst>
                  <a:ext uri="{FF2B5EF4-FFF2-40B4-BE49-F238E27FC236}">
                    <a16:creationId xmlns:a16="http://schemas.microsoft.com/office/drawing/2014/main" id="{115E1113-BD60-5261-F29C-45BDEC79F5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428295" y="765770"/>
                <a:ext cx="563203" cy="563203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30D1EBF-5C9A-51C6-0C17-AE10D6C2DD2F}"/>
                  </a:ext>
                </a:extLst>
              </p:cNvPr>
              <p:cNvSpPr txBox="1"/>
              <p:nvPr/>
            </p:nvSpPr>
            <p:spPr>
              <a:xfrm>
                <a:off x="8481468" y="1300269"/>
                <a:ext cx="4568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pump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751CB1-4C46-61A3-0887-B44958918742}"/>
                  </a:ext>
                </a:extLst>
              </p:cNvPr>
              <p:cNvSpPr txBox="1"/>
              <p:nvPr/>
            </p:nvSpPr>
            <p:spPr>
              <a:xfrm>
                <a:off x="8483488" y="1815027"/>
                <a:ext cx="4528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rgbClr val="92D050"/>
                    </a:solidFill>
                  </a:rPr>
                  <a:t>probe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63B2031-A145-7557-EB9A-717DE3DE744C}"/>
                </a:ext>
              </a:extLst>
            </p:cNvPr>
            <p:cNvGrpSpPr/>
            <p:nvPr/>
          </p:nvGrpSpPr>
          <p:grpSpPr>
            <a:xfrm>
              <a:off x="10736907" y="1291590"/>
              <a:ext cx="563203" cy="1264701"/>
              <a:chOff x="8428295" y="765770"/>
              <a:chExt cx="563203" cy="1264701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168F533-B7CF-8C20-CCCD-47B020E1A178}"/>
                  </a:ext>
                </a:extLst>
              </p:cNvPr>
              <p:cNvSpPr txBox="1"/>
              <p:nvPr/>
            </p:nvSpPr>
            <p:spPr>
              <a:xfrm>
                <a:off x="8546711" y="1569463"/>
                <a:ext cx="32637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highlight>
                      <a:srgbClr val="FFFF00"/>
                    </a:highlight>
                  </a:rPr>
                  <a:t>wait</a:t>
                </a:r>
              </a:p>
            </p:txBody>
          </p:sp>
          <p:pic>
            <p:nvPicPr>
              <p:cNvPr id="33" name="Graphic 32" descr="Stop with solid fill">
                <a:extLst>
                  <a:ext uri="{FF2B5EF4-FFF2-40B4-BE49-F238E27FC236}">
                    <a16:creationId xmlns:a16="http://schemas.microsoft.com/office/drawing/2014/main" id="{C79AEC7A-7F40-F75A-8D00-D275821A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428295" y="765770"/>
                <a:ext cx="563203" cy="563203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96AA231-B564-9936-5FC2-986420D463E2}"/>
                  </a:ext>
                </a:extLst>
              </p:cNvPr>
              <p:cNvSpPr txBox="1"/>
              <p:nvPr/>
            </p:nvSpPr>
            <p:spPr>
              <a:xfrm>
                <a:off x="8481468" y="1300269"/>
                <a:ext cx="4568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pump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99840C-D945-3386-B9C9-D1E84F408691}"/>
                  </a:ext>
                </a:extLst>
              </p:cNvPr>
              <p:cNvSpPr txBox="1"/>
              <p:nvPr/>
            </p:nvSpPr>
            <p:spPr>
              <a:xfrm>
                <a:off x="8483488" y="1815027"/>
                <a:ext cx="4528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rgbClr val="92D050"/>
                    </a:solidFill>
                  </a:rPr>
                  <a:t>probe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F3FF38B-64F4-3369-91DD-4FEFE3A8EB40}"/>
                </a:ext>
              </a:extLst>
            </p:cNvPr>
            <p:cNvGrpSpPr/>
            <p:nvPr/>
          </p:nvGrpSpPr>
          <p:grpSpPr>
            <a:xfrm>
              <a:off x="11360547" y="1291590"/>
              <a:ext cx="563203" cy="1264701"/>
              <a:chOff x="8428295" y="765770"/>
              <a:chExt cx="563203" cy="1264701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80D8815-01E6-B490-5011-342C3136E7E5}"/>
                  </a:ext>
                </a:extLst>
              </p:cNvPr>
              <p:cNvSpPr txBox="1"/>
              <p:nvPr/>
            </p:nvSpPr>
            <p:spPr>
              <a:xfrm>
                <a:off x="8546711" y="1569463"/>
                <a:ext cx="32637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highlight>
                      <a:srgbClr val="FFFF00"/>
                    </a:highlight>
                  </a:rPr>
                  <a:t>wait</a:t>
                </a:r>
              </a:p>
            </p:txBody>
          </p:sp>
          <p:pic>
            <p:nvPicPr>
              <p:cNvPr id="38" name="Graphic 37" descr="Stop with solid fill">
                <a:extLst>
                  <a:ext uri="{FF2B5EF4-FFF2-40B4-BE49-F238E27FC236}">
                    <a16:creationId xmlns:a16="http://schemas.microsoft.com/office/drawing/2014/main" id="{944E4EBF-727B-E895-40D9-AF13BAE3E0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428295" y="765770"/>
                <a:ext cx="563203" cy="563203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D6578AA-2756-D121-B256-17EAE41A659A}"/>
                  </a:ext>
                </a:extLst>
              </p:cNvPr>
              <p:cNvSpPr txBox="1"/>
              <p:nvPr/>
            </p:nvSpPr>
            <p:spPr>
              <a:xfrm>
                <a:off x="8481468" y="1300269"/>
                <a:ext cx="4568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pump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17CD183-24B8-B7F8-CFC3-2A5E1AFED611}"/>
                  </a:ext>
                </a:extLst>
              </p:cNvPr>
              <p:cNvSpPr txBox="1"/>
              <p:nvPr/>
            </p:nvSpPr>
            <p:spPr>
              <a:xfrm>
                <a:off x="8483488" y="1815027"/>
                <a:ext cx="4528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rgbClr val="92D050"/>
                    </a:solidFill>
                  </a:rPr>
                  <a:t>probe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ADB8ABB-E72B-A09F-F656-6448AE6A051C}"/>
              </a:ext>
            </a:extLst>
          </p:cNvPr>
          <p:cNvGrpSpPr/>
          <p:nvPr/>
        </p:nvGrpSpPr>
        <p:grpSpPr>
          <a:xfrm>
            <a:off x="9014791" y="3954084"/>
            <a:ext cx="2903818" cy="1392352"/>
            <a:chOff x="9014791" y="3954084"/>
            <a:chExt cx="2903818" cy="1392352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364D4A1-C891-05D5-BE21-9EF4EE0C3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9470077" y="4185569"/>
              <a:ext cx="504056" cy="490615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E1F705C-F743-8DE3-B666-7B01FD015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117291" y="4186937"/>
              <a:ext cx="504056" cy="490615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1AA2108-97DB-AD9D-0AB1-5A97A9655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9467110" y="4855821"/>
              <a:ext cx="504056" cy="49061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0227E48-5FD8-9215-4F90-D1C8045EB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118149" y="4855821"/>
              <a:ext cx="504056" cy="490615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151167C-67E4-9D03-152D-00F74A544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766481" y="4185569"/>
              <a:ext cx="504056" cy="49061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0D8E9EB-8A1D-9DDA-C7CF-614BD8B4B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1414553" y="4185569"/>
              <a:ext cx="504056" cy="490615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8FB32A29-3CCF-12EB-8A29-FA7DFAE97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0763514" y="4855821"/>
              <a:ext cx="504056" cy="490615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CD3CCBBF-E7AA-3644-B11E-2594963F2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11414553" y="4855821"/>
              <a:ext cx="504056" cy="490615"/>
            </a:xfrm>
            <a:prstGeom prst="rect">
              <a:avLst/>
            </a:prstGeom>
          </p:spPr>
        </p:pic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C199431-19DC-C306-4A0A-BA2E20C7F78C}"/>
                </a:ext>
              </a:extLst>
            </p:cNvPr>
            <p:cNvSpPr/>
            <p:nvPr/>
          </p:nvSpPr>
          <p:spPr>
            <a:xfrm>
              <a:off x="9582556" y="4312104"/>
              <a:ext cx="907797" cy="907797"/>
            </a:xfrm>
            <a:prstGeom prst="ellips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BF6870F-FA10-A958-B822-2DF620EA8950}"/>
                </a:ext>
              </a:extLst>
            </p:cNvPr>
            <p:cNvSpPr/>
            <p:nvPr/>
          </p:nvSpPr>
          <p:spPr>
            <a:xfrm>
              <a:off x="10885680" y="4312104"/>
              <a:ext cx="907797" cy="907797"/>
            </a:xfrm>
            <a:prstGeom prst="ellips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EDC5030-2FD6-9431-19F4-629266952ABA}"/>
                </a:ext>
              </a:extLst>
            </p:cNvPr>
            <p:cNvSpPr/>
            <p:nvPr/>
          </p:nvSpPr>
          <p:spPr>
            <a:xfrm>
              <a:off x="9480640" y="4200110"/>
              <a:ext cx="1128786" cy="1128786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>
                <a:solidFill>
                  <a:srgbClr val="92D050"/>
                </a:solidFill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7291E8-2603-ACBA-9403-4084A91F6042}"/>
                </a:ext>
              </a:extLst>
            </p:cNvPr>
            <p:cNvSpPr/>
            <p:nvPr/>
          </p:nvSpPr>
          <p:spPr>
            <a:xfrm>
              <a:off x="10764824" y="4200110"/>
              <a:ext cx="1128786" cy="1128786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>
                <a:solidFill>
                  <a:srgbClr val="92D050"/>
                </a:solidFill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B59EB638-2618-6EBE-7473-279A275CD70A}"/>
                </a:ext>
              </a:extLst>
            </p:cNvPr>
            <p:cNvSpPr/>
            <p:nvPr/>
          </p:nvSpPr>
          <p:spPr>
            <a:xfrm>
              <a:off x="9014791" y="3954084"/>
              <a:ext cx="1003852" cy="369438"/>
            </a:xfrm>
            <a:custGeom>
              <a:avLst/>
              <a:gdLst>
                <a:gd name="connsiteX0" fmla="*/ 0 w 1003852"/>
                <a:gd name="connsiteY0" fmla="*/ 170655 h 369438"/>
                <a:gd name="connsiteX1" fmla="*/ 288235 w 1003852"/>
                <a:gd name="connsiteY1" fmla="*/ 1690 h 369438"/>
                <a:gd name="connsiteX2" fmla="*/ 506896 w 1003852"/>
                <a:gd name="connsiteY2" fmla="*/ 101081 h 369438"/>
                <a:gd name="connsiteX3" fmla="*/ 1003852 w 1003852"/>
                <a:gd name="connsiteY3" fmla="*/ 369438 h 36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3852" h="369438">
                  <a:moveTo>
                    <a:pt x="0" y="170655"/>
                  </a:moveTo>
                  <a:cubicBezTo>
                    <a:pt x="101876" y="91970"/>
                    <a:pt x="203752" y="13286"/>
                    <a:pt x="288235" y="1690"/>
                  </a:cubicBezTo>
                  <a:cubicBezTo>
                    <a:pt x="372718" y="-9906"/>
                    <a:pt x="387627" y="39790"/>
                    <a:pt x="506896" y="101081"/>
                  </a:cubicBezTo>
                  <a:cubicBezTo>
                    <a:pt x="626165" y="162372"/>
                    <a:pt x="919369" y="331338"/>
                    <a:pt x="1003852" y="369438"/>
                  </a:cubicBezTo>
                </a:path>
              </a:pathLst>
            </a:custGeom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6518A96-9409-CB78-02A9-338F28E48BBA}"/>
                </a:ext>
              </a:extLst>
            </p:cNvPr>
            <p:cNvSpPr/>
            <p:nvPr/>
          </p:nvSpPr>
          <p:spPr>
            <a:xfrm>
              <a:off x="10108096" y="4035272"/>
              <a:ext cx="1341782" cy="292464"/>
            </a:xfrm>
            <a:custGeom>
              <a:avLst/>
              <a:gdLst>
                <a:gd name="connsiteX0" fmla="*/ 0 w 1341782"/>
                <a:gd name="connsiteY0" fmla="*/ 159041 h 292464"/>
                <a:gd name="connsiteX1" fmla="*/ 258417 w 1341782"/>
                <a:gd name="connsiteY1" fmla="*/ 19893 h 292464"/>
                <a:gd name="connsiteX2" fmla="*/ 904461 w 1341782"/>
                <a:gd name="connsiteY2" fmla="*/ 29832 h 292464"/>
                <a:gd name="connsiteX3" fmla="*/ 1341782 w 1341782"/>
                <a:gd name="connsiteY3" fmla="*/ 288250 h 29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82" h="292464">
                  <a:moveTo>
                    <a:pt x="0" y="159041"/>
                  </a:moveTo>
                  <a:cubicBezTo>
                    <a:pt x="53837" y="100234"/>
                    <a:pt x="107674" y="41428"/>
                    <a:pt x="258417" y="19893"/>
                  </a:cubicBezTo>
                  <a:cubicBezTo>
                    <a:pt x="409160" y="-1642"/>
                    <a:pt x="723900" y="-14894"/>
                    <a:pt x="904461" y="29832"/>
                  </a:cubicBezTo>
                  <a:cubicBezTo>
                    <a:pt x="1085022" y="74558"/>
                    <a:pt x="1197665" y="328007"/>
                    <a:pt x="1341782" y="288250"/>
                  </a:cubicBezTo>
                </a:path>
              </a:pathLst>
            </a:custGeom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54CF9F15-F2E3-910E-5AD8-476C76CAA9FA}"/>
              </a:ext>
            </a:extLst>
          </p:cNvPr>
          <p:cNvSpPr txBox="1"/>
          <p:nvPr/>
        </p:nvSpPr>
        <p:spPr>
          <a:xfrm>
            <a:off x="10140005" y="892392"/>
            <a:ext cx="97674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‘stop-go’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6FE7686-43A5-6B62-DADE-355F13E07B7E}"/>
              </a:ext>
            </a:extLst>
          </p:cNvPr>
          <p:cNvSpPr txBox="1"/>
          <p:nvPr/>
        </p:nvSpPr>
        <p:spPr>
          <a:xfrm>
            <a:off x="9780540" y="3519448"/>
            <a:ext cx="16816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‘hit-and-return’</a:t>
            </a:r>
          </a:p>
        </p:txBody>
      </p: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3BCC0B19-7849-3E24-D2B5-81417221D0A5}"/>
              </a:ext>
            </a:extLst>
          </p:cNvPr>
          <p:cNvGrpSpPr/>
          <p:nvPr/>
        </p:nvGrpSpPr>
        <p:grpSpPr>
          <a:xfrm>
            <a:off x="3427431" y="377019"/>
            <a:ext cx="4527458" cy="6289652"/>
            <a:chOff x="3427431" y="377019"/>
            <a:chExt cx="4527458" cy="6289652"/>
          </a:xfrm>
        </p:grpSpPr>
        <p:pic>
          <p:nvPicPr>
            <p:cNvPr id="1028" name="Picture 4" descr="HD Round Green Tick Mark Symbol Icon PNG | Citypng">
              <a:extLst>
                <a:ext uri="{FF2B5EF4-FFF2-40B4-BE49-F238E27FC236}">
                  <a16:creationId xmlns:a16="http://schemas.microsoft.com/office/drawing/2014/main" id="{9520C76E-2CF3-E9C4-8202-7F49D6890B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35250" y1="54500" x2="40750" y2="60750"/>
                          <a14:foregroundMark x1="40750" y1="60750" x2="47500" y2="58750"/>
                          <a14:foregroundMark x1="47500" y1="58750" x2="60000" y2="38875"/>
                          <a14:foregroundMark x1="60000" y1="38875" x2="74000" y2="22625"/>
                          <a14:foregroundMark x1="74000" y1="22375" x2="74000" y2="22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5520" y="377019"/>
              <a:ext cx="1556792" cy="1556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4" descr="HD Round Green Tick Mark Symbol Icon PNG | Citypng">
              <a:extLst>
                <a:ext uri="{FF2B5EF4-FFF2-40B4-BE49-F238E27FC236}">
                  <a16:creationId xmlns:a16="http://schemas.microsoft.com/office/drawing/2014/main" id="{846D3601-39F7-1EB9-6C1D-7B00D40276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35250" y1="54500" x2="40750" y2="60750"/>
                          <a14:foregroundMark x1="40750" y1="60750" x2="47500" y2="58750"/>
                          <a14:foregroundMark x1="47500" y1="58750" x2="60000" y2="38875"/>
                          <a14:foregroundMark x1="60000" y1="38875" x2="74000" y2="22625"/>
                          <a14:foregroundMark x1="74000" y1="22375" x2="74000" y2="22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8097" y="1326926"/>
              <a:ext cx="1556792" cy="1556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4" descr="HD Round Green Tick Mark Symbol Icon PNG | Citypng">
              <a:extLst>
                <a:ext uri="{FF2B5EF4-FFF2-40B4-BE49-F238E27FC236}">
                  <a16:creationId xmlns:a16="http://schemas.microsoft.com/office/drawing/2014/main" id="{643A295B-E891-987B-F302-0936BD219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35250" y1="54500" x2="40750" y2="60750"/>
                          <a14:foregroundMark x1="40750" y1="60750" x2="47500" y2="58750"/>
                          <a14:foregroundMark x1="47500" y1="58750" x2="60000" y2="38875"/>
                          <a14:foregroundMark x1="60000" y1="38875" x2="74000" y2="22625"/>
                          <a14:foregroundMark x1="74000" y1="22375" x2="74000" y2="22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5827" y="2448569"/>
              <a:ext cx="1556792" cy="1556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" name="Picture 4" descr="HD Round Green Tick Mark Symbol Icon PNG | Citypng">
              <a:extLst>
                <a:ext uri="{FF2B5EF4-FFF2-40B4-BE49-F238E27FC236}">
                  <a16:creationId xmlns:a16="http://schemas.microsoft.com/office/drawing/2014/main" id="{E0D44C47-2DD0-3589-D598-6A49FF2570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>
                          <a14:foregroundMark x1="35250" y1="54500" x2="40750" y2="60750"/>
                          <a14:foregroundMark x1="40750" y1="60750" x2="47500" y2="58750"/>
                          <a14:foregroundMark x1="47500" y1="58750" x2="60000" y2="38875"/>
                          <a14:foregroundMark x1="60000" y1="38875" x2="74000" y2="22625"/>
                          <a14:foregroundMark x1="74000" y1="22375" x2="74000" y2="22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6492" y="4138803"/>
              <a:ext cx="1556792" cy="1556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4" descr="HD Round Green Tick Mark Symbol Icon PNG | Citypng">
              <a:extLst>
                <a:ext uri="{FF2B5EF4-FFF2-40B4-BE49-F238E27FC236}">
                  <a16:creationId xmlns:a16="http://schemas.microsoft.com/office/drawing/2014/main" id="{F106E8CB-780C-1202-E8A0-820E5451E9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>
                          <a14:foregroundMark x1="35250" y1="54500" x2="40750" y2="60750"/>
                          <a14:foregroundMark x1="40750" y1="60750" x2="47500" y2="58750"/>
                          <a14:foregroundMark x1="47500" y1="58750" x2="60000" y2="38875"/>
                          <a14:foregroundMark x1="60000" y1="38875" x2="74000" y2="22625"/>
                          <a14:foregroundMark x1="74000" y1="22375" x2="74000" y2="22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7431" y="5109879"/>
              <a:ext cx="1556792" cy="1556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ircle Check mark, Deny s, text, sign, area png | PNGWing">
              <a:extLst>
                <a:ext uri="{FF2B5EF4-FFF2-40B4-BE49-F238E27FC236}">
                  <a16:creationId xmlns:a16="http://schemas.microsoft.com/office/drawing/2014/main" id="{3904466D-6536-34CD-5053-6A17240E1E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4000" b="96556" l="4022" r="97065">
                          <a14:foregroundMark x1="24457" y1="13889" x2="18261" y2="18333"/>
                          <a14:foregroundMark x1="18261" y1="18333" x2="10652" y2="30444"/>
                          <a14:foregroundMark x1="10652" y1="30444" x2="6087" y2="51889"/>
                          <a14:foregroundMark x1="6087" y1="51889" x2="7283" y2="60556"/>
                          <a14:foregroundMark x1="40870" y1="40000" x2="52174" y2="50111"/>
                          <a14:foregroundMark x1="52174" y1="50111" x2="65000" y2="65667"/>
                          <a14:foregroundMark x1="44339" y1="48885" x2="47923" y2="43102"/>
                          <a14:foregroundMark x1="33043" y1="67111" x2="41892" y2="52833"/>
                          <a14:foregroundMark x1="51044" y1="42863" x2="56304" y2="43444"/>
                          <a14:foregroundMark x1="56304" y1="43444" x2="60870" y2="37889"/>
                          <a14:foregroundMark x1="60870" y1="37889" x2="60870" y2="37778"/>
                          <a14:foregroundMark x1="32391" y1="33111" x2="38370" y2="37111"/>
                          <a14:foregroundMark x1="38370" y1="37111" x2="42500" y2="42222"/>
                          <a14:foregroundMark x1="59457" y1="37556" x2="66630" y2="31889"/>
                          <a14:foregroundMark x1="25326" y1="12778" x2="53478" y2="4444"/>
                          <a14:foregroundMark x1="53478" y1="4444" x2="74239" y2="11111"/>
                          <a14:foregroundMark x1="74239" y1="11111" x2="85652" y2="20778"/>
                          <a14:foregroundMark x1="85652" y1="20778" x2="86413" y2="22000"/>
                          <a14:foregroundMark x1="85217" y1="22667" x2="94457" y2="51111"/>
                          <a14:foregroundMark x1="94457" y1="51111" x2="89674" y2="67333"/>
                          <a14:foregroundMark x1="89674" y1="67333" x2="89674" y2="74778"/>
                          <a14:foregroundMark x1="89674" y1="74778" x2="85217" y2="75778"/>
                          <a14:foregroundMark x1="80435" y1="81222" x2="73587" y2="83667"/>
                          <a14:foregroundMark x1="73587" y1="83667" x2="68587" y2="89333"/>
                          <a14:foregroundMark x1="68587" y1="89333" x2="54130" y2="94667"/>
                          <a14:foregroundMark x1="54130" y1="94667" x2="39457" y2="93444"/>
                          <a14:foregroundMark x1="39457" y1="93444" x2="19565" y2="82889"/>
                          <a14:foregroundMark x1="19565" y1="82889" x2="14348" y2="77111"/>
                          <a14:foregroundMark x1="14348" y1="77111" x2="4783" y2="57556"/>
                          <a14:foregroundMark x1="4783" y1="57556" x2="4130" y2="50111"/>
                          <a14:foregroundMark x1="4130" y1="50111" x2="4783" y2="48111"/>
                          <a14:foregroundMark x1="33043" y1="94111" x2="43913" y2="94333"/>
                          <a14:foregroundMark x1="43913" y1="94333" x2="58913" y2="93889"/>
                          <a14:foregroundMark x1="58913" y1="93889" x2="65652" y2="93889"/>
                          <a14:foregroundMark x1="39348" y1="96333" x2="59891" y2="96556"/>
                          <a14:foregroundMark x1="96196" y1="44222" x2="97065" y2="56556"/>
                          <a14:backgroundMark x1="38696" y1="25889" x2="48804" y2="37333"/>
                          <a14:backgroundMark x1="48804" y1="37333" x2="49783" y2="43000"/>
                          <a14:backgroundMark x1="50217" y1="43000" x2="50217" y2="43000"/>
                          <a14:backgroundMark x1="49239" y1="43222" x2="50217" y2="43444"/>
                          <a14:backgroundMark x1="40761" y1="53111" x2="41848" y2="51667"/>
                          <a14:backgroundMark x1="42065" y1="51556" x2="43696" y2="50333"/>
                          <a14:backgroundMark x1="49022" y1="44000" x2="50978" y2="43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8751" y="3763276"/>
              <a:ext cx="1033449" cy="1010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9575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EDAB-015A-4220-8C31-68E7CDAF5116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user experiment for 2024-I and II</a:t>
            </a:r>
            <a:endParaRPr lang="en-GB" noProof="0" dirty="0"/>
          </a:p>
        </p:txBody>
      </p:sp>
      <p:graphicFrame>
        <p:nvGraphicFramePr>
          <p:cNvPr id="12" name="Content Placeholder 7">
            <a:extLst>
              <a:ext uri="{FF2B5EF4-FFF2-40B4-BE49-F238E27FC236}">
                <a16:creationId xmlns:a16="http://schemas.microsoft.com/office/drawing/2014/main" id="{3FC9D106-C8E2-5DE3-A4A6-AB5E462BD4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526968"/>
              </p:ext>
            </p:extLst>
          </p:nvPr>
        </p:nvGraphicFramePr>
        <p:xfrm>
          <a:off x="695325" y="1087725"/>
          <a:ext cx="11098233" cy="5161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252">
                  <a:extLst>
                    <a:ext uri="{9D8B030D-6E8A-4147-A177-3AD203B41FA5}">
                      <a16:colId xmlns:a16="http://schemas.microsoft.com/office/drawing/2014/main" val="1807794108"/>
                    </a:ext>
                  </a:extLst>
                </a:gridCol>
                <a:gridCol w="1737043">
                  <a:extLst>
                    <a:ext uri="{9D8B030D-6E8A-4147-A177-3AD203B41FA5}">
                      <a16:colId xmlns:a16="http://schemas.microsoft.com/office/drawing/2014/main" val="4276718360"/>
                    </a:ext>
                  </a:extLst>
                </a:gridCol>
                <a:gridCol w="7776938">
                  <a:extLst>
                    <a:ext uri="{9D8B030D-6E8A-4147-A177-3AD203B41FA5}">
                      <a16:colId xmlns:a16="http://schemas.microsoft.com/office/drawing/2014/main" val="2537431009"/>
                    </a:ext>
                  </a:extLst>
                </a:gridCol>
              </a:tblGrid>
              <a:tr h="35478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3152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20.02.2024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Standfuss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found and solved bugs with the CTA-based stage motion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couldn’t deliver desired fluence for optical pump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user successfully used SOS chips for pump-probe measurement </a:t>
                      </a:r>
                      <a:r>
                        <a:rPr lang="en-GB" sz="1400" i="0" dirty="0"/>
                        <a:t>✅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244942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22.02.2024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highlight>
                            <a:srgbClr val="FFFF00"/>
                          </a:highlight>
                        </a:rPr>
                        <a:t>Kapetanaki</a:t>
                      </a:r>
                      <a:endParaRPr lang="en-GB" sz="1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very successful pump-probe measurements of </a:t>
                      </a:r>
                      <a:r>
                        <a:rPr lang="en-GB" sz="1400" i="1" dirty="0" err="1"/>
                        <a:t>Oa</a:t>
                      </a:r>
                      <a:r>
                        <a:rPr lang="en-GB" sz="1400" i="0" dirty="0" err="1"/>
                        <a:t>PAC</a:t>
                      </a:r>
                      <a:r>
                        <a:rPr lang="en-GB" sz="1400" i="0" dirty="0"/>
                        <a:t> from 10 ns to 10 </a:t>
                      </a:r>
                      <a:r>
                        <a:rPr lang="en-GB" sz="1400" i="0" dirty="0" err="1"/>
                        <a:t>ms</a:t>
                      </a:r>
                      <a:endParaRPr lang="en-GB" sz="1400" i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i="0" dirty="0"/>
                        <a:t>basis of successful </a:t>
                      </a:r>
                      <a:r>
                        <a:rPr lang="en-GB" sz="1400" i="0" dirty="0" err="1"/>
                        <a:t>Alvra</a:t>
                      </a:r>
                      <a:r>
                        <a:rPr lang="en-GB" sz="1400" i="0" dirty="0"/>
                        <a:t> proposal for 2024-II ✅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3477"/>
                  </a:ext>
                </a:extLst>
              </a:tr>
              <a:tr h="781536">
                <a:tc>
                  <a:txBody>
                    <a:bodyPr/>
                    <a:lstStyle/>
                    <a:p>
                      <a:r>
                        <a:rPr lang="en-GB" sz="1400" dirty="0"/>
                        <a:t>23.03.2024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Yorke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failure of fibre coupling from </a:t>
                      </a:r>
                      <a:r>
                        <a:rPr lang="en-GB" sz="1400" dirty="0" err="1"/>
                        <a:t>LHx</a:t>
                      </a:r>
                      <a:r>
                        <a:rPr lang="en-GB" sz="1400" dirty="0"/>
                        <a:t> to </a:t>
                      </a:r>
                      <a:r>
                        <a:rPr lang="en-GB" sz="1400" dirty="0" err="1"/>
                        <a:t>Cristallina</a:t>
                      </a:r>
                      <a:r>
                        <a:rPr lang="en-GB" sz="1400" dirty="0"/>
                        <a:t> 😞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user collected useful non-pump-probe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precipitated decision to move ns laser into the hutch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604214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04.06.2024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droplet ejector commissioning and some improvements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..but managed to collect probe-pump instead of pump-probe 🫣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850246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07.06.2024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Weik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debugged timing issues encountered in the Aller beamtime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successfully collected 10-30 </a:t>
                      </a:r>
                      <a:r>
                        <a:rPr lang="en-GB" sz="1400" dirty="0" err="1"/>
                        <a:t>ms</a:t>
                      </a:r>
                      <a:r>
                        <a:rPr lang="en-GB" sz="1400" dirty="0"/>
                        <a:t> delay data using ‘stop-go’ routine </a:t>
                      </a:r>
                      <a:r>
                        <a:rPr lang="en-GB" sz="1400" i="0" dirty="0"/>
                        <a:t>✅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956295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25.10.2024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Fromme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pump-probe experiment on Photo-system 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ostensibly success – some signal was observed – waiting for users to give more feedback 🤷‍♂️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992551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04.12.2024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Johnson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comprehensive comparison of optical pump excitation between fixed-targets and jets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experiment appears successful – no significant difference was observed 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799819"/>
                  </a:ext>
                </a:extLst>
              </a:tr>
              <a:tr h="547075">
                <a:tc>
                  <a:txBody>
                    <a:bodyPr/>
                    <a:lstStyle/>
                    <a:p>
                      <a:r>
                        <a:rPr lang="en-GB" sz="1400" dirty="0"/>
                        <a:t>07.12.2024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Stegmann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continuation of fragment-screening experiment in collaboration with Novartis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used JFJ/Clara/Heidi processing pipeline 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568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53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D41749-503C-0608-3901-9294D1174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2"/>
            <a:ext cx="10801349" cy="4788531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JFJ is a server sitting in the Athos server room for the real-time processing of JF data and streaming of data </a:t>
            </a:r>
            <a:r>
              <a:rPr lang="en-GB" i="1" dirty="0"/>
              <a:t>via</a:t>
            </a:r>
            <a:r>
              <a:rPr lang="en-GB" dirty="0"/>
              <a:t> the beam-synchronous data stream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for MX </a:t>
            </a:r>
            <a:r>
              <a:rPr lang="en-GB" i="1" dirty="0"/>
              <a:t>e.g.</a:t>
            </a:r>
            <a:r>
              <a:rPr lang="en-GB" dirty="0"/>
              <a:t>,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r>
              <a:rPr lang="en-GB" dirty="0"/>
              <a:t>100 Hz spot-finding/indexing of images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r>
              <a:rPr lang="en-GB" dirty="0"/>
              <a:t>image selection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for the rest of </a:t>
            </a:r>
            <a:r>
              <a:rPr lang="en-GB" dirty="0" err="1"/>
              <a:t>SwissFEL</a:t>
            </a:r>
            <a:r>
              <a:rPr lang="en-GB" dirty="0"/>
              <a:t> currently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r>
              <a:rPr lang="en-GB" dirty="0"/>
              <a:t>Azimuthal projections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r>
              <a:rPr lang="en-GB" dirty="0"/>
              <a:t>ROI area sum</a:t>
            </a:r>
          </a:p>
          <a:p>
            <a:pPr marL="1350900" lvl="4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main advantage - images don’t have to be saved – only processed data </a:t>
            </a:r>
            <a:r>
              <a:rPr lang="en-GB" i="1" dirty="0"/>
              <a:t>via</a:t>
            </a:r>
            <a:r>
              <a:rPr lang="en-GB" dirty="0"/>
              <a:t> the bs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Progress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integration of JFJ into </a:t>
            </a:r>
            <a:r>
              <a:rPr lang="en-GB" i="1" dirty="0" err="1"/>
              <a:t>slic</a:t>
            </a:r>
            <a:r>
              <a:rPr lang="en-GB" dirty="0"/>
              <a:t> on-going – thanks @</a:t>
            </a:r>
            <a:r>
              <a:rPr lang="en-GB" dirty="0" err="1"/>
              <a:t>sven</a:t>
            </a: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1 Hz image stream now viewable </a:t>
            </a:r>
            <a:r>
              <a:rPr lang="en-GB" i="1" dirty="0"/>
              <a:t>via</a:t>
            </a:r>
            <a:r>
              <a:rPr lang="en-GB" dirty="0"/>
              <a:t> </a:t>
            </a:r>
            <a:r>
              <a:rPr lang="en-GB" dirty="0" err="1"/>
              <a:t>streamvis</a:t>
            </a:r>
            <a:r>
              <a:rPr lang="en-GB" dirty="0"/>
              <a:t> – thanks @</a:t>
            </a:r>
            <a:r>
              <a:rPr lang="en-GB" dirty="0" err="1"/>
              <a:t>ivan</a:t>
            </a: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100 Hz data stream nearly into bs – thanks @</a:t>
            </a:r>
            <a:r>
              <a:rPr lang="en-GB" dirty="0" err="1"/>
              <a:t>ivan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83AB41-2E28-5B3B-802E-CF55F49D1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C89A6-6B52-8E9F-7FD8-BE682C272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57B3C-953D-3D56-4388-BEEB00EBC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B60BCCD-2677-5622-0B97-766E57CF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use of </a:t>
            </a:r>
            <a:r>
              <a:rPr lang="en-GB" dirty="0" err="1"/>
              <a:t>Jungfraujoch</a:t>
            </a:r>
            <a:r>
              <a:rPr lang="en-GB" dirty="0"/>
              <a:t> at </a:t>
            </a:r>
            <a:r>
              <a:rPr lang="en-GB" dirty="0" err="1"/>
              <a:t>SwissFEL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04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'Stop-go’ and ‘hit-and-return’ motion schemes</a:t>
            </a:r>
            <a:endParaRPr lang="en-GB" noProof="0" dirty="0"/>
          </a:p>
        </p:txBody>
      </p:sp>
      <p:pic>
        <p:nvPicPr>
          <p:cNvPr id="10" name="cut">
            <a:hlinkClick r:id="" action="ppaction://media"/>
            <a:extLst>
              <a:ext uri="{FF2B5EF4-FFF2-40B4-BE49-F238E27FC236}">
                <a16:creationId xmlns:a16="http://schemas.microsoft.com/office/drawing/2014/main" id="{DFE02087-5903-42E6-0006-7CDE49368B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6430" t="10715" b="6428"/>
          <a:stretch/>
        </p:blipFill>
        <p:spPr>
          <a:xfrm>
            <a:off x="5611882" y="1484784"/>
            <a:ext cx="6288699" cy="4176464"/>
          </a:xfrm>
          <a:prstGeom prst="rect">
            <a:avLst/>
          </a:prstGeom>
        </p:spPr>
      </p:pic>
      <p:pic>
        <p:nvPicPr>
          <p:cNvPr id="11" name="hits_small_chip">
            <a:hlinkClick r:id="" action="ppaction://media"/>
            <a:extLst>
              <a:ext uri="{FF2B5EF4-FFF2-40B4-BE49-F238E27FC236}">
                <a16:creationId xmlns:a16="http://schemas.microsoft.com/office/drawing/2014/main" id="{ECA8C67D-833C-C709-EBC9-5A6497AFC7A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9376" y="1340768"/>
            <a:ext cx="4968552" cy="4502750"/>
          </a:xfrm>
          <a:prstGeom prst="rect">
            <a:avLst/>
          </a:prstGeom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01CE92-3B6B-9357-AF42-DC954C912D6A}"/>
              </a:ext>
            </a:extLst>
          </p:cNvPr>
          <p:cNvSpPr txBox="1"/>
          <p:nvPr/>
        </p:nvSpPr>
        <p:spPr>
          <a:xfrm>
            <a:off x="2422167" y="1032991"/>
            <a:ext cx="97674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‘stop-go’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4847C2-E090-AF0F-C72C-FF46D391A77A}"/>
              </a:ext>
            </a:extLst>
          </p:cNvPr>
          <p:cNvSpPr txBox="1"/>
          <p:nvPr/>
        </p:nvSpPr>
        <p:spPr>
          <a:xfrm>
            <a:off x="8088219" y="1032991"/>
            <a:ext cx="16816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‘hit-and-return’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98B6EC-0E3C-D547-7571-361ACC6D5610}"/>
              </a:ext>
            </a:extLst>
          </p:cNvPr>
          <p:cNvSpPr txBox="1"/>
          <p:nvPr/>
        </p:nvSpPr>
        <p:spPr>
          <a:xfrm>
            <a:off x="680223" y="5816268"/>
            <a:ext cx="1824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for 1≤Δt ≤ 30 </a:t>
            </a:r>
            <a:r>
              <a:rPr lang="en-GB" sz="2000" dirty="0" err="1"/>
              <a:t>ms</a:t>
            </a:r>
            <a:r>
              <a:rPr lang="en-GB" sz="2000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A7C47A-23E1-6426-BFAA-27331C07C1C1}"/>
              </a:ext>
            </a:extLst>
          </p:cNvPr>
          <p:cNvSpPr txBox="1"/>
          <p:nvPr/>
        </p:nvSpPr>
        <p:spPr>
          <a:xfrm>
            <a:off x="5658497" y="5816268"/>
            <a:ext cx="229703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for 20 </a:t>
            </a:r>
            <a:r>
              <a:rPr lang="en-GB" sz="2000" dirty="0" err="1"/>
              <a:t>ms</a:t>
            </a:r>
            <a:r>
              <a:rPr lang="en-GB" sz="2000" dirty="0"/>
              <a:t> ≤Δt ≤ 5 min</a:t>
            </a:r>
          </a:p>
        </p:txBody>
      </p: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5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16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D914E54-8B3F-FFCE-301A-F2BB552EFFF5}"/>
              </a:ext>
            </a:extLst>
          </p:cNvPr>
          <p:cNvSpPr/>
          <p:nvPr/>
        </p:nvSpPr>
        <p:spPr>
          <a:xfrm>
            <a:off x="1487488" y="1268760"/>
            <a:ext cx="360040" cy="432048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831E30-121F-3F9A-EBB3-AEF4330A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CB6E-B5FF-4EEC-8430-F9CCD17AD518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754784-5EEA-8A34-0470-2F86CB79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564C07-CAA4-A3E9-8AD2-4E68AB34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62344A3-ED64-786B-96B9-1DFA595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b="1" noProof="0" dirty="0"/>
              <a:t>ump-probe commissioning of ‘sheet-on-sheet’ (SOS) chips</a:t>
            </a:r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EDDC39-43CE-5D00-9BA1-F44DA3407324}"/>
              </a:ext>
            </a:extLst>
          </p:cNvPr>
          <p:cNvCxnSpPr/>
          <p:nvPr/>
        </p:nvCxnSpPr>
        <p:spPr>
          <a:xfrm>
            <a:off x="1415480" y="1268760"/>
            <a:ext cx="0" cy="432048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A144EE-36B6-5CAF-6FCC-45832D25238C}"/>
              </a:ext>
            </a:extLst>
          </p:cNvPr>
          <p:cNvCxnSpPr/>
          <p:nvPr/>
        </p:nvCxnSpPr>
        <p:spPr>
          <a:xfrm>
            <a:off x="1919536" y="1268760"/>
            <a:ext cx="0" cy="432048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iamond 12">
            <a:extLst>
              <a:ext uri="{FF2B5EF4-FFF2-40B4-BE49-F238E27FC236}">
                <a16:creationId xmlns:a16="http://schemas.microsoft.com/office/drawing/2014/main" id="{769E2399-53CE-8D5D-CD5E-9140150FC1E7}"/>
              </a:ext>
            </a:extLst>
          </p:cNvPr>
          <p:cNvSpPr/>
          <p:nvPr/>
        </p:nvSpPr>
        <p:spPr>
          <a:xfrm>
            <a:off x="1639888" y="1484784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698816E0-B26D-B0FE-266B-9C5DE922CF04}"/>
              </a:ext>
            </a:extLst>
          </p:cNvPr>
          <p:cNvSpPr/>
          <p:nvPr/>
        </p:nvSpPr>
        <p:spPr>
          <a:xfrm>
            <a:off x="1480981" y="1876523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DDF60106-D2D3-4ABA-834D-0BC5831463A3}"/>
              </a:ext>
            </a:extLst>
          </p:cNvPr>
          <p:cNvSpPr/>
          <p:nvPr/>
        </p:nvSpPr>
        <p:spPr>
          <a:xfrm>
            <a:off x="1506382" y="2797812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5008E834-7B5B-3538-D2F5-34DCB53FF6CB}"/>
              </a:ext>
            </a:extLst>
          </p:cNvPr>
          <p:cNvSpPr/>
          <p:nvPr/>
        </p:nvSpPr>
        <p:spPr>
          <a:xfrm>
            <a:off x="1652524" y="3244844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DED828C5-F8D9-640E-2625-074531963E99}"/>
              </a:ext>
            </a:extLst>
          </p:cNvPr>
          <p:cNvSpPr/>
          <p:nvPr/>
        </p:nvSpPr>
        <p:spPr>
          <a:xfrm>
            <a:off x="1487488" y="4117767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C58FBCA-98A2-2737-8801-F4FDF9469A37}"/>
              </a:ext>
            </a:extLst>
          </p:cNvPr>
          <p:cNvSpPr/>
          <p:nvPr/>
        </p:nvSpPr>
        <p:spPr>
          <a:xfrm>
            <a:off x="1678982" y="4769240"/>
            <a:ext cx="267012" cy="26701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DC369-C876-1F69-F789-7AB9252160B4}"/>
              </a:ext>
            </a:extLst>
          </p:cNvPr>
          <p:cNvSpPr txBox="1"/>
          <p:nvPr/>
        </p:nvSpPr>
        <p:spPr>
          <a:xfrm>
            <a:off x="1427602" y="866059"/>
            <a:ext cx="47929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SOS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9FC25F-E5F0-826C-5A47-CC2BE6A09EEC}"/>
              </a:ext>
            </a:extLst>
          </p:cNvPr>
          <p:cNvSpPr txBox="1"/>
          <p:nvPr/>
        </p:nvSpPr>
        <p:spPr>
          <a:xfrm>
            <a:off x="218609" y="2276872"/>
            <a:ext cx="52475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 err="1"/>
              <a:t>xtals</a:t>
            </a:r>
            <a:endParaRPr lang="en-GB" sz="2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0563ACC-BAA1-772F-B741-1993EDF86E75}"/>
              </a:ext>
            </a:extLst>
          </p:cNvPr>
          <p:cNvCxnSpPr>
            <a:stCxn id="21" idx="3"/>
          </p:cNvCxnSpPr>
          <p:nvPr/>
        </p:nvCxnSpPr>
        <p:spPr>
          <a:xfrm flipV="1">
            <a:off x="743368" y="2143535"/>
            <a:ext cx="744120" cy="28722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29C3E5B-D3C8-A59F-22E2-99918E831D4A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743368" y="2430761"/>
            <a:ext cx="763014" cy="3739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2A47ADB-0905-E764-6D90-B4D5E9BBC435}"/>
              </a:ext>
            </a:extLst>
          </p:cNvPr>
          <p:cNvSpPr txBox="1"/>
          <p:nvPr/>
        </p:nvSpPr>
        <p:spPr>
          <a:xfrm>
            <a:off x="-435" y="3681326"/>
            <a:ext cx="98084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slightly viscous media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586808-96BE-C97B-C984-CD569E1ECB8D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980406" y="3880157"/>
            <a:ext cx="698576" cy="262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702630C-5A6A-FA58-E9D4-F433B8E006AA}"/>
              </a:ext>
            </a:extLst>
          </p:cNvPr>
          <p:cNvSpPr txBox="1"/>
          <p:nvPr/>
        </p:nvSpPr>
        <p:spPr>
          <a:xfrm>
            <a:off x="1176830" y="5939928"/>
            <a:ext cx="9808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film x2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C73CCB6-33E2-446D-0477-0108E71F82CC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1667251" y="5667960"/>
            <a:ext cx="225828" cy="2719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2AF5ABF-0C2F-EB71-A583-55EC2FF3BCB0}"/>
              </a:ext>
            </a:extLst>
          </p:cNvPr>
          <p:cNvCxnSpPr>
            <a:cxnSpLocks/>
            <a:stCxn id="31" idx="0"/>
          </p:cNvCxnSpPr>
          <p:nvPr/>
        </p:nvCxnSpPr>
        <p:spPr>
          <a:xfrm flipH="1" flipV="1">
            <a:off x="1480981" y="5704800"/>
            <a:ext cx="186270" cy="2351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5209694-4907-48E6-4518-ADC2D696C0F5}"/>
              </a:ext>
            </a:extLst>
          </p:cNvPr>
          <p:cNvGrpSpPr/>
          <p:nvPr/>
        </p:nvGrpSpPr>
        <p:grpSpPr>
          <a:xfrm>
            <a:off x="2412578" y="1268760"/>
            <a:ext cx="2302760" cy="4320480"/>
            <a:chOff x="2412578" y="1268760"/>
            <a:chExt cx="2302760" cy="432048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6F14E34-953F-3FF0-4EC0-568FD8772106}"/>
                </a:ext>
              </a:extLst>
            </p:cNvPr>
            <p:cNvGrpSpPr/>
            <p:nvPr/>
          </p:nvGrpSpPr>
          <p:grpSpPr>
            <a:xfrm>
              <a:off x="4184824" y="1268760"/>
              <a:ext cx="530514" cy="4320480"/>
              <a:chOff x="3831848" y="1347480"/>
              <a:chExt cx="530514" cy="432048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F8B4B43-23CB-5156-8E8D-162EE4A0A68B}"/>
                  </a:ext>
                </a:extLst>
              </p:cNvPr>
              <p:cNvSpPr/>
              <p:nvPr/>
            </p:nvSpPr>
            <p:spPr>
              <a:xfrm>
                <a:off x="3903856" y="1347480"/>
                <a:ext cx="360040" cy="432048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D55D3D8-9F8B-B285-9455-943C6638C0B1}"/>
                  </a:ext>
                </a:extLst>
              </p:cNvPr>
              <p:cNvCxnSpPr/>
              <p:nvPr/>
            </p:nvCxnSpPr>
            <p:spPr>
              <a:xfrm>
                <a:off x="3831848" y="1347480"/>
                <a:ext cx="0" cy="4320480"/>
              </a:xfrm>
              <a:prstGeom prst="line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B505882-5ACB-D93B-12EF-5CED28002D4D}"/>
                  </a:ext>
                </a:extLst>
              </p:cNvPr>
              <p:cNvCxnSpPr/>
              <p:nvPr/>
            </p:nvCxnSpPr>
            <p:spPr>
              <a:xfrm>
                <a:off x="4335904" y="1347480"/>
                <a:ext cx="0" cy="4320480"/>
              </a:xfrm>
              <a:prstGeom prst="line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Diamond 40">
                <a:extLst>
                  <a:ext uri="{FF2B5EF4-FFF2-40B4-BE49-F238E27FC236}">
                    <a16:creationId xmlns:a16="http://schemas.microsoft.com/office/drawing/2014/main" id="{221C556D-67F2-EDC4-D526-FE6DFE080EF0}"/>
                  </a:ext>
                </a:extLst>
              </p:cNvPr>
              <p:cNvSpPr/>
              <p:nvPr/>
            </p:nvSpPr>
            <p:spPr>
              <a:xfrm>
                <a:off x="4056256" y="1563504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42" name="Diamond 41">
                <a:extLst>
                  <a:ext uri="{FF2B5EF4-FFF2-40B4-BE49-F238E27FC236}">
                    <a16:creationId xmlns:a16="http://schemas.microsoft.com/office/drawing/2014/main" id="{E610F80B-717C-1148-1CD0-BC3AF77A6BF2}"/>
                  </a:ext>
                </a:extLst>
              </p:cNvPr>
              <p:cNvSpPr/>
              <p:nvPr/>
            </p:nvSpPr>
            <p:spPr>
              <a:xfrm>
                <a:off x="3897349" y="1955243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43" name="Diamond 42">
                <a:extLst>
                  <a:ext uri="{FF2B5EF4-FFF2-40B4-BE49-F238E27FC236}">
                    <a16:creationId xmlns:a16="http://schemas.microsoft.com/office/drawing/2014/main" id="{3D6D876A-E2F6-642F-4C3F-FF54CE891CE2}"/>
                  </a:ext>
                </a:extLst>
              </p:cNvPr>
              <p:cNvSpPr/>
              <p:nvPr/>
            </p:nvSpPr>
            <p:spPr>
              <a:xfrm>
                <a:off x="3922750" y="2876532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44" name="Diamond 43">
                <a:extLst>
                  <a:ext uri="{FF2B5EF4-FFF2-40B4-BE49-F238E27FC236}">
                    <a16:creationId xmlns:a16="http://schemas.microsoft.com/office/drawing/2014/main" id="{9AA775A2-7648-1302-E5BA-8D84BEE1EFFB}"/>
                  </a:ext>
                </a:extLst>
              </p:cNvPr>
              <p:cNvSpPr/>
              <p:nvPr/>
            </p:nvSpPr>
            <p:spPr>
              <a:xfrm>
                <a:off x="4068892" y="3323564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45" name="Diamond 44">
                <a:extLst>
                  <a:ext uri="{FF2B5EF4-FFF2-40B4-BE49-F238E27FC236}">
                    <a16:creationId xmlns:a16="http://schemas.microsoft.com/office/drawing/2014/main" id="{0021D63E-63A7-BE49-B387-9AB3682CB929}"/>
                  </a:ext>
                </a:extLst>
              </p:cNvPr>
              <p:cNvSpPr/>
              <p:nvPr/>
            </p:nvSpPr>
            <p:spPr>
              <a:xfrm>
                <a:off x="3903856" y="4196487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46" name="Diamond 45">
                <a:extLst>
                  <a:ext uri="{FF2B5EF4-FFF2-40B4-BE49-F238E27FC236}">
                    <a16:creationId xmlns:a16="http://schemas.microsoft.com/office/drawing/2014/main" id="{A158E659-BCB0-B8C4-1969-2A5D883DF496}"/>
                  </a:ext>
                </a:extLst>
              </p:cNvPr>
              <p:cNvSpPr/>
              <p:nvPr/>
            </p:nvSpPr>
            <p:spPr>
              <a:xfrm>
                <a:off x="4095350" y="4847960"/>
                <a:ext cx="267012" cy="267012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9573DB4-A77A-942F-CC1B-8EEF8C631A4F}"/>
                </a:ext>
              </a:extLst>
            </p:cNvPr>
            <p:cNvSpPr txBox="1"/>
            <p:nvPr/>
          </p:nvSpPr>
          <p:spPr>
            <a:xfrm>
              <a:off x="2412578" y="1660163"/>
              <a:ext cx="1567008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dirty="0"/>
                <a:t>not ideal for pump probe due to scatter</a:t>
              </a:r>
            </a:p>
          </p:txBody>
        </p:sp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BA3CE3BE-A679-4E54-8EF5-AAECF139CD49}"/>
                </a:ext>
              </a:extLst>
            </p:cNvPr>
            <p:cNvSpPr/>
            <p:nvPr/>
          </p:nvSpPr>
          <p:spPr>
            <a:xfrm rot="5400000">
              <a:off x="3157885" y="2395689"/>
              <a:ext cx="815063" cy="1979914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EF0AE71-70B6-13B2-394D-E02042E2E13B}"/>
                </a:ext>
              </a:extLst>
            </p:cNvPr>
            <p:cNvSpPr txBox="1"/>
            <p:nvPr/>
          </p:nvSpPr>
          <p:spPr>
            <a:xfrm>
              <a:off x="2570109" y="3880157"/>
              <a:ext cx="1251946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pump laser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2FEBA6A1-D957-6DA3-002C-B2FBD390DF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75725" y="2359559"/>
              <a:ext cx="281594" cy="1018791"/>
            </a:xfrm>
            <a:prstGeom prst="straightConnector1">
              <a:avLst/>
            </a:prstGeom>
            <a:ln w="38100">
              <a:solidFill>
                <a:srgbClr val="A76BF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D544758-3B65-DF5B-CFCE-25AD3B407D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17337" y="1923319"/>
              <a:ext cx="39982" cy="1440872"/>
            </a:xfrm>
            <a:prstGeom prst="straightConnector1">
              <a:avLst/>
            </a:prstGeom>
            <a:ln w="38100">
              <a:solidFill>
                <a:srgbClr val="A76BF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B745780-A184-3775-7949-40DCFECD02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9766" y="3378350"/>
              <a:ext cx="225608" cy="1672061"/>
            </a:xfrm>
            <a:prstGeom prst="straightConnector1">
              <a:avLst/>
            </a:prstGeom>
            <a:ln w="38100">
              <a:solidFill>
                <a:srgbClr val="A76BF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F26A9BE1-0A6F-E531-E730-9CA088887698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H="1">
              <a:off x="4514555" y="3385647"/>
              <a:ext cx="40819" cy="1399375"/>
            </a:xfrm>
            <a:prstGeom prst="straightConnector1">
              <a:avLst/>
            </a:prstGeom>
            <a:ln w="38100">
              <a:solidFill>
                <a:srgbClr val="A76BF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85A476B-8766-190A-6EF3-C63D149F85AB}"/>
              </a:ext>
            </a:extLst>
          </p:cNvPr>
          <p:cNvGrpSpPr/>
          <p:nvPr/>
        </p:nvGrpSpPr>
        <p:grpSpPr>
          <a:xfrm>
            <a:off x="8616278" y="912786"/>
            <a:ext cx="3199491" cy="5017532"/>
            <a:chOff x="8616278" y="912786"/>
            <a:chExt cx="3199491" cy="5017532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80A8847F-F7B7-EC49-1874-96C22326ED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7" b="7827"/>
            <a:stretch/>
          </p:blipFill>
          <p:spPr bwMode="auto">
            <a:xfrm>
              <a:off x="8616280" y="1268761"/>
              <a:ext cx="3199489" cy="2095429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>
              <a:extLst>
                <a:ext uri="{FF2B5EF4-FFF2-40B4-BE49-F238E27FC236}">
                  <a16:creationId xmlns:a16="http://schemas.microsoft.com/office/drawing/2014/main" id="{8B9E46F8-0695-5850-B60E-318B728617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17" b="8439"/>
            <a:stretch/>
          </p:blipFill>
          <p:spPr bwMode="auto">
            <a:xfrm>
              <a:off x="8616278" y="3364190"/>
              <a:ext cx="3190783" cy="222023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2A3D4D2-CC45-BA7D-72A4-0D0E17D75907}"/>
                </a:ext>
              </a:extLst>
            </p:cNvPr>
            <p:cNvSpPr txBox="1"/>
            <p:nvPr/>
          </p:nvSpPr>
          <p:spPr>
            <a:xfrm>
              <a:off x="8713278" y="5622541"/>
              <a:ext cx="299678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true dark – interleaved dark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CAD006F-F8B6-B5A5-5DEC-0F7958397FFF}"/>
                </a:ext>
              </a:extLst>
            </p:cNvPr>
            <p:cNvSpPr txBox="1"/>
            <p:nvPr/>
          </p:nvSpPr>
          <p:spPr>
            <a:xfrm>
              <a:off x="8713278" y="912786"/>
              <a:ext cx="298235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interleaved light – true dark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6B59A9B-EC08-A339-B907-87CCBC335381}"/>
              </a:ext>
            </a:extLst>
          </p:cNvPr>
          <p:cNvGrpSpPr/>
          <p:nvPr/>
        </p:nvGrpSpPr>
        <p:grpSpPr>
          <a:xfrm>
            <a:off x="5159895" y="1273710"/>
            <a:ext cx="2808313" cy="5272161"/>
            <a:chOff x="5159895" y="1273710"/>
            <a:chExt cx="2808313" cy="5272161"/>
          </a:xfrm>
        </p:grpSpPr>
        <p:pic>
          <p:nvPicPr>
            <p:cNvPr id="53" name="IMG_8770 2_5CD49A5F-01F1-4187-842B-56D1DA3FC782.mp4">
              <a:hlinkClick r:id="" action="ppaction://media"/>
              <a:extLst>
                <a:ext uri="{FF2B5EF4-FFF2-40B4-BE49-F238E27FC236}">
                  <a16:creationId xmlns:a16="http://schemas.microsoft.com/office/drawing/2014/main" id="{979AB5D4-61B3-F3FB-FFB4-6436CCD06F23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5342879" y="1273710"/>
              <a:ext cx="2430270" cy="4320480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2D09EAD-80BF-605B-F425-E62818045EFA}"/>
                </a:ext>
              </a:extLst>
            </p:cNvPr>
            <p:cNvSpPr txBox="1"/>
            <p:nvPr/>
          </p:nvSpPr>
          <p:spPr>
            <a:xfrm>
              <a:off x="5159895" y="5622541"/>
              <a:ext cx="2808313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dirty="0"/>
                <a:t>however, can now achieve a 6 um (FWHM) focus at sample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5" fill="hold" display="0">
                  <p:stCondLst>
                    <p:cond delay="indefinite"/>
                  </p:stCondLst>
                </p:cTn>
                <p:tgtEl>
                  <p:spTgt spid="5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241E3-24EA-FFBC-4ED3-28FC2E6E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0026-4D3D-4BB6-870B-30FF1976DEAA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C9CC9-AE9D-D137-DD91-D26FA618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D914F-7C0E-D939-99A7-D20015B4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4CCCE1-8CE9-774A-00DC-94F3E2E3F700}"/>
              </a:ext>
            </a:extLst>
          </p:cNvPr>
          <p:cNvSpPr txBox="1"/>
          <p:nvPr/>
        </p:nvSpPr>
        <p:spPr>
          <a:xfrm>
            <a:off x="479376" y="388336"/>
            <a:ext cx="292708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Many, many thanks </a:t>
            </a:r>
            <a:r>
              <a:rPr lang="en-GB" sz="2000" b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go to:</a:t>
            </a:r>
            <a:endParaRPr lang="en-GB" sz="20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781A43-3A28-3979-361C-946E58AD3F94}"/>
              </a:ext>
            </a:extLst>
          </p:cNvPr>
          <p:cNvSpPr txBox="1"/>
          <p:nvPr/>
        </p:nvSpPr>
        <p:spPr>
          <a:xfrm>
            <a:off x="479376" y="1268760"/>
            <a:ext cx="1760482" cy="3447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chemeClr val="bg1"/>
                </a:solidFill>
              </a:rPr>
              <a:t>MX Group</a:t>
            </a:r>
          </a:p>
          <a:p>
            <a:pPr algn="l"/>
            <a:r>
              <a:rPr lang="en-GB" sz="1600" dirty="0" err="1">
                <a:solidFill>
                  <a:schemeClr val="bg1"/>
                </a:solidFill>
              </a:rPr>
              <a:t>Meitian</a:t>
            </a:r>
            <a:r>
              <a:rPr lang="en-GB" sz="1600" dirty="0">
                <a:solidFill>
                  <a:schemeClr val="bg1"/>
                </a:solidFill>
              </a:rPr>
              <a:t> Wang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Katherine McAuley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Tom Mason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May Sharpe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Eric </a:t>
            </a:r>
            <a:r>
              <a:rPr lang="en-GB" sz="1600" dirty="0" err="1">
                <a:solidFill>
                  <a:schemeClr val="bg1"/>
                </a:solidFill>
              </a:rPr>
              <a:t>Plichta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Kate Smith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Filip </a:t>
            </a:r>
            <a:r>
              <a:rPr lang="en-GB" sz="1600" dirty="0" err="1">
                <a:solidFill>
                  <a:schemeClr val="bg1"/>
                </a:solidFill>
              </a:rPr>
              <a:t>Leonarski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Dominik </a:t>
            </a:r>
            <a:r>
              <a:rPr lang="en-GB" sz="1600" dirty="0" err="1">
                <a:solidFill>
                  <a:schemeClr val="bg1"/>
                </a:solidFill>
              </a:rPr>
              <a:t>Buntschu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Martin Appleby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Guillaume Gotthard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Dennis Stegmann</a:t>
            </a:r>
          </a:p>
          <a:p>
            <a:pPr algn="l"/>
            <a:r>
              <a:rPr lang="en-GB" sz="1600" dirty="0" err="1">
                <a:solidFill>
                  <a:schemeClr val="bg1"/>
                </a:solidFill>
              </a:rPr>
              <a:t>Jiaxin</a:t>
            </a:r>
            <a:r>
              <a:rPr lang="en-GB" sz="1600" dirty="0">
                <a:solidFill>
                  <a:schemeClr val="bg1"/>
                </a:solidFill>
              </a:rPr>
              <a:t> Daun</a:t>
            </a:r>
          </a:p>
          <a:p>
            <a:pPr algn="l"/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FF705-EB83-CB7B-575E-6DE9254C2509}"/>
              </a:ext>
            </a:extLst>
          </p:cNvPr>
          <p:cNvSpPr txBox="1"/>
          <p:nvPr/>
        </p:nvSpPr>
        <p:spPr>
          <a:xfrm>
            <a:off x="2713154" y="1268760"/>
            <a:ext cx="263937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chemeClr val="bg1"/>
                </a:solidFill>
              </a:rPr>
              <a:t>Quantum Photon/</a:t>
            </a:r>
            <a:r>
              <a:rPr lang="en-GB" sz="1600" b="1" dirty="0" err="1">
                <a:solidFill>
                  <a:schemeClr val="bg1"/>
                </a:solidFill>
              </a:rPr>
              <a:t>Cristallina</a:t>
            </a:r>
            <a:endParaRPr lang="en-GB" sz="1600" b="1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Bill </a:t>
            </a:r>
            <a:r>
              <a:rPr lang="en-GB" sz="1600" dirty="0" err="1">
                <a:solidFill>
                  <a:schemeClr val="bg1"/>
                </a:solidFill>
              </a:rPr>
              <a:t>Pedrini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Jakub </a:t>
            </a:r>
            <a:r>
              <a:rPr lang="en-GB" sz="1600" dirty="0" err="1">
                <a:solidFill>
                  <a:schemeClr val="bg1"/>
                </a:solidFill>
              </a:rPr>
              <a:t>Vonka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Alexander </a:t>
            </a:r>
            <a:r>
              <a:rPr lang="en-GB" sz="1600" dirty="0" err="1">
                <a:solidFill>
                  <a:schemeClr val="bg1"/>
                </a:solidFill>
              </a:rPr>
              <a:t>Steppke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Raphael </a:t>
            </a:r>
            <a:r>
              <a:rPr lang="en-GB" sz="1600" dirty="0" err="1">
                <a:solidFill>
                  <a:schemeClr val="bg1"/>
                </a:solidFill>
              </a:rPr>
              <a:t>Perrass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 err="1">
                <a:solidFill>
                  <a:schemeClr val="bg1"/>
                </a:solidFill>
              </a:rPr>
              <a:t>Röby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Kälin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FE1CA6-4551-34BC-EFA1-9C1290BDAACF}"/>
              </a:ext>
            </a:extLst>
          </p:cNvPr>
          <p:cNvSpPr txBox="1"/>
          <p:nvPr/>
        </p:nvSpPr>
        <p:spPr>
          <a:xfrm>
            <a:off x="2713154" y="2934790"/>
            <a:ext cx="1727524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 err="1">
                <a:solidFill>
                  <a:schemeClr val="bg1"/>
                </a:solidFill>
              </a:rPr>
              <a:t>Alvra</a:t>
            </a:r>
            <a:endParaRPr lang="en-GB" sz="1600" b="1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Camilla </a:t>
            </a:r>
            <a:r>
              <a:rPr lang="en-GB" sz="1600" dirty="0" err="1">
                <a:solidFill>
                  <a:schemeClr val="bg1"/>
                </a:solidFill>
              </a:rPr>
              <a:t>Bacellar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Claudio Cirelli</a:t>
            </a: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Florian </a:t>
            </a:r>
            <a:r>
              <a:rPr lang="en-GB" sz="1600" dirty="0" err="1">
                <a:solidFill>
                  <a:schemeClr val="bg1"/>
                </a:solidFill>
              </a:rPr>
              <a:t>Dworkowski</a:t>
            </a:r>
            <a:endParaRPr lang="en-GB" sz="1600" dirty="0">
              <a:solidFill>
                <a:schemeClr val="bg1"/>
              </a:solidFill>
            </a:endParaRPr>
          </a:p>
          <a:p>
            <a:pPr algn="l"/>
            <a:r>
              <a:rPr lang="en-GB" sz="1600" dirty="0">
                <a:solidFill>
                  <a:schemeClr val="bg1"/>
                </a:solidFill>
              </a:rPr>
              <a:t>Emma Beale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24FB5-D1D2-7D10-41FF-D4F2ADBAE4C0}"/>
              </a:ext>
            </a:extLst>
          </p:cNvPr>
          <p:cNvSpPr txBox="1"/>
          <p:nvPr/>
        </p:nvSpPr>
        <p:spPr>
          <a:xfrm>
            <a:off x="2692919" y="4356639"/>
            <a:ext cx="110902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AIK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Goran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Kotrle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59D303-9DA9-80B5-4D2D-A7CAE558A902}"/>
              </a:ext>
            </a:extLst>
          </p:cNvPr>
          <p:cNvSpPr txBox="1"/>
          <p:nvPr/>
        </p:nvSpPr>
        <p:spPr>
          <a:xfrm>
            <a:off x="5951984" y="1269027"/>
            <a:ext cx="1962076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Scientific Computing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Sven Augustin</a:t>
            </a: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Alvise Dorigo</a:t>
            </a: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Greta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Assmann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EDA3AB-553D-1F48-3E22-BAFBA5FC05C3}"/>
              </a:ext>
            </a:extLst>
          </p:cNvPr>
          <p:cNvSpPr txBox="1"/>
          <p:nvPr/>
        </p:nvSpPr>
        <p:spPr>
          <a:xfrm>
            <a:off x="5951984" y="2482583"/>
            <a:ext cx="1528175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Controls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Thierry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Zamofing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Edwin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Divall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Csaba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Lombosi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Alexander Gobbo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D6CE5C-0C43-38E0-14DA-9EDD37396F30}"/>
              </a:ext>
            </a:extLst>
          </p:cNvPr>
          <p:cNvSpPr txBox="1"/>
          <p:nvPr/>
        </p:nvSpPr>
        <p:spPr>
          <a:xfrm>
            <a:off x="5951984" y="3942360"/>
            <a:ext cx="224862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Experiment Laser Group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Philip Johnson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DC08A8-8767-09B9-FA0F-A6D114395B10}"/>
              </a:ext>
            </a:extLst>
          </p:cNvPr>
          <p:cNvSpPr txBox="1"/>
          <p:nvPr/>
        </p:nvSpPr>
        <p:spPr>
          <a:xfrm>
            <a:off x="8440866" y="1268760"/>
            <a:ext cx="1441548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Detector Group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Aldo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Mozzanica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Shqipe</a:t>
            </a:r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Hasanaj</a:t>
            </a:r>
            <a:endParaRPr lang="en-GB" sz="1600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r>
              <a:rPr lang="en-GB" sz="160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Bernd Schmidt</a:t>
            </a:r>
          </a:p>
        </p:txBody>
      </p:sp>
    </p:spTree>
    <p:extLst>
      <p:ext uri="{BB962C8B-B14F-4D97-AF65-F5344CB8AC3E}">
        <p14:creationId xmlns:p14="http://schemas.microsoft.com/office/powerpoint/2010/main" val="3482748694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749</TotalTime>
  <Words>615</Words>
  <Application>Microsoft Macintosh PowerPoint</Application>
  <PresentationFormat>Widescreen</PresentationFormat>
  <Paragraphs>163</Paragraphs>
  <Slides>7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Aptos</vt:lpstr>
      <vt:lpstr>Arial</vt:lpstr>
      <vt:lpstr>Benutzerdefiniertes Design</vt:lpstr>
      <vt:lpstr>CristallinaMX 2025 update</vt:lpstr>
      <vt:lpstr>Goals/Developments for 2024</vt:lpstr>
      <vt:lpstr>Review of user experiment for 2024-I and II</vt:lpstr>
      <vt:lpstr>The use of Jungfraujoch at SwissFEL</vt:lpstr>
      <vt:lpstr>'Stop-go’ and ‘hit-and-return’ motion schemes</vt:lpstr>
      <vt:lpstr>Pump-probe commissioning of ‘sheet-on-sheet’ (SOS) chips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Beale John Henry</dc:creator>
  <dc:description>erstellt durch Vorlagenbauer.ch</dc:description>
  <cp:lastModifiedBy>Beale John Henry</cp:lastModifiedBy>
  <cp:revision>4</cp:revision>
  <dcterms:created xsi:type="dcterms:W3CDTF">2025-01-20T08:46:24Z</dcterms:created>
  <dcterms:modified xsi:type="dcterms:W3CDTF">2025-01-20T21:15:40Z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