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16"/>
  </p:notesMasterIdLst>
  <p:handoutMasterIdLst>
    <p:handoutMasterId r:id="rId17"/>
  </p:handoutMasterIdLst>
  <p:sldIdLst>
    <p:sldId id="284" r:id="rId5"/>
    <p:sldId id="285" r:id="rId6"/>
    <p:sldId id="286" r:id="rId7"/>
    <p:sldId id="287" r:id="rId8"/>
    <p:sldId id="288" r:id="rId9"/>
    <p:sldId id="289" r:id="rId10"/>
    <p:sldId id="290" r:id="rId11"/>
    <p:sldId id="291" r:id="rId12"/>
    <p:sldId id="292" r:id="rId13"/>
    <p:sldId id="293" r:id="rId14"/>
    <p:sldId id="294" r:id="rId1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F0F0"/>
    <a:srgbClr val="CBCCF5"/>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93" autoAdjust="0"/>
  </p:normalViewPr>
  <p:slideViewPr>
    <p:cSldViewPr showGuides="1">
      <p:cViewPr varScale="1">
        <p:scale>
          <a:sx n="119" d="100"/>
          <a:sy n="119" d="100"/>
        </p:scale>
        <p:origin x="96" y="348"/>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20.01.2025</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20.01.2025</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88900" y="746125"/>
            <a:ext cx="6619875" cy="3724275"/>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D7DB33EB-553D-ED75-7D46-3F971D7904E8}" type="slidenum">
              <a:rPr/>
              <a:t>2</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88900" y="746125"/>
            <a:ext cx="6619875" cy="3724275"/>
          </a:xfrm>
        </p:spPr>
      </p:sp>
      <p:sp>
        <p:nvSpPr>
          <p:cNvPr id="3" name="Notes Placeholder 2"/>
          <p:cNvSpPr>
            <a:spLocks noGrp="1"/>
          </p:cNvSpPr>
          <p:nvPr>
            <p:ph type="body" idx="1"/>
          </p:nvPr>
        </p:nvSpPr>
        <p:spPr bwMode="auto"/>
        <p:txBody>
          <a:bodyPr/>
          <a:lstStyle/>
          <a:p>
            <a:pPr>
              <a:defRPr/>
            </a:pPr>
            <a:endParaRPr lang="en-US"/>
          </a:p>
        </p:txBody>
      </p:sp>
      <p:sp>
        <p:nvSpPr>
          <p:cNvPr id="4" name="Slide Number Placeholder 3"/>
          <p:cNvSpPr>
            <a:spLocks noGrp="1"/>
          </p:cNvSpPr>
          <p:nvPr>
            <p:ph type="sldNum" sz="quarter" idx="5"/>
          </p:nvPr>
        </p:nvSpPr>
        <p:spPr bwMode="auto"/>
        <p:txBody>
          <a:bodyPr/>
          <a:lstStyle/>
          <a:p>
            <a:pPr>
              <a:defRPr/>
            </a:pPr>
            <a:fld id="{EC696245-F065-0B47-B74E-D5003861FD61}" type="slidenum">
              <a:rPr lang="de-DE"/>
              <a:t>11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88900" y="746125"/>
            <a:ext cx="6619875" cy="3724275"/>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AA0B3A3-17B2-D673-364E-A3040F9A6B7A}" type="slidenum">
              <a:rPr/>
              <a:t>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88900" y="746125"/>
            <a:ext cx="6619875" cy="3724275"/>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9D95179-10FD-9971-54DA-FCFE41949C4D}" type="slidenum">
              <a:rPr/>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88900" y="746125"/>
            <a:ext cx="6619875" cy="3724275"/>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FBA6EB55-9A38-3531-1CE0-5ABAABAEF754}" type="slidenum">
              <a:rPr/>
              <a:t>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062528670" name="Slide Image Placeholder 1"/>
          <p:cNvSpPr>
            <a:spLocks noGrp="1" noRot="1" noChangeAspect="1"/>
          </p:cNvSpPr>
          <p:nvPr>
            <p:ph type="sldImg"/>
          </p:nvPr>
        </p:nvSpPr>
        <p:spPr bwMode="auto">
          <a:xfrm>
            <a:off x="88900" y="746125"/>
            <a:ext cx="6619875" cy="3724275"/>
          </a:xfrm>
        </p:spPr>
      </p:sp>
      <p:sp>
        <p:nvSpPr>
          <p:cNvPr id="790951251" name="Notes Placeholder 2"/>
          <p:cNvSpPr>
            <a:spLocks noGrp="1"/>
          </p:cNvSpPr>
          <p:nvPr>
            <p:ph type="body" idx="1"/>
          </p:nvPr>
        </p:nvSpPr>
        <p:spPr bwMode="auto"/>
        <p:txBody>
          <a:bodyPr/>
          <a:lstStyle/>
          <a:p>
            <a:pPr>
              <a:defRPr/>
            </a:pPr>
            <a:endParaRPr/>
          </a:p>
        </p:txBody>
      </p:sp>
      <p:sp>
        <p:nvSpPr>
          <p:cNvPr id="1188570929" name="Slide Number Placeholder 3"/>
          <p:cNvSpPr>
            <a:spLocks noGrp="1"/>
          </p:cNvSpPr>
          <p:nvPr>
            <p:ph type="sldNum" sz="quarter" idx="10"/>
          </p:nvPr>
        </p:nvSpPr>
        <p:spPr bwMode="auto"/>
        <p:txBody>
          <a:bodyPr/>
          <a:lstStyle/>
          <a:p>
            <a:pPr>
              <a:defRPr/>
            </a:pPr>
            <a:fld id="{69068938-1C2B-2D43-7DC5-185C5D1462F7}" type="slidenum">
              <a:rPr/>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88900" y="746125"/>
            <a:ext cx="6619875" cy="3724275"/>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E99AE540-7897-9FA8-F8A9-6728B076F53C}" type="slidenum">
              <a:rPr/>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88900" y="746125"/>
            <a:ext cx="6619875" cy="3724275"/>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312C444-6F68-DE99-6325-89EC17F0DD3D}" type="slidenum">
              <a:rPr/>
              <a:t>8</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88900" y="746125"/>
            <a:ext cx="6619875" cy="3724275"/>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6B762602-9271-16EA-C843-61DEE8B23470}" type="slidenum">
              <a:rPr/>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88900" y="746125"/>
            <a:ext cx="6619875" cy="3724275"/>
          </a:xfrm>
        </p:spPr>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AD15D1F-36D2-C9E4-08F5-775CF9298119}" type="slidenum">
              <a:rPr/>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4DA2638D-B38B-003C-CEF8-94606F0C047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10" name="Grafik 9">
            <a:extLst>
              <a:ext uri="{FF2B5EF4-FFF2-40B4-BE49-F238E27FC236}">
                <a16:creationId xmlns:a16="http://schemas.microsoft.com/office/drawing/2014/main" id="{AB1FE6A2-0C6A-9BEE-D675-F84989D3C0D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8" name="Grafik 7">
            <a:extLst>
              <a:ext uri="{FF2B5EF4-FFF2-40B4-BE49-F238E27FC236}">
                <a16:creationId xmlns:a16="http://schemas.microsoft.com/office/drawing/2014/main" id="{19A7B534-9AA2-7BDC-83B8-A11FF9792BE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393569904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6FEA707-816F-4DBF-9FC1-48440001C7D7}"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4B385C-7712-4F59-90E0-BF5F17A76AFF}"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535E6CB-B32D-41BB-A431-31ACE27797AC}"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96963D4-5156-42CD-86D2-F9C48C35F25C}"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EA008EA-072D-4E88-A4E3-7561DD02B0D9}"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9CF872E-A9CB-4516-A020-A04A2928C07F}"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EFD1A0-E3CA-4CD4-9E05-451A1800B6F9}"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D62EE5DD-8223-4F0C-9C85-5070DE4DBF46}" type="datetime1">
              <a:rPr lang="de-CH" noProof="0" smtClean="0"/>
              <a:t>20.01.2025</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11115EF-DBE8-4715-8E4D-3572642C6FC2}"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8E54A55-A700-485F-B5C2-827481B42513}"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E0B8465-E746-9D70-F459-A9E689DBA5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28DCFFAF-CE03-EAAE-EF7B-2D9CE7DA6478}"/>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815168479"/>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8BE1C9E-DE46-47F4-999C-A6440E82C6E8}"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AA02DA9-A50D-40A4-A931-BC275A2EBFA0}"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5B39A11-DEB0-4E52-A890-5DCCA2942D1F}"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443221E-9575-4F07-B839-745025E02771}"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24EB00C-1486-4C07-A8B7-272553D42C76}"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474DF8B-CF50-41FC-A12B-AAA89A0E8E51}"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6B2750-6DAD-4BB3-A314-C78FD87B7140}"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466C5A0-2FE0-40AF-833F-851850EA9092}"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83CB552-B1A6-488D-8881-5C09CE5975F9}"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38776C6-FBF2-400C-840B-70F64F70310D}"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F590BA4F-2B46-0F93-906A-902CA5CD3C2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8EA9535A-62CA-463C-3EC2-C8F0DB0BA10F}"/>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94494160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E8F10AD-AB05-42A8-9D28-23EA7315BF70}"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D2BE162-503C-4BD8-8879-ABE2B492B94E}"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C52956-A07D-4142-998D-643983E6B7D7}"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4240EAF5-CD0C-4FC0-AC99-7554DE12F6ED}" type="datetime1">
              <a:rPr lang="de-CH" noProof="0" smtClean="0"/>
              <a:t>20.01.2025</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24AA9B5A-1447-4E67-A1F3-6BAF62A33A60}" type="datetime1">
              <a:rPr lang="de-CH" noProof="0" smtClean="0"/>
              <a:t>20.01.2025</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4DFD2566-A3FD-67ED-A874-3763AC327B5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246348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96870C5F-11D5-8460-287C-2F6348198F0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EA8AE9AD-12B1-0B9A-D618-19C2B2C188F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C182E6CA-D243-3684-56BE-12FABE3FF35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674E84F3-2080-4163-B18A-D9792ECF084C}"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60BA4C1-9D90-413F-BC8E-FC708948DF54}" type="datetime1">
              <a:rPr lang="de-CH" noProof="0" smtClean="0"/>
              <a:t>20.01.2025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7719FEF2-6262-442A-8B9E-C58A73299CFD}" type="datetime1">
              <a:rPr lang="de-CH" noProof="0" smtClean="0"/>
              <a:t>20.01.2025</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Accelerator Science and Engineering</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97" r:id="rId1"/>
    <p:sldLayoutId id="2147483705" r:id="rId2"/>
    <p:sldLayoutId id="2147483713" r:id="rId3"/>
    <p:sldLayoutId id="2147483721"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33.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33.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3.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33.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3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33.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25.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900B9-69A9-16D6-9DB4-FE565862D546}"/>
              </a:ext>
            </a:extLst>
          </p:cNvPr>
          <p:cNvSpPr>
            <a:spLocks noGrp="1"/>
          </p:cNvSpPr>
          <p:nvPr>
            <p:ph type="ctrTitle"/>
          </p:nvPr>
        </p:nvSpPr>
        <p:spPr/>
        <p:txBody>
          <a:bodyPr/>
          <a:lstStyle/>
          <a:p>
            <a:r>
              <a:rPr lang="en-GB" sz="3200" dirty="0"/>
              <a:t>SwissFEL Operation summary and outlook</a:t>
            </a:r>
            <a:endParaRPr lang="en-GB" sz="3200" noProof="0" dirty="0"/>
          </a:p>
        </p:txBody>
      </p:sp>
      <p:sp>
        <p:nvSpPr>
          <p:cNvPr id="5" name="Textplatzhalter 4">
            <a:extLst>
              <a:ext uri="{FF2B5EF4-FFF2-40B4-BE49-F238E27FC236}">
                <a16:creationId xmlns:a16="http://schemas.microsoft.com/office/drawing/2014/main" id="{B939853F-959A-48E6-ACE2-F62A38A8EDAC}"/>
              </a:ext>
            </a:extLst>
          </p:cNvPr>
          <p:cNvSpPr>
            <a:spLocks noGrp="1"/>
          </p:cNvSpPr>
          <p:nvPr>
            <p:ph type="body" sz="quarter" idx="13"/>
          </p:nvPr>
        </p:nvSpPr>
        <p:spPr/>
        <p:txBody>
          <a:bodyPr/>
          <a:lstStyle/>
          <a:p>
            <a:r>
              <a:rPr lang="en-GB" noProof="0" dirty="0"/>
              <a:t>Didier Voulot on behalf of SwissFEL operation team</a:t>
            </a:r>
          </a:p>
        </p:txBody>
      </p:sp>
      <p:sp>
        <p:nvSpPr>
          <p:cNvPr id="6" name="Textplatzhalter 5">
            <a:extLst>
              <a:ext uri="{FF2B5EF4-FFF2-40B4-BE49-F238E27FC236}">
                <a16:creationId xmlns:a16="http://schemas.microsoft.com/office/drawing/2014/main" id="{64E10A4B-A01C-C271-87F1-8054278DB45B}"/>
              </a:ext>
            </a:extLst>
          </p:cNvPr>
          <p:cNvSpPr>
            <a:spLocks noGrp="1"/>
          </p:cNvSpPr>
          <p:nvPr>
            <p:ph type="body" sz="quarter" idx="14"/>
          </p:nvPr>
        </p:nvSpPr>
        <p:spPr>
          <a:xfrm>
            <a:off x="695325" y="6129300"/>
            <a:ext cx="5760715" cy="252028"/>
          </a:xfrm>
        </p:spPr>
        <p:txBody>
          <a:bodyPr/>
          <a:lstStyle/>
          <a:p>
            <a:r>
              <a:rPr lang="en-US" noProof="0" dirty="0"/>
              <a:t>SwissFEL Performance Workshop, 21 January 2025</a:t>
            </a:r>
          </a:p>
        </p:txBody>
      </p:sp>
    </p:spTree>
    <p:extLst>
      <p:ext uri="{BB962C8B-B14F-4D97-AF65-F5344CB8AC3E}">
        <p14:creationId xmlns:p14="http://schemas.microsoft.com/office/powerpoint/2010/main" val="3372392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2"/>
          <p:cNvSpPr>
            <a:spLocks noGrp="1"/>
          </p:cNvSpPr>
          <p:nvPr>
            <p:ph type="title"/>
          </p:nvPr>
        </p:nvSpPr>
        <p:spPr bwMode="auto"/>
        <p:txBody>
          <a:bodyPr/>
          <a:lstStyle/>
          <a:p>
            <a:pPr>
              <a:defRPr/>
            </a:pPr>
            <a:r>
              <a:rPr lang="en-US"/>
              <a:t>Evolution of availability</a:t>
            </a:r>
            <a:endParaRPr/>
          </a:p>
        </p:txBody>
      </p:sp>
      <p:sp>
        <p:nvSpPr>
          <p:cNvPr id="4" name="Slide Number Placeholder 3"/>
          <p:cNvSpPr>
            <a:spLocks noGrp="1"/>
          </p:cNvSpPr>
          <p:nvPr>
            <p:ph type="sldNum" sz="quarter" idx="12"/>
          </p:nvPr>
        </p:nvSpPr>
        <p:spPr bwMode="auto"/>
        <p:txBody>
          <a:bodyPr/>
          <a:lstStyle/>
          <a:p>
            <a:pPr algn="r">
              <a:defRPr/>
            </a:pPr>
            <a:r>
              <a:rPr lang="de-DE"/>
              <a:t>Page </a:t>
            </a:r>
            <a:fld id="{EBC07571-3134-BB4B-B83F-1A9FE18D34F3}" type="slidenum">
              <a:rPr lang="de-DE"/>
              <a:t>10</a:t>
            </a:fld>
            <a:endParaRPr lang="de-DE"/>
          </a:p>
        </p:txBody>
      </p:sp>
      <p:sp>
        <p:nvSpPr>
          <p:cNvPr id="8" name="TextBox 7"/>
          <p:cNvSpPr txBox="1"/>
          <p:nvPr/>
        </p:nvSpPr>
        <p:spPr bwMode="auto">
          <a:xfrm>
            <a:off x="7248129" y="1372843"/>
            <a:ext cx="3349129" cy="830997"/>
          </a:xfrm>
          <a:prstGeom prst="rect">
            <a:avLst/>
          </a:prstGeom>
          <a:noFill/>
        </p:spPr>
        <p:txBody>
          <a:bodyPr wrap="square" rtlCol="0">
            <a:spAutoFit/>
          </a:bodyPr>
          <a:lstStyle/>
          <a:p>
            <a:pPr marL="285750" indent="-285750">
              <a:buFont typeface="Arial"/>
              <a:buChar char="•"/>
              <a:defRPr/>
            </a:pPr>
            <a:r>
              <a:rPr lang="en-US" sz="1200"/>
              <a:t>Significant drop in beamtime due to SINSB04 incident</a:t>
            </a:r>
            <a:endParaRPr sz="1600"/>
          </a:p>
          <a:p>
            <a:pPr marL="285750" indent="-285750">
              <a:buFont typeface="Arial"/>
              <a:buChar char="•"/>
              <a:defRPr/>
            </a:pPr>
            <a:r>
              <a:rPr lang="en-US" sz="1200"/>
              <a:t>Beam availability excellent for both FELs (new record for Aramis)</a:t>
            </a:r>
            <a:endParaRPr sz="1600"/>
          </a:p>
        </p:txBody>
      </p:sp>
      <p:pic>
        <p:nvPicPr>
          <p:cNvPr id="2" name="Picture 1"/>
          <p:cNvPicPr>
            <a:picLocks noChangeAspect="1"/>
          </p:cNvPicPr>
          <p:nvPr/>
        </p:nvPicPr>
        <p:blipFill>
          <a:blip r:embed="rId3"/>
          <a:stretch/>
        </p:blipFill>
        <p:spPr bwMode="auto">
          <a:xfrm>
            <a:off x="2604001" y="1440000"/>
            <a:ext cx="4604037" cy="2160000"/>
          </a:xfrm>
          <a:prstGeom prst="rect">
            <a:avLst/>
          </a:prstGeom>
        </p:spPr>
      </p:pic>
      <p:pic>
        <p:nvPicPr>
          <p:cNvPr id="10" name="Picture 9"/>
          <p:cNvPicPr>
            <a:picLocks noChangeAspect="1"/>
          </p:cNvPicPr>
          <p:nvPr/>
        </p:nvPicPr>
        <p:blipFill>
          <a:blip r:embed="rId4"/>
          <a:stretch/>
        </p:blipFill>
        <p:spPr bwMode="auto">
          <a:xfrm>
            <a:off x="2604000" y="3960000"/>
            <a:ext cx="4604036" cy="2160000"/>
          </a:xfrm>
          <a:prstGeom prst="rect">
            <a:avLst/>
          </a:prstGeom>
        </p:spPr>
      </p:pic>
      <p:sp>
        <p:nvSpPr>
          <p:cNvPr id="11" name="TextBox 10"/>
          <p:cNvSpPr txBox="1"/>
          <p:nvPr/>
        </p:nvSpPr>
        <p:spPr bwMode="auto">
          <a:xfrm>
            <a:off x="2244309" y="1124744"/>
            <a:ext cx="1440160" cy="288032"/>
          </a:xfrm>
          <a:prstGeom prst="rect">
            <a:avLst/>
          </a:prstGeom>
          <a:noFill/>
        </p:spPr>
        <p:txBody>
          <a:bodyPr wrap="none" lIns="0" tIns="0" rIns="0" bIns="0" rtlCol="0">
            <a:noAutofit/>
          </a:bodyPr>
          <a:lstStyle/>
          <a:p>
            <a:pPr>
              <a:lnSpc>
                <a:spcPct val="110000"/>
              </a:lnSpc>
              <a:spcBef>
                <a:spcPts val="0"/>
              </a:spcBef>
              <a:defRPr/>
            </a:pPr>
            <a:r>
              <a:rPr lang="en-US" sz="1800" spc="30">
                <a:latin typeface="+mn-lt"/>
                <a:cs typeface="Franklin Gothic Book"/>
              </a:rPr>
              <a:t>Aramis</a:t>
            </a:r>
            <a:endParaRPr sz="1600"/>
          </a:p>
        </p:txBody>
      </p:sp>
      <p:sp>
        <p:nvSpPr>
          <p:cNvPr id="12" name="TextBox 11"/>
          <p:cNvSpPr txBox="1"/>
          <p:nvPr/>
        </p:nvSpPr>
        <p:spPr bwMode="auto">
          <a:xfrm>
            <a:off x="2207568" y="3658040"/>
            <a:ext cx="1440160" cy="288032"/>
          </a:xfrm>
          <a:prstGeom prst="rect">
            <a:avLst/>
          </a:prstGeom>
          <a:noFill/>
        </p:spPr>
        <p:txBody>
          <a:bodyPr wrap="none" lIns="0" tIns="0" rIns="0" bIns="0" rtlCol="0">
            <a:noAutofit/>
          </a:bodyPr>
          <a:lstStyle/>
          <a:p>
            <a:pPr>
              <a:lnSpc>
                <a:spcPct val="110000"/>
              </a:lnSpc>
              <a:spcBef>
                <a:spcPts val="0"/>
              </a:spcBef>
              <a:defRPr/>
            </a:pPr>
            <a:r>
              <a:rPr lang="en-US" sz="1800" spc="30">
                <a:latin typeface="+mn-lt"/>
                <a:cs typeface="Franklin Gothic Book"/>
              </a:rPr>
              <a:t>Athos</a:t>
            </a:r>
            <a:endParaRPr sz="1600"/>
          </a:p>
        </p:txBody>
      </p:sp>
      <p:sp>
        <p:nvSpPr>
          <p:cNvPr id="13" name="TextBox 12"/>
          <p:cNvSpPr txBox="1"/>
          <p:nvPr/>
        </p:nvSpPr>
        <p:spPr bwMode="auto">
          <a:xfrm>
            <a:off x="4113688" y="6332731"/>
            <a:ext cx="5616624" cy="292837"/>
          </a:xfrm>
          <a:prstGeom prst="rect">
            <a:avLst/>
          </a:prstGeom>
          <a:noFill/>
        </p:spPr>
        <p:txBody>
          <a:bodyPr wrap="square" lIns="0" tIns="0" rIns="0" bIns="0" rtlCol="0">
            <a:spAutoFit/>
          </a:bodyPr>
          <a:lstStyle/>
          <a:p>
            <a:pPr>
              <a:lnSpc>
                <a:spcPct val="110000"/>
              </a:lnSpc>
              <a:spcBef>
                <a:spcPts val="0"/>
              </a:spcBef>
              <a:defRPr/>
            </a:pPr>
            <a:r>
              <a:rPr lang="en-US" sz="900">
                <a:solidFill>
                  <a:schemeClr val="bg1">
                    <a:lumMod val="50000"/>
                  </a:schemeClr>
                </a:solidFill>
              </a:rPr>
              <a:t>* We use a relatively pessimist definition of availability (e.g. short interruptions are not filtered out, no compensation of downtime with extra time etc.) =&gt; cannot be compared directly to other facilities.</a:t>
            </a:r>
            <a:endParaRPr sz="1600"/>
          </a:p>
        </p:txBody>
      </p:sp>
    </p:spTree>
    <p:extLst>
      <p:ext uri="{BB962C8B-B14F-4D97-AF65-F5344CB8AC3E}">
        <p14:creationId xmlns:p14="http://schemas.microsoft.com/office/powerpoint/2010/main" val="2792542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2"/>
          <p:cNvSpPr>
            <a:spLocks noGrp="1"/>
          </p:cNvSpPr>
          <p:nvPr>
            <p:ph type="title"/>
          </p:nvPr>
        </p:nvSpPr>
        <p:spPr bwMode="auto"/>
        <p:txBody>
          <a:bodyPr/>
          <a:lstStyle/>
          <a:p>
            <a:pPr>
              <a:defRPr/>
            </a:pPr>
            <a:r>
              <a:rPr lang="en-US"/>
              <a:t>DUO 2025</a:t>
            </a:r>
            <a:endParaRPr/>
          </a:p>
        </p:txBody>
      </p:sp>
      <p:sp>
        <p:nvSpPr>
          <p:cNvPr id="4" name="Slide Number Placeholder 3"/>
          <p:cNvSpPr>
            <a:spLocks noGrp="1"/>
          </p:cNvSpPr>
          <p:nvPr>
            <p:ph type="sldNum" sz="quarter" idx="12"/>
          </p:nvPr>
        </p:nvSpPr>
        <p:spPr bwMode="auto"/>
        <p:txBody>
          <a:bodyPr/>
          <a:lstStyle/>
          <a:p>
            <a:pPr algn="r">
              <a:defRPr/>
            </a:pPr>
            <a:r>
              <a:rPr lang="de-DE"/>
              <a:t>Page </a:t>
            </a:r>
            <a:fld id="{EBC07571-3134-BB4B-B83F-1A9FE18D34F3}" type="slidenum">
              <a:rPr lang="de-DE"/>
              <a:t>11</a:t>
            </a:fld>
            <a:endParaRPr lang="de-DE"/>
          </a:p>
        </p:txBody>
      </p:sp>
      <p:pic>
        <p:nvPicPr>
          <p:cNvPr id="8" name="Picture 7"/>
          <p:cNvPicPr>
            <a:picLocks noChangeAspect="1"/>
          </p:cNvPicPr>
          <p:nvPr/>
        </p:nvPicPr>
        <p:blipFill>
          <a:blip r:embed="rId3"/>
          <a:stretch/>
        </p:blipFill>
        <p:spPr bwMode="auto">
          <a:xfrm>
            <a:off x="2244000" y="720000"/>
            <a:ext cx="7680954" cy="3060000"/>
          </a:xfrm>
          <a:prstGeom prst="rect">
            <a:avLst/>
          </a:prstGeom>
        </p:spPr>
      </p:pic>
      <p:pic>
        <p:nvPicPr>
          <p:cNvPr id="11" name="Picture 10"/>
          <p:cNvPicPr>
            <a:picLocks noChangeAspect="1"/>
          </p:cNvPicPr>
          <p:nvPr/>
        </p:nvPicPr>
        <p:blipFill>
          <a:blip r:embed="rId4"/>
          <a:stretch/>
        </p:blipFill>
        <p:spPr bwMode="auto">
          <a:xfrm>
            <a:off x="2244000" y="3780000"/>
            <a:ext cx="7582340" cy="3060000"/>
          </a:xfrm>
          <a:prstGeom prst="rect">
            <a:avLst/>
          </a:prstGeom>
        </p:spPr>
      </p:pic>
    </p:spTree>
    <p:extLst>
      <p:ext uri="{BB962C8B-B14F-4D97-AF65-F5344CB8AC3E}">
        <p14:creationId xmlns:p14="http://schemas.microsoft.com/office/powerpoint/2010/main" val="2502317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2"/>
          <p:cNvSpPr>
            <a:spLocks noGrp="1"/>
          </p:cNvSpPr>
          <p:nvPr>
            <p:ph type="title"/>
          </p:nvPr>
        </p:nvSpPr>
        <p:spPr bwMode="auto"/>
        <p:txBody>
          <a:bodyPr/>
          <a:lstStyle/>
          <a:p>
            <a:pPr>
              <a:defRPr/>
            </a:pPr>
            <a:r>
              <a:rPr lang="en-US"/>
              <a:t>Shift distribution evolution (DUO)</a:t>
            </a:r>
            <a:endParaRPr/>
          </a:p>
        </p:txBody>
      </p:sp>
      <p:sp>
        <p:nvSpPr>
          <p:cNvPr id="4" name="Slide Number Placeholder 3"/>
          <p:cNvSpPr>
            <a:spLocks noGrp="1"/>
          </p:cNvSpPr>
          <p:nvPr>
            <p:ph type="sldNum" sz="quarter" idx="12"/>
          </p:nvPr>
        </p:nvSpPr>
        <p:spPr bwMode="auto"/>
        <p:txBody>
          <a:bodyPr/>
          <a:lstStyle/>
          <a:p>
            <a:pPr algn="r">
              <a:defRPr/>
            </a:pPr>
            <a:r>
              <a:rPr lang="de-DE"/>
              <a:t>Page </a:t>
            </a:r>
            <a:fld id="{EBC07571-3134-BB4B-B83F-1A9FE18D34F3}" type="slidenum">
              <a:rPr lang="de-DE"/>
              <a:t>2</a:t>
            </a:fld>
            <a:endParaRPr lang="de-DE"/>
          </a:p>
        </p:txBody>
      </p:sp>
      <p:sp>
        <p:nvSpPr>
          <p:cNvPr id="14" name="TextBox 13"/>
          <p:cNvSpPr txBox="1"/>
          <p:nvPr/>
        </p:nvSpPr>
        <p:spPr bwMode="auto">
          <a:xfrm>
            <a:off x="1559496" y="836712"/>
            <a:ext cx="1440160" cy="288032"/>
          </a:xfrm>
          <a:prstGeom prst="rect">
            <a:avLst/>
          </a:prstGeom>
          <a:noFill/>
        </p:spPr>
        <p:txBody>
          <a:bodyPr wrap="none" lIns="0" tIns="0" rIns="0" bIns="0" rtlCol="0">
            <a:noAutofit/>
          </a:bodyPr>
          <a:lstStyle/>
          <a:p>
            <a:pPr>
              <a:lnSpc>
                <a:spcPct val="110000"/>
              </a:lnSpc>
              <a:spcBef>
                <a:spcPts val="0"/>
              </a:spcBef>
              <a:defRPr/>
            </a:pPr>
            <a:r>
              <a:rPr lang="en-US" sz="1800" spc="30">
                <a:latin typeface="+mn-lt"/>
                <a:cs typeface="Franklin Gothic Book"/>
              </a:rPr>
              <a:t>Aramis</a:t>
            </a:r>
            <a:endParaRPr sz="1600"/>
          </a:p>
        </p:txBody>
      </p:sp>
      <p:sp>
        <p:nvSpPr>
          <p:cNvPr id="15" name="TextBox 14"/>
          <p:cNvSpPr txBox="1"/>
          <p:nvPr/>
        </p:nvSpPr>
        <p:spPr bwMode="auto">
          <a:xfrm>
            <a:off x="1559496" y="3284984"/>
            <a:ext cx="1440160" cy="288032"/>
          </a:xfrm>
          <a:prstGeom prst="rect">
            <a:avLst/>
          </a:prstGeom>
          <a:noFill/>
        </p:spPr>
        <p:txBody>
          <a:bodyPr wrap="none" lIns="0" tIns="0" rIns="0" bIns="0" rtlCol="0">
            <a:noAutofit/>
          </a:bodyPr>
          <a:lstStyle/>
          <a:p>
            <a:pPr>
              <a:lnSpc>
                <a:spcPct val="110000"/>
              </a:lnSpc>
              <a:spcBef>
                <a:spcPts val="0"/>
              </a:spcBef>
              <a:defRPr/>
            </a:pPr>
            <a:r>
              <a:rPr lang="en-US" sz="1800" spc="30">
                <a:latin typeface="+mn-lt"/>
                <a:cs typeface="Franklin Gothic Book"/>
              </a:rPr>
              <a:t>Athos</a:t>
            </a:r>
            <a:endParaRPr sz="1600"/>
          </a:p>
        </p:txBody>
      </p:sp>
      <p:pic>
        <p:nvPicPr>
          <p:cNvPr id="6" name="Picture 5"/>
          <p:cNvPicPr>
            <a:picLocks noChangeAspect="1"/>
          </p:cNvPicPr>
          <p:nvPr/>
        </p:nvPicPr>
        <p:blipFill>
          <a:blip r:embed="rId3"/>
          <a:stretch/>
        </p:blipFill>
        <p:spPr bwMode="auto">
          <a:xfrm>
            <a:off x="1739496" y="1080000"/>
            <a:ext cx="4528194" cy="2160000"/>
          </a:xfrm>
          <a:prstGeom prst="rect">
            <a:avLst/>
          </a:prstGeom>
        </p:spPr>
      </p:pic>
      <p:pic>
        <p:nvPicPr>
          <p:cNvPr id="8" name="Picture 7"/>
          <p:cNvPicPr>
            <a:picLocks noChangeAspect="1"/>
          </p:cNvPicPr>
          <p:nvPr/>
        </p:nvPicPr>
        <p:blipFill>
          <a:blip r:embed="rId4"/>
          <a:stretch/>
        </p:blipFill>
        <p:spPr bwMode="auto">
          <a:xfrm>
            <a:off x="1739497" y="3600000"/>
            <a:ext cx="4610769" cy="2160000"/>
          </a:xfrm>
          <a:prstGeom prst="rect">
            <a:avLst/>
          </a:prstGeom>
        </p:spPr>
      </p:pic>
      <p:pic>
        <p:nvPicPr>
          <p:cNvPr id="11" name="Picture 10"/>
          <p:cNvPicPr>
            <a:picLocks noChangeAspect="1"/>
          </p:cNvPicPr>
          <p:nvPr/>
        </p:nvPicPr>
        <p:blipFill>
          <a:blip r:embed="rId5"/>
          <a:stretch/>
        </p:blipFill>
        <p:spPr bwMode="auto">
          <a:xfrm>
            <a:off x="7104001" y="1080000"/>
            <a:ext cx="3359549" cy="2160000"/>
          </a:xfrm>
          <a:prstGeom prst="rect">
            <a:avLst/>
          </a:prstGeom>
        </p:spPr>
      </p:pic>
      <p:pic>
        <p:nvPicPr>
          <p:cNvPr id="13" name="Picture 12"/>
          <p:cNvPicPr>
            <a:picLocks noChangeAspect="1"/>
          </p:cNvPicPr>
          <p:nvPr/>
        </p:nvPicPr>
        <p:blipFill>
          <a:blip r:embed="rId6"/>
          <a:stretch/>
        </p:blipFill>
        <p:spPr bwMode="auto">
          <a:xfrm>
            <a:off x="7104001" y="3600000"/>
            <a:ext cx="3353259" cy="2160000"/>
          </a:xfrm>
          <a:prstGeom prst="rect">
            <a:avLst/>
          </a:prstGeom>
        </p:spPr>
      </p:pic>
    </p:spTree>
    <p:extLst>
      <p:ext uri="{BB962C8B-B14F-4D97-AF65-F5344CB8AC3E}">
        <p14:creationId xmlns:p14="http://schemas.microsoft.com/office/powerpoint/2010/main" val="2351414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2"/>
          <p:cNvSpPr>
            <a:spLocks noGrp="1"/>
          </p:cNvSpPr>
          <p:nvPr>
            <p:ph type="title"/>
          </p:nvPr>
        </p:nvSpPr>
        <p:spPr bwMode="auto"/>
        <p:txBody>
          <a:bodyPr/>
          <a:lstStyle/>
          <a:p>
            <a:pPr>
              <a:defRPr/>
            </a:pPr>
            <a:r>
              <a:rPr lang="en-US"/>
              <a:t>Shift distribution evolution (DUO)</a:t>
            </a:r>
            <a:endParaRPr/>
          </a:p>
        </p:txBody>
      </p:sp>
      <p:sp>
        <p:nvSpPr>
          <p:cNvPr id="4" name="Slide Number Placeholder 3"/>
          <p:cNvSpPr>
            <a:spLocks noGrp="1"/>
          </p:cNvSpPr>
          <p:nvPr>
            <p:ph type="sldNum" sz="quarter" idx="12"/>
          </p:nvPr>
        </p:nvSpPr>
        <p:spPr bwMode="auto"/>
        <p:txBody>
          <a:bodyPr/>
          <a:lstStyle/>
          <a:p>
            <a:pPr algn="r">
              <a:defRPr/>
            </a:pPr>
            <a:r>
              <a:rPr lang="de-DE"/>
              <a:t>Page </a:t>
            </a:r>
            <a:fld id="{EBC07571-3134-BB4B-B83F-1A9FE18D34F3}" type="slidenum">
              <a:rPr lang="de-DE"/>
              <a:t>3</a:t>
            </a:fld>
            <a:endParaRPr lang="de-DE"/>
          </a:p>
        </p:txBody>
      </p:sp>
      <p:sp>
        <p:nvSpPr>
          <p:cNvPr id="14" name="TextBox 13"/>
          <p:cNvSpPr txBox="1"/>
          <p:nvPr/>
        </p:nvSpPr>
        <p:spPr bwMode="auto">
          <a:xfrm>
            <a:off x="1559496" y="836712"/>
            <a:ext cx="1440160" cy="288032"/>
          </a:xfrm>
          <a:prstGeom prst="rect">
            <a:avLst/>
          </a:prstGeom>
          <a:noFill/>
        </p:spPr>
        <p:txBody>
          <a:bodyPr wrap="none" lIns="0" tIns="0" rIns="0" bIns="0" rtlCol="0">
            <a:noAutofit/>
          </a:bodyPr>
          <a:lstStyle/>
          <a:p>
            <a:pPr>
              <a:lnSpc>
                <a:spcPct val="110000"/>
              </a:lnSpc>
              <a:spcBef>
                <a:spcPts val="0"/>
              </a:spcBef>
              <a:defRPr/>
            </a:pPr>
            <a:r>
              <a:rPr lang="en-US" sz="1800" spc="30">
                <a:latin typeface="+mn-lt"/>
                <a:cs typeface="Franklin Gothic Book"/>
              </a:rPr>
              <a:t>Aramis</a:t>
            </a:r>
            <a:endParaRPr sz="1600"/>
          </a:p>
        </p:txBody>
      </p:sp>
      <p:sp>
        <p:nvSpPr>
          <p:cNvPr id="15" name="TextBox 14"/>
          <p:cNvSpPr txBox="1"/>
          <p:nvPr/>
        </p:nvSpPr>
        <p:spPr bwMode="auto">
          <a:xfrm>
            <a:off x="1559496" y="3284984"/>
            <a:ext cx="1440160" cy="288032"/>
          </a:xfrm>
          <a:prstGeom prst="rect">
            <a:avLst/>
          </a:prstGeom>
          <a:noFill/>
        </p:spPr>
        <p:txBody>
          <a:bodyPr wrap="none" lIns="0" tIns="0" rIns="0" bIns="0" rtlCol="0">
            <a:noAutofit/>
          </a:bodyPr>
          <a:lstStyle/>
          <a:p>
            <a:pPr>
              <a:lnSpc>
                <a:spcPct val="110000"/>
              </a:lnSpc>
              <a:spcBef>
                <a:spcPts val="0"/>
              </a:spcBef>
              <a:defRPr/>
            </a:pPr>
            <a:r>
              <a:rPr lang="en-US" sz="1800" spc="30">
                <a:latin typeface="+mn-lt"/>
                <a:cs typeface="Franklin Gothic Book"/>
              </a:rPr>
              <a:t>Athos</a:t>
            </a:r>
            <a:endParaRPr sz="1600"/>
          </a:p>
        </p:txBody>
      </p:sp>
      <p:pic>
        <p:nvPicPr>
          <p:cNvPr id="10" name="Picture 9"/>
          <p:cNvPicPr>
            <a:picLocks noChangeAspect="1"/>
          </p:cNvPicPr>
          <p:nvPr/>
        </p:nvPicPr>
        <p:blipFill>
          <a:blip r:embed="rId3"/>
          <a:stretch/>
        </p:blipFill>
        <p:spPr bwMode="auto">
          <a:xfrm>
            <a:off x="7104000" y="1080001"/>
            <a:ext cx="3348000" cy="2159217"/>
          </a:xfrm>
          <a:prstGeom prst="rect">
            <a:avLst/>
          </a:prstGeom>
        </p:spPr>
      </p:pic>
      <p:pic>
        <p:nvPicPr>
          <p:cNvPr id="11" name="Picture 10"/>
          <p:cNvPicPr>
            <a:picLocks noChangeAspect="1"/>
          </p:cNvPicPr>
          <p:nvPr/>
        </p:nvPicPr>
        <p:blipFill>
          <a:blip r:embed="rId4"/>
          <a:stretch/>
        </p:blipFill>
        <p:spPr bwMode="auto">
          <a:xfrm>
            <a:off x="1739496" y="1080000"/>
            <a:ext cx="4528194" cy="2160000"/>
          </a:xfrm>
          <a:prstGeom prst="rect">
            <a:avLst/>
          </a:prstGeom>
        </p:spPr>
      </p:pic>
      <p:pic>
        <p:nvPicPr>
          <p:cNvPr id="12" name="Picture 11"/>
          <p:cNvPicPr>
            <a:picLocks noChangeAspect="1"/>
          </p:cNvPicPr>
          <p:nvPr/>
        </p:nvPicPr>
        <p:blipFill>
          <a:blip r:embed="rId5"/>
          <a:stretch/>
        </p:blipFill>
        <p:spPr bwMode="auto">
          <a:xfrm>
            <a:off x="7104001" y="3600000"/>
            <a:ext cx="3359549" cy="2160000"/>
          </a:xfrm>
          <a:prstGeom prst="rect">
            <a:avLst/>
          </a:prstGeom>
        </p:spPr>
      </p:pic>
      <p:pic>
        <p:nvPicPr>
          <p:cNvPr id="13" name="Picture 12"/>
          <p:cNvPicPr>
            <a:picLocks noChangeAspect="1"/>
          </p:cNvPicPr>
          <p:nvPr/>
        </p:nvPicPr>
        <p:blipFill>
          <a:blip r:embed="rId6"/>
          <a:stretch/>
        </p:blipFill>
        <p:spPr bwMode="auto">
          <a:xfrm>
            <a:off x="1739497" y="3600000"/>
            <a:ext cx="4610769" cy="2160000"/>
          </a:xfrm>
          <a:prstGeom prst="rect">
            <a:avLst/>
          </a:prstGeom>
        </p:spPr>
      </p:pic>
      <p:sp>
        <p:nvSpPr>
          <p:cNvPr id="16" name="TextBox 15"/>
          <p:cNvSpPr txBox="1"/>
          <p:nvPr/>
        </p:nvSpPr>
        <p:spPr bwMode="auto">
          <a:xfrm rot="20194776">
            <a:off x="2952843" y="2682812"/>
            <a:ext cx="4826533" cy="1402885"/>
          </a:xfrm>
          <a:prstGeom prst="rect">
            <a:avLst/>
          </a:prstGeom>
          <a:noFill/>
        </p:spPr>
        <p:txBody>
          <a:bodyPr wrap="square" lIns="0" tIns="0" rIns="0" bIns="0" rtlCol="0">
            <a:spAutoFit/>
          </a:bodyPr>
          <a:lstStyle/>
          <a:p>
            <a:pPr algn="ctr">
              <a:lnSpc>
                <a:spcPct val="110000"/>
              </a:lnSpc>
              <a:spcBef>
                <a:spcPts val="0"/>
              </a:spcBef>
              <a:defRPr/>
            </a:pPr>
            <a:r>
              <a:rPr lang="en-US" sz="2800" spc="30" dirty="0">
                <a:latin typeface="+mn-lt"/>
                <a:cs typeface="Franklin Gothic Book"/>
              </a:rPr>
              <a:t>Fire on July 6</a:t>
            </a:r>
            <a:r>
              <a:rPr lang="en-US" sz="2800" spc="30" baseline="30000" dirty="0">
                <a:latin typeface="+mn-lt"/>
                <a:cs typeface="Franklin Gothic Book"/>
              </a:rPr>
              <a:t>th</a:t>
            </a:r>
            <a:endParaRPr lang="en-US" sz="2800" spc="30" dirty="0">
              <a:latin typeface="+mn-lt"/>
              <a:cs typeface="Franklin Gothic Book"/>
            </a:endParaRPr>
          </a:p>
          <a:p>
            <a:pPr algn="ctr">
              <a:lnSpc>
                <a:spcPct val="110000"/>
              </a:lnSpc>
              <a:spcBef>
                <a:spcPts val="0"/>
              </a:spcBef>
              <a:defRPr/>
            </a:pPr>
            <a:r>
              <a:rPr lang="en-US" sz="2800" spc="30" dirty="0">
                <a:latin typeface="+mn-lt"/>
                <a:cs typeface="Franklin Gothic Book"/>
              </a:rPr>
              <a:t>SINSB04 down for 13 weeks (6.7 -&gt; 4.10)</a:t>
            </a:r>
            <a:endParaRPr sz="1600" dirty="0"/>
          </a:p>
        </p:txBody>
      </p:sp>
    </p:spTree>
    <p:extLst>
      <p:ext uri="{BB962C8B-B14F-4D97-AF65-F5344CB8AC3E}">
        <p14:creationId xmlns:p14="http://schemas.microsoft.com/office/powerpoint/2010/main" val="416186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2"/>
          <p:cNvSpPr>
            <a:spLocks noGrp="1"/>
          </p:cNvSpPr>
          <p:nvPr>
            <p:ph type="title"/>
          </p:nvPr>
        </p:nvSpPr>
        <p:spPr bwMode="auto"/>
        <p:txBody>
          <a:bodyPr/>
          <a:lstStyle/>
          <a:p>
            <a:pPr>
              <a:defRPr/>
            </a:pPr>
            <a:r>
              <a:rPr lang="en-US" sz="2000"/>
              <a:t>Beam availability 2024 (excluding SINSB04 incident)</a:t>
            </a:r>
            <a:endParaRPr/>
          </a:p>
        </p:txBody>
      </p:sp>
      <p:sp>
        <p:nvSpPr>
          <p:cNvPr id="4" name="Slide Number Placeholder 3"/>
          <p:cNvSpPr>
            <a:spLocks noGrp="1"/>
          </p:cNvSpPr>
          <p:nvPr>
            <p:ph type="sldNum" sz="quarter" idx="12"/>
          </p:nvPr>
        </p:nvSpPr>
        <p:spPr bwMode="auto"/>
        <p:txBody>
          <a:bodyPr/>
          <a:lstStyle/>
          <a:p>
            <a:pPr algn="r">
              <a:defRPr/>
            </a:pPr>
            <a:r>
              <a:rPr lang="de-DE"/>
              <a:t>Page </a:t>
            </a:r>
            <a:fld id="{EBC07571-3134-BB4B-B83F-1A9FE18D34F3}" type="slidenum">
              <a:rPr lang="de-DE"/>
              <a:t>4</a:t>
            </a:fld>
            <a:endParaRPr lang="de-DE"/>
          </a:p>
        </p:txBody>
      </p:sp>
      <p:sp>
        <p:nvSpPr>
          <p:cNvPr id="23" name="TextBox 22"/>
          <p:cNvSpPr txBox="1"/>
          <p:nvPr/>
        </p:nvSpPr>
        <p:spPr bwMode="auto">
          <a:xfrm>
            <a:off x="1524229" y="1080000"/>
            <a:ext cx="1440160" cy="288032"/>
          </a:xfrm>
          <a:prstGeom prst="rect">
            <a:avLst/>
          </a:prstGeom>
          <a:noFill/>
        </p:spPr>
        <p:txBody>
          <a:bodyPr wrap="none" lIns="0" tIns="0" rIns="0" bIns="0" rtlCol="0">
            <a:noAutofit/>
          </a:bodyPr>
          <a:lstStyle/>
          <a:p>
            <a:pPr>
              <a:lnSpc>
                <a:spcPct val="110000"/>
              </a:lnSpc>
              <a:spcBef>
                <a:spcPts val="0"/>
              </a:spcBef>
              <a:defRPr/>
            </a:pPr>
            <a:r>
              <a:rPr lang="en-US" sz="1800" spc="30">
                <a:latin typeface="+mn-lt"/>
                <a:cs typeface="Franklin Gothic Book"/>
              </a:rPr>
              <a:t>Aramis</a:t>
            </a:r>
            <a:endParaRPr sz="1600"/>
          </a:p>
        </p:txBody>
      </p:sp>
      <p:sp>
        <p:nvSpPr>
          <p:cNvPr id="24" name="TextBox 23"/>
          <p:cNvSpPr txBox="1"/>
          <p:nvPr/>
        </p:nvSpPr>
        <p:spPr bwMode="auto">
          <a:xfrm>
            <a:off x="1487488" y="3960000"/>
            <a:ext cx="1440160" cy="288032"/>
          </a:xfrm>
          <a:prstGeom prst="rect">
            <a:avLst/>
          </a:prstGeom>
          <a:noFill/>
        </p:spPr>
        <p:txBody>
          <a:bodyPr wrap="none" lIns="0" tIns="0" rIns="0" bIns="0" rtlCol="0">
            <a:noAutofit/>
          </a:bodyPr>
          <a:lstStyle/>
          <a:p>
            <a:pPr>
              <a:lnSpc>
                <a:spcPct val="110000"/>
              </a:lnSpc>
              <a:spcBef>
                <a:spcPts val="0"/>
              </a:spcBef>
              <a:defRPr/>
            </a:pPr>
            <a:r>
              <a:rPr lang="en-US" sz="1800" spc="30">
                <a:latin typeface="+mn-lt"/>
                <a:cs typeface="Franklin Gothic Book"/>
              </a:rPr>
              <a:t>Athos</a:t>
            </a:r>
            <a:endParaRPr sz="1600"/>
          </a:p>
        </p:txBody>
      </p:sp>
      <p:graphicFrame>
        <p:nvGraphicFramePr>
          <p:cNvPr id="25" name="Table 24"/>
          <p:cNvGraphicFramePr>
            <a:graphicFrameLocks noGrp="1" noChangeAspect="1"/>
          </p:cNvGraphicFramePr>
          <p:nvPr>
            <p:extLst>
              <p:ext uri="{D42A27DB-BD31-4B8C-83A1-F6EECF244321}">
                <p14:modId xmlns:p14="http://schemas.microsoft.com/office/powerpoint/2010/main" val="1523859081"/>
              </p:ext>
            </p:extLst>
          </p:nvPr>
        </p:nvGraphicFramePr>
        <p:xfrm>
          <a:off x="1668441" y="1440000"/>
          <a:ext cx="3140282" cy="1009566"/>
        </p:xfrm>
        <a:graphic>
          <a:graphicData uri="http://schemas.openxmlformats.org/drawingml/2006/table">
            <a:tbl>
              <a:tblPr firstRow="1" bandRow="1">
                <a:tableStyleId>{5940675A-B579-460E-94D1-54222C63F5DA}</a:tableStyleId>
              </a:tblPr>
              <a:tblGrid>
                <a:gridCol w="1333796">
                  <a:extLst>
                    <a:ext uri="{9D8B030D-6E8A-4147-A177-3AD203B41FA5}">
                      <a16:colId xmlns:a16="http://schemas.microsoft.com/office/drawing/2014/main" val="20000"/>
                    </a:ext>
                  </a:extLst>
                </a:gridCol>
                <a:gridCol w="903243">
                  <a:extLst>
                    <a:ext uri="{9D8B030D-6E8A-4147-A177-3AD203B41FA5}">
                      <a16:colId xmlns:a16="http://schemas.microsoft.com/office/drawing/2014/main" val="20001"/>
                    </a:ext>
                  </a:extLst>
                </a:gridCol>
                <a:gridCol w="903243">
                  <a:extLst>
                    <a:ext uri="{9D8B030D-6E8A-4147-A177-3AD203B41FA5}">
                      <a16:colId xmlns:a16="http://schemas.microsoft.com/office/drawing/2014/main" val="20002"/>
                    </a:ext>
                  </a:extLst>
                </a:gridCol>
              </a:tblGrid>
              <a:tr h="182880">
                <a:tc rowSpan="2">
                  <a:txBody>
                    <a:bodyPr/>
                    <a:lstStyle/>
                    <a:p>
                      <a:pPr>
                        <a:defRPr/>
                      </a:pPr>
                      <a:endParaRPr lang="de-CH" sz="800"/>
                    </a:p>
                  </a:txBody>
                  <a:tcPr marL="68580" marR="68580" marT="34290" marB="34290"/>
                </a:tc>
                <a:tc gridSpan="2">
                  <a:txBody>
                    <a:bodyPr/>
                    <a:lstStyle/>
                    <a:p>
                      <a:pPr>
                        <a:defRPr/>
                      </a:pPr>
                      <a:r>
                        <a:rPr lang="en-US" sz="900"/>
                        <a:t>2024</a:t>
                      </a:r>
                      <a:endParaRPr/>
                    </a:p>
                  </a:txBody>
                  <a:tcPr marL="68580" marR="68580" marT="34290" marB="34290"/>
                </a:tc>
                <a:tc hMerge="1">
                  <a:txBody>
                    <a:bodyPr/>
                    <a:lstStyle/>
                    <a:p>
                      <a:endParaRPr/>
                    </a:p>
                  </a:txBody>
                  <a:tcPr/>
                </a:tc>
                <a:extLst>
                  <a:ext uri="{0D108BD9-81ED-4DB2-BD59-A6C34878D82A}">
                    <a16:rowId xmlns:a16="http://schemas.microsoft.com/office/drawing/2014/main" val="10000"/>
                  </a:ext>
                </a:extLst>
              </a:tr>
              <a:tr h="204442">
                <a:tc vMerge="1">
                  <a:txBody>
                    <a:bodyPr/>
                    <a:lstStyle/>
                    <a:p>
                      <a:pPr>
                        <a:defRPr/>
                      </a:pPr>
                      <a:endParaRPr lang="en-US"/>
                    </a:p>
                  </a:txBody>
                  <a:tcPr/>
                </a:tc>
                <a:tc>
                  <a:txBody>
                    <a:bodyPr/>
                    <a:lstStyle/>
                    <a:p>
                      <a:pPr marL="0" marR="0" lvl="0" indent="0" algn="l" defTabSz="914400">
                        <a:lnSpc>
                          <a:spcPct val="100000"/>
                        </a:lnSpc>
                        <a:spcBef>
                          <a:spcPts val="0"/>
                        </a:spcBef>
                        <a:spcAft>
                          <a:spcPts val="0"/>
                        </a:spcAft>
                        <a:buClrTx/>
                        <a:buSzTx/>
                        <a:buFontTx/>
                        <a:buNone/>
                        <a:defRPr/>
                      </a:pPr>
                      <a:r>
                        <a:rPr lang="en-US" sz="800"/>
                        <a:t>Beam-time (h)</a:t>
                      </a:r>
                      <a:endParaRPr lang="de-CH" sz="800"/>
                    </a:p>
                  </a:txBody>
                  <a:tcPr marL="68580" marR="68580" marT="34290" marB="34290"/>
                </a:tc>
                <a:tc>
                  <a:txBody>
                    <a:bodyPr/>
                    <a:lstStyle/>
                    <a:p>
                      <a:pPr marL="0" marR="0" lvl="0" indent="0" algn="l" defTabSz="914400">
                        <a:lnSpc>
                          <a:spcPct val="100000"/>
                        </a:lnSpc>
                        <a:spcBef>
                          <a:spcPts val="0"/>
                        </a:spcBef>
                        <a:spcAft>
                          <a:spcPts val="0"/>
                        </a:spcAft>
                        <a:buClrTx/>
                        <a:buSzTx/>
                        <a:buFontTx/>
                        <a:buNone/>
                        <a:defRPr/>
                      </a:pPr>
                      <a:r>
                        <a:rPr lang="en-US" sz="800"/>
                        <a:t>Availability (%)</a:t>
                      </a:r>
                      <a:endParaRPr lang="de-CH" sz="800"/>
                    </a:p>
                  </a:txBody>
                  <a:tcPr marL="68580" marR="68580" marT="34290" marB="34290"/>
                </a:tc>
                <a:extLst>
                  <a:ext uri="{0D108BD9-81ED-4DB2-BD59-A6C34878D82A}">
                    <a16:rowId xmlns:a16="http://schemas.microsoft.com/office/drawing/2014/main" val="10001"/>
                  </a:ext>
                </a:extLst>
              </a:tr>
              <a:tr h="204442">
                <a:tc>
                  <a:txBody>
                    <a:bodyPr/>
                    <a:lstStyle/>
                    <a:p>
                      <a:pPr>
                        <a:defRPr/>
                      </a:pPr>
                      <a:r>
                        <a:rPr lang="en-US" sz="800" b="1"/>
                        <a:t>Total photon delivery</a:t>
                      </a:r>
                      <a:endParaRPr lang="de-CH" sz="800" b="1"/>
                    </a:p>
                  </a:txBody>
                  <a:tcPr marL="68580" marR="68580" marT="34290" marB="34290"/>
                </a:tc>
                <a:tc>
                  <a:txBody>
                    <a:bodyPr/>
                    <a:lstStyle/>
                    <a:p>
                      <a:pPr algn="r">
                        <a:defRPr/>
                      </a:pPr>
                      <a:r>
                        <a:rPr lang="en-US" sz="800" b="1"/>
                        <a:t>3508.5</a:t>
                      </a:r>
                      <a:endParaRPr lang="de-CH" sz="800" b="1"/>
                    </a:p>
                  </a:txBody>
                  <a:tcPr marL="68580" marR="68580" marT="34290" marB="34290"/>
                </a:tc>
                <a:tc>
                  <a:txBody>
                    <a:bodyPr/>
                    <a:lstStyle/>
                    <a:p>
                      <a:pPr algn="r">
                        <a:defRPr/>
                      </a:pPr>
                      <a:r>
                        <a:rPr lang="en-US" sz="800" b="1" dirty="0"/>
                        <a:t>96.5</a:t>
                      </a:r>
                      <a:endParaRPr lang="de-CH" sz="800" b="1" dirty="0"/>
                    </a:p>
                  </a:txBody>
                  <a:tcPr marL="68580" marR="68580" marT="34290" marB="34290"/>
                </a:tc>
                <a:extLst>
                  <a:ext uri="{0D108BD9-81ED-4DB2-BD59-A6C34878D82A}">
                    <a16:rowId xmlns:a16="http://schemas.microsoft.com/office/drawing/2014/main" val="10002"/>
                  </a:ext>
                </a:extLst>
              </a:tr>
              <a:tr h="204442">
                <a:tc>
                  <a:txBody>
                    <a:bodyPr/>
                    <a:lstStyle/>
                    <a:p>
                      <a:pPr>
                        <a:defRPr/>
                      </a:pPr>
                      <a:r>
                        <a:rPr lang="de-CH" sz="800"/>
                        <a:t>Beamline development</a:t>
                      </a:r>
                      <a:endParaRPr/>
                    </a:p>
                  </a:txBody>
                  <a:tcPr marL="68580" marR="68580" marT="34290" marB="34290"/>
                </a:tc>
                <a:tc>
                  <a:txBody>
                    <a:bodyPr/>
                    <a:lstStyle/>
                    <a:p>
                      <a:pPr algn="r">
                        <a:defRPr/>
                      </a:pPr>
                      <a:r>
                        <a:rPr lang="de-CH" sz="800"/>
                        <a:t>1652.1</a:t>
                      </a:r>
                      <a:endParaRPr/>
                    </a:p>
                  </a:txBody>
                  <a:tcPr marL="68580" marR="68580" marT="34290" marB="34290"/>
                </a:tc>
                <a:tc>
                  <a:txBody>
                    <a:bodyPr/>
                    <a:lstStyle/>
                    <a:p>
                      <a:pPr algn="r">
                        <a:defRPr/>
                      </a:pPr>
                      <a:r>
                        <a:rPr lang="de-CH" sz="800"/>
                        <a:t>95.3</a:t>
                      </a:r>
                      <a:endParaRPr/>
                    </a:p>
                  </a:txBody>
                  <a:tcPr marL="68580" marR="68580" marT="34290" marB="34290"/>
                </a:tc>
                <a:extLst>
                  <a:ext uri="{0D108BD9-81ED-4DB2-BD59-A6C34878D82A}">
                    <a16:rowId xmlns:a16="http://schemas.microsoft.com/office/drawing/2014/main" val="10003"/>
                  </a:ext>
                </a:extLst>
              </a:tr>
              <a:tr h="171450">
                <a:tc>
                  <a:txBody>
                    <a:bodyPr/>
                    <a:lstStyle/>
                    <a:p>
                      <a:pPr>
                        <a:defRPr/>
                      </a:pPr>
                      <a:r>
                        <a:rPr lang="en-US" sz="800"/>
                        <a:t>User operation</a:t>
                      </a:r>
                      <a:endParaRPr lang="de-CH" sz="800"/>
                    </a:p>
                  </a:txBody>
                  <a:tcPr marL="68580" marR="68580" marT="34290" marB="34290"/>
                </a:tc>
                <a:tc>
                  <a:txBody>
                    <a:bodyPr/>
                    <a:lstStyle/>
                    <a:p>
                      <a:pPr algn="r">
                        <a:defRPr/>
                      </a:pPr>
                      <a:r>
                        <a:rPr lang="en-US" sz="800"/>
                        <a:t>1856.5</a:t>
                      </a:r>
                      <a:endParaRPr lang="de-CH" sz="800"/>
                    </a:p>
                  </a:txBody>
                  <a:tcPr marL="68580" marR="68580" marT="34290" marB="34290"/>
                </a:tc>
                <a:tc>
                  <a:txBody>
                    <a:bodyPr/>
                    <a:lstStyle/>
                    <a:p>
                      <a:pPr algn="r">
                        <a:defRPr/>
                      </a:pPr>
                      <a:r>
                        <a:rPr lang="en-US" sz="800" dirty="0"/>
                        <a:t>97.6</a:t>
                      </a:r>
                      <a:endParaRPr lang="de-CH" sz="800" dirty="0"/>
                    </a:p>
                  </a:txBody>
                  <a:tcPr marL="68580" marR="68580" marT="34290" marB="34290"/>
                </a:tc>
                <a:extLst>
                  <a:ext uri="{0D108BD9-81ED-4DB2-BD59-A6C34878D82A}">
                    <a16:rowId xmlns:a16="http://schemas.microsoft.com/office/drawing/2014/main" val="10004"/>
                  </a:ext>
                </a:extLst>
              </a:tr>
            </a:tbl>
          </a:graphicData>
        </a:graphic>
      </p:graphicFrame>
      <p:graphicFrame>
        <p:nvGraphicFramePr>
          <p:cNvPr id="26" name="Table 25"/>
          <p:cNvGraphicFramePr>
            <a:graphicFrameLocks noGrp="1"/>
          </p:cNvGraphicFramePr>
          <p:nvPr>
            <p:extLst>
              <p:ext uri="{D42A27DB-BD31-4B8C-83A1-F6EECF244321}">
                <p14:modId xmlns:p14="http://schemas.microsoft.com/office/powerpoint/2010/main" val="1716279294"/>
              </p:ext>
            </p:extLst>
          </p:nvPr>
        </p:nvGraphicFramePr>
        <p:xfrm>
          <a:off x="1631505" y="4320000"/>
          <a:ext cx="3177218" cy="1024884"/>
        </p:xfrm>
        <a:graphic>
          <a:graphicData uri="http://schemas.openxmlformats.org/drawingml/2006/table">
            <a:tbl>
              <a:tblPr firstRow="1" bandRow="1">
                <a:tableStyleId>{5940675A-B579-460E-94D1-54222C63F5DA}</a:tableStyleId>
              </a:tblPr>
              <a:tblGrid>
                <a:gridCol w="1349484">
                  <a:extLst>
                    <a:ext uri="{9D8B030D-6E8A-4147-A177-3AD203B41FA5}">
                      <a16:colId xmlns:a16="http://schemas.microsoft.com/office/drawing/2014/main" val="20000"/>
                    </a:ext>
                  </a:extLst>
                </a:gridCol>
                <a:gridCol w="913867">
                  <a:extLst>
                    <a:ext uri="{9D8B030D-6E8A-4147-A177-3AD203B41FA5}">
                      <a16:colId xmlns:a16="http://schemas.microsoft.com/office/drawing/2014/main" val="20001"/>
                    </a:ext>
                  </a:extLst>
                </a:gridCol>
                <a:gridCol w="913867">
                  <a:extLst>
                    <a:ext uri="{9D8B030D-6E8A-4147-A177-3AD203B41FA5}">
                      <a16:colId xmlns:a16="http://schemas.microsoft.com/office/drawing/2014/main" val="20002"/>
                    </a:ext>
                  </a:extLst>
                </a:gridCol>
              </a:tblGrid>
              <a:tr h="182880">
                <a:tc rowSpan="2">
                  <a:txBody>
                    <a:bodyPr/>
                    <a:lstStyle/>
                    <a:p>
                      <a:pPr>
                        <a:defRPr/>
                      </a:pPr>
                      <a:endParaRPr lang="de-CH" sz="800"/>
                    </a:p>
                  </a:txBody>
                  <a:tcPr marL="68580" marR="68580" marT="34290" marB="34290"/>
                </a:tc>
                <a:tc gridSpan="2">
                  <a:txBody>
                    <a:bodyPr/>
                    <a:lstStyle/>
                    <a:p>
                      <a:pPr>
                        <a:defRPr/>
                      </a:pPr>
                      <a:r>
                        <a:rPr lang="en-US" sz="900"/>
                        <a:t>2024</a:t>
                      </a:r>
                      <a:endParaRPr/>
                    </a:p>
                  </a:txBody>
                  <a:tcPr marL="68580" marR="68580" marT="34290" marB="34290"/>
                </a:tc>
                <a:tc hMerge="1">
                  <a:txBody>
                    <a:bodyPr/>
                    <a:lstStyle/>
                    <a:p>
                      <a:endParaRPr/>
                    </a:p>
                  </a:txBody>
                  <a:tcPr/>
                </a:tc>
                <a:extLst>
                  <a:ext uri="{0D108BD9-81ED-4DB2-BD59-A6C34878D82A}">
                    <a16:rowId xmlns:a16="http://schemas.microsoft.com/office/drawing/2014/main" val="10000"/>
                  </a:ext>
                </a:extLst>
              </a:tr>
              <a:tr h="209548">
                <a:tc vMerge="1">
                  <a:txBody>
                    <a:bodyPr/>
                    <a:lstStyle/>
                    <a:p>
                      <a:pPr>
                        <a:defRPr/>
                      </a:pPr>
                      <a:endParaRPr lang="en-US"/>
                    </a:p>
                  </a:txBody>
                  <a:tcPr/>
                </a:tc>
                <a:tc>
                  <a:txBody>
                    <a:bodyPr/>
                    <a:lstStyle/>
                    <a:p>
                      <a:pPr marL="0" marR="0" lvl="0" indent="0" algn="l" defTabSz="914400">
                        <a:lnSpc>
                          <a:spcPct val="100000"/>
                        </a:lnSpc>
                        <a:spcBef>
                          <a:spcPts val="0"/>
                        </a:spcBef>
                        <a:spcAft>
                          <a:spcPts val="0"/>
                        </a:spcAft>
                        <a:buClrTx/>
                        <a:buSzTx/>
                        <a:buFontTx/>
                        <a:buNone/>
                        <a:defRPr/>
                      </a:pPr>
                      <a:r>
                        <a:rPr lang="en-US" sz="800"/>
                        <a:t>Beam-time (h)</a:t>
                      </a:r>
                      <a:endParaRPr lang="de-CH" sz="800"/>
                    </a:p>
                  </a:txBody>
                  <a:tcPr marL="68580" marR="68580" marT="34290" marB="34290"/>
                </a:tc>
                <a:tc>
                  <a:txBody>
                    <a:bodyPr/>
                    <a:lstStyle/>
                    <a:p>
                      <a:pPr marL="0" marR="0" lvl="0" indent="0" algn="l" defTabSz="914400">
                        <a:lnSpc>
                          <a:spcPct val="100000"/>
                        </a:lnSpc>
                        <a:spcBef>
                          <a:spcPts val="0"/>
                        </a:spcBef>
                        <a:spcAft>
                          <a:spcPts val="0"/>
                        </a:spcAft>
                        <a:buClrTx/>
                        <a:buSzTx/>
                        <a:buFontTx/>
                        <a:buNone/>
                        <a:defRPr/>
                      </a:pPr>
                      <a:r>
                        <a:rPr lang="en-US" sz="800"/>
                        <a:t>Availability (%)</a:t>
                      </a:r>
                      <a:endParaRPr lang="de-CH" sz="800"/>
                    </a:p>
                  </a:txBody>
                  <a:tcPr marL="68580" marR="68580" marT="34290" marB="34290"/>
                </a:tc>
                <a:extLst>
                  <a:ext uri="{0D108BD9-81ED-4DB2-BD59-A6C34878D82A}">
                    <a16:rowId xmlns:a16="http://schemas.microsoft.com/office/drawing/2014/main" val="10001"/>
                  </a:ext>
                </a:extLst>
              </a:tr>
              <a:tr h="209548">
                <a:tc>
                  <a:txBody>
                    <a:bodyPr/>
                    <a:lstStyle/>
                    <a:p>
                      <a:pPr>
                        <a:defRPr/>
                      </a:pPr>
                      <a:r>
                        <a:rPr lang="en-US" sz="800" b="1"/>
                        <a:t>Total photon delivery</a:t>
                      </a:r>
                      <a:endParaRPr lang="de-CH" sz="800" b="1"/>
                    </a:p>
                  </a:txBody>
                  <a:tcPr marL="68580" marR="68580" marT="34290" marB="34290"/>
                </a:tc>
                <a:tc>
                  <a:txBody>
                    <a:bodyPr/>
                    <a:lstStyle/>
                    <a:p>
                      <a:pPr algn="r">
                        <a:defRPr/>
                      </a:pPr>
                      <a:r>
                        <a:rPr lang="en-US" sz="800" b="1"/>
                        <a:t>3003.7</a:t>
                      </a:r>
                      <a:endParaRPr lang="de-CH" sz="800" b="1"/>
                    </a:p>
                  </a:txBody>
                  <a:tcPr marL="68580" marR="68580" marT="34290" marB="34290"/>
                </a:tc>
                <a:tc>
                  <a:txBody>
                    <a:bodyPr/>
                    <a:lstStyle/>
                    <a:p>
                      <a:pPr algn="r">
                        <a:defRPr/>
                      </a:pPr>
                      <a:r>
                        <a:rPr lang="en-US" sz="800" b="1"/>
                        <a:t>95.9</a:t>
                      </a:r>
                      <a:endParaRPr lang="de-CH" sz="800" b="1"/>
                    </a:p>
                  </a:txBody>
                  <a:tcPr marL="68580" marR="68580" marT="34290" marB="34290"/>
                </a:tc>
                <a:extLst>
                  <a:ext uri="{0D108BD9-81ED-4DB2-BD59-A6C34878D82A}">
                    <a16:rowId xmlns:a16="http://schemas.microsoft.com/office/drawing/2014/main" val="10002"/>
                  </a:ext>
                </a:extLst>
              </a:tr>
              <a:tr h="209548">
                <a:tc>
                  <a:txBody>
                    <a:bodyPr/>
                    <a:lstStyle/>
                    <a:p>
                      <a:pPr>
                        <a:defRPr/>
                      </a:pPr>
                      <a:r>
                        <a:rPr lang="de-CH" sz="800"/>
                        <a:t>Beamline development</a:t>
                      </a:r>
                      <a:endParaRPr/>
                    </a:p>
                  </a:txBody>
                  <a:tcPr marL="68580" marR="68580" marT="34290" marB="34290"/>
                </a:tc>
                <a:tc>
                  <a:txBody>
                    <a:bodyPr/>
                    <a:lstStyle/>
                    <a:p>
                      <a:pPr algn="r">
                        <a:defRPr/>
                      </a:pPr>
                      <a:r>
                        <a:rPr lang="de-CH" sz="800"/>
                        <a:t>1472.5</a:t>
                      </a:r>
                      <a:endParaRPr/>
                    </a:p>
                  </a:txBody>
                  <a:tcPr marL="68580" marR="68580" marT="34290" marB="34290"/>
                </a:tc>
                <a:tc>
                  <a:txBody>
                    <a:bodyPr/>
                    <a:lstStyle/>
                    <a:p>
                      <a:pPr algn="r">
                        <a:defRPr/>
                      </a:pPr>
                      <a:r>
                        <a:rPr lang="de-CH" sz="800"/>
                        <a:t>97.0</a:t>
                      </a:r>
                      <a:endParaRPr/>
                    </a:p>
                  </a:txBody>
                  <a:tcPr marL="68580" marR="68580" marT="34290" marB="34290"/>
                </a:tc>
                <a:extLst>
                  <a:ext uri="{0D108BD9-81ED-4DB2-BD59-A6C34878D82A}">
                    <a16:rowId xmlns:a16="http://schemas.microsoft.com/office/drawing/2014/main" val="10003"/>
                  </a:ext>
                </a:extLst>
              </a:tr>
              <a:tr h="171450">
                <a:tc>
                  <a:txBody>
                    <a:bodyPr/>
                    <a:lstStyle/>
                    <a:p>
                      <a:pPr>
                        <a:defRPr/>
                      </a:pPr>
                      <a:r>
                        <a:rPr lang="en-US" sz="800"/>
                        <a:t>User operation</a:t>
                      </a:r>
                      <a:endParaRPr lang="de-CH" sz="800"/>
                    </a:p>
                  </a:txBody>
                  <a:tcPr marL="68580" marR="68580" marT="34290" marB="34290"/>
                </a:tc>
                <a:tc>
                  <a:txBody>
                    <a:bodyPr/>
                    <a:lstStyle/>
                    <a:p>
                      <a:pPr algn="r">
                        <a:defRPr/>
                      </a:pPr>
                      <a:r>
                        <a:rPr lang="en-US" sz="800"/>
                        <a:t>1531.2</a:t>
                      </a:r>
                      <a:endParaRPr lang="de-CH" sz="800"/>
                    </a:p>
                  </a:txBody>
                  <a:tcPr marL="68580" marR="68580" marT="34290" marB="34290"/>
                </a:tc>
                <a:tc>
                  <a:txBody>
                    <a:bodyPr/>
                    <a:lstStyle/>
                    <a:p>
                      <a:pPr algn="r">
                        <a:defRPr/>
                      </a:pPr>
                      <a:r>
                        <a:rPr lang="en-US" sz="800" dirty="0"/>
                        <a:t>94.9</a:t>
                      </a:r>
                      <a:endParaRPr lang="de-CH" sz="800" dirty="0"/>
                    </a:p>
                  </a:txBody>
                  <a:tcPr marL="68580" marR="68580" marT="34290" marB="34290"/>
                </a:tc>
                <a:extLst>
                  <a:ext uri="{0D108BD9-81ED-4DB2-BD59-A6C34878D82A}">
                    <a16:rowId xmlns:a16="http://schemas.microsoft.com/office/drawing/2014/main" val="10004"/>
                  </a:ext>
                </a:extLst>
              </a:tr>
            </a:tbl>
          </a:graphicData>
        </a:graphic>
      </p:graphicFrame>
      <p:pic>
        <p:nvPicPr>
          <p:cNvPr id="7" name="Picture 6"/>
          <p:cNvPicPr/>
          <p:nvPr/>
        </p:nvPicPr>
        <p:blipFill>
          <a:blip r:embed="rId3"/>
          <a:stretch/>
        </p:blipFill>
        <p:spPr bwMode="auto">
          <a:xfrm>
            <a:off x="5628041" y="1440000"/>
            <a:ext cx="4680000" cy="2160000"/>
          </a:xfrm>
          <a:prstGeom prst="rect">
            <a:avLst/>
          </a:prstGeom>
        </p:spPr>
      </p:pic>
      <p:sp>
        <p:nvSpPr>
          <p:cNvPr id="8" name="TextBox 7"/>
          <p:cNvSpPr txBox="1"/>
          <p:nvPr/>
        </p:nvSpPr>
        <p:spPr bwMode="auto">
          <a:xfrm>
            <a:off x="6341733" y="764704"/>
            <a:ext cx="1854416" cy="338554"/>
          </a:xfrm>
          <a:prstGeom prst="rect">
            <a:avLst/>
          </a:prstGeom>
          <a:noFill/>
        </p:spPr>
        <p:txBody>
          <a:bodyPr wrap="square" rtlCol="0">
            <a:spAutoFit/>
          </a:bodyPr>
          <a:lstStyle/>
          <a:p>
            <a:pPr algn="ctr">
              <a:spcBef>
                <a:spcPts val="0"/>
              </a:spcBef>
              <a:defRPr/>
            </a:pPr>
            <a:r>
              <a:rPr lang="en-US" sz="800"/>
              <a:t>RF problems</a:t>
            </a:r>
            <a:endParaRPr sz="1600"/>
          </a:p>
          <a:p>
            <a:pPr algn="ctr">
              <a:spcBef>
                <a:spcPts val="0"/>
              </a:spcBef>
              <a:defRPr/>
            </a:pPr>
            <a:r>
              <a:rPr lang="en-US" sz="800"/>
              <a:t>(SINSB02, SINSB03, S10CB06)</a:t>
            </a:r>
            <a:endParaRPr sz="1600"/>
          </a:p>
        </p:txBody>
      </p:sp>
      <p:cxnSp>
        <p:nvCxnSpPr>
          <p:cNvPr id="9" name="Straight Arrow Connector 8"/>
          <p:cNvCxnSpPr>
            <a:cxnSpLocks/>
            <a:stCxn id="8" idx="2"/>
          </p:cNvCxnSpPr>
          <p:nvPr/>
        </p:nvCxnSpPr>
        <p:spPr bwMode="auto">
          <a:xfrm>
            <a:off x="7268941" y="1103258"/>
            <a:ext cx="70400" cy="741566"/>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cxnSpLocks/>
            <a:stCxn id="8" idx="2"/>
          </p:cNvCxnSpPr>
          <p:nvPr/>
        </p:nvCxnSpPr>
        <p:spPr bwMode="auto">
          <a:xfrm>
            <a:off x="7268942" y="1103258"/>
            <a:ext cx="140799" cy="639900"/>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bwMode="auto">
          <a:xfrm>
            <a:off x="7032106" y="1091366"/>
            <a:ext cx="1540873" cy="215444"/>
          </a:xfrm>
          <a:prstGeom prst="rect">
            <a:avLst/>
          </a:prstGeom>
          <a:noFill/>
        </p:spPr>
        <p:txBody>
          <a:bodyPr wrap="square" rtlCol="0">
            <a:spAutoFit/>
          </a:bodyPr>
          <a:lstStyle/>
          <a:p>
            <a:pPr algn="ctr">
              <a:defRPr/>
            </a:pPr>
            <a:r>
              <a:rPr lang="en-US" sz="800"/>
              <a:t>Power-cut (June 2nd)</a:t>
            </a:r>
            <a:endParaRPr sz="1600"/>
          </a:p>
        </p:txBody>
      </p:sp>
      <p:cxnSp>
        <p:nvCxnSpPr>
          <p:cNvPr id="12" name="Straight Arrow Connector 11"/>
          <p:cNvCxnSpPr>
            <a:cxnSpLocks/>
            <a:stCxn id="11" idx="2"/>
          </p:cNvCxnSpPr>
          <p:nvPr/>
        </p:nvCxnSpPr>
        <p:spPr bwMode="auto">
          <a:xfrm flipH="1">
            <a:off x="7747596" y="1306810"/>
            <a:ext cx="54946" cy="610022"/>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cxnSpLocks/>
            <a:stCxn id="11" idx="2"/>
          </p:cNvCxnSpPr>
          <p:nvPr/>
        </p:nvCxnSpPr>
        <p:spPr bwMode="auto">
          <a:xfrm>
            <a:off x="7802542" y="1306810"/>
            <a:ext cx="0" cy="538014"/>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bwMode="auto">
          <a:xfrm>
            <a:off x="8472266" y="764704"/>
            <a:ext cx="1540873" cy="338554"/>
          </a:xfrm>
          <a:prstGeom prst="rect">
            <a:avLst/>
          </a:prstGeom>
          <a:noFill/>
        </p:spPr>
        <p:txBody>
          <a:bodyPr wrap="square" rtlCol="0">
            <a:spAutoFit/>
          </a:bodyPr>
          <a:lstStyle/>
          <a:p>
            <a:pPr algn="ctr">
              <a:spcBef>
                <a:spcPts val="0"/>
              </a:spcBef>
              <a:defRPr/>
            </a:pPr>
            <a:r>
              <a:rPr lang="en-US" sz="800"/>
              <a:t>RF problems</a:t>
            </a:r>
            <a:endParaRPr sz="1600"/>
          </a:p>
          <a:p>
            <a:pPr algn="ctr">
              <a:spcBef>
                <a:spcPts val="0"/>
              </a:spcBef>
              <a:defRPr/>
            </a:pPr>
            <a:r>
              <a:rPr lang="en-US" sz="800"/>
              <a:t>(S20CB03, S30CB01)</a:t>
            </a:r>
            <a:endParaRPr sz="1600"/>
          </a:p>
        </p:txBody>
      </p:sp>
      <p:cxnSp>
        <p:nvCxnSpPr>
          <p:cNvPr id="19" name="Straight Arrow Connector 18"/>
          <p:cNvCxnSpPr>
            <a:cxnSpLocks/>
            <a:stCxn id="18" idx="2"/>
          </p:cNvCxnSpPr>
          <p:nvPr/>
        </p:nvCxnSpPr>
        <p:spPr bwMode="auto">
          <a:xfrm flipH="1">
            <a:off x="9222352" y="1103258"/>
            <a:ext cx="20350" cy="669558"/>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pic>
        <p:nvPicPr>
          <p:cNvPr id="20" name="Picture 19"/>
          <p:cNvPicPr/>
          <p:nvPr/>
        </p:nvPicPr>
        <p:blipFill>
          <a:blip r:embed="rId4"/>
          <a:stretch/>
        </p:blipFill>
        <p:spPr bwMode="auto">
          <a:xfrm>
            <a:off x="5628041" y="4320000"/>
            <a:ext cx="4680000" cy="2160000"/>
          </a:xfrm>
          <a:prstGeom prst="rect">
            <a:avLst/>
          </a:prstGeom>
        </p:spPr>
      </p:pic>
      <p:sp>
        <p:nvSpPr>
          <p:cNvPr id="34" name="TextBox 33"/>
          <p:cNvSpPr txBox="1"/>
          <p:nvPr/>
        </p:nvSpPr>
        <p:spPr bwMode="auto">
          <a:xfrm>
            <a:off x="6385036" y="3726146"/>
            <a:ext cx="1854416" cy="338554"/>
          </a:xfrm>
          <a:prstGeom prst="rect">
            <a:avLst/>
          </a:prstGeom>
          <a:noFill/>
        </p:spPr>
        <p:txBody>
          <a:bodyPr wrap="square" rtlCol="0">
            <a:spAutoFit/>
          </a:bodyPr>
          <a:lstStyle/>
          <a:p>
            <a:pPr algn="ctr">
              <a:spcBef>
                <a:spcPts val="0"/>
              </a:spcBef>
              <a:defRPr/>
            </a:pPr>
            <a:r>
              <a:rPr lang="en-US" sz="800"/>
              <a:t>RF problems</a:t>
            </a:r>
            <a:endParaRPr sz="1600"/>
          </a:p>
          <a:p>
            <a:pPr algn="ctr">
              <a:spcBef>
                <a:spcPts val="0"/>
              </a:spcBef>
              <a:defRPr/>
            </a:pPr>
            <a:r>
              <a:rPr lang="en-US" sz="800"/>
              <a:t>(SINSB02, SINSB03, S10CB06)</a:t>
            </a:r>
            <a:endParaRPr sz="1600"/>
          </a:p>
        </p:txBody>
      </p:sp>
      <p:cxnSp>
        <p:nvCxnSpPr>
          <p:cNvPr id="35" name="Straight Arrow Connector 34"/>
          <p:cNvCxnSpPr>
            <a:cxnSpLocks/>
            <a:stCxn id="34" idx="2"/>
          </p:cNvCxnSpPr>
          <p:nvPr/>
        </p:nvCxnSpPr>
        <p:spPr bwMode="auto">
          <a:xfrm>
            <a:off x="7312243" y="4064700"/>
            <a:ext cx="70400" cy="639900"/>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cxnSpLocks/>
            <a:stCxn id="34" idx="2"/>
          </p:cNvCxnSpPr>
          <p:nvPr/>
        </p:nvCxnSpPr>
        <p:spPr bwMode="auto">
          <a:xfrm>
            <a:off x="7312244" y="4064700"/>
            <a:ext cx="140799" cy="656360"/>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bwMode="auto">
          <a:xfrm>
            <a:off x="7075409" y="4052808"/>
            <a:ext cx="1540873" cy="215444"/>
          </a:xfrm>
          <a:prstGeom prst="rect">
            <a:avLst/>
          </a:prstGeom>
          <a:noFill/>
        </p:spPr>
        <p:txBody>
          <a:bodyPr wrap="square" rtlCol="0">
            <a:spAutoFit/>
          </a:bodyPr>
          <a:lstStyle/>
          <a:p>
            <a:pPr algn="ctr">
              <a:defRPr/>
            </a:pPr>
            <a:r>
              <a:rPr lang="en-US" sz="800"/>
              <a:t>Power-cut (June 2nd)</a:t>
            </a:r>
            <a:endParaRPr sz="1600"/>
          </a:p>
        </p:txBody>
      </p:sp>
      <p:cxnSp>
        <p:nvCxnSpPr>
          <p:cNvPr id="38" name="Straight Arrow Connector 37"/>
          <p:cNvCxnSpPr>
            <a:cxnSpLocks/>
            <a:stCxn id="37" idx="2"/>
          </p:cNvCxnSpPr>
          <p:nvPr/>
        </p:nvCxnSpPr>
        <p:spPr bwMode="auto">
          <a:xfrm flipH="1">
            <a:off x="7747597" y="4268252"/>
            <a:ext cx="98249" cy="538014"/>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cxnSpLocks/>
            <a:stCxn id="37" idx="2"/>
          </p:cNvCxnSpPr>
          <p:nvPr/>
        </p:nvCxnSpPr>
        <p:spPr bwMode="auto">
          <a:xfrm>
            <a:off x="7845845" y="4268252"/>
            <a:ext cx="0" cy="436348"/>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bwMode="auto">
          <a:xfrm>
            <a:off x="8515569" y="3717032"/>
            <a:ext cx="1540873" cy="338554"/>
          </a:xfrm>
          <a:prstGeom prst="rect">
            <a:avLst/>
          </a:prstGeom>
          <a:noFill/>
        </p:spPr>
        <p:txBody>
          <a:bodyPr wrap="square" rtlCol="0">
            <a:spAutoFit/>
          </a:bodyPr>
          <a:lstStyle/>
          <a:p>
            <a:pPr algn="ctr">
              <a:spcBef>
                <a:spcPts val="0"/>
              </a:spcBef>
              <a:defRPr/>
            </a:pPr>
            <a:r>
              <a:rPr lang="en-US" sz="800"/>
              <a:t>RF problems</a:t>
            </a:r>
            <a:endParaRPr sz="1600"/>
          </a:p>
          <a:p>
            <a:pPr algn="ctr">
              <a:spcBef>
                <a:spcPts val="0"/>
              </a:spcBef>
              <a:defRPr/>
            </a:pPr>
            <a:r>
              <a:rPr lang="en-US" sz="800"/>
              <a:t>(S20CB03, S30CB01)</a:t>
            </a:r>
            <a:endParaRPr sz="1600"/>
          </a:p>
        </p:txBody>
      </p:sp>
      <p:cxnSp>
        <p:nvCxnSpPr>
          <p:cNvPr id="41" name="Straight Arrow Connector 40"/>
          <p:cNvCxnSpPr>
            <a:cxnSpLocks/>
            <a:stCxn id="40" idx="2"/>
          </p:cNvCxnSpPr>
          <p:nvPr/>
        </p:nvCxnSpPr>
        <p:spPr bwMode="auto">
          <a:xfrm flipH="1">
            <a:off x="9265655" y="4055586"/>
            <a:ext cx="20350" cy="597550"/>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bwMode="auto">
          <a:xfrm>
            <a:off x="8847816" y="4034560"/>
            <a:ext cx="1640672" cy="338554"/>
          </a:xfrm>
          <a:prstGeom prst="rect">
            <a:avLst/>
          </a:prstGeom>
          <a:noFill/>
        </p:spPr>
        <p:txBody>
          <a:bodyPr wrap="square" rtlCol="0">
            <a:spAutoFit/>
          </a:bodyPr>
          <a:lstStyle/>
          <a:p>
            <a:pPr algn="ctr">
              <a:defRPr/>
            </a:pPr>
            <a:r>
              <a:rPr lang="en-US" sz="800"/>
              <a:t>Mizar synchronization (November 15th)</a:t>
            </a:r>
            <a:endParaRPr sz="1600"/>
          </a:p>
        </p:txBody>
      </p:sp>
      <p:cxnSp>
        <p:nvCxnSpPr>
          <p:cNvPr id="48" name="Straight Arrow Connector 47"/>
          <p:cNvCxnSpPr>
            <a:cxnSpLocks/>
            <a:stCxn id="47" idx="2"/>
          </p:cNvCxnSpPr>
          <p:nvPr/>
        </p:nvCxnSpPr>
        <p:spPr bwMode="auto">
          <a:xfrm flipH="1">
            <a:off x="9577554" y="4373114"/>
            <a:ext cx="90598" cy="538014"/>
          </a:xfrm>
          <a:prstGeom prst="straightConnector1">
            <a:avLst/>
          </a:prstGeom>
          <a:ln>
            <a:headEnd w="med" len="sm"/>
            <a:tailEnd type="triangle" w="med" len="sm"/>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bwMode="auto">
          <a:xfrm>
            <a:off x="7674263" y="2097102"/>
            <a:ext cx="1797431" cy="215444"/>
          </a:xfrm>
          <a:prstGeom prst="rect">
            <a:avLst/>
          </a:prstGeom>
          <a:noFill/>
        </p:spPr>
        <p:txBody>
          <a:bodyPr wrap="square" rtlCol="0">
            <a:spAutoFit/>
          </a:bodyPr>
          <a:lstStyle/>
          <a:p>
            <a:pPr algn="ctr">
              <a:defRPr/>
            </a:pPr>
            <a:r>
              <a:rPr lang="pt-BR" sz="800"/>
              <a:t>SINSB04 fire &amp; repair</a:t>
            </a:r>
            <a:endParaRPr lang="en-US" sz="800"/>
          </a:p>
        </p:txBody>
      </p:sp>
      <p:cxnSp>
        <p:nvCxnSpPr>
          <p:cNvPr id="52" name="Straight Arrow Connector 51"/>
          <p:cNvCxnSpPr>
            <a:cxnSpLocks/>
          </p:cNvCxnSpPr>
          <p:nvPr/>
        </p:nvCxnSpPr>
        <p:spPr bwMode="auto">
          <a:xfrm flipH="1">
            <a:off x="8130408" y="2312882"/>
            <a:ext cx="916349" cy="0"/>
          </a:xfrm>
          <a:prstGeom prst="straightConnector1">
            <a:avLst/>
          </a:prstGeom>
          <a:ln>
            <a:headEnd type="triangle" w="med" len="sm"/>
            <a:tailEnd type="triangle" w="med" len="sm"/>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bwMode="auto">
          <a:xfrm>
            <a:off x="7711133" y="4991298"/>
            <a:ext cx="1797431" cy="215444"/>
          </a:xfrm>
          <a:prstGeom prst="rect">
            <a:avLst/>
          </a:prstGeom>
          <a:noFill/>
        </p:spPr>
        <p:txBody>
          <a:bodyPr wrap="square" rtlCol="0">
            <a:spAutoFit/>
          </a:bodyPr>
          <a:lstStyle/>
          <a:p>
            <a:pPr algn="ctr">
              <a:defRPr/>
            </a:pPr>
            <a:r>
              <a:rPr lang="pt-BR" sz="800"/>
              <a:t>SINSB04 fire &amp; repair</a:t>
            </a:r>
            <a:endParaRPr lang="en-US" sz="800"/>
          </a:p>
        </p:txBody>
      </p:sp>
      <p:cxnSp>
        <p:nvCxnSpPr>
          <p:cNvPr id="54" name="Straight Arrow Connector 53"/>
          <p:cNvCxnSpPr>
            <a:cxnSpLocks/>
          </p:cNvCxnSpPr>
          <p:nvPr/>
        </p:nvCxnSpPr>
        <p:spPr bwMode="auto">
          <a:xfrm flipH="1">
            <a:off x="8167278" y="5207078"/>
            <a:ext cx="916349" cy="0"/>
          </a:xfrm>
          <a:prstGeom prst="straightConnector1">
            <a:avLst/>
          </a:prstGeom>
          <a:ln>
            <a:headEnd type="triangle" w="med" len="sm"/>
            <a:tailEnd type="triangle" w="med"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4154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2"/>
          <p:cNvSpPr>
            <a:spLocks noGrp="1"/>
          </p:cNvSpPr>
          <p:nvPr>
            <p:ph type="title"/>
          </p:nvPr>
        </p:nvSpPr>
        <p:spPr bwMode="auto"/>
        <p:txBody>
          <a:bodyPr/>
          <a:lstStyle/>
          <a:p>
            <a:pPr>
              <a:defRPr/>
            </a:pPr>
            <a:r>
              <a:rPr lang="en-US"/>
              <a:t>Downtime (2024)</a:t>
            </a:r>
            <a:endParaRPr/>
          </a:p>
        </p:txBody>
      </p:sp>
      <p:sp>
        <p:nvSpPr>
          <p:cNvPr id="4" name="Slide Number Placeholder 3"/>
          <p:cNvSpPr>
            <a:spLocks noGrp="1"/>
          </p:cNvSpPr>
          <p:nvPr>
            <p:ph type="sldNum" sz="quarter" idx="12"/>
          </p:nvPr>
        </p:nvSpPr>
        <p:spPr bwMode="auto"/>
        <p:txBody>
          <a:bodyPr/>
          <a:lstStyle/>
          <a:p>
            <a:pPr algn="r">
              <a:defRPr/>
            </a:pPr>
            <a:r>
              <a:rPr lang="de-DE"/>
              <a:t>Page </a:t>
            </a:r>
            <a:fld id="{EBC07571-3134-BB4B-B83F-1A9FE18D34F3}" type="slidenum">
              <a:rPr lang="de-DE"/>
              <a:t>5</a:t>
            </a:fld>
            <a:endParaRPr lang="de-DE"/>
          </a:p>
        </p:txBody>
      </p:sp>
      <p:sp>
        <p:nvSpPr>
          <p:cNvPr id="13" name="TextBox 12"/>
          <p:cNvSpPr txBox="1"/>
          <p:nvPr/>
        </p:nvSpPr>
        <p:spPr bwMode="auto">
          <a:xfrm>
            <a:off x="7353574" y="1495989"/>
            <a:ext cx="2952480" cy="2340000"/>
          </a:xfrm>
          <a:prstGeom prst="rect">
            <a:avLst/>
          </a:prstGeom>
          <a:noFill/>
        </p:spPr>
        <p:txBody>
          <a:bodyPr wrap="square" lIns="0" tIns="0" rIns="0" bIns="0" rtlCol="0">
            <a:noAutofit/>
          </a:bodyPr>
          <a:lstStyle/>
          <a:p>
            <a:pPr marL="171450" indent="-171450">
              <a:lnSpc>
                <a:spcPct val="110000"/>
              </a:lnSpc>
              <a:spcBef>
                <a:spcPts val="0"/>
              </a:spcBef>
              <a:buFont typeface="Arial"/>
              <a:buChar char="•"/>
              <a:defRPr/>
            </a:pPr>
            <a:r>
              <a:rPr lang="en-US" sz="1200" spc="30">
                <a:latin typeface="+mn-lt"/>
                <a:cs typeface="Franklin Gothic Book"/>
              </a:rPr>
              <a:t>Number of recorded RF events has decreased by nearly 50% compared to 2023 (not sure why)</a:t>
            </a:r>
            <a:endParaRPr sz="1600"/>
          </a:p>
          <a:p>
            <a:pPr marL="171450" indent="-171450">
              <a:lnSpc>
                <a:spcPct val="110000"/>
              </a:lnSpc>
              <a:spcBef>
                <a:spcPts val="0"/>
              </a:spcBef>
              <a:buFont typeface="Arial"/>
              <a:buChar char="•"/>
              <a:defRPr/>
            </a:pPr>
            <a:r>
              <a:rPr lang="en-US" sz="1200" spc="30">
                <a:latin typeface="+mn-lt"/>
                <a:cs typeface="Franklin Gothic Book"/>
              </a:rPr>
              <a:t>A large fraction of the RF events and RF downtime is due to the injector</a:t>
            </a:r>
            <a:endParaRPr sz="1600"/>
          </a:p>
          <a:p>
            <a:pPr marL="171450" indent="-171450">
              <a:lnSpc>
                <a:spcPct val="110000"/>
              </a:lnSpc>
              <a:spcBef>
                <a:spcPts val="0"/>
              </a:spcBef>
              <a:buFont typeface="Arial"/>
              <a:buChar char="•"/>
              <a:defRPr/>
            </a:pPr>
            <a:r>
              <a:rPr lang="en-US" sz="1200" spc="30">
                <a:latin typeface="+mn-lt"/>
                <a:cs typeface="Franklin Gothic Book"/>
              </a:rPr>
              <a:t>A few single events cause most of the downtime (power cut in June, T&amp;S failure)</a:t>
            </a:r>
            <a:endParaRPr sz="1600"/>
          </a:p>
          <a:p>
            <a:pPr marL="171450" indent="-171450">
              <a:lnSpc>
                <a:spcPct val="110000"/>
              </a:lnSpc>
              <a:spcBef>
                <a:spcPts val="0"/>
              </a:spcBef>
              <a:buFont typeface="Arial"/>
              <a:buChar char="•"/>
              <a:defRPr/>
            </a:pPr>
            <a:r>
              <a:rPr lang="en-US" sz="1200" spc="30">
                <a:latin typeface="+mn-lt"/>
                <a:cs typeface="Franklin Gothic Book"/>
              </a:rPr>
              <a:t>DRPS and PSYS events are still causing significant downtimes</a:t>
            </a:r>
            <a:endParaRPr sz="1600"/>
          </a:p>
        </p:txBody>
      </p:sp>
      <p:sp>
        <p:nvSpPr>
          <p:cNvPr id="14" name="TextBox 13"/>
          <p:cNvSpPr txBox="1"/>
          <p:nvPr/>
        </p:nvSpPr>
        <p:spPr bwMode="auto">
          <a:xfrm>
            <a:off x="2279576" y="908160"/>
            <a:ext cx="7488832" cy="360600"/>
          </a:xfrm>
          <a:prstGeom prst="rect">
            <a:avLst/>
          </a:prstGeom>
          <a:noFill/>
        </p:spPr>
        <p:txBody>
          <a:bodyPr wrap="square" lIns="0" tIns="0" rIns="0" bIns="0" rtlCol="0">
            <a:noAutofit/>
          </a:bodyPr>
          <a:lstStyle/>
          <a:p>
            <a:pPr>
              <a:lnSpc>
                <a:spcPct val="110000"/>
              </a:lnSpc>
              <a:spcBef>
                <a:spcPts val="0"/>
              </a:spcBef>
              <a:defRPr/>
            </a:pPr>
            <a:r>
              <a:rPr lang="en-US" sz="1200" spc="30">
                <a:latin typeface="+mn-lt"/>
                <a:cs typeface="Franklin Gothic Book"/>
              </a:rPr>
              <a:t>Downtime events longer than 10 min documented by the shift crew in beam delivery shifts (user operation/beamline development)</a:t>
            </a:r>
            <a:endParaRPr sz="1600"/>
          </a:p>
        </p:txBody>
      </p:sp>
      <p:pic>
        <p:nvPicPr>
          <p:cNvPr id="5" name="Picture 4"/>
          <p:cNvPicPr>
            <a:picLocks noChangeAspect="1"/>
          </p:cNvPicPr>
          <p:nvPr/>
        </p:nvPicPr>
        <p:blipFill>
          <a:blip r:embed="rId3"/>
          <a:stretch/>
        </p:blipFill>
        <p:spPr bwMode="auto">
          <a:xfrm>
            <a:off x="2244000" y="1440000"/>
            <a:ext cx="4715120" cy="2340000"/>
          </a:xfrm>
          <a:prstGeom prst="rect">
            <a:avLst/>
          </a:prstGeom>
        </p:spPr>
      </p:pic>
      <p:pic>
        <p:nvPicPr>
          <p:cNvPr id="10" name="Picture 9"/>
          <p:cNvPicPr>
            <a:picLocks noChangeAspect="1"/>
          </p:cNvPicPr>
          <p:nvPr/>
        </p:nvPicPr>
        <p:blipFill>
          <a:blip r:embed="rId4"/>
          <a:stretch/>
        </p:blipFill>
        <p:spPr bwMode="auto">
          <a:xfrm>
            <a:off x="2244001" y="3960000"/>
            <a:ext cx="4679999" cy="2340000"/>
          </a:xfrm>
          <a:prstGeom prst="rect">
            <a:avLst/>
          </a:prstGeom>
        </p:spPr>
      </p:pic>
      <p:sp>
        <p:nvSpPr>
          <p:cNvPr id="11" name="TextBox 7"/>
          <p:cNvSpPr txBox="1"/>
          <p:nvPr/>
        </p:nvSpPr>
        <p:spPr bwMode="auto">
          <a:xfrm>
            <a:off x="4223792" y="4379851"/>
            <a:ext cx="2232248" cy="369332"/>
          </a:xfrm>
          <a:prstGeom prst="rect">
            <a:avLst/>
          </a:prstGeom>
          <a:solidFill>
            <a:schemeClr val="bg1"/>
          </a:solidFill>
          <a:ln>
            <a:solidFill>
              <a:schemeClr val="tx1">
                <a:lumMod val="50000"/>
                <a:lumOff val="50000"/>
              </a:schemeClr>
            </a:solidFill>
          </a:ln>
        </p:spPr>
        <p:style>
          <a:lnRef idx="0">
            <a:srgbClr val="000000"/>
          </a:lnRef>
          <a:fillRef idx="0">
            <a:srgbClr val="000000"/>
          </a:fillRef>
          <a:effectRef idx="0">
            <a:srgbClr val="00000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r>
              <a:rPr lang="en-US" sz="900" spc="30" dirty="0">
                <a:latin typeface="+mn-lt"/>
                <a:cs typeface="Franklin Gothic Book"/>
              </a:rPr>
              <a:t>Graph excluding SINSB04 incident </a:t>
            </a:r>
            <a:br>
              <a:rPr lang="en-US" sz="900" spc="30" dirty="0">
                <a:latin typeface="+mn-lt"/>
                <a:cs typeface="Franklin Gothic Book"/>
              </a:rPr>
            </a:br>
            <a:r>
              <a:rPr lang="en-US" sz="900" spc="30" dirty="0">
                <a:latin typeface="+mn-lt"/>
                <a:cs typeface="Franklin Gothic Book"/>
              </a:rPr>
              <a:t>(incident caused 67.7 days = 1624 h)</a:t>
            </a:r>
            <a:endParaRPr lang="fr-FR" sz="900" dirty="0"/>
          </a:p>
        </p:txBody>
      </p:sp>
    </p:spTree>
    <p:extLst>
      <p:ext uri="{BB962C8B-B14F-4D97-AF65-F5344CB8AC3E}">
        <p14:creationId xmlns:p14="http://schemas.microsoft.com/office/powerpoint/2010/main" val="1690416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21503390" name="Title 2"/>
          <p:cNvSpPr>
            <a:spLocks noGrp="1"/>
          </p:cNvSpPr>
          <p:nvPr>
            <p:ph type="title"/>
          </p:nvPr>
        </p:nvSpPr>
        <p:spPr bwMode="auto"/>
        <p:txBody>
          <a:bodyPr/>
          <a:lstStyle/>
          <a:p>
            <a:pPr>
              <a:defRPr/>
            </a:pPr>
            <a:r>
              <a:rPr lang="en-US"/>
              <a:t>Re-Optimising FEL Performance in Aramis</a:t>
            </a:r>
            <a:endParaRPr/>
          </a:p>
        </p:txBody>
      </p:sp>
      <p:sp>
        <p:nvSpPr>
          <p:cNvPr id="641702223" name="Slide Number Placeholder 3"/>
          <p:cNvSpPr>
            <a:spLocks noGrp="1"/>
          </p:cNvSpPr>
          <p:nvPr>
            <p:ph type="sldNum" sz="quarter" idx="12"/>
          </p:nvPr>
        </p:nvSpPr>
        <p:spPr bwMode="auto"/>
        <p:txBody>
          <a:bodyPr/>
          <a:lstStyle/>
          <a:p>
            <a:pPr algn="r">
              <a:defRPr/>
            </a:pPr>
            <a:r>
              <a:rPr lang="de-DE"/>
              <a:t>Page </a:t>
            </a:r>
            <a:fld id="{920B596A-F9B6-1714-A9B1-70726ABE1D52}" type="slidenum">
              <a:rPr lang="de-DE"/>
              <a:t>6</a:t>
            </a:fld>
            <a:endParaRPr lang="de-DE"/>
          </a:p>
        </p:txBody>
      </p:sp>
      <p:sp>
        <p:nvSpPr>
          <p:cNvPr id="154420998" name="TextBox 1"/>
          <p:cNvSpPr txBox="1"/>
          <p:nvPr/>
        </p:nvSpPr>
        <p:spPr bwMode="auto">
          <a:xfrm>
            <a:off x="5376400" y="878368"/>
            <a:ext cx="3528318" cy="1238690"/>
          </a:xfrm>
          <a:prstGeom prst="rect">
            <a:avLst/>
          </a:prstGeom>
          <a:noFill/>
        </p:spPr>
        <p:txBody>
          <a:bodyPr wrap="square" lIns="0" tIns="0" rIns="0" bIns="0" rtlCol="0">
            <a:noAutofit/>
          </a:bodyPr>
          <a:lstStyle/>
          <a:p>
            <a:pPr marL="171450" indent="-171450">
              <a:lnSpc>
                <a:spcPct val="110000"/>
              </a:lnSpc>
              <a:spcBef>
                <a:spcPts val="0"/>
              </a:spcBef>
              <a:buFont typeface="Arial"/>
              <a:buChar char="•"/>
              <a:defRPr/>
            </a:pPr>
            <a:r>
              <a:rPr lang="en-US" sz="1100" spc="28" dirty="0">
                <a:latin typeface="Calibri"/>
                <a:cs typeface="Franklin Gothic Book"/>
              </a:rPr>
              <a:t>Could not maintain pulse energy records from 2022! We noticed that either undulators in the beginning or the end of the line would not contribute</a:t>
            </a:r>
            <a:endParaRPr sz="1100" dirty="0"/>
          </a:p>
          <a:p>
            <a:pPr marL="171450" indent="-171450">
              <a:lnSpc>
                <a:spcPct val="110000"/>
              </a:lnSpc>
              <a:spcBef>
                <a:spcPts val="0"/>
              </a:spcBef>
              <a:buFont typeface="Arial"/>
              <a:buChar char="•"/>
              <a:defRPr/>
            </a:pPr>
            <a:r>
              <a:rPr lang="en-US" sz="1100" b="1" spc="28" dirty="0">
                <a:latin typeface="Calibri"/>
                <a:cs typeface="Franklin Gothic Book"/>
              </a:rPr>
              <a:t>Alignment &amp; optimization in December brought a new record: 1 mJ at 12 keV!</a:t>
            </a:r>
            <a:endParaRPr sz="1100" dirty="0"/>
          </a:p>
        </p:txBody>
      </p:sp>
      <p:pic>
        <p:nvPicPr>
          <p:cNvPr id="131479366" name="Picture 6"/>
          <p:cNvPicPr>
            <a:picLocks noChangeAspect="1"/>
          </p:cNvPicPr>
          <p:nvPr/>
        </p:nvPicPr>
        <p:blipFill>
          <a:blip r:embed="rId3"/>
          <a:stretch/>
        </p:blipFill>
        <p:spPr bwMode="auto">
          <a:xfrm>
            <a:off x="1199456" y="878368"/>
            <a:ext cx="3960439" cy="1902358"/>
          </a:xfrm>
          <a:prstGeom prst="rect">
            <a:avLst/>
          </a:prstGeom>
        </p:spPr>
      </p:pic>
      <p:sp>
        <p:nvSpPr>
          <p:cNvPr id="79453809" name="TextBox 7"/>
          <p:cNvSpPr txBox="1"/>
          <p:nvPr/>
        </p:nvSpPr>
        <p:spPr bwMode="auto">
          <a:xfrm>
            <a:off x="1199458" y="2989476"/>
            <a:ext cx="3960437" cy="3415097"/>
          </a:xfrm>
          <a:prstGeom prst="rect">
            <a:avLst/>
          </a:prstGeom>
          <a:noFill/>
        </p:spPr>
        <p:txBody>
          <a:bodyPr wrap="square" lIns="0" tIns="0" rIns="0" bIns="0" rtlCol="0">
            <a:noAutofit/>
          </a:bodyPr>
          <a:lstStyle/>
          <a:p>
            <a:pPr>
              <a:lnSpc>
                <a:spcPct val="110000"/>
              </a:lnSpc>
              <a:spcBef>
                <a:spcPts val="0"/>
              </a:spcBef>
              <a:defRPr/>
            </a:pPr>
            <a:r>
              <a:rPr lang="en-US" sz="1100" b="1" spc="28" dirty="0">
                <a:latin typeface="Calibri"/>
                <a:cs typeface="Franklin Gothic Book"/>
              </a:rPr>
              <a:t>Current BBA procedure:</a:t>
            </a:r>
            <a:endParaRPr sz="1100" dirty="0"/>
          </a:p>
          <a:p>
            <a:pPr marL="171450" indent="-171450">
              <a:lnSpc>
                <a:spcPct val="110000"/>
              </a:lnSpc>
              <a:spcBef>
                <a:spcPts val="0"/>
              </a:spcBef>
              <a:buFont typeface="Arial"/>
              <a:buChar char="•"/>
              <a:defRPr/>
            </a:pPr>
            <a:r>
              <a:rPr lang="en-US" sz="1100" spc="28" dirty="0">
                <a:latin typeface="Calibri"/>
                <a:cs typeface="Franklin Gothic Book"/>
              </a:rPr>
              <a:t>Electron Beam BBA by Minimal Steering </a:t>
            </a:r>
            <a:br>
              <a:rPr lang="en-US" sz="1100" spc="28" dirty="0">
                <a:latin typeface="Calibri"/>
                <a:cs typeface="Franklin Gothic Book"/>
              </a:rPr>
            </a:br>
            <a:r>
              <a:rPr lang="en-US" sz="1100" spc="28" dirty="0">
                <a:latin typeface="Calibri"/>
                <a:cs typeface="Franklin Gothic Book"/>
              </a:rPr>
              <a:t>(</a:t>
            </a:r>
            <a:r>
              <a:rPr lang="en-US" sz="1100" spc="28" dirty="0" err="1">
                <a:latin typeface="Calibri"/>
                <a:cs typeface="Franklin Gothic Book"/>
              </a:rPr>
              <a:t>Masamitsu’s</a:t>
            </a:r>
            <a:r>
              <a:rPr lang="en-US" sz="1100" spc="28" dirty="0">
                <a:latin typeface="Calibri"/>
                <a:cs typeface="Franklin Gothic Book"/>
              </a:rPr>
              <a:t> Method) -&gt; has some </a:t>
            </a:r>
            <a:br>
              <a:rPr lang="en-US" sz="1100" spc="28" dirty="0">
                <a:latin typeface="Calibri"/>
                <a:cs typeface="Franklin Gothic Book"/>
              </a:rPr>
            </a:br>
            <a:r>
              <a:rPr lang="en-US" sz="1100" spc="28" dirty="0">
                <a:latin typeface="Calibri"/>
                <a:cs typeface="Franklin Gothic Book"/>
              </a:rPr>
              <a:t>ambiguity in the presence of “external </a:t>
            </a:r>
            <a:br>
              <a:rPr lang="en-US" sz="1100" spc="28" dirty="0">
                <a:latin typeface="Calibri"/>
                <a:cs typeface="Franklin Gothic Book"/>
              </a:rPr>
            </a:br>
            <a:r>
              <a:rPr lang="en-US" sz="1100" spc="28" dirty="0">
                <a:latin typeface="Calibri"/>
                <a:cs typeface="Franklin Gothic Book"/>
              </a:rPr>
              <a:t>kicks”(e.g. undulator kicks)</a:t>
            </a:r>
            <a:endParaRPr sz="1100" dirty="0"/>
          </a:p>
          <a:p>
            <a:pPr marL="171450" indent="-171450">
              <a:lnSpc>
                <a:spcPct val="110000"/>
              </a:lnSpc>
              <a:spcBef>
                <a:spcPts val="0"/>
              </a:spcBef>
              <a:buFont typeface="Arial"/>
              <a:buChar char="•"/>
              <a:defRPr/>
            </a:pPr>
            <a:r>
              <a:rPr lang="en-US" sz="1100" spc="28" dirty="0">
                <a:latin typeface="Calibri"/>
                <a:cs typeface="Franklin Gothic Book"/>
              </a:rPr>
              <a:t>Orbit Straightening with photon-based </a:t>
            </a:r>
            <a:br>
              <a:rPr lang="en-US" sz="1100" spc="28" dirty="0">
                <a:latin typeface="Calibri"/>
                <a:cs typeface="Franklin Gothic Book"/>
              </a:rPr>
            </a:br>
            <a:r>
              <a:rPr lang="en-US" sz="1100" spc="28" dirty="0">
                <a:latin typeface="Calibri"/>
                <a:cs typeface="Franklin Gothic Book"/>
              </a:rPr>
              <a:t>BBA</a:t>
            </a:r>
            <a:endParaRPr sz="1100" dirty="0"/>
          </a:p>
          <a:p>
            <a:pPr marL="628649" lvl="1" indent="-171450">
              <a:lnSpc>
                <a:spcPct val="110000"/>
              </a:lnSpc>
              <a:spcBef>
                <a:spcPts val="0"/>
              </a:spcBef>
              <a:buFont typeface="Arial"/>
              <a:buChar char="•"/>
              <a:defRPr/>
            </a:pPr>
            <a:r>
              <a:rPr lang="en-US" sz="1100" spc="28" dirty="0">
                <a:latin typeface="Calibri"/>
                <a:cs typeface="Franklin Gothic Book"/>
              </a:rPr>
              <a:t>Take center module as pointing reference</a:t>
            </a:r>
            <a:endParaRPr sz="1100" dirty="0"/>
          </a:p>
          <a:p>
            <a:pPr marL="628649" lvl="1" indent="-171450">
              <a:lnSpc>
                <a:spcPct val="110000"/>
              </a:lnSpc>
              <a:spcBef>
                <a:spcPts val="0"/>
              </a:spcBef>
              <a:buFont typeface="Arial"/>
              <a:buChar char="•"/>
              <a:defRPr/>
            </a:pPr>
            <a:r>
              <a:rPr lang="en-US" sz="1100" spc="28" dirty="0">
                <a:latin typeface="Calibri"/>
                <a:cs typeface="Franklin Gothic Book"/>
              </a:rPr>
              <a:t>Bring adjacent undulator pointing to the same position by adjusting reference orbit about the previously found orbit</a:t>
            </a:r>
            <a:endParaRPr sz="1100" dirty="0"/>
          </a:p>
          <a:p>
            <a:pPr marL="628649" lvl="1" indent="-171450">
              <a:lnSpc>
                <a:spcPct val="110000"/>
              </a:lnSpc>
              <a:spcBef>
                <a:spcPts val="0"/>
              </a:spcBef>
              <a:buFont typeface="Arial"/>
              <a:buChar char="•"/>
              <a:defRPr/>
            </a:pPr>
            <a:r>
              <a:rPr lang="en-US" sz="1100" spc="28" dirty="0">
                <a:latin typeface="Calibri"/>
                <a:cs typeface="Franklin Gothic Book"/>
              </a:rPr>
              <a:t>Repeat step-wise to the next module  (moving both backward and forward)</a:t>
            </a:r>
            <a:endParaRPr sz="1100" dirty="0"/>
          </a:p>
          <a:p>
            <a:pPr marL="171450" indent="-171450">
              <a:lnSpc>
                <a:spcPct val="110000"/>
              </a:lnSpc>
              <a:spcBef>
                <a:spcPts val="0"/>
              </a:spcBef>
              <a:buFont typeface="Arial"/>
              <a:buChar char="•"/>
              <a:defRPr/>
            </a:pPr>
            <a:r>
              <a:rPr lang="en-US" sz="1100" spc="28" dirty="0">
                <a:latin typeface="Calibri"/>
                <a:cs typeface="Franklin Gothic Book"/>
              </a:rPr>
              <a:t>Scan undulator position and angle (in the vertical plane) to maximize output i.e. align the module axis on the optimized orbit</a:t>
            </a:r>
            <a:endParaRPr sz="1100" dirty="0"/>
          </a:p>
          <a:p>
            <a:pPr marL="171450" indent="-171450">
              <a:lnSpc>
                <a:spcPct val="110000"/>
              </a:lnSpc>
              <a:spcBef>
                <a:spcPts val="0"/>
              </a:spcBef>
              <a:buFont typeface="Arial"/>
              <a:buChar char="•"/>
              <a:defRPr/>
            </a:pPr>
            <a:r>
              <a:rPr lang="en-US" sz="1100" spc="28" dirty="0">
                <a:latin typeface="Calibri"/>
                <a:cs typeface="Franklin Gothic Book"/>
              </a:rPr>
              <a:t>Re-Measure the Gap-to-K-calibration for each undulator (done but not yet applied)</a:t>
            </a:r>
            <a:endParaRPr sz="1100" dirty="0"/>
          </a:p>
        </p:txBody>
      </p:sp>
      <p:sp>
        <p:nvSpPr>
          <p:cNvPr id="669568486" name="TextBox 16"/>
          <p:cNvSpPr txBox="1"/>
          <p:nvPr/>
        </p:nvSpPr>
        <p:spPr bwMode="auto">
          <a:xfrm>
            <a:off x="5974704" y="5494275"/>
            <a:ext cx="3361656" cy="1054224"/>
          </a:xfrm>
          <a:prstGeom prst="rect">
            <a:avLst/>
          </a:prstGeom>
          <a:noFill/>
        </p:spPr>
        <p:txBody>
          <a:bodyPr wrap="square" lIns="0" tIns="0" rIns="0" bIns="0" rtlCol="0">
            <a:noAutofit/>
          </a:bodyPr>
          <a:lstStyle/>
          <a:p>
            <a:pPr>
              <a:lnSpc>
                <a:spcPct val="110000"/>
              </a:lnSpc>
              <a:spcBef>
                <a:spcPts val="0"/>
              </a:spcBef>
              <a:defRPr/>
            </a:pPr>
            <a:r>
              <a:rPr lang="en-US" sz="1100" b="1" spc="28" dirty="0">
                <a:latin typeface="Calibri"/>
                <a:cs typeface="Franklin Gothic Book"/>
              </a:rPr>
              <a:t>Next steps:</a:t>
            </a:r>
            <a:endParaRPr sz="1100" dirty="0"/>
          </a:p>
          <a:p>
            <a:pPr marL="171450" indent="-171450">
              <a:lnSpc>
                <a:spcPct val="110000"/>
              </a:lnSpc>
              <a:spcBef>
                <a:spcPts val="0"/>
              </a:spcBef>
              <a:buFont typeface="Arial"/>
              <a:buChar char="•"/>
              <a:defRPr/>
            </a:pPr>
            <a:r>
              <a:rPr lang="en-US" sz="1100" spc="28" dirty="0">
                <a:latin typeface="Calibri"/>
                <a:cs typeface="Franklin Gothic Book"/>
              </a:rPr>
              <a:t>Needs cross-check with dispersion free steering method to account for systematic undulator kicks and local kicks (Sven)</a:t>
            </a:r>
            <a:endParaRPr sz="1100" dirty="0"/>
          </a:p>
          <a:p>
            <a:pPr marL="171450" indent="-171450">
              <a:lnSpc>
                <a:spcPct val="110000"/>
              </a:lnSpc>
              <a:spcBef>
                <a:spcPts val="0"/>
              </a:spcBef>
              <a:buFont typeface="Arial"/>
              <a:buChar char="•"/>
              <a:defRPr/>
            </a:pPr>
            <a:r>
              <a:rPr lang="en-US" sz="1100" spc="28" dirty="0">
                <a:latin typeface="Calibri"/>
                <a:cs typeface="Franklin Gothic Book"/>
              </a:rPr>
              <a:t>BBA in Athos may also be required</a:t>
            </a:r>
            <a:endParaRPr sz="1100" dirty="0"/>
          </a:p>
        </p:txBody>
      </p:sp>
      <p:pic>
        <p:nvPicPr>
          <p:cNvPr id="902346057" name="Picture 902346056"/>
          <p:cNvPicPr>
            <a:picLocks noChangeAspect="1"/>
          </p:cNvPicPr>
          <p:nvPr/>
        </p:nvPicPr>
        <p:blipFill>
          <a:blip r:embed="rId4"/>
          <a:stretch/>
        </p:blipFill>
        <p:spPr bwMode="auto">
          <a:xfrm>
            <a:off x="9947887" y="1510296"/>
            <a:ext cx="1476705" cy="4959594"/>
          </a:xfrm>
          <a:prstGeom prst="rect">
            <a:avLst/>
          </a:prstGeom>
        </p:spPr>
      </p:pic>
      <p:sp>
        <p:nvSpPr>
          <p:cNvPr id="990181522" name="TextBox 990181521"/>
          <p:cNvSpPr txBox="1"/>
          <p:nvPr/>
        </p:nvSpPr>
        <p:spPr bwMode="auto">
          <a:xfrm>
            <a:off x="10113959" y="1052736"/>
            <a:ext cx="1238625" cy="457560"/>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defRPr/>
            </a:pPr>
            <a:r>
              <a:rPr sz="1200" dirty="0"/>
              <a:t>Photon based alignment</a:t>
            </a:r>
            <a:endParaRPr sz="1600" dirty="0"/>
          </a:p>
        </p:txBody>
      </p:sp>
      <p:pic>
        <p:nvPicPr>
          <p:cNvPr id="95896417" name="Picture 11"/>
          <p:cNvPicPr>
            <a:picLocks noChangeAspect="1"/>
          </p:cNvPicPr>
          <p:nvPr/>
        </p:nvPicPr>
        <p:blipFill>
          <a:blip r:embed="rId5"/>
          <a:stretch/>
        </p:blipFill>
        <p:spPr bwMode="auto">
          <a:xfrm>
            <a:off x="5376400" y="2929885"/>
            <a:ext cx="4320000" cy="1314203"/>
          </a:xfrm>
          <a:prstGeom prst="rect">
            <a:avLst/>
          </a:prstGeom>
        </p:spPr>
      </p:pic>
      <p:pic>
        <p:nvPicPr>
          <p:cNvPr id="711202938" name="Picture 15"/>
          <p:cNvPicPr>
            <a:picLocks noChangeAspect="1"/>
          </p:cNvPicPr>
          <p:nvPr/>
        </p:nvPicPr>
        <p:blipFill>
          <a:blip r:embed="rId6"/>
          <a:stretch/>
        </p:blipFill>
        <p:spPr bwMode="auto">
          <a:xfrm>
            <a:off x="5974704" y="4244088"/>
            <a:ext cx="3274777" cy="1057120"/>
          </a:xfrm>
          <a:prstGeom prst="rect">
            <a:avLst/>
          </a:prstGeom>
        </p:spPr>
      </p:pic>
    </p:spTree>
    <p:extLst>
      <p:ext uri="{BB962C8B-B14F-4D97-AF65-F5344CB8AC3E}">
        <p14:creationId xmlns:p14="http://schemas.microsoft.com/office/powerpoint/2010/main" val="2910065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2"/>
          <p:cNvSpPr>
            <a:spLocks noGrp="1"/>
          </p:cNvSpPr>
          <p:nvPr>
            <p:ph type="title"/>
          </p:nvPr>
        </p:nvSpPr>
        <p:spPr bwMode="auto"/>
        <p:txBody>
          <a:bodyPr/>
          <a:lstStyle/>
          <a:p>
            <a:pPr>
              <a:defRPr/>
            </a:pPr>
            <a:r>
              <a:rPr lang="en-US" dirty="0"/>
              <a:t>News from operation</a:t>
            </a:r>
            <a:endParaRPr dirty="0"/>
          </a:p>
        </p:txBody>
      </p:sp>
      <p:sp>
        <p:nvSpPr>
          <p:cNvPr id="4" name="Slide Number Placeholder 3"/>
          <p:cNvSpPr>
            <a:spLocks noGrp="1"/>
          </p:cNvSpPr>
          <p:nvPr>
            <p:ph type="sldNum" sz="quarter" idx="12"/>
          </p:nvPr>
        </p:nvSpPr>
        <p:spPr bwMode="auto"/>
        <p:txBody>
          <a:bodyPr/>
          <a:lstStyle/>
          <a:p>
            <a:pPr algn="r">
              <a:defRPr/>
            </a:pPr>
            <a:r>
              <a:rPr lang="de-DE"/>
              <a:t>Page </a:t>
            </a:r>
            <a:fld id="{EBC07571-3134-BB4B-B83F-1A9FE18D34F3}" type="slidenum">
              <a:rPr lang="de-DE"/>
              <a:t>7</a:t>
            </a:fld>
            <a:endParaRPr lang="de-DE"/>
          </a:p>
        </p:txBody>
      </p:sp>
      <p:sp>
        <p:nvSpPr>
          <p:cNvPr id="2" name="Content Placeholder 1"/>
          <p:cNvSpPr>
            <a:spLocks noGrp="1"/>
          </p:cNvSpPr>
          <p:nvPr>
            <p:ph sz="quarter" idx="4294967295"/>
          </p:nvPr>
        </p:nvSpPr>
        <p:spPr bwMode="auto">
          <a:xfrm>
            <a:off x="695326" y="1196975"/>
            <a:ext cx="10801350" cy="5327650"/>
          </a:xfrm>
        </p:spPr>
        <p:txBody>
          <a:bodyPr/>
          <a:lstStyle/>
          <a:p>
            <a:pPr marL="0" indent="0">
              <a:spcBef>
                <a:spcPts val="600"/>
              </a:spcBef>
              <a:buNone/>
              <a:defRPr/>
            </a:pPr>
            <a:r>
              <a:rPr lang="en-US" sz="1400" dirty="0"/>
              <a:t>Currently 4 operators in training (one more to follow in a couple of months)</a:t>
            </a:r>
            <a:endParaRPr dirty="0"/>
          </a:p>
          <a:p>
            <a:pPr>
              <a:spcBef>
                <a:spcPts val="600"/>
              </a:spcBef>
              <a:defRPr/>
            </a:pPr>
            <a:r>
              <a:rPr lang="en-US" sz="1400" dirty="0"/>
              <a:t>Muriel Baldinger (Sept 2024), Andrew Cole (Jan 2024), Oliver Vogel (Jan 2024), Jean-Francois Thomsen (Oct 2023)</a:t>
            </a:r>
            <a:endParaRPr dirty="0"/>
          </a:p>
          <a:p>
            <a:pPr>
              <a:spcBef>
                <a:spcPts val="600"/>
              </a:spcBef>
              <a:defRPr/>
            </a:pPr>
            <a:endParaRPr lang="en-US" sz="1400" dirty="0"/>
          </a:p>
          <a:p>
            <a:pPr>
              <a:spcBef>
                <a:spcPts val="600"/>
              </a:spcBef>
              <a:defRPr/>
            </a:pPr>
            <a:endParaRPr lang="en-US" sz="1400" dirty="0"/>
          </a:p>
          <a:p>
            <a:pPr>
              <a:spcBef>
                <a:spcPts val="600"/>
              </a:spcBef>
              <a:defRPr/>
            </a:pPr>
            <a:endParaRPr lang="en-US" sz="1400" dirty="0"/>
          </a:p>
          <a:p>
            <a:pPr>
              <a:spcBef>
                <a:spcPts val="600"/>
              </a:spcBef>
              <a:defRPr/>
            </a:pPr>
            <a:endParaRPr lang="en-US" sz="1400" dirty="0"/>
          </a:p>
          <a:p>
            <a:pPr>
              <a:spcBef>
                <a:spcPts val="600"/>
              </a:spcBef>
              <a:defRPr/>
            </a:pPr>
            <a:endParaRPr lang="en-US" sz="1400" dirty="0"/>
          </a:p>
          <a:p>
            <a:pPr>
              <a:spcBef>
                <a:spcPts val="600"/>
              </a:spcBef>
              <a:defRPr/>
            </a:pPr>
            <a:endParaRPr lang="en-US" sz="1400" dirty="0"/>
          </a:p>
          <a:p>
            <a:pPr>
              <a:spcBef>
                <a:spcPts val="600"/>
              </a:spcBef>
              <a:defRPr/>
            </a:pPr>
            <a:endParaRPr lang="en-US" sz="1400" dirty="0"/>
          </a:p>
          <a:p>
            <a:pPr>
              <a:spcBef>
                <a:spcPts val="600"/>
              </a:spcBef>
              <a:defRPr/>
            </a:pPr>
            <a:endParaRPr lang="en-US" sz="1400" dirty="0"/>
          </a:p>
          <a:p>
            <a:pPr>
              <a:spcBef>
                <a:spcPts val="600"/>
              </a:spcBef>
              <a:defRPr/>
            </a:pPr>
            <a:endParaRPr lang="en-US" sz="1400" dirty="0"/>
          </a:p>
          <a:p>
            <a:pPr marL="0" indent="0">
              <a:spcBef>
                <a:spcPts val="600"/>
              </a:spcBef>
              <a:buNone/>
              <a:defRPr/>
            </a:pPr>
            <a:r>
              <a:rPr lang="en-US" sz="1400" b="1" dirty="0"/>
              <a:t>Beam requests/beam changes</a:t>
            </a:r>
            <a:endParaRPr dirty="0"/>
          </a:p>
          <a:p>
            <a:pPr>
              <a:spcBef>
                <a:spcPts val="600"/>
              </a:spcBef>
              <a:defRPr/>
            </a:pPr>
            <a:r>
              <a:rPr lang="en-US" sz="1400" dirty="0"/>
              <a:t>Ideally beam requests should be discussed at the SEM one week ahead, in any case before the RC meeting (14h Friday).</a:t>
            </a:r>
            <a:endParaRPr dirty="0"/>
          </a:p>
          <a:p>
            <a:pPr>
              <a:spcBef>
                <a:spcPts val="600"/>
              </a:spcBef>
              <a:defRPr/>
            </a:pPr>
            <a:r>
              <a:rPr lang="en-US" sz="1400" dirty="0"/>
              <a:t>Plan as much as possible beam changes in normal working hours. Some changes can be done on the fly by the shift crew (repetition rate, small energy changes, polarization changes), some changes require expert support (large energy change, pulse length, special modes, BW). Please coordinate with the RC.</a:t>
            </a:r>
            <a:endParaRPr dirty="0"/>
          </a:p>
          <a:p>
            <a:pPr>
              <a:spcBef>
                <a:spcPts val="599"/>
              </a:spcBef>
              <a:defRPr/>
            </a:pPr>
            <a:r>
              <a:rPr lang="en-US" sz="1400" dirty="0"/>
              <a:t>For an overview of “how difficult / invasive” a change is: see table in the backup slides</a:t>
            </a:r>
            <a:endParaRPr dirty="0"/>
          </a:p>
        </p:txBody>
      </p:sp>
      <p:pic>
        <p:nvPicPr>
          <p:cNvPr id="162560711" name="Picture 162560710"/>
          <p:cNvPicPr>
            <a:picLocks noChangeAspect="1"/>
          </p:cNvPicPr>
          <p:nvPr/>
        </p:nvPicPr>
        <p:blipFill>
          <a:blip r:embed="rId3"/>
          <a:stretch/>
        </p:blipFill>
        <p:spPr bwMode="auto">
          <a:xfrm>
            <a:off x="4026491" y="2024656"/>
            <a:ext cx="1437050" cy="1916067"/>
          </a:xfrm>
          <a:prstGeom prst="rect">
            <a:avLst/>
          </a:prstGeom>
        </p:spPr>
      </p:pic>
      <p:pic>
        <p:nvPicPr>
          <p:cNvPr id="732657645" name="Picture 732657644"/>
          <p:cNvPicPr>
            <a:picLocks noChangeAspect="1"/>
          </p:cNvPicPr>
          <p:nvPr/>
        </p:nvPicPr>
        <p:blipFill>
          <a:blip r:embed="rId4"/>
          <a:stretch/>
        </p:blipFill>
        <p:spPr bwMode="auto">
          <a:xfrm>
            <a:off x="8149106" y="2024655"/>
            <a:ext cx="1432911" cy="1910548"/>
          </a:xfrm>
          <a:prstGeom prst="rect">
            <a:avLst/>
          </a:prstGeom>
        </p:spPr>
      </p:pic>
      <p:pic>
        <p:nvPicPr>
          <p:cNvPr id="1849832065" name="Picture 1849832064"/>
          <p:cNvPicPr>
            <a:picLocks noChangeAspect="1"/>
          </p:cNvPicPr>
          <p:nvPr/>
        </p:nvPicPr>
        <p:blipFill>
          <a:blip r:embed="rId5"/>
          <a:srcRect/>
          <a:stretch/>
        </p:blipFill>
        <p:spPr bwMode="auto">
          <a:xfrm>
            <a:off x="2063552" y="2024656"/>
            <a:ext cx="1401671" cy="1868895"/>
          </a:xfrm>
          <a:prstGeom prst="rect">
            <a:avLst/>
          </a:prstGeom>
        </p:spPr>
      </p:pic>
      <p:pic>
        <p:nvPicPr>
          <p:cNvPr id="834979810" name="Picture 834979809"/>
          <p:cNvPicPr>
            <a:picLocks noChangeAspect="1"/>
          </p:cNvPicPr>
          <p:nvPr/>
        </p:nvPicPr>
        <p:blipFill>
          <a:blip r:embed="rId6"/>
          <a:stretch/>
        </p:blipFill>
        <p:spPr bwMode="auto">
          <a:xfrm>
            <a:off x="6022081" y="2030174"/>
            <a:ext cx="1432911" cy="1910548"/>
          </a:xfrm>
          <a:prstGeom prst="rect">
            <a:avLst/>
          </a:prstGeom>
        </p:spPr>
      </p:pic>
    </p:spTree>
    <p:extLst>
      <p:ext uri="{BB962C8B-B14F-4D97-AF65-F5344CB8AC3E}">
        <p14:creationId xmlns:p14="http://schemas.microsoft.com/office/powerpoint/2010/main" val="2556009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a:extLst>
              <a:ext uri="{FF2B5EF4-FFF2-40B4-BE49-F238E27FC236}">
                <a16:creationId xmlns:a16="http://schemas.microsoft.com/office/drawing/2014/main" id="{509D444B-D37C-40D8-44AA-882D3D52F2C0}"/>
              </a:ext>
            </a:extLst>
          </p:cNvPr>
          <p:cNvSpPr>
            <a:spLocks noGrp="1"/>
          </p:cNvSpPr>
          <p:nvPr>
            <p:ph type="title"/>
          </p:nvPr>
        </p:nvSpPr>
        <p:spPr/>
        <p:txBody>
          <a:bodyPr/>
          <a:lstStyle/>
          <a:p>
            <a:endParaRPr lang="en-US"/>
          </a:p>
        </p:txBody>
      </p:sp>
      <p:sp>
        <p:nvSpPr>
          <p:cNvPr id="1695955253" name="Foliennummernplatzhalter 13"/>
          <p:cNvSpPr>
            <a:spLocks noGrp="1"/>
          </p:cNvSpPr>
          <p:nvPr>
            <p:ph type="sldNum" sz="quarter" idx="12"/>
          </p:nvPr>
        </p:nvSpPr>
        <p:spPr bwMode="auto"/>
        <p:txBody>
          <a:bodyPr/>
          <a:lstStyle/>
          <a:p>
            <a:pPr algn="r">
              <a:defRPr/>
            </a:pPr>
            <a:r>
              <a:rPr lang="de-DE"/>
              <a:t>Page </a:t>
            </a:r>
            <a:fld id="{D20C844C-B7EF-FAD7-8005-1C7AC2BC7034}" type="slidenum">
              <a:rPr lang="de-DE"/>
              <a:t>8</a:t>
            </a:fld>
            <a:endParaRPr lang="de-DE"/>
          </a:p>
        </p:txBody>
      </p:sp>
    </p:spTree>
    <p:extLst>
      <p:ext uri="{BB962C8B-B14F-4D97-AF65-F5344CB8AC3E}">
        <p14:creationId xmlns:p14="http://schemas.microsoft.com/office/powerpoint/2010/main" val="1305292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itle 2"/>
          <p:cNvSpPr>
            <a:spLocks noGrp="1"/>
          </p:cNvSpPr>
          <p:nvPr>
            <p:ph type="title"/>
          </p:nvPr>
        </p:nvSpPr>
        <p:spPr bwMode="auto"/>
        <p:txBody>
          <a:bodyPr/>
          <a:lstStyle/>
          <a:p>
            <a:pPr>
              <a:defRPr/>
            </a:pPr>
            <a:r>
              <a:rPr lang="en-US"/>
              <a:t>Beam Requests and their “difficulties”</a:t>
            </a:r>
            <a:endParaRPr/>
          </a:p>
        </p:txBody>
      </p:sp>
      <p:sp>
        <p:nvSpPr>
          <p:cNvPr id="4" name="Slide Number Placeholder 3"/>
          <p:cNvSpPr>
            <a:spLocks noGrp="1"/>
          </p:cNvSpPr>
          <p:nvPr>
            <p:ph type="sldNum" sz="quarter" idx="12"/>
          </p:nvPr>
        </p:nvSpPr>
        <p:spPr bwMode="auto"/>
        <p:txBody>
          <a:bodyPr/>
          <a:lstStyle/>
          <a:p>
            <a:pPr algn="r">
              <a:defRPr/>
            </a:pPr>
            <a:r>
              <a:rPr lang="de-DE"/>
              <a:t>Page </a:t>
            </a:r>
            <a:fld id="{EBC07571-3134-BB4B-B83F-1A9FE18D34F3}" type="slidenum">
              <a:rPr lang="de-DE"/>
              <a:t>9</a:t>
            </a:fld>
            <a:endParaRPr lang="de-DE"/>
          </a:p>
        </p:txBody>
      </p:sp>
      <p:graphicFrame>
        <p:nvGraphicFramePr>
          <p:cNvPr id="607022308" name="Table 607022307"/>
          <p:cNvGraphicFramePr>
            <a:graphicFrameLocks/>
          </p:cNvGraphicFramePr>
          <p:nvPr/>
        </p:nvGraphicFramePr>
        <p:xfrm>
          <a:off x="2508529" y="957808"/>
          <a:ext cx="7721495" cy="5273040"/>
        </p:xfrm>
        <a:graphic>
          <a:graphicData uri="http://schemas.openxmlformats.org/drawingml/2006/table">
            <a:tbl>
              <a:tblPr firstRow="1" bandRow="1">
                <a:tableStyleId>{9D7B26C5-4107-4FEC-AEDC-1716B250A1EF}</a:tableStyleId>
              </a:tblPr>
              <a:tblGrid>
                <a:gridCol w="153000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1"/>
                    </a:ext>
                  </a:extLst>
                </a:gridCol>
                <a:gridCol w="4391495">
                  <a:extLst>
                    <a:ext uri="{9D8B030D-6E8A-4147-A177-3AD203B41FA5}">
                      <a16:colId xmlns:a16="http://schemas.microsoft.com/office/drawing/2014/main" val="20002"/>
                    </a:ext>
                  </a:extLst>
                </a:gridCol>
              </a:tblGrid>
              <a:tr h="365760">
                <a:tc>
                  <a:txBody>
                    <a:bodyPr/>
                    <a:lstStyle/>
                    <a:p>
                      <a:pPr>
                        <a:defRPr/>
                      </a:pPr>
                      <a:r>
                        <a:rPr sz="1600"/>
                        <a:t>Undulator Line</a:t>
                      </a:r>
                      <a:endParaRPr/>
                    </a:p>
                  </a:txBody>
                  <a:tcPr/>
                </a:tc>
                <a:tc>
                  <a:txBody>
                    <a:bodyPr/>
                    <a:lstStyle/>
                    <a:p>
                      <a:pPr>
                        <a:defRPr/>
                      </a:pPr>
                      <a:r>
                        <a:rPr sz="1600"/>
                        <a:t>Parameter</a:t>
                      </a:r>
                      <a:endParaRPr/>
                    </a:p>
                  </a:txBody>
                  <a:tcPr/>
                </a:tc>
                <a:tc>
                  <a:txBody>
                    <a:bodyPr/>
                    <a:lstStyle/>
                    <a:p>
                      <a:pPr>
                        <a:defRPr/>
                      </a:pPr>
                      <a:r>
                        <a:rPr sz="1600"/>
                        <a:t>Comment</a:t>
                      </a:r>
                      <a:endParaRPr/>
                    </a:p>
                  </a:txBody>
                  <a:tcPr/>
                </a:tc>
                <a:extLst>
                  <a:ext uri="{0D108BD9-81ED-4DB2-BD59-A6C34878D82A}">
                    <a16:rowId xmlns:a16="http://schemas.microsoft.com/office/drawing/2014/main" val="10000"/>
                  </a:ext>
                </a:extLst>
              </a:tr>
              <a:tr h="365760">
                <a:tc>
                  <a:txBody>
                    <a:bodyPr/>
                    <a:lstStyle/>
                    <a:p>
                      <a:pPr>
                        <a:defRPr/>
                      </a:pPr>
                      <a:r>
                        <a:rPr sz="1600"/>
                        <a:t>Athos</a:t>
                      </a:r>
                      <a:endParaRPr/>
                    </a:p>
                  </a:txBody>
                  <a:tcPr/>
                </a:tc>
                <a:tc>
                  <a:txBody>
                    <a:bodyPr/>
                    <a:lstStyle/>
                    <a:p>
                      <a:pPr>
                        <a:defRPr/>
                      </a:pPr>
                      <a:r>
                        <a:rPr sz="1600"/>
                        <a:t>Repetition rate</a:t>
                      </a:r>
                      <a:endParaRPr/>
                    </a:p>
                  </a:txBody>
                  <a:tcPr/>
                </a:tc>
                <a:tc>
                  <a:txBody>
                    <a:bodyPr/>
                    <a:lstStyle/>
                    <a:p>
                      <a:pPr>
                        <a:defRPr/>
                      </a:pPr>
                      <a:r>
                        <a:rPr sz="1600"/>
                        <a:t>On the fly (&lt;= Aramis rate)</a:t>
                      </a:r>
                      <a:endParaRPr/>
                    </a:p>
                  </a:txBody>
                  <a:tcPr/>
                </a:tc>
                <a:extLst>
                  <a:ext uri="{0D108BD9-81ED-4DB2-BD59-A6C34878D82A}">
                    <a16:rowId xmlns:a16="http://schemas.microsoft.com/office/drawing/2014/main" val="10001"/>
                  </a:ext>
                </a:extLst>
              </a:tr>
              <a:tr h="365760">
                <a:tc>
                  <a:txBody>
                    <a:bodyPr/>
                    <a:lstStyle/>
                    <a:p>
                      <a:pPr>
                        <a:defRPr/>
                      </a:pPr>
                      <a:r>
                        <a:rPr sz="1600"/>
                        <a:t>Athos</a:t>
                      </a:r>
                      <a:endParaRPr/>
                    </a:p>
                  </a:txBody>
                  <a:tcPr/>
                </a:tc>
                <a:tc>
                  <a:txBody>
                    <a:bodyPr/>
                    <a:lstStyle/>
                    <a:p>
                      <a:pPr>
                        <a:defRPr/>
                      </a:pPr>
                      <a:r>
                        <a:rPr sz="1600"/>
                        <a:t>Polarization</a:t>
                      </a:r>
                      <a:endParaRPr/>
                    </a:p>
                  </a:txBody>
                  <a:tcPr/>
                </a:tc>
                <a:tc>
                  <a:txBody>
                    <a:bodyPr/>
                    <a:lstStyle/>
                    <a:p>
                      <a:pPr>
                        <a:defRPr/>
                      </a:pPr>
                      <a:r>
                        <a:rPr sz="1600"/>
                        <a:t>C+-: on the fly, LH, LV need prep, but can be recalled easily</a:t>
                      </a:r>
                      <a:endParaRPr/>
                    </a:p>
                  </a:txBody>
                  <a:tcPr/>
                </a:tc>
                <a:extLst>
                  <a:ext uri="{0D108BD9-81ED-4DB2-BD59-A6C34878D82A}">
                    <a16:rowId xmlns:a16="http://schemas.microsoft.com/office/drawing/2014/main" val="10002"/>
                  </a:ext>
                </a:extLst>
              </a:tr>
              <a:tr h="365760">
                <a:tc>
                  <a:txBody>
                    <a:bodyPr/>
                    <a:lstStyle/>
                    <a:p>
                      <a:pPr>
                        <a:defRPr/>
                      </a:pPr>
                      <a:r>
                        <a:rPr sz="1600"/>
                        <a:t>Athos</a:t>
                      </a:r>
                      <a:endParaRPr/>
                    </a:p>
                  </a:txBody>
                  <a:tcPr/>
                </a:tc>
                <a:tc>
                  <a:txBody>
                    <a:bodyPr/>
                    <a:lstStyle/>
                    <a:p>
                      <a:pPr>
                        <a:defRPr/>
                      </a:pPr>
                      <a:r>
                        <a:rPr sz="1600"/>
                        <a:t>Photon energy</a:t>
                      </a:r>
                      <a:endParaRPr/>
                    </a:p>
                  </a:txBody>
                  <a:tcPr/>
                </a:tc>
                <a:tc>
                  <a:txBody>
                    <a:bodyPr/>
                    <a:lstStyle/>
                    <a:p>
                      <a:pPr>
                        <a:defRPr/>
                      </a:pPr>
                      <a:r>
                        <a:rPr sz="1600"/>
                        <a:t>+-100 eV on the fly, larger changes need prep, but can be recalled easily</a:t>
                      </a:r>
                      <a:endParaRPr/>
                    </a:p>
                  </a:txBody>
                  <a:tcPr/>
                </a:tc>
                <a:extLst>
                  <a:ext uri="{0D108BD9-81ED-4DB2-BD59-A6C34878D82A}">
                    <a16:rowId xmlns:a16="http://schemas.microsoft.com/office/drawing/2014/main" val="10003"/>
                  </a:ext>
                </a:extLst>
              </a:tr>
              <a:tr h="365760">
                <a:tc>
                  <a:txBody>
                    <a:bodyPr/>
                    <a:lstStyle/>
                    <a:p>
                      <a:pPr>
                        <a:defRPr/>
                      </a:pPr>
                      <a:r>
                        <a:rPr sz="1600"/>
                        <a:t>Athos</a:t>
                      </a:r>
                      <a:endParaRPr/>
                    </a:p>
                  </a:txBody>
                  <a:tcPr>
                    <a:lnB w="12699" algn="ctr">
                      <a:solidFill>
                        <a:srgbClr val="000000"/>
                      </a:solidFill>
                    </a:lnB>
                  </a:tcPr>
                </a:tc>
                <a:tc>
                  <a:txBody>
                    <a:bodyPr/>
                    <a:lstStyle/>
                    <a:p>
                      <a:pPr>
                        <a:defRPr/>
                      </a:pPr>
                      <a:r>
                        <a:rPr sz="1600"/>
                        <a:t>Pulse length</a:t>
                      </a:r>
                      <a:endParaRPr/>
                    </a:p>
                  </a:txBody>
                  <a:tcPr>
                    <a:lnB w="12699" algn="ctr">
                      <a:solidFill>
                        <a:srgbClr val="000000"/>
                      </a:solidFill>
                    </a:lnB>
                  </a:tcPr>
                </a:tc>
                <a:tc>
                  <a:txBody>
                    <a:bodyPr/>
                    <a:lstStyle/>
                    <a:p>
                      <a:pPr>
                        <a:defRPr/>
                      </a:pPr>
                      <a:r>
                        <a:rPr sz="1600"/>
                        <a:t>Needs prep and re-measurement when recalling (normal working hours)</a:t>
                      </a:r>
                      <a:endParaRPr/>
                    </a:p>
                  </a:txBody>
                  <a:tcPr>
                    <a:lnB w="12699" algn="ctr">
                      <a:solidFill>
                        <a:srgbClr val="000000"/>
                      </a:solidFill>
                    </a:lnB>
                  </a:tcPr>
                </a:tc>
                <a:extLst>
                  <a:ext uri="{0D108BD9-81ED-4DB2-BD59-A6C34878D82A}">
                    <a16:rowId xmlns:a16="http://schemas.microsoft.com/office/drawing/2014/main" val="10004"/>
                  </a:ext>
                </a:extLst>
              </a:tr>
              <a:tr h="365760">
                <a:tc>
                  <a:txBody>
                    <a:bodyPr/>
                    <a:lstStyle/>
                    <a:p>
                      <a:pPr>
                        <a:defRPr/>
                      </a:pPr>
                      <a:r>
                        <a:rPr sz="1600"/>
                        <a:t>Aramis</a:t>
                      </a:r>
                      <a:endParaRPr/>
                    </a:p>
                  </a:txBody>
                  <a:tcPr>
                    <a:lnT w="12699" algn="ctr">
                      <a:solidFill>
                        <a:srgbClr val="000000"/>
                      </a:solidFill>
                    </a:lnT>
                  </a:tcPr>
                </a:tc>
                <a:tc>
                  <a:txBody>
                    <a:bodyPr/>
                    <a:lstStyle/>
                    <a:p>
                      <a:pPr>
                        <a:defRPr/>
                      </a:pPr>
                      <a:r>
                        <a:rPr sz="1600"/>
                        <a:t>Repetition rate</a:t>
                      </a:r>
                      <a:endParaRPr/>
                    </a:p>
                  </a:txBody>
                  <a:tcPr>
                    <a:lnT w="12699" algn="ctr">
                      <a:solidFill>
                        <a:srgbClr val="000000"/>
                      </a:solidFill>
                    </a:lnT>
                  </a:tcPr>
                </a:tc>
                <a:tc>
                  <a:txBody>
                    <a:bodyPr/>
                    <a:lstStyle/>
                    <a:p>
                      <a:pPr>
                        <a:defRPr/>
                      </a:pPr>
                      <a:r>
                        <a:rPr sz="1600"/>
                        <a:t>Invasive to Athos if lowered below Athos rate</a:t>
                      </a:r>
                      <a:endParaRPr/>
                    </a:p>
                  </a:txBody>
                  <a:tcPr>
                    <a:lnT w="12699" algn="ctr">
                      <a:solidFill>
                        <a:srgbClr val="000000"/>
                      </a:solidFill>
                    </a:lnT>
                  </a:tcPr>
                </a:tc>
                <a:extLst>
                  <a:ext uri="{0D108BD9-81ED-4DB2-BD59-A6C34878D82A}">
                    <a16:rowId xmlns:a16="http://schemas.microsoft.com/office/drawing/2014/main" val="10005"/>
                  </a:ext>
                </a:extLst>
              </a:tr>
              <a:tr h="365760">
                <a:tc>
                  <a:txBody>
                    <a:bodyPr/>
                    <a:lstStyle/>
                    <a:p>
                      <a:pPr>
                        <a:defRPr/>
                      </a:pPr>
                      <a:r>
                        <a:rPr sz="1600"/>
                        <a:t>Aramis</a:t>
                      </a:r>
                      <a:endParaRPr/>
                    </a:p>
                  </a:txBody>
                  <a:tcPr/>
                </a:tc>
                <a:tc>
                  <a:txBody>
                    <a:bodyPr/>
                    <a:lstStyle/>
                    <a:p>
                      <a:pPr>
                        <a:defRPr/>
                      </a:pPr>
                      <a:r>
                        <a:rPr sz="1600"/>
                        <a:t>Photon energy</a:t>
                      </a:r>
                      <a:endParaRPr/>
                    </a:p>
                  </a:txBody>
                  <a:tcPr/>
                </a:tc>
                <a:tc>
                  <a:txBody>
                    <a:bodyPr/>
                    <a:lstStyle/>
                    <a:p>
                      <a:pPr>
                        <a:defRPr/>
                      </a:pPr>
                      <a:r>
                        <a:rPr sz="1600"/>
                        <a:t>On the fly: +-100 eV, rest needs prep, &gt; 2 keV change typically invasive to Athos (needs re-opt), tender x-rays are stronlgy invasive</a:t>
                      </a:r>
                      <a:endParaRPr/>
                    </a:p>
                  </a:txBody>
                  <a:tcPr/>
                </a:tc>
                <a:extLst>
                  <a:ext uri="{0D108BD9-81ED-4DB2-BD59-A6C34878D82A}">
                    <a16:rowId xmlns:a16="http://schemas.microsoft.com/office/drawing/2014/main" val="10006"/>
                  </a:ext>
                </a:extLst>
              </a:tr>
              <a:tr h="365760">
                <a:tc>
                  <a:txBody>
                    <a:bodyPr/>
                    <a:lstStyle/>
                    <a:p>
                      <a:pPr>
                        <a:defRPr/>
                      </a:pPr>
                      <a:r>
                        <a:rPr sz="1600"/>
                        <a:t>Aramis</a:t>
                      </a:r>
                      <a:endParaRPr/>
                    </a:p>
                  </a:txBody>
                  <a:tcPr/>
                </a:tc>
                <a:tc>
                  <a:txBody>
                    <a:bodyPr/>
                    <a:lstStyle/>
                    <a:p>
                      <a:pPr>
                        <a:defRPr/>
                      </a:pPr>
                      <a:r>
                        <a:rPr sz="1600"/>
                        <a:t>Bandwidth</a:t>
                      </a:r>
                      <a:endParaRPr/>
                    </a:p>
                  </a:txBody>
                  <a:tcPr/>
                </a:tc>
                <a:tc>
                  <a:txBody>
                    <a:bodyPr/>
                    <a:lstStyle/>
                    <a:p>
                      <a:pPr>
                        <a:defRPr/>
                      </a:pPr>
                      <a:r>
                        <a:rPr sz="1600"/>
                        <a:t>Needs optimisation during setup, then maybe re-tuning during the week</a:t>
                      </a:r>
                      <a:endParaRPr/>
                    </a:p>
                  </a:txBody>
                  <a:tcPr/>
                </a:tc>
                <a:extLst>
                  <a:ext uri="{0D108BD9-81ED-4DB2-BD59-A6C34878D82A}">
                    <a16:rowId xmlns:a16="http://schemas.microsoft.com/office/drawing/2014/main" val="10007"/>
                  </a:ext>
                </a:extLst>
              </a:tr>
              <a:tr h="365760">
                <a:tc>
                  <a:txBody>
                    <a:bodyPr/>
                    <a:lstStyle/>
                    <a:p>
                      <a:pPr>
                        <a:defRPr/>
                      </a:pPr>
                      <a:r>
                        <a:rPr sz="1600"/>
                        <a:t>Aramis</a:t>
                      </a:r>
                      <a:endParaRPr/>
                    </a:p>
                  </a:txBody>
                  <a:tcPr/>
                </a:tc>
                <a:tc>
                  <a:txBody>
                    <a:bodyPr/>
                    <a:lstStyle/>
                    <a:p>
                      <a:pPr>
                        <a:defRPr/>
                      </a:pPr>
                      <a:r>
                        <a:rPr sz="1600"/>
                        <a:t>Pulse length</a:t>
                      </a:r>
                      <a:endParaRPr/>
                    </a:p>
                  </a:txBody>
                  <a:tcPr/>
                </a:tc>
                <a:tc>
                  <a:txBody>
                    <a:bodyPr/>
                    <a:lstStyle/>
                    <a:p>
                      <a:pPr>
                        <a:defRPr/>
                      </a:pPr>
                      <a:r>
                        <a:rPr sz="1600"/>
                        <a:t>Needs prep and ideally re-meausrement if/when recalled. If done with overall compression it is very invasive for Athos.</a:t>
                      </a:r>
                      <a:endParaRP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772680993"/>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AS V8" id="{064E1F69-F7DB-4A09-94E4-8C427170E7EA}" vid="{7643CE5B-6D02-48B3-BE19-E2325451F8F3}"/>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2.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docProps/app.xml><?xml version="1.0" encoding="utf-8"?>
<Properties xmlns="http://schemas.openxmlformats.org/officeDocument/2006/extended-properties" xmlns:vt="http://schemas.openxmlformats.org/officeDocument/2006/docPropsVTypes">
  <Template>VO-9722-782_0_CAS Presentation Content Slides</Template>
  <TotalTime>0</TotalTime>
  <Words>857</Words>
  <Application>Microsoft Office PowerPoint</Application>
  <PresentationFormat>Widescreen</PresentationFormat>
  <Paragraphs>144</Paragraphs>
  <Slides>11</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Aptos</vt:lpstr>
      <vt:lpstr>Arial</vt:lpstr>
      <vt:lpstr>Calibri</vt:lpstr>
      <vt:lpstr>Benutzerdefiniertes Design</vt:lpstr>
      <vt:lpstr>SwissFEL Operation summary and outlook</vt:lpstr>
      <vt:lpstr>Shift distribution evolution (DUO)</vt:lpstr>
      <vt:lpstr>Shift distribution evolution (DUO)</vt:lpstr>
      <vt:lpstr>Beam availability 2024 (excluding SINSB04 incident)</vt:lpstr>
      <vt:lpstr>Downtime (2024)</vt:lpstr>
      <vt:lpstr>Re-Optimising FEL Performance in Aramis</vt:lpstr>
      <vt:lpstr>News from operation</vt:lpstr>
      <vt:lpstr>PowerPoint Presentation</vt:lpstr>
      <vt:lpstr>Beam Requests and their “difficulties”</vt:lpstr>
      <vt:lpstr>Evolution of availability</vt:lpstr>
      <vt:lpstr>DUO 2025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Blue</dc:title>
  <dc:creator>Juranic Pavle</dc:creator>
  <dc:description>erstellt durch Vorlagenbauer.ch</dc:description>
  <cp:lastModifiedBy>Voulot Didier</cp:lastModifiedBy>
  <cp:revision>53</cp:revision>
  <dcterms:created xsi:type="dcterms:W3CDTF">2025-01-09T12:57:40Z</dcterms:created>
  <dcterms:modified xsi:type="dcterms:W3CDTF">2025-01-20T14:37:28Z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