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2"/>
  </p:notesMasterIdLst>
  <p:handoutMasterIdLst>
    <p:handoutMasterId r:id="rId13"/>
  </p:handoutMasterIdLst>
  <p:sldIdLst>
    <p:sldId id="284" r:id="rId5"/>
    <p:sldId id="386" r:id="rId6"/>
    <p:sldId id="382" r:id="rId7"/>
    <p:sldId id="268" r:id="rId8"/>
    <p:sldId id="267" r:id="rId9"/>
    <p:sldId id="384" r:id="rId10"/>
    <p:sldId id="387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93" autoAdjust="0"/>
  </p:normalViewPr>
  <p:slideViewPr>
    <p:cSldViewPr showGuides="1">
      <p:cViewPr varScale="1">
        <p:scale>
          <a:sx n="119" d="100"/>
          <a:sy n="119" d="100"/>
        </p:scale>
        <p:origin x="96" y="348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21.01.2025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21.01.2025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A2638D-B38B-003C-CEF8-94606F0C04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1FE6A2-0C6A-9BEE-D675-F84989D3C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7B534-9AA2-7BDC-83B8-A11FF9792B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990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385C-7712-4F59-90E0-BF5F17A76AFF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08EA-072D-4E88-A4E3-7561DD02B0D9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872E-A9CB-4516-A020-A04A2928C07F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FD1A0-E3CA-4CD4-9E05-451A1800B6F9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2EE5DD-8223-4F0C-9C85-5070DE4DBF46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115EF-DBE8-4715-8E4D-3572642C6FC2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4A55-A700-485F-B5C2-827481B42513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6E0B8465-E746-9D70-F459-A9E689DBA5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8DCFFAF-CE03-EAAE-EF7B-2D9CE7DA6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684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1C9E-DE46-47F4-999C-A6440E82C6E8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2DA9-A50D-40A4-A931-BC275A2EBFA0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9A11-DEB0-4E52-A890-5DCCA2942D1F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3221E-9575-4F07-B839-745025E02771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EB00C-1486-4C07-A8B7-272553D42C76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4DF8B-CF50-41FC-A12B-AAA89A0E8E51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2750-6DAD-4BB3-A314-C78FD87B7140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C5A0-2FE0-40AF-833F-851850EA9092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B552-B1A6-488D-8881-5C09CE5975F9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76C6-FBF2-400C-840B-70F64F70310D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F590BA4F-2B46-0F93-906A-902CA5CD3C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A9535A-62CA-463C-3EC2-C8F0DB0BA1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941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10AD-AB05-42A8-9D28-23EA7315BF70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BE162-503C-4BD8-8879-ABE2B492B94E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2956-A07D-4142-998D-643983E6B7D7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EAF5-CD0C-4FC0-AC99-7554DE12F6ED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A9B5A-1447-4E67-A1F3-6BAF62A33A60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DFD2566-A3FD-67ED-A874-3763AC327B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624634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6870C5F-11D5-8460-287C-2F6348198F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A8AE9AD-12B1-0B9A-D618-19C2B2C188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182E6CA-D243-3684-56BE-12FABE3FF3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4E84F3-2080-4163-B18A-D9792ECF084C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0BA4C1-9D90-413F-BC8E-FC708948DF54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719FEF2-6262-442A-8B9E-C58A73299CFD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5" r:id="rId2"/>
    <p:sldLayoutId id="2147483713" r:id="rId3"/>
    <p:sldLayoutId id="2147483721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3/PhysRevAccelBeams.27.013401" TargetMode="External"/><Relationship Id="rId7" Type="http://schemas.openxmlformats.org/officeDocument/2006/relationships/hyperlink" Target="https://doi.org/10.1038/s41598-024-56586-1" TargetMode="External"/><Relationship Id="rId2" Type="http://schemas.openxmlformats.org/officeDocument/2006/relationships/hyperlink" Target="https://doi.org/10.1063/5.0179712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doi.org/10.1002/smtd.202301328" TargetMode="External"/><Relationship Id="rId5" Type="http://schemas.openxmlformats.org/officeDocument/2006/relationships/hyperlink" Target="https://doi.org/10.1016/j.addma.2024.104560" TargetMode="External"/><Relationship Id="rId4" Type="http://schemas.openxmlformats.org/officeDocument/2006/relationships/hyperlink" Target="https://doi.org/10.1107/S160057752301050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SwissFEL Diagnostics Developments for 2024</a:t>
            </a:r>
            <a:endParaRPr lang="en-GB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Pavle </a:t>
            </a:r>
            <a:r>
              <a:rPr lang="en-GB" noProof="0" dirty="0" err="1"/>
              <a:t>Juranić</a:t>
            </a:r>
            <a:r>
              <a:rPr lang="en-GB" noProof="0" dirty="0"/>
              <a:t> on behalf of EBI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 err="1"/>
              <a:t>Windisch</a:t>
            </a:r>
            <a:r>
              <a:rPr lang="en-GB" noProof="0" dirty="0"/>
              <a:t>, 21</a:t>
            </a:r>
            <a:r>
              <a:rPr lang="en-GB" baseline="30000" noProof="0" dirty="0"/>
              <a:t>st</a:t>
            </a:r>
            <a:r>
              <a:rPr lang="en-GB" noProof="0" dirty="0"/>
              <a:t> January 2025</a:t>
            </a:r>
          </a:p>
        </p:txBody>
      </p:sp>
    </p:spTree>
    <p:extLst>
      <p:ext uri="{BB962C8B-B14F-4D97-AF65-F5344CB8AC3E}">
        <p14:creationId xmlns:p14="http://schemas.microsoft.com/office/powerpoint/2010/main" val="3372392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54A190-F991-92DB-A1DB-A7DF16DDB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8AB21C67-A690-5311-1953-5D38CA8C83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566" y="980728"/>
            <a:ext cx="7326634" cy="4968552"/>
          </a:xfrm>
        </p:spPr>
        <p:txBody>
          <a:bodyPr/>
          <a:lstStyle/>
          <a:p>
            <a:r>
              <a:rPr lang="en-GB" b="1" u="sng" dirty="0"/>
              <a:t>SwissFEL EBI (core team):</a:t>
            </a:r>
            <a:br>
              <a:rPr lang="en-GB" b="1" u="sng" dirty="0"/>
            </a:br>
            <a:r>
              <a:rPr lang="en-GB" sz="1800" dirty="0"/>
              <a:t>Rasmus Ischebeck, Gianluca Orlandi, Antonios Foskolos, Pavle </a:t>
            </a:r>
            <a:r>
              <a:rPr lang="en-GB" sz="1800" dirty="0" err="1"/>
              <a:t>Juranić</a:t>
            </a:r>
            <a:r>
              <a:rPr lang="en-GB" sz="1800" dirty="0"/>
              <a:t> </a:t>
            </a:r>
            <a:endParaRPr lang="en-GB" sz="1800" b="1" u="sng" dirty="0"/>
          </a:p>
          <a:p>
            <a:r>
              <a:rPr lang="en-GB" b="1" u="sng" dirty="0"/>
              <a:t>Work done in 2024</a:t>
            </a:r>
            <a:r>
              <a:rPr lang="en-GB" b="1" u="sng" noProof="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noProof="0" dirty="0"/>
              <a:t>Fixed several radiated-damaged screens, like SARCL01-DSCR170 and SATBD01-DSCR210, regular re-alignment and calibration procedures.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Gas detector controls upgrades to make the setup and calibration settings easier, like for the spinning rotor gauge offset.  Alarm handler updates.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noProof="0" dirty="0"/>
              <a:t>Two new bunch compression monitors (DCDR) installed and ready for commissioning as soon as controls done.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noProof="0" dirty="0"/>
              <a:t>Beam loss monitors upgraded and installed in all of SwissFEL, waiting for timing cabling installation.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HERO screen upgrade with better cameras and an adjustable focus to improve resolution of the screens (about 3x improvement).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Many thanks to controls, cabling, operations, beam dynamics, photon instrumentation, Kurt Bitterli, and the technicians for the support and help.</a:t>
            </a:r>
            <a:endParaRPr lang="en-GB" sz="1800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noProof="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8C357B-8012-8177-CE9F-FEF236630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18DD5-1801-4D4F-8AE4-6525B53EEBA4}" type="datetime1">
              <a:rPr lang="de-CH" smtClean="0"/>
              <a:t>21.01.2025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CA75CF4-A95E-34E5-C9E4-70B9EF59C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0A1033D-FB17-298F-B578-3B2BE08EB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7E8A34D9-1CD8-5791-A63E-B24AB3245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Ongoing work in 2024</a:t>
            </a:r>
            <a:endParaRPr lang="en-GB" noProof="0" dirty="0"/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23C650D8-D152-0F2F-E65B-C8C1BDDE43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200" y="1277570"/>
            <a:ext cx="2409631" cy="1932429"/>
          </a:xfrm>
          <a:prstGeom prst="rect">
            <a:avLst/>
          </a:prstGeom>
        </p:spPr>
      </p:pic>
      <p:pic>
        <p:nvPicPr>
          <p:cNvPr id="10" name="Picture 9" descr="A machine with a large lens">
            <a:extLst>
              <a:ext uri="{FF2B5EF4-FFF2-40B4-BE49-F238E27FC236}">
                <a16:creationId xmlns:a16="http://schemas.microsoft.com/office/drawing/2014/main" id="{0DDFBF34-2549-D354-8FAC-1F9678C7B7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8488" y="1303889"/>
            <a:ext cx="1620836" cy="21611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081EACB-D35D-815D-17E5-9184C06E76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6280" y="3375801"/>
            <a:ext cx="1620838" cy="2773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934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6F1709-4EBA-A83D-2FD0-8A38F16F73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484B8C7-E89E-D76A-F6A8-0EBDBA5785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911" y="1006743"/>
            <a:ext cx="5130526" cy="5158561"/>
          </a:xfrm>
        </p:spPr>
        <p:txBody>
          <a:bodyPr/>
          <a:lstStyle/>
          <a:p>
            <a:r>
              <a:rPr lang="en-US" sz="1600" b="1" u="sng" dirty="0"/>
              <a:t>50 Hz jitter correction: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A combined effort of the </a:t>
            </a:r>
            <a:r>
              <a:rPr lang="en-US" sz="1600" dirty="0" err="1"/>
              <a:t>Leistungselektronik</a:t>
            </a:r>
            <a:r>
              <a:rPr lang="en-US" sz="1600" dirty="0"/>
              <a:t> Engineering group (Simon Richner), Controls (Uros Zezula, Arturo Alarcon), EBI (Pavle </a:t>
            </a:r>
            <a:r>
              <a:rPr lang="en-US" sz="1600" dirty="0" err="1"/>
              <a:t>Juranić</a:t>
            </a:r>
            <a:r>
              <a:rPr lang="en-US" sz="1600" dirty="0"/>
              <a:t>, Rasmus Ischebeck) to use the magnetic correctors to correct the beam orbit with 50 Hz.</a:t>
            </a:r>
          </a:p>
          <a:p>
            <a:r>
              <a:rPr lang="en-US" sz="1600" b="1" u="sng" dirty="0"/>
              <a:t>Large field of view DSCR: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noProof="0" dirty="0"/>
              <a:t>The Beam Dynamics group requested a larger field of view for the beam dump screen at Athos (SATBD02-DSCR050) for better measurements of the bunch shape and duration.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Ready for installation in April 2025.</a:t>
            </a:r>
            <a:endParaRPr lang="en-GB" sz="1600" noProof="0" dirty="0"/>
          </a:p>
          <a:p>
            <a:r>
              <a:rPr lang="en-US" sz="1600" b="1" u="sng" dirty="0"/>
              <a:t>Machine learning for image deblurring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noProof="0" dirty="0"/>
              <a:t>A test setup that splits the image from a beam-dump screen for shot-to-shot comparison between the real image and a machine-learning deblurred image, to improve resolution.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F831E30-121F-3F9A-EBB3-AEF4330A3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65CE-4689-4DB4-8E77-C2EE7919B329}" type="datetime1">
              <a:rPr lang="de-CH" smtClean="0"/>
              <a:t>21.01.2025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A754784-5EEA-8A34-0470-2F86CB79C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B564C07-CAA4-A3E9-8AD2-4E68AB345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F62344A3-ED64-786B-96B9-1DFA5952B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developments in 2024</a:t>
            </a:r>
            <a:endParaRPr lang="en-GB" noProof="0" dirty="0"/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05228401-E886-3180-F736-078D8D6A0C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9635" y="1268760"/>
            <a:ext cx="2203143" cy="2884718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F6D38881-6385-A0A5-5818-DE8AD0C29B0D}"/>
              </a:ext>
            </a:extLst>
          </p:cNvPr>
          <p:cNvSpPr/>
          <p:nvPr/>
        </p:nvSpPr>
        <p:spPr bwMode="auto">
          <a:xfrm>
            <a:off x="7385141" y="2124812"/>
            <a:ext cx="523061" cy="260624"/>
          </a:xfrm>
          <a:prstGeom prst="ellipse">
            <a:avLst/>
          </a:prstGeom>
          <a:noFill/>
          <a:ln w="9525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3BF79D-0A80-75C1-7685-7D2AE18E8F0E}"/>
              </a:ext>
            </a:extLst>
          </p:cNvPr>
          <p:cNvSpPr txBox="1"/>
          <p:nvPr/>
        </p:nvSpPr>
        <p:spPr>
          <a:xfrm>
            <a:off x="7238698" y="2394383"/>
            <a:ext cx="648072" cy="26062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0.034 mm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5969A64-FB4F-6E4A-532D-7738B6760C1E}"/>
              </a:ext>
            </a:extLst>
          </p:cNvPr>
          <p:cNvCxnSpPr/>
          <p:nvPr/>
        </p:nvCxnSpPr>
        <p:spPr>
          <a:xfrm>
            <a:off x="8400256" y="2708920"/>
            <a:ext cx="576064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42BF75B6-332C-6C00-7031-AAEDA60B8C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1895" y="1281230"/>
            <a:ext cx="2225505" cy="2883082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35532BB4-10D8-57ED-BC70-D66935D2B202}"/>
              </a:ext>
            </a:extLst>
          </p:cNvPr>
          <p:cNvSpPr/>
          <p:nvPr/>
        </p:nvSpPr>
        <p:spPr bwMode="auto">
          <a:xfrm>
            <a:off x="10270726" y="2152579"/>
            <a:ext cx="523061" cy="260624"/>
          </a:xfrm>
          <a:prstGeom prst="ellipse">
            <a:avLst/>
          </a:prstGeom>
          <a:noFill/>
          <a:ln w="9525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F2ED77D-54F0-E7D0-89E6-B543CF7452FC}"/>
              </a:ext>
            </a:extLst>
          </p:cNvPr>
          <p:cNvSpPr txBox="1"/>
          <p:nvPr/>
        </p:nvSpPr>
        <p:spPr>
          <a:xfrm>
            <a:off x="10185352" y="2349868"/>
            <a:ext cx="648072" cy="26062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0.000 mm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" name="IMG_4200.jpg" descr="IMG_4200.jpg">
            <a:extLst>
              <a:ext uri="{FF2B5EF4-FFF2-40B4-BE49-F238E27FC236}">
                <a16:creationId xmlns:a16="http://schemas.microsoft.com/office/drawing/2014/main" id="{CFC0E38C-6807-219E-DA1C-50BF19D7B3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9635" y="4162425"/>
            <a:ext cx="2841307" cy="213098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7" name="Group">
            <a:extLst>
              <a:ext uri="{FF2B5EF4-FFF2-40B4-BE49-F238E27FC236}">
                <a16:creationId xmlns:a16="http://schemas.microsoft.com/office/drawing/2014/main" id="{EEA4B4E2-EFDA-EABC-C98C-8FBFE3960B51}"/>
              </a:ext>
            </a:extLst>
          </p:cNvPr>
          <p:cNvGrpSpPr/>
          <p:nvPr/>
        </p:nvGrpSpPr>
        <p:grpSpPr>
          <a:xfrm>
            <a:off x="8976320" y="4214571"/>
            <a:ext cx="2841307" cy="1950727"/>
            <a:chOff x="0" y="0"/>
            <a:chExt cx="5563642" cy="3024275"/>
          </a:xfrm>
        </p:grpSpPr>
        <p:pic>
          <p:nvPicPr>
            <p:cNvPr id="18" name="large_in_4.bmp_heatmap.png" descr="large_in_4.bmp_heatmap.png">
              <a:extLst>
                <a:ext uri="{FF2B5EF4-FFF2-40B4-BE49-F238E27FC236}">
                  <a16:creationId xmlns:a16="http://schemas.microsoft.com/office/drawing/2014/main" id="{AB6E6B34-910B-0DD6-3224-0FB13D8AA18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3024276" cy="30242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" name="large_out_4.bmp_heatmap.png" descr="large_out_4.bmp_heatmap.png">
              <a:extLst>
                <a:ext uri="{FF2B5EF4-FFF2-40B4-BE49-F238E27FC236}">
                  <a16:creationId xmlns:a16="http://schemas.microsoft.com/office/drawing/2014/main" id="{606823C8-EDAC-C1FA-6154-B3B9CCF4EE7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39366" y="0"/>
              <a:ext cx="3024277" cy="30242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1652158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67037E-8E27-7685-4E88-3037DF7C7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456-75C5-49DC-9DC8-1B2173CBD45E}" type="datetime1">
              <a:rPr lang="de-DE" noProof="0" smtClean="0"/>
              <a:t>21.01.2025</a:t>
            </a:fld>
            <a:endParaRPr lang="en-GB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754DD62-EC7C-51A1-2FA0-3D168C300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7" y="48134"/>
            <a:ext cx="9950904" cy="461665"/>
          </a:xfrm>
        </p:spPr>
        <p:txBody>
          <a:bodyPr/>
          <a:lstStyle/>
          <a:p>
            <a:r>
              <a:rPr lang="en-US" sz="1400" dirty="0"/>
              <a:t>SARMA01-DBCM030: 2-detector Bunch-Compressor-Monitor (BCM) for absolute bunch-length measurements (*)</a:t>
            </a:r>
            <a:br>
              <a:rPr lang="en-US" sz="1400" dirty="0"/>
            </a:br>
            <a:r>
              <a:rPr lang="en-US" sz="1200" u="sng" dirty="0"/>
              <a:t>G.L. Orlandi</a:t>
            </a:r>
            <a:r>
              <a:rPr lang="en-US" sz="1200" dirty="0"/>
              <a:t>, F. Addesa, H. Brands, P. Dijkstal, R. Ischebeck, E. Prat, S. Reiche, T. </a:t>
            </a:r>
            <a:r>
              <a:rPr lang="en-US" sz="1200" dirty="0" err="1"/>
              <a:t>Schietinger</a:t>
            </a:r>
            <a:br>
              <a:rPr lang="en-US" sz="1600" dirty="0"/>
            </a:br>
            <a:endParaRPr lang="de-CH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71BA34-FD32-6601-3390-053A7E7C04DE}"/>
              </a:ext>
            </a:extLst>
          </p:cNvPr>
          <p:cNvSpPr txBox="1"/>
          <p:nvPr/>
        </p:nvSpPr>
        <p:spPr>
          <a:xfrm>
            <a:off x="88445" y="6336707"/>
            <a:ext cx="1140822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(*) Orlandi, G.L. </a:t>
            </a:r>
            <a:r>
              <a:rPr lang="en-US" sz="1100" i="1" dirty="0"/>
              <a:t>Absolute and non-invasive determination of the electron bunch length in a free electron laser using a bunch compressor monitor</a:t>
            </a:r>
            <a:r>
              <a:rPr lang="en-US" sz="1100" dirty="0"/>
              <a:t>. Sci Rep 14, 6319 (2024).</a:t>
            </a:r>
          </a:p>
          <a:p>
            <a:r>
              <a:rPr lang="en-US" sz="1100" dirty="0"/>
              <a:t> https://doi.org/10.1038/s41598-024-56586-1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6277F7D-1F2C-C212-FE93-8A131792AE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1726" y="4096659"/>
            <a:ext cx="2999492" cy="22496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281105E-C5E5-A775-9A61-E218019058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803" y="4118071"/>
            <a:ext cx="2999492" cy="22496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DBE9903-9F06-DD64-8543-14CE8791AD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4412" y="4097738"/>
            <a:ext cx="2999492" cy="22541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D2EA211-E833-CEB6-7B5C-803B51D79D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93904" y="4144393"/>
            <a:ext cx="2999492" cy="224961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71765E1-7BE6-FB6F-C87F-5AE1EE67C3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39335" y="1843777"/>
            <a:ext cx="3512709" cy="48037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3E82351-193D-EB24-A68C-D11F1F9812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0492" y="1144744"/>
            <a:ext cx="5163751" cy="57316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478CC82-A490-F8B5-7419-7FE41E9A41BA}"/>
              </a:ext>
            </a:extLst>
          </p:cNvPr>
          <p:cNvSpPr txBox="1"/>
          <p:nvPr/>
        </p:nvSpPr>
        <p:spPr>
          <a:xfrm>
            <a:off x="3050387" y="1866652"/>
            <a:ext cx="5414299" cy="396006"/>
          </a:xfrm>
          <a:prstGeom prst="rect">
            <a:avLst/>
          </a:prstGeom>
          <a:noFill/>
          <a:ln w="31750">
            <a:solidFill>
              <a:srgbClr val="C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200" b="1" kern="1000" spc="30" dirty="0">
                <a:latin typeface="+mn-lt"/>
                <a:cs typeface="Franklin Gothic Book"/>
              </a:rPr>
              <a:t>G(</a:t>
            </a:r>
            <a:r>
              <a:rPr lang="en-US" sz="1200" b="1" kern="1000" spc="30" dirty="0" err="1">
                <a:latin typeface="Symbol" panose="05050102010706020507" pitchFamily="18" charset="2"/>
                <a:cs typeface="Franklin Gothic Book"/>
              </a:rPr>
              <a:t>s</a:t>
            </a:r>
            <a:r>
              <a:rPr lang="en-US" sz="1200" b="1" kern="1000" spc="30" dirty="0" err="1">
                <a:latin typeface="+mn-lt"/>
                <a:cs typeface="Franklin Gothic Book"/>
              </a:rPr>
              <a:t>,</a:t>
            </a:r>
            <a:r>
              <a:rPr lang="en-US" sz="1200" b="1" kern="1000" spc="30" dirty="0" err="1">
                <a:latin typeface="Symbol" panose="05050102010706020507" pitchFamily="18" charset="2"/>
                <a:cs typeface="Franklin Gothic Book"/>
              </a:rPr>
              <a:t>Dw</a:t>
            </a:r>
            <a:r>
              <a:rPr lang="en-US" sz="1200" b="1" kern="1000" spc="30" dirty="0">
                <a:latin typeface="+mn-lt"/>
                <a:cs typeface="Franklin Gothic Book"/>
              </a:rPr>
              <a:t>) function depending on the absolute value of the bunch-length </a:t>
            </a:r>
            <a:r>
              <a:rPr lang="en-US" sz="1200" b="1" kern="1000" spc="30" dirty="0">
                <a:latin typeface="Symbol" panose="05050102010706020507" pitchFamily="18" charset="2"/>
                <a:cs typeface="Franklin Gothic Book"/>
              </a:rPr>
              <a:t>s</a:t>
            </a:r>
            <a:r>
              <a:rPr lang="en-US" sz="1200" b="1" kern="1000" spc="30" dirty="0">
                <a:cs typeface="Franklin Gothic Book"/>
              </a:rPr>
              <a:t> and on the frequency band of acceptance of the two BCM detectors (</a:t>
            </a:r>
            <a:r>
              <a:rPr lang="en-US" sz="1200" b="1" kern="1000" spc="30" dirty="0" err="1">
                <a:latin typeface="Symbol" panose="05050102010706020507" pitchFamily="18" charset="2"/>
                <a:cs typeface="Franklin Gothic Book"/>
              </a:rPr>
              <a:t>Dw</a:t>
            </a:r>
            <a:r>
              <a:rPr lang="en-US" sz="1200" b="1" kern="1000" spc="30" dirty="0">
                <a:cs typeface="Franklin Gothic Book"/>
              </a:rPr>
              <a:t>)</a:t>
            </a:r>
            <a:r>
              <a:rPr lang="en-US" sz="1200" b="1" kern="1000" spc="30" baseline="-25000" dirty="0">
                <a:cs typeface="Franklin Gothic Book"/>
              </a:rPr>
              <a:t>1,2</a:t>
            </a:r>
            <a:endParaRPr lang="de-CH" sz="1200" b="1" kern="1000" spc="30" baseline="-25000" dirty="0">
              <a:latin typeface="Symbol" panose="05050102010706020507" pitchFamily="18" charset="2"/>
              <a:cs typeface="Franklin Gothic Book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E580D1A-E8C1-6D03-74FE-BF4BFD8D84EE}"/>
              </a:ext>
            </a:extLst>
          </p:cNvPr>
          <p:cNvSpPr txBox="1"/>
          <p:nvPr/>
        </p:nvSpPr>
        <p:spPr>
          <a:xfrm>
            <a:off x="120492" y="594223"/>
            <a:ext cx="11757377" cy="369332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/>
              <a:t>(1)  Mathematical model, measurement environment and goal: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200" b="1" dirty="0"/>
              <a:t>Absolute bunch-length determination from the analysis of the relative statistical fluctuations of a BCM 2-detector (</a:t>
            </a:r>
            <a:r>
              <a:rPr lang="en-US" sz="1200" b="1" dirty="0">
                <a:latin typeface="Symbol" panose="05050102010706020507" pitchFamily="18" charset="2"/>
              </a:rPr>
              <a:t>D</a:t>
            </a:r>
            <a:r>
              <a:rPr lang="en-US" sz="1200" b="1" dirty="0"/>
              <a:t>I/I)</a:t>
            </a:r>
            <a:r>
              <a:rPr lang="en-US" sz="1200" b="1" baseline="-25000" dirty="0"/>
              <a:t>1,2</a:t>
            </a:r>
            <a:r>
              <a:rPr lang="en-US" sz="1200" b="1" dirty="0"/>
              <a:t> - and charge monitor </a:t>
            </a:r>
            <a:r>
              <a:rPr lang="en-US" sz="1200" b="1" dirty="0">
                <a:latin typeface="Symbol" panose="05050102010706020507" pitchFamily="18" charset="2"/>
              </a:rPr>
              <a:t>D</a:t>
            </a:r>
            <a:r>
              <a:rPr lang="en-US" sz="1200" b="1" dirty="0"/>
              <a:t>N/N - signals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A9172C-1399-2627-5355-057B5224E22B}"/>
              </a:ext>
            </a:extLst>
          </p:cNvPr>
          <p:cNvSpPr txBox="1"/>
          <p:nvPr/>
        </p:nvSpPr>
        <p:spPr>
          <a:xfrm>
            <a:off x="120492" y="2753283"/>
            <a:ext cx="11757376" cy="1292662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/>
              <a:t>(2) Experimental implementation at SARMA01-DBCM030: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200" b="1" dirty="0"/>
              <a:t>BCM equipped with 2 independent detectors: pyro-detector (0.9-4</a:t>
            </a:r>
            <a:r>
              <a:rPr lang="en-US" sz="1200" b="1" dirty="0">
                <a:latin typeface="Symbol" panose="05050102010706020507" pitchFamily="18" charset="2"/>
              </a:rPr>
              <a:t>m</a:t>
            </a:r>
            <a:r>
              <a:rPr lang="en-US" sz="1200" b="1" dirty="0"/>
              <a:t>m) and spectrometer (spectrogram integrated over 0.9-2.5</a:t>
            </a:r>
            <a:r>
              <a:rPr lang="en-US" sz="1200" b="1" dirty="0">
                <a:latin typeface="Symbol" panose="05050102010706020507" pitchFamily="18" charset="2"/>
              </a:rPr>
              <a:t>m</a:t>
            </a:r>
            <a:r>
              <a:rPr lang="en-US" sz="1200" b="1" dirty="0"/>
              <a:t>m)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200" b="1" dirty="0"/>
              <a:t>Measurements during set-up of 10 </a:t>
            </a:r>
            <a:r>
              <a:rPr lang="en-US" sz="1200" b="1" dirty="0" err="1"/>
              <a:t>pC</a:t>
            </a:r>
            <a:r>
              <a:rPr lang="en-US" sz="1200" b="1" dirty="0"/>
              <a:t> and sub-fs machine operations: strong bunch-length instability and huge detector signal variations during acquisition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200" b="1" dirty="0"/>
              <a:t>Consider a sequence of BCM and charge signal acquisitions and split it into a sequence of shot-batch (for instance, 20 shots per batch in the example below)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200" b="1" dirty="0"/>
              <a:t>For every shot-batch, numerically solve in the variable </a:t>
            </a:r>
            <a:r>
              <a:rPr lang="en-US" sz="1200" b="1" dirty="0">
                <a:latin typeface="Symbol" panose="05050102010706020507" pitchFamily="18" charset="2"/>
              </a:rPr>
              <a:t>s</a:t>
            </a:r>
            <a:r>
              <a:rPr lang="en-US" sz="1200" b="1" dirty="0"/>
              <a:t> the formula above by applying a standard deviation operator to both sides of the equation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200" b="1" dirty="0"/>
              <a:t>Formula predictions of the electron bunch length in agreement with the expectations.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200" b="1" dirty="0"/>
              <a:t>To be noticed the expected counterphase correlation between detector signals and predicted bunch-length (bottom-right picture)  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12BF8D0-1D69-0254-43F3-5A99ABB0565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0492" y="1850439"/>
            <a:ext cx="2864851" cy="79410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A239B51-B6F4-F32C-ABA3-A8154E7BDD91}"/>
              </a:ext>
            </a:extLst>
          </p:cNvPr>
          <p:cNvSpPr txBox="1"/>
          <p:nvPr/>
        </p:nvSpPr>
        <p:spPr>
          <a:xfrm>
            <a:off x="5362778" y="1169338"/>
            <a:ext cx="6633280" cy="396006"/>
          </a:xfrm>
          <a:prstGeom prst="rect">
            <a:avLst/>
          </a:prstGeom>
          <a:noFill/>
          <a:ln w="31750">
            <a:solidFill>
              <a:srgbClr val="C50006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1200" b="1" kern="1000" spc="30" dirty="0">
                <a:cs typeface="Franklin Gothic Book"/>
              </a:rPr>
              <a:t>Result of </a:t>
            </a:r>
            <a:r>
              <a:rPr lang="en-US" sz="1200" b="1" kern="1000" spc="30" dirty="0">
                <a:latin typeface="+mn-lt"/>
                <a:cs typeface="Franklin Gothic Book"/>
              </a:rPr>
              <a:t>the formal processing of the radiation energy spectrum of an electron beam at the temporal coherence threshold [hypothesis: Gaussian form factor F(</a:t>
            </a:r>
            <a:r>
              <a:rPr lang="en-US" sz="1200" b="1" kern="1000" spc="30" dirty="0">
                <a:latin typeface="Symbol" panose="05050102010706020507" pitchFamily="18" charset="2"/>
                <a:cs typeface="Franklin Gothic Book"/>
              </a:rPr>
              <a:t>w</a:t>
            </a:r>
            <a:r>
              <a:rPr lang="en-US" sz="1200" b="1" kern="1000" spc="30" dirty="0">
                <a:latin typeface="+mn-lt"/>
                <a:cs typeface="Franklin Gothic Book"/>
              </a:rPr>
              <a:t>)]</a:t>
            </a:r>
            <a:endParaRPr lang="de-CH" sz="1200" b="1" kern="1000" spc="30" dirty="0">
              <a:latin typeface="Symbol" panose="05050102010706020507" pitchFamily="18" charset="2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547444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432" y="89725"/>
            <a:ext cx="10005937" cy="535506"/>
          </a:xfrm>
        </p:spPr>
        <p:txBody>
          <a:bodyPr/>
          <a:lstStyle/>
          <a:p>
            <a:r>
              <a:rPr lang="en-GB" sz="1400" noProof="0" dirty="0"/>
              <a:t>Nanofabricated Wire-Scanners (WS) for minimal invasive and sub-</a:t>
            </a:r>
            <a:r>
              <a:rPr lang="en-GB" sz="1400" noProof="0" dirty="0">
                <a:latin typeface="Symbol" panose="05050102010706020507" pitchFamily="18" charset="2"/>
              </a:rPr>
              <a:t>m</a:t>
            </a:r>
            <a:r>
              <a:rPr lang="en-GB" sz="1400" noProof="0" dirty="0"/>
              <a:t>m beam monitoring for standard SwissFEL operations</a:t>
            </a:r>
            <a:br>
              <a:rPr lang="en-GB" sz="1400" noProof="0" dirty="0"/>
            </a:br>
            <a:r>
              <a:rPr lang="en-GB" sz="1200" u="sng" noProof="0" dirty="0"/>
              <a:t>Francesca M. Addesa</a:t>
            </a:r>
            <a:r>
              <a:rPr lang="en-GB" sz="1200" noProof="0" dirty="0"/>
              <a:t>, K. Bitterli, A. Gobbo, A. Foskolos, V. Guzenko, R. Ischebeck, W. Koprek, S. Meaney, G.L. Orlandi, E. Prat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6BE729-D8D2-4C75-969D-9559CD4BAF74}" type="datetime1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21.01.2025</a:t>
            </a:fld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17" name="New WS chip in SARCL01  (z=452m)">
            <a:extLst>
              <a:ext uri="{FF2B5EF4-FFF2-40B4-BE49-F238E27FC236}">
                <a16:creationId xmlns:a16="http://schemas.microsoft.com/office/drawing/2014/main" id="{FB0BF5A7-D686-2287-775D-CF213C2309F5}"/>
              </a:ext>
            </a:extLst>
          </p:cNvPr>
          <p:cNvSpPr txBox="1"/>
          <p:nvPr/>
        </p:nvSpPr>
        <p:spPr>
          <a:xfrm>
            <a:off x="149041" y="769889"/>
            <a:ext cx="2043958" cy="235962"/>
          </a:xfrm>
          <a:prstGeom prst="rect">
            <a:avLst/>
          </a:prstGeom>
          <a:solidFill>
            <a:srgbClr val="FFD932">
              <a:hueOff val="348544"/>
              <a:lumOff val="7139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 defTabSz="825500">
              <a:defRPr sz="26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 marL="0" marR="0" lvl="0" indent="0" algn="l" defTabSz="41275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sym typeface="Helvetica Neue Medium"/>
              </a:rPr>
              <a:t>(1) </a:t>
            </a:r>
            <a:r>
              <a:rPr kumimoji="0" lang="de-CH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sym typeface="Helvetica Neue Medium"/>
              </a:rPr>
              <a:t>Fabrication</a:t>
            </a:r>
            <a:r>
              <a:rPr kumimoji="0" lang="de-CH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sym typeface="Helvetica Neue Medium"/>
              </a:rPr>
              <a:t> at LNQ, PSI</a:t>
            </a:r>
            <a:endParaRPr kumimoji="0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sym typeface="Helvetica Neue Medium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0F514F3-E8C1-78DB-BE5C-C9E2B7AF2B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398" y="848479"/>
            <a:ext cx="2377646" cy="207282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E2D0C01-4D6F-6876-9963-E6FFFBEC13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164" y="791012"/>
            <a:ext cx="2692623" cy="172370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6A7DA3A-2B05-1E6D-E836-2F00B0E44C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5297" y="769889"/>
            <a:ext cx="1276853" cy="16972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B7B8EE1-46A5-0F4F-0EBA-D47268D2E2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7178" y="759437"/>
            <a:ext cx="2077549" cy="1713715"/>
          </a:xfrm>
          <a:prstGeom prst="rect">
            <a:avLst/>
          </a:prstGeom>
        </p:spPr>
      </p:pic>
      <p:sp>
        <p:nvSpPr>
          <p:cNvPr id="22" name="Standard Photolithography">
            <a:extLst>
              <a:ext uri="{FF2B5EF4-FFF2-40B4-BE49-F238E27FC236}">
                <a16:creationId xmlns:a16="http://schemas.microsoft.com/office/drawing/2014/main" id="{62E40FD0-EE7C-7EDD-1169-1DD17171A28A}"/>
              </a:ext>
            </a:extLst>
          </p:cNvPr>
          <p:cNvSpPr txBox="1"/>
          <p:nvPr/>
        </p:nvSpPr>
        <p:spPr>
          <a:xfrm>
            <a:off x="2205398" y="592511"/>
            <a:ext cx="1667829" cy="2559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80000"/>
              </a:lnSpc>
              <a:defRPr sz="4800" b="1" spc="-96">
                <a:solidFill>
                  <a:srgbClr val="929292"/>
                </a:solidFill>
              </a:defRPr>
            </a:lvl1pPr>
          </a:lstStyle>
          <a:p>
            <a:r>
              <a:rPr sz="1200" dirty="0"/>
              <a:t>Standard Photolithography</a:t>
            </a:r>
          </a:p>
        </p:txBody>
      </p:sp>
      <p:sp>
        <p:nvSpPr>
          <p:cNvPr id="23" name="Direct Laser writing">
            <a:extLst>
              <a:ext uri="{FF2B5EF4-FFF2-40B4-BE49-F238E27FC236}">
                <a16:creationId xmlns:a16="http://schemas.microsoft.com/office/drawing/2014/main" id="{E8D9DB3E-0A64-1DAE-0225-E29DFC42A6F4}"/>
              </a:ext>
            </a:extLst>
          </p:cNvPr>
          <p:cNvSpPr txBox="1"/>
          <p:nvPr/>
        </p:nvSpPr>
        <p:spPr>
          <a:xfrm>
            <a:off x="4694756" y="562089"/>
            <a:ext cx="1216615" cy="2559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80000"/>
              </a:lnSpc>
              <a:defRPr sz="4800" b="1" spc="-96">
                <a:solidFill>
                  <a:srgbClr val="929292"/>
                </a:solidFill>
              </a:defRPr>
            </a:lvl1pPr>
          </a:lstStyle>
          <a:p>
            <a:r>
              <a:rPr sz="1200" dirty="0"/>
              <a:t>Direct Laser writing</a:t>
            </a:r>
          </a:p>
        </p:txBody>
      </p:sp>
      <p:sp>
        <p:nvSpPr>
          <p:cNvPr id="24" name="Direct Laser writing">
            <a:extLst>
              <a:ext uri="{FF2B5EF4-FFF2-40B4-BE49-F238E27FC236}">
                <a16:creationId xmlns:a16="http://schemas.microsoft.com/office/drawing/2014/main" id="{F41BFE41-7BEF-B712-7BC6-97BFEBD6AA41}"/>
              </a:ext>
            </a:extLst>
          </p:cNvPr>
          <p:cNvSpPr txBox="1"/>
          <p:nvPr/>
        </p:nvSpPr>
        <p:spPr>
          <a:xfrm>
            <a:off x="7563907" y="540830"/>
            <a:ext cx="2319994" cy="2559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80000"/>
              </a:lnSpc>
              <a:defRPr sz="4800" b="1" spc="-96">
                <a:solidFill>
                  <a:srgbClr val="929292"/>
                </a:solidFill>
              </a:defRPr>
            </a:lvl1pPr>
          </a:lstStyle>
          <a:p>
            <a:r>
              <a:rPr lang="en-US" sz="1200" dirty="0" err="1"/>
              <a:t>SiN</a:t>
            </a:r>
            <a:r>
              <a:rPr lang="en-US" sz="1200" dirty="0"/>
              <a:t> chip installed on </a:t>
            </a:r>
            <a:r>
              <a:rPr lang="en-US" sz="1200" dirty="0" err="1"/>
              <a:t>SwissFEL</a:t>
            </a:r>
            <a:r>
              <a:rPr lang="en-US" sz="1200" dirty="0"/>
              <a:t> WS fork</a:t>
            </a:r>
            <a:endParaRPr sz="1200" dirty="0"/>
          </a:p>
        </p:txBody>
      </p:sp>
      <p:sp>
        <p:nvSpPr>
          <p:cNvPr id="25" name="New WS chip in SARCL01  (z=452m)">
            <a:extLst>
              <a:ext uri="{FF2B5EF4-FFF2-40B4-BE49-F238E27FC236}">
                <a16:creationId xmlns:a16="http://schemas.microsoft.com/office/drawing/2014/main" id="{F9208BC7-1997-D1F8-14CA-C9AA455D77F0}"/>
              </a:ext>
            </a:extLst>
          </p:cNvPr>
          <p:cNvSpPr txBox="1"/>
          <p:nvPr/>
        </p:nvSpPr>
        <p:spPr>
          <a:xfrm>
            <a:off x="132855" y="3068754"/>
            <a:ext cx="2619654" cy="235962"/>
          </a:xfrm>
          <a:prstGeom prst="rect">
            <a:avLst/>
          </a:prstGeom>
          <a:solidFill>
            <a:srgbClr val="FFD932">
              <a:hueOff val="348544"/>
              <a:lumOff val="7139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 defTabSz="825500">
              <a:defRPr sz="26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 marL="0" marR="0" lvl="0" indent="0" algn="l" defTabSz="41275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 Medium"/>
                <a:sym typeface="Helvetica Neue Medium"/>
              </a:rPr>
              <a:t>(2) Experimental </a:t>
            </a:r>
            <a:r>
              <a:rPr kumimoji="0" lang="de-CH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 Medium"/>
                <a:sym typeface="Helvetica Neue Medium"/>
              </a:rPr>
              <a:t>test</a:t>
            </a:r>
            <a:r>
              <a:rPr kumimoji="0" lang="de-CH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 Medium"/>
                <a:sym typeface="Helvetica Neue Medium"/>
              </a:rPr>
              <a:t> at </a:t>
            </a:r>
            <a:r>
              <a:rPr kumimoji="0" lang="de-CH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 Medium"/>
                <a:sym typeface="Helvetica Neue Medium"/>
              </a:rPr>
              <a:t>SwissFEL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29" name="MANUFACTURING ROUND 5: 200 nm tick LPCVD Si3N4  X-Y wire free standing over a 3 mm wide silicon frame. Width: (2.8, 4.2, 6.2) um. Cleaving lines. On this chip, 3 pairs of wires">
            <a:extLst>
              <a:ext uri="{FF2B5EF4-FFF2-40B4-BE49-F238E27FC236}">
                <a16:creationId xmlns:a16="http://schemas.microsoft.com/office/drawing/2014/main" id="{65241B70-F9F7-630B-D601-4D1E26842F25}"/>
              </a:ext>
            </a:extLst>
          </p:cNvPr>
          <p:cNvSpPr txBox="1"/>
          <p:nvPr/>
        </p:nvSpPr>
        <p:spPr>
          <a:xfrm>
            <a:off x="7604805" y="2530193"/>
            <a:ext cx="4347706" cy="420628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hangingPunct="0">
              <a:defRPr sz="2500" b="1">
                <a:solidFill>
                  <a:srgbClr val="011993"/>
                </a:solidFill>
                <a:latin typeface="Georgia"/>
                <a:ea typeface="Georgia"/>
                <a:cs typeface="Georgia"/>
                <a:sym typeface="Georgia"/>
              </a:defRPr>
            </a:pPr>
            <a:r>
              <a:rPr sz="800" b="1" kern="0" dirty="0">
                <a:solidFill>
                  <a:srgbClr val="011993"/>
                </a:solidFill>
                <a:ea typeface="Georgia"/>
                <a:cs typeface="Georgia"/>
                <a:sym typeface="Georgia"/>
              </a:rPr>
              <a:t>MANUFACTURING ROUND 5: 200 nm tick LPCVD Si</a:t>
            </a:r>
            <a:r>
              <a:rPr sz="800" b="1" kern="0" baseline="-5999" dirty="0">
                <a:solidFill>
                  <a:srgbClr val="011993"/>
                </a:solidFill>
                <a:ea typeface="Georgia"/>
                <a:cs typeface="Georgia"/>
                <a:sym typeface="Georgia"/>
              </a:rPr>
              <a:t>3</a:t>
            </a:r>
            <a:r>
              <a:rPr sz="800" b="1" kern="0" dirty="0">
                <a:solidFill>
                  <a:srgbClr val="011993"/>
                </a:solidFill>
                <a:ea typeface="Georgia"/>
                <a:cs typeface="Georgia"/>
                <a:sym typeface="Georgia"/>
              </a:rPr>
              <a:t>N</a:t>
            </a:r>
            <a:r>
              <a:rPr sz="800" b="1" kern="0" baseline="-5999" dirty="0">
                <a:solidFill>
                  <a:srgbClr val="011993"/>
                </a:solidFill>
                <a:ea typeface="Georgia"/>
                <a:cs typeface="Georgia"/>
                <a:sym typeface="Georgia"/>
              </a:rPr>
              <a:t>4 </a:t>
            </a:r>
            <a:r>
              <a:rPr sz="800" b="1" kern="0" dirty="0">
                <a:solidFill>
                  <a:srgbClr val="011993"/>
                </a:solidFill>
                <a:ea typeface="Georgia"/>
                <a:cs typeface="Georgia"/>
                <a:sym typeface="Georgia"/>
              </a:rPr>
              <a:t> X-Y wire free standing over a 3 mm wide silicon frame. Width: (2.8, 4.2, 6.2) um. Cleaving lines. On this chip, 3 pairs of wires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9129CC5A-FC22-E70E-8C25-3AF02334D0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01209" y="3003662"/>
            <a:ext cx="3077874" cy="1872442"/>
          </a:xfrm>
          <a:prstGeom prst="rect">
            <a:avLst/>
          </a:prstGeom>
        </p:spPr>
      </p:pic>
      <p:sp>
        <p:nvSpPr>
          <p:cNvPr id="32" name="W">
            <a:extLst>
              <a:ext uri="{FF2B5EF4-FFF2-40B4-BE49-F238E27FC236}">
                <a16:creationId xmlns:a16="http://schemas.microsoft.com/office/drawing/2014/main" id="{05EF8D46-4600-7D93-B315-2BEA44246803}"/>
              </a:ext>
            </a:extLst>
          </p:cNvPr>
          <p:cNvSpPr txBox="1"/>
          <p:nvPr/>
        </p:nvSpPr>
        <p:spPr>
          <a:xfrm>
            <a:off x="5131774" y="3267546"/>
            <a:ext cx="608372" cy="2257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80000"/>
              </a:lnSpc>
              <a:defRPr sz="3000" b="1" spc="-59">
                <a:solidFill>
                  <a:srgbClr val="011993"/>
                </a:solidFill>
              </a:defRPr>
            </a:lvl1pPr>
          </a:lstStyle>
          <a:p>
            <a:r>
              <a:rPr lang="en-US" sz="1000" dirty="0" err="1"/>
              <a:t>SiN</a:t>
            </a:r>
            <a:r>
              <a:rPr lang="en-US" sz="1000" dirty="0"/>
              <a:t> wires</a:t>
            </a:r>
            <a:endParaRPr sz="1000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9059F9E5-42C6-5D76-F2DE-59A4250984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34350" y="2945266"/>
            <a:ext cx="3225656" cy="1970767"/>
          </a:xfrm>
          <a:prstGeom prst="rect">
            <a:avLst/>
          </a:prstGeom>
        </p:spPr>
      </p:pic>
      <p:sp>
        <p:nvSpPr>
          <p:cNvPr id="34" name="W">
            <a:extLst>
              <a:ext uri="{FF2B5EF4-FFF2-40B4-BE49-F238E27FC236}">
                <a16:creationId xmlns:a16="http://schemas.microsoft.com/office/drawing/2014/main" id="{4D3CE1EA-347A-9C06-54C3-A425496D0E2E}"/>
              </a:ext>
            </a:extLst>
          </p:cNvPr>
          <p:cNvSpPr txBox="1"/>
          <p:nvPr/>
        </p:nvSpPr>
        <p:spPr>
          <a:xfrm>
            <a:off x="8082957" y="3311019"/>
            <a:ext cx="764761" cy="2257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80000"/>
              </a:lnSpc>
              <a:defRPr sz="3000" b="1" spc="-59">
                <a:solidFill>
                  <a:srgbClr val="011993"/>
                </a:solidFill>
              </a:defRPr>
            </a:lvl1pPr>
          </a:lstStyle>
          <a:p>
            <a:r>
              <a:rPr lang="en-US" sz="1000" dirty="0"/>
              <a:t>5 um </a:t>
            </a:r>
            <a:r>
              <a:rPr sz="1000" dirty="0"/>
              <a:t>W</a:t>
            </a:r>
            <a:r>
              <a:rPr lang="en-US" sz="1000" dirty="0"/>
              <a:t> wire</a:t>
            </a:r>
            <a:endParaRPr sz="1000" dirty="0"/>
          </a:p>
        </p:txBody>
      </p:sp>
      <p:sp>
        <p:nvSpPr>
          <p:cNvPr id="35" name="MANUFACTURING ROUND 3-4-5: 200 nm tick LPCVD Si3N4  X-Y wire free standing over up to 6 mm wide silicon frame. Width: 1-3-4-5-6 um. Cleaving lines.">
            <a:extLst>
              <a:ext uri="{FF2B5EF4-FFF2-40B4-BE49-F238E27FC236}">
                <a16:creationId xmlns:a16="http://schemas.microsoft.com/office/drawing/2014/main" id="{5D51EAC0-6A43-E05E-B9C3-2ED823DB1004}"/>
              </a:ext>
            </a:extLst>
          </p:cNvPr>
          <p:cNvSpPr txBox="1"/>
          <p:nvPr/>
        </p:nvSpPr>
        <p:spPr>
          <a:xfrm>
            <a:off x="4591548" y="2523329"/>
            <a:ext cx="2972360" cy="471924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defTabSz="1828800">
              <a:defRPr sz="2500" b="1">
                <a:solidFill>
                  <a:srgbClr val="011993"/>
                </a:solidFill>
                <a:latin typeface="Georgia"/>
                <a:ea typeface="Georgia"/>
                <a:cs typeface="Georgia"/>
                <a:sym typeface="Georgia"/>
              </a:defRPr>
            </a:pPr>
            <a:r>
              <a:rPr sz="800" b="1" dirty="0">
                <a:solidFill>
                  <a:srgbClr val="011993"/>
                </a:solidFill>
                <a:ea typeface="Georgia"/>
                <a:cs typeface="Georgia"/>
                <a:sym typeface="Georgia"/>
              </a:rPr>
              <a:t>MANUFACTURING ROUND 3-4-5: 200 nm tick LPCVD Si</a:t>
            </a:r>
            <a:r>
              <a:rPr sz="800" b="1" baseline="-5999" dirty="0">
                <a:solidFill>
                  <a:srgbClr val="011993"/>
                </a:solidFill>
                <a:ea typeface="Georgia"/>
                <a:cs typeface="Georgia"/>
                <a:sym typeface="Georgia"/>
              </a:rPr>
              <a:t>3</a:t>
            </a:r>
            <a:r>
              <a:rPr sz="800" b="1" dirty="0">
                <a:solidFill>
                  <a:srgbClr val="011993"/>
                </a:solidFill>
                <a:ea typeface="Georgia"/>
                <a:cs typeface="Georgia"/>
                <a:sym typeface="Georgia"/>
              </a:rPr>
              <a:t>N</a:t>
            </a:r>
            <a:r>
              <a:rPr sz="800" b="1" baseline="-5999" dirty="0">
                <a:solidFill>
                  <a:srgbClr val="011993"/>
                </a:solidFill>
                <a:ea typeface="Georgia"/>
                <a:cs typeface="Georgia"/>
                <a:sym typeface="Georgia"/>
              </a:rPr>
              <a:t>4 </a:t>
            </a:r>
            <a:r>
              <a:rPr sz="800" b="1" dirty="0">
                <a:solidFill>
                  <a:srgbClr val="011993"/>
                </a:solidFill>
                <a:ea typeface="Georgia"/>
                <a:cs typeface="Georgia"/>
                <a:sym typeface="Georgia"/>
              </a:rPr>
              <a:t> X-Y wire free standing over up to 6 mm wide silicon frame. Width: 1-3-4-5-6 um. Cleaving lines.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69EB844D-361A-DBB7-A658-D883D9A52C8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3909" y="4866268"/>
            <a:ext cx="3158002" cy="1883827"/>
          </a:xfrm>
          <a:prstGeom prst="rect">
            <a:avLst/>
          </a:prstGeom>
        </p:spPr>
      </p:pic>
      <p:sp>
        <p:nvSpPr>
          <p:cNvPr id="37" name="9um">
            <a:extLst>
              <a:ext uri="{FF2B5EF4-FFF2-40B4-BE49-F238E27FC236}">
                <a16:creationId xmlns:a16="http://schemas.microsoft.com/office/drawing/2014/main" id="{6318C87F-0A67-09C3-D46F-521A7E2F2BDB}"/>
              </a:ext>
            </a:extLst>
          </p:cNvPr>
          <p:cNvSpPr txBox="1"/>
          <p:nvPr/>
        </p:nvSpPr>
        <p:spPr>
          <a:xfrm>
            <a:off x="1173244" y="5092652"/>
            <a:ext cx="560987" cy="2257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80000"/>
              </a:lnSpc>
              <a:defRPr sz="3000" b="1" spc="-59">
                <a:solidFill>
                  <a:srgbClr val="011993"/>
                </a:solidFill>
              </a:defRPr>
            </a:lvl1pPr>
          </a:lstStyle>
          <a:p>
            <a:r>
              <a:rPr lang="en-US" sz="1000" dirty="0" err="1"/>
              <a:t>SiN</a:t>
            </a:r>
            <a:r>
              <a:rPr lang="en-US" sz="1000" dirty="0"/>
              <a:t> </a:t>
            </a:r>
            <a:r>
              <a:rPr sz="1000" dirty="0"/>
              <a:t>9um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98C390A2-9FCD-E547-6C22-FD17612E788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27178" y="4907125"/>
            <a:ext cx="3151905" cy="1877731"/>
          </a:xfrm>
          <a:prstGeom prst="rect">
            <a:avLst/>
          </a:prstGeom>
        </p:spPr>
      </p:pic>
      <p:sp>
        <p:nvSpPr>
          <p:cNvPr id="39" name="7um">
            <a:extLst>
              <a:ext uri="{FF2B5EF4-FFF2-40B4-BE49-F238E27FC236}">
                <a16:creationId xmlns:a16="http://schemas.microsoft.com/office/drawing/2014/main" id="{81E581FB-112F-8C5F-C868-7E8E537054D7}"/>
              </a:ext>
            </a:extLst>
          </p:cNvPr>
          <p:cNvSpPr txBox="1"/>
          <p:nvPr/>
        </p:nvSpPr>
        <p:spPr>
          <a:xfrm>
            <a:off x="4660257" y="5125390"/>
            <a:ext cx="560987" cy="2257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80000"/>
              </a:lnSpc>
              <a:defRPr sz="3000" b="1" spc="-59">
                <a:solidFill>
                  <a:srgbClr val="011993"/>
                </a:solidFill>
              </a:defRPr>
            </a:lvl1pPr>
          </a:lstStyle>
          <a:p>
            <a:r>
              <a:rPr lang="en-US" sz="1000" dirty="0" err="1"/>
              <a:t>SiN</a:t>
            </a:r>
            <a:r>
              <a:rPr lang="en-US" sz="1000" dirty="0"/>
              <a:t> </a:t>
            </a:r>
            <a:r>
              <a:rPr sz="1000" dirty="0"/>
              <a:t>7um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C7906443-F926-4954-C48E-09EC83907E9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34350" y="4866268"/>
            <a:ext cx="3192654" cy="1902007"/>
          </a:xfrm>
          <a:prstGeom prst="rect">
            <a:avLst/>
          </a:prstGeom>
        </p:spPr>
      </p:pic>
      <p:sp>
        <p:nvSpPr>
          <p:cNvPr id="41" name="5um">
            <a:extLst>
              <a:ext uri="{FF2B5EF4-FFF2-40B4-BE49-F238E27FC236}">
                <a16:creationId xmlns:a16="http://schemas.microsoft.com/office/drawing/2014/main" id="{409948BC-012C-2016-B224-5188D3816C60}"/>
              </a:ext>
            </a:extLst>
          </p:cNvPr>
          <p:cNvSpPr txBox="1"/>
          <p:nvPr/>
        </p:nvSpPr>
        <p:spPr>
          <a:xfrm>
            <a:off x="8039537" y="5125390"/>
            <a:ext cx="560987" cy="2257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80000"/>
              </a:lnSpc>
              <a:defRPr sz="3000" b="1" spc="-59">
                <a:solidFill>
                  <a:srgbClr val="011993"/>
                </a:solidFill>
              </a:defRPr>
            </a:lvl1pPr>
          </a:lstStyle>
          <a:p>
            <a:r>
              <a:rPr lang="en-US" sz="1000" dirty="0" err="1"/>
              <a:t>SiN</a:t>
            </a:r>
            <a:r>
              <a:rPr lang="en-US" sz="1000" dirty="0"/>
              <a:t> </a:t>
            </a:r>
            <a:r>
              <a:rPr sz="1000" dirty="0"/>
              <a:t>5um</a:t>
            </a:r>
          </a:p>
        </p:txBody>
      </p:sp>
      <p:sp>
        <p:nvSpPr>
          <p:cNvPr id="42" name="*beam dumped before undulators. Beam energy @WS position 6.2 GeV">
            <a:extLst>
              <a:ext uri="{FF2B5EF4-FFF2-40B4-BE49-F238E27FC236}">
                <a16:creationId xmlns:a16="http://schemas.microsoft.com/office/drawing/2014/main" id="{8D86DCFD-1354-92A1-7A57-1A53AC5E3728}"/>
              </a:ext>
            </a:extLst>
          </p:cNvPr>
          <p:cNvSpPr txBox="1"/>
          <p:nvPr/>
        </p:nvSpPr>
        <p:spPr>
          <a:xfrm>
            <a:off x="608717" y="3531100"/>
            <a:ext cx="2619654" cy="656590"/>
          </a:xfrm>
          <a:prstGeom prst="rect">
            <a:avLst/>
          </a:prstGeom>
          <a:ln w="19050">
            <a:solidFill>
              <a:schemeClr val="accent1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80000"/>
              </a:lnSpc>
              <a:defRPr sz="3000" b="1" spc="-59">
                <a:solidFill>
                  <a:srgbClr val="011993"/>
                </a:solidFill>
              </a:defRPr>
            </a:lvl1pPr>
          </a:lstStyle>
          <a:p>
            <a:pPr>
              <a:lnSpc>
                <a:spcPct val="100000"/>
              </a:lnSpc>
            </a:pPr>
            <a:r>
              <a:rPr lang="de-CH" sz="1200" dirty="0"/>
              <a:t>SARCL01-DWSC160 (z=452m)</a:t>
            </a:r>
          </a:p>
          <a:p>
            <a:pPr>
              <a:lnSpc>
                <a:spcPct val="100000"/>
              </a:lnSpc>
            </a:pPr>
            <a:r>
              <a:rPr lang="de-CH" sz="1200" dirty="0" err="1"/>
              <a:t>SwissFEL</a:t>
            </a:r>
            <a:r>
              <a:rPr lang="de-CH" sz="1200" dirty="0"/>
              <a:t> 10pC </a:t>
            </a:r>
            <a:r>
              <a:rPr lang="de-CH" sz="1200" dirty="0" err="1"/>
              <a:t>operations</a:t>
            </a:r>
            <a:r>
              <a:rPr lang="de-CH" sz="1200" dirty="0"/>
              <a:t> </a:t>
            </a:r>
          </a:p>
          <a:p>
            <a:pPr>
              <a:lnSpc>
                <a:spcPct val="100000"/>
              </a:lnSpc>
            </a:pPr>
            <a:r>
              <a:rPr lang="de-CH" sz="1200" dirty="0"/>
              <a:t>b</a:t>
            </a:r>
            <a:r>
              <a:rPr sz="1200" dirty="0" err="1"/>
              <a:t>eam</a:t>
            </a:r>
            <a:r>
              <a:rPr sz="1200" dirty="0"/>
              <a:t> energy 6.2 GeV</a:t>
            </a:r>
            <a:r>
              <a:rPr lang="en-US" sz="1200" dirty="0"/>
              <a:t> </a:t>
            </a:r>
            <a:r>
              <a:rPr lang="de-CH" sz="1200" dirty="0"/>
              <a:t>@ WS position</a:t>
            </a:r>
            <a:r>
              <a:rPr lang="en-US" sz="1200" dirty="0"/>
              <a:t> </a:t>
            </a:r>
            <a:r>
              <a:rPr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67771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152B89-12CF-6579-422F-2F9D3F520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5333759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Want to explore the FEL pulse energy loss due to laser/electron beam overlaps to scan the laser over the e-beam spatially.  If we know the laser beam’s shape well, one could use it to reconstruct the e-beam transverse profile.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It may be useful for non-destructive measurements of the e-beam profile that avoids beam loss issues.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Theoretically it would be possible (but extremely, extremely difficult) to also scan longitudinally, but this is another topic altogether.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0BEC50-6482-41C6-14FC-709FD9ABB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C7EE93-E2CD-FB1E-F3D8-9A5E09490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2D44C8-2FCE-BAA9-EB6E-AD747025B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108DDBA-7085-F444-920D-BA37F2C9F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429" y="278071"/>
            <a:ext cx="8964613" cy="810444"/>
          </a:xfrm>
        </p:spPr>
        <p:txBody>
          <a:bodyPr/>
          <a:lstStyle/>
          <a:p>
            <a:r>
              <a:rPr lang="en-US" dirty="0"/>
              <a:t>Laser/e-beam tomography</a:t>
            </a:r>
            <a:endParaRPr lang="de-CH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3A29411-544E-B468-4F4F-7A3CC343D0DC}"/>
              </a:ext>
            </a:extLst>
          </p:cNvPr>
          <p:cNvSpPr/>
          <p:nvPr/>
        </p:nvSpPr>
        <p:spPr>
          <a:xfrm>
            <a:off x="7624495" y="1692764"/>
            <a:ext cx="288034" cy="28803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DDD548A-38BB-ED2E-FD87-A14C0C504F49}"/>
              </a:ext>
            </a:extLst>
          </p:cNvPr>
          <p:cNvSpPr/>
          <p:nvPr/>
        </p:nvSpPr>
        <p:spPr>
          <a:xfrm>
            <a:off x="6632481" y="1612712"/>
            <a:ext cx="471631" cy="44813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5C84FE-8E01-B876-412C-9D547E100A39}"/>
              </a:ext>
            </a:extLst>
          </p:cNvPr>
          <p:cNvSpPr txBox="1"/>
          <p:nvPr/>
        </p:nvSpPr>
        <p:spPr>
          <a:xfrm>
            <a:off x="6490226" y="1196837"/>
            <a:ext cx="61388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Laser</a:t>
            </a:r>
            <a:endParaRPr lang="de-CH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5B67EB-444E-56E2-8838-E056265AA28B}"/>
              </a:ext>
            </a:extLst>
          </p:cNvPr>
          <p:cNvSpPr txBox="1"/>
          <p:nvPr/>
        </p:nvSpPr>
        <p:spPr>
          <a:xfrm>
            <a:off x="7341312" y="1190102"/>
            <a:ext cx="854401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e-beam</a:t>
            </a:r>
            <a:endParaRPr lang="de-CH" sz="20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5986923-D540-8591-3A6A-07991F6D1CF1}"/>
              </a:ext>
            </a:extLst>
          </p:cNvPr>
          <p:cNvCxnSpPr/>
          <p:nvPr/>
        </p:nvCxnSpPr>
        <p:spPr>
          <a:xfrm>
            <a:off x="8032656" y="1822784"/>
            <a:ext cx="576064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0948C46-0389-5166-9AEA-E6CDEB9270BE}"/>
              </a:ext>
            </a:extLst>
          </p:cNvPr>
          <p:cNvSpPr txBox="1"/>
          <p:nvPr/>
        </p:nvSpPr>
        <p:spPr>
          <a:xfrm>
            <a:off x="8749861" y="1584100"/>
            <a:ext cx="97415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Normal SASE</a:t>
            </a:r>
            <a:endParaRPr lang="de-CH" sz="1600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3AACB6A-E32E-CF17-1549-1C847E69E119}"/>
              </a:ext>
            </a:extLst>
          </p:cNvPr>
          <p:cNvSpPr/>
          <p:nvPr/>
        </p:nvSpPr>
        <p:spPr>
          <a:xfrm>
            <a:off x="7095561" y="2250118"/>
            <a:ext cx="471631" cy="44813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AF3A778-83FA-153C-E609-5761A5E6596E}"/>
              </a:ext>
            </a:extLst>
          </p:cNvPr>
          <p:cNvSpPr/>
          <p:nvPr/>
        </p:nvSpPr>
        <p:spPr>
          <a:xfrm>
            <a:off x="7187359" y="2330170"/>
            <a:ext cx="288034" cy="28803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5AC4079-7EBA-EAEE-F9FD-B93C4B16643E}"/>
              </a:ext>
            </a:extLst>
          </p:cNvPr>
          <p:cNvCxnSpPr/>
          <p:nvPr/>
        </p:nvCxnSpPr>
        <p:spPr>
          <a:xfrm>
            <a:off x="8032656" y="2492896"/>
            <a:ext cx="576064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752AA1A-949F-4773-99E6-567C04225208}"/>
              </a:ext>
            </a:extLst>
          </p:cNvPr>
          <p:cNvSpPr txBox="1"/>
          <p:nvPr/>
        </p:nvSpPr>
        <p:spPr>
          <a:xfrm>
            <a:off x="8749861" y="2297924"/>
            <a:ext cx="108012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Suppressed SASE</a:t>
            </a:r>
            <a:endParaRPr lang="de-CH" sz="160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A49EDC8-74C4-93DA-2E55-77599BD11E81}"/>
              </a:ext>
            </a:extLst>
          </p:cNvPr>
          <p:cNvSpPr/>
          <p:nvPr/>
        </p:nvSpPr>
        <p:spPr>
          <a:xfrm>
            <a:off x="6990830" y="2986512"/>
            <a:ext cx="471631" cy="44813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7928467-4357-D4EB-E67C-1DB758F11F2A}"/>
              </a:ext>
            </a:extLst>
          </p:cNvPr>
          <p:cNvSpPr/>
          <p:nvPr/>
        </p:nvSpPr>
        <p:spPr>
          <a:xfrm>
            <a:off x="7174427" y="3290632"/>
            <a:ext cx="288034" cy="28803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1FF991E-7702-A660-6210-AAE22E46E043}"/>
              </a:ext>
            </a:extLst>
          </p:cNvPr>
          <p:cNvCxnSpPr/>
          <p:nvPr/>
        </p:nvCxnSpPr>
        <p:spPr>
          <a:xfrm>
            <a:off x="8032656" y="3212976"/>
            <a:ext cx="576064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13AD110-1EC0-1D2E-AFCA-5C416D0C43D5}"/>
              </a:ext>
            </a:extLst>
          </p:cNvPr>
          <p:cNvSpPr txBox="1"/>
          <p:nvPr/>
        </p:nvSpPr>
        <p:spPr>
          <a:xfrm>
            <a:off x="8737913" y="2860414"/>
            <a:ext cx="1059148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Partially Suppressed SASE</a:t>
            </a:r>
            <a:endParaRPr lang="de-CH" sz="1600" dirty="0"/>
          </a:p>
        </p:txBody>
      </p:sp>
      <p:pic>
        <p:nvPicPr>
          <p:cNvPr id="22" name="Picture 21" descr="A chart of a graph&#10;&#10;Description automatically generated with medium confidence">
            <a:extLst>
              <a:ext uri="{FF2B5EF4-FFF2-40B4-BE49-F238E27FC236}">
                <a16:creationId xmlns:a16="http://schemas.microsoft.com/office/drawing/2014/main" id="{09FA7FA4-B73C-F4CB-8E18-F38410EC0F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005" y="3649757"/>
            <a:ext cx="3626401" cy="2719801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51DE08E-BAD1-D929-6C2B-1BAADA1B7FCF}"/>
              </a:ext>
            </a:extLst>
          </p:cNvPr>
          <p:cNvCxnSpPr>
            <a:cxnSpLocks/>
          </p:cNvCxnSpPr>
          <p:nvPr/>
        </p:nvCxnSpPr>
        <p:spPr>
          <a:xfrm>
            <a:off x="9865160" y="1500521"/>
            <a:ext cx="0" cy="560327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8EC6E76-313D-10FB-016A-F7A2C142A546}"/>
              </a:ext>
            </a:extLst>
          </p:cNvPr>
          <p:cNvCxnSpPr>
            <a:cxnSpLocks/>
          </p:cNvCxnSpPr>
          <p:nvPr/>
        </p:nvCxnSpPr>
        <p:spPr>
          <a:xfrm>
            <a:off x="9865160" y="2060848"/>
            <a:ext cx="1059149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495B396-C80A-5917-DCB8-BF9523962A66}"/>
              </a:ext>
            </a:extLst>
          </p:cNvPr>
          <p:cNvSpPr/>
          <p:nvPr/>
        </p:nvSpPr>
        <p:spPr>
          <a:xfrm>
            <a:off x="9901074" y="1674839"/>
            <a:ext cx="994611" cy="128337"/>
          </a:xfrm>
          <a:custGeom>
            <a:avLst/>
            <a:gdLst>
              <a:gd name="connsiteX0" fmla="*/ 0 w 978569"/>
              <a:gd name="connsiteY0" fmla="*/ 96252 h 96252"/>
              <a:gd name="connsiteX1" fmla="*/ 32084 w 978569"/>
              <a:gd name="connsiteY1" fmla="*/ 56147 h 96252"/>
              <a:gd name="connsiteX2" fmla="*/ 112295 w 978569"/>
              <a:gd name="connsiteY2" fmla="*/ 72189 h 96252"/>
              <a:gd name="connsiteX3" fmla="*/ 136358 w 978569"/>
              <a:gd name="connsiteY3" fmla="*/ 80210 h 96252"/>
              <a:gd name="connsiteX4" fmla="*/ 288758 w 978569"/>
              <a:gd name="connsiteY4" fmla="*/ 96252 h 96252"/>
              <a:gd name="connsiteX5" fmla="*/ 368969 w 978569"/>
              <a:gd name="connsiteY5" fmla="*/ 80210 h 96252"/>
              <a:gd name="connsiteX6" fmla="*/ 425116 w 978569"/>
              <a:gd name="connsiteY6" fmla="*/ 72189 h 96252"/>
              <a:gd name="connsiteX7" fmla="*/ 449179 w 978569"/>
              <a:gd name="connsiteY7" fmla="*/ 56147 h 96252"/>
              <a:gd name="connsiteX8" fmla="*/ 561474 w 978569"/>
              <a:gd name="connsiteY8" fmla="*/ 0 h 96252"/>
              <a:gd name="connsiteX9" fmla="*/ 577516 w 978569"/>
              <a:gd name="connsiteY9" fmla="*/ 32084 h 96252"/>
              <a:gd name="connsiteX10" fmla="*/ 609600 w 978569"/>
              <a:gd name="connsiteY10" fmla="*/ 48126 h 96252"/>
              <a:gd name="connsiteX11" fmla="*/ 641684 w 978569"/>
              <a:gd name="connsiteY11" fmla="*/ 72189 h 96252"/>
              <a:gd name="connsiteX12" fmla="*/ 721895 w 978569"/>
              <a:gd name="connsiteY12" fmla="*/ 64168 h 96252"/>
              <a:gd name="connsiteX13" fmla="*/ 978569 w 978569"/>
              <a:gd name="connsiteY13" fmla="*/ 80210 h 96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78569" h="96252">
                <a:moveTo>
                  <a:pt x="0" y="96252"/>
                </a:moveTo>
                <a:cubicBezTo>
                  <a:pt x="10695" y="82884"/>
                  <a:pt x="16189" y="62505"/>
                  <a:pt x="32084" y="56147"/>
                </a:cubicBezTo>
                <a:cubicBezTo>
                  <a:pt x="38650" y="53521"/>
                  <a:pt x="99974" y="68669"/>
                  <a:pt x="112295" y="72189"/>
                </a:cubicBezTo>
                <a:cubicBezTo>
                  <a:pt x="120425" y="74512"/>
                  <a:pt x="128067" y="78552"/>
                  <a:pt x="136358" y="80210"/>
                </a:cubicBezTo>
                <a:cubicBezTo>
                  <a:pt x="181266" y="89192"/>
                  <a:pt x="247081" y="92779"/>
                  <a:pt x="288758" y="96252"/>
                </a:cubicBezTo>
                <a:cubicBezTo>
                  <a:pt x="315495" y="90905"/>
                  <a:pt x="342117" y="84948"/>
                  <a:pt x="368969" y="80210"/>
                </a:cubicBezTo>
                <a:cubicBezTo>
                  <a:pt x="387587" y="76924"/>
                  <a:pt x="407008" y="77622"/>
                  <a:pt x="425116" y="72189"/>
                </a:cubicBezTo>
                <a:cubicBezTo>
                  <a:pt x="434349" y="69419"/>
                  <a:pt x="440659" y="60657"/>
                  <a:pt x="449179" y="56147"/>
                </a:cubicBezTo>
                <a:cubicBezTo>
                  <a:pt x="486165" y="36566"/>
                  <a:pt x="561474" y="0"/>
                  <a:pt x="561474" y="0"/>
                </a:cubicBezTo>
                <a:cubicBezTo>
                  <a:pt x="566821" y="10695"/>
                  <a:pt x="569061" y="23629"/>
                  <a:pt x="577516" y="32084"/>
                </a:cubicBezTo>
                <a:cubicBezTo>
                  <a:pt x="585971" y="40539"/>
                  <a:pt x="599460" y="41789"/>
                  <a:pt x="609600" y="48126"/>
                </a:cubicBezTo>
                <a:cubicBezTo>
                  <a:pt x="620936" y="55211"/>
                  <a:pt x="630989" y="64168"/>
                  <a:pt x="641684" y="72189"/>
                </a:cubicBezTo>
                <a:cubicBezTo>
                  <a:pt x="668421" y="69515"/>
                  <a:pt x="695032" y="63528"/>
                  <a:pt x="721895" y="64168"/>
                </a:cubicBezTo>
                <a:cubicBezTo>
                  <a:pt x="807596" y="66208"/>
                  <a:pt x="978569" y="80210"/>
                  <a:pt x="978569" y="80210"/>
                </a:cubicBezTo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9C68749-EE1E-8FFA-D487-8423714702D5}"/>
              </a:ext>
            </a:extLst>
          </p:cNvPr>
          <p:cNvCxnSpPr>
            <a:cxnSpLocks/>
          </p:cNvCxnSpPr>
          <p:nvPr/>
        </p:nvCxnSpPr>
        <p:spPr>
          <a:xfrm>
            <a:off x="9875837" y="2297520"/>
            <a:ext cx="0" cy="560327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9CA467B-DA5A-3D87-4AD8-42BB566F9356}"/>
              </a:ext>
            </a:extLst>
          </p:cNvPr>
          <p:cNvCxnSpPr>
            <a:cxnSpLocks/>
          </p:cNvCxnSpPr>
          <p:nvPr/>
        </p:nvCxnSpPr>
        <p:spPr>
          <a:xfrm>
            <a:off x="9875837" y="2857847"/>
            <a:ext cx="1059149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BF65D034-DFAD-16B4-A756-6ADBEE66EADE}"/>
              </a:ext>
            </a:extLst>
          </p:cNvPr>
          <p:cNvSpPr/>
          <p:nvPr/>
        </p:nvSpPr>
        <p:spPr>
          <a:xfrm>
            <a:off x="9949238" y="2743472"/>
            <a:ext cx="898358" cy="64355"/>
          </a:xfrm>
          <a:custGeom>
            <a:avLst/>
            <a:gdLst>
              <a:gd name="connsiteX0" fmla="*/ 0 w 898358"/>
              <a:gd name="connsiteY0" fmla="*/ 48126 h 64355"/>
              <a:gd name="connsiteX1" fmla="*/ 208547 w 898358"/>
              <a:gd name="connsiteY1" fmla="*/ 24063 h 64355"/>
              <a:gd name="connsiteX2" fmla="*/ 232610 w 898358"/>
              <a:gd name="connsiteY2" fmla="*/ 16042 h 64355"/>
              <a:gd name="connsiteX3" fmla="*/ 344905 w 898358"/>
              <a:gd name="connsiteY3" fmla="*/ 0 h 64355"/>
              <a:gd name="connsiteX4" fmla="*/ 409074 w 898358"/>
              <a:gd name="connsiteY4" fmla="*/ 40105 h 64355"/>
              <a:gd name="connsiteX5" fmla="*/ 457200 w 898358"/>
              <a:gd name="connsiteY5" fmla="*/ 56147 h 64355"/>
              <a:gd name="connsiteX6" fmla="*/ 778042 w 898358"/>
              <a:gd name="connsiteY6" fmla="*/ 48126 h 64355"/>
              <a:gd name="connsiteX7" fmla="*/ 826168 w 898358"/>
              <a:gd name="connsiteY7" fmla="*/ 64168 h 64355"/>
              <a:gd name="connsiteX8" fmla="*/ 898358 w 898358"/>
              <a:gd name="connsiteY8" fmla="*/ 56147 h 64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98358" h="64355">
                <a:moveTo>
                  <a:pt x="0" y="48126"/>
                </a:moveTo>
                <a:cubicBezTo>
                  <a:pt x="69516" y="40105"/>
                  <a:pt x="139226" y="33624"/>
                  <a:pt x="208547" y="24063"/>
                </a:cubicBezTo>
                <a:cubicBezTo>
                  <a:pt x="216923" y="22908"/>
                  <a:pt x="224270" y="17432"/>
                  <a:pt x="232610" y="16042"/>
                </a:cubicBezTo>
                <a:cubicBezTo>
                  <a:pt x="461241" y="-22063"/>
                  <a:pt x="200599" y="28861"/>
                  <a:pt x="344905" y="0"/>
                </a:cubicBezTo>
                <a:cubicBezTo>
                  <a:pt x="361432" y="11018"/>
                  <a:pt x="393868" y="33193"/>
                  <a:pt x="409074" y="40105"/>
                </a:cubicBezTo>
                <a:cubicBezTo>
                  <a:pt x="424468" y="47102"/>
                  <a:pt x="441158" y="50800"/>
                  <a:pt x="457200" y="56147"/>
                </a:cubicBezTo>
                <a:cubicBezTo>
                  <a:pt x="730013" y="38546"/>
                  <a:pt x="623304" y="30933"/>
                  <a:pt x="778042" y="48126"/>
                </a:cubicBezTo>
                <a:cubicBezTo>
                  <a:pt x="794084" y="53473"/>
                  <a:pt x="809362" y="66035"/>
                  <a:pt x="826168" y="64168"/>
                </a:cubicBezTo>
                <a:lnTo>
                  <a:pt x="898358" y="56147"/>
                </a:lnTo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45E6EFC-0D7A-2565-C5F6-11C555A358E3}"/>
              </a:ext>
            </a:extLst>
          </p:cNvPr>
          <p:cNvCxnSpPr>
            <a:cxnSpLocks/>
          </p:cNvCxnSpPr>
          <p:nvPr/>
        </p:nvCxnSpPr>
        <p:spPr>
          <a:xfrm>
            <a:off x="9891493" y="3011306"/>
            <a:ext cx="0" cy="560327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9B59C0E-DF24-DE35-10E1-5BE4630B830D}"/>
              </a:ext>
            </a:extLst>
          </p:cNvPr>
          <p:cNvCxnSpPr>
            <a:cxnSpLocks/>
          </p:cNvCxnSpPr>
          <p:nvPr/>
        </p:nvCxnSpPr>
        <p:spPr>
          <a:xfrm>
            <a:off x="9891493" y="3571633"/>
            <a:ext cx="1059149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17F19FE9-74C5-A3F2-C9CC-12EA2A4C2358}"/>
              </a:ext>
            </a:extLst>
          </p:cNvPr>
          <p:cNvSpPr/>
          <p:nvPr/>
        </p:nvSpPr>
        <p:spPr>
          <a:xfrm>
            <a:off x="9930466" y="3400543"/>
            <a:ext cx="890337" cy="34058"/>
          </a:xfrm>
          <a:custGeom>
            <a:avLst/>
            <a:gdLst>
              <a:gd name="connsiteX0" fmla="*/ 0 w 890337"/>
              <a:gd name="connsiteY0" fmla="*/ 24064 h 34058"/>
              <a:gd name="connsiteX1" fmla="*/ 112294 w 890337"/>
              <a:gd name="connsiteY1" fmla="*/ 0 h 34058"/>
              <a:gd name="connsiteX2" fmla="*/ 176463 w 890337"/>
              <a:gd name="connsiteY2" fmla="*/ 8021 h 34058"/>
              <a:gd name="connsiteX3" fmla="*/ 473242 w 890337"/>
              <a:gd name="connsiteY3" fmla="*/ 24064 h 34058"/>
              <a:gd name="connsiteX4" fmla="*/ 713873 w 890337"/>
              <a:gd name="connsiteY4" fmla="*/ 24064 h 34058"/>
              <a:gd name="connsiteX5" fmla="*/ 778042 w 890337"/>
              <a:gd name="connsiteY5" fmla="*/ 8021 h 34058"/>
              <a:gd name="connsiteX6" fmla="*/ 818147 w 890337"/>
              <a:gd name="connsiteY6" fmla="*/ 16043 h 34058"/>
              <a:gd name="connsiteX7" fmla="*/ 850231 w 890337"/>
              <a:gd name="connsiteY7" fmla="*/ 24064 h 34058"/>
              <a:gd name="connsiteX8" fmla="*/ 890337 w 890337"/>
              <a:gd name="connsiteY8" fmla="*/ 24064 h 34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90337" h="34058">
                <a:moveTo>
                  <a:pt x="0" y="24064"/>
                </a:moveTo>
                <a:cubicBezTo>
                  <a:pt x="91020" y="5859"/>
                  <a:pt x="53758" y="14634"/>
                  <a:pt x="112294" y="0"/>
                </a:cubicBezTo>
                <a:cubicBezTo>
                  <a:pt x="133684" y="2674"/>
                  <a:pt x="154981" y="6231"/>
                  <a:pt x="176463" y="8021"/>
                </a:cubicBezTo>
                <a:cubicBezTo>
                  <a:pt x="253342" y="14428"/>
                  <a:pt x="403043" y="20721"/>
                  <a:pt x="473242" y="24064"/>
                </a:cubicBezTo>
                <a:cubicBezTo>
                  <a:pt x="579709" y="35894"/>
                  <a:pt x="571372" y="38806"/>
                  <a:pt x="713873" y="24064"/>
                </a:cubicBezTo>
                <a:cubicBezTo>
                  <a:pt x="735804" y="21795"/>
                  <a:pt x="778042" y="8021"/>
                  <a:pt x="778042" y="8021"/>
                </a:cubicBezTo>
                <a:cubicBezTo>
                  <a:pt x="791410" y="10695"/>
                  <a:pt x="804839" y="13085"/>
                  <a:pt x="818147" y="16043"/>
                </a:cubicBezTo>
                <a:cubicBezTo>
                  <a:pt x="828908" y="18435"/>
                  <a:pt x="839275" y="22847"/>
                  <a:pt x="850231" y="24064"/>
                </a:cubicBezTo>
                <a:cubicBezTo>
                  <a:pt x="863518" y="25540"/>
                  <a:pt x="876968" y="24064"/>
                  <a:pt x="890337" y="24064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16224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8ABE3C-94CC-E4A5-29A7-E4F700443C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836712"/>
            <a:ext cx="8964613" cy="4680520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120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Bettoni, S., Orlandi, G. L., </a:t>
            </a:r>
            <a:r>
              <a:rPr lang="de-CH" sz="120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Salomone</a:t>
            </a:r>
            <a:r>
              <a:rPr lang="de-CH" sz="120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F., </a:t>
            </a:r>
            <a:r>
              <a:rPr lang="de-CH" sz="120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Boiger</a:t>
            </a:r>
            <a:r>
              <a:rPr lang="de-CH" sz="120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R., Ischebeck, R., Xue, R., &amp; </a:t>
            </a:r>
            <a:r>
              <a:rPr lang="de-CH" sz="120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Mostacci</a:t>
            </a:r>
            <a:r>
              <a:rPr lang="de-CH" sz="120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A. (2024). </a:t>
            </a:r>
            <a:r>
              <a:rPr lang="de-CH" sz="120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Machine</a:t>
            </a:r>
            <a:r>
              <a:rPr lang="de-CH" sz="120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de-CH" sz="120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learning</a:t>
            </a:r>
            <a:r>
              <a:rPr lang="de-CH" sz="120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de-CH" sz="120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based</a:t>
            </a:r>
            <a:r>
              <a:rPr lang="de-CH" sz="120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longitudinal virtual </a:t>
            </a:r>
            <a:r>
              <a:rPr lang="de-CH" sz="120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diagnostics</a:t>
            </a:r>
            <a:r>
              <a:rPr lang="de-CH" sz="120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at SwissFEL. </a:t>
            </a:r>
            <a:r>
              <a:rPr lang="de-CH" sz="120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Review </a:t>
            </a:r>
            <a:r>
              <a:rPr lang="de-CH" sz="1200" i="1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of</a:t>
            </a:r>
            <a:r>
              <a:rPr lang="de-CH" sz="120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Scientific Instruments</a:t>
            </a:r>
            <a:r>
              <a:rPr lang="de-CH" sz="120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 </a:t>
            </a:r>
            <a:r>
              <a:rPr lang="de-CH" sz="120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95</a:t>
            </a:r>
            <a:r>
              <a:rPr lang="de-CH" sz="120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(1), 015110 (12 pp.). </a:t>
            </a:r>
            <a:r>
              <a:rPr lang="de-CH" sz="1200" i="0" dirty="0">
                <a:solidFill>
                  <a:srgbClr val="000000"/>
                </a:solidFill>
                <a:effectLst/>
                <a:latin typeface="Verdana" panose="020B0604030504040204" pitchFamily="34" charset="0"/>
                <a:hlinkClick r:id="rId2"/>
              </a:rPr>
              <a:t>https://doi.org/10.1063/5.0179712</a:t>
            </a:r>
            <a:endParaRPr lang="de-CH" sz="120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Vallis, N., Craievich, P., </a:t>
            </a:r>
            <a:r>
              <a:rPr lang="de-CH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Schär</a:t>
            </a:r>
            <a:r>
              <a:rPr lang="de-CH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M., Zennaro, R., </a:t>
            </a:r>
            <a:r>
              <a:rPr lang="de-CH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Auchmann</a:t>
            </a:r>
            <a:r>
              <a:rPr lang="de-CH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B., Braun, H. H., … Zykova, M. (2024). Proof-</a:t>
            </a:r>
            <a:r>
              <a:rPr lang="de-CH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of</a:t>
            </a:r>
            <a:r>
              <a:rPr lang="de-CH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</a:t>
            </a:r>
            <a:r>
              <a:rPr lang="de-CH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principle</a:t>
            </a:r>
            <a:r>
              <a:rPr lang="de-CH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de-CH" sz="12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</a:t>
            </a:r>
            <a:r>
              <a:rPr lang="de-CH" sz="1200" b="0" i="0" baseline="3000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+</a:t>
            </a:r>
            <a:r>
              <a:rPr lang="de-CH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source </a:t>
            </a:r>
            <a:r>
              <a:rPr lang="de-CH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for</a:t>
            </a:r>
            <a:r>
              <a:rPr lang="de-CH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de-CH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future</a:t>
            </a:r>
            <a:r>
              <a:rPr lang="de-CH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de-CH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colliders</a:t>
            </a:r>
            <a:r>
              <a:rPr lang="de-CH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 </a:t>
            </a:r>
            <a:r>
              <a:rPr lang="de-CH" sz="1200" b="0" i="1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Physical</a:t>
            </a:r>
            <a:r>
              <a:rPr lang="de-CH" sz="12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Review </a:t>
            </a:r>
            <a:r>
              <a:rPr lang="de-CH" sz="1200" b="0" i="1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Accelerators</a:t>
            </a:r>
            <a:r>
              <a:rPr lang="de-CH" sz="12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and </a:t>
            </a:r>
            <a:r>
              <a:rPr lang="de-CH" sz="1200" b="0" i="1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Beams</a:t>
            </a:r>
            <a:r>
              <a:rPr lang="de-CH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 </a:t>
            </a:r>
            <a:r>
              <a:rPr lang="de-CH" sz="12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27</a:t>
            </a:r>
            <a:r>
              <a:rPr lang="de-CH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(1), 013401 (16 pp.). </a:t>
            </a:r>
            <a:r>
              <a:rPr lang="de-CH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  <a:hlinkClick r:id="rId3"/>
              </a:rPr>
              <a:t>https://doi.org/10.1103/PhysRevAccelBeams.27.013401</a:t>
            </a:r>
            <a:endParaRPr lang="de-CH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Błachucki</a:t>
            </a:r>
            <a:r>
              <a:rPr lang="de-CH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W., Johnson, P. J. M., </a:t>
            </a:r>
            <a:r>
              <a:rPr lang="de-CH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Usov</a:t>
            </a:r>
            <a:r>
              <a:rPr lang="de-CH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I., Divall, E., Cirelli, C., Knopp, G., … Arrell, C. (2024). </a:t>
            </a:r>
            <a:r>
              <a:rPr lang="de-CH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Correlation</a:t>
            </a:r>
            <a:r>
              <a:rPr lang="de-CH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de-CH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of</a:t>
            </a:r>
            <a:r>
              <a:rPr lang="de-CH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de-CH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refractive</a:t>
            </a:r>
            <a:r>
              <a:rPr lang="de-CH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de-CH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index</a:t>
            </a:r>
            <a:r>
              <a:rPr lang="de-CH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de-CH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based</a:t>
            </a:r>
            <a:r>
              <a:rPr lang="de-CH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and </a:t>
            </a:r>
            <a:r>
              <a:rPr lang="de-CH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THz</a:t>
            </a:r>
            <a:r>
              <a:rPr lang="de-CH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de-CH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streaking</a:t>
            </a:r>
            <a:r>
              <a:rPr lang="de-CH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de-CH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arrival</a:t>
            </a:r>
            <a:r>
              <a:rPr lang="de-CH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time </a:t>
            </a:r>
            <a:r>
              <a:rPr lang="de-CH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tools</a:t>
            </a:r>
            <a:r>
              <a:rPr lang="de-CH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de-CH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for</a:t>
            </a:r>
            <a:r>
              <a:rPr lang="de-CH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de-CH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hard</a:t>
            </a:r>
            <a:r>
              <a:rPr lang="de-CH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X-</a:t>
            </a:r>
            <a:r>
              <a:rPr lang="de-CH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ray</a:t>
            </a:r>
            <a:r>
              <a:rPr lang="de-CH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de-CH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free-electron</a:t>
            </a:r>
            <a:r>
              <a:rPr lang="de-CH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de-CH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laser</a:t>
            </a:r>
            <a:r>
              <a:rPr lang="de-CH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 </a:t>
            </a:r>
            <a:r>
              <a:rPr lang="de-CH" sz="12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Journal </a:t>
            </a:r>
            <a:r>
              <a:rPr lang="de-CH" sz="1200" b="0" i="1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of</a:t>
            </a:r>
            <a:r>
              <a:rPr lang="de-CH" sz="12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Synchrotron Radiation</a:t>
            </a:r>
            <a:r>
              <a:rPr lang="de-CH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 </a:t>
            </a:r>
            <a:r>
              <a:rPr lang="de-CH" sz="12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31</a:t>
            </a:r>
            <a:r>
              <a:rPr lang="de-CH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(Pt 2), 233-242. </a:t>
            </a:r>
            <a:r>
              <a:rPr lang="de-CH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  <a:hlinkClick r:id="rId4"/>
              </a:rPr>
              <a:t>https://doi.org/10.1107/S1600577523010500</a:t>
            </a:r>
            <a:endParaRPr lang="de-CH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Chen, J., Li, Z., Zhang, T., Min, J., Sun, Z., Liu, Q., … Chen, W. (2024). Influence of interface on microstructure and mechanical properties of laser-direct energy deposited Ti60 alloy. </a:t>
            </a:r>
            <a:r>
              <a:rPr lang="en-US" sz="11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Additive Manufacturing</a:t>
            </a:r>
            <a:r>
              <a:rPr lang="en-US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 </a:t>
            </a:r>
            <a:r>
              <a:rPr lang="en-US" sz="11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95</a:t>
            </a:r>
            <a:r>
              <a:rPr lang="en-US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104560 (12 pp.). </a:t>
            </a:r>
            <a:r>
              <a:rPr lang="en-US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  <a:hlinkClick r:id="rId5"/>
              </a:rPr>
              <a:t>https://doi.org/10.1016/j.addma.2024.104560</a:t>
            </a:r>
            <a:endParaRPr lang="de-CH" sz="1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Juranić</a:t>
            </a:r>
            <a:r>
              <a:rPr lang="de-CH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P., Cirelli, C., Mamyrbayev, T., Uemura, Y., Vila-Comamala, J., Lima, F. A., … David, C. (2024). Transient X‐</a:t>
            </a:r>
            <a:r>
              <a:rPr lang="de-CH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ray</a:t>
            </a:r>
            <a:r>
              <a:rPr lang="de-CH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de-CH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absorption</a:t>
            </a:r>
            <a:r>
              <a:rPr lang="de-CH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de-CH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near</a:t>
            </a:r>
            <a:r>
              <a:rPr lang="de-CH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de-CH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edge</a:t>
            </a:r>
            <a:r>
              <a:rPr lang="de-CH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de-CH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structure</a:t>
            </a:r>
            <a:r>
              <a:rPr lang="de-CH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de-CH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spectroscopy</a:t>
            </a:r>
            <a:r>
              <a:rPr lang="de-CH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de-CH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using</a:t>
            </a:r>
            <a:r>
              <a:rPr lang="de-CH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de-CH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broadband</a:t>
            </a:r>
            <a:r>
              <a:rPr lang="de-CH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de-CH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free‐electron</a:t>
            </a:r>
            <a:r>
              <a:rPr lang="de-CH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de-CH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laser</a:t>
            </a:r>
            <a:r>
              <a:rPr lang="de-CH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de-CH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pulses</a:t>
            </a:r>
            <a:r>
              <a:rPr lang="de-CH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 </a:t>
            </a:r>
            <a:r>
              <a:rPr lang="de-CH" sz="11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Small Methods</a:t>
            </a:r>
            <a:r>
              <a:rPr lang="de-CH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 </a:t>
            </a:r>
            <a:r>
              <a:rPr lang="de-CH" sz="11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8</a:t>
            </a:r>
            <a:r>
              <a:rPr lang="de-CH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(8), 2301328 (7 </a:t>
            </a:r>
            <a:r>
              <a:rPr lang="de-CH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ppp</a:t>
            </a:r>
            <a:r>
              <a:rPr lang="de-CH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.). </a:t>
            </a:r>
            <a:r>
              <a:rPr lang="de-CH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  <a:hlinkClick r:id="rId6"/>
              </a:rPr>
              <a:t>https://doi.org/10.1002/smtd.202301328</a:t>
            </a:r>
            <a:endParaRPr lang="de-CH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Orlandi, G. L. (2024). Absolute and non-invasive determination of the electron bunch length in a free electron laser using a bunch compressor monitor. </a:t>
            </a:r>
            <a:r>
              <a:rPr lang="en-US" sz="11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Scientific Reports</a:t>
            </a:r>
            <a:r>
              <a:rPr lang="en-US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 </a:t>
            </a:r>
            <a:r>
              <a:rPr lang="en-US" sz="11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14</a:t>
            </a:r>
            <a:r>
              <a:rPr lang="en-US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(1), 6319 (14 pp.). </a:t>
            </a:r>
            <a:r>
              <a:rPr lang="en-US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  <a:hlinkClick r:id="rId7"/>
              </a:rPr>
              <a:t>https://doi.org/10.1038/s41598-024-56586-1</a:t>
            </a:r>
            <a:endParaRPr lang="de-CH" sz="1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Vallis, N., Craievich, P., </a:t>
            </a:r>
            <a:r>
              <a:rPr lang="de-CH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Schär</a:t>
            </a:r>
            <a:r>
              <a:rPr lang="de-CH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M., Zennaro, R., </a:t>
            </a:r>
            <a:r>
              <a:rPr lang="de-CH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Auchmann</a:t>
            </a:r>
            <a:r>
              <a:rPr lang="de-CH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B., Braun, H. H., … Zykova, M. (2024). Proof-</a:t>
            </a:r>
            <a:r>
              <a:rPr lang="de-CH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of</a:t>
            </a:r>
            <a:r>
              <a:rPr lang="de-CH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</a:t>
            </a:r>
            <a:r>
              <a:rPr lang="de-CH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principle</a:t>
            </a:r>
            <a:r>
              <a:rPr lang="de-CH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de-CH" sz="11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</a:t>
            </a:r>
            <a:r>
              <a:rPr lang="de-CH" sz="1100" b="0" i="0" baseline="3000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+</a:t>
            </a:r>
            <a:r>
              <a:rPr lang="de-CH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source </a:t>
            </a:r>
            <a:r>
              <a:rPr lang="de-CH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for</a:t>
            </a:r>
            <a:r>
              <a:rPr lang="de-CH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de-CH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future</a:t>
            </a:r>
            <a:r>
              <a:rPr lang="de-CH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de-CH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colliders</a:t>
            </a:r>
            <a:r>
              <a:rPr lang="de-CH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 </a:t>
            </a:r>
            <a:r>
              <a:rPr lang="de-CH" sz="1100" b="0" i="1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Physical</a:t>
            </a:r>
            <a:r>
              <a:rPr lang="de-CH" sz="11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Review </a:t>
            </a:r>
            <a:r>
              <a:rPr lang="de-CH" sz="1100" b="0" i="1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Accelerators</a:t>
            </a:r>
            <a:r>
              <a:rPr lang="de-CH" sz="11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and </a:t>
            </a:r>
            <a:r>
              <a:rPr lang="de-CH" sz="1100" b="0" i="1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Beams</a:t>
            </a:r>
            <a:r>
              <a:rPr lang="de-CH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 </a:t>
            </a:r>
            <a:r>
              <a:rPr lang="de-CH" sz="11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27</a:t>
            </a:r>
            <a:r>
              <a:rPr lang="de-CH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(1), 013401 (16 pp.). </a:t>
            </a:r>
            <a:r>
              <a:rPr lang="de-CH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  <a:hlinkClick r:id="rId3"/>
              </a:rPr>
              <a:t>https://doi.org/10.1103/PhysRevAccelBeams.27.013401</a:t>
            </a:r>
            <a:endParaRPr lang="de-CH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Zhang, T., &amp; Yuan, H. (2024). Thermo-mechanical creep-fatigue damage evolution and life assessment of </a:t>
            </a:r>
            <a:r>
              <a:rPr lang="en-US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TiAl</a:t>
            </a:r>
            <a:r>
              <a:rPr lang="en-US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alloy. </a:t>
            </a:r>
            <a:r>
              <a:rPr lang="en-US" sz="11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Materials Science and Engineering A: Structural Materials: Properties, Microstructure and Processing</a:t>
            </a:r>
            <a:r>
              <a:rPr lang="en-US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 </a:t>
            </a:r>
            <a:r>
              <a:rPr lang="en-US" sz="11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909</a:t>
            </a:r>
            <a:r>
              <a:rPr lang="en-US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146806 (11 pp.). https://doi.org/10.1016/j.msea.2024.146806</a:t>
            </a:r>
            <a:endParaRPr lang="de-CH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br>
              <a:rPr lang="de-CH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</a:b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51C0E8-023A-7D55-432B-5BE933F32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A85109-6929-90ED-2F7F-27F3EA9DE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104EB0-5BD3-72FA-FA33-8F19F489B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6B1AF2A-1D61-52F8-BA5F-80B1B9794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Publication List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88144646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AS V8" id="{064E1F69-F7DB-4A09-94E4-8C427170E7EA}" vid="{7643CE5B-6D02-48B3-BE19-E2325451F8F3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VO-9722-782_0_CAS Presentation Content Slides</Template>
  <TotalTime>0</TotalTime>
  <Words>1470</Words>
  <Application>Microsoft Office PowerPoint</Application>
  <PresentationFormat>Widescreen</PresentationFormat>
  <Paragraphs>92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Aptos</vt:lpstr>
      <vt:lpstr>Arial</vt:lpstr>
      <vt:lpstr>Calibri</vt:lpstr>
      <vt:lpstr>Georgia</vt:lpstr>
      <vt:lpstr>Helvetica Neue Medium</vt:lpstr>
      <vt:lpstr>Symbol</vt:lpstr>
      <vt:lpstr>Times</vt:lpstr>
      <vt:lpstr>Verdana</vt:lpstr>
      <vt:lpstr>Wingdings</vt:lpstr>
      <vt:lpstr>Benutzerdefiniertes Design</vt:lpstr>
      <vt:lpstr>SwissFEL Diagnostics Developments for 2024</vt:lpstr>
      <vt:lpstr>Ongoing work in 2024</vt:lpstr>
      <vt:lpstr>New developments in 2024</vt:lpstr>
      <vt:lpstr>SARMA01-DBCM030: 2-detector Bunch-Compressor-Monitor (BCM) for absolute bunch-length measurements (*) G.L. Orlandi, F. Addesa, H. Brands, P. Dijkstal, R. Ischebeck, E. Prat, S. Reiche, T. Schietinger </vt:lpstr>
      <vt:lpstr>Nanofabricated Wire-Scanners (WS) for minimal invasive and sub-mm beam monitoring for standard SwissFEL operations Francesca M. Addesa, K. Bitterli, A. Gobbo, A. Foskolos, V. Guzenko, R. Ischebeck, W. Koprek, S. Meaney, G.L. Orlandi, E. Prat </vt:lpstr>
      <vt:lpstr>Laser/e-beam tomography</vt:lpstr>
      <vt:lpstr>Publication List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Blue</dc:title>
  <dc:creator>Juranic Pavle</dc:creator>
  <dc:description>erstellt durch Vorlagenbauer.ch</dc:description>
  <cp:lastModifiedBy>Juranic Pavle</cp:lastModifiedBy>
  <cp:revision>51</cp:revision>
  <dcterms:created xsi:type="dcterms:W3CDTF">2025-01-09T12:57:40Z</dcterms:created>
  <dcterms:modified xsi:type="dcterms:W3CDTF">2025-01-21T09:50:56Z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