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"/>
  </p:notesMasterIdLst>
  <p:handoutMasterIdLst>
    <p:handoutMasterId r:id="rId12"/>
  </p:handoutMasterIdLst>
  <p:sldIdLst>
    <p:sldId id="329" r:id="rId5"/>
    <p:sldId id="644" r:id="rId6"/>
    <p:sldId id="646" r:id="rId7"/>
    <p:sldId id="643" r:id="rId8"/>
    <p:sldId id="640" r:id="rId9"/>
    <p:sldId id="647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7A00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16" autoAdjust="0"/>
    <p:restoredTop sz="96053" autoAdjust="0"/>
  </p:normalViewPr>
  <p:slideViewPr>
    <p:cSldViewPr showGuides="1">
      <p:cViewPr varScale="1">
        <p:scale>
          <a:sx n="105" d="100"/>
          <a:sy n="105" d="100"/>
        </p:scale>
        <p:origin x="216" y="38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21.01.25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23678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tiff"/><Relationship Id="rId18" Type="http://schemas.openxmlformats.org/officeDocument/2006/relationships/image" Target="../media/image2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jp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0.png"/><Relationship Id="rId11" Type="http://schemas.openxmlformats.org/officeDocument/2006/relationships/image" Target="../media/image15.tiff"/><Relationship Id="rId5" Type="http://schemas.openxmlformats.org/officeDocument/2006/relationships/image" Target="../media/image9.png"/><Relationship Id="rId15" Type="http://schemas.openxmlformats.org/officeDocument/2006/relationships/image" Target="../media/image19.jpg"/><Relationship Id="rId10" Type="http://schemas.openxmlformats.org/officeDocument/2006/relationships/image" Target="../media/image14.gif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204592"/>
            <a:ext cx="9865171" cy="2008384"/>
          </a:xfrm>
        </p:spPr>
        <p:txBody>
          <a:bodyPr/>
          <a:lstStyle/>
          <a:p>
            <a:r>
              <a:rPr lang="en-US" sz="40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Maloja Update</a:t>
            </a:r>
            <a:br>
              <a:rPr lang="en-US" sz="40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br>
              <a:rPr lang="en-US" sz="40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2000" b="1" kern="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SwissFEL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Performance Workshop 2025</a:t>
            </a:r>
            <a:endParaRPr lang="en-GB" sz="2000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Kirsten Schnorr on behalf of the Maloja group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252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46FAFFF-14D8-C143-8281-BDEC1ADE7D63}"/>
              </a:ext>
            </a:extLst>
          </p:cNvPr>
          <p:cNvSpPr/>
          <p:nvPr/>
        </p:nvSpPr>
        <p:spPr>
          <a:xfrm>
            <a:off x="-48683" y="1700809"/>
            <a:ext cx="12240683" cy="47525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400000"/>
          </a:ln>
        </p:spPr>
        <p:txBody>
          <a:bodyPr lIns="60957" tIns="60957" rIns="60957" bIns="60957"/>
          <a:lstStyle/>
          <a:p>
            <a:pPr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3200"/>
          </a:p>
        </p:txBody>
      </p:sp>
      <p:pic>
        <p:nvPicPr>
          <p:cNvPr id="45" name="Picture 7" descr="Picture 7">
            <a:extLst>
              <a:ext uri="{FF2B5EF4-FFF2-40B4-BE49-F238E27FC236}">
                <a16:creationId xmlns:a16="http://schemas.microsoft.com/office/drawing/2014/main" id="{4181FEB7-0142-BB44-ABFC-F9558BB7B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491" y="2151871"/>
            <a:ext cx="960109" cy="1280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Picture 10" descr="Picture 10">
            <a:extLst>
              <a:ext uri="{FF2B5EF4-FFF2-40B4-BE49-F238E27FC236}">
                <a16:creationId xmlns:a16="http://schemas.microsoft.com/office/drawing/2014/main" id="{34C2A202-A498-4749-965F-820E9326F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2151871"/>
            <a:ext cx="960111" cy="1280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Picture 15" descr="Picture 15">
            <a:extLst>
              <a:ext uri="{FF2B5EF4-FFF2-40B4-BE49-F238E27FC236}">
                <a16:creationId xmlns:a16="http://schemas.microsoft.com/office/drawing/2014/main" id="{3EE9BEDD-CE15-704E-9C95-23D82B2F7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398" y="2160547"/>
            <a:ext cx="960109" cy="1280144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TextBox 5">
            <a:extLst>
              <a:ext uri="{FF2B5EF4-FFF2-40B4-BE49-F238E27FC236}">
                <a16:creationId xmlns:a16="http://schemas.microsoft.com/office/drawing/2014/main" id="{F7905371-C96F-A245-82D0-E4E4210491FE}"/>
              </a:ext>
            </a:extLst>
          </p:cNvPr>
          <p:cNvSpPr txBox="1"/>
          <p:nvPr/>
        </p:nvSpPr>
        <p:spPr>
          <a:xfrm>
            <a:off x="379376" y="3466694"/>
            <a:ext cx="729046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Kirsten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 err="1"/>
              <a:t>Schnorr</a:t>
            </a:r>
            <a:endParaRPr sz="1600" dirty="0"/>
          </a:p>
        </p:txBody>
      </p:sp>
      <p:sp>
        <p:nvSpPr>
          <p:cNvPr id="52" name="TextBox 16">
            <a:extLst>
              <a:ext uri="{FF2B5EF4-FFF2-40B4-BE49-F238E27FC236}">
                <a16:creationId xmlns:a16="http://schemas.microsoft.com/office/drawing/2014/main" id="{4109EB5C-D6CF-CD49-99BB-8AB7116B1C7E}"/>
              </a:ext>
            </a:extLst>
          </p:cNvPr>
          <p:cNvSpPr txBox="1"/>
          <p:nvPr/>
        </p:nvSpPr>
        <p:spPr>
          <a:xfrm>
            <a:off x="1535491" y="3466694"/>
            <a:ext cx="959558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Andre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Al Haddad</a:t>
            </a:r>
          </a:p>
        </p:txBody>
      </p:sp>
      <p:sp>
        <p:nvSpPr>
          <p:cNvPr id="53" name="TextBox 17">
            <a:extLst>
              <a:ext uri="{FF2B5EF4-FFF2-40B4-BE49-F238E27FC236}">
                <a16:creationId xmlns:a16="http://schemas.microsoft.com/office/drawing/2014/main" id="{FB343CA3-B61B-C147-AB05-CBCCFA1B6624}"/>
              </a:ext>
            </a:extLst>
          </p:cNvPr>
          <p:cNvSpPr txBox="1"/>
          <p:nvPr/>
        </p:nvSpPr>
        <p:spPr>
          <a:xfrm>
            <a:off x="119336" y="1799832"/>
            <a:ext cx="910057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sz="1600" dirty="0"/>
              <a:t>Scientists</a:t>
            </a:r>
          </a:p>
        </p:txBody>
      </p:sp>
      <p:sp>
        <p:nvSpPr>
          <p:cNvPr id="54" name="TextBox 20">
            <a:extLst>
              <a:ext uri="{FF2B5EF4-FFF2-40B4-BE49-F238E27FC236}">
                <a16:creationId xmlns:a16="http://schemas.microsoft.com/office/drawing/2014/main" id="{4CD14DBB-67A5-F84E-A7C4-AD0D466AC944}"/>
              </a:ext>
            </a:extLst>
          </p:cNvPr>
          <p:cNvSpPr txBox="1"/>
          <p:nvPr/>
        </p:nvSpPr>
        <p:spPr>
          <a:xfrm>
            <a:off x="119336" y="4126556"/>
            <a:ext cx="854401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sz="1600" dirty="0"/>
              <a:t>P</a:t>
            </a:r>
            <a:r>
              <a:rPr lang="en-GB" sz="1600" dirty="0" err="1"/>
              <a:t>ostdocs</a:t>
            </a:r>
            <a:endParaRPr sz="1600" dirty="0"/>
          </a:p>
        </p:txBody>
      </p:sp>
      <p:sp>
        <p:nvSpPr>
          <p:cNvPr id="58" name="TextBox 25">
            <a:extLst>
              <a:ext uri="{FF2B5EF4-FFF2-40B4-BE49-F238E27FC236}">
                <a16:creationId xmlns:a16="http://schemas.microsoft.com/office/drawing/2014/main" id="{52B561DC-1180-2741-80AA-F566CF6D48D9}"/>
              </a:ext>
            </a:extLst>
          </p:cNvPr>
          <p:cNvSpPr txBox="1"/>
          <p:nvPr/>
        </p:nvSpPr>
        <p:spPr>
          <a:xfrm>
            <a:off x="7104112" y="3456572"/>
            <a:ext cx="1219501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>
                <a:sym typeface="Calibri"/>
              </a:rPr>
              <a:t>Simon </a:t>
            </a:r>
            <a:endParaRPr lang="en-GB" sz="1600" dirty="0"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 err="1">
                <a:sym typeface="Calibri"/>
              </a:rPr>
              <a:t>Tiefenbacher</a:t>
            </a:r>
            <a:endParaRPr lang="en-GB" sz="1600" spc="40" dirty="0">
              <a:sym typeface="Calibri"/>
            </a:endParaRPr>
          </a:p>
        </p:txBody>
      </p:sp>
      <p:sp>
        <p:nvSpPr>
          <p:cNvPr id="60" name="TextBox 27">
            <a:extLst>
              <a:ext uri="{FF2B5EF4-FFF2-40B4-BE49-F238E27FC236}">
                <a16:creationId xmlns:a16="http://schemas.microsoft.com/office/drawing/2014/main" id="{60D86E68-3BE4-6A40-A660-5E351EFEDEE3}"/>
              </a:ext>
            </a:extLst>
          </p:cNvPr>
          <p:cNvSpPr txBox="1"/>
          <p:nvPr/>
        </p:nvSpPr>
        <p:spPr>
          <a:xfrm>
            <a:off x="7253547" y="1812121"/>
            <a:ext cx="991875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sz="1600" dirty="0"/>
              <a:t>Technician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id="{148E5EA9-60C8-C448-AD6C-9C5220DAFDFD}"/>
              </a:ext>
            </a:extLst>
          </p:cNvPr>
          <p:cNvSpPr txBox="1"/>
          <p:nvPr/>
        </p:nvSpPr>
        <p:spPr>
          <a:xfrm>
            <a:off x="4410794" y="3466694"/>
            <a:ext cx="623119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Gregor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 err="1"/>
              <a:t>Knopp</a:t>
            </a:r>
            <a:endParaRPr sz="1600" dirty="0"/>
          </a:p>
        </p:txBody>
      </p:sp>
      <p:sp>
        <p:nvSpPr>
          <p:cNvPr id="62" name="TextBox 31">
            <a:extLst>
              <a:ext uri="{FF2B5EF4-FFF2-40B4-BE49-F238E27FC236}">
                <a16:creationId xmlns:a16="http://schemas.microsoft.com/office/drawing/2014/main" id="{5B47CBBD-E5BC-7C47-82E7-049F2156669F}"/>
              </a:ext>
            </a:extLst>
          </p:cNvPr>
          <p:cNvSpPr txBox="1"/>
          <p:nvPr/>
        </p:nvSpPr>
        <p:spPr>
          <a:xfrm>
            <a:off x="5508466" y="3466694"/>
            <a:ext cx="915635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Christoph</a:t>
            </a: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 err="1"/>
              <a:t>Bostedt</a:t>
            </a:r>
            <a:endParaRPr sz="1600" dirty="0"/>
          </a:p>
        </p:txBody>
      </p:sp>
      <p:pic>
        <p:nvPicPr>
          <p:cNvPr id="63" name="Picture 18" descr="Picture 18">
            <a:extLst>
              <a:ext uri="{FF2B5EF4-FFF2-40B4-BE49-F238E27FC236}">
                <a16:creationId xmlns:a16="http://schemas.microsoft.com/office/drawing/2014/main" id="{93F2BEBF-3D9F-F543-B8F8-6C01BF2E0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3792" y="2151871"/>
            <a:ext cx="1017939" cy="127242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Picture 23" descr="Picture 23">
            <a:extLst>
              <a:ext uri="{FF2B5EF4-FFF2-40B4-BE49-F238E27FC236}">
                <a16:creationId xmlns:a16="http://schemas.microsoft.com/office/drawing/2014/main" id="{7E805DCB-C45B-F14D-890E-2E34D4E524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6851" y="2151871"/>
            <a:ext cx="959189" cy="1284336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extBox 22">
            <a:extLst>
              <a:ext uri="{FF2B5EF4-FFF2-40B4-BE49-F238E27FC236}">
                <a16:creationId xmlns:a16="http://schemas.microsoft.com/office/drawing/2014/main" id="{9BDA314F-4D7B-5541-BBEA-D1EBED889B0A}"/>
              </a:ext>
            </a:extLst>
          </p:cNvPr>
          <p:cNvSpPr txBox="1"/>
          <p:nvPr/>
        </p:nvSpPr>
        <p:spPr>
          <a:xfrm>
            <a:off x="3108044" y="5778469"/>
            <a:ext cx="522579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/>
              <a:t>Jonas</a:t>
            </a:r>
            <a:endParaRPr lang="en-US" sz="1600" dirty="0"/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/>
              <a:t>Knurr</a:t>
            </a:r>
            <a:endParaRPr sz="1600" dirty="0"/>
          </a:p>
        </p:txBody>
      </p:sp>
      <p:pic>
        <p:nvPicPr>
          <p:cNvPr id="67" name="20200303_121126.jpg" descr="20200303_121126.jpg">
            <a:extLst>
              <a:ext uri="{FF2B5EF4-FFF2-40B4-BE49-F238E27FC236}">
                <a16:creationId xmlns:a16="http://schemas.microsoft.com/office/drawing/2014/main" id="{49A499DC-7542-2149-ADF6-E9C709D059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5999" y="4461591"/>
            <a:ext cx="977753" cy="1303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Picture 6" descr="Picture 6">
            <a:extLst>
              <a:ext uri="{FF2B5EF4-FFF2-40B4-BE49-F238E27FC236}">
                <a16:creationId xmlns:a16="http://schemas.microsoft.com/office/drawing/2014/main" id="{BB02F8DE-11C5-D44D-9C1D-A18877DE44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8432" y="4317097"/>
            <a:ext cx="1920216" cy="192021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7816C0-02E6-594C-98EF-D71314A56B8E}"/>
              </a:ext>
            </a:extLst>
          </p:cNvPr>
          <p:cNvSpPr txBox="1"/>
          <p:nvPr/>
        </p:nvSpPr>
        <p:spPr>
          <a:xfrm>
            <a:off x="5679995" y="67357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2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1E9509-E249-3F43-9656-B16FC86E5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628" y="2156355"/>
            <a:ext cx="1003388" cy="128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25">
            <a:extLst>
              <a:ext uri="{FF2B5EF4-FFF2-40B4-BE49-F238E27FC236}">
                <a16:creationId xmlns:a16="http://schemas.microsoft.com/office/drawing/2014/main" id="{DA75FA85-D1B5-834E-85AB-E97CF020D9B1}"/>
              </a:ext>
            </a:extLst>
          </p:cNvPr>
          <p:cNvSpPr txBox="1"/>
          <p:nvPr/>
        </p:nvSpPr>
        <p:spPr>
          <a:xfrm>
            <a:off x="9498204" y="3456572"/>
            <a:ext cx="646331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>
                <a:ea typeface="Arial"/>
                <a:cs typeface="Arial"/>
                <a:sym typeface="Calibri"/>
              </a:rPr>
              <a:t>Xinhua</a:t>
            </a:r>
            <a:endParaRPr lang="en-GB" sz="1600" dirty="0"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 err="1">
                <a:sym typeface="Calibri"/>
              </a:rPr>
              <a:t>Xie</a:t>
            </a:r>
            <a:endParaRPr lang="en-GB" sz="1600" spc="40" dirty="0">
              <a:sym typeface="Calibri"/>
            </a:endParaRPr>
          </a:p>
        </p:txBody>
      </p:sp>
      <p:sp>
        <p:nvSpPr>
          <p:cNvPr id="37" name="TextBox 27">
            <a:extLst>
              <a:ext uri="{FF2B5EF4-FFF2-40B4-BE49-F238E27FC236}">
                <a16:creationId xmlns:a16="http://schemas.microsoft.com/office/drawing/2014/main" id="{AEFC037F-D9A1-0242-93D8-742ED650B2DF}"/>
              </a:ext>
            </a:extLst>
          </p:cNvPr>
          <p:cNvSpPr txBox="1"/>
          <p:nvPr/>
        </p:nvSpPr>
        <p:spPr>
          <a:xfrm>
            <a:off x="9534402" y="1801986"/>
            <a:ext cx="509050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sz="1600" dirty="0"/>
              <a:t>Laser</a:t>
            </a:r>
            <a:endParaRPr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FD729-5109-8549-89E8-3DDA60BB789D}"/>
              </a:ext>
            </a:extLst>
          </p:cNvPr>
          <p:cNvSpPr txBox="1"/>
          <p:nvPr/>
        </p:nvSpPr>
        <p:spPr>
          <a:xfrm>
            <a:off x="479376" y="260648"/>
            <a:ext cx="5070929" cy="1232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733" b="1" dirty="0">
                <a:solidFill>
                  <a:srgbClr val="000000"/>
                </a:solidFill>
                <a:latin typeface="Calibri"/>
              </a:rPr>
              <a:t>Thanks to everyone for making this possible!</a:t>
            </a:r>
          </a:p>
        </p:txBody>
      </p:sp>
      <p:pic>
        <p:nvPicPr>
          <p:cNvPr id="39" name="Picture 2" descr="Nächster Call für Editionsprojekte | Schweizerische Gesellschaft für  Geschichte">
            <a:extLst>
              <a:ext uri="{FF2B5EF4-FFF2-40B4-BE49-F238E27FC236}">
                <a16:creationId xmlns:a16="http://schemas.microsoft.com/office/drawing/2014/main" id="{91A8ACAC-4021-0442-8F97-90EECBDB7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390893"/>
            <a:ext cx="2968298" cy="100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22">
            <a:extLst>
              <a:ext uri="{FF2B5EF4-FFF2-40B4-BE49-F238E27FC236}">
                <a16:creationId xmlns:a16="http://schemas.microsoft.com/office/drawing/2014/main" id="{3357EEF7-BEC5-5F4B-A9CB-BE2CD357CCDB}"/>
              </a:ext>
            </a:extLst>
          </p:cNvPr>
          <p:cNvSpPr txBox="1"/>
          <p:nvPr/>
        </p:nvSpPr>
        <p:spPr>
          <a:xfrm>
            <a:off x="4659065" y="5778469"/>
            <a:ext cx="878894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 err="1"/>
              <a:t>Ningchen</a:t>
            </a:r>
            <a:endParaRPr lang="en-GB" sz="1600" dirty="0"/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/>
              <a:t>Yang</a:t>
            </a:r>
            <a:endParaRPr sz="1600" dirty="0"/>
          </a:p>
        </p:txBody>
      </p:sp>
      <p:sp>
        <p:nvSpPr>
          <p:cNvPr id="38" name="TextBox 20">
            <a:extLst>
              <a:ext uri="{FF2B5EF4-FFF2-40B4-BE49-F238E27FC236}">
                <a16:creationId xmlns:a16="http://schemas.microsoft.com/office/drawing/2014/main" id="{997982F5-2948-4F40-85D3-AAACCAD6F8B9}"/>
              </a:ext>
            </a:extLst>
          </p:cNvPr>
          <p:cNvSpPr txBox="1"/>
          <p:nvPr/>
        </p:nvSpPr>
        <p:spPr>
          <a:xfrm>
            <a:off x="4422394" y="4136691"/>
            <a:ext cx="1241558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sz="1600" dirty="0"/>
              <a:t>PhD student</a:t>
            </a:r>
            <a:r>
              <a:rPr lang="en-US" sz="1600" dirty="0"/>
              <a:t>s</a:t>
            </a:r>
            <a:endParaRPr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86E675-E599-4F4E-933D-0D05E6A62C9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3138" t="10311" r="9635"/>
          <a:stretch/>
        </p:blipFill>
        <p:spPr>
          <a:xfrm>
            <a:off x="4607532" y="4461591"/>
            <a:ext cx="969253" cy="1293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6D7BE4-65F4-6443-B744-33356A59D8AF}"/>
              </a:ext>
            </a:extLst>
          </p:cNvPr>
          <p:cNvSpPr txBox="1"/>
          <p:nvPr/>
        </p:nvSpPr>
        <p:spPr>
          <a:xfrm>
            <a:off x="5343858" y="5610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2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0" name="Picture 2" descr="Antoine Sarracini - PhD Candidate, Physics - University of Toronto |  LinkedIn">
            <a:extLst>
              <a:ext uri="{FF2B5EF4-FFF2-40B4-BE49-F238E27FC236}">
                <a16:creationId xmlns:a16="http://schemas.microsoft.com/office/drawing/2014/main" id="{BCBDD9FB-BD31-D744-A26D-37A28BB80F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23" r="12518" b="39707"/>
          <a:stretch/>
        </p:blipFill>
        <p:spPr bwMode="auto">
          <a:xfrm>
            <a:off x="2869486" y="2132856"/>
            <a:ext cx="969252" cy="128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22">
            <a:extLst>
              <a:ext uri="{FF2B5EF4-FFF2-40B4-BE49-F238E27FC236}">
                <a16:creationId xmlns:a16="http://schemas.microsoft.com/office/drawing/2014/main" id="{879DF61B-0CF0-2A40-B62B-6989146B8B9F}"/>
              </a:ext>
            </a:extLst>
          </p:cNvPr>
          <p:cNvSpPr txBox="1"/>
          <p:nvPr/>
        </p:nvSpPr>
        <p:spPr>
          <a:xfrm>
            <a:off x="2941494" y="3474213"/>
            <a:ext cx="820416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/>
              <a:t>Antoine</a:t>
            </a:r>
            <a:r>
              <a:rPr sz="1600" dirty="0"/>
              <a:t> </a:t>
            </a:r>
            <a:endParaRPr sz="1600" dirty="0"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sz="1600" dirty="0" err="1"/>
              <a:t>S</a:t>
            </a:r>
            <a:r>
              <a:rPr lang="en-US" sz="1600" dirty="0" err="1"/>
              <a:t>arracini</a:t>
            </a:r>
            <a:endParaRPr sz="1600" dirty="0"/>
          </a:p>
        </p:txBody>
      </p:sp>
      <p:sp>
        <p:nvSpPr>
          <p:cNvPr id="70" name="TextBox 22">
            <a:extLst>
              <a:ext uri="{FF2B5EF4-FFF2-40B4-BE49-F238E27FC236}">
                <a16:creationId xmlns:a16="http://schemas.microsoft.com/office/drawing/2014/main" id="{C49622BF-4649-C447-B068-90D200DB6578}"/>
              </a:ext>
            </a:extLst>
          </p:cNvPr>
          <p:cNvSpPr txBox="1"/>
          <p:nvPr/>
        </p:nvSpPr>
        <p:spPr>
          <a:xfrm>
            <a:off x="6024245" y="5778469"/>
            <a:ext cx="647550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 err="1"/>
              <a:t>Hankai</a:t>
            </a:r>
            <a:endParaRPr lang="en-GB" sz="1600" dirty="0"/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/>
              <a:t>Zhang</a:t>
            </a:r>
            <a:endParaRPr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1D2E3F-F253-B741-A33F-63481161511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9598" r="7857"/>
          <a:stretch/>
        </p:blipFill>
        <p:spPr>
          <a:xfrm>
            <a:off x="5879976" y="4461591"/>
            <a:ext cx="895936" cy="1280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A0D079-D875-B943-8AA8-F357855DA04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2943" t="3642" r="16755" b="5902"/>
          <a:stretch/>
        </p:blipFill>
        <p:spPr>
          <a:xfrm>
            <a:off x="249623" y="4461591"/>
            <a:ext cx="994775" cy="1284336"/>
          </a:xfrm>
          <a:prstGeom prst="rect">
            <a:avLst/>
          </a:prstGeom>
        </p:spPr>
      </p:pic>
      <p:sp>
        <p:nvSpPr>
          <p:cNvPr id="43" name="TextBox 22">
            <a:extLst>
              <a:ext uri="{FF2B5EF4-FFF2-40B4-BE49-F238E27FC236}">
                <a16:creationId xmlns:a16="http://schemas.microsoft.com/office/drawing/2014/main" id="{6D3F3F88-747F-A340-872C-6D54445CCF5E}"/>
              </a:ext>
            </a:extLst>
          </p:cNvPr>
          <p:cNvSpPr txBox="1"/>
          <p:nvPr/>
        </p:nvSpPr>
        <p:spPr>
          <a:xfrm>
            <a:off x="47328" y="5778469"/>
            <a:ext cx="1369990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 err="1"/>
              <a:t>Suddhasattwa</a:t>
            </a:r>
            <a:r>
              <a:rPr sz="1600" dirty="0"/>
              <a:t> </a:t>
            </a:r>
            <a:endParaRPr sz="1600" dirty="0"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/>
              <a:t>Mandal</a:t>
            </a:r>
            <a:endParaRPr sz="16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C67B9F-1D2A-BC49-AA49-2630404D2BC6}"/>
              </a:ext>
            </a:extLst>
          </p:cNvPr>
          <p:cNvSpPr/>
          <p:nvPr/>
        </p:nvSpPr>
        <p:spPr bwMode="auto">
          <a:xfrm>
            <a:off x="2617256" y="1812121"/>
            <a:ext cx="1476366" cy="2264951"/>
          </a:xfrm>
          <a:prstGeom prst="rect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6D2FDB-F58E-2949-88CB-88C50C72AC2A}"/>
              </a:ext>
            </a:extLst>
          </p:cNvPr>
          <p:cNvSpPr txBox="1"/>
          <p:nvPr/>
        </p:nvSpPr>
        <p:spPr>
          <a:xfrm>
            <a:off x="2711624" y="1841974"/>
            <a:ext cx="12968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Since Sept. 2024</a:t>
            </a:r>
          </a:p>
        </p:txBody>
      </p:sp>
      <p:pic>
        <p:nvPicPr>
          <p:cNvPr id="14" name="Picture 13" descr="A person standing in front of a body of water&#10;&#10;Description automatically generated">
            <a:extLst>
              <a:ext uri="{FF2B5EF4-FFF2-40B4-BE49-F238E27FC236}">
                <a16:creationId xmlns:a16="http://schemas.microsoft.com/office/drawing/2014/main" id="{FF883049-B31B-7649-9A4F-F3EAF65C66BB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2" t="8758" r="16511" b="10140"/>
          <a:stretch/>
        </p:blipFill>
        <p:spPr>
          <a:xfrm>
            <a:off x="1559496" y="4461591"/>
            <a:ext cx="994775" cy="1302430"/>
          </a:xfrm>
          <a:prstGeom prst="rect">
            <a:avLst/>
          </a:prstGeom>
        </p:spPr>
      </p:pic>
      <p:pic>
        <p:nvPicPr>
          <p:cNvPr id="16" name="Picture 15" descr="A person in a bow tie&#10;&#10;Description automatically generated">
            <a:extLst>
              <a:ext uri="{FF2B5EF4-FFF2-40B4-BE49-F238E27FC236}">
                <a16:creationId xmlns:a16="http://schemas.microsoft.com/office/drawing/2014/main" id="{C13E5DE2-18B5-2B49-BE2E-41872403C32D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" t="-931" r="327" b="11377"/>
          <a:stretch/>
        </p:blipFill>
        <p:spPr>
          <a:xfrm>
            <a:off x="8328248" y="4461591"/>
            <a:ext cx="959189" cy="1303351"/>
          </a:xfrm>
          <a:prstGeom prst="rect">
            <a:avLst/>
          </a:prstGeom>
        </p:spPr>
      </p:pic>
      <p:sp>
        <p:nvSpPr>
          <p:cNvPr id="55" name="TextBox 22">
            <a:extLst>
              <a:ext uri="{FF2B5EF4-FFF2-40B4-BE49-F238E27FC236}">
                <a16:creationId xmlns:a16="http://schemas.microsoft.com/office/drawing/2014/main" id="{8CCBBF43-CDB6-8740-85F7-D10890F9E53C}"/>
              </a:ext>
            </a:extLst>
          </p:cNvPr>
          <p:cNvSpPr txBox="1"/>
          <p:nvPr/>
        </p:nvSpPr>
        <p:spPr>
          <a:xfrm>
            <a:off x="1587979" y="5778469"/>
            <a:ext cx="907621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 err="1"/>
              <a:t>Zhaoheng</a:t>
            </a:r>
            <a:endParaRPr lang="en-US" sz="1600" dirty="0"/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/>
              <a:t>Guo</a:t>
            </a:r>
            <a:endParaRPr sz="1600" dirty="0"/>
          </a:p>
        </p:txBody>
      </p:sp>
      <p:sp>
        <p:nvSpPr>
          <p:cNvPr id="56" name="TextBox 22">
            <a:extLst>
              <a:ext uri="{FF2B5EF4-FFF2-40B4-BE49-F238E27FC236}">
                <a16:creationId xmlns:a16="http://schemas.microsoft.com/office/drawing/2014/main" id="{9D307DA3-4DE0-0F4B-8A17-28F9720C33D9}"/>
              </a:ext>
            </a:extLst>
          </p:cNvPr>
          <p:cNvSpPr txBox="1"/>
          <p:nvPr/>
        </p:nvSpPr>
        <p:spPr>
          <a:xfrm>
            <a:off x="7190220" y="5778469"/>
            <a:ext cx="700192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/>
              <a:t>Eloisa</a:t>
            </a: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 err="1"/>
              <a:t>Manetti</a:t>
            </a:r>
            <a:endParaRPr sz="1600" dirty="0"/>
          </a:p>
        </p:txBody>
      </p:sp>
      <p:pic>
        <p:nvPicPr>
          <p:cNvPr id="18" name="Picture 17" descr="A person wearing glasses and a lanyard&#10;&#10;Description automatically generated">
            <a:extLst>
              <a:ext uri="{FF2B5EF4-FFF2-40B4-BE49-F238E27FC236}">
                <a16:creationId xmlns:a16="http://schemas.microsoft.com/office/drawing/2014/main" id="{F2734E62-E721-EC46-B6F2-6DBA25A4F8A9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0" t="2656" r="22021" b="6775"/>
          <a:stretch/>
        </p:blipFill>
        <p:spPr>
          <a:xfrm>
            <a:off x="10909229" y="2154820"/>
            <a:ext cx="959190" cy="1284336"/>
          </a:xfrm>
          <a:prstGeom prst="rect">
            <a:avLst/>
          </a:prstGeom>
        </p:spPr>
      </p:pic>
      <p:sp>
        <p:nvSpPr>
          <p:cNvPr id="66" name="TextBox 27">
            <a:extLst>
              <a:ext uri="{FF2B5EF4-FFF2-40B4-BE49-F238E27FC236}">
                <a16:creationId xmlns:a16="http://schemas.microsoft.com/office/drawing/2014/main" id="{64661B2C-253D-AA49-A100-E70790B4E62C}"/>
              </a:ext>
            </a:extLst>
          </p:cNvPr>
          <p:cNvSpPr txBox="1"/>
          <p:nvPr/>
        </p:nvSpPr>
        <p:spPr>
          <a:xfrm>
            <a:off x="10991585" y="1800840"/>
            <a:ext cx="799001" cy="260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sz="1200" spc="3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sz="1600" dirty="0"/>
              <a:t>Controls</a:t>
            </a:r>
            <a:endParaRPr sz="1600" dirty="0"/>
          </a:p>
        </p:txBody>
      </p:sp>
      <p:sp>
        <p:nvSpPr>
          <p:cNvPr id="68" name="TextBox 25">
            <a:extLst>
              <a:ext uri="{FF2B5EF4-FFF2-40B4-BE49-F238E27FC236}">
                <a16:creationId xmlns:a16="http://schemas.microsoft.com/office/drawing/2014/main" id="{ECEFFB6C-682A-4448-8F47-A819D9C668CA}"/>
              </a:ext>
            </a:extLst>
          </p:cNvPr>
          <p:cNvSpPr txBox="1"/>
          <p:nvPr/>
        </p:nvSpPr>
        <p:spPr>
          <a:xfrm>
            <a:off x="10986528" y="3474213"/>
            <a:ext cx="805863" cy="53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>
                <a:ea typeface="Arial"/>
                <a:cs typeface="Arial"/>
                <a:sym typeface="Calibri"/>
              </a:rPr>
              <a:t>Csaba</a:t>
            </a:r>
            <a:endParaRPr lang="en-GB" sz="1600" dirty="0">
              <a:ea typeface="Arial"/>
              <a:cs typeface="Arial"/>
              <a:sym typeface="Arial"/>
            </a:endParaRPr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spc="40" dirty="0" err="1">
                <a:sym typeface="Calibri"/>
              </a:rPr>
              <a:t>Lombosi</a:t>
            </a:r>
            <a:endParaRPr lang="en-GB" sz="1600" spc="40" dirty="0">
              <a:sym typeface="Calibri"/>
            </a:endParaRPr>
          </a:p>
        </p:txBody>
      </p:sp>
      <p:sp>
        <p:nvSpPr>
          <p:cNvPr id="69" name="TextBox 22">
            <a:extLst>
              <a:ext uri="{FF2B5EF4-FFF2-40B4-BE49-F238E27FC236}">
                <a16:creationId xmlns:a16="http://schemas.microsoft.com/office/drawing/2014/main" id="{9D2724D4-218A-164F-B620-12559DC02541}"/>
              </a:ext>
            </a:extLst>
          </p:cNvPr>
          <p:cNvSpPr txBox="1"/>
          <p:nvPr/>
        </p:nvSpPr>
        <p:spPr>
          <a:xfrm>
            <a:off x="8324799" y="5778469"/>
            <a:ext cx="1034899" cy="530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US" sz="1600" dirty="0" err="1">
                <a:solidFill>
                  <a:srgbClr val="000000"/>
                </a:solidFill>
                <a:effectLst/>
              </a:rPr>
              <a:t>Loïc</a:t>
            </a:r>
            <a:endParaRPr lang="en-GB" sz="1600" dirty="0"/>
          </a:p>
          <a:p>
            <a:pPr algn="ctr">
              <a:lnSpc>
                <a:spcPct val="110000"/>
              </a:lnSpc>
              <a:defRPr sz="1200" spc="30">
                <a:latin typeface="+mn-lt"/>
                <a:ea typeface="+mn-ea"/>
                <a:cs typeface="+mn-cs"/>
                <a:sym typeface="Calibri"/>
              </a:defRPr>
            </a:pPr>
            <a:r>
              <a:rPr lang="en-GB" sz="1600" dirty="0" err="1"/>
              <a:t>Bassement</a:t>
            </a:r>
            <a:endParaRPr sz="1600" dirty="0"/>
          </a:p>
        </p:txBody>
      </p:sp>
      <p:pic>
        <p:nvPicPr>
          <p:cNvPr id="9" name="Picture 8" descr="A person wearing glasses and a green shirt&#10;&#10;Description automatically generated">
            <a:extLst>
              <a:ext uri="{FF2B5EF4-FFF2-40B4-BE49-F238E27FC236}">
                <a16:creationId xmlns:a16="http://schemas.microsoft.com/office/drawing/2014/main" id="{46150A43-C937-1543-8844-0294CB6ED03D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9" t="7542" r="15635" b="19980"/>
          <a:stretch/>
        </p:blipFill>
        <p:spPr>
          <a:xfrm>
            <a:off x="7045441" y="4453112"/>
            <a:ext cx="994775" cy="128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6150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DD05DAB-C67F-4843-A2A4-1C235209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Instrument News 2024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12AE53-93CB-2544-B7DC-45E996A07601}"/>
              </a:ext>
            </a:extLst>
          </p:cNvPr>
          <p:cNvSpPr/>
          <p:nvPr/>
        </p:nvSpPr>
        <p:spPr bwMode="auto">
          <a:xfrm>
            <a:off x="119335" y="846003"/>
            <a:ext cx="4641271" cy="2611043"/>
          </a:xfrm>
          <a:prstGeom prst="rect">
            <a:avLst/>
          </a:prstGeom>
          <a:noFill/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CC1F1C-3624-4F4B-9B4A-DA9D56C43095}"/>
              </a:ext>
            </a:extLst>
          </p:cNvPr>
          <p:cNvSpPr txBox="1"/>
          <p:nvPr/>
        </p:nvSpPr>
        <p:spPr>
          <a:xfrm>
            <a:off x="119336" y="836712"/>
            <a:ext cx="37444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Commissioning: Instrument response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16DD5E-7BBD-6843-BF5E-E7A12A0D83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25"/>
          <a:stretch/>
        </p:blipFill>
        <p:spPr bwMode="auto">
          <a:xfrm>
            <a:off x="194544" y="1155374"/>
            <a:ext cx="3525192" cy="228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8F5660-8450-3D42-A086-2E9B5F3DEE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9" t="8975" r="1402"/>
          <a:stretch/>
        </p:blipFill>
        <p:spPr bwMode="auto">
          <a:xfrm>
            <a:off x="3024168" y="1494076"/>
            <a:ext cx="1631672" cy="152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D27A248-C3E5-D741-89E6-724E8C63A104}"/>
              </a:ext>
            </a:extLst>
          </p:cNvPr>
          <p:cNvSpPr txBox="1"/>
          <p:nvPr/>
        </p:nvSpPr>
        <p:spPr>
          <a:xfrm>
            <a:off x="3180541" y="1638092"/>
            <a:ext cx="44884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1200" dirty="0"/>
              <a:t>FWHM</a:t>
            </a:r>
          </a:p>
          <a:p>
            <a:pPr algn="just"/>
            <a:r>
              <a:rPr lang="en-US" sz="1200" dirty="0"/>
              <a:t>  20fs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D837E2-7224-5B49-9109-9DD9672BE716}"/>
              </a:ext>
            </a:extLst>
          </p:cNvPr>
          <p:cNvCxnSpPr/>
          <p:nvPr/>
        </p:nvCxnSpPr>
        <p:spPr>
          <a:xfrm>
            <a:off x="3215680" y="2070140"/>
            <a:ext cx="43204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6769C1-6D0B-474B-8388-2052A27E53CD}"/>
              </a:ext>
            </a:extLst>
          </p:cNvPr>
          <p:cNvCxnSpPr>
            <a:cxnSpLocks/>
          </p:cNvCxnSpPr>
          <p:nvPr/>
        </p:nvCxnSpPr>
        <p:spPr>
          <a:xfrm flipH="1">
            <a:off x="4079776" y="2070140"/>
            <a:ext cx="43204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4783CA9-AEBF-8F41-9691-A14C4F0926CA}"/>
              </a:ext>
            </a:extLst>
          </p:cNvPr>
          <p:cNvSpPr/>
          <p:nvPr/>
        </p:nvSpPr>
        <p:spPr bwMode="auto">
          <a:xfrm>
            <a:off x="8400256" y="3645024"/>
            <a:ext cx="3671983" cy="3046988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88136C-B96D-064A-9252-8DA985FE937F}"/>
              </a:ext>
            </a:extLst>
          </p:cNvPr>
          <p:cNvSpPr txBox="1"/>
          <p:nvPr/>
        </p:nvSpPr>
        <p:spPr>
          <a:xfrm>
            <a:off x="5015880" y="846004"/>
            <a:ext cx="37444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Commissioning: Wavefront sensor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466E5-510A-744B-8AE3-F4475BC98EDB}"/>
              </a:ext>
            </a:extLst>
          </p:cNvPr>
          <p:cNvSpPr txBox="1"/>
          <p:nvPr/>
        </p:nvSpPr>
        <p:spPr>
          <a:xfrm>
            <a:off x="9768333" y="918012"/>
            <a:ext cx="222912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More news: </a:t>
            </a:r>
          </a:p>
          <a:p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Time tool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OPA in optical regime in user call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First clusters from liquids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3C7112-AC5D-524A-9EE0-0724DACC3626}"/>
              </a:ext>
            </a:extLst>
          </p:cNvPr>
          <p:cNvSpPr/>
          <p:nvPr/>
        </p:nvSpPr>
        <p:spPr bwMode="auto">
          <a:xfrm>
            <a:off x="138352" y="3646132"/>
            <a:ext cx="3509376" cy="3046988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C9F650-CE51-4A44-BA67-8605FAFE3242}"/>
              </a:ext>
            </a:extLst>
          </p:cNvPr>
          <p:cNvSpPr txBox="1"/>
          <p:nvPr/>
        </p:nvSpPr>
        <p:spPr>
          <a:xfrm>
            <a:off x="119336" y="3645024"/>
            <a:ext cx="3888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Upgrade: XPS oven injector for solid samples</a:t>
            </a:r>
            <a:endParaRPr lang="en-US" sz="1600" dirty="0"/>
          </a:p>
        </p:txBody>
      </p:sp>
      <p:pic>
        <p:nvPicPr>
          <p:cNvPr id="27" name="Picture 26" descr="A black and gold pole&#10;&#10;Description automatically generated with medium confidence">
            <a:extLst>
              <a:ext uri="{FF2B5EF4-FFF2-40B4-BE49-F238E27FC236}">
                <a16:creationId xmlns:a16="http://schemas.microsoft.com/office/drawing/2014/main" id="{35087E44-6B3B-EF4C-8A80-08137ACAEC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0" r="21608"/>
          <a:stretch/>
        </p:blipFill>
        <p:spPr>
          <a:xfrm>
            <a:off x="2207568" y="4128848"/>
            <a:ext cx="1224136" cy="217707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97FBF31-8D8F-A542-A062-729F6FE7FADE}"/>
              </a:ext>
            </a:extLst>
          </p:cNvPr>
          <p:cNvSpPr txBox="1"/>
          <p:nvPr/>
        </p:nvSpPr>
        <p:spPr>
          <a:xfrm>
            <a:off x="272859" y="4509120"/>
            <a:ext cx="1880977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Oven can go close to the interaction region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Higher target density for evaporated samples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DFFE4AE-E0C0-CC47-8F32-98F37F28DC8B}"/>
              </a:ext>
            </a:extLst>
          </p:cNvPr>
          <p:cNvSpPr/>
          <p:nvPr/>
        </p:nvSpPr>
        <p:spPr bwMode="auto">
          <a:xfrm>
            <a:off x="4943872" y="846004"/>
            <a:ext cx="4536504" cy="2611043"/>
          </a:xfrm>
          <a:prstGeom prst="rect">
            <a:avLst/>
          </a:prstGeom>
          <a:noFill/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2" name="Picture 31" descr="A screenshot of a graph&#10;&#10;Description automatically generated">
            <a:extLst>
              <a:ext uri="{FF2B5EF4-FFF2-40B4-BE49-F238E27FC236}">
                <a16:creationId xmlns:a16="http://schemas.microsoft.com/office/drawing/2014/main" id="{EE42BD5E-128F-B047-AA4D-CEB95BE686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73" t="52353" r="23119"/>
          <a:stretch/>
        </p:blipFill>
        <p:spPr>
          <a:xfrm>
            <a:off x="4976204" y="1134036"/>
            <a:ext cx="2415940" cy="218906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C488A39-72E4-634A-827B-68202281A9E4}"/>
              </a:ext>
            </a:extLst>
          </p:cNvPr>
          <p:cNvSpPr txBox="1"/>
          <p:nvPr/>
        </p:nvSpPr>
        <p:spPr>
          <a:xfrm>
            <a:off x="7468273" y="1278052"/>
            <a:ext cx="179650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Very compact to fit in one Maloja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Uses in-vacuum microscope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AC7F56-1BAC-0045-BF39-187BBD875BD0}"/>
              </a:ext>
            </a:extLst>
          </p:cNvPr>
          <p:cNvSpPr txBox="1"/>
          <p:nvPr/>
        </p:nvSpPr>
        <p:spPr>
          <a:xfrm>
            <a:off x="5050763" y="3192071"/>
            <a:ext cx="428559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Collaboration with Optics and X-ray Nanooptics groups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FF81420-6200-2E48-9855-F36D6CF8FC4D}"/>
              </a:ext>
            </a:extLst>
          </p:cNvPr>
          <p:cNvSpPr/>
          <p:nvPr/>
        </p:nvSpPr>
        <p:spPr bwMode="auto">
          <a:xfrm>
            <a:off x="9659938" y="846004"/>
            <a:ext cx="2412301" cy="2611043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CC426-8AF3-9046-A8FF-930EB5ECE4A8}"/>
              </a:ext>
            </a:extLst>
          </p:cNvPr>
          <p:cNvSpPr/>
          <p:nvPr/>
        </p:nvSpPr>
        <p:spPr bwMode="auto">
          <a:xfrm>
            <a:off x="3863752" y="3645024"/>
            <a:ext cx="4320480" cy="3046988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89CEC6-566A-1C45-B31F-D920F852551D}"/>
              </a:ext>
            </a:extLst>
          </p:cNvPr>
          <p:cNvSpPr txBox="1"/>
          <p:nvPr/>
        </p:nvSpPr>
        <p:spPr>
          <a:xfrm>
            <a:off x="3863752" y="3645024"/>
            <a:ext cx="4032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Upgrade: Liquid He nanodroplet injector</a:t>
            </a:r>
            <a:endParaRPr lang="en-US" sz="1600" dirty="0"/>
          </a:p>
        </p:txBody>
      </p:sp>
      <p:pic>
        <p:nvPicPr>
          <p:cNvPr id="40" name="Picture 39" descr="A diagram of a nanoparticle&#10;&#10;Description automatically generated">
            <a:extLst>
              <a:ext uri="{FF2B5EF4-FFF2-40B4-BE49-F238E27FC236}">
                <a16:creationId xmlns:a16="http://schemas.microsoft.com/office/drawing/2014/main" id="{349810D1-235C-6349-8D85-1698EBEEBB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04" r="39906"/>
          <a:stretch/>
        </p:blipFill>
        <p:spPr>
          <a:xfrm>
            <a:off x="3898588" y="4056840"/>
            <a:ext cx="2845484" cy="228934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CB38CC0-B485-F74A-8339-C6221CF7C931}"/>
              </a:ext>
            </a:extLst>
          </p:cNvPr>
          <p:cNvSpPr txBox="1"/>
          <p:nvPr/>
        </p:nvSpPr>
        <p:spPr>
          <a:xfrm>
            <a:off x="2245482" y="6351131"/>
            <a:ext cx="11862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High demand</a:t>
            </a:r>
          </a:p>
        </p:txBody>
      </p:sp>
      <p:pic>
        <p:nvPicPr>
          <p:cNvPr id="43" name="Picture 42" descr="A close-up of a machine&#10;&#10;Description automatically generated">
            <a:extLst>
              <a:ext uri="{FF2B5EF4-FFF2-40B4-BE49-F238E27FC236}">
                <a16:creationId xmlns:a16="http://schemas.microsoft.com/office/drawing/2014/main" id="{7715C6B9-F9AA-AC4B-97B6-6A29B90E13B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1" t="9216" r="22986"/>
          <a:stretch/>
        </p:blipFill>
        <p:spPr>
          <a:xfrm>
            <a:off x="6816080" y="4128848"/>
            <a:ext cx="1275895" cy="233247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035876D-64DB-D541-81A5-E19FD6B0CA0D}"/>
              </a:ext>
            </a:extLst>
          </p:cNvPr>
          <p:cNvSpPr txBox="1"/>
          <p:nvPr/>
        </p:nvSpPr>
        <p:spPr>
          <a:xfrm>
            <a:off x="4167082" y="6381328"/>
            <a:ext cx="220342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Commissioning 1</a:t>
            </a:r>
            <a:r>
              <a:rPr lang="en-US" sz="1400" baseline="30000" dirty="0"/>
              <a:t>st</a:t>
            </a:r>
            <a:r>
              <a:rPr lang="en-US" sz="1400" dirty="0"/>
              <a:t> half 2025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C989F2C-05B3-C84B-9DAC-9A8F1CD1C401}"/>
              </a:ext>
            </a:extLst>
          </p:cNvPr>
          <p:cNvSpPr txBox="1"/>
          <p:nvPr/>
        </p:nvSpPr>
        <p:spPr>
          <a:xfrm>
            <a:off x="8400256" y="3645024"/>
            <a:ext cx="4032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Upgrade: Aerosol injector</a:t>
            </a:r>
            <a:endParaRPr lang="en-US" sz="1600" dirty="0"/>
          </a:p>
        </p:txBody>
      </p:sp>
      <p:pic>
        <p:nvPicPr>
          <p:cNvPr id="47" name="Picture 46" descr="A close-up of a machine&#10;&#10;Description automatically generated">
            <a:extLst>
              <a:ext uri="{FF2B5EF4-FFF2-40B4-BE49-F238E27FC236}">
                <a16:creationId xmlns:a16="http://schemas.microsoft.com/office/drawing/2014/main" id="{7984A9F7-C365-2C4D-97B2-1432D6806C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4581128"/>
            <a:ext cx="3249965" cy="183106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A1D9EA41-AC33-D249-8197-44A74BA038FD}"/>
              </a:ext>
            </a:extLst>
          </p:cNvPr>
          <p:cNvSpPr txBox="1"/>
          <p:nvPr/>
        </p:nvSpPr>
        <p:spPr>
          <a:xfrm>
            <a:off x="8633006" y="4005064"/>
            <a:ext cx="32332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Home-built injector based on </a:t>
            </a:r>
            <a:r>
              <a:rPr lang="en-US" sz="1600" dirty="0" err="1"/>
              <a:t>EuXFEL</a:t>
            </a:r>
            <a:r>
              <a:rPr lang="en-US" sz="1600" dirty="0"/>
              <a:t> design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8BD328-1729-5F4D-BDC6-CC4657A00CA8}"/>
              </a:ext>
            </a:extLst>
          </p:cNvPr>
          <p:cNvSpPr txBox="1"/>
          <p:nvPr/>
        </p:nvSpPr>
        <p:spPr>
          <a:xfrm>
            <a:off x="8795737" y="6453336"/>
            <a:ext cx="29888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Commissioning at Maloja  1</a:t>
            </a:r>
            <a:r>
              <a:rPr lang="en-US" sz="1400" baseline="30000" dirty="0"/>
              <a:t>st</a:t>
            </a:r>
            <a:r>
              <a:rPr lang="en-US" sz="1400" dirty="0"/>
              <a:t> half 2025</a:t>
            </a:r>
          </a:p>
        </p:txBody>
      </p:sp>
    </p:spTree>
    <p:extLst>
      <p:ext uri="{BB962C8B-B14F-4D97-AF65-F5344CB8AC3E}">
        <p14:creationId xmlns:p14="http://schemas.microsoft.com/office/powerpoint/2010/main" val="217781786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E4B29FFD-9A06-5642-857E-275214290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09251">
            <a:off x="5188181" y="1464849"/>
            <a:ext cx="2481784" cy="118233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4C0F2E8-ED33-7245-9356-A4881E205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Updates 1</a:t>
            </a:r>
            <a:r>
              <a:rPr lang="en-US" baseline="30000" dirty="0"/>
              <a:t>st</a:t>
            </a:r>
            <a:r>
              <a:rPr lang="en-US" dirty="0"/>
              <a:t> half 2024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D44479-D19C-1847-BC41-0D1BC93D3E91}"/>
              </a:ext>
            </a:extLst>
          </p:cNvPr>
          <p:cNvSpPr/>
          <p:nvPr/>
        </p:nvSpPr>
        <p:spPr bwMode="auto">
          <a:xfrm>
            <a:off x="5919783" y="3580340"/>
            <a:ext cx="592299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6DFC44-9FF2-AE4E-B4B5-0D13E2602C0F}"/>
              </a:ext>
            </a:extLst>
          </p:cNvPr>
          <p:cNvSpPr/>
          <p:nvPr/>
        </p:nvSpPr>
        <p:spPr bwMode="auto">
          <a:xfrm>
            <a:off x="3086891" y="3580340"/>
            <a:ext cx="610183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9412FC-DD1E-2C41-A459-6C8B012143EC}"/>
              </a:ext>
            </a:extLst>
          </p:cNvPr>
          <p:cNvSpPr/>
          <p:nvPr/>
        </p:nvSpPr>
        <p:spPr bwMode="auto">
          <a:xfrm>
            <a:off x="6960096" y="3580340"/>
            <a:ext cx="567171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9CC62D-60FA-514A-8135-2A456ACE628E}"/>
              </a:ext>
            </a:extLst>
          </p:cNvPr>
          <p:cNvSpPr/>
          <p:nvPr/>
        </p:nvSpPr>
        <p:spPr bwMode="auto">
          <a:xfrm>
            <a:off x="7896200" y="3580340"/>
            <a:ext cx="567171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6D39B5-5DF6-3D44-8C5D-9CB6886FC7DD}"/>
              </a:ext>
            </a:extLst>
          </p:cNvPr>
          <p:cNvSpPr/>
          <p:nvPr/>
        </p:nvSpPr>
        <p:spPr bwMode="auto">
          <a:xfrm>
            <a:off x="9632084" y="3573016"/>
            <a:ext cx="567171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6105BF-4B37-7045-96FB-6A9C7C32B2A8}"/>
              </a:ext>
            </a:extLst>
          </p:cNvPr>
          <p:cNvSpPr/>
          <p:nvPr/>
        </p:nvSpPr>
        <p:spPr bwMode="auto">
          <a:xfrm>
            <a:off x="1686495" y="3582453"/>
            <a:ext cx="593081" cy="432558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B14DD4-DF17-B747-AF13-35EC7252CBA5}"/>
              </a:ext>
            </a:extLst>
          </p:cNvPr>
          <p:cNvSpPr/>
          <p:nvPr/>
        </p:nvSpPr>
        <p:spPr bwMode="auto">
          <a:xfrm>
            <a:off x="816847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AADB72-46AD-0743-8DAF-896AEF3C3834}"/>
              </a:ext>
            </a:extLst>
          </p:cNvPr>
          <p:cNvSpPr/>
          <p:nvPr/>
        </p:nvSpPr>
        <p:spPr bwMode="auto">
          <a:xfrm>
            <a:off x="2562053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788101-B9FD-7944-9443-2CDA90592C2E}"/>
              </a:ext>
            </a:extLst>
          </p:cNvPr>
          <p:cNvSpPr/>
          <p:nvPr/>
        </p:nvSpPr>
        <p:spPr bwMode="auto">
          <a:xfrm>
            <a:off x="4307259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39C397-C53E-F143-8079-EECA5E77BA2F}"/>
              </a:ext>
            </a:extLst>
          </p:cNvPr>
          <p:cNvSpPr txBox="1"/>
          <p:nvPr/>
        </p:nvSpPr>
        <p:spPr>
          <a:xfrm>
            <a:off x="3048795" y="3641706"/>
            <a:ext cx="1369878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March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5E5C74-61B1-AA42-BD37-ADE7505CA2C5}"/>
              </a:ext>
            </a:extLst>
          </p:cNvPr>
          <p:cNvSpPr txBox="1"/>
          <p:nvPr/>
        </p:nvSpPr>
        <p:spPr>
          <a:xfrm>
            <a:off x="4888995" y="3617970"/>
            <a:ext cx="1464883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April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89B018-1DA5-4341-807D-E8093A164C42}"/>
              </a:ext>
            </a:extLst>
          </p:cNvPr>
          <p:cNvSpPr txBox="1"/>
          <p:nvPr/>
        </p:nvSpPr>
        <p:spPr>
          <a:xfrm>
            <a:off x="1054644" y="3622671"/>
            <a:ext cx="1327954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February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5188CF-384B-484E-BCA5-8823D6E93D25}"/>
              </a:ext>
            </a:extLst>
          </p:cNvPr>
          <p:cNvSpPr/>
          <p:nvPr/>
        </p:nvSpPr>
        <p:spPr bwMode="auto">
          <a:xfrm>
            <a:off x="6052466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6E5B2E-71F4-9440-84E1-0E948F10BF15}"/>
              </a:ext>
            </a:extLst>
          </p:cNvPr>
          <p:cNvSpPr/>
          <p:nvPr/>
        </p:nvSpPr>
        <p:spPr bwMode="auto">
          <a:xfrm>
            <a:off x="7797672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05F458-77E1-B341-8151-AE002B8FA646}"/>
              </a:ext>
            </a:extLst>
          </p:cNvPr>
          <p:cNvSpPr/>
          <p:nvPr/>
        </p:nvSpPr>
        <p:spPr bwMode="auto">
          <a:xfrm>
            <a:off x="9542878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DE8C97-191D-CE4A-B3C1-94368420C58A}"/>
              </a:ext>
            </a:extLst>
          </p:cNvPr>
          <p:cNvSpPr txBox="1"/>
          <p:nvPr/>
        </p:nvSpPr>
        <p:spPr>
          <a:xfrm>
            <a:off x="6720613" y="3601870"/>
            <a:ext cx="1464883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08288A-D4AD-B347-B618-9922B235B653}"/>
              </a:ext>
            </a:extLst>
          </p:cNvPr>
          <p:cNvSpPr txBox="1"/>
          <p:nvPr/>
        </p:nvSpPr>
        <p:spPr>
          <a:xfrm>
            <a:off x="8379407" y="3592994"/>
            <a:ext cx="1464883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June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14F227-503A-F848-8CD6-623968BB8983}"/>
              </a:ext>
            </a:extLst>
          </p:cNvPr>
          <p:cNvSpPr txBox="1"/>
          <p:nvPr/>
        </p:nvSpPr>
        <p:spPr>
          <a:xfrm>
            <a:off x="10247741" y="3622671"/>
            <a:ext cx="1464883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July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56129A-7B68-3040-85C4-F2EC92A2ABEB}"/>
              </a:ext>
            </a:extLst>
          </p:cNvPr>
          <p:cNvSpPr/>
          <p:nvPr/>
        </p:nvSpPr>
        <p:spPr bwMode="auto">
          <a:xfrm>
            <a:off x="119336" y="830212"/>
            <a:ext cx="3595072" cy="24414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8914BF-8CB9-2E4F-A67F-8C2A9BE92889}"/>
              </a:ext>
            </a:extLst>
          </p:cNvPr>
          <p:cNvSpPr/>
          <p:nvPr/>
        </p:nvSpPr>
        <p:spPr bwMode="auto">
          <a:xfrm>
            <a:off x="4151784" y="4293096"/>
            <a:ext cx="3896542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F7C5AC-48AD-8C4D-BE0C-1F2417B332C4}"/>
              </a:ext>
            </a:extLst>
          </p:cNvPr>
          <p:cNvSpPr/>
          <p:nvPr/>
        </p:nvSpPr>
        <p:spPr bwMode="auto">
          <a:xfrm>
            <a:off x="3863752" y="830212"/>
            <a:ext cx="3595072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FCB0DBD-3F72-FC4B-A7EE-BC1A4BC3BB16}"/>
              </a:ext>
            </a:extLst>
          </p:cNvPr>
          <p:cNvSpPr/>
          <p:nvPr/>
        </p:nvSpPr>
        <p:spPr bwMode="auto">
          <a:xfrm>
            <a:off x="7605716" y="830212"/>
            <a:ext cx="4466948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A2424E-D47B-DD40-A1F2-AD5544108A20}"/>
              </a:ext>
            </a:extLst>
          </p:cNvPr>
          <p:cNvSpPr/>
          <p:nvPr/>
        </p:nvSpPr>
        <p:spPr bwMode="auto">
          <a:xfrm>
            <a:off x="5509802" y="3580340"/>
            <a:ext cx="226158" cy="43467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B0EC156-E989-D142-BBD9-A9A3FA4FA0D2}"/>
              </a:ext>
            </a:extLst>
          </p:cNvPr>
          <p:cNvSpPr/>
          <p:nvPr/>
        </p:nvSpPr>
        <p:spPr bwMode="auto">
          <a:xfrm>
            <a:off x="8191917" y="4293096"/>
            <a:ext cx="3880747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A54BAF8-CEF1-D94A-A5B8-C040CF38E65D}"/>
              </a:ext>
            </a:extLst>
          </p:cNvPr>
          <p:cNvSpPr/>
          <p:nvPr/>
        </p:nvSpPr>
        <p:spPr bwMode="auto">
          <a:xfrm>
            <a:off x="119335" y="4293096"/>
            <a:ext cx="3888007" cy="2448272"/>
          </a:xfrm>
          <a:prstGeom prst="rect">
            <a:avLst/>
          </a:prstGeom>
          <a:noFill/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0251EA-1AF8-0F40-B155-C17316FBA15F}"/>
              </a:ext>
            </a:extLst>
          </p:cNvPr>
          <p:cNvSpPr txBox="1"/>
          <p:nvPr/>
        </p:nvSpPr>
        <p:spPr>
          <a:xfrm>
            <a:off x="119336" y="4283804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Commissioning: Instrument Response</a:t>
            </a:r>
            <a:endParaRPr lang="en-US" sz="14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E90B8FA-C7E9-C84A-B7AC-DD31F9445E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25"/>
          <a:stretch/>
        </p:blipFill>
        <p:spPr bwMode="auto">
          <a:xfrm>
            <a:off x="194544" y="4600873"/>
            <a:ext cx="3239495" cy="209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CAE2975-399F-AB41-B52A-EA8A7554B9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9" t="8975" r="1402"/>
          <a:stretch/>
        </p:blipFill>
        <p:spPr bwMode="auto">
          <a:xfrm>
            <a:off x="2232080" y="4869160"/>
            <a:ext cx="1631672" cy="152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B0A8C7-967B-F04C-BEDF-F73DD9BC9243}"/>
              </a:ext>
            </a:extLst>
          </p:cNvPr>
          <p:cNvSpPr txBox="1"/>
          <p:nvPr/>
        </p:nvSpPr>
        <p:spPr>
          <a:xfrm>
            <a:off x="2388453" y="5013176"/>
            <a:ext cx="44884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1200" dirty="0"/>
              <a:t>FWHM</a:t>
            </a:r>
          </a:p>
          <a:p>
            <a:pPr algn="just"/>
            <a:r>
              <a:rPr lang="en-US" sz="1200" dirty="0"/>
              <a:t>  20fs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376573A-BE55-6A43-83F3-FBB5006C9327}"/>
              </a:ext>
            </a:extLst>
          </p:cNvPr>
          <p:cNvCxnSpPr/>
          <p:nvPr/>
        </p:nvCxnSpPr>
        <p:spPr>
          <a:xfrm>
            <a:off x="2423592" y="5445224"/>
            <a:ext cx="43204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CA751C7-7816-BF47-A725-A4424FA21AF8}"/>
              </a:ext>
            </a:extLst>
          </p:cNvPr>
          <p:cNvCxnSpPr>
            <a:cxnSpLocks/>
          </p:cNvCxnSpPr>
          <p:nvPr/>
        </p:nvCxnSpPr>
        <p:spPr>
          <a:xfrm flipH="1">
            <a:off x="3287688" y="5445224"/>
            <a:ext cx="43204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D34C6D50-0F15-7644-9F56-BE7D818762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1196752"/>
            <a:ext cx="2010896" cy="171517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A21D319-BF86-8647-AD28-D42D7993F132}"/>
              </a:ext>
            </a:extLst>
          </p:cNvPr>
          <p:cNvSpPr txBox="1"/>
          <p:nvPr/>
        </p:nvSpPr>
        <p:spPr>
          <a:xfrm>
            <a:off x="263351" y="965046"/>
            <a:ext cx="1800201" cy="1885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b="1" dirty="0">
                <a:solidFill>
                  <a:srgbClr val="000000"/>
                </a:solidFill>
              </a:rPr>
              <a:t>Fischer</a:t>
            </a:r>
            <a:r>
              <a:rPr lang="en-CH" sz="1600">
                <a:solidFill>
                  <a:srgbClr val="000000"/>
                </a:solidFill>
              </a:rPr>
              <a:t> </a:t>
            </a:r>
            <a:r>
              <a:rPr lang="en-CH" sz="1600" dirty="0">
                <a:solidFill>
                  <a:srgbClr val="000000"/>
                </a:solidFill>
              </a:rPr>
              <a:t>et al</a:t>
            </a:r>
            <a:r>
              <a:rPr lang="en-CH" sz="1600">
                <a:solidFill>
                  <a:srgbClr val="000000"/>
                </a:solidFill>
              </a:rPr>
              <a:t>.: </a:t>
            </a:r>
            <a:endParaRPr lang="en-GB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/>
              <a:t>A UV pump/XPS probe study of phenanthridine: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/>
              <a:t>The role of n</a:t>
            </a:r>
            <a:r>
              <a:rPr lang="el-GR" sz="1600" dirty="0"/>
              <a:t>π*</a:t>
            </a:r>
            <a:r>
              <a:rPr lang="en-GB" sz="1600" dirty="0"/>
              <a:t> states in the </a:t>
            </a:r>
            <a:r>
              <a:rPr lang="en-GB" sz="1600" dirty="0" err="1"/>
              <a:t>photodynamics</a:t>
            </a:r>
            <a:endParaRPr lang="en-CH" sz="1600" dirty="0">
              <a:solidFill>
                <a:srgbClr val="0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87825A-2C20-2847-BD86-235890CF4CE6}"/>
              </a:ext>
            </a:extLst>
          </p:cNvPr>
          <p:cNvSpPr txBox="1"/>
          <p:nvPr/>
        </p:nvSpPr>
        <p:spPr>
          <a:xfrm>
            <a:off x="4010644" y="965046"/>
            <a:ext cx="186933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Rudenko</a:t>
            </a:r>
            <a:r>
              <a:rPr lang="en-CH" sz="1600">
                <a:solidFill>
                  <a:srgbClr val="000000"/>
                </a:solidFill>
              </a:rPr>
              <a:t> </a:t>
            </a:r>
            <a:r>
              <a:rPr lang="en-CH" sz="1600" dirty="0">
                <a:solidFill>
                  <a:srgbClr val="000000"/>
                </a:solidFill>
              </a:rPr>
              <a:t>et al</a:t>
            </a:r>
            <a:r>
              <a:rPr lang="en-CH" sz="1600">
                <a:solidFill>
                  <a:srgbClr val="000000"/>
                </a:solidFill>
              </a:rPr>
              <a:t>.: </a:t>
            </a:r>
            <a:r>
              <a:rPr lang="en-US" sz="1600" dirty="0"/>
              <a:t>Imaging intramolecular charge transfer in 4 </a:t>
            </a:r>
            <a:r>
              <a:rPr lang="en-US" sz="1600" dirty="0" err="1"/>
              <a:t>aminobenzonitrile</a:t>
            </a:r>
            <a:r>
              <a:rPr lang="en-US" sz="1600" dirty="0"/>
              <a:t> derivatives via time- resolved XPS</a:t>
            </a:r>
            <a:endParaRPr lang="en-CH" sz="1600" dirty="0">
              <a:solidFill>
                <a:srgbClr val="0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8A3740-8ACA-1D46-A348-C7C757D7DB96}"/>
              </a:ext>
            </a:extLst>
          </p:cNvPr>
          <p:cNvSpPr txBox="1"/>
          <p:nvPr/>
        </p:nvSpPr>
        <p:spPr>
          <a:xfrm>
            <a:off x="7658811" y="965046"/>
            <a:ext cx="239762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Haynes</a:t>
            </a:r>
            <a:r>
              <a:rPr lang="en-US" sz="1600" dirty="0"/>
              <a:t> et al.: Attosecond time-resolved investigations into the effects of chemical environment on core-hole</a:t>
            </a:r>
          </a:p>
          <a:p>
            <a:r>
              <a:rPr lang="en-US" sz="1600" dirty="0"/>
              <a:t>decay processes in molecules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7DD75F7-58F3-C041-BDD5-9BB9D16D8A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424" y="1342675"/>
            <a:ext cx="1976601" cy="15102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57900F-42DA-3A4A-998B-522759F5F4FB}"/>
              </a:ext>
            </a:extLst>
          </p:cNvPr>
          <p:cNvSpPr txBox="1"/>
          <p:nvPr/>
        </p:nvSpPr>
        <p:spPr>
          <a:xfrm>
            <a:off x="9678799" y="2894747"/>
            <a:ext cx="22387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~19 hours lost due to fire!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6C4CF9-8CBC-E34E-BF8A-96DF39CEC088}"/>
              </a:ext>
            </a:extLst>
          </p:cNvPr>
          <p:cNvSpPr txBox="1"/>
          <p:nvPr/>
        </p:nvSpPr>
        <p:spPr>
          <a:xfrm>
            <a:off x="4223792" y="4365104"/>
            <a:ext cx="185033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/>
              <a:t>Finizio</a:t>
            </a:r>
            <a:r>
              <a:rPr lang="en-US" sz="1600" dirty="0"/>
              <a:t> et al.: Pump-probe X-ray magnetic holography imaging of the ultrafast electrical nucleation of magnetic </a:t>
            </a:r>
            <a:r>
              <a:rPr lang="en-US" sz="1600" dirty="0" err="1"/>
              <a:t>skyrmions</a:t>
            </a:r>
            <a:endParaRPr lang="en-US" sz="16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6410DE4-0C90-434C-8025-E98B9EF54E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21" y="4848284"/>
            <a:ext cx="1932287" cy="145125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FF5AD7F-81F0-754C-8B0D-9E09BF63BAA1}"/>
              </a:ext>
            </a:extLst>
          </p:cNvPr>
          <p:cNvSpPr txBox="1"/>
          <p:nvPr/>
        </p:nvSpPr>
        <p:spPr>
          <a:xfrm>
            <a:off x="8254285" y="4365104"/>
            <a:ext cx="192286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Johnson</a:t>
            </a:r>
            <a:r>
              <a:rPr lang="en-US" sz="1600" dirty="0"/>
              <a:t> -&gt; </a:t>
            </a:r>
            <a:r>
              <a:rPr lang="en-US" sz="1600" b="1" dirty="0"/>
              <a:t>Walls</a:t>
            </a:r>
            <a:r>
              <a:rPr lang="en-US" sz="1600" dirty="0"/>
              <a:t> et al.: Ultrafast Coherent Imaging Spectroscopy of the Light Induced Phase Transition in Vanadium</a:t>
            </a:r>
          </a:p>
          <a:p>
            <a:r>
              <a:rPr lang="en-US" sz="1600" dirty="0"/>
              <a:t>Dioxide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4AB6E44-60CC-F34B-A804-22BD03D877B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39"/>
          <a:stretch/>
        </p:blipFill>
        <p:spPr>
          <a:xfrm>
            <a:off x="10121541" y="4615392"/>
            <a:ext cx="1879115" cy="2053968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F5E3010-BA4F-204A-9B13-44C3036DE38F}"/>
              </a:ext>
            </a:extLst>
          </p:cNvPr>
          <p:cNvCxnSpPr>
            <a:cxnSpLocks/>
          </p:cNvCxnSpPr>
          <p:nvPr/>
        </p:nvCxnSpPr>
        <p:spPr>
          <a:xfrm flipV="1">
            <a:off x="1991544" y="4031423"/>
            <a:ext cx="0" cy="261673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4F4E59A-10C2-534F-B84E-D0B5B76FC87F}"/>
              </a:ext>
            </a:extLst>
          </p:cNvPr>
          <p:cNvCxnSpPr>
            <a:cxnSpLocks/>
          </p:cNvCxnSpPr>
          <p:nvPr/>
        </p:nvCxnSpPr>
        <p:spPr>
          <a:xfrm>
            <a:off x="3359696" y="3284984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7D3D8B8-0DB5-4346-A2CB-88E55E96118D}"/>
              </a:ext>
            </a:extLst>
          </p:cNvPr>
          <p:cNvCxnSpPr>
            <a:cxnSpLocks/>
          </p:cNvCxnSpPr>
          <p:nvPr/>
        </p:nvCxnSpPr>
        <p:spPr>
          <a:xfrm>
            <a:off x="7248128" y="3284984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56774E1-FF08-864F-8907-BE1C5925973A}"/>
              </a:ext>
            </a:extLst>
          </p:cNvPr>
          <p:cNvCxnSpPr>
            <a:cxnSpLocks/>
          </p:cNvCxnSpPr>
          <p:nvPr/>
        </p:nvCxnSpPr>
        <p:spPr>
          <a:xfrm>
            <a:off x="9912424" y="3284984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3E1D813-A375-F44A-9E55-9F3464EDFD48}"/>
              </a:ext>
            </a:extLst>
          </p:cNvPr>
          <p:cNvCxnSpPr>
            <a:cxnSpLocks/>
          </p:cNvCxnSpPr>
          <p:nvPr/>
        </p:nvCxnSpPr>
        <p:spPr>
          <a:xfrm flipV="1">
            <a:off x="6240016" y="4031423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3657804-BDA6-B543-908A-CA5D8399B972}"/>
              </a:ext>
            </a:extLst>
          </p:cNvPr>
          <p:cNvCxnSpPr>
            <a:cxnSpLocks/>
          </p:cNvCxnSpPr>
          <p:nvPr/>
        </p:nvCxnSpPr>
        <p:spPr>
          <a:xfrm flipV="1">
            <a:off x="8328248" y="4031423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98BD950-275D-BA4A-84CB-052F371644E4}"/>
              </a:ext>
            </a:extLst>
          </p:cNvPr>
          <p:cNvSpPr txBox="1"/>
          <p:nvPr/>
        </p:nvSpPr>
        <p:spPr>
          <a:xfrm>
            <a:off x="2644761" y="864887"/>
            <a:ext cx="10029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XPS + XAS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84027CB-64F3-5E4C-98BB-4565FE925143}"/>
              </a:ext>
            </a:extLst>
          </p:cNvPr>
          <p:cNvSpPr txBox="1"/>
          <p:nvPr/>
        </p:nvSpPr>
        <p:spPr>
          <a:xfrm>
            <a:off x="6816080" y="864887"/>
            <a:ext cx="60753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XPS + </a:t>
            </a:r>
          </a:p>
          <a:p>
            <a:pPr algn="l"/>
            <a:r>
              <a:rPr lang="en-US" dirty="0"/>
              <a:t>XAS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60172E0-F7D0-BD4D-ABF8-E5D788D16151}"/>
              </a:ext>
            </a:extLst>
          </p:cNvPr>
          <p:cNvSpPr txBox="1"/>
          <p:nvPr/>
        </p:nvSpPr>
        <p:spPr>
          <a:xfrm>
            <a:off x="10635456" y="864887"/>
            <a:ext cx="13555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Non standard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64A112A-6391-3847-AA30-C0FB9623820C}"/>
              </a:ext>
            </a:extLst>
          </p:cNvPr>
          <p:cNvSpPr txBox="1"/>
          <p:nvPr/>
        </p:nvSpPr>
        <p:spPr>
          <a:xfrm>
            <a:off x="6825716" y="4293096"/>
            <a:ext cx="11424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Holography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564C0C-D3FD-E64B-9183-739C573AA55D}"/>
              </a:ext>
            </a:extLst>
          </p:cNvPr>
          <p:cNvSpPr txBox="1"/>
          <p:nvPr/>
        </p:nvSpPr>
        <p:spPr>
          <a:xfrm>
            <a:off x="10848528" y="4293096"/>
            <a:ext cx="11424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Holography</a:t>
            </a:r>
          </a:p>
        </p:txBody>
      </p:sp>
    </p:spTree>
    <p:extLst>
      <p:ext uri="{BB962C8B-B14F-4D97-AF65-F5344CB8AC3E}">
        <p14:creationId xmlns:p14="http://schemas.microsoft.com/office/powerpoint/2010/main" val="36582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FA2424E-D47B-DD40-A1F2-AD5544108A20}"/>
              </a:ext>
            </a:extLst>
          </p:cNvPr>
          <p:cNvSpPr/>
          <p:nvPr/>
        </p:nvSpPr>
        <p:spPr bwMode="auto">
          <a:xfrm>
            <a:off x="3215680" y="3580340"/>
            <a:ext cx="226158" cy="43467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D337F2C-A6DE-384F-BA9F-8116255AC479}"/>
              </a:ext>
            </a:extLst>
          </p:cNvPr>
          <p:cNvSpPr/>
          <p:nvPr/>
        </p:nvSpPr>
        <p:spPr bwMode="auto">
          <a:xfrm>
            <a:off x="11208568" y="3573016"/>
            <a:ext cx="288032" cy="43467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090C2DB-001C-7A43-A842-2F2AA534F3D3}"/>
              </a:ext>
            </a:extLst>
          </p:cNvPr>
          <p:cNvSpPr/>
          <p:nvPr/>
        </p:nvSpPr>
        <p:spPr bwMode="auto">
          <a:xfrm>
            <a:off x="10704512" y="3570393"/>
            <a:ext cx="288032" cy="43467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C838FCE-F45D-DE41-B134-A14F32831D23}"/>
              </a:ext>
            </a:extLst>
          </p:cNvPr>
          <p:cNvSpPr/>
          <p:nvPr/>
        </p:nvSpPr>
        <p:spPr bwMode="auto">
          <a:xfrm>
            <a:off x="8040216" y="3573016"/>
            <a:ext cx="226158" cy="43467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BFDFF28-3CE4-6544-83D0-5F77E5DDEA57}"/>
              </a:ext>
            </a:extLst>
          </p:cNvPr>
          <p:cNvSpPr/>
          <p:nvPr/>
        </p:nvSpPr>
        <p:spPr bwMode="auto">
          <a:xfrm>
            <a:off x="7454018" y="3573016"/>
            <a:ext cx="226158" cy="43467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0959B15-A64B-DC4B-BC7C-63A6F7E7C0DC}"/>
              </a:ext>
            </a:extLst>
          </p:cNvPr>
          <p:cNvSpPr/>
          <p:nvPr/>
        </p:nvSpPr>
        <p:spPr bwMode="auto">
          <a:xfrm>
            <a:off x="3757625" y="3573016"/>
            <a:ext cx="610183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4C0F2E8-ED33-7245-9356-A4881E205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Updates 2</a:t>
            </a:r>
            <a:r>
              <a:rPr lang="en-US" baseline="30000" dirty="0"/>
              <a:t>nd</a:t>
            </a:r>
            <a:r>
              <a:rPr lang="en-US" dirty="0"/>
              <a:t> half 2024 + Outlook 2025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6DFC44-9FF2-AE4E-B4B5-0D13E2602C0F}"/>
              </a:ext>
            </a:extLst>
          </p:cNvPr>
          <p:cNvSpPr/>
          <p:nvPr/>
        </p:nvSpPr>
        <p:spPr bwMode="auto">
          <a:xfrm>
            <a:off x="2063552" y="3580340"/>
            <a:ext cx="610183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9412FC-DD1E-2C41-A459-6C8B012143EC}"/>
              </a:ext>
            </a:extLst>
          </p:cNvPr>
          <p:cNvSpPr/>
          <p:nvPr/>
        </p:nvSpPr>
        <p:spPr bwMode="auto">
          <a:xfrm>
            <a:off x="9168260" y="3569089"/>
            <a:ext cx="240108" cy="43467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9CC62D-60FA-514A-8135-2A456ACE628E}"/>
              </a:ext>
            </a:extLst>
          </p:cNvPr>
          <p:cNvSpPr/>
          <p:nvPr/>
        </p:nvSpPr>
        <p:spPr bwMode="auto">
          <a:xfrm>
            <a:off x="10175733" y="3577297"/>
            <a:ext cx="288032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6D39B5-5DF6-3D44-8C5D-9CB6886FC7DD}"/>
              </a:ext>
            </a:extLst>
          </p:cNvPr>
          <p:cNvSpPr/>
          <p:nvPr/>
        </p:nvSpPr>
        <p:spPr bwMode="auto">
          <a:xfrm>
            <a:off x="6655033" y="3573016"/>
            <a:ext cx="280340" cy="434671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6105BF-4B37-7045-96FB-6A9C7C32B2A8}"/>
              </a:ext>
            </a:extLst>
          </p:cNvPr>
          <p:cNvSpPr/>
          <p:nvPr/>
        </p:nvSpPr>
        <p:spPr bwMode="auto">
          <a:xfrm>
            <a:off x="695400" y="3582453"/>
            <a:ext cx="593081" cy="43255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B14DD4-DF17-B747-AF13-35EC7252CBA5}"/>
              </a:ext>
            </a:extLst>
          </p:cNvPr>
          <p:cNvSpPr/>
          <p:nvPr/>
        </p:nvSpPr>
        <p:spPr bwMode="auto">
          <a:xfrm>
            <a:off x="119336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AADB72-46AD-0743-8DAF-896AEF3C3834}"/>
              </a:ext>
            </a:extLst>
          </p:cNvPr>
          <p:cNvSpPr/>
          <p:nvPr/>
        </p:nvSpPr>
        <p:spPr bwMode="auto">
          <a:xfrm>
            <a:off x="1864542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788101-B9FD-7944-9443-2CDA90592C2E}"/>
              </a:ext>
            </a:extLst>
          </p:cNvPr>
          <p:cNvSpPr/>
          <p:nvPr/>
        </p:nvSpPr>
        <p:spPr bwMode="auto">
          <a:xfrm>
            <a:off x="3609748" y="3582453"/>
            <a:ext cx="1749065" cy="432558"/>
          </a:xfrm>
          <a:prstGeom prst="rect">
            <a:avLst/>
          </a:prstGeom>
          <a:noFill/>
          <a:ln w="12700" cap="flat" cmpd="sng" algn="ctr">
            <a:solidFill>
              <a:srgbClr val="7C204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39C397-C53E-F143-8079-EECA5E77BA2F}"/>
              </a:ext>
            </a:extLst>
          </p:cNvPr>
          <p:cNvSpPr txBox="1"/>
          <p:nvPr/>
        </p:nvSpPr>
        <p:spPr>
          <a:xfrm>
            <a:off x="2277850" y="3641706"/>
            <a:ext cx="1369878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November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5E5C74-61B1-AA42-BD37-ADE7505CA2C5}"/>
              </a:ext>
            </a:extLst>
          </p:cNvPr>
          <p:cNvSpPr txBox="1"/>
          <p:nvPr/>
        </p:nvSpPr>
        <p:spPr>
          <a:xfrm>
            <a:off x="4079776" y="3617970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December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89B018-1DA5-4341-807D-E8093A164C42}"/>
              </a:ext>
            </a:extLst>
          </p:cNvPr>
          <p:cNvSpPr txBox="1"/>
          <p:nvPr/>
        </p:nvSpPr>
        <p:spPr>
          <a:xfrm>
            <a:off x="623392" y="3622671"/>
            <a:ext cx="1327954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October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14F227-503A-F848-8CD6-623968BB8983}"/>
              </a:ext>
            </a:extLst>
          </p:cNvPr>
          <p:cNvSpPr txBox="1"/>
          <p:nvPr/>
        </p:nvSpPr>
        <p:spPr>
          <a:xfrm>
            <a:off x="11399869" y="3615347"/>
            <a:ext cx="1464883" cy="389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July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56129A-7B68-3040-85C4-F2EC92A2ABEB}"/>
              </a:ext>
            </a:extLst>
          </p:cNvPr>
          <p:cNvSpPr/>
          <p:nvPr/>
        </p:nvSpPr>
        <p:spPr bwMode="auto">
          <a:xfrm>
            <a:off x="119336" y="830212"/>
            <a:ext cx="3595072" cy="24414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8914BF-8CB9-2E4F-A67F-8C2A9BE92889}"/>
              </a:ext>
            </a:extLst>
          </p:cNvPr>
          <p:cNvSpPr/>
          <p:nvPr/>
        </p:nvSpPr>
        <p:spPr bwMode="auto">
          <a:xfrm>
            <a:off x="6744072" y="4293096"/>
            <a:ext cx="2376261" cy="18878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F7C5AC-48AD-8C4D-BE0C-1F2417B332C4}"/>
              </a:ext>
            </a:extLst>
          </p:cNvPr>
          <p:cNvSpPr/>
          <p:nvPr/>
        </p:nvSpPr>
        <p:spPr bwMode="auto">
          <a:xfrm>
            <a:off x="3927206" y="840966"/>
            <a:ext cx="3595072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FCB0DBD-3F72-FC4B-A7EE-BC1A4BC3BB16}"/>
              </a:ext>
            </a:extLst>
          </p:cNvPr>
          <p:cNvSpPr/>
          <p:nvPr/>
        </p:nvSpPr>
        <p:spPr bwMode="auto">
          <a:xfrm>
            <a:off x="119334" y="4293096"/>
            <a:ext cx="4531389" cy="244827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B0EC156-E989-D142-BBD9-A9A3FA4FA0D2}"/>
              </a:ext>
            </a:extLst>
          </p:cNvPr>
          <p:cNvSpPr/>
          <p:nvPr/>
        </p:nvSpPr>
        <p:spPr bwMode="auto">
          <a:xfrm>
            <a:off x="9490012" y="4293096"/>
            <a:ext cx="2582652" cy="18878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87825A-2C20-2847-BD86-235890CF4CE6}"/>
              </a:ext>
            </a:extLst>
          </p:cNvPr>
          <p:cNvSpPr txBox="1"/>
          <p:nvPr/>
        </p:nvSpPr>
        <p:spPr>
          <a:xfrm>
            <a:off x="3999214" y="919474"/>
            <a:ext cx="31713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 err="1">
                <a:solidFill>
                  <a:srgbClr val="000000"/>
                </a:solidFill>
              </a:rPr>
              <a:t>Paolini</a:t>
            </a:r>
            <a:r>
              <a:rPr lang="en-CH" sz="1600">
                <a:solidFill>
                  <a:srgbClr val="000000"/>
                </a:solidFill>
              </a:rPr>
              <a:t> </a:t>
            </a:r>
            <a:r>
              <a:rPr lang="en-CH" sz="1600" dirty="0">
                <a:solidFill>
                  <a:srgbClr val="000000"/>
                </a:solidFill>
              </a:rPr>
              <a:t>et al</a:t>
            </a:r>
            <a:r>
              <a:rPr lang="en-CH" sz="1600">
                <a:solidFill>
                  <a:srgbClr val="000000"/>
                </a:solidFill>
              </a:rPr>
              <a:t>.: </a:t>
            </a:r>
            <a:r>
              <a:rPr lang="en-US" sz="1600" dirty="0"/>
              <a:t>Unveiling the ultrafast dynamics of nitrene radicals through site-specific probes</a:t>
            </a:r>
            <a:endParaRPr lang="en-CH" sz="1600" dirty="0">
              <a:solidFill>
                <a:srgbClr val="0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8A3740-8ACA-1D46-A348-C7C757D7DB96}"/>
              </a:ext>
            </a:extLst>
          </p:cNvPr>
          <p:cNvSpPr txBox="1"/>
          <p:nvPr/>
        </p:nvSpPr>
        <p:spPr>
          <a:xfrm>
            <a:off x="172430" y="4325725"/>
            <a:ext cx="24026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Summers -&gt; Kling</a:t>
            </a:r>
            <a:r>
              <a:rPr lang="en-US" sz="1600" dirty="0"/>
              <a:t> et al.: </a:t>
            </a:r>
          </a:p>
          <a:p>
            <a:r>
              <a:rPr lang="en-US" sz="1600" dirty="0"/>
              <a:t>Investigation of the effects of nanoscale facets on catalytic activity in photo-driven</a:t>
            </a:r>
          </a:p>
          <a:p>
            <a:r>
              <a:rPr lang="en-US" sz="1600" dirty="0" err="1"/>
              <a:t>nanosystems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6C4CF9-8CBC-E34E-BF8A-96DF39CEC088}"/>
              </a:ext>
            </a:extLst>
          </p:cNvPr>
          <p:cNvSpPr txBox="1"/>
          <p:nvPr/>
        </p:nvSpPr>
        <p:spPr>
          <a:xfrm>
            <a:off x="6836004" y="4365104"/>
            <a:ext cx="21403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Al Haddad</a:t>
            </a:r>
            <a:r>
              <a:rPr lang="en-US" sz="1600" dirty="0"/>
              <a:t> et al.: Ionization and fragmentation dynamics of Glycine: a case study for time resolved XPS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F5AD7F-81F0-754C-8B0D-9E09BF63BAA1}"/>
              </a:ext>
            </a:extLst>
          </p:cNvPr>
          <p:cNvSpPr txBox="1"/>
          <p:nvPr/>
        </p:nvSpPr>
        <p:spPr>
          <a:xfrm>
            <a:off x="9552379" y="4365104"/>
            <a:ext cx="230620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Prince</a:t>
            </a:r>
            <a:r>
              <a:rPr lang="en-US" sz="1600" dirty="0"/>
              <a:t> et al.: Correlation analysis with SASE pulses: time-resolved core-level photoemission investigation</a:t>
            </a:r>
          </a:p>
          <a:p>
            <a:r>
              <a:rPr lang="en-US" sz="1600" dirty="0"/>
              <a:t>of ultrafast dynamics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F5E3010-BA4F-204A-9B13-44C3036DE38F}"/>
              </a:ext>
            </a:extLst>
          </p:cNvPr>
          <p:cNvCxnSpPr>
            <a:cxnSpLocks/>
          </p:cNvCxnSpPr>
          <p:nvPr/>
        </p:nvCxnSpPr>
        <p:spPr>
          <a:xfrm flipV="1">
            <a:off x="4007768" y="4031423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4F4E59A-10C2-534F-B84E-D0B5B76FC87F}"/>
              </a:ext>
            </a:extLst>
          </p:cNvPr>
          <p:cNvCxnSpPr>
            <a:cxnSpLocks/>
          </p:cNvCxnSpPr>
          <p:nvPr/>
        </p:nvCxnSpPr>
        <p:spPr>
          <a:xfrm>
            <a:off x="983432" y="3284984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7D3D8B8-0DB5-4346-A2CB-88E55E96118D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2739075" y="3284984"/>
            <a:ext cx="1169236" cy="2974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3E1D813-A375-F44A-9E55-9F3464EDFD48}"/>
              </a:ext>
            </a:extLst>
          </p:cNvPr>
          <p:cNvCxnSpPr>
            <a:cxnSpLocks/>
          </p:cNvCxnSpPr>
          <p:nvPr/>
        </p:nvCxnSpPr>
        <p:spPr>
          <a:xfrm flipV="1">
            <a:off x="6816080" y="4031423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3657804-BDA6-B543-908A-CA5D8399B972}"/>
              </a:ext>
            </a:extLst>
          </p:cNvPr>
          <p:cNvCxnSpPr>
            <a:cxnSpLocks/>
          </p:cNvCxnSpPr>
          <p:nvPr/>
        </p:nvCxnSpPr>
        <p:spPr>
          <a:xfrm flipV="1">
            <a:off x="10344472" y="4031423"/>
            <a:ext cx="0" cy="261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98BD950-275D-BA4A-84CB-052F371644E4}"/>
              </a:ext>
            </a:extLst>
          </p:cNvPr>
          <p:cNvSpPr txBox="1"/>
          <p:nvPr/>
        </p:nvSpPr>
        <p:spPr>
          <a:xfrm>
            <a:off x="3181253" y="908720"/>
            <a:ext cx="39446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Ion </a:t>
            </a:r>
          </a:p>
          <a:p>
            <a:pPr algn="l"/>
            <a:r>
              <a:rPr lang="en-US" dirty="0"/>
              <a:t>TOF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84027CB-64F3-5E4C-98BB-4565FE925143}"/>
              </a:ext>
            </a:extLst>
          </p:cNvPr>
          <p:cNvSpPr txBox="1"/>
          <p:nvPr/>
        </p:nvSpPr>
        <p:spPr>
          <a:xfrm>
            <a:off x="6879534" y="1207506"/>
            <a:ext cx="60753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XPS + </a:t>
            </a:r>
          </a:p>
          <a:p>
            <a:pPr algn="l"/>
            <a:r>
              <a:rPr lang="en-US" dirty="0"/>
              <a:t>XAS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60172E0-F7D0-BD4D-ABF8-E5D788D16151}"/>
              </a:ext>
            </a:extLst>
          </p:cNvPr>
          <p:cNvSpPr txBox="1"/>
          <p:nvPr/>
        </p:nvSpPr>
        <p:spPr>
          <a:xfrm>
            <a:off x="3228268" y="4327771"/>
            <a:ext cx="13555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Non standard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564C0C-D3FD-E64B-9183-739C573AA55D}"/>
              </a:ext>
            </a:extLst>
          </p:cNvPr>
          <p:cNvSpPr txBox="1"/>
          <p:nvPr/>
        </p:nvSpPr>
        <p:spPr>
          <a:xfrm>
            <a:off x="11570558" y="4365104"/>
            <a:ext cx="3911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XPS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FAB8D52-36F7-9A4E-BCCA-DC931F84F468}"/>
              </a:ext>
            </a:extLst>
          </p:cNvPr>
          <p:cNvSpPr txBox="1"/>
          <p:nvPr/>
        </p:nvSpPr>
        <p:spPr>
          <a:xfrm>
            <a:off x="191344" y="869811"/>
            <a:ext cx="2966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Yang</a:t>
            </a:r>
            <a:r>
              <a:rPr lang="en-US" sz="1600" dirty="0"/>
              <a:t> et al.: Unravelling the mechanism of hydronium ion formation in ethanol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5013985C-5B16-5F4D-9250-A3B49EAE6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40" y="1687739"/>
            <a:ext cx="2966140" cy="1534530"/>
          </a:xfrm>
          <a:prstGeom prst="rect">
            <a:avLst/>
          </a:prstGeom>
        </p:spPr>
      </p:pic>
      <p:pic>
        <p:nvPicPr>
          <p:cNvPr id="65" name="Picture 64" descr="A diagram of a solution&#10;&#10;Description automatically generated">
            <a:extLst>
              <a:ext uri="{FF2B5EF4-FFF2-40B4-BE49-F238E27FC236}">
                <a16:creationId xmlns:a16="http://schemas.microsoft.com/office/drawing/2014/main" id="{4DDA65AD-DB18-B74B-9840-27A2558C5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219" y="1784064"/>
            <a:ext cx="3171363" cy="1439666"/>
          </a:xfrm>
          <a:prstGeom prst="rect">
            <a:avLst/>
          </a:prstGeom>
        </p:spPr>
      </p:pic>
      <p:pic>
        <p:nvPicPr>
          <p:cNvPr id="67" name="Picture 66" descr="A collage of different shapes and colors&#10;&#10;Description automatically generated">
            <a:extLst>
              <a:ext uri="{FF2B5EF4-FFF2-40B4-BE49-F238E27FC236}">
                <a16:creationId xmlns:a16="http://schemas.microsoft.com/office/drawing/2014/main" id="{37D0C09C-9E32-BB4C-B9E4-0C70B2A83E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300" y="4685702"/>
            <a:ext cx="2008532" cy="19821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9E6746E-4D55-384A-8268-BA410FDC555B}"/>
              </a:ext>
            </a:extLst>
          </p:cNvPr>
          <p:cNvGrpSpPr/>
          <p:nvPr/>
        </p:nvGrpSpPr>
        <p:grpSpPr>
          <a:xfrm>
            <a:off x="6023993" y="3577041"/>
            <a:ext cx="6048671" cy="432558"/>
            <a:chOff x="8256241" y="1772816"/>
            <a:chExt cx="6048671" cy="43255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C05F458-77E1-B341-8151-AE002B8FA646}"/>
                </a:ext>
              </a:extLst>
            </p:cNvPr>
            <p:cNvSpPr/>
            <p:nvPr/>
          </p:nvSpPr>
          <p:spPr bwMode="auto">
            <a:xfrm>
              <a:off x="8256241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56C5FDD-22A7-524B-9B51-978CE7D923E5}"/>
                </a:ext>
              </a:extLst>
            </p:cNvPr>
            <p:cNvSpPr/>
            <p:nvPr/>
          </p:nvSpPr>
          <p:spPr bwMode="auto">
            <a:xfrm>
              <a:off x="9264352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3A5E69D-8ACD-8940-9197-84A431C96221}"/>
                </a:ext>
              </a:extLst>
            </p:cNvPr>
            <p:cNvSpPr/>
            <p:nvPr/>
          </p:nvSpPr>
          <p:spPr bwMode="auto">
            <a:xfrm>
              <a:off x="10272464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2BAA915-EC6D-3E40-8D77-0581B30A093C}"/>
                </a:ext>
              </a:extLst>
            </p:cNvPr>
            <p:cNvSpPr/>
            <p:nvPr/>
          </p:nvSpPr>
          <p:spPr bwMode="auto">
            <a:xfrm>
              <a:off x="11280576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DEF64A1-B9F5-DA41-A8FD-E0EB6D75ACB9}"/>
                </a:ext>
              </a:extLst>
            </p:cNvPr>
            <p:cNvSpPr/>
            <p:nvPr/>
          </p:nvSpPr>
          <p:spPr bwMode="auto">
            <a:xfrm>
              <a:off x="12288688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8F4A6B9-25C3-3249-B18C-D34EFB0F5D20}"/>
                </a:ext>
              </a:extLst>
            </p:cNvPr>
            <p:cNvSpPr/>
            <p:nvPr/>
          </p:nvSpPr>
          <p:spPr bwMode="auto">
            <a:xfrm>
              <a:off x="13296800" y="1772816"/>
              <a:ext cx="1008112" cy="432558"/>
            </a:xfrm>
            <a:prstGeom prst="rect">
              <a:avLst/>
            </a:prstGeom>
            <a:noFill/>
            <a:ln w="12700" cap="flat" cmpd="sng" algn="ctr">
              <a:solidFill>
                <a:srgbClr val="7C204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16FC384-7516-0248-8E21-7734C53EF8D8}"/>
              </a:ext>
            </a:extLst>
          </p:cNvPr>
          <p:cNvSpPr txBox="1"/>
          <p:nvPr/>
        </p:nvSpPr>
        <p:spPr>
          <a:xfrm>
            <a:off x="10391757" y="3649559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June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1A558FD-544A-664C-B9E5-EBBB26841581}"/>
              </a:ext>
            </a:extLst>
          </p:cNvPr>
          <p:cNvSpPr txBox="1"/>
          <p:nvPr/>
        </p:nvSpPr>
        <p:spPr>
          <a:xfrm>
            <a:off x="9383645" y="3649559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May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21A5E4B-1DBB-3546-84AB-3A383441A715}"/>
              </a:ext>
            </a:extLst>
          </p:cNvPr>
          <p:cNvSpPr txBox="1"/>
          <p:nvPr/>
        </p:nvSpPr>
        <p:spPr>
          <a:xfrm>
            <a:off x="8303525" y="3649559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April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B5F1B0C-0CB7-FA4D-836D-1079BB2AA34E}"/>
              </a:ext>
            </a:extLst>
          </p:cNvPr>
          <p:cNvSpPr txBox="1"/>
          <p:nvPr/>
        </p:nvSpPr>
        <p:spPr>
          <a:xfrm>
            <a:off x="6312024" y="3649559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Feb.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9ACFE19-B10C-7541-B8A2-BA6F26943CA2}"/>
              </a:ext>
            </a:extLst>
          </p:cNvPr>
          <p:cNvSpPr txBox="1"/>
          <p:nvPr/>
        </p:nvSpPr>
        <p:spPr>
          <a:xfrm>
            <a:off x="7223405" y="3649559"/>
            <a:ext cx="1464883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March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816AA1F-A8B7-804B-86DC-D1D64C09F8F7}"/>
              </a:ext>
            </a:extLst>
          </p:cNvPr>
          <p:cNvSpPr txBox="1"/>
          <p:nvPr/>
        </p:nvSpPr>
        <p:spPr>
          <a:xfrm>
            <a:off x="8585188" y="4365104"/>
            <a:ext cx="3911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XPS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7594E-95AA-284A-BE56-8BE4A30E7AAE}"/>
              </a:ext>
            </a:extLst>
          </p:cNvPr>
          <p:cNvSpPr txBox="1"/>
          <p:nvPr/>
        </p:nvSpPr>
        <p:spPr>
          <a:xfrm>
            <a:off x="8087779" y="6344011"/>
            <a:ext cx="24825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Rescheduled due to fire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939BC-65AC-1B41-AD6D-2497B6213584}"/>
              </a:ext>
            </a:extLst>
          </p:cNvPr>
          <p:cNvSpPr txBox="1"/>
          <p:nvPr/>
        </p:nvSpPr>
        <p:spPr>
          <a:xfrm>
            <a:off x="4825787" y="4089158"/>
            <a:ext cx="54502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2024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D8DBD8-C686-8344-AA46-31CD7F6A31D4}"/>
              </a:ext>
            </a:extLst>
          </p:cNvPr>
          <p:cNvSpPr txBox="1"/>
          <p:nvPr/>
        </p:nvSpPr>
        <p:spPr>
          <a:xfrm>
            <a:off x="6023992" y="4077072"/>
            <a:ext cx="54502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2025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F3258A5-46B2-8240-A664-41766A028942}"/>
              </a:ext>
            </a:extLst>
          </p:cNvPr>
          <p:cNvSpPr/>
          <p:nvPr/>
        </p:nvSpPr>
        <p:spPr bwMode="auto">
          <a:xfrm>
            <a:off x="7968208" y="836712"/>
            <a:ext cx="4032448" cy="2448272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8CEEF8-7F0C-F243-9A51-9E084F57C30A}"/>
              </a:ext>
            </a:extLst>
          </p:cNvPr>
          <p:cNvSpPr txBox="1"/>
          <p:nvPr/>
        </p:nvSpPr>
        <p:spPr>
          <a:xfrm>
            <a:off x="8078370" y="913764"/>
            <a:ext cx="22969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Special Call for 2025/I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5B6B2-81BE-6D47-A5B9-2CA1B57478A5}"/>
              </a:ext>
            </a:extLst>
          </p:cNvPr>
          <p:cNvSpPr txBox="1"/>
          <p:nvPr/>
        </p:nvSpPr>
        <p:spPr>
          <a:xfrm>
            <a:off x="8090023" y="1268760"/>
            <a:ext cx="3758208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Limit amount of available setups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Electron spectroscopy (XPS/XAS)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One more setup -&gt; SPI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5 user experiments (4 XPS + 1 SPI)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Commissioning He nanodroplet source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Benchmark modified time tool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Hero commissioning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0DD5F8-5D49-CD48-A804-90474E31203B}"/>
              </a:ext>
            </a:extLst>
          </p:cNvPr>
          <p:cNvSpPr txBox="1"/>
          <p:nvPr/>
        </p:nvSpPr>
        <p:spPr>
          <a:xfrm>
            <a:off x="263353" y="5949280"/>
            <a:ext cx="20978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User supplied injector and VMI spectrometer in JF module</a:t>
            </a:r>
          </a:p>
        </p:txBody>
      </p:sp>
    </p:spTree>
    <p:extLst>
      <p:ext uri="{BB962C8B-B14F-4D97-AF65-F5344CB8AC3E}">
        <p14:creationId xmlns:p14="http://schemas.microsoft.com/office/powerpoint/2010/main" val="1969985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448A8-E98D-C441-9360-1A94AEBEBE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194149"/>
            <a:ext cx="1620837" cy="144016"/>
          </a:xfrm>
        </p:spPr>
        <p:txBody>
          <a:bodyPr/>
          <a:lstStyle/>
          <a:p>
            <a:fld id="{AD19C8AD-FACB-42EB-BD47-43AC2A002D15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6E3DF6-80A4-9945-AEF7-61D69E21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194149"/>
            <a:ext cx="8045451" cy="144016"/>
          </a:xfrm>
        </p:spPr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F3FD89-E130-4844-B304-2FBD443C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194149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2419515-11FC-3441-92CC-21987857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and wishes to machine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8E3335-F41C-6A41-88FD-BFADE72E3785}"/>
              </a:ext>
            </a:extLst>
          </p:cNvPr>
          <p:cNvSpPr/>
          <p:nvPr/>
        </p:nvSpPr>
        <p:spPr bwMode="auto">
          <a:xfrm>
            <a:off x="119336" y="1196752"/>
            <a:ext cx="5904656" cy="215774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204BE0-01E9-1542-AED2-055840FD6CD0}"/>
              </a:ext>
            </a:extLst>
          </p:cNvPr>
          <p:cNvSpPr/>
          <p:nvPr/>
        </p:nvSpPr>
        <p:spPr bwMode="auto">
          <a:xfrm>
            <a:off x="6168008" y="1203252"/>
            <a:ext cx="5904656" cy="215774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3A0507-78E9-A146-A0EB-56814D70CFD1}"/>
              </a:ext>
            </a:extLst>
          </p:cNvPr>
          <p:cNvSpPr txBox="1"/>
          <p:nvPr/>
        </p:nvSpPr>
        <p:spPr>
          <a:xfrm>
            <a:off x="316243" y="1301391"/>
            <a:ext cx="251620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Machine 1st half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B38B78-2E5D-FB4B-A2D4-9D2FBEE859CC}"/>
              </a:ext>
            </a:extLst>
          </p:cNvPr>
          <p:cNvSpPr txBox="1"/>
          <p:nvPr/>
        </p:nvSpPr>
        <p:spPr>
          <a:xfrm>
            <a:off x="6357317" y="1301391"/>
            <a:ext cx="259365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Machine 2nd half 2024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6FF142-DADA-854C-9473-94F8C6EADDF2}"/>
              </a:ext>
            </a:extLst>
          </p:cNvPr>
          <p:cNvSpPr/>
          <p:nvPr/>
        </p:nvSpPr>
        <p:spPr bwMode="auto">
          <a:xfrm>
            <a:off x="119336" y="4005064"/>
            <a:ext cx="11953328" cy="252588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B51A04-D93A-0D4F-8039-5BBFA31FDEF5}"/>
              </a:ext>
            </a:extLst>
          </p:cNvPr>
          <p:cNvSpPr txBox="1"/>
          <p:nvPr/>
        </p:nvSpPr>
        <p:spPr>
          <a:xfrm>
            <a:off x="335360" y="4102220"/>
            <a:ext cx="26187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Machine wish list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769397-115E-6C4E-A882-3C87E1B63539}"/>
              </a:ext>
            </a:extLst>
          </p:cNvPr>
          <p:cNvSpPr txBox="1"/>
          <p:nvPr/>
        </p:nvSpPr>
        <p:spPr>
          <a:xfrm>
            <a:off x="316243" y="1707308"/>
            <a:ext cx="565485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Stable and reliable in standard operation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Multi-</a:t>
            </a:r>
            <a:r>
              <a:rPr lang="en-US" sz="2000" dirty="0" err="1"/>
              <a:t>mJ</a:t>
            </a:r>
            <a:r>
              <a:rPr lang="en-US" sz="2000" dirty="0"/>
              <a:t> on a daily basis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Good setup ready on first beamtime day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Shortening pulses by tilting had become routine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1A1514-DA8C-4E4B-BACE-3213FA26B48F}"/>
              </a:ext>
            </a:extLst>
          </p:cNvPr>
          <p:cNvSpPr txBox="1"/>
          <p:nvPr/>
        </p:nvSpPr>
        <p:spPr>
          <a:xfrm>
            <a:off x="6364915" y="1707308"/>
            <a:ext cx="5510842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Generally reduced performance</a:t>
            </a:r>
            <a:r>
              <a:rPr lang="en-US" sz="20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Pulse energy ~1-2mJ maximum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Setups bad or not ready on first beamtime day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Multiple failed attempts to shorten pulses by tilt (less pulse energy but same duration)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FB4413-47A9-0043-AE6E-A4CA8FE431F6}"/>
              </a:ext>
            </a:extLst>
          </p:cNvPr>
          <p:cNvSpPr txBox="1"/>
          <p:nvPr/>
        </p:nvSpPr>
        <p:spPr>
          <a:xfrm>
            <a:off x="368080" y="4442712"/>
            <a:ext cx="9619621" cy="2014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Consolidation of existing special modes and development of new modes is both crucial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Spread knowledge about special modes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 in operation team</a:t>
            </a:r>
            <a:endParaRPr lang="en-CH" sz="2000">
              <a:solidFill>
                <a:srgbClr val="000000"/>
              </a:solidFill>
              <a:latin typeface="Calibri"/>
            </a:endParaRP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Two colors with shorter pulses (we are fighting the Auger lifetime)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Single short pulses with few to sub-fs 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Bandwidth control (lower and broader) 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  <a:p>
            <a:pPr marL="285739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000000"/>
                </a:solidFill>
                <a:latin typeface="Calibri"/>
              </a:rPr>
              <a:t>Every new mode also comes with new challenges for the experiment 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-&gt; Let’s try together!</a:t>
            </a:r>
            <a:endParaRPr lang="en-CH" sz="20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1D3641-9F0D-1D43-9F3C-5AAE3DDF51F5}"/>
              </a:ext>
            </a:extLst>
          </p:cNvPr>
          <p:cNvSpPr txBox="1"/>
          <p:nvPr/>
        </p:nvSpPr>
        <p:spPr>
          <a:xfrm>
            <a:off x="5061688" y="1301391"/>
            <a:ext cx="12503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😀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8A40FA-7163-1743-BF8A-7C61D4422D1E}"/>
              </a:ext>
            </a:extLst>
          </p:cNvPr>
          <p:cNvSpPr txBox="1"/>
          <p:nvPr/>
        </p:nvSpPr>
        <p:spPr>
          <a:xfrm>
            <a:off x="10899982" y="4256108"/>
            <a:ext cx="7406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🥳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DA5364-5DF7-714F-8882-BB30AD1AC19C}"/>
              </a:ext>
            </a:extLst>
          </p:cNvPr>
          <p:cNvSpPr txBox="1"/>
          <p:nvPr/>
        </p:nvSpPr>
        <p:spPr>
          <a:xfrm>
            <a:off x="10926428" y="1301391"/>
            <a:ext cx="12446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😢</a:t>
            </a:r>
          </a:p>
        </p:txBody>
      </p:sp>
    </p:spTree>
    <p:extLst>
      <p:ext uri="{BB962C8B-B14F-4D97-AF65-F5344CB8AC3E}">
        <p14:creationId xmlns:p14="http://schemas.microsoft.com/office/powerpoint/2010/main" val="314031706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18218</TotalTime>
  <Words>616</Words>
  <Application>Microsoft Macintosh PowerPoint</Application>
  <PresentationFormat>Widescreen</PresentationFormat>
  <Paragraphs>154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Times</vt:lpstr>
      <vt:lpstr>Benutzerdefiniertes Design</vt:lpstr>
      <vt:lpstr>Maloja Update  SwissFEL Performance Workshop 2025</vt:lpstr>
      <vt:lpstr>PowerPoint Presentation</vt:lpstr>
      <vt:lpstr>Instrument News 2024</vt:lpstr>
      <vt:lpstr>Overview and Updates 1st half 2024</vt:lpstr>
      <vt:lpstr>Overview and Updates 2nd half 2024 + Outlook 2025</vt:lpstr>
      <vt:lpstr>Feedback and wishes to machine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Microsoft Office User</dc:creator>
  <dc:description>erstellt durch Vorlagenbauer.ch</dc:description>
  <cp:lastModifiedBy>Schnorr Kirsten Andrea</cp:lastModifiedBy>
  <cp:revision>31</cp:revision>
  <dcterms:created xsi:type="dcterms:W3CDTF">2024-07-09T11:37:24Z</dcterms:created>
  <dcterms:modified xsi:type="dcterms:W3CDTF">2025-01-21T09:07:57Z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