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3"/>
  </p:notesMasterIdLst>
  <p:handoutMasterIdLst>
    <p:handoutMasterId r:id="rId14"/>
  </p:handoutMasterIdLst>
  <p:sldIdLst>
    <p:sldId id="284" r:id="rId5"/>
    <p:sldId id="491" r:id="rId6"/>
    <p:sldId id="1740" r:id="rId7"/>
    <p:sldId id="1734" r:id="rId8"/>
    <p:sldId id="1739" r:id="rId9"/>
    <p:sldId id="285" r:id="rId10"/>
    <p:sldId id="1741" r:id="rId11"/>
    <p:sldId id="1621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01" autoAdjust="0"/>
    <p:restoredTop sz="94693" autoAdjust="0"/>
  </p:normalViewPr>
  <p:slideViewPr>
    <p:cSldViewPr snapToGrid="0" showGuides="1">
      <p:cViewPr varScale="1">
        <p:scale>
          <a:sx n="102" d="100"/>
          <a:sy n="102" d="100"/>
        </p:scale>
        <p:origin x="832" y="176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21.01.25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21.01.25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val="3453250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FC54D4-1768-9D57-E162-6A5CE08293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0C9B29-A5D8-B9D7-4967-19F95F809F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E89078-6FC6-8026-7A51-1AFE61EAB9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aseline="0" dirty="0"/>
              <a:t>LGAD: Hybrid pixel detector (silicon and readout chip bonded together) with (1) charge multiplication through p-doped gain layer, 300 V. (2) Thin entrance window. QE&gt;80% whole range. </a:t>
            </a:r>
            <a:r>
              <a:rPr lang="en-US" baseline="0" dirty="0" err="1"/>
              <a:t>Stripcell</a:t>
            </a:r>
            <a:r>
              <a:rPr lang="en-US" baseline="0"/>
              <a:t> 75x25 um2. </a:t>
            </a:r>
          </a:p>
        </p:txBody>
      </p:sp>
    </p:spTree>
    <p:extLst>
      <p:ext uri="{BB962C8B-B14F-4D97-AF65-F5344CB8AC3E}">
        <p14:creationId xmlns:p14="http://schemas.microsoft.com/office/powerpoint/2010/main" val="874485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 dirty="0" err="1"/>
              <a:t>CrSBr</a:t>
            </a:r>
            <a:r>
              <a:rPr lang="en-US" sz="1000" baseline="0" dirty="0"/>
              <a:t>. Excite a particular magnetic coupled exciton and look at the response of orbital excitations.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8042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000" baseline="0" dirty="0" err="1"/>
              <a:t>CrSBr</a:t>
            </a:r>
            <a:r>
              <a:rPr lang="en-US" sz="1000" baseline="0" dirty="0"/>
              <a:t>. Excite a particular magnetic coupled exciton and look at the response of orbital excitations.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2303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F64D-4957-4F7C-BD78-A4D83F0A624E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02A9-8AB4-4B62-9FE7-C79B93CE721D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C8AD-FACB-42EB-BD47-43AC2A002D15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CDF8E-15EE-4C89-A25F-47FDE8A89584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62ED3-1367-4CE8-935E-77100ADA2DEE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C05D5-C686-4B58-8276-61F5057D6EED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B2E83-E6E1-49CF-8B1D-15A02C0E0489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253974-7A2B-43F7-9AAB-82AE61FB7BDA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CD10-FCBE-4A1D-801A-0EE6CE358A47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09603-F37E-48A7-8BE4-E9FAC5D076F0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F506-EBC5-4FA6-B2E1-2CAEE530F8EF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D9123-BDD9-4403-A840-EAF8128283BA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FF420-CEEB-427A-A025-0EEBD06833F6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9F46A-CD84-4EA9-A8B7-968C8FE43CC2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9520A-F980-4931-A46C-82E8E834FBA6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7AA79-3162-4E10-AA39-D0248AEB6076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E5E1-006F-42D4-ABF6-4421AF14DA08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75AC-8901-4370-9802-77EBE44319E7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4BA9F-7D4C-4421-A451-01E2B7381D3E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8BD49-47D3-4F37-877E-B7C0A9080AD4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A1D8F-7254-47BE-92B2-DBF08CE55EEF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9548-6E31-475E-9523-67EEEB11B520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95CE6-B1C1-4A01-9B59-7F69D83EEB48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1A95A-0331-42E2-B52D-EB8D369B2C5F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7066-FCF1-45A3-9A8A-400034F861F3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861933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6648426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280026-4D3D-4BB6-870B-30FF1976DEAA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1A1C21-6E2E-43CB-A499-6F26BA3D2867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261762-898A-474B-BAD7-AB4911CF5591}" type="datetime1">
              <a:rPr lang="de-CH" noProof="0" smtClean="0"/>
              <a:t>21.01.25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Paul Scherrer Institute PSI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  <p:sldLayoutId id="2147483741" r:id="rId35"/>
    <p:sldLayoutId id="2147483742" r:id="rId3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tiff"/><Relationship Id="rId12" Type="http://schemas.openxmlformats.org/officeDocument/2006/relationships/image" Target="../media/image1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9.tiff"/><Relationship Id="rId11" Type="http://schemas.openxmlformats.org/officeDocument/2006/relationships/image" Target="../media/image14.jpe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microsoft.com/office/2007/relationships/hdphoto" Target="../media/hdphoto1.wdp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JPG"/><Relationship Id="rId9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g"/><Relationship Id="rId7" Type="http://schemas.openxmlformats.org/officeDocument/2006/relationships/image" Target="../media/image49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Furka status and updates</a:t>
            </a:r>
            <a:endParaRPr lang="en-GB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E. </a:t>
            </a:r>
            <a:r>
              <a:rPr lang="en-GB" noProof="0" dirty="0" err="1"/>
              <a:t>Razzoli</a:t>
            </a:r>
            <a:endParaRPr lang="en-GB" noProof="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Seventh SwissFEL Performance Workshop</a:t>
            </a:r>
          </a:p>
          <a:p>
            <a:r>
              <a:rPr lang="en-GB" dirty="0"/>
              <a:t>21</a:t>
            </a:r>
            <a:r>
              <a:rPr lang="en-GB" noProof="0" dirty="0"/>
              <a:t> January 2025</a:t>
            </a:r>
          </a:p>
        </p:txBody>
      </p: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9196" y="215352"/>
            <a:ext cx="8944033" cy="508500"/>
          </a:xfrm>
        </p:spPr>
        <p:txBody>
          <a:bodyPr/>
          <a:lstStyle/>
          <a:p>
            <a:r>
              <a:rPr lang="en-US" dirty="0" err="1"/>
              <a:t>Furka</a:t>
            </a:r>
            <a:r>
              <a:rPr lang="en-US" dirty="0"/>
              <a:t>: </a:t>
            </a:r>
            <a:r>
              <a:rPr lang="en-US" dirty="0" err="1"/>
              <a:t>SwissFEL</a:t>
            </a:r>
            <a:r>
              <a:rPr lang="en-US" dirty="0"/>
              <a:t>- ATHOS </a:t>
            </a:r>
            <a:r>
              <a:rPr lang="en-US" dirty="0" err="1"/>
              <a:t>endstation</a:t>
            </a:r>
            <a:r>
              <a:rPr lang="en-US" dirty="0"/>
              <a:t> for condensed matter</a:t>
            </a:r>
            <a:br>
              <a:rPr lang="en-US" dirty="0"/>
            </a:br>
            <a:endParaRPr lang="en-US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25256052-386B-6C04-F257-536D5CE689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41" y="98613"/>
            <a:ext cx="1039515" cy="128671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EAC7C42-9F16-B1A3-80C9-EC57AAB2D4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6283" y="4833417"/>
            <a:ext cx="1139832" cy="151977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2E16EE-5A5C-2C73-B721-14D840E632C6}"/>
              </a:ext>
            </a:extLst>
          </p:cNvPr>
          <p:cNvSpPr txBox="1"/>
          <p:nvPr/>
        </p:nvSpPr>
        <p:spPr>
          <a:xfrm>
            <a:off x="6232802" y="6436222"/>
            <a:ext cx="2389328" cy="4644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latin typeface="+mn-lt"/>
                <a:ea typeface="+mn-ea"/>
                <a:cs typeface="+mn-cs"/>
              </a:rPr>
              <a:t>Laser scientist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latin typeface="+mn-lt"/>
                <a:ea typeface="+mn-ea"/>
                <a:cs typeface="+mn-cs"/>
              </a:rPr>
              <a:t>Pump laser group </a:t>
            </a:r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356AD3C1-CD22-7F32-5994-113C74C6E0CD}"/>
              </a:ext>
            </a:extLst>
          </p:cNvPr>
          <p:cNvSpPr txBox="1">
            <a:spLocks/>
          </p:cNvSpPr>
          <p:nvPr/>
        </p:nvSpPr>
        <p:spPr>
          <a:xfrm>
            <a:off x="6155168" y="4407698"/>
            <a:ext cx="2539364" cy="400354"/>
          </a:xfrm>
          <a:prstGeom prst="rect">
            <a:avLst/>
          </a:prstGeom>
        </p:spPr>
        <p:txBody>
          <a:bodyPr wrap="square" tIns="96000" rIns="48000">
            <a:spAutoFit/>
          </a:bodyPr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defTabSz="1219170">
              <a:buClr>
                <a:srgbClr val="000000"/>
              </a:buClr>
              <a:buNone/>
              <a:defRPr/>
            </a:pPr>
            <a:r>
              <a:rPr lang="de-CH" sz="1600" dirty="0" err="1">
                <a:solidFill>
                  <a:srgbClr val="000000"/>
                </a:solidFill>
                <a:ea typeface="ヒラギノ角ゴ Pro W3"/>
              </a:rPr>
              <a:t>Biaolong</a:t>
            </a:r>
            <a:r>
              <a:rPr lang="de-CH" sz="1600" dirty="0">
                <a:solidFill>
                  <a:srgbClr val="000000"/>
                </a:solidFill>
                <a:ea typeface="ヒラギノ角ゴ Pro W3"/>
              </a:rPr>
              <a:t> Liu</a:t>
            </a: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0840FC47-13AF-BE3A-F467-45B44986B9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1" y="2473371"/>
            <a:ext cx="4118713" cy="2411124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7273049A-4767-2DDC-5B9B-40196DC2CCF2}"/>
              </a:ext>
            </a:extLst>
          </p:cNvPr>
          <p:cNvSpPr txBox="1"/>
          <p:nvPr/>
        </p:nvSpPr>
        <p:spPr>
          <a:xfrm>
            <a:off x="129723" y="5334094"/>
            <a:ext cx="443084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 dirty="0"/>
              <a:t>Goal is to investigate the ultrafast dynamics of correlated and quantum materials</a:t>
            </a:r>
            <a:endParaRPr lang="en-GB" sz="2000" dirty="0"/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8DA3CE2B-DD2E-FDE6-E7FD-1DC0676BFB7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6204" b="14103"/>
          <a:stretch/>
        </p:blipFill>
        <p:spPr>
          <a:xfrm>
            <a:off x="5407288" y="4833417"/>
            <a:ext cx="1127096" cy="1495646"/>
          </a:xfrm>
          <a:prstGeom prst="rect">
            <a:avLst/>
          </a:prstGeom>
        </p:spPr>
      </p:pic>
      <p:sp>
        <p:nvSpPr>
          <p:cNvPr id="60" name="Textplatzhalter 5">
            <a:extLst>
              <a:ext uri="{FF2B5EF4-FFF2-40B4-BE49-F238E27FC236}">
                <a16:creationId xmlns:a16="http://schemas.microsoft.com/office/drawing/2014/main" id="{D2FDC628-2264-8760-7884-97E04DCE03A2}"/>
              </a:ext>
            </a:extLst>
          </p:cNvPr>
          <p:cNvSpPr txBox="1">
            <a:spLocks/>
          </p:cNvSpPr>
          <p:nvPr/>
        </p:nvSpPr>
        <p:spPr>
          <a:xfrm>
            <a:off x="5090848" y="4433063"/>
            <a:ext cx="1644226" cy="400354"/>
          </a:xfrm>
          <a:prstGeom prst="rect">
            <a:avLst/>
          </a:prstGeom>
        </p:spPr>
        <p:txBody>
          <a:bodyPr wrap="square" tIns="96000" rIns="48000">
            <a:spAutoFit/>
          </a:bodyPr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defTabSz="1219170">
              <a:buClr>
                <a:srgbClr val="000000"/>
              </a:buClr>
              <a:buNone/>
              <a:defRPr/>
            </a:pPr>
            <a:r>
              <a:rPr lang="de-CH" sz="1600" dirty="0">
                <a:solidFill>
                  <a:srgbClr val="000000"/>
                </a:solidFill>
                <a:ea typeface="ヒラギノ角ゴ Pro W3"/>
              </a:rPr>
              <a:t>Luc </a:t>
            </a:r>
            <a:r>
              <a:rPr lang="de-CH" sz="1600" dirty="0" err="1">
                <a:solidFill>
                  <a:srgbClr val="000000"/>
                </a:solidFill>
                <a:ea typeface="ヒラギノ角ゴ Pro W3"/>
              </a:rPr>
              <a:t>Patthey</a:t>
            </a:r>
            <a:endParaRPr lang="de-CH" sz="1600" dirty="0">
              <a:solidFill>
                <a:srgbClr val="000000"/>
              </a:solidFill>
              <a:ea typeface="ヒラギノ角ゴ Pro W3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56FDFEA-64E2-272E-3D32-52F6677C7B71}"/>
              </a:ext>
            </a:extLst>
          </p:cNvPr>
          <p:cNvSpPr txBox="1"/>
          <p:nvPr/>
        </p:nvSpPr>
        <p:spPr>
          <a:xfrm>
            <a:off x="5254697" y="6422071"/>
            <a:ext cx="1432278" cy="4644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latin typeface="+mn-lt"/>
                <a:ea typeface="+mn-ea"/>
                <a:cs typeface="+mn-cs"/>
              </a:rPr>
              <a:t>Lab head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latin typeface="+mn-lt"/>
                <a:ea typeface="+mn-ea"/>
                <a:cs typeface="+mn-cs"/>
              </a:rPr>
              <a:t>LSX 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4B13B67-3FAA-E924-339C-B539B95DFA87}"/>
              </a:ext>
            </a:extLst>
          </p:cNvPr>
          <p:cNvGrpSpPr/>
          <p:nvPr/>
        </p:nvGrpSpPr>
        <p:grpSpPr>
          <a:xfrm>
            <a:off x="3804471" y="1377136"/>
            <a:ext cx="7950793" cy="3365561"/>
            <a:chOff x="3762854" y="1041835"/>
            <a:chExt cx="7950793" cy="3365561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43C0F7F-1683-3134-6273-470E1EEE8E8C}"/>
                </a:ext>
              </a:extLst>
            </p:cNvPr>
            <p:cNvGrpSpPr/>
            <p:nvPr/>
          </p:nvGrpSpPr>
          <p:grpSpPr>
            <a:xfrm>
              <a:off x="3762854" y="1041835"/>
              <a:ext cx="7950793" cy="3365561"/>
              <a:chOff x="3438208" y="1041835"/>
              <a:chExt cx="7950793" cy="3365561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8EE51892-72AD-521B-EEED-F37ED1CFD15E}"/>
                  </a:ext>
                </a:extLst>
              </p:cNvPr>
              <p:cNvGrpSpPr/>
              <p:nvPr/>
            </p:nvGrpSpPr>
            <p:grpSpPr>
              <a:xfrm>
                <a:off x="3438208" y="1041835"/>
                <a:ext cx="7950793" cy="3365561"/>
                <a:chOff x="5195555" y="1225161"/>
                <a:chExt cx="7950793" cy="3365561"/>
              </a:xfrm>
            </p:grpSpPr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89B0BCA2-709E-BAD5-1AFB-5A5B86FFBCC8}"/>
                    </a:ext>
                  </a:extLst>
                </p:cNvPr>
                <p:cNvGrpSpPr/>
                <p:nvPr/>
              </p:nvGrpSpPr>
              <p:grpSpPr>
                <a:xfrm>
                  <a:off x="5195555" y="1225161"/>
                  <a:ext cx="7950793" cy="3365561"/>
                  <a:chOff x="5204181" y="1219842"/>
                  <a:chExt cx="7950793" cy="3365561"/>
                </a:xfrm>
              </p:grpSpPr>
              <p:sp>
                <p:nvSpPr>
                  <p:cNvPr id="40" name="Content Placeholder 1">
                    <a:extLst>
                      <a:ext uri="{FF2B5EF4-FFF2-40B4-BE49-F238E27FC236}">
                        <a16:creationId xmlns:a16="http://schemas.microsoft.com/office/drawing/2014/main" id="{2AB899C4-D144-52C8-F9C9-35B6070B5E18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5996863" y="3808530"/>
                    <a:ext cx="7158111" cy="776873"/>
                  </a:xfrm>
                  <a:prstGeom prst="rect">
                    <a:avLst/>
                  </a:prstGeom>
                </p:spPr>
                <p:txBody>
                  <a:bodyPr vert="horz" lIns="0" tIns="0" rIns="0" bIns="0" rtlCol="0">
                    <a:noAutofit/>
                  </a:bodyPr>
                  <a:lstStyle>
                    <a:lvl1pPr marL="237050" marR="0" indent="-237050" algn="l" defTabSz="1219108" rtl="0" eaLnBrk="1" fontAlgn="auto" latinLnBrk="0" hangingPunct="1">
                      <a:lnSpc>
                        <a:spcPct val="11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chemeClr val="tx1"/>
                      </a:buClr>
                      <a:buSzPct val="100000"/>
                      <a:buFont typeface="Arial" panose="020B0604020202020204" pitchFamily="34" charset="0"/>
                      <a:buChar char="•"/>
                      <a:tabLst/>
                      <a:defRPr sz="2267" kern="1200" spc="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74097" marR="0" indent="-237050" algn="l" defTabSz="1219108" rtl="0" eaLnBrk="1" fontAlgn="auto" latinLnBrk="0" hangingPunct="1">
                      <a:lnSpc>
                        <a:spcPct val="11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chemeClr val="tx1"/>
                      </a:buClr>
                      <a:buSzPct val="100000"/>
                      <a:buFont typeface="Symbol" panose="05050102010706020507" pitchFamily="18" charset="2"/>
                      <a:buChar char="-"/>
                      <a:tabLst/>
                      <a:defRPr sz="2267" kern="1200" spc="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719614" marR="0" indent="-245517" algn="l" defTabSz="1219108" rtl="0" eaLnBrk="1" fontAlgn="auto" latinLnBrk="0" hangingPunct="1">
                      <a:lnSpc>
                        <a:spcPct val="11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chemeClr val="tx1"/>
                      </a:buClr>
                      <a:buSzPct val="100000"/>
                      <a:buFont typeface="Symbol" panose="05050102010706020507" pitchFamily="18" charset="2"/>
                      <a:buChar char="-"/>
                      <a:tabLst/>
                      <a:defRPr sz="2267" spc="0" baseline="0">
                        <a:solidFill>
                          <a:schemeClr val="tx1"/>
                        </a:solidFill>
                        <a:latin typeface="+mn-lt"/>
                        <a:ea typeface="ＭＳ Ｐゴシック" charset="-128"/>
                        <a:cs typeface="ＭＳ Ｐゴシック" charset="-128"/>
                      </a:defRPr>
                    </a:lvl3pPr>
                    <a:lvl4pPr marL="956663" marR="0" indent="-237050" algn="l" defTabSz="1219108" rtl="0" eaLnBrk="1" fontAlgn="auto" latinLnBrk="0" hangingPunct="1">
                      <a:lnSpc>
                        <a:spcPct val="11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chemeClr val="tx1"/>
                      </a:buClr>
                      <a:buSzPct val="100000"/>
                      <a:buFont typeface="Symbol" panose="05050102010706020507" pitchFamily="18" charset="2"/>
                      <a:buChar char="-"/>
                      <a:tabLst/>
                      <a:defRPr sz="2267" kern="1200" spc="0" baseline="0">
                        <a:solidFill>
                          <a:schemeClr val="tx1"/>
                        </a:solidFill>
                        <a:latin typeface="+mn-lt"/>
                        <a:ea typeface="ＭＳ Ｐゴシック" charset="0"/>
                        <a:cs typeface="ＭＳ Ｐゴシック" charset="0"/>
                      </a:defRPr>
                    </a:lvl4pPr>
                    <a:lvl5pPr marL="1193711" marR="0" indent="-237050" algn="l" defTabSz="1219108" rtl="0" eaLnBrk="1" fontAlgn="auto" latinLnBrk="0" hangingPunct="1">
                      <a:lnSpc>
                        <a:spcPct val="11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chemeClr val="tx1"/>
                      </a:buClr>
                      <a:buSzPct val="100000"/>
                      <a:buFont typeface="Symbol" panose="05050102010706020507" pitchFamily="18" charset="2"/>
                      <a:buChar char="-"/>
                      <a:tabLst/>
                      <a:defRPr sz="2267" kern="1200" spc="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ＭＳ Ｐゴシック" charset="0"/>
                      </a:defRPr>
                    </a:lvl5pPr>
                    <a:lvl6pPr marL="1432878" indent="-239167" algn="l" rtl="0" eaLnBrk="1" fontAlgn="base" hangingPunct="1">
                      <a:lnSpc>
                        <a:spcPct val="11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chemeClr val="tx1"/>
                      </a:buClr>
                      <a:buFont typeface="Symbol" panose="05050102010706020507" pitchFamily="18" charset="2"/>
                      <a:buChar char="-"/>
                      <a:defRPr sz="2000">
                        <a:solidFill>
                          <a:schemeClr val="tx1"/>
                        </a:solidFill>
                        <a:latin typeface="+mn-lt"/>
                        <a:ea typeface="+mn-ea"/>
                      </a:defRPr>
                    </a:lvl6pPr>
                    <a:lvl7pPr marL="1676275" indent="-243399" algn="l" rtl="0" eaLnBrk="1" fontAlgn="base" hangingPunct="1">
                      <a:lnSpc>
                        <a:spcPct val="11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 typeface="Symbol" panose="05050102010706020507" pitchFamily="18" charset="2"/>
                      <a:buChar char="-"/>
                      <a:defRPr sz="2000">
                        <a:solidFill>
                          <a:schemeClr val="tx1"/>
                        </a:solidFill>
                        <a:latin typeface="+mn-lt"/>
                        <a:ea typeface="+mn-ea"/>
                      </a:defRPr>
                    </a:lvl7pPr>
                    <a:lvl8pPr marL="1915440" indent="-239167" algn="l" rtl="0" eaLnBrk="1" fontAlgn="base" hangingPunct="1">
                      <a:lnSpc>
                        <a:spcPct val="11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 typeface="Symbol" panose="05050102010706020507" pitchFamily="18" charset="2"/>
                      <a:buChar char="-"/>
                      <a:defRPr sz="2000">
                        <a:solidFill>
                          <a:schemeClr val="tx1"/>
                        </a:solidFill>
                        <a:latin typeface="+mn-lt"/>
                        <a:ea typeface="+mn-ea"/>
                      </a:defRPr>
                    </a:lvl8pPr>
                    <a:lvl9pPr marL="2152490" indent="-237050" algn="l" rtl="0" eaLnBrk="1" fontAlgn="base" hangingPunct="1">
                      <a:lnSpc>
                        <a:spcPct val="11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Font typeface="Symbol" panose="05050102010706020507" pitchFamily="18" charset="2"/>
                      <a:buChar char="-"/>
                      <a:defRPr sz="2000">
                        <a:solidFill>
                          <a:schemeClr val="tx1"/>
                        </a:solidFill>
                        <a:latin typeface="+mn-lt"/>
                        <a:ea typeface="+mn-ea"/>
                      </a:defRPr>
                    </a:lvl9pPr>
                  </a:lstStyle>
                  <a:p>
                    <a:pPr algn="just"/>
                    <a:r>
                      <a:rPr lang="en-US" sz="1400" b="1" i="1" dirty="0"/>
                      <a:t>Ultrafast spectroscopies of condensed matter group </a:t>
                    </a:r>
                  </a:p>
                </p:txBody>
              </p:sp>
              <p:grpSp>
                <p:nvGrpSpPr>
                  <p:cNvPr id="42" name="Group 41">
                    <a:extLst>
                      <a:ext uri="{FF2B5EF4-FFF2-40B4-BE49-F238E27FC236}">
                        <a16:creationId xmlns:a16="http://schemas.microsoft.com/office/drawing/2014/main" id="{914D1233-570F-B5AE-70A3-879208950E68}"/>
                      </a:ext>
                    </a:extLst>
                  </p:cNvPr>
                  <p:cNvGrpSpPr/>
                  <p:nvPr/>
                </p:nvGrpSpPr>
                <p:grpSpPr>
                  <a:xfrm>
                    <a:off x="5204181" y="1219842"/>
                    <a:ext cx="4345316" cy="2331294"/>
                    <a:chOff x="8250941" y="2688105"/>
                    <a:chExt cx="3379233" cy="1812984"/>
                  </a:xfrm>
                </p:grpSpPr>
                <p:pic>
                  <p:nvPicPr>
                    <p:cNvPr id="45" name="Picture 44">
                      <a:extLst>
                        <a:ext uri="{FF2B5EF4-FFF2-40B4-BE49-F238E27FC236}">
                          <a16:creationId xmlns:a16="http://schemas.microsoft.com/office/drawing/2014/main" id="{48DD44CF-D5CC-85A1-7EEE-A30C93C3218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/>
                    <a:stretch>
                      <a:fillRect/>
                    </a:stretch>
                  </p:blipFill>
                  <p:spPr>
                    <a:xfrm>
                      <a:off x="8434778" y="3295906"/>
                      <a:ext cx="935684" cy="120518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46" name="Picture 2">
                      <a:extLst>
                        <a:ext uri="{FF2B5EF4-FFF2-40B4-BE49-F238E27FC236}">
                          <a16:creationId xmlns:a16="http://schemas.microsoft.com/office/drawing/2014/main" id="{2926CC32-E9CF-04DD-EEA2-A85C3A8D6695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9484043" y="3291019"/>
                      <a:ext cx="903242" cy="1205183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sp>
                  <p:nvSpPr>
                    <p:cNvPr id="47" name="Textplatzhalter 5">
                      <a:extLst>
                        <a:ext uri="{FF2B5EF4-FFF2-40B4-BE49-F238E27FC236}">
                          <a16:creationId xmlns:a16="http://schemas.microsoft.com/office/drawing/2014/main" id="{2A283827-CAAF-7AEF-B912-610BEA1D84CB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8250941" y="2707860"/>
                      <a:ext cx="1184016" cy="472456"/>
                    </a:xfrm>
                    <a:prstGeom prst="rect">
                      <a:avLst/>
                    </a:prstGeom>
                  </p:spPr>
                  <p:txBody>
                    <a:bodyPr wrap="square" tIns="96000" rIns="48000">
                      <a:spAutoFit/>
                    </a:bodyPr>
                    <a:lstStyle>
                      <a:lvl1pPr marL="177800" indent="-17780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  <a:defRPr sz="1800" kern="1200" spc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55600" indent="-17780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Symbol" panose="05050102010706020507" pitchFamily="18" charset="2"/>
                        <a:buChar char="-"/>
                        <a:defRPr sz="1800" kern="1200" spc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355600" indent="18415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 spc="0" baseline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  <a:cs typeface="ＭＳ Ｐゴシック" charset="-128"/>
                        </a:defRPr>
                      </a:lvl3pPr>
                      <a:lvl4pPr marL="717550" indent="-17780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 kern="1200" spc="0" baseline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  <a:cs typeface="ＭＳ Ｐゴシック" charset="0"/>
                        </a:defRPr>
                      </a:lvl4pPr>
                      <a:lvl5pPr marL="895350" indent="-17780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 kern="1200" spc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ＭＳ Ｐゴシック" charset="0"/>
                        </a:defRPr>
                      </a:lvl5pPr>
                      <a:lvl6pPr marL="1074738" indent="-179388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6pPr>
                      <a:lvl7pPr marL="1257300" indent="-182563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7pPr>
                      <a:lvl8pPr marL="1436688" indent="-179388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8pPr>
                      <a:lvl9pPr marL="1614488" indent="-17780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9pPr>
                    </a:lstStyle>
                    <a:p>
                      <a:pPr marL="0" indent="0" algn="ctr" defTabSz="1219170">
                        <a:buClr>
                          <a:srgbClr val="000000"/>
                        </a:buClr>
                        <a:buNone/>
                        <a:defRPr/>
                      </a:pPr>
                      <a:r>
                        <a:rPr lang="de-CH" sz="1400" dirty="0">
                          <a:solidFill>
                            <a:srgbClr val="000000"/>
                          </a:solidFill>
                          <a:ea typeface="ヒラギノ角ゴ Pro W3"/>
                        </a:rPr>
                        <a:t>Elia </a:t>
                      </a:r>
                    </a:p>
                    <a:p>
                      <a:pPr marL="0" indent="0" algn="ctr" defTabSz="1219170">
                        <a:buClr>
                          <a:srgbClr val="000000"/>
                        </a:buClr>
                        <a:buNone/>
                        <a:defRPr/>
                      </a:pPr>
                      <a:r>
                        <a:rPr lang="de-CH" sz="1400" dirty="0">
                          <a:solidFill>
                            <a:srgbClr val="000000"/>
                          </a:solidFill>
                          <a:ea typeface="ヒラギノ角ゴ Pro W3"/>
                        </a:rPr>
                        <a:t>Razzoli</a:t>
                      </a:r>
                    </a:p>
                  </p:txBody>
                </p:sp>
                <p:sp>
                  <p:nvSpPr>
                    <p:cNvPr id="48" name="Textplatzhalter 5">
                      <a:extLst>
                        <a:ext uri="{FF2B5EF4-FFF2-40B4-BE49-F238E27FC236}">
                          <a16:creationId xmlns:a16="http://schemas.microsoft.com/office/drawing/2014/main" id="{6D2353FA-C424-889F-7DDA-19FFDF75E55B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9317044" y="2688105"/>
                      <a:ext cx="1184017" cy="288158"/>
                    </a:xfrm>
                    <a:prstGeom prst="rect">
                      <a:avLst/>
                    </a:prstGeom>
                  </p:spPr>
                  <p:txBody>
                    <a:bodyPr wrap="square" tIns="96000" rIns="48000">
                      <a:spAutoFit/>
                    </a:bodyPr>
                    <a:lstStyle>
                      <a:lvl1pPr marL="177800" indent="-17780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  <a:defRPr sz="1800" kern="1200" spc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55600" indent="-17780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Symbol" panose="05050102010706020507" pitchFamily="18" charset="2"/>
                        <a:buChar char="-"/>
                        <a:defRPr sz="1800" kern="1200" spc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355600" indent="18415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 spc="0" baseline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  <a:cs typeface="ＭＳ Ｐゴシック" charset="-128"/>
                        </a:defRPr>
                      </a:lvl3pPr>
                      <a:lvl4pPr marL="717550" indent="-17780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 kern="1200" spc="0" baseline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  <a:cs typeface="ＭＳ Ｐゴシック" charset="0"/>
                        </a:defRPr>
                      </a:lvl4pPr>
                      <a:lvl5pPr marL="895350" indent="-17780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 kern="1200" spc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ＭＳ Ｐゴシック" charset="0"/>
                        </a:defRPr>
                      </a:lvl5pPr>
                      <a:lvl6pPr marL="1074738" indent="-179388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6pPr>
                      <a:lvl7pPr marL="1257300" indent="-182563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7pPr>
                      <a:lvl8pPr marL="1436688" indent="-179388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8pPr>
                      <a:lvl9pPr marL="1614488" indent="-17780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9pPr>
                    </a:lstStyle>
                    <a:p>
                      <a:pPr marL="0" indent="0" algn="ctr" defTabSz="1219170">
                        <a:buClr>
                          <a:srgbClr val="000000"/>
                        </a:buClr>
                        <a:buNone/>
                        <a:defRPr/>
                      </a:pPr>
                      <a:endParaRPr lang="de-CH" sz="1400" dirty="0">
                        <a:solidFill>
                          <a:srgbClr val="000000"/>
                        </a:solidFill>
                        <a:ea typeface="ヒラギノ角ゴ Pro W3"/>
                      </a:endParaRPr>
                    </a:p>
                  </p:txBody>
                </p:sp>
                <p:pic>
                  <p:nvPicPr>
                    <p:cNvPr id="49" name="Picture 48">
                      <a:extLst>
                        <a:ext uri="{FF2B5EF4-FFF2-40B4-BE49-F238E27FC236}">
                          <a16:creationId xmlns:a16="http://schemas.microsoft.com/office/drawing/2014/main" id="{E6F6CC17-3331-B3A6-F019-C1E6DCDBD08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9"/>
                    <a:stretch>
                      <a:fillRect/>
                    </a:stretch>
                  </p:blipFill>
                  <p:spPr>
                    <a:xfrm>
                      <a:off x="10522795" y="3289832"/>
                      <a:ext cx="904784" cy="1204656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50" name="Textplatzhalter 5">
                      <a:extLst>
                        <a:ext uri="{FF2B5EF4-FFF2-40B4-BE49-F238E27FC236}">
                          <a16:creationId xmlns:a16="http://schemas.microsoft.com/office/drawing/2014/main" id="{B8703F68-A9EA-4485-5611-B1296BED6C52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9429335" y="2709120"/>
                      <a:ext cx="1184016" cy="472456"/>
                    </a:xfrm>
                    <a:prstGeom prst="rect">
                      <a:avLst/>
                    </a:prstGeom>
                  </p:spPr>
                  <p:txBody>
                    <a:bodyPr wrap="square" tIns="96000" rIns="48000">
                      <a:spAutoFit/>
                    </a:bodyPr>
                    <a:lstStyle>
                      <a:lvl1pPr marL="177800" indent="-17780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  <a:defRPr sz="1800" kern="1200" spc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55600" indent="-17780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Symbol" panose="05050102010706020507" pitchFamily="18" charset="2"/>
                        <a:buChar char="-"/>
                        <a:defRPr sz="1800" kern="1200" spc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355600" indent="18415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 spc="0" baseline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  <a:cs typeface="ＭＳ Ｐゴシック" charset="-128"/>
                        </a:defRPr>
                      </a:lvl3pPr>
                      <a:lvl4pPr marL="717550" indent="-17780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 kern="1200" spc="0" baseline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  <a:cs typeface="ＭＳ Ｐゴシック" charset="0"/>
                        </a:defRPr>
                      </a:lvl4pPr>
                      <a:lvl5pPr marL="895350" indent="-17780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 kern="1200" spc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ＭＳ Ｐゴシック" charset="0"/>
                        </a:defRPr>
                      </a:lvl5pPr>
                      <a:lvl6pPr marL="1074738" indent="-179388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6pPr>
                      <a:lvl7pPr marL="1257300" indent="-182563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7pPr>
                      <a:lvl8pPr marL="1436688" indent="-179388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8pPr>
                      <a:lvl9pPr marL="1614488" indent="-17780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9pPr>
                    </a:lstStyle>
                    <a:p>
                      <a:pPr marL="0" indent="0" algn="ctr" defTabSz="1219170">
                        <a:buClr>
                          <a:srgbClr val="000000"/>
                        </a:buClr>
                        <a:buNone/>
                        <a:defRPr/>
                      </a:pPr>
                      <a:r>
                        <a:rPr lang="de-CH" sz="1400" dirty="0">
                          <a:solidFill>
                            <a:srgbClr val="000000"/>
                          </a:solidFill>
                          <a:ea typeface="ヒラギノ角ゴ Pro W3"/>
                        </a:rPr>
                        <a:t>Eugenio </a:t>
                      </a:r>
                    </a:p>
                    <a:p>
                      <a:pPr marL="0" indent="0" algn="ctr" defTabSz="1219170">
                        <a:buClr>
                          <a:srgbClr val="000000"/>
                        </a:buClr>
                        <a:buNone/>
                        <a:defRPr/>
                      </a:pPr>
                      <a:r>
                        <a:rPr lang="de-CH" sz="1400" dirty="0">
                          <a:solidFill>
                            <a:srgbClr val="000000"/>
                          </a:solidFill>
                          <a:ea typeface="ヒラギノ角ゴ Pro W3"/>
                        </a:rPr>
                        <a:t>Paris</a:t>
                      </a:r>
                    </a:p>
                  </p:txBody>
                </p:sp>
                <p:sp>
                  <p:nvSpPr>
                    <p:cNvPr id="51" name="Textplatzhalter 5">
                      <a:extLst>
                        <a:ext uri="{FF2B5EF4-FFF2-40B4-BE49-F238E27FC236}">
                          <a16:creationId xmlns:a16="http://schemas.microsoft.com/office/drawing/2014/main" id="{68887CF8-8FF3-9C4C-2F1A-AB0D5923738D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10446158" y="2708484"/>
                      <a:ext cx="1184016" cy="472456"/>
                    </a:xfrm>
                    <a:prstGeom prst="rect">
                      <a:avLst/>
                    </a:prstGeom>
                  </p:spPr>
                  <p:txBody>
                    <a:bodyPr wrap="square" tIns="96000" rIns="48000">
                      <a:spAutoFit/>
                    </a:bodyPr>
                    <a:lstStyle>
                      <a:lvl1pPr marL="177800" indent="-17780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  <a:defRPr sz="1800" kern="1200" spc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355600" indent="-17780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buFont typeface="Symbol" panose="05050102010706020507" pitchFamily="18" charset="2"/>
                        <a:buChar char="-"/>
                        <a:defRPr sz="1800" kern="1200" spc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355600" indent="18415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 spc="0" baseline="0">
                          <a:solidFill>
                            <a:schemeClr val="tx1"/>
                          </a:solidFill>
                          <a:latin typeface="+mn-lt"/>
                          <a:ea typeface="ＭＳ Ｐゴシック" charset="-128"/>
                          <a:cs typeface="ＭＳ Ｐゴシック" charset="-128"/>
                        </a:defRPr>
                      </a:lvl3pPr>
                      <a:lvl4pPr marL="717550" indent="-17780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 kern="1200" spc="0" baseline="0">
                          <a:solidFill>
                            <a:schemeClr val="tx1"/>
                          </a:solidFill>
                          <a:latin typeface="+mn-lt"/>
                          <a:ea typeface="ＭＳ Ｐゴシック" charset="0"/>
                          <a:cs typeface="ＭＳ Ｐゴシック" charset="0"/>
                        </a:defRPr>
                      </a:lvl4pPr>
                      <a:lvl5pPr marL="895350" indent="-17780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 kern="1200" spc="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ＭＳ Ｐゴシック" charset="0"/>
                        </a:defRPr>
                      </a:lvl5pPr>
                      <a:lvl6pPr marL="1074738" indent="-179388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6pPr>
                      <a:lvl7pPr marL="1257300" indent="-182563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7pPr>
                      <a:lvl8pPr marL="1436688" indent="-179388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8pPr>
                      <a:lvl9pPr marL="1614488" indent="-177800" algn="l" rtl="0" eaLnBrk="1" fontAlgn="base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Symbol" panose="05050102010706020507" pitchFamily="18" charset="2"/>
                        <a:buChar char="-"/>
                        <a:defRPr sz="1800">
                          <a:solidFill>
                            <a:schemeClr val="tx1"/>
                          </a:solidFill>
                          <a:latin typeface="+mn-lt"/>
                          <a:ea typeface="+mn-ea"/>
                        </a:defRPr>
                      </a:lvl9pPr>
                    </a:lstStyle>
                    <a:p>
                      <a:pPr marL="0" indent="0" algn="ctr" defTabSz="1219170">
                        <a:buClr>
                          <a:srgbClr val="000000"/>
                        </a:buClr>
                        <a:buNone/>
                        <a:defRPr/>
                      </a:pPr>
                      <a:r>
                        <a:rPr lang="de-CH" sz="1400" dirty="0">
                          <a:solidFill>
                            <a:srgbClr val="000000"/>
                          </a:solidFill>
                          <a:ea typeface="ヒラギノ角ゴ Pro W3"/>
                        </a:rPr>
                        <a:t>Hiroki </a:t>
                      </a:r>
                    </a:p>
                    <a:p>
                      <a:pPr marL="0" indent="0" algn="ctr" defTabSz="1219170">
                        <a:buClr>
                          <a:srgbClr val="000000"/>
                        </a:buClr>
                        <a:buNone/>
                        <a:defRPr/>
                      </a:pPr>
                      <a:r>
                        <a:rPr lang="de-CH" sz="1400" dirty="0">
                          <a:solidFill>
                            <a:srgbClr val="000000"/>
                          </a:solidFill>
                          <a:ea typeface="ヒラギノ角ゴ Pro W3"/>
                        </a:rPr>
                        <a:t>Ueda</a:t>
                      </a:r>
                    </a:p>
                  </p:txBody>
                </p:sp>
              </p:grpSp>
            </p:grpSp>
            <p:pic>
              <p:nvPicPr>
                <p:cNvPr id="37" name="Picture 36" descr="A person smiling for the camera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BA051C42-240F-5BEA-4D13-12D6D03ADB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420564" y="1977745"/>
                  <a:ext cx="1185300" cy="1580400"/>
                </a:xfrm>
                <a:prstGeom prst="rect">
                  <a:avLst/>
                </a:prstGeom>
              </p:spPr>
            </p:pic>
            <p:sp>
              <p:nvSpPr>
                <p:cNvPr id="38" name="Textplatzhalter 5">
                  <a:extLst>
                    <a:ext uri="{FF2B5EF4-FFF2-40B4-BE49-F238E27FC236}">
                      <a16:creationId xmlns:a16="http://schemas.microsoft.com/office/drawing/2014/main" id="{9437BD42-9427-90E9-7C6B-B75B21C259A5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9414988" y="1238575"/>
                  <a:ext cx="1052582" cy="583292"/>
                </a:xfrm>
                <a:prstGeom prst="rect">
                  <a:avLst/>
                </a:prstGeom>
              </p:spPr>
              <p:txBody>
                <a:bodyPr wrap="square" tIns="72000" rIns="36000">
                  <a:spAutoFit/>
                </a:bodyPr>
                <a:lstStyle>
                  <a:lvl1pPr marL="177800" indent="-177800" algn="l" rtl="0" eaLnBrk="1" fontAlgn="base" hangingPunct="1">
                    <a:lnSpc>
                      <a:spcPct val="110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Font typeface="Arial" panose="020B0604020202020204" pitchFamily="34" charset="0"/>
                    <a:buChar char="•"/>
                    <a:defRPr sz="1800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55600" indent="-177800" algn="l" rtl="0" eaLnBrk="1" fontAlgn="base" hangingPunct="1">
                    <a:lnSpc>
                      <a:spcPct val="110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Font typeface="Symbol" panose="05050102010706020507" pitchFamily="18" charset="2"/>
                    <a:buChar char="-"/>
                    <a:defRPr sz="1800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355600" indent="184150" algn="l" rtl="0" eaLnBrk="1" fontAlgn="base" hangingPunct="1">
                    <a:lnSpc>
                      <a:spcPct val="11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Symbol" panose="05050102010706020507" pitchFamily="18" charset="2"/>
                    <a:buChar char="-"/>
                    <a:defRPr sz="1800" spc="0" baseline="0">
                      <a:solidFill>
                        <a:schemeClr val="tx1"/>
                      </a:solidFill>
                      <a:latin typeface="+mn-lt"/>
                      <a:ea typeface="ＭＳ Ｐゴシック" charset="-128"/>
                      <a:cs typeface="ＭＳ Ｐゴシック" charset="-128"/>
                    </a:defRPr>
                  </a:lvl3pPr>
                  <a:lvl4pPr marL="717550" indent="-177800" algn="l" rtl="0" eaLnBrk="1" fontAlgn="base" hangingPunct="1">
                    <a:lnSpc>
                      <a:spcPct val="11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Symbol" panose="05050102010706020507" pitchFamily="18" charset="2"/>
                    <a:buChar char="-"/>
                    <a:defRPr sz="1800" kern="1200" spc="0" baseline="0">
                      <a:solidFill>
                        <a:schemeClr val="tx1"/>
                      </a:solidFill>
                      <a:latin typeface="+mn-lt"/>
                      <a:ea typeface="ＭＳ Ｐゴシック" charset="0"/>
                      <a:cs typeface="ＭＳ Ｐゴシック" charset="0"/>
                    </a:defRPr>
                  </a:lvl4pPr>
                  <a:lvl5pPr marL="895350" indent="-177800" algn="l" rtl="0" eaLnBrk="1" fontAlgn="base" hangingPunct="1">
                    <a:lnSpc>
                      <a:spcPct val="11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Symbol" panose="05050102010706020507" pitchFamily="18" charset="2"/>
                    <a:buChar char="-"/>
                    <a:defRPr sz="1800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ＭＳ Ｐゴシック" charset="0"/>
                    </a:defRPr>
                  </a:lvl5pPr>
                  <a:lvl6pPr marL="1074738" indent="-179388" algn="l" rtl="0" eaLnBrk="1" fontAlgn="base" hangingPunct="1">
                    <a:lnSpc>
                      <a:spcPct val="11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Symbol" panose="05050102010706020507" pitchFamily="18" charset="2"/>
                    <a:buChar char="-"/>
                    <a:defRPr sz="18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6pPr>
                  <a:lvl7pPr marL="1257300" indent="-182563" algn="l" rtl="0" eaLnBrk="1" fontAlgn="base" hangingPunct="1">
                    <a:lnSpc>
                      <a:spcPct val="11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Symbol" panose="05050102010706020507" pitchFamily="18" charset="2"/>
                    <a:buChar char="-"/>
                    <a:defRPr sz="18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7pPr>
                  <a:lvl8pPr marL="1436688" indent="-179388" algn="l" rtl="0" eaLnBrk="1" fontAlgn="base" hangingPunct="1">
                    <a:lnSpc>
                      <a:spcPct val="11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Symbol" panose="05050102010706020507" pitchFamily="18" charset="2"/>
                    <a:buChar char="-"/>
                    <a:defRPr sz="18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8pPr>
                  <a:lvl9pPr marL="1614488" indent="-177800" algn="l" rtl="0" eaLnBrk="1" fontAlgn="base" hangingPunct="1">
                    <a:lnSpc>
                      <a:spcPct val="11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Symbol" panose="05050102010706020507" pitchFamily="18" charset="2"/>
                    <a:buChar char="-"/>
                    <a:defRPr sz="18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9pPr>
                </a:lstStyle>
                <a:p>
                  <a:pPr marL="0" marR="0" lvl="0" indent="0" algn="ctr" defTabSz="1219170" latinLnBrk="0">
                    <a:buClr>
                      <a:srgbClr val="000000"/>
                    </a:buClr>
                    <a:buSzTx/>
                    <a:buNone/>
                    <a:tabLst/>
                    <a:defRPr/>
                  </a:pPr>
                  <a:r>
                    <a:rPr lang="de-CH" sz="1400" dirty="0">
                      <a:solidFill>
                        <a:srgbClr val="000000"/>
                      </a:solidFill>
                      <a:ea typeface="ヒラギノ角ゴ Pro W3"/>
                    </a:rPr>
                    <a:t>Elizabeth </a:t>
                  </a:r>
                </a:p>
                <a:p>
                  <a:pPr marL="0" marR="0" lvl="0" indent="0" algn="ctr" defTabSz="1219170" latinLnBrk="0">
                    <a:buClr>
                      <a:srgbClr val="000000"/>
                    </a:buClr>
                    <a:buSzTx/>
                    <a:buNone/>
                    <a:tabLst/>
                    <a:defRPr/>
                  </a:pPr>
                  <a:r>
                    <a:rPr lang="de-CH" sz="1400" dirty="0">
                      <a:solidFill>
                        <a:srgbClr val="000000"/>
                      </a:solidFill>
                      <a:ea typeface="ヒラギノ角ゴ Pro W3"/>
                    </a:rPr>
                    <a:t>Skoropata</a:t>
                  </a:r>
                </a:p>
              </p:txBody>
            </p:sp>
          </p:grp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58DD9D2-3CBB-B111-BB7B-52F2F3C35D4F}"/>
                  </a:ext>
                </a:extLst>
              </p:cNvPr>
              <p:cNvSpPr txBox="1"/>
              <p:nvPr/>
            </p:nvSpPr>
            <p:spPr>
              <a:xfrm>
                <a:off x="9122684" y="3359604"/>
                <a:ext cx="1139832" cy="2274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sz="1400" dirty="0">
                    <a:ea typeface="+mn-ea"/>
                    <a:cs typeface="+mn-cs"/>
                  </a:rPr>
                  <a:t>Postdoc</a:t>
                </a:r>
              </a:p>
            </p:txBody>
          </p:sp>
          <p:sp>
            <p:nvSpPr>
              <p:cNvPr id="33" name="Textplatzhalter 5">
                <a:extLst>
                  <a:ext uri="{FF2B5EF4-FFF2-40B4-BE49-F238E27FC236}">
                    <a16:creationId xmlns:a16="http://schemas.microsoft.com/office/drawing/2014/main" id="{7D68F9C3-62DB-4C20-BD9F-B02B98476A5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048217" y="1120728"/>
                <a:ext cx="1381552" cy="583292"/>
              </a:xfrm>
              <a:prstGeom prst="rect">
                <a:avLst/>
              </a:prstGeom>
            </p:spPr>
            <p:txBody>
              <a:bodyPr wrap="square" tIns="72000" rIns="36000">
                <a:spAutoFit/>
              </a:bodyPr>
              <a:lstStyle>
                <a:lvl1pPr marL="177800" indent="-17780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8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55600" indent="-17780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defRPr sz="18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55600" indent="18415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800" spc="0" baseline="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3pPr>
                <a:lvl4pPr marL="717550" indent="-17780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800" kern="1200" spc="0" baseline="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4pPr>
                <a:lvl5pPr marL="895350" indent="-17780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8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ＭＳ Ｐゴシック" charset="0"/>
                  </a:defRPr>
                </a:lvl5pPr>
                <a:lvl6pPr marL="1074738" indent="-179388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8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257300" indent="-182563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8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1436688" indent="-179388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8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1614488" indent="-17780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8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marR="0" lvl="0" indent="0" algn="ctr" defTabSz="1219170" latinLnBrk="0">
                  <a:buClr>
                    <a:srgbClr val="000000"/>
                  </a:buClr>
                  <a:buSzTx/>
                  <a:buNone/>
                  <a:tabLst/>
                  <a:defRPr/>
                </a:pPr>
                <a:r>
                  <a:rPr lang="de-CH" sz="1400" dirty="0">
                    <a:solidFill>
                      <a:srgbClr val="000000"/>
                    </a:solidFill>
                    <a:ea typeface="ヒラギノ角ゴ Pro W3"/>
                  </a:rPr>
                  <a:t>Arnau </a:t>
                </a:r>
                <a:r>
                  <a:rPr lang="de-CH" sz="1400" dirty="0" err="1">
                    <a:solidFill>
                      <a:srgbClr val="000000"/>
                    </a:solidFill>
                    <a:ea typeface="ヒラギノ角ゴ Pro W3"/>
                  </a:rPr>
                  <a:t>Romaguera</a:t>
                </a:r>
                <a:endParaRPr lang="de-CH" sz="1400" dirty="0">
                  <a:solidFill>
                    <a:srgbClr val="000000"/>
                  </a:solidFill>
                  <a:ea typeface="ヒラギノ角ゴ Pro W3"/>
                </a:endParaRPr>
              </a:p>
            </p:txBody>
          </p:sp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BDB2DCF4-4F53-8405-54F2-EEB090019BE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/>
              <a:srcRect r="5163"/>
              <a:stretch/>
            </p:blipFill>
            <p:spPr>
              <a:xfrm>
                <a:off x="9131272" y="1790877"/>
                <a:ext cx="1137329" cy="1598994"/>
              </a:xfrm>
              <a:prstGeom prst="rect">
                <a:avLst/>
              </a:prstGeom>
            </p:spPr>
          </p:pic>
        </p:grp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863BBDA8-C96D-CFF3-18B6-EA3A6FC2ADCE}"/>
                </a:ext>
              </a:extLst>
            </p:cNvPr>
            <p:cNvSpPr txBox="1"/>
            <p:nvPr/>
          </p:nvSpPr>
          <p:spPr>
            <a:xfrm>
              <a:off x="3851206" y="3380067"/>
              <a:ext cx="1403541" cy="2274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GB" sz="1400" dirty="0">
                  <a:ea typeface="+mn-ea"/>
                  <a:cs typeface="+mn-cs"/>
                </a:rPr>
                <a:t>Group leader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96976729-87ED-ED19-D8A0-643A6C328E58}"/>
                </a:ext>
              </a:extLst>
            </p:cNvPr>
            <p:cNvSpPr txBox="1"/>
            <p:nvPr/>
          </p:nvSpPr>
          <p:spPr>
            <a:xfrm>
              <a:off x="5202433" y="3380067"/>
              <a:ext cx="1403541" cy="2274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GB" sz="1400" dirty="0">
                  <a:ea typeface="+mn-ea"/>
                  <a:cs typeface="+mn-cs"/>
                </a:rPr>
                <a:t>Scientist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38DBD85-1A2D-D9F9-D2BE-65A5B60DD76B}"/>
                </a:ext>
              </a:extLst>
            </p:cNvPr>
            <p:cNvSpPr txBox="1"/>
            <p:nvPr/>
          </p:nvSpPr>
          <p:spPr>
            <a:xfrm>
              <a:off x="6528223" y="3380067"/>
              <a:ext cx="1403541" cy="2274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GB" sz="1400" dirty="0">
                  <a:ea typeface="+mn-ea"/>
                  <a:cs typeface="+mn-cs"/>
                </a:rPr>
                <a:t>Scientist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9F096D7-E11C-D938-6E13-A18B0E7AE8E7}"/>
                </a:ext>
              </a:extLst>
            </p:cNvPr>
            <p:cNvSpPr txBox="1"/>
            <p:nvPr/>
          </p:nvSpPr>
          <p:spPr>
            <a:xfrm>
              <a:off x="7823515" y="3380067"/>
              <a:ext cx="1403541" cy="2274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GB" sz="1400" dirty="0">
                  <a:ea typeface="+mn-ea"/>
                  <a:cs typeface="+mn-cs"/>
                </a:rPr>
                <a:t>Scientist</a:t>
              </a: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3497F221-01AB-2668-5E4E-AA2416C655A0}"/>
              </a:ext>
            </a:extLst>
          </p:cNvPr>
          <p:cNvSpPr txBox="1"/>
          <p:nvPr/>
        </p:nvSpPr>
        <p:spPr>
          <a:xfrm>
            <a:off x="8163539" y="1016795"/>
            <a:ext cx="17239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b="1" dirty="0" err="1"/>
              <a:t>Furka</a:t>
            </a:r>
            <a:r>
              <a:rPr lang="en-US" sz="1800" b="1" dirty="0"/>
              <a:t> team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D8254E77-D7CD-242F-18E1-4F878E58B829}"/>
              </a:ext>
            </a:extLst>
          </p:cNvPr>
          <p:cNvSpPr txBox="1">
            <a:spLocks/>
          </p:cNvSpPr>
          <p:nvPr/>
        </p:nvSpPr>
        <p:spPr>
          <a:xfrm>
            <a:off x="10225506" y="1365366"/>
            <a:ext cx="2539364" cy="673955"/>
          </a:xfrm>
          <a:prstGeom prst="rect">
            <a:avLst/>
          </a:prstGeom>
        </p:spPr>
        <p:txBody>
          <a:bodyPr wrap="square" tIns="96000" rIns="48000">
            <a:spAutoFit/>
          </a:bodyPr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defTabSz="1219170">
              <a:buClr>
                <a:srgbClr val="000000"/>
              </a:buClr>
              <a:buNone/>
              <a:defRPr/>
            </a:pPr>
            <a:r>
              <a:rPr lang="de-CH" sz="1600" dirty="0">
                <a:solidFill>
                  <a:srgbClr val="000000"/>
                </a:solidFill>
                <a:ea typeface="ヒラギノ角ゴ Pro W3"/>
              </a:rPr>
              <a:t>Ken </a:t>
            </a:r>
            <a:br>
              <a:rPr lang="de-CH" sz="1600" dirty="0">
                <a:solidFill>
                  <a:srgbClr val="000000"/>
                </a:solidFill>
                <a:ea typeface="ヒラギノ角ゴ Pro W3"/>
              </a:rPr>
            </a:br>
            <a:r>
              <a:rPr lang="de-CH" sz="1600" dirty="0">
                <a:solidFill>
                  <a:srgbClr val="000000"/>
                </a:solidFill>
                <a:ea typeface="ヒラギノ角ゴ Pro W3"/>
              </a:rPr>
              <a:t>Egli</a:t>
            </a:r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1B174DAF-01FE-ECA3-D95E-CF0B79444780}"/>
              </a:ext>
            </a:extLst>
          </p:cNvPr>
          <p:cNvSpPr txBox="1">
            <a:spLocks/>
          </p:cNvSpPr>
          <p:nvPr/>
        </p:nvSpPr>
        <p:spPr>
          <a:xfrm>
            <a:off x="9962446" y="4378639"/>
            <a:ext cx="2539364" cy="403112"/>
          </a:xfrm>
          <a:prstGeom prst="rect">
            <a:avLst/>
          </a:prstGeom>
        </p:spPr>
        <p:txBody>
          <a:bodyPr wrap="square" tIns="96000" rIns="48000">
            <a:spAutoFit/>
          </a:bodyPr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defTabSz="1219170">
              <a:buClr>
                <a:srgbClr val="000000"/>
              </a:buClr>
              <a:buNone/>
              <a:defRPr/>
            </a:pPr>
            <a:r>
              <a:rPr lang="de-CH" sz="1600" dirty="0">
                <a:solidFill>
                  <a:srgbClr val="000000"/>
                </a:solidFill>
                <a:ea typeface="ヒラギノ角ゴ Pro W3"/>
              </a:rPr>
              <a:t>Christophe </a:t>
            </a:r>
            <a:r>
              <a:rPr lang="de-CH" sz="1600" dirty="0" err="1">
                <a:solidFill>
                  <a:srgbClr val="000000"/>
                </a:solidFill>
                <a:ea typeface="ヒラギノ角ゴ Pro W3"/>
              </a:rPr>
              <a:t>Tripode</a:t>
            </a:r>
            <a:endParaRPr lang="de-CH" sz="1600" dirty="0">
              <a:solidFill>
                <a:srgbClr val="000000"/>
              </a:solidFill>
              <a:ea typeface="ヒラギノ角ゴ Pro W3"/>
            </a:endParaRPr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479852BE-96A5-CA6A-8D47-4E01CB14ECF5}"/>
              </a:ext>
            </a:extLst>
          </p:cNvPr>
          <p:cNvSpPr txBox="1">
            <a:spLocks/>
          </p:cNvSpPr>
          <p:nvPr/>
        </p:nvSpPr>
        <p:spPr>
          <a:xfrm>
            <a:off x="8002988" y="4396849"/>
            <a:ext cx="2539364" cy="403112"/>
          </a:xfrm>
          <a:prstGeom prst="rect">
            <a:avLst/>
          </a:prstGeom>
        </p:spPr>
        <p:txBody>
          <a:bodyPr wrap="square" tIns="96000" rIns="48000">
            <a:spAutoFit/>
          </a:bodyPr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defTabSz="1219170">
              <a:buClr>
                <a:srgbClr val="000000"/>
              </a:buClr>
              <a:buNone/>
              <a:defRPr/>
            </a:pPr>
            <a:r>
              <a:rPr lang="de-CH" sz="1600" dirty="0">
                <a:solidFill>
                  <a:srgbClr val="000000"/>
                </a:solidFill>
                <a:ea typeface="ヒラギノ角ゴ Pro W3"/>
              </a:rPr>
              <a:t>Thierry </a:t>
            </a:r>
            <a:r>
              <a:rPr lang="de-CH" sz="1600" dirty="0" err="1">
                <a:solidFill>
                  <a:srgbClr val="000000"/>
                </a:solidFill>
                <a:ea typeface="ヒラギノ角ゴ Pro W3"/>
              </a:rPr>
              <a:t>Zamofing</a:t>
            </a:r>
            <a:endParaRPr lang="de-CH" sz="1600" dirty="0">
              <a:solidFill>
                <a:srgbClr val="000000"/>
              </a:solidFill>
              <a:ea typeface="ヒラギノ角ゴ Pro W3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24AAA7C-B3BD-2766-0771-5440537F54E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96124" y="2126178"/>
            <a:ext cx="1212935" cy="15622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FFA3D02-A996-B2FA-14D5-4347C63CF1DE}"/>
              </a:ext>
            </a:extLst>
          </p:cNvPr>
          <p:cNvSpPr txBox="1"/>
          <p:nvPr/>
        </p:nvSpPr>
        <p:spPr>
          <a:xfrm>
            <a:off x="10987757" y="3699335"/>
            <a:ext cx="1139832" cy="2274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ea typeface="+mn-ea"/>
                <a:cs typeface="+mn-cs"/>
              </a:rPr>
              <a:t>Technician</a:t>
            </a:r>
          </a:p>
        </p:txBody>
      </p:sp>
      <p:pic>
        <p:nvPicPr>
          <p:cNvPr id="17" name="Picture 16" descr="A person wearing glasses smiling&#10;&#10;Description automatically generated">
            <a:extLst>
              <a:ext uri="{FF2B5EF4-FFF2-40B4-BE49-F238E27FC236}">
                <a16:creationId xmlns:a16="http://schemas.microsoft.com/office/drawing/2014/main" id="{0A3E0FF4-6CDA-154B-8DC3-E1FE76D54F5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090" y="4797646"/>
            <a:ext cx="1156350" cy="151977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561F821-27F1-3587-B579-12BEB8B1C08C}"/>
              </a:ext>
            </a:extLst>
          </p:cNvPr>
          <p:cNvSpPr txBox="1"/>
          <p:nvPr/>
        </p:nvSpPr>
        <p:spPr>
          <a:xfrm>
            <a:off x="8419877" y="6522500"/>
            <a:ext cx="1805629" cy="227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latin typeface="+mn-lt"/>
                <a:ea typeface="+mn-ea"/>
                <a:cs typeface="+mn-cs"/>
              </a:rPr>
              <a:t>Motion Control</a:t>
            </a:r>
          </a:p>
        </p:txBody>
      </p:sp>
      <p:pic>
        <p:nvPicPr>
          <p:cNvPr id="20" name="Picture 19" descr="A person with a beard and mustache&#10;&#10;Description automatically generated">
            <a:extLst>
              <a:ext uri="{FF2B5EF4-FFF2-40B4-BE49-F238E27FC236}">
                <a16:creationId xmlns:a16="http://schemas.microsoft.com/office/drawing/2014/main" id="{C1248900-A0EE-E275-D762-5129F0D1221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2" t="1123" r="22645" b="19431"/>
          <a:stretch/>
        </p:blipFill>
        <p:spPr>
          <a:xfrm>
            <a:off x="10722572" y="4781751"/>
            <a:ext cx="1194884" cy="157284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5CFDD7C-D712-DB43-7EDB-37AC0C3245E7}"/>
              </a:ext>
            </a:extLst>
          </p:cNvPr>
          <p:cNvSpPr txBox="1"/>
          <p:nvPr/>
        </p:nvSpPr>
        <p:spPr>
          <a:xfrm>
            <a:off x="10386371" y="6504288"/>
            <a:ext cx="1805629" cy="227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latin typeface="+mn-lt"/>
                <a:ea typeface="+mn-ea"/>
                <a:cs typeface="+mn-cs"/>
              </a:rPr>
              <a:t>Engineering</a:t>
            </a:r>
          </a:p>
        </p:txBody>
      </p:sp>
    </p:spTree>
    <p:extLst>
      <p:ext uri="{BB962C8B-B14F-4D97-AF65-F5344CB8AC3E}">
        <p14:creationId xmlns:p14="http://schemas.microsoft.com/office/powerpoint/2010/main" val="300440733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3DC3F3-741A-5695-1202-DD9F7165A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3484334-F2D5-6223-E2CD-997611DF0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38" y="75852"/>
            <a:ext cx="8214918" cy="508500"/>
          </a:xfrm>
        </p:spPr>
        <p:txBody>
          <a:bodyPr/>
          <a:lstStyle/>
          <a:p>
            <a:r>
              <a:rPr lang="en-GB" dirty="0"/>
              <a:t>1 - First user call at Furka (S1-S2 2024)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F561194B-C50C-05E3-A3CB-A16D5E180EE7}"/>
              </a:ext>
            </a:extLst>
          </p:cNvPr>
          <p:cNvSpPr txBox="1">
            <a:spLocks/>
          </p:cNvSpPr>
          <p:nvPr/>
        </p:nvSpPr>
        <p:spPr>
          <a:xfrm>
            <a:off x="144053" y="643432"/>
            <a:ext cx="11605532" cy="760428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-  Allocated 8 user beamtimes, 6 performed, 2 postponed </a:t>
            </a:r>
            <a:r>
              <a:rPr lang="en-US" sz="1400" dirty="0"/>
              <a:t>( 1- </a:t>
            </a:r>
            <a:r>
              <a:rPr lang="en-US" sz="1400" dirty="0" err="1"/>
              <a:t>S.Fan</a:t>
            </a:r>
            <a:r>
              <a:rPr lang="en-US" sz="1400" dirty="0"/>
              <a:t> Brookhaven Nat. Lab, 2 - K. Zhou Diamond light source)</a:t>
            </a:r>
            <a:endParaRPr lang="en-US" sz="1400" dirty="0">
              <a:solidFill>
                <a:prstClr val="black"/>
              </a:solidFill>
              <a:latin typeface="Aptos"/>
            </a:endParaRP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5152F305-0D76-CC5D-572B-EE33AF76D731}"/>
              </a:ext>
            </a:extLst>
          </p:cNvPr>
          <p:cNvGrpSpPr/>
          <p:nvPr/>
        </p:nvGrpSpPr>
        <p:grpSpPr>
          <a:xfrm>
            <a:off x="10427791" y="1133040"/>
            <a:ext cx="1734829" cy="5681568"/>
            <a:chOff x="10427791" y="1133040"/>
            <a:chExt cx="1734829" cy="5681568"/>
          </a:xfrm>
        </p:grpSpPr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85836FF6-7CC4-776F-0970-896E1D4E9DC6}"/>
                </a:ext>
              </a:extLst>
            </p:cNvPr>
            <p:cNvGrpSpPr/>
            <p:nvPr/>
          </p:nvGrpSpPr>
          <p:grpSpPr>
            <a:xfrm>
              <a:off x="10505907" y="1133040"/>
              <a:ext cx="1587237" cy="5681568"/>
              <a:chOff x="10505907" y="1133040"/>
              <a:chExt cx="1587237" cy="5681568"/>
            </a:xfrm>
          </p:grpSpPr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DA8899E4-D507-AF92-49A3-8386F8445B04}"/>
                  </a:ext>
                </a:extLst>
              </p:cNvPr>
              <p:cNvGrpSpPr/>
              <p:nvPr/>
            </p:nvGrpSpPr>
            <p:grpSpPr>
              <a:xfrm>
                <a:off x="10611421" y="2428542"/>
                <a:ext cx="1357578" cy="4386066"/>
                <a:chOff x="10389343" y="2504886"/>
                <a:chExt cx="1357578" cy="4386066"/>
              </a:xfrm>
            </p:grpSpPr>
            <p:pic>
              <p:nvPicPr>
                <p:cNvPr id="48" name="Picture 47" descr="A close-up of a screen&#10;&#10;Description automatically generated">
                  <a:extLst>
                    <a:ext uri="{FF2B5EF4-FFF2-40B4-BE49-F238E27FC236}">
                      <a16:creationId xmlns:a16="http://schemas.microsoft.com/office/drawing/2014/main" id="{E6960A09-09AD-65B8-A094-32F0ED3265A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689" t="11148" r="51240"/>
                <a:stretch/>
              </p:blipFill>
              <p:spPr>
                <a:xfrm>
                  <a:off x="10497341" y="2504886"/>
                  <a:ext cx="1249580" cy="1437109"/>
                </a:xfrm>
                <a:prstGeom prst="rect">
                  <a:avLst/>
                </a:prstGeom>
              </p:spPr>
            </p:pic>
            <p:pic>
              <p:nvPicPr>
                <p:cNvPr id="50" name="Picture 49" descr="A close-up of a screen&#10;&#10;Description automatically generated">
                  <a:extLst>
                    <a:ext uri="{FF2B5EF4-FFF2-40B4-BE49-F238E27FC236}">
                      <a16:creationId xmlns:a16="http://schemas.microsoft.com/office/drawing/2014/main" id="{7E3D3431-D839-C8DA-C22B-2546A2DF5D0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1148" r="73848" b="486"/>
                <a:stretch/>
              </p:blipFill>
              <p:spPr>
                <a:xfrm>
                  <a:off x="10389343" y="3941995"/>
                  <a:ext cx="1357578" cy="1437109"/>
                </a:xfrm>
                <a:prstGeom prst="rect">
                  <a:avLst/>
                </a:prstGeom>
              </p:spPr>
            </p:pic>
            <p:pic>
              <p:nvPicPr>
                <p:cNvPr id="49" name="Picture 48" descr="A close-up of a screen&#10;&#10;Description automatically generated">
                  <a:extLst>
                    <a:ext uri="{FF2B5EF4-FFF2-40B4-BE49-F238E27FC236}">
                      <a16:creationId xmlns:a16="http://schemas.microsoft.com/office/drawing/2014/main" id="{E0EEDB65-51D0-F16E-6D42-7280C86AD4E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8467" t="11633" r="27576"/>
                <a:stretch/>
              </p:blipFill>
              <p:spPr>
                <a:xfrm>
                  <a:off x="10503329" y="5379104"/>
                  <a:ext cx="1243592" cy="1511848"/>
                </a:xfrm>
                <a:prstGeom prst="rect">
                  <a:avLst/>
                </a:prstGeom>
              </p:spPr>
            </p:pic>
          </p:grp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7458D41B-7FA7-8A38-7C35-13B809DDA148}"/>
                  </a:ext>
                </a:extLst>
              </p:cNvPr>
              <p:cNvSpPr txBox="1"/>
              <p:nvPr/>
            </p:nvSpPr>
            <p:spPr>
              <a:xfrm>
                <a:off x="10505907" y="1533291"/>
                <a:ext cx="1587237" cy="8617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000" dirty="0">
                    <a:solidFill>
                      <a:srgbClr val="000000"/>
                    </a:solidFill>
                    <a:latin typeface="Helvetica" pitchFamily="2" charset="0"/>
                  </a:rPr>
                  <a:t>Probing the collective excitations of a metastable light-driven state in a </a:t>
                </a:r>
                <a:r>
                  <a:rPr lang="en-GB" sz="1000" dirty="0" err="1">
                    <a:solidFill>
                      <a:srgbClr val="000000"/>
                    </a:solidFill>
                    <a:latin typeface="Helvetica" pitchFamily="2" charset="0"/>
                  </a:rPr>
                  <a:t>cuprate</a:t>
                </a:r>
                <a:r>
                  <a:rPr lang="en-GB" sz="1000" dirty="0">
                    <a:solidFill>
                      <a:srgbClr val="000000"/>
                    </a:solidFill>
                    <a:latin typeface="Helvetica" pitchFamily="2" charset="0"/>
                  </a:rPr>
                  <a:t> ladder</a:t>
                </a:r>
              </a:p>
              <a:p>
                <a:r>
                  <a:rPr lang="en-GB" sz="1000" dirty="0">
                    <a:solidFill>
                      <a:srgbClr val="000000"/>
                    </a:solidFill>
                    <a:latin typeface="Helvetica" pitchFamily="2" charset="0"/>
                  </a:rPr>
                  <a:t>PI: M. </a:t>
                </a:r>
                <a:r>
                  <a:rPr lang="en-GB" sz="1000" dirty="0" err="1">
                    <a:solidFill>
                      <a:srgbClr val="000000"/>
                    </a:solidFill>
                    <a:latin typeface="Helvetica" pitchFamily="2" charset="0"/>
                  </a:rPr>
                  <a:t>Mitrano</a:t>
                </a:r>
                <a:r>
                  <a:rPr lang="en-GB" sz="1000" dirty="0">
                    <a:solidFill>
                      <a:srgbClr val="000000"/>
                    </a:solidFill>
                    <a:latin typeface="Helvetica" pitchFamily="2" charset="0"/>
                  </a:rPr>
                  <a:t>, Harvard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C87C2ED4-5195-0563-9F6B-E736786B32CB}"/>
                  </a:ext>
                </a:extLst>
              </p:cNvPr>
              <p:cNvSpPr txBox="1"/>
              <p:nvPr/>
            </p:nvSpPr>
            <p:spPr>
              <a:xfrm>
                <a:off x="10714828" y="1133040"/>
                <a:ext cx="1163780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2000" dirty="0"/>
                  <a:t>December</a:t>
                </a:r>
              </a:p>
            </p:txBody>
          </p:sp>
        </p:grp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DBC425F-2149-D71B-CA6B-5539AB73A981}"/>
                </a:ext>
              </a:extLst>
            </p:cNvPr>
            <p:cNvSpPr/>
            <p:nvPr/>
          </p:nvSpPr>
          <p:spPr>
            <a:xfrm>
              <a:off x="10427791" y="1486703"/>
              <a:ext cx="1734829" cy="5324709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 err="1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72F7391-F45E-D34F-BCEE-EBC10B90068F}"/>
              </a:ext>
            </a:extLst>
          </p:cNvPr>
          <p:cNvGrpSpPr/>
          <p:nvPr/>
        </p:nvGrpSpPr>
        <p:grpSpPr>
          <a:xfrm>
            <a:off x="2017345" y="1155583"/>
            <a:ext cx="2264215" cy="5643728"/>
            <a:chOff x="2017345" y="1155583"/>
            <a:chExt cx="2264215" cy="5643728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5E3783B7-D16A-2963-3A24-B48722E89023}"/>
                </a:ext>
              </a:extLst>
            </p:cNvPr>
            <p:cNvSpPr txBox="1"/>
            <p:nvPr/>
          </p:nvSpPr>
          <p:spPr>
            <a:xfrm>
              <a:off x="2275124" y="1585413"/>
              <a:ext cx="1970270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0" i="0" dirty="0">
                  <a:solidFill>
                    <a:srgbClr val="000000"/>
                  </a:solidFill>
                  <a:effectLst/>
                  <a:latin typeface="Helvetica" pitchFamily="2" charset="0"/>
                </a:rPr>
                <a:t>Nonequilibrium magnetic dynamics of antiferromagnetic CoF2</a:t>
              </a:r>
            </a:p>
            <a:p>
              <a:pPr algn="ctr"/>
              <a:r>
                <a:rPr lang="en-GB" sz="1000" dirty="0">
                  <a:solidFill>
                    <a:srgbClr val="000000"/>
                  </a:solidFill>
                  <a:latin typeface="Helvetica" pitchFamily="2" charset="0"/>
                </a:rPr>
                <a:t> PI: S. Johnson, ETHZ and PSI</a:t>
              </a:r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17FF1F8D-8E53-C52C-3A10-13E97CED1333}"/>
                </a:ext>
              </a:extLst>
            </p:cNvPr>
            <p:cNvGrpSpPr/>
            <p:nvPr/>
          </p:nvGrpSpPr>
          <p:grpSpPr>
            <a:xfrm>
              <a:off x="2017345" y="2419420"/>
              <a:ext cx="2225773" cy="4177932"/>
              <a:chOff x="2005001" y="2445310"/>
              <a:chExt cx="2225773" cy="4177932"/>
            </a:xfrm>
          </p:grpSpPr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6633941B-B95C-6787-485A-75DC9272250A}"/>
                  </a:ext>
                </a:extLst>
              </p:cNvPr>
              <p:cNvGrpSpPr/>
              <p:nvPr/>
            </p:nvGrpSpPr>
            <p:grpSpPr>
              <a:xfrm>
                <a:off x="2005001" y="2445310"/>
                <a:ext cx="2225773" cy="4177932"/>
                <a:chOff x="5137221" y="1745054"/>
                <a:chExt cx="2509685" cy="4177932"/>
              </a:xfrm>
            </p:grpSpPr>
            <p:grpSp>
              <p:nvGrpSpPr>
                <p:cNvPr id="85" name="Group 84">
                  <a:extLst>
                    <a:ext uri="{FF2B5EF4-FFF2-40B4-BE49-F238E27FC236}">
                      <a16:creationId xmlns:a16="http://schemas.microsoft.com/office/drawing/2014/main" id="{2B6FDAC5-9B91-C0E3-C09A-C85F91E7D65F}"/>
                    </a:ext>
                  </a:extLst>
                </p:cNvPr>
                <p:cNvGrpSpPr/>
                <p:nvPr/>
              </p:nvGrpSpPr>
              <p:grpSpPr>
                <a:xfrm>
                  <a:off x="5137221" y="1745054"/>
                  <a:ext cx="2509685" cy="4061435"/>
                  <a:chOff x="488118" y="1611646"/>
                  <a:chExt cx="2721738" cy="4404601"/>
                </a:xfrm>
              </p:grpSpPr>
              <p:pic>
                <p:nvPicPr>
                  <p:cNvPr id="10" name="Picture 9" descr="A graph and diagram of a graph&#10;&#10;Description automatically generated">
                    <a:extLst>
                      <a:ext uri="{FF2B5EF4-FFF2-40B4-BE49-F238E27FC236}">
                        <a16:creationId xmlns:a16="http://schemas.microsoft.com/office/drawing/2014/main" id="{218CA051-72C2-F817-EE9A-C7F229D8E47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0105"/>
                  <a:stretch/>
                </p:blipFill>
                <p:spPr>
                  <a:xfrm>
                    <a:off x="488118" y="2979798"/>
                    <a:ext cx="2706588" cy="1368152"/>
                  </a:xfrm>
                  <a:prstGeom prst="rect">
                    <a:avLst/>
                  </a:prstGeom>
                </p:spPr>
              </p:pic>
              <p:pic>
                <p:nvPicPr>
                  <p:cNvPr id="21" name="Picture 20" descr="A graph and diagram of a graph&#10;&#10;Description automatically generated">
                    <a:extLst>
                      <a:ext uri="{FF2B5EF4-FFF2-40B4-BE49-F238E27FC236}">
                        <a16:creationId xmlns:a16="http://schemas.microsoft.com/office/drawing/2014/main" id="{6D179250-1589-BC85-6F33-E77AABCFB42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r="53540"/>
                  <a:stretch/>
                </p:blipFill>
                <p:spPr>
                  <a:xfrm>
                    <a:off x="674426" y="1611646"/>
                    <a:ext cx="2520280" cy="1368152"/>
                  </a:xfrm>
                  <a:prstGeom prst="rect">
                    <a:avLst/>
                  </a:prstGeom>
                </p:spPr>
              </p:pic>
              <p:pic>
                <p:nvPicPr>
                  <p:cNvPr id="12" name="Picture 11" descr="A graph with lines and red and blue points&#10;&#10;Description automatically generated">
                    <a:extLst>
                      <a:ext uri="{FF2B5EF4-FFF2-40B4-BE49-F238E27FC236}">
                        <a16:creationId xmlns:a16="http://schemas.microsoft.com/office/drawing/2014/main" id="{B3F2CDA7-6512-0974-F49B-DC8D0E8248E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45452" y="4382182"/>
                    <a:ext cx="2464404" cy="1634065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B2FE9876-4849-63A1-737A-20F57B1222B4}"/>
                    </a:ext>
                  </a:extLst>
                </p:cNvPr>
                <p:cNvSpPr txBox="1"/>
                <p:nvPr/>
              </p:nvSpPr>
              <p:spPr>
                <a:xfrm>
                  <a:off x="6266249" y="2852936"/>
                  <a:ext cx="549831" cy="15388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GB" sz="1000" dirty="0"/>
                    <a:t>Delay (</a:t>
                  </a:r>
                  <a:r>
                    <a:rPr lang="en-GB" sz="1000" dirty="0" err="1"/>
                    <a:t>ps</a:t>
                  </a:r>
                  <a:r>
                    <a:rPr lang="en-GB" sz="1000" dirty="0"/>
                    <a:t>)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04C74E25-F19C-CEB1-8734-64D1FADA270E}"/>
                    </a:ext>
                  </a:extLst>
                </p:cNvPr>
                <p:cNvSpPr txBox="1"/>
                <p:nvPr/>
              </p:nvSpPr>
              <p:spPr>
                <a:xfrm>
                  <a:off x="6002428" y="4114494"/>
                  <a:ext cx="1514998" cy="15388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GB" sz="1000" dirty="0"/>
                    <a:t>Frequency (THz)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FBEAADF6-FDEF-57B9-A7ED-FD740A2560E7}"/>
                    </a:ext>
                  </a:extLst>
                </p:cNvPr>
                <p:cNvSpPr txBox="1"/>
                <p:nvPr/>
              </p:nvSpPr>
              <p:spPr>
                <a:xfrm>
                  <a:off x="6005984" y="5769098"/>
                  <a:ext cx="1158235" cy="15388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GB" sz="1000" dirty="0"/>
                    <a:t>           Energy (eV)</a:t>
                  </a:r>
                </a:p>
              </p:txBody>
            </p:sp>
          </p:grp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3D279498-8758-D5F8-46B9-15A23975346F}"/>
                  </a:ext>
                </a:extLst>
              </p:cNvPr>
              <p:cNvSpPr/>
              <p:nvPr/>
            </p:nvSpPr>
            <p:spPr>
              <a:xfrm flipH="1">
                <a:off x="2166034" y="3754956"/>
                <a:ext cx="225261" cy="938614"/>
              </a:xfrm>
              <a:prstGeom prst="rect">
                <a:avLst/>
              </a:prstGeom>
              <a:solidFill>
                <a:schemeClr val="bg1"/>
              </a:solidFill>
              <a:ln w="158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</p:grp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92AAE53C-8B10-9546-3B5D-DA004F65CF07}"/>
                </a:ext>
              </a:extLst>
            </p:cNvPr>
            <p:cNvSpPr/>
            <p:nvPr/>
          </p:nvSpPr>
          <p:spPr>
            <a:xfrm>
              <a:off x="2180841" y="1474602"/>
              <a:ext cx="2100719" cy="5324709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 err="1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DEC3C04F-BA24-64CA-16A7-34CF6F16FBA4}"/>
                </a:ext>
              </a:extLst>
            </p:cNvPr>
            <p:cNvSpPr txBox="1"/>
            <p:nvPr/>
          </p:nvSpPr>
          <p:spPr>
            <a:xfrm>
              <a:off x="2882707" y="1155583"/>
              <a:ext cx="696986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2000" dirty="0"/>
                <a:t>March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FCDF69E3-1471-A017-836D-43217A44DABB}"/>
              </a:ext>
            </a:extLst>
          </p:cNvPr>
          <p:cNvGrpSpPr/>
          <p:nvPr/>
        </p:nvGrpSpPr>
        <p:grpSpPr>
          <a:xfrm>
            <a:off x="4268145" y="1133041"/>
            <a:ext cx="2169562" cy="5671829"/>
            <a:chOff x="4268145" y="1133041"/>
            <a:chExt cx="2169562" cy="567182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A90E8059-3A84-FAA5-0B5D-2AFE2C8CE9B3}"/>
                </a:ext>
              </a:extLst>
            </p:cNvPr>
            <p:cNvGrpSpPr/>
            <p:nvPr/>
          </p:nvGrpSpPr>
          <p:grpSpPr>
            <a:xfrm>
              <a:off x="4310335" y="2318776"/>
              <a:ext cx="2127372" cy="4347416"/>
              <a:chOff x="4480644" y="2174773"/>
              <a:chExt cx="2443142" cy="4347416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8CD9F404-7C79-19CF-5836-04A72B5FC62D}"/>
                  </a:ext>
                </a:extLst>
              </p:cNvPr>
              <p:cNvGrpSpPr/>
              <p:nvPr/>
            </p:nvGrpSpPr>
            <p:grpSpPr>
              <a:xfrm>
                <a:off x="4480644" y="2174773"/>
                <a:ext cx="2372942" cy="4162079"/>
                <a:chOff x="4991534" y="1264417"/>
                <a:chExt cx="2758787" cy="4838841"/>
              </a:xfrm>
            </p:grpSpPr>
            <p:pic>
              <p:nvPicPr>
                <p:cNvPr id="16" name="Picture 15" descr="A close-up of a graph&#10;&#10;Description automatically generated">
                  <a:extLst>
                    <a:ext uri="{FF2B5EF4-FFF2-40B4-BE49-F238E27FC236}">
                      <a16:creationId xmlns:a16="http://schemas.microsoft.com/office/drawing/2014/main" id="{12C21501-B200-89B2-F918-2C3B4070CA6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555" t="12710" r="48119" b="78966"/>
                <a:stretch/>
              </p:blipFill>
              <p:spPr>
                <a:xfrm>
                  <a:off x="4991534" y="1264417"/>
                  <a:ext cx="2701796" cy="284469"/>
                </a:xfrm>
                <a:prstGeom prst="rect">
                  <a:avLst/>
                </a:prstGeom>
              </p:spPr>
            </p:pic>
            <p:pic>
              <p:nvPicPr>
                <p:cNvPr id="77" name="Picture 76" descr="A close-up of a graph&#10;&#10;Description automatically generated">
                  <a:extLst>
                    <a:ext uri="{FF2B5EF4-FFF2-40B4-BE49-F238E27FC236}">
                      <a16:creationId xmlns:a16="http://schemas.microsoft.com/office/drawing/2014/main" id="{CA3A1083-6FF6-0936-68E2-F5014F0831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556" t="26880" r="71035" b="45980"/>
                <a:stretch/>
              </p:blipFill>
              <p:spPr>
                <a:xfrm>
                  <a:off x="5101571" y="1547352"/>
                  <a:ext cx="2457417" cy="1341256"/>
                </a:xfrm>
                <a:prstGeom prst="rect">
                  <a:avLst/>
                </a:prstGeom>
              </p:spPr>
            </p:pic>
            <p:pic>
              <p:nvPicPr>
                <p:cNvPr id="78" name="Picture 77" descr="A close-up of a graph&#10;&#10;Description automatically generated">
                  <a:extLst>
                    <a:ext uri="{FF2B5EF4-FFF2-40B4-BE49-F238E27FC236}">
                      <a16:creationId xmlns:a16="http://schemas.microsoft.com/office/drawing/2014/main" id="{AD3A81DD-D899-74DC-E581-72ECFE9441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9451" t="26880" r="48535" b="45980"/>
                <a:stretch/>
              </p:blipFill>
              <p:spPr>
                <a:xfrm>
                  <a:off x="5292904" y="3016954"/>
                  <a:ext cx="2457417" cy="1288658"/>
                </a:xfrm>
                <a:prstGeom prst="rect">
                  <a:avLst/>
                </a:prstGeom>
              </p:spPr>
            </p:pic>
            <p:pic>
              <p:nvPicPr>
                <p:cNvPr id="79" name="Picture 78" descr="A close-up of a graph&#10;&#10;Description automatically generated">
                  <a:extLst>
                    <a:ext uri="{FF2B5EF4-FFF2-40B4-BE49-F238E27FC236}">
                      <a16:creationId xmlns:a16="http://schemas.microsoft.com/office/drawing/2014/main" id="{8051A885-070D-AEC1-ECE7-D8C8A1DC3EF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3238" t="10946" r="9287" b="79984"/>
                <a:stretch/>
              </p:blipFill>
              <p:spPr>
                <a:xfrm>
                  <a:off x="5693851" y="4511248"/>
                  <a:ext cx="1613718" cy="298671"/>
                </a:xfrm>
                <a:prstGeom prst="rect">
                  <a:avLst/>
                </a:prstGeom>
              </p:spPr>
            </p:pic>
            <p:pic>
              <p:nvPicPr>
                <p:cNvPr id="17" name="Picture 16" descr="A close-up of a graph&#10;&#10;Description automatically generated">
                  <a:extLst>
                    <a:ext uri="{FF2B5EF4-FFF2-40B4-BE49-F238E27FC236}">
                      <a16:creationId xmlns:a16="http://schemas.microsoft.com/office/drawing/2014/main" id="{497F3C19-D03E-3048-AE93-868C051D901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5945" t="23628" r="12789" b="47152"/>
                <a:stretch/>
              </p:blipFill>
              <p:spPr>
                <a:xfrm>
                  <a:off x="5208729" y="4829939"/>
                  <a:ext cx="2430068" cy="1273319"/>
                </a:xfrm>
                <a:prstGeom prst="rect">
                  <a:avLst/>
                </a:prstGeom>
              </p:spPr>
            </p:pic>
          </p:grp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D98397F1-F342-71A8-2D6C-FFEC5B8AD953}"/>
                  </a:ext>
                </a:extLst>
              </p:cNvPr>
              <p:cNvSpPr txBox="1"/>
              <p:nvPr/>
            </p:nvSpPr>
            <p:spPr>
              <a:xfrm>
                <a:off x="5444514" y="3471286"/>
                <a:ext cx="549831" cy="1538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000" dirty="0"/>
                  <a:t>Delay (</a:t>
                </a:r>
                <a:r>
                  <a:rPr lang="en-GB" sz="1000" dirty="0" err="1"/>
                  <a:t>ps</a:t>
                </a:r>
                <a:r>
                  <a:rPr lang="en-GB" sz="1000" dirty="0"/>
                  <a:t>)</a:t>
                </a:r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5E1BD333-C635-AB08-A4CF-42C7FF3FF3EB}"/>
                  </a:ext>
                </a:extLst>
              </p:cNvPr>
              <p:cNvSpPr txBox="1"/>
              <p:nvPr/>
            </p:nvSpPr>
            <p:spPr>
              <a:xfrm>
                <a:off x="5371706" y="4694056"/>
                <a:ext cx="1552080" cy="1538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sz="1000" dirty="0"/>
                  <a:t>Frequency (THz)</a:t>
                </a: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A91BF4F2-9CE2-444C-DB84-DBAD6376DF66}"/>
                  </a:ext>
                </a:extLst>
              </p:cNvPr>
              <p:cNvSpPr txBox="1"/>
              <p:nvPr/>
            </p:nvSpPr>
            <p:spPr>
              <a:xfrm>
                <a:off x="5194383" y="6368301"/>
                <a:ext cx="1158235" cy="1538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sz="1000" dirty="0"/>
                  <a:t>           Delay (</a:t>
                </a:r>
                <a:r>
                  <a:rPr lang="en-GB" sz="1000" dirty="0" err="1"/>
                  <a:t>ps</a:t>
                </a:r>
                <a:r>
                  <a:rPr lang="en-GB" sz="1000" dirty="0"/>
                  <a:t>)</a:t>
                </a:r>
              </a:p>
            </p:txBody>
          </p:sp>
        </p:grp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37117C35-4B9A-2D9D-6081-41E1FB8ED9C4}"/>
                </a:ext>
              </a:extLst>
            </p:cNvPr>
            <p:cNvSpPr txBox="1"/>
            <p:nvPr/>
          </p:nvSpPr>
          <p:spPr>
            <a:xfrm>
              <a:off x="4268145" y="1582860"/>
              <a:ext cx="2131296" cy="4764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0" i="0" dirty="0">
                  <a:solidFill>
                    <a:srgbClr val="000000"/>
                  </a:solidFill>
                  <a:effectLst/>
                  <a:latin typeface="Helvetica" pitchFamily="2" charset="0"/>
                </a:rPr>
                <a:t>Ultrafast spin reorientation in Ho(x)Dy(1-x)FeO3</a:t>
              </a:r>
            </a:p>
            <a:p>
              <a:pPr algn="ctr"/>
              <a:r>
                <a:rPr lang="en-GB" sz="1000" dirty="0">
                  <a:solidFill>
                    <a:srgbClr val="000000"/>
                  </a:solidFill>
                  <a:latin typeface="Helvetica" pitchFamily="2" charset="0"/>
                </a:rPr>
                <a:t>Pi: L. D. Leroy, U. Staub, et all PSI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B7D1B01-33B5-CF75-E4A8-46DC253E3B30}"/>
                </a:ext>
              </a:extLst>
            </p:cNvPr>
            <p:cNvSpPr/>
            <p:nvPr/>
          </p:nvSpPr>
          <p:spPr>
            <a:xfrm>
              <a:off x="4333178" y="1480161"/>
              <a:ext cx="2100719" cy="5324709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 err="1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9B5394F5-2627-55C5-74E4-6BBC1784CA05}"/>
                </a:ext>
              </a:extLst>
            </p:cNvPr>
            <p:cNvSpPr txBox="1"/>
            <p:nvPr/>
          </p:nvSpPr>
          <p:spPr>
            <a:xfrm>
              <a:off x="5165127" y="1133041"/>
              <a:ext cx="453394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2000" dirty="0"/>
                <a:t>May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42C54D3F-571E-EB81-F92C-A4DB720BE386}"/>
              </a:ext>
            </a:extLst>
          </p:cNvPr>
          <p:cNvGrpSpPr/>
          <p:nvPr/>
        </p:nvGrpSpPr>
        <p:grpSpPr>
          <a:xfrm>
            <a:off x="6432037" y="1148202"/>
            <a:ext cx="2100719" cy="5663211"/>
            <a:chOff x="6432037" y="1148202"/>
            <a:chExt cx="2100719" cy="5663211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9338E4E-72C6-BC9E-6656-FAF746DAF48B}"/>
                </a:ext>
              </a:extLst>
            </p:cNvPr>
            <p:cNvSpPr txBox="1"/>
            <p:nvPr/>
          </p:nvSpPr>
          <p:spPr>
            <a:xfrm>
              <a:off x="6432037" y="1533291"/>
              <a:ext cx="2100719" cy="10156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000" dirty="0">
                  <a:solidFill>
                    <a:srgbClr val="000000"/>
                  </a:solidFill>
                  <a:latin typeface="Helvetica" pitchFamily="2" charset="0"/>
                </a:rPr>
                <a:t>Ultrafast dynamics of the spin-orbital excitations in the van der Waals antiferromagnet </a:t>
              </a:r>
              <a:r>
                <a:rPr lang="en-GB" sz="1000" dirty="0" err="1">
                  <a:solidFill>
                    <a:srgbClr val="000000"/>
                  </a:solidFill>
                  <a:latin typeface="Helvetica" pitchFamily="2" charset="0"/>
                </a:rPr>
                <a:t>CrSBr</a:t>
              </a:r>
              <a:r>
                <a:rPr lang="en-GB" sz="1000" dirty="0">
                  <a:solidFill>
                    <a:srgbClr val="000000"/>
                  </a:solidFill>
                  <a:latin typeface="Helvetica" pitchFamily="2" charset="0"/>
                </a:rPr>
                <a:t> by tr-RIXS</a:t>
              </a:r>
            </a:p>
            <a:p>
              <a:pPr algn="ctr"/>
              <a:r>
                <a:rPr lang="en-GB" sz="1000" dirty="0">
                  <a:solidFill>
                    <a:srgbClr val="000000"/>
                  </a:solidFill>
                  <a:latin typeface="Helvetica" pitchFamily="2" charset="0"/>
                </a:rPr>
                <a:t>Pi: T. Schmitt, PSI</a:t>
              </a:r>
            </a:p>
            <a:p>
              <a:pPr algn="ctr"/>
              <a:endParaRPr lang="en-GB" sz="1000" dirty="0">
                <a:solidFill>
                  <a:srgbClr val="000000"/>
                </a:solidFill>
                <a:latin typeface="Helvetica" pitchFamily="2" charset="0"/>
              </a:endParaRPr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D7DD5F76-B191-B9F0-03C5-45434C516E49}"/>
                </a:ext>
              </a:extLst>
            </p:cNvPr>
            <p:cNvGrpSpPr/>
            <p:nvPr/>
          </p:nvGrpSpPr>
          <p:grpSpPr>
            <a:xfrm>
              <a:off x="6475135" y="1148202"/>
              <a:ext cx="2006521" cy="5663211"/>
              <a:chOff x="6475135" y="1148202"/>
              <a:chExt cx="2006521" cy="5663211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1012FB59-D07C-4A44-7705-AFE79ACA369D}"/>
                  </a:ext>
                </a:extLst>
              </p:cNvPr>
              <p:cNvGrpSpPr/>
              <p:nvPr/>
            </p:nvGrpSpPr>
            <p:grpSpPr>
              <a:xfrm>
                <a:off x="6670827" y="2463175"/>
                <a:ext cx="1570910" cy="4336136"/>
                <a:chOff x="7036291" y="2286747"/>
                <a:chExt cx="1570910" cy="4336136"/>
              </a:xfrm>
            </p:grpSpPr>
            <p:pic>
              <p:nvPicPr>
                <p:cNvPr id="3" name="Picture 2" descr="A screenshot of a computer generated image&#10;&#10;Description automatically generated">
                  <a:extLst>
                    <a:ext uri="{FF2B5EF4-FFF2-40B4-BE49-F238E27FC236}">
                      <a16:creationId xmlns:a16="http://schemas.microsoft.com/office/drawing/2014/main" id="{5791704E-75D0-B3CB-1864-AAAC654FDC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9533" r="62836"/>
                <a:stretch/>
              </p:blipFill>
              <p:spPr>
                <a:xfrm>
                  <a:off x="7048455" y="2286747"/>
                  <a:ext cx="1458212" cy="1437109"/>
                </a:xfrm>
                <a:prstGeom prst="rect">
                  <a:avLst/>
                </a:prstGeom>
              </p:spPr>
            </p:pic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E31D6908-90D6-49C4-9507-742746AAC7FC}"/>
                    </a:ext>
                  </a:extLst>
                </p:cNvPr>
                <p:cNvGrpSpPr/>
                <p:nvPr/>
              </p:nvGrpSpPr>
              <p:grpSpPr>
                <a:xfrm>
                  <a:off x="7036291" y="3641318"/>
                  <a:ext cx="1458212" cy="1449481"/>
                  <a:chOff x="8206991" y="3348015"/>
                  <a:chExt cx="1458212" cy="1449481"/>
                </a:xfrm>
              </p:grpSpPr>
              <p:pic>
                <p:nvPicPr>
                  <p:cNvPr id="4" name="Picture 3" descr="A screenshot of a computer generated image&#10;&#10;Description automatically generated">
                    <a:extLst>
                      <a:ext uri="{FF2B5EF4-FFF2-40B4-BE49-F238E27FC236}">
                        <a16:creationId xmlns:a16="http://schemas.microsoft.com/office/drawing/2014/main" id="{E61BA03F-7D1F-E46A-600F-557EC58615D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6479" t="49533" r="32718"/>
                  <a:stretch/>
                </p:blipFill>
                <p:spPr>
                  <a:xfrm>
                    <a:off x="8456579" y="3360387"/>
                    <a:ext cx="1208624" cy="1437109"/>
                  </a:xfrm>
                  <a:prstGeom prst="rect">
                    <a:avLst/>
                  </a:prstGeom>
                </p:spPr>
              </p:pic>
              <p:pic>
                <p:nvPicPr>
                  <p:cNvPr id="7" name="Picture 6" descr="A screenshot of a computer generated image&#10;&#10;Description automatically generated">
                    <a:extLst>
                      <a:ext uri="{FF2B5EF4-FFF2-40B4-BE49-F238E27FC236}">
                        <a16:creationId xmlns:a16="http://schemas.microsoft.com/office/drawing/2014/main" id="{97A6AAFB-B5E2-48A8-516A-E3779CC12F7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49533" r="93438"/>
                  <a:stretch/>
                </p:blipFill>
                <p:spPr>
                  <a:xfrm>
                    <a:off x="8206991" y="3348015"/>
                    <a:ext cx="257490" cy="1437109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B4E36B18-7DFB-3D1E-A47C-A9C319EC8D0A}"/>
                    </a:ext>
                  </a:extLst>
                </p:cNvPr>
                <p:cNvGrpSpPr/>
                <p:nvPr/>
              </p:nvGrpSpPr>
              <p:grpSpPr>
                <a:xfrm>
                  <a:off x="7047394" y="5158568"/>
                  <a:ext cx="1559807" cy="1464315"/>
                  <a:chOff x="7964128" y="4909747"/>
                  <a:chExt cx="1559807" cy="1464315"/>
                </a:xfrm>
              </p:grpSpPr>
              <p:pic>
                <p:nvPicPr>
                  <p:cNvPr id="5" name="Picture 4" descr="A screenshot of a computer generated image&#10;&#10;Description automatically generated">
                    <a:extLst>
                      <a:ext uri="{FF2B5EF4-FFF2-40B4-BE49-F238E27FC236}">
                        <a16:creationId xmlns:a16="http://schemas.microsoft.com/office/drawing/2014/main" id="{E090A315-8A52-DF57-E336-A54576B798C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6693" t="49533"/>
                  <a:stretch/>
                </p:blipFill>
                <p:spPr>
                  <a:xfrm>
                    <a:off x="8217055" y="4936953"/>
                    <a:ext cx="1306880" cy="1437109"/>
                  </a:xfrm>
                  <a:prstGeom prst="rect">
                    <a:avLst/>
                  </a:prstGeom>
                </p:spPr>
              </p:pic>
              <p:pic>
                <p:nvPicPr>
                  <p:cNvPr id="11" name="Picture 10" descr="A screenshot of a computer generated image&#10;&#10;Description automatically generated">
                    <a:extLst>
                      <a:ext uri="{FF2B5EF4-FFF2-40B4-BE49-F238E27FC236}">
                        <a16:creationId xmlns:a16="http://schemas.microsoft.com/office/drawing/2014/main" id="{5954A052-E224-29C9-2C1F-5369A1B6FF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49533" r="93438"/>
                  <a:stretch/>
                </p:blipFill>
                <p:spPr>
                  <a:xfrm>
                    <a:off x="7964128" y="4909747"/>
                    <a:ext cx="257490" cy="1437109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1970F586-50F7-72B2-DE9C-5351A395ACEF}"/>
                    </a:ext>
                  </a:extLst>
                </p:cNvPr>
                <p:cNvGrpSpPr/>
                <p:nvPr/>
              </p:nvGrpSpPr>
              <p:grpSpPr>
                <a:xfrm>
                  <a:off x="7964601" y="5356706"/>
                  <a:ext cx="457200" cy="359741"/>
                  <a:chOff x="10025963" y="4641567"/>
                  <a:chExt cx="457200" cy="359741"/>
                </a:xfrm>
              </p:grpSpPr>
              <p:sp>
                <p:nvSpPr>
                  <p:cNvPr id="36" name="Rectangle 35">
                    <a:extLst>
                      <a:ext uri="{FF2B5EF4-FFF2-40B4-BE49-F238E27FC236}">
                        <a16:creationId xmlns:a16="http://schemas.microsoft.com/office/drawing/2014/main" id="{7F9EBD1B-653B-35EC-B3D3-FF262763F5A0}"/>
                      </a:ext>
                    </a:extLst>
                  </p:cNvPr>
                  <p:cNvSpPr/>
                  <p:nvPr/>
                </p:nvSpPr>
                <p:spPr>
                  <a:xfrm>
                    <a:off x="10025963" y="4641567"/>
                    <a:ext cx="457200" cy="35974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000" dirty="0" err="1"/>
                  </a:p>
                </p:txBody>
              </p:sp>
              <p:grpSp>
                <p:nvGrpSpPr>
                  <p:cNvPr id="35" name="Group 34">
                    <a:extLst>
                      <a:ext uri="{FF2B5EF4-FFF2-40B4-BE49-F238E27FC236}">
                        <a16:creationId xmlns:a16="http://schemas.microsoft.com/office/drawing/2014/main" id="{41222DA0-E53A-5D39-1745-02544A701AFD}"/>
                      </a:ext>
                    </a:extLst>
                  </p:cNvPr>
                  <p:cNvGrpSpPr/>
                  <p:nvPr/>
                </p:nvGrpSpPr>
                <p:grpSpPr>
                  <a:xfrm>
                    <a:off x="10091508" y="4668526"/>
                    <a:ext cx="391655" cy="322160"/>
                    <a:chOff x="10242430" y="4067779"/>
                    <a:chExt cx="391655" cy="322160"/>
                  </a:xfrm>
                </p:grpSpPr>
                <p:grpSp>
                  <p:nvGrpSpPr>
                    <p:cNvPr id="15" name="Group 14">
                      <a:extLst>
                        <a:ext uri="{FF2B5EF4-FFF2-40B4-BE49-F238E27FC236}">
                          <a16:creationId xmlns:a16="http://schemas.microsoft.com/office/drawing/2014/main" id="{247A1F82-2528-D443-F767-D1370943D88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242430" y="4067779"/>
                      <a:ext cx="356560" cy="255470"/>
                      <a:chOff x="10242430" y="4067779"/>
                      <a:chExt cx="356560" cy="255470"/>
                    </a:xfrm>
                  </p:grpSpPr>
                  <p:pic>
                    <p:nvPicPr>
                      <p:cNvPr id="2" name="Picture 1" descr="A graph with blue lines and numbers&#10;&#10;Description automatically generated">
                        <a:extLst>
                          <a:ext uri="{FF2B5EF4-FFF2-40B4-BE49-F238E27FC236}">
                            <a16:creationId xmlns:a16="http://schemas.microsoft.com/office/drawing/2014/main" id="{684C4A68-020C-1933-C8A4-03C26B312D6A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6472" t="4309" r="6354" b="19893"/>
                      <a:stretch/>
                    </p:blipFill>
                    <p:spPr>
                      <a:xfrm>
                        <a:off x="10242430" y="4067779"/>
                        <a:ext cx="356560" cy="255470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14" name="Rectangle 13">
                        <a:extLst>
                          <a:ext uri="{FF2B5EF4-FFF2-40B4-BE49-F238E27FC236}">
                            <a16:creationId xmlns:a16="http://schemas.microsoft.com/office/drawing/2014/main" id="{9338C2B8-1FDF-1115-695A-EC11020D90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472320" y="4082101"/>
                        <a:ext cx="115019" cy="8264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2000" dirty="0" err="1"/>
                      </a:p>
                    </p:txBody>
                  </p:sp>
                </p:grpSp>
                <p:sp>
                  <p:nvSpPr>
                    <p:cNvPr id="18" name="TextBox 17">
                      <a:extLst>
                        <a:ext uri="{FF2B5EF4-FFF2-40B4-BE49-F238E27FC236}">
                          <a16:creationId xmlns:a16="http://schemas.microsoft.com/office/drawing/2014/main" id="{35C438B0-E1A7-56D4-53E9-3721415C767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369550" y="4323249"/>
                      <a:ext cx="27252" cy="61555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/>
                      <a:r>
                        <a:rPr lang="en-GB" sz="400" dirty="0"/>
                        <a:t>0</a:t>
                      </a:r>
                    </a:p>
                  </p:txBody>
                </p:sp>
                <p:sp>
                  <p:nvSpPr>
                    <p:cNvPr id="26" name="TextBox 25">
                      <a:extLst>
                        <a:ext uri="{FF2B5EF4-FFF2-40B4-BE49-F238E27FC236}">
                          <a16:creationId xmlns:a16="http://schemas.microsoft.com/office/drawing/2014/main" id="{AA572217-0F6E-E9C6-BC4C-543FE83B0A5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501401" y="4328384"/>
                      <a:ext cx="54502" cy="61555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 algn="l"/>
                      <a:r>
                        <a:rPr lang="en-GB" sz="400" dirty="0"/>
                        <a:t>10</a:t>
                      </a:r>
                    </a:p>
                  </p:txBody>
                </p:sp>
                <p:sp>
                  <p:nvSpPr>
                    <p:cNvPr id="31" name="TextBox 30">
                      <a:extLst>
                        <a:ext uri="{FF2B5EF4-FFF2-40B4-BE49-F238E27FC236}">
                          <a16:creationId xmlns:a16="http://schemas.microsoft.com/office/drawing/2014/main" id="{FB5FF7EA-3686-9B9B-861D-8CBF526FCD9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563894" y="4323249"/>
                      <a:ext cx="70191" cy="6155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 algn="l"/>
                      <a:r>
                        <a:rPr lang="en-GB" sz="400" dirty="0" err="1"/>
                        <a:t>ps</a:t>
                      </a:r>
                      <a:endParaRPr lang="en-GB" sz="400" dirty="0"/>
                    </a:p>
                  </p:txBody>
                </p:sp>
              </p:grpSp>
            </p:grpSp>
          </p:grp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43CB7B3B-F3BA-D18C-DE37-6E1B2ABF77E5}"/>
                  </a:ext>
                </a:extLst>
              </p:cNvPr>
              <p:cNvSpPr/>
              <p:nvPr/>
            </p:nvSpPr>
            <p:spPr>
              <a:xfrm>
                <a:off x="6475135" y="1486704"/>
                <a:ext cx="2006521" cy="5324709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32A6382-942C-CB8E-2A70-9558A5438CAC}"/>
                  </a:ext>
                </a:extLst>
              </p:cNvPr>
              <p:cNvSpPr txBox="1"/>
              <p:nvPr/>
            </p:nvSpPr>
            <p:spPr>
              <a:xfrm>
                <a:off x="6956683" y="1148202"/>
                <a:ext cx="91082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2000" dirty="0"/>
                  <a:t>October</a:t>
                </a:r>
              </a:p>
            </p:txBody>
          </p:sp>
        </p:grp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387118BD-3FC0-5A6C-54A5-1AB7314632CF}"/>
              </a:ext>
            </a:extLst>
          </p:cNvPr>
          <p:cNvGrpSpPr/>
          <p:nvPr/>
        </p:nvGrpSpPr>
        <p:grpSpPr>
          <a:xfrm>
            <a:off x="8528390" y="1151802"/>
            <a:ext cx="1865573" cy="5669541"/>
            <a:chOff x="8528390" y="1151802"/>
            <a:chExt cx="1865573" cy="5669541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F1388C45-980C-E480-2D31-4856A67FDF15}"/>
                </a:ext>
              </a:extLst>
            </p:cNvPr>
            <p:cNvGrpSpPr/>
            <p:nvPr/>
          </p:nvGrpSpPr>
          <p:grpSpPr>
            <a:xfrm>
              <a:off x="8608356" y="2808000"/>
              <a:ext cx="1613758" cy="4013343"/>
              <a:chOff x="8608356" y="2808000"/>
              <a:chExt cx="1613758" cy="4013343"/>
            </a:xfrm>
          </p:grpSpPr>
          <p:pic>
            <p:nvPicPr>
              <p:cNvPr id="42" name="Picture 2">
                <a:extLst>
                  <a:ext uri="{FF2B5EF4-FFF2-40B4-BE49-F238E27FC236}">
                    <a16:creationId xmlns:a16="http://schemas.microsoft.com/office/drawing/2014/main" id="{B3DF9410-C012-756A-0AA5-4D779FA1BAE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675" t="47013" r="31721"/>
              <a:stretch/>
            </p:blipFill>
            <p:spPr bwMode="auto">
              <a:xfrm>
                <a:off x="8666607" y="3685263"/>
                <a:ext cx="1382556" cy="16606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" name="Picture 2">
                <a:extLst>
                  <a:ext uri="{FF2B5EF4-FFF2-40B4-BE49-F238E27FC236}">
                    <a16:creationId xmlns:a16="http://schemas.microsoft.com/office/drawing/2014/main" id="{28053D3D-1C58-4055-3430-18CADECD236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09" t="41384" r="63183" b="34242"/>
              <a:stretch/>
            </p:blipFill>
            <p:spPr bwMode="auto">
              <a:xfrm>
                <a:off x="8608356" y="2808000"/>
                <a:ext cx="1613758" cy="7413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4" name="Picture 2">
                <a:extLst>
                  <a:ext uri="{FF2B5EF4-FFF2-40B4-BE49-F238E27FC236}">
                    <a16:creationId xmlns:a16="http://schemas.microsoft.com/office/drawing/2014/main" id="{AF9B098B-AD10-AC00-F301-FC425F556E2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764" t="47013"/>
              <a:stretch/>
            </p:blipFill>
            <p:spPr bwMode="auto">
              <a:xfrm>
                <a:off x="8688078" y="5284119"/>
                <a:ext cx="1393587" cy="15372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0AD930A-62B0-C371-FCB6-ADAEE331A69D}"/>
                </a:ext>
              </a:extLst>
            </p:cNvPr>
            <p:cNvSpPr txBox="1"/>
            <p:nvPr/>
          </p:nvSpPr>
          <p:spPr>
            <a:xfrm>
              <a:off x="8543492" y="1526547"/>
              <a:ext cx="1809282" cy="1169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000" dirty="0">
                  <a:solidFill>
                    <a:srgbClr val="000000"/>
                  </a:solidFill>
                  <a:latin typeface="Helvetica" pitchFamily="2" charset="0"/>
                </a:rPr>
                <a:t>Resonant excitation of CO in </a:t>
              </a:r>
              <a:r>
                <a:rPr lang="en-GB" sz="1000" dirty="0" err="1">
                  <a:solidFill>
                    <a:srgbClr val="000000"/>
                  </a:solidFill>
                  <a:latin typeface="Helvetica" pitchFamily="2" charset="0"/>
                </a:rPr>
                <a:t>cuprates</a:t>
              </a:r>
              <a:r>
                <a:rPr lang="en-GB" sz="1000" dirty="0">
                  <a:solidFill>
                    <a:srgbClr val="000000"/>
                  </a:solidFill>
                  <a:latin typeface="Helvetica" pitchFamily="2" charset="0"/>
                </a:rPr>
                <a:t>: disentangling charge order and magnetic excitations in YBCO</a:t>
              </a:r>
              <a:r>
                <a:rPr lang="en-GB" sz="1000" baseline="-25000" dirty="0">
                  <a:solidFill>
                    <a:srgbClr val="000000"/>
                  </a:solidFill>
                  <a:latin typeface="Helvetica" pitchFamily="2" charset="0"/>
                </a:rPr>
                <a:t>6+x</a:t>
              </a:r>
              <a:r>
                <a:rPr lang="en-GB" sz="1000" dirty="0">
                  <a:solidFill>
                    <a:srgbClr val="000000"/>
                  </a:solidFill>
                  <a:latin typeface="Helvetica" pitchFamily="2" charset="0"/>
                </a:rPr>
                <a:t> in the ultrafast time domain</a:t>
              </a:r>
            </a:p>
            <a:p>
              <a:pPr algn="ctr"/>
              <a:r>
                <a:rPr lang="en-GB" sz="1000" dirty="0">
                  <a:solidFill>
                    <a:srgbClr val="000000"/>
                  </a:solidFill>
                  <a:latin typeface="Helvetica" pitchFamily="2" charset="0"/>
                </a:rPr>
                <a:t>PI: B. Liu, E. </a:t>
              </a:r>
              <a:r>
                <a:rPr lang="en-GB" sz="1000" dirty="0" err="1">
                  <a:solidFill>
                    <a:srgbClr val="000000"/>
                  </a:solidFill>
                  <a:latin typeface="Helvetica" pitchFamily="2" charset="0"/>
                </a:rPr>
                <a:t>Razzoli</a:t>
              </a:r>
              <a:r>
                <a:rPr lang="en-GB" sz="1000" dirty="0">
                  <a:solidFill>
                    <a:srgbClr val="000000"/>
                  </a:solidFill>
                  <a:latin typeface="Helvetica" pitchFamily="2" charset="0"/>
                </a:rPr>
                <a:t>, Furka PSI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22CA5E09-CE62-CDD9-B370-9C6334E62341}"/>
                </a:ext>
              </a:extLst>
            </p:cNvPr>
            <p:cNvSpPr/>
            <p:nvPr/>
          </p:nvSpPr>
          <p:spPr>
            <a:xfrm>
              <a:off x="8528390" y="1486703"/>
              <a:ext cx="1865573" cy="5324709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 err="1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DAC4D0E1-39A9-2303-638E-867A66E1F7A8}"/>
                </a:ext>
              </a:extLst>
            </p:cNvPr>
            <p:cNvSpPr txBox="1"/>
            <p:nvPr/>
          </p:nvSpPr>
          <p:spPr>
            <a:xfrm>
              <a:off x="8872751" y="1151802"/>
              <a:ext cx="1150764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2000" dirty="0"/>
                <a:t>November</a:t>
              </a: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A189229F-B0CB-B19E-7785-DDF203EDE77A}"/>
              </a:ext>
            </a:extLst>
          </p:cNvPr>
          <p:cNvGrpSpPr/>
          <p:nvPr/>
        </p:nvGrpSpPr>
        <p:grpSpPr>
          <a:xfrm>
            <a:off x="115135" y="1138197"/>
            <a:ext cx="2011814" cy="5654719"/>
            <a:chOff x="115135" y="1138197"/>
            <a:chExt cx="2011814" cy="5654719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77B6C26-C1EF-3F45-8160-0831E746B2E6}"/>
                </a:ext>
              </a:extLst>
            </p:cNvPr>
            <p:cNvSpPr txBox="1"/>
            <p:nvPr/>
          </p:nvSpPr>
          <p:spPr>
            <a:xfrm>
              <a:off x="543200" y="1138197"/>
              <a:ext cx="981679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2000" dirty="0"/>
                <a:t>February</a:t>
              </a:r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BEDA0412-959B-FC52-BC5F-62CB02C62905}"/>
                </a:ext>
              </a:extLst>
            </p:cNvPr>
            <p:cNvGrpSpPr/>
            <p:nvPr/>
          </p:nvGrpSpPr>
          <p:grpSpPr>
            <a:xfrm>
              <a:off x="115135" y="1468207"/>
              <a:ext cx="2011814" cy="5324709"/>
              <a:chOff x="115135" y="1468207"/>
              <a:chExt cx="2011814" cy="5324709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E6FDFDA8-479F-2A2B-6777-A42C706F30B4}"/>
                  </a:ext>
                </a:extLst>
              </p:cNvPr>
              <p:cNvGrpSpPr/>
              <p:nvPr/>
            </p:nvGrpSpPr>
            <p:grpSpPr>
              <a:xfrm>
                <a:off x="144053" y="1569946"/>
                <a:ext cx="1982896" cy="5156412"/>
                <a:chOff x="144053" y="1569946"/>
                <a:chExt cx="1982896" cy="5156412"/>
              </a:xfrm>
            </p:grpSpPr>
            <p:grpSp>
              <p:nvGrpSpPr>
                <p:cNvPr id="88" name="Group 87">
                  <a:extLst>
                    <a:ext uri="{FF2B5EF4-FFF2-40B4-BE49-F238E27FC236}">
                      <a16:creationId xmlns:a16="http://schemas.microsoft.com/office/drawing/2014/main" id="{24EC3D6C-0140-0006-6016-3610C63CF0D7}"/>
                    </a:ext>
                  </a:extLst>
                </p:cNvPr>
                <p:cNvGrpSpPr/>
                <p:nvPr/>
              </p:nvGrpSpPr>
              <p:grpSpPr>
                <a:xfrm>
                  <a:off x="144053" y="1922395"/>
                  <a:ext cx="1898606" cy="4803963"/>
                  <a:chOff x="9249363" y="1072658"/>
                  <a:chExt cx="1898606" cy="4803963"/>
                </a:xfrm>
              </p:grpSpPr>
              <p:pic>
                <p:nvPicPr>
                  <p:cNvPr id="32" name="Picture 31" descr="A collage of graphs and diagrams&#10;&#10;Description automatically generated">
                    <a:extLst>
                      <a:ext uri="{FF2B5EF4-FFF2-40B4-BE49-F238E27FC236}">
                        <a16:creationId xmlns:a16="http://schemas.microsoft.com/office/drawing/2014/main" id="{C3BAB88F-2D50-DE93-BAC7-129FF27EA23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0186" t="54172" r="48103" b="1754"/>
                  <a:stretch/>
                </p:blipFill>
                <p:spPr>
                  <a:xfrm>
                    <a:off x="9249364" y="4529367"/>
                    <a:ext cx="1734679" cy="1347254"/>
                  </a:xfrm>
                  <a:prstGeom prst="rect">
                    <a:avLst/>
                  </a:prstGeom>
                </p:spPr>
              </p:pic>
              <p:grpSp>
                <p:nvGrpSpPr>
                  <p:cNvPr id="34" name="Group 33">
                    <a:extLst>
                      <a:ext uri="{FF2B5EF4-FFF2-40B4-BE49-F238E27FC236}">
                        <a16:creationId xmlns:a16="http://schemas.microsoft.com/office/drawing/2014/main" id="{DB84C15E-24B7-81AB-7595-07B43F416D1B}"/>
                      </a:ext>
                    </a:extLst>
                  </p:cNvPr>
                  <p:cNvGrpSpPr/>
                  <p:nvPr/>
                </p:nvGrpSpPr>
                <p:grpSpPr>
                  <a:xfrm>
                    <a:off x="9341161" y="1072658"/>
                    <a:ext cx="1806808" cy="1920894"/>
                    <a:chOff x="3704534" y="1076678"/>
                    <a:chExt cx="3748149" cy="3984818"/>
                  </a:xfrm>
                </p:grpSpPr>
                <p:grpSp>
                  <p:nvGrpSpPr>
                    <p:cNvPr id="22" name="Group 21">
                      <a:extLst>
                        <a:ext uri="{FF2B5EF4-FFF2-40B4-BE49-F238E27FC236}">
                          <a16:creationId xmlns:a16="http://schemas.microsoft.com/office/drawing/2014/main" id="{A3390ACB-E217-7F5F-A6B9-0755A930D6B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704534" y="1861261"/>
                      <a:ext cx="3748149" cy="3200235"/>
                      <a:chOff x="669895" y="3091340"/>
                      <a:chExt cx="3748149" cy="3200235"/>
                    </a:xfrm>
                  </p:grpSpPr>
                  <p:pic>
                    <p:nvPicPr>
                      <p:cNvPr id="23" name="Picture 22" descr="A graph of a graph of a laser&#10;&#10;Description automatically generated with medium confidence">
                        <a:extLst>
                          <a:ext uri="{FF2B5EF4-FFF2-40B4-BE49-F238E27FC236}">
                            <a16:creationId xmlns:a16="http://schemas.microsoft.com/office/drawing/2014/main" id="{D4E461B9-50DA-3925-D5FC-D5722F0EF4B1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0854" b="3762"/>
                      <a:stretch/>
                    </p:blipFill>
                    <p:spPr>
                      <a:xfrm>
                        <a:off x="669895" y="3091340"/>
                        <a:ext cx="3748149" cy="3200235"/>
                      </a:xfrm>
                      <a:prstGeom prst="rect">
                        <a:avLst/>
                      </a:prstGeom>
                    </p:spPr>
                  </p:pic>
                  <p:cxnSp>
                    <p:nvCxnSpPr>
                      <p:cNvPr id="27" name="Straight Arrow Connector 26">
                        <a:extLst>
                          <a:ext uri="{FF2B5EF4-FFF2-40B4-BE49-F238E27FC236}">
                            <a16:creationId xmlns:a16="http://schemas.microsoft.com/office/drawing/2014/main" id="{ECFD5060-6796-5004-49C6-24EEAAED62E9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3071664" y="3861048"/>
                        <a:ext cx="0" cy="360040"/>
                      </a:xfrm>
                      <a:prstGeom prst="straightConnector1">
                        <a:avLst/>
                      </a:prstGeom>
                      <a:ln w="28575">
                        <a:solidFill>
                          <a:srgbClr val="D93636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" name="Straight Arrow Connector 27">
                        <a:extLst>
                          <a:ext uri="{FF2B5EF4-FFF2-40B4-BE49-F238E27FC236}">
                            <a16:creationId xmlns:a16="http://schemas.microsoft.com/office/drawing/2014/main" id="{CBF52EFA-7B8A-467B-DC7D-3B538FB1C3FD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2639616" y="4411645"/>
                        <a:ext cx="0" cy="360040"/>
                      </a:xfrm>
                      <a:prstGeom prst="straightConnector1">
                        <a:avLst/>
                      </a:prstGeom>
                      <a:ln w="28575">
                        <a:solidFill>
                          <a:srgbClr val="249C24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69C0526E-B529-1A33-7A0E-1899AD5763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13367" y="1076678"/>
                      <a:ext cx="530486" cy="23815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CH" sz="2000" err="1"/>
                    </a:p>
                  </p:txBody>
                </p:sp>
                <p:sp>
                  <p:nvSpPr>
                    <p:cNvPr id="30" name="TextBox 29">
                      <a:extLst>
                        <a:ext uri="{FF2B5EF4-FFF2-40B4-BE49-F238E27FC236}">
                          <a16:creationId xmlns:a16="http://schemas.microsoft.com/office/drawing/2014/main" id="{0731535C-5AE8-34C3-6CB3-F7F13073B37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576775" y="3549314"/>
                      <a:ext cx="801795" cy="44693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00B050"/>
                          </a:solidFill>
                        </a:rPr>
                        <a:t>E</a:t>
                      </a:r>
                      <a:r>
                        <a:rPr lang="en-GB" sz="1400" b="1" baseline="-25000" dirty="0">
                          <a:solidFill>
                            <a:srgbClr val="00B050"/>
                          </a:solidFill>
                        </a:rPr>
                        <a:t>1</a:t>
                      </a:r>
                    </a:p>
                  </p:txBody>
                </p:sp>
                <p:sp>
                  <p:nvSpPr>
                    <p:cNvPr id="33" name="TextBox 32">
                      <a:extLst>
                        <a:ext uri="{FF2B5EF4-FFF2-40B4-BE49-F238E27FC236}">
                          <a16:creationId xmlns:a16="http://schemas.microsoft.com/office/drawing/2014/main" id="{3A451E66-FFE6-4C40-F3C9-39B6D00B55D0}"/>
                        </a:ext>
                      </a:extLst>
                    </p:cNvPr>
                    <p:cNvSpPr txBox="1"/>
                    <p:nvPr/>
                  </p:nvSpPr>
                  <p:spPr>
                    <a:xfrm flipH="1">
                      <a:off x="6010488" y="3049983"/>
                      <a:ext cx="1017060" cy="44693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E</a:t>
                      </a:r>
                      <a:r>
                        <a:rPr lang="en-GB" sz="1400" b="1" baseline="-250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p:txBody>
                </p:sp>
              </p:grpSp>
              <p:pic>
                <p:nvPicPr>
                  <p:cNvPr id="87" name="Picture 86" descr="A collage of graphs and diagrams&#10;&#10;Description automatically generated">
                    <a:extLst>
                      <a:ext uri="{FF2B5EF4-FFF2-40B4-BE49-F238E27FC236}">
                        <a16:creationId xmlns:a16="http://schemas.microsoft.com/office/drawing/2014/main" id="{E84D5D8B-2182-E617-AEEB-4D4626AB925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0186" t="10476" r="48103" b="46125"/>
                  <a:stretch/>
                </p:blipFill>
                <p:spPr>
                  <a:xfrm>
                    <a:off x="9249363" y="3180533"/>
                    <a:ext cx="1734680" cy="1326601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7E5751DF-BD5A-9C7B-3B15-A10413865533}"/>
                    </a:ext>
                  </a:extLst>
                </p:cNvPr>
                <p:cNvSpPr txBox="1"/>
                <p:nvPr/>
              </p:nvSpPr>
              <p:spPr>
                <a:xfrm>
                  <a:off x="144053" y="1569946"/>
                  <a:ext cx="1982896" cy="61555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000" b="0" i="0" dirty="0">
                      <a:solidFill>
                        <a:srgbClr val="000000"/>
                      </a:solidFill>
                      <a:effectLst/>
                      <a:latin typeface="Helvetica" pitchFamily="2" charset="0"/>
                    </a:rPr>
                    <a:t>Non-equilibrium quasiparticle dynamics in a highly spin-orbit coupled correlated insulator</a:t>
                  </a:r>
                </a:p>
                <a:p>
                  <a:pPr algn="ctr"/>
                  <a:r>
                    <a:rPr lang="en-GB" sz="1000" dirty="0">
                      <a:solidFill>
                        <a:srgbClr val="000000"/>
                      </a:solidFill>
                      <a:latin typeface="Helvetica" pitchFamily="2" charset="0"/>
                    </a:rPr>
                    <a:t> PI: E. Paris et al., Furka PSI</a:t>
                  </a:r>
                </a:p>
              </p:txBody>
            </p:sp>
          </p:grp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526881C7-532B-EBE2-C342-83F584EB56BA}"/>
                  </a:ext>
                </a:extLst>
              </p:cNvPr>
              <p:cNvSpPr/>
              <p:nvPr/>
            </p:nvSpPr>
            <p:spPr>
              <a:xfrm>
                <a:off x="115135" y="1468207"/>
                <a:ext cx="1985531" cy="5324709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 err="1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195023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BFAD535-5C09-D015-B72C-A9C1A7959C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1063" y="1896444"/>
            <a:ext cx="3198373" cy="2811863"/>
          </a:xfrm>
          <a:prstGeom prst="rect">
            <a:avLst/>
          </a:prstGeom>
        </p:spPr>
      </p:pic>
      <p:sp>
        <p:nvSpPr>
          <p:cNvPr id="39" name="Title 2">
            <a:extLst>
              <a:ext uri="{FF2B5EF4-FFF2-40B4-BE49-F238E27FC236}">
                <a16:creationId xmlns:a16="http://schemas.microsoft.com/office/drawing/2014/main" id="{9A81B8FE-9DDD-E689-9F1E-E97F19A53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0462" y="257488"/>
            <a:ext cx="7723684" cy="508500"/>
          </a:xfrm>
        </p:spPr>
        <p:txBody>
          <a:bodyPr>
            <a:noAutofit/>
          </a:bodyPr>
          <a:lstStyle/>
          <a:p>
            <a:r>
              <a:rPr lang="en-US" b="1" dirty="0">
                <a:latin typeface="Aptos" panose="020B0004020202020204" pitchFamily="34" charset="0"/>
              </a:rPr>
              <a:t>2 - Twin collecting mirrors</a:t>
            </a:r>
            <a:endParaRPr lang="en-GB" b="1" dirty="0">
              <a:latin typeface="Aptos" panose="020B00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FFE0E6F-9CCF-C7F0-081E-2B012ABE594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41" y="98613"/>
            <a:ext cx="1039515" cy="128671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356EBAEB-0F12-5E8F-61A2-46DC2827B434}"/>
              </a:ext>
            </a:extLst>
          </p:cNvPr>
          <p:cNvSpPr txBox="1"/>
          <p:nvPr/>
        </p:nvSpPr>
        <p:spPr>
          <a:xfrm>
            <a:off x="1347768" y="6169629"/>
            <a:ext cx="22569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rPr>
              <a:t>Plane-elliptical mirrors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360ADE-BE47-7BA1-8A09-0482778A017A}"/>
              </a:ext>
            </a:extLst>
          </p:cNvPr>
          <p:cNvGrpSpPr/>
          <p:nvPr/>
        </p:nvGrpSpPr>
        <p:grpSpPr>
          <a:xfrm>
            <a:off x="6096000" y="1503926"/>
            <a:ext cx="5905118" cy="4830184"/>
            <a:chOff x="6096000" y="1503926"/>
            <a:chExt cx="5905118" cy="483018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007A229-8A00-8613-503F-A92839080CF7}"/>
                </a:ext>
              </a:extLst>
            </p:cNvPr>
            <p:cNvGrpSpPr/>
            <p:nvPr/>
          </p:nvGrpSpPr>
          <p:grpSpPr>
            <a:xfrm>
              <a:off x="6096000" y="2059249"/>
              <a:ext cx="3997815" cy="3025935"/>
              <a:chOff x="-6377173" y="-1024692"/>
              <a:chExt cx="5093273" cy="3855084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7F2F49C-24F1-90C9-01F6-C65C60BD574B}"/>
                  </a:ext>
                </a:extLst>
              </p:cNvPr>
              <p:cNvSpPr/>
              <p:nvPr/>
            </p:nvSpPr>
            <p:spPr>
              <a:xfrm>
                <a:off x="-6377173" y="-1005705"/>
                <a:ext cx="5093273" cy="38360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CH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0B0004020202020204" pitchFamily="34" charset="0"/>
                  <a:ea typeface="+mn-ea"/>
                  <a:cs typeface="+mn-cs"/>
                </a:endParaRPr>
              </a:p>
            </p:txBody>
          </p:sp>
          <p:pic>
            <p:nvPicPr>
              <p:cNvPr id="10" name="Picture 9" descr="A graph of energy transfer&#10;&#10;Description automatically generated">
                <a:extLst>
                  <a:ext uri="{FF2B5EF4-FFF2-40B4-BE49-F238E27FC236}">
                    <a16:creationId xmlns:a16="http://schemas.microsoft.com/office/drawing/2014/main" id="{A8F33D09-827A-C7FF-5B15-3274CFADE5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5854102" y="-1024692"/>
                <a:ext cx="4047129" cy="3792135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5231C1C-01B5-375D-4B10-4DD7E4AE87F9}"/>
                  </a:ext>
                </a:extLst>
              </p:cNvPr>
              <p:cNvSpPr txBox="1"/>
              <p:nvPr/>
            </p:nvSpPr>
            <p:spPr>
              <a:xfrm>
                <a:off x="-3996618" y="1082920"/>
                <a:ext cx="1004768" cy="8234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14E6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rPr>
                  <a:t>10x gain!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CFBA37F-1B8A-B7AD-6E13-C1A48F4CC533}"/>
                </a:ext>
              </a:extLst>
            </p:cNvPr>
            <p:cNvGrpSpPr/>
            <p:nvPr/>
          </p:nvGrpSpPr>
          <p:grpSpPr>
            <a:xfrm>
              <a:off x="6820790" y="1503926"/>
              <a:ext cx="5180328" cy="4830184"/>
              <a:chOff x="6820790" y="1503926"/>
              <a:chExt cx="5180328" cy="4830184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5079B88D-0499-B2E4-B469-6CFD0B9E3A46}"/>
                  </a:ext>
                </a:extLst>
              </p:cNvPr>
              <p:cNvSpPr/>
              <p:nvPr/>
            </p:nvSpPr>
            <p:spPr>
              <a:xfrm>
                <a:off x="6820790" y="1503926"/>
                <a:ext cx="4966713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ヒラギノ角ゴ Pro W3"/>
                    <a:cs typeface="+mn-cs"/>
                  </a:rPr>
                  <a:t>Countrate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ヒラギノ角ゴ Pro W3"/>
                    <a:cs typeface="+mn-cs"/>
                  </a:rPr>
                  <a:t>: 100-1000 photons/s - 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ヒラギノ角ゴ Pro W3"/>
                    <a:cs typeface="+mn-cs"/>
                  </a:rPr>
                  <a:t>achieved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B71DA44B-6551-9310-162B-428214B0BB8D}"/>
                  </a:ext>
                </a:extLst>
              </p:cNvPr>
              <p:cNvSpPr/>
              <p:nvPr/>
            </p:nvSpPr>
            <p:spPr>
              <a:xfrm>
                <a:off x="6960096" y="5495693"/>
                <a:ext cx="4536501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ヒラギノ角ゴ Pro W3"/>
                    <a:cs typeface="+mn-cs"/>
                  </a:rPr>
                  <a:t>Access to 2D energy/momentum maps!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ptos" panose="020B0004020202020204" pitchFamily="34" charset="0"/>
                  <a:ea typeface="ヒラギノ角ゴ Pro W3"/>
                  <a:cs typeface="+mn-cs"/>
                </a:endParaRPr>
              </a:p>
            </p:txBody>
          </p: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D77B1EE8-30E1-566B-BFB2-25E238191F5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16280" y="3140968"/>
                <a:ext cx="0" cy="121892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45294DD-3812-5562-0D05-4BBC38BF85A6}"/>
                  </a:ext>
                </a:extLst>
              </p:cNvPr>
              <p:cNvSpPr/>
              <p:nvPr/>
            </p:nvSpPr>
            <p:spPr>
              <a:xfrm>
                <a:off x="9435233" y="4795182"/>
                <a:ext cx="1459558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ヒラギノ角ゴ Pro W3"/>
                    <a:cs typeface="+mn-cs"/>
                  </a:rPr>
                  <a:t>1D spectrum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ptos" panose="020B0004020202020204" pitchFamily="34" charset="0"/>
                  <a:ea typeface="ヒラギノ角ゴ Pro W3"/>
                  <a:cs typeface="+mn-cs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A3C6B79-D36A-32AB-3BC3-37C9EB78C8C3}"/>
                  </a:ext>
                </a:extLst>
              </p:cNvPr>
              <p:cNvSpPr/>
              <p:nvPr/>
            </p:nvSpPr>
            <p:spPr>
              <a:xfrm>
                <a:off x="6960096" y="5995556"/>
                <a:ext cx="4536501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ヒラギノ角ゴ Pro W3"/>
                    <a:cs typeface="+mn-cs"/>
                  </a:rPr>
                  <a:t>From ≈2h down to ≈12 minutes for a map</a:t>
                </a: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ptos" panose="020B0004020202020204" pitchFamily="34" charset="0"/>
                  <a:ea typeface="ヒラギノ角ゴ Pro W3"/>
                  <a:cs typeface="+mn-cs"/>
                </a:endParaRPr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E54F6CFC-C818-F4B0-9E97-9F34E66F077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165012" y="4583098"/>
                <a:ext cx="0" cy="286062"/>
              </a:xfrm>
              <a:prstGeom prst="straightConnector1">
                <a:avLst/>
              </a:prstGeom>
              <a:ln w="28575">
                <a:solidFill>
                  <a:srgbClr val="DC005A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2CF373E1-3C50-DA64-3160-0674675E3A48}"/>
                  </a:ext>
                </a:extLst>
              </p:cNvPr>
              <p:cNvGrpSpPr/>
              <p:nvPr/>
            </p:nvGrpSpPr>
            <p:grpSpPr>
              <a:xfrm>
                <a:off x="9547067" y="2362201"/>
                <a:ext cx="2379742" cy="2235953"/>
                <a:chOff x="9547067" y="2362201"/>
                <a:chExt cx="2379742" cy="2235953"/>
              </a:xfrm>
            </p:grpSpPr>
            <p:pic>
              <p:nvPicPr>
                <p:cNvPr id="1026" name="Picture 2">
                  <a:extLst>
                    <a:ext uri="{FF2B5EF4-FFF2-40B4-BE49-F238E27FC236}">
                      <a16:creationId xmlns:a16="http://schemas.microsoft.com/office/drawing/2014/main" id="{71BB13DF-FD52-058F-2705-F601E33A8EA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7800" r="63585"/>
                <a:stretch/>
              </p:blipFill>
              <p:spPr bwMode="auto">
                <a:xfrm>
                  <a:off x="9547067" y="2452688"/>
                  <a:ext cx="2275500" cy="214546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3A8EE7B0-CEE7-19D0-3137-68EC53C7190A}"/>
                    </a:ext>
                  </a:extLst>
                </p:cNvPr>
                <p:cNvSpPr/>
                <p:nvPr/>
              </p:nvSpPr>
              <p:spPr>
                <a:xfrm>
                  <a:off x="9872663" y="2362201"/>
                  <a:ext cx="2054146" cy="1095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CH"/>
                </a:p>
              </p:txBody>
            </p:sp>
          </p:grp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A4559B0A-A4A7-2F27-44E4-EE878B0165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165012" y="2315075"/>
                <a:ext cx="0" cy="2194045"/>
              </a:xfrm>
              <a:prstGeom prst="line">
                <a:avLst/>
              </a:prstGeom>
              <a:ln w="28575">
                <a:prstDash val="sysDash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93841E8-70E7-F4DD-5E67-170CE0133AB2}"/>
                  </a:ext>
                </a:extLst>
              </p:cNvPr>
              <p:cNvSpPr txBox="1"/>
              <p:nvPr/>
            </p:nvSpPr>
            <p:spPr>
              <a:xfrm>
                <a:off x="10748449" y="2320828"/>
                <a:ext cx="1252669" cy="430887"/>
              </a:xfrm>
              <a:prstGeom prst="rect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rgbClr val="0014E6"/>
                    </a:solidFill>
                  </a:rPr>
                  <a:t>User beamtime October 2024</a:t>
                </a:r>
                <a:endParaRPr lang="de-CH" sz="1400" dirty="0">
                  <a:solidFill>
                    <a:srgbClr val="0014E6"/>
                  </a:solidFill>
                </a:endParaRPr>
              </a:p>
            </p:txBody>
          </p:sp>
        </p:grp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AE36CC3D-E20A-351D-F02C-5DDE8B6B79A4}"/>
              </a:ext>
            </a:extLst>
          </p:cNvPr>
          <p:cNvSpPr txBox="1"/>
          <p:nvPr/>
        </p:nvSpPr>
        <p:spPr>
          <a:xfrm>
            <a:off x="267893" y="1441874"/>
            <a:ext cx="4786021" cy="6231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600" b="1" kern="1000" spc="30" dirty="0">
                <a:cs typeface="Franklin Gothic Book"/>
              </a:rPr>
              <a:t>Apr-Sept 2024</a:t>
            </a:r>
            <a:r>
              <a:rPr lang="en-GB" sz="1600" kern="1000" spc="30" dirty="0">
                <a:cs typeface="Franklin Gothic Book"/>
              </a:rPr>
              <a:t>: Installation and commissioning. Available to users since October 2024.  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E6D434-6049-16AB-123E-FEA4333CB0BB}"/>
              </a:ext>
            </a:extLst>
          </p:cNvPr>
          <p:cNvSpPr txBox="1"/>
          <p:nvPr/>
        </p:nvSpPr>
        <p:spPr>
          <a:xfrm>
            <a:off x="2518222" y="888239"/>
            <a:ext cx="60980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ptos" panose="020B0004020202020204" pitchFamily="34" charset="0"/>
              </a:rPr>
              <a:t>Goal: increase horizontal solid angle for TR-RIXS</a:t>
            </a:r>
            <a:endParaRPr lang="en-GB" dirty="0"/>
          </a:p>
        </p:txBody>
      </p:sp>
      <p:pic>
        <p:nvPicPr>
          <p:cNvPr id="31" name="Picture 30" descr="A graphic of a bullet&#10;&#10;Description automatically generated with medium confidence">
            <a:extLst>
              <a:ext uri="{FF2B5EF4-FFF2-40B4-BE49-F238E27FC236}">
                <a16:creationId xmlns:a16="http://schemas.microsoft.com/office/drawing/2014/main" id="{30BB3F57-1D3D-8032-30C2-58C47D321DE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64" y="3140968"/>
            <a:ext cx="5629512" cy="311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9224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2">
            <a:extLst>
              <a:ext uri="{FF2B5EF4-FFF2-40B4-BE49-F238E27FC236}">
                <a16:creationId xmlns:a16="http://schemas.microsoft.com/office/drawing/2014/main" id="{9A81B8FE-9DDD-E689-9F1E-E97F19A53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960" y="339759"/>
            <a:ext cx="8944033" cy="508500"/>
          </a:xfrm>
        </p:spPr>
        <p:txBody>
          <a:bodyPr>
            <a:noAutofit/>
          </a:bodyPr>
          <a:lstStyle/>
          <a:p>
            <a:r>
              <a:rPr lang="en-US" b="1" dirty="0">
                <a:latin typeface="Aptos" panose="020B0004020202020204" pitchFamily="34" charset="0"/>
              </a:rPr>
              <a:t>3-Spectrometer performances</a:t>
            </a:r>
            <a:endParaRPr lang="en-GB" b="1" dirty="0">
              <a:latin typeface="Aptos" panose="020B00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FFE0E6F-9CCF-C7F0-081E-2B012ABE59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41" y="98613"/>
            <a:ext cx="1039515" cy="1286717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7AF56109-6D4C-DFFA-E681-AFD69B8D2C96}"/>
              </a:ext>
            </a:extLst>
          </p:cNvPr>
          <p:cNvGrpSpPr/>
          <p:nvPr/>
        </p:nvGrpSpPr>
        <p:grpSpPr>
          <a:xfrm>
            <a:off x="1176985" y="5127098"/>
            <a:ext cx="9520311" cy="369332"/>
            <a:chOff x="1176985" y="5127098"/>
            <a:chExt cx="9520311" cy="369332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17192B4-11B3-A676-6E0C-1DA9B5DAAF38}"/>
                </a:ext>
              </a:extLst>
            </p:cNvPr>
            <p:cNvSpPr/>
            <p:nvPr/>
          </p:nvSpPr>
          <p:spPr>
            <a:xfrm>
              <a:off x="1176985" y="5127098"/>
              <a:ext cx="496671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b="1" dirty="0">
                  <a:latin typeface="Aptos" panose="020B0004020202020204" pitchFamily="34" charset="0"/>
                  <a:ea typeface="ヒラギノ角ゴ Pro W3"/>
                </a:rPr>
                <a:t>Resolving power</a:t>
              </a:r>
              <a:r>
                <a:rPr lang="en-US" dirty="0">
                  <a:latin typeface="Aptos" panose="020B0004020202020204" pitchFamily="34" charset="0"/>
                  <a:ea typeface="ヒラギノ角ゴ Pro W3"/>
                </a:rPr>
                <a:t>: now </a:t>
              </a:r>
              <a:r>
                <a:rPr lang="en-US" dirty="0">
                  <a:solidFill>
                    <a:srgbClr val="000000"/>
                  </a:solidFill>
                  <a:latin typeface="Aptos" panose="020B0004020202020204" pitchFamily="34" charset="0"/>
                  <a:ea typeface="ヒラギノ角ゴ Pro W3"/>
                </a:rPr>
                <a:t>up to 6’000 (goal 10’000) </a:t>
              </a:r>
              <a:endParaRPr lang="en-US" b="1" dirty="0">
                <a:solidFill>
                  <a:srgbClr val="FF0000"/>
                </a:solidFill>
                <a:latin typeface="Aptos" panose="020B0004020202020204" pitchFamily="34" charset="0"/>
                <a:ea typeface="ヒラギノ角ゴ Pro W3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B90BBD1-7F08-192F-2744-0D2C6ABC3FC6}"/>
                </a:ext>
              </a:extLst>
            </p:cNvPr>
            <p:cNvSpPr txBox="1"/>
            <p:nvPr/>
          </p:nvSpPr>
          <p:spPr>
            <a:xfrm>
              <a:off x="7356469" y="5127098"/>
              <a:ext cx="334082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Aptos" panose="020B0004020202020204" pitchFamily="34" charset="0"/>
                  <a:ea typeface="ヒラギノ角ゴ Pro W3"/>
                </a:rPr>
                <a:t>Still  limited by beamline</a:t>
              </a:r>
              <a:endParaRPr lang="de-CH" dirty="0">
                <a:latin typeface="Aptos" panose="020B0004020202020204" pitchFamily="34" charset="0"/>
              </a:endParaRP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0AF7B260-C8E3-9B23-5C0E-E63CEE1F31FF}"/>
                </a:ext>
              </a:extLst>
            </p:cNvPr>
            <p:cNvCxnSpPr>
              <a:cxnSpLocks/>
            </p:cNvCxnSpPr>
            <p:nvPr/>
          </p:nvCxnSpPr>
          <p:spPr>
            <a:xfrm>
              <a:off x="6206521" y="5311764"/>
              <a:ext cx="81534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99D03C5-A400-E8CC-1CA8-9EAA1CBC77E8}"/>
              </a:ext>
            </a:extLst>
          </p:cNvPr>
          <p:cNvGrpSpPr/>
          <p:nvPr/>
        </p:nvGrpSpPr>
        <p:grpSpPr>
          <a:xfrm>
            <a:off x="159941" y="5690924"/>
            <a:ext cx="11917280" cy="1128945"/>
            <a:chOff x="159941" y="5690924"/>
            <a:chExt cx="11917280" cy="1128945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0399886-A24C-A19D-268F-58F00D9C3E9B}"/>
                </a:ext>
              </a:extLst>
            </p:cNvPr>
            <p:cNvGrpSpPr/>
            <p:nvPr/>
          </p:nvGrpSpPr>
          <p:grpSpPr>
            <a:xfrm>
              <a:off x="159941" y="5690924"/>
              <a:ext cx="11917280" cy="1128945"/>
              <a:chOff x="159941" y="5690924"/>
              <a:chExt cx="11917280" cy="1128945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3DD83CDC-26C6-6478-6B16-B88B1FBDC11F}"/>
                  </a:ext>
                </a:extLst>
              </p:cNvPr>
              <p:cNvGrpSpPr/>
              <p:nvPr/>
            </p:nvGrpSpPr>
            <p:grpSpPr>
              <a:xfrm>
                <a:off x="159941" y="5807881"/>
                <a:ext cx="11917280" cy="1011988"/>
                <a:chOff x="159941" y="5807881"/>
                <a:chExt cx="11917280" cy="1011988"/>
              </a:xfrm>
            </p:grpSpPr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2DFC03EA-7863-2121-F9B0-B767758749A9}"/>
                    </a:ext>
                  </a:extLst>
                </p:cNvPr>
                <p:cNvSpPr txBox="1"/>
                <p:nvPr/>
              </p:nvSpPr>
              <p:spPr>
                <a:xfrm>
                  <a:off x="159941" y="5865762"/>
                  <a:ext cx="4763078" cy="95410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sz="1400" b="1" dirty="0">
                      <a:latin typeface="Aptos" panose="020B0004020202020204" pitchFamily="34" charset="0"/>
                    </a:rPr>
                    <a:t>SNF R’Equip project accepted</a:t>
                  </a:r>
                  <a:endParaRPr lang="de-CH" sz="1400" b="1" dirty="0">
                    <a:latin typeface="Aptos" panose="020B0004020202020204" pitchFamily="34" charset="0"/>
                  </a:endParaRPr>
                </a:p>
                <a:p>
                  <a:r>
                    <a:rPr lang="en-US" sz="1400" dirty="0">
                      <a:latin typeface="Aptos" panose="020B0004020202020204" pitchFamily="34" charset="0"/>
                    </a:rPr>
                    <a:t>E. Paris, T. </a:t>
                  </a:r>
                  <a:r>
                    <a:rPr lang="en-GB" sz="1400" b="0" i="0" dirty="0">
                      <a:solidFill>
                        <a:srgbClr val="1C1C1C"/>
                      </a:solidFill>
                      <a:effectLst/>
                      <a:latin typeface="Segoe UI" panose="020B0502040204020203" pitchFamily="34" charset="0"/>
                    </a:rPr>
                    <a:t>Schmitt, </a:t>
                  </a:r>
                  <a:r>
                    <a:rPr lang="en-GB" sz="1400" dirty="0"/>
                    <a:t>C. </a:t>
                  </a:r>
                  <a:r>
                    <a:rPr lang="en-GB" sz="1400" b="0" i="0" dirty="0" err="1">
                      <a:solidFill>
                        <a:srgbClr val="1C1C1C"/>
                      </a:solidFill>
                      <a:effectLst/>
                      <a:latin typeface="Segoe UI" panose="020B0502040204020203" pitchFamily="34" charset="0"/>
                    </a:rPr>
                    <a:t>Monney</a:t>
                  </a:r>
                  <a:r>
                    <a:rPr lang="en-GB" sz="1400" b="0" i="0" dirty="0">
                      <a:solidFill>
                        <a:srgbClr val="1C1C1C"/>
                      </a:solidFill>
                      <a:effectLst/>
                      <a:latin typeface="Segoe UI" panose="020B0502040204020203" pitchFamily="34" charset="0"/>
                    </a:rPr>
                    <a:t>, </a:t>
                  </a:r>
                  <a:r>
                    <a:rPr lang="en-GB" sz="1400" dirty="0"/>
                    <a:t>L. </a:t>
                  </a:r>
                  <a:r>
                    <a:rPr lang="en-GB" sz="1400" b="0" i="0" dirty="0" err="1">
                      <a:solidFill>
                        <a:srgbClr val="1C1C1C"/>
                      </a:solidFill>
                      <a:effectLst/>
                      <a:latin typeface="Segoe UI" panose="020B0502040204020203" pitchFamily="34" charset="0"/>
                    </a:rPr>
                    <a:t>Patthey</a:t>
                  </a:r>
                  <a:r>
                    <a:rPr lang="en-GB" sz="1400" b="0" i="0" dirty="0">
                      <a:solidFill>
                        <a:srgbClr val="1C1C1C"/>
                      </a:solidFill>
                      <a:effectLst/>
                      <a:latin typeface="Segoe UI" panose="020B0502040204020203" pitchFamily="34" charset="0"/>
                    </a:rPr>
                    <a:t> and </a:t>
                  </a:r>
                  <a:r>
                    <a:rPr lang="en-GB" sz="1400" dirty="0"/>
                    <a:t>E. </a:t>
                  </a:r>
                  <a:r>
                    <a:rPr lang="en-GB" sz="1400" b="0" i="0" dirty="0" err="1">
                      <a:solidFill>
                        <a:srgbClr val="1C1C1C"/>
                      </a:solidFill>
                      <a:effectLst/>
                      <a:latin typeface="Segoe UI" panose="020B0502040204020203" pitchFamily="34" charset="0"/>
                    </a:rPr>
                    <a:t>Razzoli</a:t>
                  </a:r>
                  <a:r>
                    <a:rPr lang="en-US" sz="1400" dirty="0">
                      <a:latin typeface="Aptos" panose="020B0004020202020204" pitchFamily="34" charset="0"/>
                    </a:rPr>
                    <a:t>,</a:t>
                  </a:r>
                </a:p>
                <a:p>
                  <a:r>
                    <a:rPr lang="en-US" sz="1400" dirty="0">
                      <a:latin typeface="Aptos" panose="020B0004020202020204" pitchFamily="34" charset="0"/>
                    </a:rPr>
                    <a:t> “Ultrafast dynamics of elementary excitations with high resolution time-resolved RIXS at Furka endstation” 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233FB9B2-1E00-40B4-6C4C-636DBE71F78C}"/>
                    </a:ext>
                  </a:extLst>
                </p:cNvPr>
                <p:cNvSpPr txBox="1"/>
                <p:nvPr/>
              </p:nvSpPr>
              <p:spPr>
                <a:xfrm>
                  <a:off x="8556144" y="5807881"/>
                  <a:ext cx="1598525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n-US" b="1" dirty="0">
                      <a:latin typeface="Aptos" panose="020B0004020202020204" pitchFamily="34" charset="0"/>
                    </a:rPr>
                    <a:t>Scope:</a:t>
                  </a:r>
                  <a:endParaRPr lang="en-US" dirty="0">
                    <a:latin typeface="Aptos" panose="020B0004020202020204" pitchFamily="34" charset="0"/>
                  </a:endParaRP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24E84B4B-A8DD-2843-2A07-7D63B939179C}"/>
                    </a:ext>
                  </a:extLst>
                </p:cNvPr>
                <p:cNvSpPr txBox="1"/>
                <p:nvPr/>
              </p:nvSpPr>
              <p:spPr>
                <a:xfrm>
                  <a:off x="8638264" y="6167949"/>
                  <a:ext cx="3438957" cy="646331"/>
                </a:xfrm>
                <a:prstGeom prst="rect">
                  <a:avLst/>
                </a:prstGeom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dirty="0">
                      <a:latin typeface="Aptos" panose="020B0004020202020204" pitchFamily="34" charset="0"/>
                    </a:rPr>
                    <a:t>New high-res grating for Athos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dirty="0">
                      <a:latin typeface="Aptos" panose="020B0004020202020204" pitchFamily="34" charset="0"/>
                    </a:rPr>
                    <a:t>New CMOS detector</a:t>
                  </a:r>
                </a:p>
              </p:txBody>
            </p:sp>
          </p:grp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1195533-4CDF-3DAB-D551-460F75230B7E}"/>
                  </a:ext>
                </a:extLst>
              </p:cNvPr>
              <p:cNvSpPr txBox="1"/>
              <p:nvPr/>
            </p:nvSpPr>
            <p:spPr>
              <a:xfrm>
                <a:off x="4982648" y="6344822"/>
                <a:ext cx="3806083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latin typeface="Aptos" panose="020B0004020202020204" pitchFamily="34" charset="0"/>
                  </a:rPr>
                  <a:t>Funding Period: </a:t>
                </a:r>
                <a:r>
                  <a:rPr lang="en-US" dirty="0">
                    <a:latin typeface="Aptos" panose="020B0004020202020204" pitchFamily="34" charset="0"/>
                  </a:rPr>
                  <a:t>Q3 2025-Q3 2026</a:t>
                </a:r>
              </a:p>
            </p:txBody>
          </p:sp>
          <p:pic>
            <p:nvPicPr>
              <p:cNvPr id="22" name="Picture 21" descr="A black background with blue text&#10;&#10;Description automatically generated">
                <a:extLst>
                  <a:ext uri="{FF2B5EF4-FFF2-40B4-BE49-F238E27FC236}">
                    <a16:creationId xmlns:a16="http://schemas.microsoft.com/office/drawing/2014/main" id="{6904ED41-6519-F66A-8E9D-E76F40B89F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76254" y="5690924"/>
                <a:ext cx="1542684" cy="349675"/>
              </a:xfrm>
              <a:prstGeom prst="rect">
                <a:avLst/>
              </a:prstGeom>
            </p:spPr>
          </p:pic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4BDDD94-0221-6C08-B86A-8F39F0F7D75A}"/>
                </a:ext>
              </a:extLst>
            </p:cNvPr>
            <p:cNvSpPr txBox="1"/>
            <p:nvPr/>
          </p:nvSpPr>
          <p:spPr>
            <a:xfrm>
              <a:off x="4976044" y="5993578"/>
              <a:ext cx="283671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Aptos" panose="020B0004020202020204" pitchFamily="34" charset="0"/>
                </a:rPr>
                <a:t>Total budget</a:t>
              </a:r>
              <a:r>
                <a:rPr lang="en-US" dirty="0">
                  <a:latin typeface="Aptos" panose="020B0004020202020204" pitchFamily="34" charset="0"/>
                </a:rPr>
                <a:t>: 280 </a:t>
              </a:r>
              <a:r>
                <a:rPr lang="en-US" dirty="0" err="1">
                  <a:latin typeface="Aptos" panose="020B0004020202020204" pitchFamily="34" charset="0"/>
                </a:rPr>
                <a:t>kCHF</a:t>
              </a:r>
              <a:endParaRPr lang="en-US" dirty="0">
                <a:latin typeface="Aptos" panose="020B0004020202020204" pitchFamily="34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E6BCBAF-07FC-3760-B865-62FB90793595}"/>
              </a:ext>
            </a:extLst>
          </p:cNvPr>
          <p:cNvGrpSpPr/>
          <p:nvPr/>
        </p:nvGrpSpPr>
        <p:grpSpPr>
          <a:xfrm>
            <a:off x="611118" y="821331"/>
            <a:ext cx="11771909" cy="4243079"/>
            <a:chOff x="611118" y="821331"/>
            <a:chExt cx="11771909" cy="424307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57E502B-F3AE-0A13-8094-9B5F3A36BFC2}"/>
                </a:ext>
              </a:extLst>
            </p:cNvPr>
            <p:cNvSpPr txBox="1"/>
            <p:nvPr/>
          </p:nvSpPr>
          <p:spPr>
            <a:xfrm>
              <a:off x="8472289" y="821331"/>
              <a:ext cx="176623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0B0004020202020204" pitchFamily="34" charset="0"/>
                  <a:ea typeface="+mn-ea"/>
                  <a:cs typeface="+mn-cs"/>
                </a:rPr>
                <a:t>Cu L</a:t>
              </a:r>
              <a:r>
                <a:rPr kumimoji="0" lang="en-GB" sz="2400" b="1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0B0004020202020204" pitchFamily="34" charset="0"/>
                  <a:ea typeface="+mn-ea"/>
                  <a:cs typeface="+mn-cs"/>
                </a:rPr>
                <a:t>3</a:t>
              </a: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0B0004020202020204" pitchFamily="34" charset="0"/>
                  <a:ea typeface="+mn-ea"/>
                  <a:cs typeface="+mn-cs"/>
                </a:rPr>
                <a:t>-edge</a:t>
              </a: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B2E0A27-430E-FDCC-F9DB-5F8A614C5FC7}"/>
                </a:ext>
              </a:extLst>
            </p:cNvPr>
            <p:cNvGrpSpPr/>
            <p:nvPr/>
          </p:nvGrpSpPr>
          <p:grpSpPr>
            <a:xfrm>
              <a:off x="611118" y="1282996"/>
              <a:ext cx="11771909" cy="3781414"/>
              <a:chOff x="611118" y="1282996"/>
              <a:chExt cx="11771909" cy="3781414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2B0B7D3E-0C1F-CCBB-1345-4147C39B9D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68411" y="1566601"/>
                <a:ext cx="2167392" cy="3497809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D724BE1-8841-EDAF-1064-599765DA1777}"/>
                  </a:ext>
                </a:extLst>
              </p:cNvPr>
              <p:cNvSpPr txBox="1"/>
              <p:nvPr/>
            </p:nvSpPr>
            <p:spPr>
              <a:xfrm>
                <a:off x="10317602" y="2201994"/>
                <a:ext cx="1854811" cy="738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rPr>
                  <a:t>YBCFO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400" dirty="0">
                    <a:solidFill>
                      <a:prstClr val="black"/>
                    </a:solidFill>
                    <a:latin typeface="Aptos" panose="020B0004020202020204" pitchFamily="34" charset="0"/>
                  </a:rPr>
                  <a:t>E</a:t>
                </a:r>
                <a:r>
                  <a:rPr kumimoji="0" lang="en-GB" sz="140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rPr>
                  <a:t>xposure</a:t>
                </a:r>
                <a:r>
                  <a:rPr kumimoji="0" lang="en-GB" sz="140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rPr>
                  <a:t> 200 s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400" dirty="0">
                    <a:solidFill>
                      <a:prstClr val="black"/>
                    </a:solidFill>
                    <a:latin typeface="Aptos" panose="020B0004020202020204" pitchFamily="34" charset="0"/>
                  </a:rPr>
                  <a:t>M1 only</a:t>
                </a:r>
                <a:endParaRPr kumimoji="0" lang="en-GB" sz="14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0B00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5DB6891-6437-C558-6A30-61DE400F430D}"/>
                  </a:ext>
                </a:extLst>
              </p:cNvPr>
              <p:cNvSpPr txBox="1"/>
              <p:nvPr/>
            </p:nvSpPr>
            <p:spPr>
              <a:xfrm flipH="1">
                <a:off x="10120009" y="3953697"/>
                <a:ext cx="2263018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rPr>
                  <a:t>Res. ~ 230 </a:t>
                </a:r>
                <a:r>
                  <a:rPr kumimoji="0" lang="en-GB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rPr>
                  <a:t>meV</a:t>
                </a: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rPr>
                  <a:t> (FWHM)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rPr>
                  <a:t>100 </a:t>
                </a:r>
                <a:r>
                  <a:rPr kumimoji="0" lang="en-GB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rPr>
                  <a:t>ph</a:t>
                </a: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rPr>
                  <a:t>/sec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ECA8B4B-25B6-0447-9C90-939453A22C1F}"/>
                  </a:ext>
                </a:extLst>
              </p:cNvPr>
              <p:cNvSpPr txBox="1"/>
              <p:nvPr/>
            </p:nvSpPr>
            <p:spPr>
              <a:xfrm>
                <a:off x="4626361" y="1282996"/>
                <a:ext cx="2737183" cy="738664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400" dirty="0">
                    <a:solidFill>
                      <a:prstClr val="black"/>
                    </a:solidFill>
                    <a:latin typeface="Aptos" panose="020B0004020202020204" pitchFamily="34" charset="0"/>
                  </a:rPr>
                  <a:t>The new mirrors allowed using 150 l/mm grating with low illumination for high-res</a:t>
                </a:r>
                <a:endParaRPr kumimoji="0" lang="en-GB" sz="14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0B0004020202020204" pitchFamily="34" charset="0"/>
                  <a:ea typeface="+mn-ea"/>
                  <a:cs typeface="+mn-cs"/>
                </a:endParaRPr>
              </a:p>
            </p:txBody>
          </p: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1DBC3781-9A8F-C2F8-6EC2-BC08FCFEA1A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349840" y="2102843"/>
                <a:ext cx="906766" cy="978525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91D7608A-E2C9-8980-2EB4-6D4ACF912C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08237" y="2126141"/>
                <a:ext cx="997151" cy="112966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536BEDC4-9D23-0793-3E40-BE2A6E4003C4}"/>
                  </a:ext>
                </a:extLst>
              </p:cNvPr>
              <p:cNvGrpSpPr/>
              <p:nvPr/>
            </p:nvGrpSpPr>
            <p:grpSpPr>
              <a:xfrm>
                <a:off x="611118" y="1422339"/>
                <a:ext cx="4763078" cy="3540574"/>
                <a:chOff x="611118" y="1422339"/>
                <a:chExt cx="6058380" cy="4503420"/>
              </a:xfrm>
            </p:grpSpPr>
            <p:pic>
              <p:nvPicPr>
                <p:cNvPr id="11" name="Picture 10" descr="A screenshot of a computer screen&#10;&#10;Description automatically generated">
                  <a:extLst>
                    <a:ext uri="{FF2B5EF4-FFF2-40B4-BE49-F238E27FC236}">
                      <a16:creationId xmlns:a16="http://schemas.microsoft.com/office/drawing/2014/main" id="{9B4264AD-937D-1783-D8F7-45C364D13D9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1118" y="1422339"/>
                  <a:ext cx="6058380" cy="4503420"/>
                </a:xfrm>
                <a:prstGeom prst="rect">
                  <a:avLst/>
                </a:prstGeom>
              </p:spPr>
            </p:pic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55BD0210-36A8-097F-F638-741963B88406}"/>
                    </a:ext>
                  </a:extLst>
                </p:cNvPr>
                <p:cNvSpPr txBox="1"/>
                <p:nvPr/>
              </p:nvSpPr>
              <p:spPr>
                <a:xfrm>
                  <a:off x="911715" y="1972853"/>
                  <a:ext cx="906668" cy="313180"/>
                </a:xfrm>
                <a:prstGeom prst="rect">
                  <a:avLst/>
                </a:prstGeom>
                <a:ln/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GB" sz="1000" dirty="0">
                      <a:solidFill>
                        <a:prstClr val="black"/>
                      </a:solidFill>
                      <a:latin typeface="Aptos" panose="020B0004020202020204" pitchFamily="34" charset="0"/>
                    </a:rPr>
                    <a:t>Feb 2024</a:t>
                  </a:r>
                  <a:endParaRPr kumimoji="0" lang="en-GB" sz="100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701920D7-4F0A-F990-BDF3-07951E3B742A}"/>
                    </a:ext>
                  </a:extLst>
                </p:cNvPr>
                <p:cNvSpPr txBox="1"/>
                <p:nvPr/>
              </p:nvSpPr>
              <p:spPr>
                <a:xfrm>
                  <a:off x="911715" y="4253857"/>
                  <a:ext cx="906668" cy="313180"/>
                </a:xfrm>
                <a:prstGeom prst="rect">
                  <a:avLst/>
                </a:prstGeom>
                <a:ln/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GB" sz="1000" dirty="0">
                      <a:solidFill>
                        <a:prstClr val="black"/>
                      </a:solidFill>
                      <a:latin typeface="Aptos" panose="020B0004020202020204" pitchFamily="34" charset="0"/>
                    </a:rPr>
                    <a:t>Feb 2024</a:t>
                  </a:r>
                  <a:endParaRPr kumimoji="0" lang="en-GB" sz="100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56099BDE-55EB-CCD9-3B72-B1DFCEB01D6C}"/>
                    </a:ext>
                  </a:extLst>
                </p:cNvPr>
                <p:cNvSpPr txBox="1"/>
                <p:nvPr/>
              </p:nvSpPr>
              <p:spPr>
                <a:xfrm>
                  <a:off x="4147217" y="4253856"/>
                  <a:ext cx="906668" cy="313180"/>
                </a:xfrm>
                <a:prstGeom prst="rect">
                  <a:avLst/>
                </a:prstGeom>
                <a:ln/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GB" sz="1000" dirty="0">
                      <a:solidFill>
                        <a:prstClr val="black"/>
                      </a:solidFill>
                      <a:latin typeface="Aptos" panose="020B0004020202020204" pitchFamily="34" charset="0"/>
                    </a:rPr>
                    <a:t>Oct 2024</a:t>
                  </a:r>
                  <a:endParaRPr kumimoji="0" lang="en-GB" sz="100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E734E515-CD51-E000-23BF-D8FB4EDB2E04}"/>
                  </a:ext>
                </a:extLst>
              </p:cNvPr>
              <p:cNvSpPr txBox="1"/>
              <p:nvPr/>
            </p:nvSpPr>
            <p:spPr>
              <a:xfrm>
                <a:off x="8184930" y="1626423"/>
                <a:ext cx="906668" cy="307777"/>
              </a:xfrm>
              <a:prstGeom prst="rect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400" dirty="0">
                    <a:solidFill>
                      <a:prstClr val="black"/>
                    </a:solidFill>
                    <a:latin typeface="Aptos" panose="020B0004020202020204" pitchFamily="34" charset="0"/>
                  </a:rPr>
                  <a:t>Nov 2024</a:t>
                </a:r>
                <a:endParaRPr kumimoji="0" lang="en-GB" sz="14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0B00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37F2617-F90A-AA83-D3B5-4106AEBA05B0}"/>
                  </a:ext>
                </a:extLst>
              </p:cNvPr>
              <p:cNvSpPr txBox="1"/>
              <p:nvPr/>
            </p:nvSpPr>
            <p:spPr>
              <a:xfrm>
                <a:off x="4433607" y="3906171"/>
                <a:ext cx="739232" cy="615553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dirty="0">
                    <a:solidFill>
                      <a:schemeClr val="bg1"/>
                    </a:solidFill>
                  </a:rPr>
                  <a:t>Reduced grating illumination ~ 1/4 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3BCC163-BC31-2825-9F15-91698C201C42}"/>
                  </a:ext>
                </a:extLst>
              </p:cNvPr>
              <p:cNvSpPr txBox="1"/>
              <p:nvPr/>
            </p:nvSpPr>
            <p:spPr>
              <a:xfrm>
                <a:off x="8167388" y="1972253"/>
                <a:ext cx="739232" cy="307777"/>
              </a:xfrm>
              <a:prstGeom prst="rect">
                <a:avLst/>
              </a:prstGeom>
              <a:solidFill>
                <a:schemeClr val="bg1"/>
              </a:solidFill>
              <a:ln w="25400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illumination ~ 1/4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D1E7C88-BFE5-0643-43AD-C887BE1BC229}"/>
                  </a:ext>
                </a:extLst>
              </p:cNvPr>
              <p:cNvSpPr txBox="1"/>
              <p:nvPr/>
            </p:nvSpPr>
            <p:spPr>
              <a:xfrm>
                <a:off x="8184930" y="3966296"/>
                <a:ext cx="634616" cy="369332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bg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800" dirty="0"/>
                  <a:t>grating illumination ~ 1/4 </a:t>
                </a:r>
              </a:p>
            </p:txBody>
          </p: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29349A3-E555-07D1-A91F-73C588B2A9BB}"/>
              </a:ext>
            </a:extLst>
          </p:cNvPr>
          <p:cNvGrpSpPr/>
          <p:nvPr/>
        </p:nvGrpSpPr>
        <p:grpSpPr>
          <a:xfrm>
            <a:off x="611118" y="821330"/>
            <a:ext cx="3431455" cy="4141583"/>
            <a:chOff x="611118" y="821330"/>
            <a:chExt cx="3431455" cy="4141583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35E2FD97-4506-6845-B6D3-F2CBAF703FEA}"/>
                </a:ext>
              </a:extLst>
            </p:cNvPr>
            <p:cNvGrpSpPr/>
            <p:nvPr/>
          </p:nvGrpSpPr>
          <p:grpSpPr>
            <a:xfrm>
              <a:off x="611118" y="821330"/>
              <a:ext cx="3431455" cy="4141583"/>
              <a:chOff x="611118" y="821330"/>
              <a:chExt cx="3431455" cy="4141583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F215D7F-9D9D-D80F-61A5-6B652C51F4A2}"/>
                  </a:ext>
                </a:extLst>
              </p:cNvPr>
              <p:cNvSpPr txBox="1"/>
              <p:nvPr/>
            </p:nvSpPr>
            <p:spPr>
              <a:xfrm>
                <a:off x="2455975" y="821330"/>
                <a:ext cx="158659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rPr>
                  <a:t>O K-edge</a:t>
                </a:r>
              </a:p>
            </p:txBody>
          </p:sp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251F8221-F206-877C-656F-E7F57C790BBF}"/>
                  </a:ext>
                </a:extLst>
              </p:cNvPr>
              <p:cNvGrpSpPr/>
              <p:nvPr/>
            </p:nvGrpSpPr>
            <p:grpSpPr>
              <a:xfrm>
                <a:off x="611118" y="1422339"/>
                <a:ext cx="2330864" cy="3540574"/>
                <a:chOff x="611118" y="1422339"/>
                <a:chExt cx="2964735" cy="4503420"/>
              </a:xfrm>
            </p:grpSpPr>
            <p:pic>
              <p:nvPicPr>
                <p:cNvPr id="56" name="Picture 55" descr="A screenshot of a computer screen&#10;&#10;Description automatically generated">
                  <a:extLst>
                    <a:ext uri="{FF2B5EF4-FFF2-40B4-BE49-F238E27FC236}">
                      <a16:creationId xmlns:a16="http://schemas.microsoft.com/office/drawing/2014/main" id="{C1D8D0F4-B553-5241-17F9-07F72937A9B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1064"/>
                <a:stretch/>
              </p:blipFill>
              <p:spPr>
                <a:xfrm>
                  <a:off x="611118" y="1422339"/>
                  <a:ext cx="2964735" cy="4503420"/>
                </a:xfrm>
                <a:prstGeom prst="rect">
                  <a:avLst/>
                </a:prstGeom>
              </p:spPr>
            </p:pic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D5A20207-3D81-744A-4B72-368A7A9210F7}"/>
                    </a:ext>
                  </a:extLst>
                </p:cNvPr>
                <p:cNvSpPr txBox="1"/>
                <p:nvPr/>
              </p:nvSpPr>
              <p:spPr>
                <a:xfrm>
                  <a:off x="911715" y="1972853"/>
                  <a:ext cx="906668" cy="313180"/>
                </a:xfrm>
                <a:prstGeom prst="rect">
                  <a:avLst/>
                </a:prstGeom>
                <a:ln/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GB" sz="1000" dirty="0">
                      <a:solidFill>
                        <a:prstClr val="black"/>
                      </a:solidFill>
                      <a:latin typeface="Aptos" panose="020B0004020202020204" pitchFamily="34" charset="0"/>
                    </a:rPr>
                    <a:t>Feb 2024</a:t>
                  </a:r>
                  <a:endParaRPr kumimoji="0" lang="en-GB" sz="100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3F0904BB-9549-5330-D388-C9B98EE71039}"/>
                    </a:ext>
                  </a:extLst>
                </p:cNvPr>
                <p:cNvSpPr txBox="1"/>
                <p:nvPr/>
              </p:nvSpPr>
              <p:spPr>
                <a:xfrm>
                  <a:off x="911715" y="4253857"/>
                  <a:ext cx="906668" cy="313180"/>
                </a:xfrm>
                <a:prstGeom prst="rect">
                  <a:avLst/>
                </a:prstGeom>
                <a:ln/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GB" sz="1000" dirty="0">
                      <a:solidFill>
                        <a:prstClr val="black"/>
                      </a:solidFill>
                      <a:latin typeface="Aptos" panose="020B0004020202020204" pitchFamily="34" charset="0"/>
                    </a:rPr>
                    <a:t>Feb 2024</a:t>
                  </a:r>
                  <a:endParaRPr kumimoji="0" lang="en-GB" sz="100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E373982-8A64-46EF-E142-157355E1EA47}"/>
                </a:ext>
              </a:extLst>
            </p:cNvPr>
            <p:cNvSpPr txBox="1"/>
            <p:nvPr/>
          </p:nvSpPr>
          <p:spPr>
            <a:xfrm>
              <a:off x="1966898" y="3932587"/>
              <a:ext cx="739232" cy="615553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bg1"/>
                  </a:solidFill>
                </a:rPr>
                <a:t>Reduced grating illumination ~ 1/4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83148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5416A6-CCD9-245A-9D1A-8C39DABBFA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28E882A-F5BA-4024-6E75-6C9479E11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4 -Furka Jungfrau for diffraction</a:t>
            </a:r>
            <a:endParaRPr lang="de-CH" dirty="0"/>
          </a:p>
        </p:txBody>
      </p:sp>
      <p:pic>
        <p:nvPicPr>
          <p:cNvPr id="7" name="Picture 6" descr="A machine in a factory&#10;&#10;Description automatically generated">
            <a:extLst>
              <a:ext uri="{FF2B5EF4-FFF2-40B4-BE49-F238E27FC236}">
                <a16:creationId xmlns:a16="http://schemas.microsoft.com/office/drawing/2014/main" id="{638C4079-1597-5203-A3F2-91AC33F13A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51556" y1="38828" x2="55043" y2="38586"/>
                        <a14:foregroundMark x1="43026" y1="41253" x2="49249" y2="38828"/>
                        <a14:foregroundMark x1="43616" y1="38222" x2="62178" y2="37616"/>
                        <a14:foregroundMark x1="42811" y1="37293" x2="61856" y2="35717"/>
                        <a14:foregroundMark x1="64163" y1="33737" x2="63466" y2="41697"/>
                        <a14:backgroundMark x1="42221" y1="75919" x2="42221" y2="75919"/>
                        <a14:backgroundMark x1="70225" y1="75273" x2="71888" y2="80929"/>
                        <a14:backgroundMark x1="63680" y1="68768" x2="86803" y2="69414"/>
                        <a14:backgroundMark x1="86803" y1="69414" x2="89968" y2="69374"/>
                        <a14:backgroundMark x1="63788" y1="68525" x2="87876" y2="68768"/>
                        <a14:backgroundMark x1="63466" y1="44727" x2="73498" y2="471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788" b="9858"/>
          <a:stretch/>
        </p:blipFill>
        <p:spPr>
          <a:xfrm>
            <a:off x="2833212" y="1206023"/>
            <a:ext cx="3237160" cy="268077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F37E2F0-A4ED-D0D6-963E-15EDE48E5088}"/>
              </a:ext>
            </a:extLst>
          </p:cNvPr>
          <p:cNvSpPr txBox="1"/>
          <p:nvPr/>
        </p:nvSpPr>
        <p:spPr>
          <a:xfrm>
            <a:off x="1311773" y="3920485"/>
            <a:ext cx="336605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Desing led by C. Tripod and Detector Group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23920D1-FBC9-0D43-4DA4-C617EEEAEC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845" y="725031"/>
            <a:ext cx="2844953" cy="314824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284B08B-E4A2-E815-0460-EBD277BC4043}"/>
              </a:ext>
            </a:extLst>
          </p:cNvPr>
          <p:cNvSpPr txBox="1"/>
          <p:nvPr/>
        </p:nvSpPr>
        <p:spPr>
          <a:xfrm flipH="1">
            <a:off x="1572321" y="4320009"/>
            <a:ext cx="22545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625519"/>
            <a:r>
              <a:rPr lang="en-US" sz="1400" dirty="0">
                <a:solidFill>
                  <a:prstClr val="black"/>
                </a:solidFill>
              </a:rPr>
              <a:t>Pixel 75 µm – 0.5 </a:t>
            </a:r>
            <a:r>
              <a:rPr lang="en-US" sz="1400" dirty="0" err="1">
                <a:solidFill>
                  <a:prstClr val="black"/>
                </a:solidFill>
              </a:rPr>
              <a:t>Mpixel</a:t>
            </a:r>
            <a:endParaRPr lang="en-US" sz="1400" dirty="0">
              <a:solidFill>
                <a:prstClr val="black"/>
              </a:solidFill>
            </a:endParaRPr>
          </a:p>
          <a:p>
            <a:pPr defTabSz="1625519"/>
            <a:r>
              <a:rPr lang="en-US" sz="1400" dirty="0">
                <a:solidFill>
                  <a:prstClr val="black"/>
                </a:solidFill>
              </a:rPr>
              <a:t>Developed by PSI</a:t>
            </a:r>
          </a:p>
          <a:p>
            <a:pPr eaLnBrk="0" fontAlgn="base" hangingPunct="0">
              <a:spcAft>
                <a:spcPct val="0"/>
              </a:spcAft>
            </a:pPr>
            <a:r>
              <a:rPr lang="en-GB" sz="1400" dirty="0">
                <a:solidFill>
                  <a:srgbClr val="000000"/>
                </a:solidFill>
                <a:latin typeface="+mn-lt"/>
              </a:rPr>
              <a:t>Active area 80 x 40 mm</a:t>
            </a:r>
            <a:r>
              <a:rPr lang="en-GB" sz="1400" baseline="30000" dirty="0">
                <a:solidFill>
                  <a:srgbClr val="000000"/>
                </a:solidFill>
                <a:latin typeface="+mn-lt"/>
              </a:rPr>
              <a:t>2</a:t>
            </a:r>
            <a:r>
              <a:rPr lang="en-GB" sz="1400" dirty="0">
                <a:solidFill>
                  <a:srgbClr val="000000"/>
                </a:solidFill>
                <a:latin typeface="+mn-lt"/>
              </a:rPr>
              <a:t> </a:t>
            </a:r>
            <a:endParaRPr lang="en-US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CB085D-5837-E6E2-076B-86ADF21C0132}"/>
              </a:ext>
            </a:extLst>
          </p:cNvPr>
          <p:cNvSpPr txBox="1"/>
          <p:nvPr/>
        </p:nvSpPr>
        <p:spPr>
          <a:xfrm flipH="1">
            <a:off x="889361" y="5181912"/>
            <a:ext cx="42108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1625519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Reverse vacuum chamber</a:t>
            </a:r>
          </a:p>
          <a:p>
            <a:pPr marL="285750" indent="-285750" defTabSz="1625519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</a:rPr>
              <a:t>3D printed metal support/cooling guide</a:t>
            </a:r>
          </a:p>
          <a:p>
            <a:pPr marL="285750" indent="-285750" defTabSz="1625519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+mn-lt"/>
              </a:rPr>
              <a:t>120 degree rotation in vacuum</a:t>
            </a:r>
            <a:endParaRPr lang="en-US" sz="1400" dirty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4B45F22-FE1D-4767-9FE6-409DFBF67729}"/>
              </a:ext>
            </a:extLst>
          </p:cNvPr>
          <p:cNvGrpSpPr/>
          <p:nvPr/>
        </p:nvGrpSpPr>
        <p:grpSpPr>
          <a:xfrm>
            <a:off x="6070372" y="814175"/>
            <a:ext cx="5938677" cy="5832060"/>
            <a:chOff x="6070372" y="814175"/>
            <a:chExt cx="5938677" cy="583206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2315B2E-C4C1-CE18-966E-BE82EB9DEAEB}"/>
                </a:ext>
              </a:extLst>
            </p:cNvPr>
            <p:cNvSpPr txBox="1"/>
            <p:nvPr/>
          </p:nvSpPr>
          <p:spPr>
            <a:xfrm>
              <a:off x="6217983" y="6338458"/>
              <a:ext cx="5700658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2000" dirty="0"/>
                <a:t>Thanks to Aldo, Sven and Claudio for the help!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4BA3E69-F33C-CD79-9C9E-71C6AF217CBA}"/>
                </a:ext>
              </a:extLst>
            </p:cNvPr>
            <p:cNvSpPr txBox="1"/>
            <p:nvPr/>
          </p:nvSpPr>
          <p:spPr>
            <a:xfrm>
              <a:off x="6562863" y="814175"/>
              <a:ext cx="5415778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2000" dirty="0"/>
                <a:t>October 2024: First XAS spectra with the Jungfrau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6266A29-372D-74AF-060A-625A774BBFF1}"/>
                </a:ext>
              </a:extLst>
            </p:cNvPr>
            <p:cNvGrpSpPr/>
            <p:nvPr/>
          </p:nvGrpSpPr>
          <p:grpSpPr>
            <a:xfrm>
              <a:off x="6638115" y="1269032"/>
              <a:ext cx="4845200" cy="2398904"/>
              <a:chOff x="144373" y="2532388"/>
              <a:chExt cx="7824023" cy="3873747"/>
            </a:xfrm>
          </p:grpSpPr>
          <p:pic>
            <p:nvPicPr>
              <p:cNvPr id="6" name="Picture 5" descr="A graph with blue dots and numbers&#10;&#10;Description automatically generated">
                <a:extLst>
                  <a:ext uri="{FF2B5EF4-FFF2-40B4-BE49-F238E27FC236}">
                    <a16:creationId xmlns:a16="http://schemas.microsoft.com/office/drawing/2014/main" id="{26D4F439-CA9A-9867-2E18-8E400035CE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1207" y="4171841"/>
                <a:ext cx="2794000" cy="2184400"/>
              </a:xfrm>
              <a:prstGeom prst="rect">
                <a:avLst/>
              </a:prstGeom>
            </p:spPr>
          </p:pic>
          <p:pic>
            <p:nvPicPr>
              <p:cNvPr id="10" name="Picture 9" descr="A blue and yellow graph&#10;&#10;Description automatically generated">
                <a:extLst>
                  <a:ext uri="{FF2B5EF4-FFF2-40B4-BE49-F238E27FC236}">
                    <a16:creationId xmlns:a16="http://schemas.microsoft.com/office/drawing/2014/main" id="{B8888896-3EE3-4BF4-FBA4-4818B1F054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72545" y="5250424"/>
                <a:ext cx="2166958" cy="1155711"/>
              </a:xfrm>
              <a:prstGeom prst="rect">
                <a:avLst/>
              </a:prstGeom>
            </p:spPr>
          </p:pic>
          <p:pic>
            <p:nvPicPr>
              <p:cNvPr id="12" name="Picture 11" descr="A blue and green graph&#10;&#10;Description automatically generated with medium confidence">
                <a:extLst>
                  <a:ext uri="{FF2B5EF4-FFF2-40B4-BE49-F238E27FC236}">
                    <a16:creationId xmlns:a16="http://schemas.microsoft.com/office/drawing/2014/main" id="{3E258A3D-88C9-D205-7D75-7FFE8AFD78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72545" y="3956593"/>
                <a:ext cx="2195851" cy="1174973"/>
              </a:xfrm>
              <a:prstGeom prst="rect">
                <a:avLst/>
              </a:prstGeom>
            </p:spPr>
          </p:pic>
          <p:pic>
            <p:nvPicPr>
              <p:cNvPr id="14" name="Picture 13" descr="A green and yellow graph&#10;&#10;Description automatically generated">
                <a:extLst>
                  <a:ext uri="{FF2B5EF4-FFF2-40B4-BE49-F238E27FC236}">
                    <a16:creationId xmlns:a16="http://schemas.microsoft.com/office/drawing/2014/main" id="{0E1DEA6C-3EC4-94FF-0167-EBC78310B1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696"/>
              <a:stretch/>
            </p:blipFill>
            <p:spPr>
              <a:xfrm>
                <a:off x="5029092" y="2702437"/>
                <a:ext cx="2282529" cy="1135297"/>
              </a:xfrm>
              <a:prstGeom prst="rect">
                <a:avLst/>
              </a:prstGeom>
            </p:spPr>
          </p:pic>
          <p:pic>
            <p:nvPicPr>
              <p:cNvPr id="16" name="Picture 15" descr="A blue and green graph&#10;&#10;Description automatically generated with medium confidence">
                <a:extLst>
                  <a:ext uri="{FF2B5EF4-FFF2-40B4-BE49-F238E27FC236}">
                    <a16:creationId xmlns:a16="http://schemas.microsoft.com/office/drawing/2014/main" id="{0E9C4C38-D8E3-1A42-1470-F280AEB25F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88221" y="2532388"/>
                <a:ext cx="2292160" cy="1155711"/>
              </a:xfrm>
              <a:prstGeom prst="rect">
                <a:avLst/>
              </a:prstGeom>
            </p:spPr>
          </p:pic>
          <p:pic>
            <p:nvPicPr>
              <p:cNvPr id="18" name="Picture 17" descr="A blue and yellow graph&#10;&#10;Description automatically generated with medium confidence">
                <a:extLst>
                  <a:ext uri="{FF2B5EF4-FFF2-40B4-BE49-F238E27FC236}">
                    <a16:creationId xmlns:a16="http://schemas.microsoft.com/office/drawing/2014/main" id="{4D61BE88-061B-0926-9F29-2683228AA0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4373" y="2542019"/>
                <a:ext cx="2176589" cy="1146080"/>
              </a:xfrm>
              <a:prstGeom prst="rect">
                <a:avLst/>
              </a:prstGeom>
            </p:spPr>
          </p:pic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98B49EE3-1913-E695-729B-137C1EEF5E9D}"/>
                  </a:ext>
                </a:extLst>
              </p:cNvPr>
              <p:cNvCxnSpPr/>
              <p:nvPr/>
            </p:nvCxnSpPr>
            <p:spPr>
              <a:xfrm>
                <a:off x="1351722" y="3794816"/>
                <a:ext cx="948619" cy="2118967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35C54F91-BEB4-E9D1-1448-123E46146DD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85058" y="3858505"/>
                <a:ext cx="335112" cy="1742921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36B67E3D-92B3-AE41-115C-BA2054906B5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74706" y="3794816"/>
                <a:ext cx="1902925" cy="638036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0CB1DB9F-0A1F-6C31-07FC-69321002BBD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15084" y="4597576"/>
                <a:ext cx="2167633" cy="716181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FDF36211-38A8-6D55-C5CC-293A92289F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01267" y="5645199"/>
                <a:ext cx="1560305" cy="379599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122" name="Picture 2">
              <a:extLst>
                <a:ext uri="{FF2B5EF4-FFF2-40B4-BE49-F238E27FC236}">
                  <a16:creationId xmlns:a16="http://schemas.microsoft.com/office/drawing/2014/main" id="{B3DCF4B0-D3B0-8464-7A0F-812C5F1A02B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48" t="2" r="41169" b="7513"/>
            <a:stretch/>
          </p:blipFill>
          <p:spPr bwMode="auto">
            <a:xfrm rot="5400000">
              <a:off x="8088820" y="4379996"/>
              <a:ext cx="1175650" cy="11472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4" name="Picture 4">
              <a:extLst>
                <a:ext uri="{FF2B5EF4-FFF2-40B4-BE49-F238E27FC236}">
                  <a16:creationId xmlns:a16="http://schemas.microsoft.com/office/drawing/2014/main" id="{01E91F9E-E1B0-B172-18C2-9601E81BADA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46"/>
            <a:stretch/>
          </p:blipFill>
          <p:spPr bwMode="auto">
            <a:xfrm>
              <a:off x="9421523" y="4396218"/>
              <a:ext cx="1771952" cy="12833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13218B9-2749-3A6C-4044-09997120117A}"/>
                </a:ext>
              </a:extLst>
            </p:cNvPr>
            <p:cNvSpPr txBox="1"/>
            <p:nvPr/>
          </p:nvSpPr>
          <p:spPr>
            <a:xfrm>
              <a:off x="6070372" y="3828152"/>
              <a:ext cx="5938677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2000" dirty="0"/>
                <a:t>November 2024: First diffraction  test with the Jungfrau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3315DFFE-945C-FFA0-C9BC-D8A4E78F7CEB}"/>
              </a:ext>
            </a:extLst>
          </p:cNvPr>
          <p:cNvSpPr txBox="1"/>
          <p:nvPr/>
        </p:nvSpPr>
        <p:spPr>
          <a:xfrm>
            <a:off x="1635384" y="6381885"/>
            <a:ext cx="239565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Installation August 2024</a:t>
            </a:r>
          </a:p>
        </p:txBody>
      </p:sp>
    </p:spTree>
    <p:extLst>
      <p:ext uri="{BB962C8B-B14F-4D97-AF65-F5344CB8AC3E}">
        <p14:creationId xmlns:p14="http://schemas.microsoft.com/office/powerpoint/2010/main" val="3114150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6DFA1-95CD-D1B1-DB3E-0D9C5A723B1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82016" y="6644546"/>
            <a:ext cx="703263" cy="144016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6C76019-5E5D-6704-77A7-432245841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4" y="108078"/>
            <a:ext cx="5435380" cy="810444"/>
          </a:xfrm>
        </p:spPr>
        <p:txBody>
          <a:bodyPr/>
          <a:lstStyle/>
          <a:p>
            <a:r>
              <a:rPr lang="en-US" dirty="0"/>
              <a:t>5 - Athos SASE spectrometer</a:t>
            </a:r>
            <a:endParaRPr lang="de-CH" dirty="0"/>
          </a:p>
        </p:txBody>
      </p:sp>
      <p:pic>
        <p:nvPicPr>
          <p:cNvPr id="6" name="Picture 5" descr="A graph of blue and orange lines&#10;&#10;Description automatically generated">
            <a:extLst>
              <a:ext uri="{FF2B5EF4-FFF2-40B4-BE49-F238E27FC236}">
                <a16:creationId xmlns:a16="http://schemas.microsoft.com/office/drawing/2014/main" id="{01CD348A-B4E3-3180-BA05-F656987B87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0957" y="5066371"/>
            <a:ext cx="3989022" cy="1331578"/>
          </a:xfrm>
          <a:prstGeom prst="rect">
            <a:avLst/>
          </a:prstGeom>
        </p:spPr>
      </p:pic>
      <p:pic>
        <p:nvPicPr>
          <p:cNvPr id="7" name="Picture 6" descr="A machine in a factory&#10;&#10;Description automatically generated">
            <a:extLst>
              <a:ext uri="{FF2B5EF4-FFF2-40B4-BE49-F238E27FC236}">
                <a16:creationId xmlns:a16="http://schemas.microsoft.com/office/drawing/2014/main" id="{5F4D64EE-50D9-AAA5-E2DA-3EE65411CB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35" r="18242"/>
          <a:stretch/>
        </p:blipFill>
        <p:spPr>
          <a:xfrm>
            <a:off x="226229" y="2862804"/>
            <a:ext cx="2485932" cy="25428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B79E30-1425-3E08-EE17-98AC2C7B04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016" y="866785"/>
            <a:ext cx="4874950" cy="1857008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CA6B0531-1679-CC59-4B95-F3930BEB9008}"/>
              </a:ext>
            </a:extLst>
          </p:cNvPr>
          <p:cNvSpPr txBox="1">
            <a:spLocks/>
          </p:cNvSpPr>
          <p:nvPr/>
        </p:nvSpPr>
        <p:spPr>
          <a:xfrm>
            <a:off x="2826832" y="3156358"/>
            <a:ext cx="2045748" cy="2541229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600" dirty="0"/>
              <a:t> Fully tunable </a:t>
            </a:r>
            <a:br>
              <a:rPr lang="en-US" sz="1600" dirty="0"/>
            </a:br>
            <a:r>
              <a:rPr lang="en-US" sz="1600" dirty="0"/>
              <a:t>color 1 set up</a:t>
            </a:r>
          </a:p>
          <a:p>
            <a:r>
              <a:rPr lang="en-US" sz="1600" dirty="0"/>
              <a:t>Fixed energies ( up to 12) for color 2</a:t>
            </a:r>
          </a:p>
          <a:p>
            <a:r>
              <a:rPr lang="en-US" sz="1600" dirty="0" err="1"/>
              <a:t>YAG+camera</a:t>
            </a:r>
            <a:r>
              <a:rPr lang="en-US" sz="1600" dirty="0"/>
              <a:t> </a:t>
            </a:r>
            <a:br>
              <a:rPr lang="en-US" sz="1600" dirty="0"/>
            </a:br>
            <a:r>
              <a:rPr lang="en-US" sz="1600" dirty="0"/>
              <a:t>100 Hz detector</a:t>
            </a:r>
          </a:p>
          <a:p>
            <a:r>
              <a:rPr lang="en-US" sz="1600" dirty="0"/>
              <a:t>Commissioning ongoing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14B720-8727-8A6E-9A37-2B1749EB9F33}"/>
              </a:ext>
            </a:extLst>
          </p:cNvPr>
          <p:cNvSpPr txBox="1"/>
          <p:nvPr/>
        </p:nvSpPr>
        <p:spPr>
          <a:xfrm>
            <a:off x="6300824" y="6589674"/>
            <a:ext cx="510936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/>
              <a:t>E. </a:t>
            </a:r>
            <a:r>
              <a:rPr lang="en-US" sz="1600" dirty="0" err="1"/>
              <a:t>Skoropata</a:t>
            </a:r>
            <a:r>
              <a:rPr lang="en-US" sz="1600" dirty="0"/>
              <a:t>, C. </a:t>
            </a:r>
            <a:r>
              <a:rPr lang="en-US" sz="1600" dirty="0" err="1"/>
              <a:t>Arrell</a:t>
            </a:r>
            <a:r>
              <a:rPr lang="en-US" sz="1600" dirty="0"/>
              <a:t>, R. </a:t>
            </a:r>
            <a:r>
              <a:rPr lang="en-US" sz="1600" dirty="0" err="1"/>
              <a:t>Follath</a:t>
            </a:r>
            <a:r>
              <a:rPr lang="en-US" sz="1600" dirty="0"/>
              <a:t>,…</a:t>
            </a:r>
            <a:endParaRPr lang="de-CH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8A7A2A-24B1-95CC-73C1-9726B4052B3A}"/>
              </a:ext>
            </a:extLst>
          </p:cNvPr>
          <p:cNvSpPr txBox="1"/>
          <p:nvPr/>
        </p:nvSpPr>
        <p:spPr>
          <a:xfrm>
            <a:off x="5361879" y="4176030"/>
            <a:ext cx="2718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All gratings tested (400 – 970 eV)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Preliminary performance evaluated 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792AA54-724B-0BD8-4F4A-526869B7A4F4}"/>
              </a:ext>
            </a:extLst>
          </p:cNvPr>
          <p:cNvGrpSpPr/>
          <p:nvPr/>
        </p:nvGrpSpPr>
        <p:grpSpPr>
          <a:xfrm>
            <a:off x="5376868" y="268063"/>
            <a:ext cx="2718900" cy="3620301"/>
            <a:chOff x="5517613" y="247446"/>
            <a:chExt cx="2718900" cy="3620301"/>
          </a:xfrm>
        </p:grpSpPr>
        <p:pic>
          <p:nvPicPr>
            <p:cNvPr id="13" name="Picture 12" descr="A graph of a waveform&#10;&#10;Description automatically generated with medium confidence">
              <a:extLst>
                <a:ext uri="{FF2B5EF4-FFF2-40B4-BE49-F238E27FC236}">
                  <a16:creationId xmlns:a16="http://schemas.microsoft.com/office/drawing/2014/main" id="{77D678CF-0062-A66E-97F4-B574D000D6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7613" y="2014893"/>
              <a:ext cx="2718900" cy="1852854"/>
            </a:xfrm>
            <a:prstGeom prst="rect">
              <a:avLst/>
            </a:prstGeom>
          </p:spPr>
        </p:pic>
        <p:pic>
          <p:nvPicPr>
            <p:cNvPr id="14" name="Picture 13" descr="A graph of a waveform&#10;&#10;Description automatically generated with medium confidence">
              <a:extLst>
                <a:ext uri="{FF2B5EF4-FFF2-40B4-BE49-F238E27FC236}">
                  <a16:creationId xmlns:a16="http://schemas.microsoft.com/office/drawing/2014/main" id="{E95B1487-1966-5216-3F08-194D5A081A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1043" y="247446"/>
              <a:ext cx="2662063" cy="181412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0529FA7-2EBF-330D-E51F-8A86758E2973}"/>
                </a:ext>
              </a:extLst>
            </p:cNvPr>
            <p:cNvSpPr txBox="1"/>
            <p:nvPr/>
          </p:nvSpPr>
          <p:spPr>
            <a:xfrm>
              <a:off x="7408590" y="363304"/>
              <a:ext cx="710811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2">
                      <a:lumMod val="75000"/>
                    </a:schemeClr>
                  </a:solidFill>
                </a:rPr>
                <a:t>High Res.</a:t>
              </a:r>
              <a:endParaRPr lang="de-CH" sz="12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D610B4C-8725-B10D-562C-2AA1359A62E6}"/>
                </a:ext>
              </a:extLst>
            </p:cNvPr>
            <p:cNvSpPr txBox="1"/>
            <p:nvPr/>
          </p:nvSpPr>
          <p:spPr>
            <a:xfrm>
              <a:off x="7408589" y="2179965"/>
              <a:ext cx="710811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2">
                      <a:lumMod val="75000"/>
                    </a:schemeClr>
                  </a:solidFill>
                </a:rPr>
                <a:t>High BW</a:t>
              </a:r>
              <a:endParaRPr lang="de-CH" sz="12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403005F-F6E3-9431-41A4-4FD517D3074C}"/>
                </a:ext>
              </a:extLst>
            </p:cNvPr>
            <p:cNvSpPr txBox="1"/>
            <p:nvPr/>
          </p:nvSpPr>
          <p:spPr>
            <a:xfrm>
              <a:off x="5799457" y="336564"/>
              <a:ext cx="137979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/>
                <a:t>5 deg YAG pitch</a:t>
              </a:r>
            </a:p>
            <a:p>
              <a:r>
                <a:rPr lang="en-US" sz="1000" dirty="0"/>
                <a:t>50 </a:t>
              </a:r>
              <a:r>
                <a:rPr lang="en-US" sz="1000" dirty="0">
                  <a:sym typeface="Symbol" panose="05050102010706020507" pitchFamily="18" charset="2"/>
                </a:rPr>
                <a:t></a:t>
              </a:r>
              <a:r>
                <a:rPr lang="en-US" sz="1000" dirty="0"/>
                <a:t>J pulse energy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EAC6394-B197-2832-7A7F-7E96F3D54242}"/>
                </a:ext>
              </a:extLst>
            </p:cNvPr>
            <p:cNvSpPr txBox="1"/>
            <p:nvPr/>
          </p:nvSpPr>
          <p:spPr>
            <a:xfrm>
              <a:off x="5807450" y="2131211"/>
              <a:ext cx="137979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/>
                <a:t>1 deg YAG pitch</a:t>
              </a:r>
            </a:p>
            <a:p>
              <a:r>
                <a:rPr lang="en-US" sz="1000" dirty="0"/>
                <a:t>50 </a:t>
              </a:r>
              <a:r>
                <a:rPr lang="en-US" sz="1000" dirty="0">
                  <a:sym typeface="Symbol" panose="05050102010706020507" pitchFamily="18" charset="2"/>
                </a:rPr>
                <a:t></a:t>
              </a:r>
              <a:r>
                <a:rPr lang="en-US" sz="1000" dirty="0"/>
                <a:t>J pulse energy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B73E9137-E2B1-3B22-52DC-C2D8A8667B4B}"/>
              </a:ext>
            </a:extLst>
          </p:cNvPr>
          <p:cNvSpPr txBox="1"/>
          <p:nvPr/>
        </p:nvSpPr>
        <p:spPr>
          <a:xfrm>
            <a:off x="2436304" y="5588158"/>
            <a:ext cx="189780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/>
              <a:t>Grating manufacture via e-beam (@ C. David, J. Vila at al.,)</a:t>
            </a:r>
            <a:endParaRPr lang="de-CH" sz="800" dirty="0"/>
          </a:p>
        </p:txBody>
      </p:sp>
      <p:pic>
        <p:nvPicPr>
          <p:cNvPr id="24" name="Picture 23" descr="A close-up of a chip&#10;&#10;Description automatically generated">
            <a:extLst>
              <a:ext uri="{FF2B5EF4-FFF2-40B4-BE49-F238E27FC236}">
                <a16:creationId xmlns:a16="http://schemas.microsoft.com/office/drawing/2014/main" id="{5FFBCF99-EB04-C5DC-CEAF-CA94D72C373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63" t="24183" r="36527" b="31696"/>
          <a:stretch/>
        </p:blipFill>
        <p:spPr>
          <a:xfrm>
            <a:off x="1319385" y="5857396"/>
            <a:ext cx="983975" cy="751842"/>
          </a:xfrm>
          <a:prstGeom prst="rect">
            <a:avLst/>
          </a:prstGeom>
        </p:spPr>
      </p:pic>
      <p:pic>
        <p:nvPicPr>
          <p:cNvPr id="25" name="Picture 24" descr="A blue and black cubes&#10;&#10;Description automatically generated">
            <a:extLst>
              <a:ext uri="{FF2B5EF4-FFF2-40B4-BE49-F238E27FC236}">
                <a16:creationId xmlns:a16="http://schemas.microsoft.com/office/drawing/2014/main" id="{C5A4E126-9653-E625-074F-133EB1CB8C6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77" t="30572"/>
          <a:stretch/>
        </p:blipFill>
        <p:spPr>
          <a:xfrm>
            <a:off x="2476523" y="5926734"/>
            <a:ext cx="1434164" cy="608089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E7D8F3D1-8689-FAEB-33DA-0A90B11BBD31}"/>
              </a:ext>
            </a:extLst>
          </p:cNvPr>
          <p:cNvGrpSpPr/>
          <p:nvPr/>
        </p:nvGrpSpPr>
        <p:grpSpPr>
          <a:xfrm>
            <a:off x="8459497" y="2082185"/>
            <a:ext cx="3469953" cy="2962721"/>
            <a:chOff x="8422448" y="315844"/>
            <a:chExt cx="3770946" cy="3219716"/>
          </a:xfrm>
        </p:grpSpPr>
        <p:pic>
          <p:nvPicPr>
            <p:cNvPr id="12" name="Picture 11" descr="A graph of different types of energy&#10;&#10;Description automatically generated with medium confidence">
              <a:extLst>
                <a:ext uri="{FF2B5EF4-FFF2-40B4-BE49-F238E27FC236}">
                  <a16:creationId xmlns:a16="http://schemas.microsoft.com/office/drawing/2014/main" id="{FC6D3869-C1ED-25D5-16E5-3A43526D7B7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92"/>
            <a:stretch/>
          </p:blipFill>
          <p:spPr>
            <a:xfrm>
              <a:off x="8422448" y="455638"/>
              <a:ext cx="3770946" cy="3079922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CF7E8E9-3239-2361-1116-3403289FC595}"/>
                </a:ext>
              </a:extLst>
            </p:cNvPr>
            <p:cNvSpPr txBox="1"/>
            <p:nvPr/>
          </p:nvSpPr>
          <p:spPr>
            <a:xfrm>
              <a:off x="9187486" y="320654"/>
              <a:ext cx="942513" cy="207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2">
                      <a:lumMod val="75000"/>
                    </a:schemeClr>
                  </a:solidFill>
                </a:rPr>
                <a:t>Bandwidth</a:t>
              </a:r>
              <a:endParaRPr lang="de-CH" sz="12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D6A56F0-2284-15D0-FA94-15D803E81806}"/>
                </a:ext>
              </a:extLst>
            </p:cNvPr>
            <p:cNvSpPr txBox="1"/>
            <p:nvPr/>
          </p:nvSpPr>
          <p:spPr>
            <a:xfrm>
              <a:off x="10984680" y="315844"/>
              <a:ext cx="815304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2">
                      <a:lumMod val="75000"/>
                    </a:schemeClr>
                  </a:solidFill>
                </a:rPr>
                <a:t>Resolution</a:t>
              </a:r>
              <a:endParaRPr lang="de-CH" sz="12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B10650D-065E-C667-F6CB-B09FF8F4EB66}"/>
              </a:ext>
            </a:extLst>
          </p:cNvPr>
          <p:cNvGrpSpPr/>
          <p:nvPr/>
        </p:nvGrpSpPr>
        <p:grpSpPr>
          <a:xfrm>
            <a:off x="8032316" y="66961"/>
            <a:ext cx="4257583" cy="1987114"/>
            <a:chOff x="8032316" y="66961"/>
            <a:chExt cx="4257583" cy="1987114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91E4E94-476A-2986-430F-155D17BEA88C}"/>
                </a:ext>
              </a:extLst>
            </p:cNvPr>
            <p:cNvGrpSpPr/>
            <p:nvPr/>
          </p:nvGrpSpPr>
          <p:grpSpPr>
            <a:xfrm>
              <a:off x="8032316" y="66961"/>
              <a:ext cx="4257583" cy="1941395"/>
              <a:chOff x="6646593" y="3356023"/>
              <a:chExt cx="5464219" cy="2491603"/>
            </a:xfrm>
          </p:grpSpPr>
          <p:pic>
            <p:nvPicPr>
              <p:cNvPr id="30" name="Picture 29" descr="A graph of energy and energy&#10;&#10;Description automatically generated">
                <a:extLst>
                  <a:ext uri="{FF2B5EF4-FFF2-40B4-BE49-F238E27FC236}">
                    <a16:creationId xmlns:a16="http://schemas.microsoft.com/office/drawing/2014/main" id="{0AE10906-D195-4C28-CC25-FD05B5184B6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0869" b="12722"/>
              <a:stretch/>
            </p:blipFill>
            <p:spPr>
              <a:xfrm>
                <a:off x="6646593" y="3767796"/>
                <a:ext cx="913987" cy="2079830"/>
              </a:xfrm>
              <a:prstGeom prst="rect">
                <a:avLst/>
              </a:prstGeom>
            </p:spPr>
          </p:pic>
          <p:pic>
            <p:nvPicPr>
              <p:cNvPr id="31" name="Picture 30" descr="A graph of energy and energy&#10;&#10;Description automatically generated">
                <a:extLst>
                  <a:ext uri="{FF2B5EF4-FFF2-40B4-BE49-F238E27FC236}">
                    <a16:creationId xmlns:a16="http://schemas.microsoft.com/office/drawing/2014/main" id="{7E83C6D0-C39B-3C47-55D2-C4DDD15060C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1002" t="394" r="-588" b="22419"/>
              <a:stretch/>
            </p:blipFill>
            <p:spPr>
              <a:xfrm>
                <a:off x="11151301" y="3773244"/>
                <a:ext cx="959511" cy="1829770"/>
              </a:xfrm>
              <a:prstGeom prst="rect">
                <a:avLst/>
              </a:prstGeom>
            </p:spPr>
          </p:pic>
          <p:pic>
            <p:nvPicPr>
              <p:cNvPr id="32" name="Picture 31" descr="A graph of energy and energy&#10;&#10;Description automatically generated">
                <a:extLst>
                  <a:ext uri="{FF2B5EF4-FFF2-40B4-BE49-F238E27FC236}">
                    <a16:creationId xmlns:a16="http://schemas.microsoft.com/office/drawing/2014/main" id="{8909B313-1471-6ED0-F640-F5D52C508C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545" r="53635" b="12722"/>
              <a:stretch/>
            </p:blipFill>
            <p:spPr>
              <a:xfrm>
                <a:off x="7565899" y="3767346"/>
                <a:ext cx="3585402" cy="2080280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7EC864B-0318-2B4D-F17E-DCC16377D3CB}"/>
                  </a:ext>
                </a:extLst>
              </p:cNvPr>
              <p:cNvSpPr txBox="1"/>
              <p:nvPr/>
            </p:nvSpPr>
            <p:spPr>
              <a:xfrm>
                <a:off x="8249408" y="3356023"/>
                <a:ext cx="128023" cy="3989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algn="ctr" eaLnBrk="1" hangingPunct="1"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200" dirty="0">
                    <a:solidFill>
                      <a:srgbClr val="000000"/>
                    </a:solidFill>
                    <a:latin typeface="Calibri"/>
                  </a:rPr>
                  <a:t>N </a:t>
                </a:r>
              </a:p>
              <a:p>
                <a:pPr algn="ctr" eaLnBrk="1" hangingPunct="1"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200" i="1" dirty="0">
                    <a:solidFill>
                      <a:srgbClr val="000000"/>
                    </a:solidFill>
                    <a:latin typeface="Calibri"/>
                  </a:rPr>
                  <a:t>K</a:t>
                </a:r>
                <a:endParaRPr lang="de-CH" sz="1200" i="1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A6F8192-8581-3981-FFE4-E946C0A18819}"/>
                  </a:ext>
                </a:extLst>
              </p:cNvPr>
              <p:cNvSpPr txBox="1"/>
              <p:nvPr/>
            </p:nvSpPr>
            <p:spPr>
              <a:xfrm>
                <a:off x="8462689" y="3356023"/>
                <a:ext cx="118447" cy="3989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algn="ctr" eaLnBrk="1" hangingPunct="1"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200" dirty="0" err="1">
                    <a:solidFill>
                      <a:srgbClr val="000000"/>
                    </a:solidFill>
                    <a:latin typeface="Calibri"/>
                  </a:rPr>
                  <a:t>Ti</a:t>
                </a:r>
                <a:r>
                  <a:rPr lang="en-US" sz="1200" dirty="0">
                    <a:solidFill>
                      <a:srgbClr val="000000"/>
                    </a:solidFill>
                    <a:latin typeface="Calibri"/>
                  </a:rPr>
                  <a:t> </a:t>
                </a:r>
              </a:p>
              <a:p>
                <a:pPr algn="ctr" eaLnBrk="1" hangingPunct="1"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200" i="1" dirty="0">
                    <a:solidFill>
                      <a:srgbClr val="000000"/>
                    </a:solidFill>
                    <a:latin typeface="Calibri"/>
                  </a:rPr>
                  <a:t>L</a:t>
                </a:r>
                <a:endParaRPr lang="de-CH" sz="1200" i="1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78D6D7CC-517E-D44C-60B8-8C58F0361E76}"/>
                  </a:ext>
                </a:extLst>
              </p:cNvPr>
              <p:cNvSpPr txBox="1"/>
              <p:nvPr/>
            </p:nvSpPr>
            <p:spPr>
              <a:xfrm>
                <a:off x="8701602" y="3356023"/>
                <a:ext cx="152321" cy="3989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algn="ctr" eaLnBrk="1" hangingPunct="1"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200" dirty="0">
                    <a:solidFill>
                      <a:srgbClr val="000000"/>
                    </a:solidFill>
                    <a:latin typeface="Calibri"/>
                  </a:rPr>
                  <a:t>V </a:t>
                </a:r>
              </a:p>
              <a:p>
                <a:pPr algn="ctr" eaLnBrk="1" hangingPunct="1"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200" i="1" dirty="0">
                    <a:solidFill>
                      <a:srgbClr val="000000"/>
                    </a:solidFill>
                    <a:latin typeface="Calibri"/>
                  </a:rPr>
                  <a:t>L</a:t>
                </a:r>
                <a:endParaRPr lang="de-CH" sz="1200" i="1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542AE3C-F38D-27ED-5793-F9BC2A8ABE8F}"/>
                  </a:ext>
                </a:extLst>
              </p:cNvPr>
              <p:cNvSpPr txBox="1"/>
              <p:nvPr/>
            </p:nvSpPr>
            <p:spPr>
              <a:xfrm>
                <a:off x="8823304" y="3356023"/>
                <a:ext cx="152321" cy="3989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algn="ctr" eaLnBrk="1" hangingPunct="1"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200" dirty="0">
                    <a:solidFill>
                      <a:srgbClr val="000000"/>
                    </a:solidFill>
                    <a:latin typeface="Calibri"/>
                  </a:rPr>
                  <a:t>O </a:t>
                </a:r>
              </a:p>
              <a:p>
                <a:pPr algn="ctr" eaLnBrk="1" hangingPunct="1"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200" i="1" dirty="0">
                    <a:solidFill>
                      <a:srgbClr val="000000"/>
                    </a:solidFill>
                    <a:latin typeface="Calibri"/>
                  </a:rPr>
                  <a:t>K</a:t>
                </a:r>
                <a:endParaRPr lang="de-CH" sz="1200" i="1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1B40B050-546E-57B8-215E-66AA8D42669B}"/>
                  </a:ext>
                </a:extLst>
              </p:cNvPr>
              <p:cNvCxnSpPr/>
              <p:nvPr/>
            </p:nvCxnSpPr>
            <p:spPr bwMode="auto">
              <a:xfrm>
                <a:off x="8525410" y="3736975"/>
                <a:ext cx="0" cy="12379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7EB922BE-C663-68F1-CF3C-C9587004E788}"/>
                  </a:ext>
                </a:extLst>
              </p:cNvPr>
              <p:cNvCxnSpPr/>
              <p:nvPr/>
            </p:nvCxnSpPr>
            <p:spPr bwMode="auto">
              <a:xfrm>
                <a:off x="9344829" y="3736975"/>
                <a:ext cx="0" cy="12379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0A733211-8AD0-AB71-9ADE-F4470E084BF0}"/>
                  </a:ext>
                </a:extLst>
              </p:cNvPr>
              <p:cNvCxnSpPr/>
              <p:nvPr/>
            </p:nvCxnSpPr>
            <p:spPr bwMode="auto">
              <a:xfrm>
                <a:off x="8784733" y="3736975"/>
                <a:ext cx="0" cy="12379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75F815B6-CDE4-83F6-7A05-BB5C2DFA10F2}"/>
                  </a:ext>
                </a:extLst>
              </p:cNvPr>
              <p:cNvCxnSpPr/>
              <p:nvPr/>
            </p:nvCxnSpPr>
            <p:spPr bwMode="auto">
              <a:xfrm>
                <a:off x="8881456" y="3736975"/>
                <a:ext cx="0" cy="12379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49F4BA1-ADBC-92EA-2BD5-D8FDCE4C98A6}"/>
                  </a:ext>
                </a:extLst>
              </p:cNvPr>
              <p:cNvCxnSpPr/>
              <p:nvPr/>
            </p:nvCxnSpPr>
            <p:spPr bwMode="auto">
              <a:xfrm>
                <a:off x="9654795" y="3736975"/>
                <a:ext cx="0" cy="12379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BAF7352-EEF2-D354-3E32-96E32C7BBA66}"/>
                  </a:ext>
                </a:extLst>
              </p:cNvPr>
              <p:cNvCxnSpPr/>
              <p:nvPr/>
            </p:nvCxnSpPr>
            <p:spPr bwMode="auto">
              <a:xfrm>
                <a:off x="9963466" y="3736975"/>
                <a:ext cx="0" cy="12379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08AA1364-0CC5-5942-CD4D-FA3B4264915D}"/>
                  </a:ext>
                </a:extLst>
              </p:cNvPr>
              <p:cNvCxnSpPr/>
              <p:nvPr/>
            </p:nvCxnSpPr>
            <p:spPr bwMode="auto">
              <a:xfrm>
                <a:off x="10301761" y="3736975"/>
                <a:ext cx="0" cy="12379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4D37717-000B-E1A6-1F0A-576D877A1024}"/>
                  </a:ext>
                </a:extLst>
              </p:cNvPr>
              <p:cNvCxnSpPr/>
              <p:nvPr/>
            </p:nvCxnSpPr>
            <p:spPr bwMode="auto">
              <a:xfrm>
                <a:off x="10643058" y="3736975"/>
                <a:ext cx="0" cy="12379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CD504F9-F6F1-FA41-63D3-DDDB7E9A1B32}"/>
                  </a:ext>
                </a:extLst>
              </p:cNvPr>
              <p:cNvSpPr txBox="1"/>
              <p:nvPr/>
            </p:nvSpPr>
            <p:spPr>
              <a:xfrm>
                <a:off x="9269649" y="3356023"/>
                <a:ext cx="152321" cy="3989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algn="ctr" eaLnBrk="1" hangingPunct="1"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200" dirty="0" err="1">
                    <a:solidFill>
                      <a:srgbClr val="000000"/>
                    </a:solidFill>
                    <a:latin typeface="Calibri"/>
                  </a:rPr>
                  <a:t>Mn</a:t>
                </a:r>
                <a:endParaRPr lang="en-US" sz="1200" dirty="0">
                  <a:solidFill>
                    <a:srgbClr val="000000"/>
                  </a:solidFill>
                  <a:latin typeface="Calibri"/>
                </a:endParaRPr>
              </a:p>
              <a:p>
                <a:pPr algn="ctr" eaLnBrk="1" hangingPunct="1"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200" i="1" dirty="0">
                    <a:solidFill>
                      <a:srgbClr val="000000"/>
                    </a:solidFill>
                    <a:latin typeface="Calibri"/>
                  </a:rPr>
                  <a:t>L</a:t>
                </a:r>
                <a:endParaRPr lang="de-CH" sz="1200" i="1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802EB7A-78FE-FE5E-6775-291B348DB3CA}"/>
                  </a:ext>
                </a:extLst>
              </p:cNvPr>
              <p:cNvSpPr txBox="1"/>
              <p:nvPr/>
            </p:nvSpPr>
            <p:spPr>
              <a:xfrm>
                <a:off x="9580681" y="3356023"/>
                <a:ext cx="152321" cy="3989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algn="ctr" eaLnBrk="1" hangingPunct="1"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200" dirty="0">
                    <a:solidFill>
                      <a:srgbClr val="000000"/>
                    </a:solidFill>
                    <a:latin typeface="Calibri"/>
                  </a:rPr>
                  <a:t>Fe</a:t>
                </a:r>
              </a:p>
              <a:p>
                <a:pPr algn="ctr" eaLnBrk="1" hangingPunct="1"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200" i="1" dirty="0">
                    <a:solidFill>
                      <a:srgbClr val="000000"/>
                    </a:solidFill>
                    <a:latin typeface="Calibri"/>
                  </a:rPr>
                  <a:t>L</a:t>
                </a:r>
                <a:endParaRPr lang="de-CH" sz="1200" i="1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D0570AF-B188-1FC7-6FD2-F0FD46D6A93B}"/>
                  </a:ext>
                </a:extLst>
              </p:cNvPr>
              <p:cNvSpPr txBox="1"/>
              <p:nvPr/>
            </p:nvSpPr>
            <p:spPr>
              <a:xfrm>
                <a:off x="9886141" y="3356023"/>
                <a:ext cx="152321" cy="3989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algn="ctr" eaLnBrk="1" hangingPunct="1"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200" dirty="0">
                    <a:solidFill>
                      <a:srgbClr val="000000"/>
                    </a:solidFill>
                    <a:latin typeface="Calibri"/>
                  </a:rPr>
                  <a:t>Co</a:t>
                </a:r>
              </a:p>
              <a:p>
                <a:pPr algn="ctr" eaLnBrk="1" hangingPunct="1"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200" i="1" dirty="0">
                    <a:solidFill>
                      <a:srgbClr val="000000"/>
                    </a:solidFill>
                    <a:latin typeface="Calibri"/>
                  </a:rPr>
                  <a:t>L</a:t>
                </a:r>
                <a:endParaRPr lang="de-CH" sz="1200" i="1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E32D58F-399E-FA98-9117-7D0FB735C664}"/>
                  </a:ext>
                </a:extLst>
              </p:cNvPr>
              <p:cNvSpPr txBox="1"/>
              <p:nvPr/>
            </p:nvSpPr>
            <p:spPr>
              <a:xfrm>
                <a:off x="10220419" y="3356023"/>
                <a:ext cx="152321" cy="3989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algn="ctr" eaLnBrk="1" hangingPunct="1"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200" dirty="0">
                    <a:solidFill>
                      <a:srgbClr val="000000"/>
                    </a:solidFill>
                    <a:latin typeface="Calibri"/>
                  </a:rPr>
                  <a:t>Ni</a:t>
                </a:r>
              </a:p>
              <a:p>
                <a:pPr algn="ctr" eaLnBrk="1" hangingPunct="1"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200" i="1" dirty="0">
                    <a:solidFill>
                      <a:srgbClr val="000000"/>
                    </a:solidFill>
                    <a:latin typeface="Calibri"/>
                  </a:rPr>
                  <a:t>L</a:t>
                </a:r>
                <a:endParaRPr lang="de-CH" sz="1200" i="1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15040984-C7C8-7510-2998-A9B90B4F62EC}"/>
                  </a:ext>
                </a:extLst>
              </p:cNvPr>
              <p:cNvSpPr txBox="1"/>
              <p:nvPr/>
            </p:nvSpPr>
            <p:spPr>
              <a:xfrm>
                <a:off x="10571494" y="3356023"/>
                <a:ext cx="152321" cy="3989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algn="ctr" eaLnBrk="1" hangingPunct="1"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200" dirty="0">
                    <a:solidFill>
                      <a:srgbClr val="000000"/>
                    </a:solidFill>
                    <a:latin typeface="Calibri"/>
                  </a:rPr>
                  <a:t>Cu</a:t>
                </a:r>
              </a:p>
              <a:p>
                <a:pPr algn="ctr" eaLnBrk="1" hangingPunct="1"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200" i="1" dirty="0">
                    <a:solidFill>
                      <a:srgbClr val="000000"/>
                    </a:solidFill>
                    <a:latin typeface="Calibri"/>
                  </a:rPr>
                  <a:t>L</a:t>
                </a:r>
                <a:endParaRPr lang="de-CH" sz="1200" i="1" dirty="0" err="1">
                  <a:solidFill>
                    <a:srgbClr val="000000"/>
                  </a:solidFill>
                  <a:latin typeface="Calibri"/>
                </a:endParaRPr>
              </a:p>
            </p:txBody>
          </p: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C4E296E5-C17E-F701-7A0E-36A9C849CB5E}"/>
                  </a:ext>
                </a:extLst>
              </p:cNvPr>
              <p:cNvCxnSpPr/>
              <p:nvPr/>
            </p:nvCxnSpPr>
            <p:spPr bwMode="auto">
              <a:xfrm>
                <a:off x="8297666" y="3735265"/>
                <a:ext cx="0" cy="12379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04322F4F-DC70-9D2A-4A75-D95DE19D8C84}"/>
                </a:ext>
              </a:extLst>
            </p:cNvPr>
            <p:cNvSpPr/>
            <p:nvPr/>
          </p:nvSpPr>
          <p:spPr>
            <a:xfrm>
              <a:off x="8680350" y="1863446"/>
              <a:ext cx="317231" cy="1906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 dirty="0" err="1"/>
            </a:p>
          </p:txBody>
        </p:sp>
      </p:grpSp>
    </p:spTree>
    <p:extLst>
      <p:ext uri="{BB962C8B-B14F-4D97-AF65-F5344CB8AC3E}">
        <p14:creationId xmlns:p14="http://schemas.microsoft.com/office/powerpoint/2010/main" val="37126811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79BDED-59AE-CC6A-625B-369DBB48514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5325" y="1288730"/>
            <a:ext cx="11191875" cy="4645024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/>
              <a:t>Outlook in 2025:</a:t>
            </a:r>
          </a:p>
          <a:p>
            <a:pPr>
              <a:buFontTx/>
              <a:buChar char="-"/>
            </a:pPr>
            <a:r>
              <a:rPr lang="en-US" sz="1800" dirty="0"/>
              <a:t>Commissioning of combined SASE-RIXS spectrometers (stochastic spectroscopy) </a:t>
            </a:r>
          </a:p>
          <a:p>
            <a:pPr>
              <a:buFontTx/>
              <a:buChar char="-"/>
            </a:pPr>
            <a:r>
              <a:rPr lang="en-US" sz="1800" dirty="0"/>
              <a:t>Commissioning for diffraction Jungfrau (check: performance for low intensity diffraction peaks and tagging) </a:t>
            </a:r>
          </a:p>
          <a:p>
            <a:pPr>
              <a:buFontTx/>
              <a:buChar char="-"/>
            </a:pPr>
            <a:r>
              <a:rPr lang="en-US" sz="1800" dirty="0"/>
              <a:t>Increase sensitivity of time-tool for tr-RIXS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What we wish for: </a:t>
            </a:r>
          </a:p>
          <a:p>
            <a:pPr marL="0" indent="0">
              <a:buNone/>
            </a:pPr>
            <a:r>
              <a:rPr lang="en-GB" sz="1800" dirty="0"/>
              <a:t> - new software tools such as:</a:t>
            </a:r>
          </a:p>
          <a:p>
            <a:pPr marL="0" indent="0">
              <a:buNone/>
            </a:pPr>
            <a:r>
              <a:rPr lang="en-GB" sz="1800" dirty="0"/>
              <a:t>      continuous acquisition mode during scan (“crazy”-scans)</a:t>
            </a:r>
          </a:p>
          <a:p>
            <a:pPr marL="0" indent="0">
              <a:buNone/>
            </a:pPr>
            <a:r>
              <a:rPr lang="en-GB" sz="1800" dirty="0"/>
              <a:t>      JF integration in pipeline</a:t>
            </a:r>
          </a:p>
          <a:p>
            <a:pPr marL="0" indent="0">
              <a:buNone/>
            </a:pPr>
            <a:r>
              <a:rPr lang="en-GB" sz="1800" dirty="0"/>
              <a:t>      timing (edge finding) directly in the pipeline, </a:t>
            </a:r>
          </a:p>
          <a:p>
            <a:pPr marL="0" indent="0">
              <a:buNone/>
            </a:pPr>
            <a:r>
              <a:rPr lang="en-GB" sz="1800" dirty="0"/>
              <a:t>     ..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Open issues  :</a:t>
            </a:r>
          </a:p>
          <a:p>
            <a:pPr marL="0" indent="0">
              <a:buNone/>
            </a:pPr>
            <a:r>
              <a:rPr lang="en-GB" sz="1800" dirty="0"/>
              <a:t>- </a:t>
            </a:r>
            <a:r>
              <a:rPr lang="en-GB" sz="1800" dirty="0" err="1"/>
              <a:t>Smaract</a:t>
            </a:r>
            <a:r>
              <a:rPr lang="en-GB" sz="1800" dirty="0"/>
              <a:t> reliability issues</a:t>
            </a:r>
          </a:p>
          <a:p>
            <a:pPr marL="0" indent="0" algn="l">
              <a:buNone/>
            </a:pPr>
            <a:r>
              <a:rPr lang="en-GB" sz="1800" dirty="0"/>
              <a:t>- Undulators reliability issues </a:t>
            </a:r>
          </a:p>
          <a:p>
            <a:pPr marL="0" indent="0">
              <a:buNone/>
            </a:pPr>
            <a:r>
              <a:rPr lang="en-GB" dirty="0"/>
              <a:t>  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509BC4-5030-8403-9305-BEB6FF20D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300" y="309411"/>
            <a:ext cx="8944033" cy="508500"/>
          </a:xfrm>
        </p:spPr>
        <p:txBody>
          <a:bodyPr/>
          <a:lstStyle/>
          <a:p>
            <a:r>
              <a:rPr lang="en-GB" dirty="0"/>
              <a:t>Outlooks and open issues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CAD443-C805-155D-D48D-CB5945A72D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393329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8" id="{2132D999-342E-469F-8993-5F7C72A68671}" vid="{1534A763-A16F-4C1F-A36D-9470E56E94CE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VO-9722-769_0_PSI Presentation Content Slide (EN)</Template>
  <TotalTime>5065</TotalTime>
  <Words>881</Words>
  <Application>Microsoft Macintosh PowerPoint</Application>
  <PresentationFormat>Widescreen</PresentationFormat>
  <Paragraphs>178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Aptos</vt:lpstr>
      <vt:lpstr>Arial</vt:lpstr>
      <vt:lpstr>Calibri</vt:lpstr>
      <vt:lpstr>Franklin Gothic Book</vt:lpstr>
      <vt:lpstr>Helvetica</vt:lpstr>
      <vt:lpstr>Segoe UI</vt:lpstr>
      <vt:lpstr>Symbol</vt:lpstr>
      <vt:lpstr>ヒラギノ角ゴ Pro W3</vt:lpstr>
      <vt:lpstr>Benutzerdefiniertes Design</vt:lpstr>
      <vt:lpstr>Furka status and updates</vt:lpstr>
      <vt:lpstr>Furka: SwissFEL- ATHOS endstation for condensed matter </vt:lpstr>
      <vt:lpstr>1 - First user call at Furka (S1-S2 2024)</vt:lpstr>
      <vt:lpstr>2 - Twin collecting mirrors</vt:lpstr>
      <vt:lpstr>3-Spectrometer performances</vt:lpstr>
      <vt:lpstr>4 -Furka Jungfrau for diffraction</vt:lpstr>
      <vt:lpstr>5 - Athos SASE spectrometer</vt:lpstr>
      <vt:lpstr>Outlooks and open issues 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Blue</dc:title>
  <dc:creator>Skoropata Elizabeth Marie</dc:creator>
  <dc:description>erstellt durch Vorlagenbauer.ch</dc:description>
  <cp:lastModifiedBy>Elia razzoli</cp:lastModifiedBy>
  <cp:revision>138</cp:revision>
  <dcterms:created xsi:type="dcterms:W3CDTF">2024-11-10T14:41:34Z</dcterms:created>
  <dcterms:modified xsi:type="dcterms:W3CDTF">2025-01-21T08:18:02Z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