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8"/>
  </p:notesMasterIdLst>
  <p:handoutMasterIdLst>
    <p:handoutMasterId r:id="rId19"/>
  </p:handoutMasterIdLst>
  <p:sldIdLst>
    <p:sldId id="390" r:id="rId5"/>
    <p:sldId id="439" r:id="rId6"/>
    <p:sldId id="442" r:id="rId7"/>
    <p:sldId id="444" r:id="rId8"/>
    <p:sldId id="393" r:id="rId9"/>
    <p:sldId id="397" r:id="rId10"/>
    <p:sldId id="440" r:id="rId11"/>
    <p:sldId id="451" r:id="rId12"/>
    <p:sldId id="452" r:id="rId13"/>
    <p:sldId id="441" r:id="rId14"/>
    <p:sldId id="450" r:id="rId15"/>
    <p:sldId id="438" r:id="rId16"/>
    <p:sldId id="45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19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7ED85"/>
    <a:srgbClr val="0014E6"/>
    <a:srgbClr val="F1F2F1"/>
    <a:srgbClr val="3399FF"/>
    <a:srgbClr val="D9D9D9"/>
    <a:srgbClr val="FCFF60"/>
    <a:srgbClr val="00FFFF"/>
    <a:srgbClr val="07F6F6"/>
    <a:srgbClr val="9C5BC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26" autoAdjust="0"/>
  </p:normalViewPr>
  <p:slideViewPr>
    <p:cSldViewPr showGuides="1">
      <p:cViewPr varScale="1">
        <p:scale>
          <a:sx n="86" d="100"/>
          <a:sy n="86" d="100"/>
        </p:scale>
        <p:origin x="562" y="48"/>
      </p:cViewPr>
      <p:guideLst>
        <p:guide pos="3840"/>
        <p:guide orient="horz" pos="1979"/>
      </p:guideLst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21.01.2025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21.01.2025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99853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6093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1587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1817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1480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9078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Composed of ca. 70.000 single shots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2089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944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6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2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7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5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7.png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951D9-3DB2-79AC-BEB9-55FD12E10D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Diavolezza</a:t>
            </a:r>
            <a:r>
              <a:rPr lang="en-US" dirty="0"/>
              <a:t> Update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8FA13D5-0FA6-835F-95E8-3B01025AD6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SwissFEL Performance Workshop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D78DC3-C89A-90A9-D1C1-7B7996702F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400" y="5733256"/>
            <a:ext cx="5292725" cy="648072"/>
          </a:xfrm>
        </p:spPr>
        <p:txBody>
          <a:bodyPr/>
          <a:lstStyle/>
          <a:p>
            <a:r>
              <a:rPr lang="en-GB" noProof="0" dirty="0"/>
              <a:t>S. Neppl – Laboratory for Nonlinear Optics</a:t>
            </a:r>
          </a:p>
          <a:p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3983AA-09FE-A971-B2DB-52828A8383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299"/>
            <a:ext cx="6120755" cy="291457"/>
          </a:xfrm>
        </p:spPr>
        <p:txBody>
          <a:bodyPr/>
          <a:lstStyle/>
          <a:p>
            <a:r>
              <a:rPr lang="en-GB" dirty="0"/>
              <a:t>SwissFEL Performance Workshop, </a:t>
            </a:r>
            <a:r>
              <a:rPr lang="en-GB" dirty="0" err="1"/>
              <a:t>Windisch</a:t>
            </a:r>
            <a:r>
              <a:rPr lang="en-GB" dirty="0"/>
              <a:t>/Brugg, January 21</a:t>
            </a:r>
            <a:r>
              <a:rPr lang="en-GB" baseline="30000" dirty="0"/>
              <a:t>st</a:t>
            </a:r>
            <a:r>
              <a:rPr lang="en-GB" dirty="0"/>
              <a:t> </a:t>
            </a:r>
            <a:r>
              <a:rPr lang="en-GB" noProof="0" dirty="0"/>
              <a:t>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80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C4934F6-BC8A-05BB-F9CC-C126E5752F7F}"/>
              </a:ext>
            </a:extLst>
          </p:cNvPr>
          <p:cNvGrpSpPr/>
          <p:nvPr/>
        </p:nvGrpSpPr>
        <p:grpSpPr>
          <a:xfrm>
            <a:off x="5961291" y="370186"/>
            <a:ext cx="4608512" cy="3562870"/>
            <a:chOff x="5961291" y="370186"/>
            <a:chExt cx="4608512" cy="3562870"/>
          </a:xfrm>
        </p:grpSpPr>
        <p:pic>
          <p:nvPicPr>
            <p:cNvPr id="3" name="Picture 15" descr="A colorful graph with black lines&#10;&#10;Description automatically generated with medium confidence">
              <a:extLst>
                <a:ext uri="{FF2B5EF4-FFF2-40B4-BE49-F238E27FC236}">
                  <a16:creationId xmlns:a16="http://schemas.microsoft.com/office/drawing/2014/main" id="{37F77E06-88BA-64C3-E8C0-8448377DE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61291" y="476672"/>
              <a:ext cx="4608512" cy="345638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3A789187-A1EA-0A93-B93D-4D4D945BE65F}"/>
                </a:ext>
              </a:extLst>
            </p:cNvPr>
            <p:cNvSpPr txBox="1"/>
            <p:nvPr/>
          </p:nvSpPr>
          <p:spPr>
            <a:xfrm>
              <a:off x="6907213" y="370186"/>
              <a:ext cx="3134384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Retrieved Ne1s spectrogram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893C57-2369-AEFC-283E-F785AEA9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Mid-IR streaking setup</a:t>
            </a:r>
          </a:p>
        </p:txBody>
      </p:sp>
      <p:sp>
        <p:nvSpPr>
          <p:cNvPr id="7" name="Oval 18">
            <a:extLst>
              <a:ext uri="{FF2B5EF4-FFF2-40B4-BE49-F238E27FC236}">
                <a16:creationId xmlns:a16="http://schemas.microsoft.com/office/drawing/2014/main" id="{782E4ED8-266B-F11C-6B86-AE4A95A18599}"/>
              </a:ext>
            </a:extLst>
          </p:cNvPr>
          <p:cNvSpPr/>
          <p:nvPr/>
        </p:nvSpPr>
        <p:spPr>
          <a:xfrm>
            <a:off x="4905750" y="2141503"/>
            <a:ext cx="263989" cy="45147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pic>
        <p:nvPicPr>
          <p:cNvPr id="9" name="Picture 30" descr="A blue and yellow spiral with red dots&#10;&#10;Description automatically generated">
            <a:extLst>
              <a:ext uri="{FF2B5EF4-FFF2-40B4-BE49-F238E27FC236}">
                <a16:creationId xmlns:a16="http://schemas.microsoft.com/office/drawing/2014/main" id="{A9CC8A96-756C-6801-2D4F-D45FEB999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1125" y="1988840"/>
            <a:ext cx="5286375" cy="388843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ED47337-6766-3E4B-3E7B-BBBDFFAAA54A}"/>
              </a:ext>
            </a:extLst>
          </p:cNvPr>
          <p:cNvSpPr txBox="1"/>
          <p:nvPr/>
        </p:nvSpPr>
        <p:spPr>
          <a:xfrm>
            <a:off x="1396480" y="6021388"/>
            <a:ext cx="255422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Ne1s-Ne1s correlation </a:t>
            </a:r>
          </a:p>
          <a:p>
            <a:pPr algn="l"/>
            <a:r>
              <a:rPr lang="en-US" sz="2000" dirty="0"/>
              <a:t>(~70.000 shots)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265AD25-C4F0-A763-75AB-CAC8FCCC6FA0}"/>
              </a:ext>
            </a:extLst>
          </p:cNvPr>
          <p:cNvSpPr txBox="1"/>
          <p:nvPr/>
        </p:nvSpPr>
        <p:spPr>
          <a:xfrm>
            <a:off x="723034" y="833835"/>
            <a:ext cx="4188775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Tests @ </a:t>
            </a:r>
            <a:r>
              <a:rPr lang="en-US" sz="2000" dirty="0" err="1"/>
              <a:t>Maloja</a:t>
            </a:r>
            <a:r>
              <a:rPr lang="en-US" sz="2000" dirty="0"/>
              <a:t> (07/2024)</a:t>
            </a:r>
          </a:p>
          <a:p>
            <a:pPr algn="l"/>
            <a:r>
              <a:rPr lang="en-US" sz="2000" dirty="0"/>
              <a:t>Athos low bunch current mode (20pC)</a:t>
            </a:r>
          </a:p>
          <a:p>
            <a:pPr algn="l"/>
            <a:r>
              <a:rPr lang="en-US" sz="2000" dirty="0"/>
              <a:t>Passive CEP stable mid-IR (</a:t>
            </a:r>
            <a:r>
              <a:rPr lang="en-US" sz="2000" dirty="0" err="1"/>
              <a:t>twinTOPA</a:t>
            </a:r>
            <a:r>
              <a:rPr lang="en-US" sz="2000" dirty="0"/>
              <a:t>)</a:t>
            </a: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0FE14DE4-7886-BB5C-FB6B-9E6A3B722C8B}"/>
              </a:ext>
            </a:extLst>
          </p:cNvPr>
          <p:cNvGrpSpPr/>
          <p:nvPr/>
        </p:nvGrpSpPr>
        <p:grpSpPr>
          <a:xfrm>
            <a:off x="5591944" y="2060848"/>
            <a:ext cx="6471123" cy="4797151"/>
            <a:chOff x="5591944" y="2060848"/>
            <a:chExt cx="6471123" cy="4797151"/>
          </a:xfrm>
        </p:grpSpPr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36F654F1-7C89-8B0D-8B3A-18A067BAB51B}"/>
                </a:ext>
              </a:extLst>
            </p:cNvPr>
            <p:cNvGrpSpPr/>
            <p:nvPr/>
          </p:nvGrpSpPr>
          <p:grpSpPr>
            <a:xfrm>
              <a:off x="5591944" y="2060848"/>
              <a:ext cx="4248472" cy="4797151"/>
              <a:chOff x="5591944" y="2060848"/>
              <a:chExt cx="4248472" cy="4797151"/>
            </a:xfrm>
          </p:grpSpPr>
          <p:grpSp>
            <p:nvGrpSpPr>
              <p:cNvPr id="19" name="Gruppieren 18">
                <a:extLst>
                  <a:ext uri="{FF2B5EF4-FFF2-40B4-BE49-F238E27FC236}">
                    <a16:creationId xmlns:a16="http://schemas.microsoft.com/office/drawing/2014/main" id="{DBFC1F62-50FE-6D56-AE1B-E19685727E64}"/>
                  </a:ext>
                </a:extLst>
              </p:cNvPr>
              <p:cNvGrpSpPr/>
              <p:nvPr/>
            </p:nvGrpSpPr>
            <p:grpSpPr>
              <a:xfrm>
                <a:off x="5591944" y="4038599"/>
                <a:ext cx="3888432" cy="2819400"/>
                <a:chOff x="7536160" y="4522957"/>
                <a:chExt cx="3220421" cy="2335043"/>
              </a:xfrm>
            </p:grpSpPr>
            <p:pic>
              <p:nvPicPr>
                <p:cNvPr id="17" name="Grafik 16" descr="Ein Bild, das Diagramm, Reihe, Text, Screenshot enthält.&#10;&#10;Automatisch generierte Beschreibung">
                  <a:extLst>
                    <a:ext uri="{FF2B5EF4-FFF2-40B4-BE49-F238E27FC236}">
                      <a16:creationId xmlns:a16="http://schemas.microsoft.com/office/drawing/2014/main" id="{0752D251-195C-DD9F-13A5-6A4486917D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470"/>
                <a:stretch/>
              </p:blipFill>
              <p:spPr>
                <a:xfrm>
                  <a:off x="7536160" y="4522957"/>
                  <a:ext cx="3220421" cy="2335043"/>
                </a:xfrm>
                <a:prstGeom prst="rect">
                  <a:avLst/>
                </a:prstGeom>
              </p:spPr>
            </p:pic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1D0EC9B6-5238-3E0D-5284-3148493CC395}"/>
                    </a:ext>
                  </a:extLst>
                </p:cNvPr>
                <p:cNvSpPr txBox="1"/>
                <p:nvPr/>
              </p:nvSpPr>
              <p:spPr>
                <a:xfrm>
                  <a:off x="9336361" y="4653136"/>
                  <a:ext cx="1008112" cy="5130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600" b="1" dirty="0">
                      <a:solidFill>
                        <a:srgbClr val="FF0000"/>
                      </a:solidFill>
                      <a:latin typeface="Calibri"/>
                    </a:rPr>
                    <a:t>Mean 4.5 fs</a:t>
                  </a:r>
                </a:p>
              </p:txBody>
            </p:sp>
          </p:grpSp>
          <p:grpSp>
            <p:nvGrpSpPr>
              <p:cNvPr id="44" name="Gruppieren 43">
                <a:extLst>
                  <a:ext uri="{FF2B5EF4-FFF2-40B4-BE49-F238E27FC236}">
                    <a16:creationId xmlns:a16="http://schemas.microsoft.com/office/drawing/2014/main" id="{18B9D400-00AC-0169-5994-F364464BC105}"/>
                  </a:ext>
                </a:extLst>
              </p:cNvPr>
              <p:cNvGrpSpPr/>
              <p:nvPr/>
            </p:nvGrpSpPr>
            <p:grpSpPr>
              <a:xfrm>
                <a:off x="6979097" y="2060848"/>
                <a:ext cx="2861319" cy="2016224"/>
                <a:chOff x="6979097" y="2060848"/>
                <a:chExt cx="2861319" cy="2016224"/>
              </a:xfrm>
            </p:grpSpPr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8E7FB5FC-E976-D891-8A55-1E8A76489B34}"/>
                    </a:ext>
                  </a:extLst>
                </p:cNvPr>
                <p:cNvGrpSpPr/>
                <p:nvPr/>
              </p:nvGrpSpPr>
              <p:grpSpPr>
                <a:xfrm>
                  <a:off x="6979097" y="2060848"/>
                  <a:ext cx="2861319" cy="288032"/>
                  <a:chOff x="6979097" y="2060848"/>
                  <a:chExt cx="2861319" cy="288032"/>
                </a:xfrm>
              </p:grpSpPr>
              <p:sp>
                <p:nvSpPr>
                  <p:cNvPr id="20" name="Ellipse 19">
                    <a:extLst>
                      <a:ext uri="{FF2B5EF4-FFF2-40B4-BE49-F238E27FC236}">
                        <a16:creationId xmlns:a16="http://schemas.microsoft.com/office/drawing/2014/main" id="{3B9BFA73-2811-1301-D362-538B36B07043}"/>
                      </a:ext>
                    </a:extLst>
                  </p:cNvPr>
                  <p:cNvSpPr/>
                  <p:nvPr/>
                </p:nvSpPr>
                <p:spPr>
                  <a:xfrm>
                    <a:off x="6979097" y="2060848"/>
                    <a:ext cx="288032" cy="288032"/>
                  </a:xfrm>
                  <a:prstGeom prst="ellipse">
                    <a:avLst/>
                  </a:prstGeom>
                  <a:noFill/>
                  <a:ln w="25400">
                    <a:solidFill>
                      <a:srgbClr val="57ED8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sp>
                <p:nvSpPr>
                  <p:cNvPr id="21" name="Ellipse 20">
                    <a:extLst>
                      <a:ext uri="{FF2B5EF4-FFF2-40B4-BE49-F238E27FC236}">
                        <a16:creationId xmlns:a16="http://schemas.microsoft.com/office/drawing/2014/main" id="{E43ECFA6-16E1-0D0F-82F5-BDD4E05C3DDA}"/>
                      </a:ext>
                    </a:extLst>
                  </p:cNvPr>
                  <p:cNvSpPr/>
                  <p:nvPr/>
                </p:nvSpPr>
                <p:spPr>
                  <a:xfrm>
                    <a:off x="7608168" y="2060848"/>
                    <a:ext cx="288032" cy="288032"/>
                  </a:xfrm>
                  <a:prstGeom prst="ellipse">
                    <a:avLst/>
                  </a:prstGeom>
                  <a:noFill/>
                  <a:ln w="25400">
                    <a:solidFill>
                      <a:srgbClr val="57ED8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sp>
                <p:nvSpPr>
                  <p:cNvPr id="22" name="Ellipse 21">
                    <a:extLst>
                      <a:ext uri="{FF2B5EF4-FFF2-40B4-BE49-F238E27FC236}">
                        <a16:creationId xmlns:a16="http://schemas.microsoft.com/office/drawing/2014/main" id="{238E383A-ED9C-7FD2-8035-EED01A9C2954}"/>
                      </a:ext>
                    </a:extLst>
                  </p:cNvPr>
                  <p:cNvSpPr/>
                  <p:nvPr/>
                </p:nvSpPr>
                <p:spPr>
                  <a:xfrm>
                    <a:off x="8256240" y="2060848"/>
                    <a:ext cx="288032" cy="288032"/>
                  </a:xfrm>
                  <a:prstGeom prst="ellipse">
                    <a:avLst/>
                  </a:prstGeom>
                  <a:noFill/>
                  <a:ln w="25400">
                    <a:solidFill>
                      <a:srgbClr val="57ED8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sp>
                <p:nvSpPr>
                  <p:cNvPr id="23" name="Ellipse 22">
                    <a:extLst>
                      <a:ext uri="{FF2B5EF4-FFF2-40B4-BE49-F238E27FC236}">
                        <a16:creationId xmlns:a16="http://schemas.microsoft.com/office/drawing/2014/main" id="{3C35A39F-4FFD-7CB7-C043-77236E6AA053}"/>
                      </a:ext>
                    </a:extLst>
                  </p:cNvPr>
                  <p:cNvSpPr/>
                  <p:nvPr/>
                </p:nvSpPr>
                <p:spPr>
                  <a:xfrm>
                    <a:off x="8937972" y="2060848"/>
                    <a:ext cx="288032" cy="288032"/>
                  </a:xfrm>
                  <a:prstGeom prst="ellipse">
                    <a:avLst/>
                  </a:prstGeom>
                  <a:noFill/>
                  <a:ln w="25400">
                    <a:solidFill>
                      <a:srgbClr val="57ED8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sp>
                <p:nvSpPr>
                  <p:cNvPr id="24" name="Ellipse 23">
                    <a:extLst>
                      <a:ext uri="{FF2B5EF4-FFF2-40B4-BE49-F238E27FC236}">
                        <a16:creationId xmlns:a16="http://schemas.microsoft.com/office/drawing/2014/main" id="{D49B2D94-234E-3F78-A2A0-C767CC9BF208}"/>
                      </a:ext>
                    </a:extLst>
                  </p:cNvPr>
                  <p:cNvSpPr/>
                  <p:nvPr/>
                </p:nvSpPr>
                <p:spPr>
                  <a:xfrm>
                    <a:off x="9552384" y="2060848"/>
                    <a:ext cx="288032" cy="288032"/>
                  </a:xfrm>
                  <a:prstGeom prst="ellipse">
                    <a:avLst/>
                  </a:prstGeom>
                  <a:noFill/>
                  <a:ln w="25400">
                    <a:solidFill>
                      <a:srgbClr val="57ED8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</p:grpSp>
            <p:cxnSp>
              <p:nvCxnSpPr>
                <p:cNvPr id="27" name="Gerade Verbindung mit Pfeil 26">
                  <a:extLst>
                    <a:ext uri="{FF2B5EF4-FFF2-40B4-BE49-F238E27FC236}">
                      <a16:creationId xmlns:a16="http://schemas.microsoft.com/office/drawing/2014/main" id="{490C686C-3319-62EF-A500-C4056E5E3883}"/>
                    </a:ext>
                  </a:extLst>
                </p:cNvPr>
                <p:cNvCxnSpPr>
                  <a:cxnSpLocks/>
                  <a:stCxn id="20" idx="4"/>
                </p:cNvCxnSpPr>
                <p:nvPr/>
              </p:nvCxnSpPr>
              <p:spPr>
                <a:xfrm>
                  <a:off x="7123113" y="2348880"/>
                  <a:ext cx="269031" cy="1728192"/>
                </a:xfrm>
                <a:prstGeom prst="straightConnector1">
                  <a:avLst/>
                </a:prstGeom>
                <a:ln w="25400">
                  <a:solidFill>
                    <a:srgbClr val="57ED8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Gerade Verbindung mit Pfeil 27">
                  <a:extLst>
                    <a:ext uri="{FF2B5EF4-FFF2-40B4-BE49-F238E27FC236}">
                      <a16:creationId xmlns:a16="http://schemas.microsoft.com/office/drawing/2014/main" id="{7C5CE136-18BF-4205-21C0-FEEDEFA126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64152" y="2348880"/>
                  <a:ext cx="240681" cy="1728192"/>
                </a:xfrm>
                <a:prstGeom prst="straightConnector1">
                  <a:avLst/>
                </a:prstGeom>
                <a:ln w="25400">
                  <a:solidFill>
                    <a:srgbClr val="57ED8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 Verbindung mit Pfeil 30">
                  <a:extLst>
                    <a:ext uri="{FF2B5EF4-FFF2-40B4-BE49-F238E27FC236}">
                      <a16:creationId xmlns:a16="http://schemas.microsoft.com/office/drawing/2014/main" id="{D7A6EA7C-B451-7F40-3A14-BDEA9C8747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36160" y="2348880"/>
                  <a:ext cx="864096" cy="1728192"/>
                </a:xfrm>
                <a:prstGeom prst="straightConnector1">
                  <a:avLst/>
                </a:prstGeom>
                <a:ln w="25400">
                  <a:solidFill>
                    <a:srgbClr val="57ED8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Gerade Verbindung mit Pfeil 33">
                  <a:extLst>
                    <a:ext uri="{FF2B5EF4-FFF2-40B4-BE49-F238E27FC236}">
                      <a16:creationId xmlns:a16="http://schemas.microsoft.com/office/drawing/2014/main" id="{0DF3CD8C-63F2-2F06-F8B9-A846D56029A0}"/>
                    </a:ext>
                  </a:extLst>
                </p:cNvPr>
                <p:cNvCxnSpPr>
                  <a:cxnSpLocks/>
                  <a:stCxn id="23" idx="4"/>
                </p:cNvCxnSpPr>
                <p:nvPr/>
              </p:nvCxnSpPr>
              <p:spPr>
                <a:xfrm flipH="1">
                  <a:off x="7608168" y="2348880"/>
                  <a:ext cx="1473820" cy="1728192"/>
                </a:xfrm>
                <a:prstGeom prst="straightConnector1">
                  <a:avLst/>
                </a:prstGeom>
                <a:ln w="25400">
                  <a:solidFill>
                    <a:srgbClr val="57ED8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mit Pfeil 36">
                  <a:extLst>
                    <a:ext uri="{FF2B5EF4-FFF2-40B4-BE49-F238E27FC236}">
                      <a16:creationId xmlns:a16="http://schemas.microsoft.com/office/drawing/2014/main" id="{62E38A4E-E0A4-6917-DFE6-502C9ECF7B88}"/>
                    </a:ext>
                  </a:extLst>
                </p:cNvPr>
                <p:cNvCxnSpPr>
                  <a:cxnSpLocks/>
                  <a:stCxn id="24" idx="4"/>
                </p:cNvCxnSpPr>
                <p:nvPr/>
              </p:nvCxnSpPr>
              <p:spPr>
                <a:xfrm flipH="1">
                  <a:off x="7752184" y="2348880"/>
                  <a:ext cx="1944216" cy="1728192"/>
                </a:xfrm>
                <a:prstGeom prst="straightConnector1">
                  <a:avLst/>
                </a:prstGeom>
                <a:ln w="25400">
                  <a:solidFill>
                    <a:srgbClr val="57ED8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BC2DB3C-1B7D-56C5-B500-BA24E44AF889}"/>
                </a:ext>
              </a:extLst>
            </p:cNvPr>
            <p:cNvSpPr txBox="1"/>
            <p:nvPr/>
          </p:nvSpPr>
          <p:spPr>
            <a:xfrm>
              <a:off x="9264352" y="4797152"/>
              <a:ext cx="2798715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Single-shot pulse</a:t>
              </a:r>
            </a:p>
            <a:p>
              <a:pPr algn="l"/>
              <a:r>
                <a:rPr lang="en-US" sz="2000" dirty="0"/>
                <a:t>durations evaluated near </a:t>
              </a:r>
            </a:p>
            <a:p>
              <a:pPr algn="l"/>
              <a:r>
                <a:rPr lang="en-US" sz="2000" dirty="0"/>
                <a:t>mid-IR zero-crossings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947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CC93632-AE9F-48E8-C40D-37C97D82AAFD}"/>
              </a:ext>
            </a:extLst>
          </p:cNvPr>
          <p:cNvSpPr/>
          <p:nvPr/>
        </p:nvSpPr>
        <p:spPr>
          <a:xfrm>
            <a:off x="1271464" y="1052736"/>
            <a:ext cx="10657184" cy="5616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82E7501-3119-E555-D720-9D85DEA3A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E9375329-4FE6-673C-A730-6DA375840CA1}"/>
              </a:ext>
            </a:extLst>
          </p:cNvPr>
          <p:cNvSpPr txBox="1"/>
          <p:nvPr/>
        </p:nvSpPr>
        <p:spPr>
          <a:xfrm>
            <a:off x="1703512" y="1196752"/>
            <a:ext cx="6480720" cy="20882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u="sng" dirty="0">
                <a:solidFill>
                  <a:srgbClr val="000000"/>
                </a:solidFill>
              </a:rPr>
              <a:t>Beamline: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Layout/design finalized; start of installation 2025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KB mirror system in production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Horizontal offset mirror in production</a:t>
            </a:r>
          </a:p>
          <a:p>
            <a: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First focused beam in </a:t>
            </a:r>
            <a:r>
              <a:rPr lang="en-US" dirty="0" err="1">
                <a:solidFill>
                  <a:srgbClr val="000000"/>
                </a:solidFill>
              </a:rPr>
              <a:t>Diavolezza</a:t>
            </a:r>
            <a:r>
              <a:rPr lang="en-US" dirty="0">
                <a:solidFill>
                  <a:srgbClr val="000000"/>
                </a:solidFill>
              </a:rPr>
              <a:t> hutch expected in Q2/Q3 2026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362BD2-5BFC-1238-2DBE-BC262B869998}"/>
              </a:ext>
            </a:extLst>
          </p:cNvPr>
          <p:cNvSpPr txBox="1"/>
          <p:nvPr/>
        </p:nvSpPr>
        <p:spPr>
          <a:xfrm>
            <a:off x="1703512" y="2924944"/>
            <a:ext cx="6480720" cy="12961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u="sng" dirty="0">
                <a:solidFill>
                  <a:srgbClr val="000000"/>
                </a:solidFill>
              </a:rPr>
              <a:t>Endstation: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Specification of laser infrastructure finalized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Hutch experimental layout finalized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THz and mid-IR setups successfully tested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2ACDB620-D59C-31CE-A74E-572DE078A938}"/>
              </a:ext>
            </a:extLst>
          </p:cNvPr>
          <p:cNvSpPr txBox="1"/>
          <p:nvPr/>
        </p:nvSpPr>
        <p:spPr>
          <a:xfrm>
            <a:off x="1703512" y="4365104"/>
            <a:ext cx="6480720" cy="20882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u="sng" dirty="0">
                <a:solidFill>
                  <a:srgbClr val="000000"/>
                </a:solidFill>
              </a:rPr>
              <a:t>To do: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Installation of basic media distribution in </a:t>
            </a:r>
            <a:r>
              <a:rPr lang="en-US" dirty="0" err="1">
                <a:solidFill>
                  <a:srgbClr val="000000"/>
                </a:solidFill>
              </a:rPr>
              <a:t>Diavolezza</a:t>
            </a:r>
            <a:r>
              <a:rPr lang="en-US" dirty="0">
                <a:solidFill>
                  <a:srgbClr val="000000"/>
                </a:solidFill>
              </a:rPr>
              <a:t> hutch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Design and construction of laser enclosure (Q2-Q4 2025)</a:t>
            </a:r>
          </a:p>
          <a:p>
            <a:pPr marL="285750" indent="-2857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Design and tests of chamber supports (Q4 2025)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Procurement and test of DAQ (10 GS/s digitizers), Laser components etc.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New </a:t>
            </a:r>
            <a:r>
              <a:rPr lang="en-US" dirty="0" err="1">
                <a:solidFill>
                  <a:srgbClr val="000000"/>
                </a:solidFill>
              </a:rPr>
              <a:t>eTOF</a:t>
            </a:r>
            <a:r>
              <a:rPr lang="en-US" dirty="0">
                <a:solidFill>
                  <a:srgbClr val="000000"/>
                </a:solidFill>
              </a:rPr>
              <a:t> design with higher resolving power &amp; retardation (Q1 2026)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80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8AD9F6-8641-EAC5-AE81-FBC84C216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384" y="332656"/>
            <a:ext cx="8964613" cy="4729302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9FDC391-80C4-27D1-5927-8447276A77DE}"/>
              </a:ext>
            </a:extLst>
          </p:cNvPr>
          <p:cNvGrpSpPr/>
          <p:nvPr/>
        </p:nvGrpSpPr>
        <p:grpSpPr>
          <a:xfrm>
            <a:off x="0" y="1404156"/>
            <a:ext cx="12215469" cy="5769260"/>
            <a:chOff x="0" y="1088740"/>
            <a:chExt cx="12215469" cy="57692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14C7321-CFBD-62D5-714F-F47A87E6BB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1064"/>
            <a:stretch/>
          </p:blipFill>
          <p:spPr>
            <a:xfrm>
              <a:off x="0" y="1088740"/>
              <a:ext cx="12215469" cy="5769260"/>
            </a:xfrm>
            <a:prstGeom prst="rect">
              <a:avLst/>
            </a:prstGeom>
          </p:spPr>
        </p:pic>
        <p:cxnSp>
          <p:nvCxnSpPr>
            <p:cNvPr id="4" name="Straight Connector 19">
              <a:extLst>
                <a:ext uri="{FF2B5EF4-FFF2-40B4-BE49-F238E27FC236}">
                  <a16:creationId xmlns:a16="http://schemas.microsoft.com/office/drawing/2014/main" id="{FD30BAA5-3EBA-A3B7-EED9-3B480DEE5B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95800" y="2852936"/>
              <a:ext cx="144016" cy="53854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103F76F2-A366-A942-38B1-A846DC264967}"/>
                </a:ext>
              </a:extLst>
            </p:cNvPr>
            <p:cNvSpPr txBox="1"/>
            <p:nvPr/>
          </p:nvSpPr>
          <p:spPr>
            <a:xfrm>
              <a:off x="3968050" y="2637334"/>
              <a:ext cx="1002519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HH generation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3283AE08-505E-85CF-42F3-C34A26CA9DA2}"/>
                </a:ext>
              </a:extLst>
            </p:cNvPr>
            <p:cNvSpPr txBox="1"/>
            <p:nvPr/>
          </p:nvSpPr>
          <p:spPr>
            <a:xfrm>
              <a:off x="5499108" y="4321695"/>
              <a:ext cx="65550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KB mirror</a:t>
              </a:r>
            </a:p>
          </p:txBody>
        </p:sp>
        <p:cxnSp>
          <p:nvCxnSpPr>
            <p:cNvPr id="8" name="Straight Connector 19">
              <a:extLst>
                <a:ext uri="{FF2B5EF4-FFF2-40B4-BE49-F238E27FC236}">
                  <a16:creationId xmlns:a16="http://schemas.microsoft.com/office/drawing/2014/main" id="{6DA9F63A-CDDA-5517-FDCF-D81C93F3732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4152" y="2397075"/>
              <a:ext cx="575458" cy="509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73D178A0-9F57-A623-FB1F-502BAFD0E245}"/>
                </a:ext>
              </a:extLst>
            </p:cNvPr>
            <p:cNvSpPr txBox="1"/>
            <p:nvPr/>
          </p:nvSpPr>
          <p:spPr>
            <a:xfrm>
              <a:off x="8076169" y="2212409"/>
              <a:ext cx="1596143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Pump laser conversion</a:t>
              </a:r>
            </a:p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/distribution</a:t>
              </a:r>
            </a:p>
          </p:txBody>
        </p:sp>
        <p:cxnSp>
          <p:nvCxnSpPr>
            <p:cNvPr id="10" name="Straight Connector 19">
              <a:extLst>
                <a:ext uri="{FF2B5EF4-FFF2-40B4-BE49-F238E27FC236}">
                  <a16:creationId xmlns:a16="http://schemas.microsoft.com/office/drawing/2014/main" id="{3FE2CDA4-443E-5D97-2C59-24CB00198E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54608" y="4271082"/>
              <a:ext cx="589464" cy="14294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cxnSp>
          <p:nvCxnSpPr>
            <p:cNvPr id="11" name="Straight Connector 19">
              <a:extLst>
                <a:ext uri="{FF2B5EF4-FFF2-40B4-BE49-F238E27FC236}">
                  <a16:creationId xmlns:a16="http://schemas.microsoft.com/office/drawing/2014/main" id="{34EA713D-C769-5CA5-DF3C-88FD8D379D1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392144" y="4739356"/>
              <a:ext cx="366740" cy="2738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83C983E-B9D3-6A74-403E-8119D6BEDF76}"/>
                </a:ext>
              </a:extLst>
            </p:cNvPr>
            <p:cNvSpPr txBox="1"/>
            <p:nvPr/>
          </p:nvSpPr>
          <p:spPr>
            <a:xfrm>
              <a:off x="6744072" y="5013176"/>
              <a:ext cx="69410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THz setup</a:t>
              </a:r>
            </a:p>
          </p:txBody>
        </p:sp>
        <p:cxnSp>
          <p:nvCxnSpPr>
            <p:cNvPr id="13" name="Straight Connector 19">
              <a:extLst>
                <a:ext uri="{FF2B5EF4-FFF2-40B4-BE49-F238E27FC236}">
                  <a16:creationId xmlns:a16="http://schemas.microsoft.com/office/drawing/2014/main" id="{CF2656D1-CF67-03E4-776F-42420E8C14B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08168" y="5013176"/>
              <a:ext cx="762733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317D90E-405E-7BA2-3A0F-DBB96E64D526}"/>
                </a:ext>
              </a:extLst>
            </p:cNvPr>
            <p:cNvSpPr txBox="1"/>
            <p:nvPr/>
          </p:nvSpPr>
          <p:spPr>
            <a:xfrm>
              <a:off x="7176120" y="5733256"/>
              <a:ext cx="7005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MIR setup</a:t>
              </a:r>
            </a:p>
          </p:txBody>
        </p:sp>
        <p:cxnSp>
          <p:nvCxnSpPr>
            <p:cNvPr id="15" name="Straight Connector 19">
              <a:extLst>
                <a:ext uri="{FF2B5EF4-FFF2-40B4-BE49-F238E27FC236}">
                  <a16:creationId xmlns:a16="http://schemas.microsoft.com/office/drawing/2014/main" id="{1FBAC616-39FD-E366-800F-D239CEBDB67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095855" y="5382508"/>
              <a:ext cx="168497" cy="10336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2"/>
              </a:solidFill>
              <a:prstDash val="solid"/>
              <a:round/>
              <a:headEnd type="none" w="sm" len="sm"/>
              <a:tailEnd type="oval" w="med" len="med"/>
            </a:ln>
            <a:effectLst/>
          </p:spPr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1AABDA9-1416-3046-5847-CBC43B8422E4}"/>
                </a:ext>
              </a:extLst>
            </p:cNvPr>
            <p:cNvSpPr txBox="1"/>
            <p:nvPr/>
          </p:nvSpPr>
          <p:spPr>
            <a:xfrm>
              <a:off x="9264352" y="5399928"/>
              <a:ext cx="2068771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Space for roll-up experiments</a:t>
              </a:r>
            </a:p>
            <a:p>
              <a:pPr algn="l"/>
              <a:r>
                <a:rPr lang="en-US" sz="1200" b="1" dirty="0">
                  <a:solidFill>
                    <a:srgbClr val="00F0A0"/>
                  </a:solidFill>
                </a:rPr>
                <a:t>(open port)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778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67063-952A-80F8-DFA7-BFFEBEABF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AABB48C-1492-D33A-A1C0-7DB88DC5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21.01.2025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CE130E-8B5D-5EA7-EDA7-A28A6225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4A29F3-284B-A8A8-8127-10B7005E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7272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A602B-8677-93BE-EE87-9CAD8462C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Diavolezza</a:t>
            </a:r>
            <a:r>
              <a:rPr lang="en-US" dirty="0"/>
              <a:t> project structure</a:t>
            </a:r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id="{00EB9E06-3ADD-B8EB-392D-2ED360727104}"/>
              </a:ext>
            </a:extLst>
          </p:cNvPr>
          <p:cNvSpPr/>
          <p:nvPr/>
        </p:nvSpPr>
        <p:spPr>
          <a:xfrm>
            <a:off x="5162303" y="908720"/>
            <a:ext cx="1434543" cy="717271"/>
          </a:xfrm>
          <a:custGeom>
            <a:avLst/>
            <a:gdLst>
              <a:gd name="connsiteX0" fmla="*/ 0 w 1075907"/>
              <a:gd name="connsiteY0" fmla="*/ 0 h 537953"/>
              <a:gd name="connsiteX1" fmla="*/ 1075907 w 1075907"/>
              <a:gd name="connsiteY1" fmla="*/ 0 h 537953"/>
              <a:gd name="connsiteX2" fmla="*/ 1075907 w 1075907"/>
              <a:gd name="connsiteY2" fmla="*/ 537953 h 537953"/>
              <a:gd name="connsiteX3" fmla="*/ 0 w 1075907"/>
              <a:gd name="connsiteY3" fmla="*/ 537953 h 537953"/>
              <a:gd name="connsiteX4" fmla="*/ 0 w 1075907"/>
              <a:gd name="connsiteY4" fmla="*/ 0 h 5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537953">
                <a:moveTo>
                  <a:pt x="0" y="0"/>
                </a:moveTo>
                <a:lnTo>
                  <a:pt x="1075907" y="0"/>
                </a:lnTo>
                <a:lnTo>
                  <a:pt x="1075907" y="537953"/>
                </a:lnTo>
                <a:lnTo>
                  <a:pt x="0" y="53795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Project Leader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Stefan Neppl</a:t>
            </a:r>
          </a:p>
        </p:txBody>
      </p:sp>
      <p:sp>
        <p:nvSpPr>
          <p:cNvPr id="8" name="Freeform: Shape 15">
            <a:extLst>
              <a:ext uri="{FF2B5EF4-FFF2-40B4-BE49-F238E27FC236}">
                <a16:creationId xmlns:a16="http://schemas.microsoft.com/office/drawing/2014/main" id="{BE440F9F-1DB4-3106-8999-1E85C054BD5B}"/>
              </a:ext>
            </a:extLst>
          </p:cNvPr>
          <p:cNvSpPr/>
          <p:nvPr/>
        </p:nvSpPr>
        <p:spPr>
          <a:xfrm>
            <a:off x="480091" y="4913153"/>
            <a:ext cx="1434543" cy="1083474"/>
          </a:xfrm>
          <a:custGeom>
            <a:avLst/>
            <a:gdLst>
              <a:gd name="connsiteX0" fmla="*/ 0 w 1075907"/>
              <a:gd name="connsiteY0" fmla="*/ 0 h 976165"/>
              <a:gd name="connsiteX1" fmla="*/ 1075907 w 1075907"/>
              <a:gd name="connsiteY1" fmla="*/ 0 h 976165"/>
              <a:gd name="connsiteX2" fmla="*/ 1075907 w 1075907"/>
              <a:gd name="connsiteY2" fmla="*/ 976165 h 976165"/>
              <a:gd name="connsiteX3" fmla="*/ 0 w 1075907"/>
              <a:gd name="connsiteY3" fmla="*/ 976165 h 976165"/>
              <a:gd name="connsiteX4" fmla="*/ 0 w 1075907"/>
              <a:gd name="connsiteY4" fmla="*/ 0 h 9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976165">
                <a:moveTo>
                  <a:pt x="0" y="0"/>
                </a:moveTo>
                <a:lnTo>
                  <a:pt x="1075907" y="0"/>
                </a:lnTo>
                <a:lnTo>
                  <a:pt x="1075907" y="976165"/>
                </a:lnTo>
                <a:lnTo>
                  <a:pt x="0" y="9761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HL/KB system</a:t>
            </a:r>
            <a:br>
              <a:rPr lang="en-US" sz="1600" dirty="0"/>
            </a:br>
            <a:r>
              <a:rPr lang="en-US" sz="1600" dirty="0"/>
              <a:t>Rolf Follath</a:t>
            </a:r>
          </a:p>
        </p:txBody>
      </p:sp>
      <p:sp>
        <p:nvSpPr>
          <p:cNvPr id="9" name="Freeform: Shape 16">
            <a:extLst>
              <a:ext uri="{FF2B5EF4-FFF2-40B4-BE49-F238E27FC236}">
                <a16:creationId xmlns:a16="http://schemas.microsoft.com/office/drawing/2014/main" id="{9E513259-D5C6-D176-24AB-EE7708A4058C}"/>
              </a:ext>
            </a:extLst>
          </p:cNvPr>
          <p:cNvSpPr/>
          <p:nvPr/>
        </p:nvSpPr>
        <p:spPr>
          <a:xfrm>
            <a:off x="2215890" y="4913153"/>
            <a:ext cx="1434543" cy="1083474"/>
          </a:xfrm>
          <a:custGeom>
            <a:avLst/>
            <a:gdLst>
              <a:gd name="connsiteX0" fmla="*/ 0 w 1075907"/>
              <a:gd name="connsiteY0" fmla="*/ 0 h 976165"/>
              <a:gd name="connsiteX1" fmla="*/ 1075907 w 1075907"/>
              <a:gd name="connsiteY1" fmla="*/ 0 h 976165"/>
              <a:gd name="connsiteX2" fmla="*/ 1075907 w 1075907"/>
              <a:gd name="connsiteY2" fmla="*/ 976165 h 976165"/>
              <a:gd name="connsiteX3" fmla="*/ 0 w 1075907"/>
              <a:gd name="connsiteY3" fmla="*/ 976165 h 976165"/>
              <a:gd name="connsiteX4" fmla="*/ 0 w 1075907"/>
              <a:gd name="connsiteY4" fmla="*/ 0 h 9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976165">
                <a:moveTo>
                  <a:pt x="0" y="0"/>
                </a:moveTo>
                <a:lnTo>
                  <a:pt x="1075907" y="0"/>
                </a:lnTo>
                <a:lnTo>
                  <a:pt x="1075907" y="976165"/>
                </a:lnTo>
                <a:lnTo>
                  <a:pt x="0" y="9761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Layout/3D</a:t>
            </a:r>
            <a:br>
              <a:rPr lang="en-US" sz="1600" dirty="0"/>
            </a:br>
            <a:r>
              <a:rPr lang="en-US" sz="1600" dirty="0"/>
              <a:t>Dominique Hauenstein</a:t>
            </a:r>
          </a:p>
        </p:txBody>
      </p:sp>
      <p:sp>
        <p:nvSpPr>
          <p:cNvPr id="10" name="Freeform: Shape 17">
            <a:extLst>
              <a:ext uri="{FF2B5EF4-FFF2-40B4-BE49-F238E27FC236}">
                <a16:creationId xmlns:a16="http://schemas.microsoft.com/office/drawing/2014/main" id="{136171D4-6938-4D04-A1CB-0C47752C4146}"/>
              </a:ext>
            </a:extLst>
          </p:cNvPr>
          <p:cNvSpPr/>
          <p:nvPr/>
        </p:nvSpPr>
        <p:spPr>
          <a:xfrm>
            <a:off x="3951687" y="4913153"/>
            <a:ext cx="1434543" cy="1083474"/>
          </a:xfrm>
          <a:custGeom>
            <a:avLst/>
            <a:gdLst>
              <a:gd name="connsiteX0" fmla="*/ 0 w 1075907"/>
              <a:gd name="connsiteY0" fmla="*/ 0 h 976165"/>
              <a:gd name="connsiteX1" fmla="*/ 1075907 w 1075907"/>
              <a:gd name="connsiteY1" fmla="*/ 0 h 976165"/>
              <a:gd name="connsiteX2" fmla="*/ 1075907 w 1075907"/>
              <a:gd name="connsiteY2" fmla="*/ 976165 h 976165"/>
              <a:gd name="connsiteX3" fmla="*/ 0 w 1075907"/>
              <a:gd name="connsiteY3" fmla="*/ 976165 h 976165"/>
              <a:gd name="connsiteX4" fmla="*/ 0 w 1075907"/>
              <a:gd name="connsiteY4" fmla="*/ 0 h 9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976165">
                <a:moveTo>
                  <a:pt x="0" y="0"/>
                </a:moveTo>
                <a:lnTo>
                  <a:pt x="1075907" y="0"/>
                </a:lnTo>
                <a:lnTo>
                  <a:pt x="1075907" y="976165"/>
                </a:lnTo>
                <a:lnTo>
                  <a:pt x="0" y="9761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Optics/HOM</a:t>
            </a:r>
            <a:br>
              <a:rPr lang="en-US" sz="1600" dirty="0"/>
            </a:br>
            <a:r>
              <a:rPr lang="en-US" sz="1600" dirty="0"/>
              <a:t>Ulrich Wagner</a:t>
            </a:r>
          </a:p>
        </p:txBody>
      </p:sp>
      <p:sp>
        <p:nvSpPr>
          <p:cNvPr id="11" name="Freeform: Shape 18">
            <a:extLst>
              <a:ext uri="{FF2B5EF4-FFF2-40B4-BE49-F238E27FC236}">
                <a16:creationId xmlns:a16="http://schemas.microsoft.com/office/drawing/2014/main" id="{3C4A2CC1-4AED-0746-8316-55F5699980E5}"/>
              </a:ext>
            </a:extLst>
          </p:cNvPr>
          <p:cNvSpPr/>
          <p:nvPr/>
        </p:nvSpPr>
        <p:spPr>
          <a:xfrm>
            <a:off x="5687484" y="4913153"/>
            <a:ext cx="1434543" cy="1083474"/>
          </a:xfrm>
          <a:custGeom>
            <a:avLst/>
            <a:gdLst>
              <a:gd name="connsiteX0" fmla="*/ 0 w 1075907"/>
              <a:gd name="connsiteY0" fmla="*/ 0 h 976165"/>
              <a:gd name="connsiteX1" fmla="*/ 1075907 w 1075907"/>
              <a:gd name="connsiteY1" fmla="*/ 0 h 976165"/>
              <a:gd name="connsiteX2" fmla="*/ 1075907 w 1075907"/>
              <a:gd name="connsiteY2" fmla="*/ 976165 h 976165"/>
              <a:gd name="connsiteX3" fmla="*/ 0 w 1075907"/>
              <a:gd name="connsiteY3" fmla="*/ 976165 h 976165"/>
              <a:gd name="connsiteX4" fmla="*/ 0 w 1075907"/>
              <a:gd name="connsiteY4" fmla="*/ 0 h 9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976165">
                <a:moveTo>
                  <a:pt x="0" y="0"/>
                </a:moveTo>
                <a:lnTo>
                  <a:pt x="1075907" y="0"/>
                </a:lnTo>
                <a:lnTo>
                  <a:pt x="1075907" y="976165"/>
                </a:lnTo>
                <a:lnTo>
                  <a:pt x="0" y="9761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Diagnostics</a:t>
            </a:r>
            <a:br>
              <a:rPr lang="en-US" sz="1600" dirty="0"/>
            </a:br>
            <a:r>
              <a:rPr lang="en-US" sz="1600" dirty="0"/>
              <a:t>Chris Arrell</a:t>
            </a:r>
          </a:p>
        </p:txBody>
      </p:sp>
      <p:sp>
        <p:nvSpPr>
          <p:cNvPr id="12" name="Freeform: Shape 19">
            <a:extLst>
              <a:ext uri="{FF2B5EF4-FFF2-40B4-BE49-F238E27FC236}">
                <a16:creationId xmlns:a16="http://schemas.microsoft.com/office/drawing/2014/main" id="{2D7D9C28-6431-5FC8-0B6B-D220191F1400}"/>
              </a:ext>
            </a:extLst>
          </p:cNvPr>
          <p:cNvSpPr/>
          <p:nvPr/>
        </p:nvSpPr>
        <p:spPr>
          <a:xfrm>
            <a:off x="7423281" y="4913152"/>
            <a:ext cx="1434543" cy="1083474"/>
          </a:xfrm>
          <a:custGeom>
            <a:avLst/>
            <a:gdLst>
              <a:gd name="connsiteX0" fmla="*/ 0 w 1075907"/>
              <a:gd name="connsiteY0" fmla="*/ 0 h 973083"/>
              <a:gd name="connsiteX1" fmla="*/ 1075907 w 1075907"/>
              <a:gd name="connsiteY1" fmla="*/ 0 h 973083"/>
              <a:gd name="connsiteX2" fmla="*/ 1075907 w 1075907"/>
              <a:gd name="connsiteY2" fmla="*/ 973083 h 973083"/>
              <a:gd name="connsiteX3" fmla="*/ 0 w 1075907"/>
              <a:gd name="connsiteY3" fmla="*/ 973083 h 973083"/>
              <a:gd name="connsiteX4" fmla="*/ 0 w 1075907"/>
              <a:gd name="connsiteY4" fmla="*/ 0 h 97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973083">
                <a:moveTo>
                  <a:pt x="0" y="0"/>
                </a:moveTo>
                <a:lnTo>
                  <a:pt x="1075907" y="0"/>
                </a:lnTo>
                <a:lnTo>
                  <a:pt x="1075907" y="973083"/>
                </a:lnTo>
                <a:lnTo>
                  <a:pt x="0" y="97308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Installation/ Coordination</a:t>
            </a:r>
            <a:br>
              <a:rPr lang="en-US" sz="1600" dirty="0"/>
            </a:br>
            <a:r>
              <a:rPr lang="en-US" sz="1600" dirty="0"/>
              <a:t>Erich De Boni</a:t>
            </a:r>
          </a:p>
        </p:txBody>
      </p:sp>
      <p:cxnSp>
        <p:nvCxnSpPr>
          <p:cNvPr id="16" name="Straight Connector 22">
            <a:extLst>
              <a:ext uri="{FF2B5EF4-FFF2-40B4-BE49-F238E27FC236}">
                <a16:creationId xmlns:a16="http://schemas.microsoft.com/office/drawing/2014/main" id="{3A6C8C37-B702-34D2-DD82-3DD94E7111F1}"/>
              </a:ext>
            </a:extLst>
          </p:cNvPr>
          <p:cNvCxnSpPr>
            <a:cxnSpLocks/>
          </p:cNvCxnSpPr>
          <p:nvPr/>
        </p:nvCxnSpPr>
        <p:spPr>
          <a:xfrm>
            <a:off x="5893094" y="1625991"/>
            <a:ext cx="0" cy="14075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3">
            <a:extLst>
              <a:ext uri="{FF2B5EF4-FFF2-40B4-BE49-F238E27FC236}">
                <a16:creationId xmlns:a16="http://schemas.microsoft.com/office/drawing/2014/main" id="{25E28561-1E8C-FACC-2841-CD750C00FD1F}"/>
              </a:ext>
            </a:extLst>
          </p:cNvPr>
          <p:cNvCxnSpPr>
            <a:cxnSpLocks/>
          </p:cNvCxnSpPr>
          <p:nvPr/>
        </p:nvCxnSpPr>
        <p:spPr>
          <a:xfrm>
            <a:off x="1271464" y="4700482"/>
            <a:ext cx="6869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6">
            <a:extLst>
              <a:ext uri="{FF2B5EF4-FFF2-40B4-BE49-F238E27FC236}">
                <a16:creationId xmlns:a16="http://schemas.microsoft.com/office/drawing/2014/main" id="{4FAFCB5B-69AD-9090-A4A8-C1212FFDC36E}"/>
              </a:ext>
            </a:extLst>
          </p:cNvPr>
          <p:cNvCxnSpPr>
            <a:cxnSpLocks/>
          </p:cNvCxnSpPr>
          <p:nvPr/>
        </p:nvCxnSpPr>
        <p:spPr>
          <a:xfrm>
            <a:off x="5879976" y="2276872"/>
            <a:ext cx="17281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9">
            <a:extLst>
              <a:ext uri="{FF2B5EF4-FFF2-40B4-BE49-F238E27FC236}">
                <a16:creationId xmlns:a16="http://schemas.microsoft.com/office/drawing/2014/main" id="{88337B62-4A20-12B4-9FA7-C013CA3A42BA}"/>
              </a:ext>
            </a:extLst>
          </p:cNvPr>
          <p:cNvCxnSpPr>
            <a:cxnSpLocks/>
          </p:cNvCxnSpPr>
          <p:nvPr/>
        </p:nvCxnSpPr>
        <p:spPr>
          <a:xfrm>
            <a:off x="1271464" y="4700482"/>
            <a:ext cx="0" cy="2126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2">
            <a:extLst>
              <a:ext uri="{FF2B5EF4-FFF2-40B4-BE49-F238E27FC236}">
                <a16:creationId xmlns:a16="http://schemas.microsoft.com/office/drawing/2014/main" id="{012476BA-4400-3658-D695-2F6B780EB95C}"/>
              </a:ext>
            </a:extLst>
          </p:cNvPr>
          <p:cNvCxnSpPr>
            <a:cxnSpLocks/>
          </p:cNvCxnSpPr>
          <p:nvPr/>
        </p:nvCxnSpPr>
        <p:spPr>
          <a:xfrm>
            <a:off x="2999656" y="4700482"/>
            <a:ext cx="0" cy="2126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3">
            <a:extLst>
              <a:ext uri="{FF2B5EF4-FFF2-40B4-BE49-F238E27FC236}">
                <a16:creationId xmlns:a16="http://schemas.microsoft.com/office/drawing/2014/main" id="{28FC2C39-254D-7E34-46AF-5B7D9E51E45A}"/>
              </a:ext>
            </a:extLst>
          </p:cNvPr>
          <p:cNvCxnSpPr>
            <a:cxnSpLocks/>
          </p:cNvCxnSpPr>
          <p:nvPr/>
        </p:nvCxnSpPr>
        <p:spPr>
          <a:xfrm>
            <a:off x="6419110" y="4700482"/>
            <a:ext cx="0" cy="2126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4">
            <a:extLst>
              <a:ext uri="{FF2B5EF4-FFF2-40B4-BE49-F238E27FC236}">
                <a16:creationId xmlns:a16="http://schemas.microsoft.com/office/drawing/2014/main" id="{95D364DE-DCB5-C526-70D8-EA455BFBF7D7}"/>
              </a:ext>
            </a:extLst>
          </p:cNvPr>
          <p:cNvCxnSpPr>
            <a:cxnSpLocks/>
          </p:cNvCxnSpPr>
          <p:nvPr/>
        </p:nvCxnSpPr>
        <p:spPr>
          <a:xfrm>
            <a:off x="8140552" y="4700482"/>
            <a:ext cx="0" cy="2126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8">
            <a:extLst>
              <a:ext uri="{FF2B5EF4-FFF2-40B4-BE49-F238E27FC236}">
                <a16:creationId xmlns:a16="http://schemas.microsoft.com/office/drawing/2014/main" id="{D8A93588-51B6-9C0D-76AD-9780ADEA37CF}"/>
              </a:ext>
            </a:extLst>
          </p:cNvPr>
          <p:cNvCxnSpPr>
            <a:cxnSpLocks/>
          </p:cNvCxnSpPr>
          <p:nvPr/>
        </p:nvCxnSpPr>
        <p:spPr>
          <a:xfrm>
            <a:off x="4639510" y="4157571"/>
            <a:ext cx="0" cy="7555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9">
            <a:extLst>
              <a:ext uri="{FF2B5EF4-FFF2-40B4-BE49-F238E27FC236}">
                <a16:creationId xmlns:a16="http://schemas.microsoft.com/office/drawing/2014/main" id="{CA9E15A9-0313-E187-3345-05D1959E2ACB}"/>
              </a:ext>
            </a:extLst>
          </p:cNvPr>
          <p:cNvSpPr/>
          <p:nvPr/>
        </p:nvSpPr>
        <p:spPr>
          <a:xfrm>
            <a:off x="3767951" y="3306785"/>
            <a:ext cx="1743119" cy="850786"/>
          </a:xfrm>
          <a:custGeom>
            <a:avLst/>
            <a:gdLst>
              <a:gd name="connsiteX0" fmla="*/ 0 w 1075907"/>
              <a:gd name="connsiteY0" fmla="*/ 0 h 537953"/>
              <a:gd name="connsiteX1" fmla="*/ 1075907 w 1075907"/>
              <a:gd name="connsiteY1" fmla="*/ 0 h 537953"/>
              <a:gd name="connsiteX2" fmla="*/ 1075907 w 1075907"/>
              <a:gd name="connsiteY2" fmla="*/ 537953 h 537953"/>
              <a:gd name="connsiteX3" fmla="*/ 0 w 1075907"/>
              <a:gd name="connsiteY3" fmla="*/ 537953 h 537953"/>
              <a:gd name="connsiteX4" fmla="*/ 0 w 1075907"/>
              <a:gd name="connsiteY4" fmla="*/ 0 h 5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537953">
                <a:moveTo>
                  <a:pt x="0" y="0"/>
                </a:moveTo>
                <a:lnTo>
                  <a:pt x="1075907" y="0"/>
                </a:lnTo>
                <a:lnTo>
                  <a:pt x="1075907" y="537953"/>
                </a:lnTo>
                <a:lnTo>
                  <a:pt x="0" y="53795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Beamline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Claude Pradervand</a:t>
            </a:r>
          </a:p>
        </p:txBody>
      </p:sp>
      <p:sp>
        <p:nvSpPr>
          <p:cNvPr id="25" name="Freeform: Shape 10">
            <a:extLst>
              <a:ext uri="{FF2B5EF4-FFF2-40B4-BE49-F238E27FC236}">
                <a16:creationId xmlns:a16="http://schemas.microsoft.com/office/drawing/2014/main" id="{ADE02840-CC19-D49D-9460-3CD2B3BF7FB7}"/>
              </a:ext>
            </a:extLst>
          </p:cNvPr>
          <p:cNvSpPr/>
          <p:nvPr/>
        </p:nvSpPr>
        <p:spPr>
          <a:xfrm>
            <a:off x="9826208" y="3306785"/>
            <a:ext cx="1742400" cy="850786"/>
          </a:xfrm>
          <a:custGeom>
            <a:avLst/>
            <a:gdLst>
              <a:gd name="connsiteX0" fmla="*/ 0 w 1075907"/>
              <a:gd name="connsiteY0" fmla="*/ 0 h 537953"/>
              <a:gd name="connsiteX1" fmla="*/ 1075907 w 1075907"/>
              <a:gd name="connsiteY1" fmla="*/ 0 h 537953"/>
              <a:gd name="connsiteX2" fmla="*/ 1075907 w 1075907"/>
              <a:gd name="connsiteY2" fmla="*/ 537953 h 537953"/>
              <a:gd name="connsiteX3" fmla="*/ 0 w 1075907"/>
              <a:gd name="connsiteY3" fmla="*/ 537953 h 537953"/>
              <a:gd name="connsiteX4" fmla="*/ 0 w 1075907"/>
              <a:gd name="connsiteY4" fmla="*/ 0 h 5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537953">
                <a:moveTo>
                  <a:pt x="0" y="0"/>
                </a:moveTo>
                <a:lnTo>
                  <a:pt x="1075907" y="0"/>
                </a:lnTo>
                <a:lnTo>
                  <a:pt x="1075907" y="537953"/>
                </a:lnTo>
                <a:lnTo>
                  <a:pt x="0" y="537953"/>
                </a:lnTo>
                <a:lnTo>
                  <a:pt x="0" y="0"/>
                </a:lnTo>
                <a:close/>
              </a:path>
            </a:pathLst>
          </a:custGeom>
          <a:solidFill>
            <a:srgbClr val="1019F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Endstation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Stefan Neppl</a:t>
            </a:r>
          </a:p>
        </p:txBody>
      </p:sp>
      <p:cxnSp>
        <p:nvCxnSpPr>
          <p:cNvPr id="26" name="Straight Connector 11">
            <a:extLst>
              <a:ext uri="{FF2B5EF4-FFF2-40B4-BE49-F238E27FC236}">
                <a16:creationId xmlns:a16="http://schemas.microsoft.com/office/drawing/2014/main" id="{5EF78FB0-4097-A99B-904C-DA54D9E5AD7F}"/>
              </a:ext>
            </a:extLst>
          </p:cNvPr>
          <p:cNvCxnSpPr>
            <a:cxnSpLocks/>
          </p:cNvCxnSpPr>
          <p:nvPr/>
        </p:nvCxnSpPr>
        <p:spPr>
          <a:xfrm>
            <a:off x="4639510" y="3033502"/>
            <a:ext cx="606500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1">
            <a:extLst>
              <a:ext uri="{FF2B5EF4-FFF2-40B4-BE49-F238E27FC236}">
                <a16:creationId xmlns:a16="http://schemas.microsoft.com/office/drawing/2014/main" id="{F9DE6AFB-8D94-EAA5-5C5D-0E0AFEEDB3D5}"/>
              </a:ext>
            </a:extLst>
          </p:cNvPr>
          <p:cNvCxnSpPr>
            <a:cxnSpLocks/>
          </p:cNvCxnSpPr>
          <p:nvPr/>
        </p:nvCxnSpPr>
        <p:spPr>
          <a:xfrm>
            <a:off x="4655840" y="3044607"/>
            <a:ext cx="0" cy="2621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31F4F3-B546-C086-384C-99F5D0BF58B2}"/>
              </a:ext>
            </a:extLst>
          </p:cNvPr>
          <p:cNvCxnSpPr>
            <a:cxnSpLocks/>
          </p:cNvCxnSpPr>
          <p:nvPr/>
        </p:nvCxnSpPr>
        <p:spPr>
          <a:xfrm>
            <a:off x="10710515" y="3033502"/>
            <a:ext cx="0" cy="2621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: Shape 10">
            <a:extLst>
              <a:ext uri="{FF2B5EF4-FFF2-40B4-BE49-F238E27FC236}">
                <a16:creationId xmlns:a16="http://schemas.microsoft.com/office/drawing/2014/main" id="{7B92E564-E361-0C3D-CFAC-AC30B57784A6}"/>
              </a:ext>
            </a:extLst>
          </p:cNvPr>
          <p:cNvSpPr/>
          <p:nvPr/>
        </p:nvSpPr>
        <p:spPr>
          <a:xfrm>
            <a:off x="9480376" y="4293096"/>
            <a:ext cx="2462480" cy="2232248"/>
          </a:xfrm>
          <a:custGeom>
            <a:avLst/>
            <a:gdLst>
              <a:gd name="connsiteX0" fmla="*/ 0 w 1075907"/>
              <a:gd name="connsiteY0" fmla="*/ 0 h 537953"/>
              <a:gd name="connsiteX1" fmla="*/ 1075907 w 1075907"/>
              <a:gd name="connsiteY1" fmla="*/ 0 h 537953"/>
              <a:gd name="connsiteX2" fmla="*/ 1075907 w 1075907"/>
              <a:gd name="connsiteY2" fmla="*/ 537953 h 537953"/>
              <a:gd name="connsiteX3" fmla="*/ 0 w 1075907"/>
              <a:gd name="connsiteY3" fmla="*/ 537953 h 537953"/>
              <a:gd name="connsiteX4" fmla="*/ 0 w 1075907"/>
              <a:gd name="connsiteY4" fmla="*/ 0 h 5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537953">
                <a:moveTo>
                  <a:pt x="0" y="0"/>
                </a:moveTo>
                <a:lnTo>
                  <a:pt x="1075907" y="0"/>
                </a:lnTo>
                <a:lnTo>
                  <a:pt x="1075907" y="537953"/>
                </a:lnTo>
                <a:lnTo>
                  <a:pt x="0" y="537953"/>
                </a:lnTo>
                <a:lnTo>
                  <a:pt x="0" y="0"/>
                </a:lnTo>
                <a:close/>
              </a:path>
            </a:pathLst>
          </a:custGeom>
          <a:solidFill>
            <a:srgbClr val="1019F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b="1" dirty="0"/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Working Group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Martin Huppert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(Hutch/Experiment Layout)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Yunpei Deng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(Laser System/Transport)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Juraj Krempasky 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(DAQ)</a:t>
            </a:r>
          </a:p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dirty="0"/>
          </a:p>
        </p:txBody>
      </p:sp>
      <p:sp>
        <p:nvSpPr>
          <p:cNvPr id="13" name="Freeform: Shape 20">
            <a:extLst>
              <a:ext uri="{FF2B5EF4-FFF2-40B4-BE49-F238E27FC236}">
                <a16:creationId xmlns:a16="http://schemas.microsoft.com/office/drawing/2014/main" id="{1D0D4DEB-5BD8-F509-D612-5E7914E266DE}"/>
              </a:ext>
            </a:extLst>
          </p:cNvPr>
          <p:cNvSpPr/>
          <p:nvPr/>
        </p:nvSpPr>
        <p:spPr>
          <a:xfrm>
            <a:off x="7032104" y="1916832"/>
            <a:ext cx="1565039" cy="717271"/>
          </a:xfrm>
          <a:custGeom>
            <a:avLst/>
            <a:gdLst>
              <a:gd name="connsiteX0" fmla="*/ 0 w 1075907"/>
              <a:gd name="connsiteY0" fmla="*/ 0 h 537953"/>
              <a:gd name="connsiteX1" fmla="*/ 1075907 w 1075907"/>
              <a:gd name="connsiteY1" fmla="*/ 0 h 537953"/>
              <a:gd name="connsiteX2" fmla="*/ 1075907 w 1075907"/>
              <a:gd name="connsiteY2" fmla="*/ 537953 h 537953"/>
              <a:gd name="connsiteX3" fmla="*/ 0 w 1075907"/>
              <a:gd name="connsiteY3" fmla="*/ 537953 h 537953"/>
              <a:gd name="connsiteX4" fmla="*/ 0 w 1075907"/>
              <a:gd name="connsiteY4" fmla="*/ 0 h 5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907" h="537953">
                <a:moveTo>
                  <a:pt x="0" y="0"/>
                </a:moveTo>
                <a:lnTo>
                  <a:pt x="1075907" y="0"/>
                </a:lnTo>
                <a:lnTo>
                  <a:pt x="1075907" y="537953"/>
                </a:lnTo>
                <a:lnTo>
                  <a:pt x="0" y="53795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547" tIns="13547" rIns="13547" bIns="13547" numCol="1" spcCol="1270" anchor="ctr" anchorCtr="0">
            <a:noAutofit/>
          </a:bodyPr>
          <a:lstStyle/>
          <a:p>
            <a:pPr algn="ctr" defTabSz="94824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/>
              <a:t>Project Owner</a:t>
            </a:r>
            <a:br>
              <a:rPr lang="en-US" sz="1600" dirty="0"/>
            </a:br>
            <a:r>
              <a:rPr lang="en-US" sz="1600" dirty="0"/>
              <a:t>Adrian Cavalieri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56ED1A9B-723F-D14A-E745-E7F27746643E}"/>
              </a:ext>
            </a:extLst>
          </p:cNvPr>
          <p:cNvGrpSpPr/>
          <p:nvPr/>
        </p:nvGrpSpPr>
        <p:grpSpPr>
          <a:xfrm>
            <a:off x="479376" y="2204864"/>
            <a:ext cx="3553072" cy="1110943"/>
            <a:chOff x="8578237" y="1316721"/>
            <a:chExt cx="3150784" cy="1110943"/>
          </a:xfrm>
        </p:grpSpPr>
        <p:sp>
          <p:nvSpPr>
            <p:cNvPr id="36" name="Oval 60">
              <a:extLst>
                <a:ext uri="{FF2B5EF4-FFF2-40B4-BE49-F238E27FC236}">
                  <a16:creationId xmlns:a16="http://schemas.microsoft.com/office/drawing/2014/main" id="{1F06EEDD-3C4B-E8E5-72C8-FBF4C68504FC}"/>
                </a:ext>
              </a:extLst>
            </p:cNvPr>
            <p:cNvSpPr/>
            <p:nvPr/>
          </p:nvSpPr>
          <p:spPr bwMode="auto">
            <a:xfrm>
              <a:off x="8578237" y="1316721"/>
              <a:ext cx="3150784" cy="1110943"/>
            </a:xfrm>
            <a:prstGeom prst="ellipse">
              <a:avLst/>
            </a:prstGeom>
            <a:solidFill>
              <a:srgbClr val="FFC000">
                <a:alpha val="7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7" name="TextBox 59">
              <a:extLst>
                <a:ext uri="{FF2B5EF4-FFF2-40B4-BE49-F238E27FC236}">
                  <a16:creationId xmlns:a16="http://schemas.microsoft.com/office/drawing/2014/main" id="{20302532-2DFD-756B-2C88-49956FFCB3D9}"/>
                </a:ext>
              </a:extLst>
            </p:cNvPr>
            <p:cNvSpPr txBox="1"/>
            <p:nvPr/>
          </p:nvSpPr>
          <p:spPr>
            <a:xfrm>
              <a:off x="9599918" y="1892785"/>
              <a:ext cx="129772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  <a:latin typeface="Calibri"/>
                </a:rPr>
                <a:t>(for beamline)</a:t>
              </a:r>
              <a:endParaRPr lang="de-CH" sz="1400" b="1" dirty="0"/>
            </a:p>
          </p:txBody>
        </p:sp>
        <p:sp>
          <p:nvSpPr>
            <p:cNvPr id="38" name="TextBox 53">
              <a:extLst>
                <a:ext uri="{FF2B5EF4-FFF2-40B4-BE49-F238E27FC236}">
                  <a16:creationId xmlns:a16="http://schemas.microsoft.com/office/drawing/2014/main" id="{A14F6CAA-A558-076C-5E31-F78672F5A1C0}"/>
                </a:ext>
              </a:extLst>
            </p:cNvPr>
            <p:cNvSpPr txBox="1"/>
            <p:nvPr/>
          </p:nvSpPr>
          <p:spPr>
            <a:xfrm>
              <a:off x="8769802" y="1604753"/>
              <a:ext cx="281057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0000"/>
                  </a:solidFill>
                  <a:latin typeface="Calibri"/>
                </a:rPr>
                <a:t>Funding: </a:t>
              </a:r>
              <a:r>
                <a:rPr lang="en-GB" sz="1400" b="1" dirty="0" err="1">
                  <a:solidFill>
                    <a:srgbClr val="000000"/>
                  </a:solidFill>
                  <a:latin typeface="Calibri"/>
                </a:rPr>
                <a:t>R’Equip</a:t>
              </a:r>
              <a:r>
                <a:rPr lang="en-GB" sz="1400" b="1" dirty="0">
                  <a:solidFill>
                    <a:srgbClr val="000000"/>
                  </a:solidFill>
                  <a:latin typeface="Calibri"/>
                </a:rPr>
                <a:t> (09/2022) 1800 </a:t>
              </a:r>
              <a:r>
                <a:rPr lang="en-GB" sz="1400" b="1" dirty="0" err="1">
                  <a:solidFill>
                    <a:srgbClr val="000000"/>
                  </a:solidFill>
                  <a:latin typeface="Calibri"/>
                </a:rPr>
                <a:t>kCHF</a:t>
              </a:r>
              <a:endParaRPr lang="de-CH" sz="1400" b="1" dirty="0"/>
            </a:p>
          </p:txBody>
        </p:sp>
      </p:grpSp>
      <p:sp>
        <p:nvSpPr>
          <p:cNvPr id="39" name="Oval 60">
            <a:extLst>
              <a:ext uri="{FF2B5EF4-FFF2-40B4-BE49-F238E27FC236}">
                <a16:creationId xmlns:a16="http://schemas.microsoft.com/office/drawing/2014/main" id="{287D4AE5-4CE2-276F-E802-3288C83CFD80}"/>
              </a:ext>
            </a:extLst>
          </p:cNvPr>
          <p:cNvSpPr/>
          <p:nvPr/>
        </p:nvSpPr>
        <p:spPr bwMode="auto">
          <a:xfrm>
            <a:off x="9624392" y="1844824"/>
            <a:ext cx="2160240" cy="822911"/>
          </a:xfrm>
          <a:prstGeom prst="ellipse">
            <a:avLst/>
          </a:prstGeom>
          <a:solidFill>
            <a:srgbClr val="FFC000">
              <a:alpha val="7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9243716-D2E1-2A1B-7D91-7B3033AF193B}"/>
              </a:ext>
            </a:extLst>
          </p:cNvPr>
          <p:cNvSpPr txBox="1"/>
          <p:nvPr/>
        </p:nvSpPr>
        <p:spPr>
          <a:xfrm>
            <a:off x="9984432" y="1988840"/>
            <a:ext cx="1800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Calibri"/>
              </a:rPr>
              <a:t>Funding: currently LNO budget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8300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A6375-AFF6-1B10-3F39-56CB34446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Diavolezza</a:t>
            </a:r>
            <a:r>
              <a:rPr lang="en-US" dirty="0"/>
              <a:t> beamline</a:t>
            </a:r>
          </a:p>
        </p:txBody>
      </p:sp>
      <p:pic>
        <p:nvPicPr>
          <p:cNvPr id="7" name="Content Placeholder 8" descr="A white box with black and blue lines&#10;&#10;Description automatically generated">
            <a:extLst>
              <a:ext uri="{FF2B5EF4-FFF2-40B4-BE49-F238E27FC236}">
                <a16:creationId xmlns:a16="http://schemas.microsoft.com/office/drawing/2014/main" id="{621B315C-DC4C-7CDB-29FC-D89FF7DDD7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8" y="1628800"/>
            <a:ext cx="11881321" cy="1493073"/>
          </a:xfrm>
          <a:prstGeom prst="rect">
            <a:avLst/>
          </a:prstGeom>
        </p:spPr>
      </p:pic>
      <p:pic>
        <p:nvPicPr>
          <p:cNvPr id="8" name="Picture 10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ECF35B9A-CB10-4211-8AA8-5B6A1461CC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" b="24603"/>
          <a:stretch/>
        </p:blipFill>
        <p:spPr>
          <a:xfrm>
            <a:off x="191344" y="4221088"/>
            <a:ext cx="5326012" cy="2023750"/>
          </a:xfrm>
          <a:prstGeom prst="rect">
            <a:avLst/>
          </a:prstGeom>
        </p:spPr>
      </p:pic>
      <p:pic>
        <p:nvPicPr>
          <p:cNvPr id="32" name="Content Placeholder 8" descr="A video game of a robot&#10;&#10;Description automatically generated with medium confidence">
            <a:extLst>
              <a:ext uri="{FF2B5EF4-FFF2-40B4-BE49-F238E27FC236}">
                <a16:creationId xmlns:a16="http://schemas.microsoft.com/office/drawing/2014/main" id="{DD46F259-3B2F-0083-C9FC-C5ADE38F258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" t="35925" r="38737" b="-2392"/>
          <a:stretch/>
        </p:blipFill>
        <p:spPr>
          <a:xfrm>
            <a:off x="6384032" y="4077072"/>
            <a:ext cx="5474942" cy="2869569"/>
          </a:xfrm>
          <a:prstGeom prst="rect">
            <a:avLst/>
          </a:prstGeom>
        </p:spPr>
      </p:pic>
      <p:cxnSp>
        <p:nvCxnSpPr>
          <p:cNvPr id="50" name="Straight Arrow Connector 51">
            <a:extLst>
              <a:ext uri="{FF2B5EF4-FFF2-40B4-BE49-F238E27FC236}">
                <a16:creationId xmlns:a16="http://schemas.microsoft.com/office/drawing/2014/main" id="{6F4E6A07-5CD1-3978-F2D1-4E0BEC36AF74}"/>
              </a:ext>
            </a:extLst>
          </p:cNvPr>
          <p:cNvCxnSpPr>
            <a:cxnSpLocks/>
          </p:cNvCxnSpPr>
          <p:nvPr/>
        </p:nvCxnSpPr>
        <p:spPr>
          <a:xfrm>
            <a:off x="2423592" y="2852936"/>
            <a:ext cx="3096344" cy="136815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0">
            <a:extLst>
              <a:ext uri="{FF2B5EF4-FFF2-40B4-BE49-F238E27FC236}">
                <a16:creationId xmlns:a16="http://schemas.microsoft.com/office/drawing/2014/main" id="{544ED3A8-F840-08C0-983C-2204D2F84956}"/>
              </a:ext>
            </a:extLst>
          </p:cNvPr>
          <p:cNvSpPr/>
          <p:nvPr/>
        </p:nvSpPr>
        <p:spPr>
          <a:xfrm>
            <a:off x="119336" y="2276872"/>
            <a:ext cx="2304256" cy="576064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9F05E3D-127B-8081-6AD4-60686C76C466}"/>
              </a:ext>
            </a:extLst>
          </p:cNvPr>
          <p:cNvSpPr/>
          <p:nvPr/>
        </p:nvSpPr>
        <p:spPr>
          <a:xfrm>
            <a:off x="191344" y="4221088"/>
            <a:ext cx="5328592" cy="2016224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56" name="Straight Arrow Connector 51">
            <a:extLst>
              <a:ext uri="{FF2B5EF4-FFF2-40B4-BE49-F238E27FC236}">
                <a16:creationId xmlns:a16="http://schemas.microsoft.com/office/drawing/2014/main" id="{A662E605-D3FA-9636-F9EA-C28C26C9584F}"/>
              </a:ext>
            </a:extLst>
          </p:cNvPr>
          <p:cNvCxnSpPr>
            <a:cxnSpLocks/>
          </p:cNvCxnSpPr>
          <p:nvPr/>
        </p:nvCxnSpPr>
        <p:spPr>
          <a:xfrm>
            <a:off x="119336" y="2852936"/>
            <a:ext cx="72008" cy="136815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7F316840-5541-6F13-20A2-112554166DDC}"/>
              </a:ext>
            </a:extLst>
          </p:cNvPr>
          <p:cNvGrpSpPr/>
          <p:nvPr/>
        </p:nvGrpSpPr>
        <p:grpSpPr>
          <a:xfrm>
            <a:off x="6278400" y="3573016"/>
            <a:ext cx="5794264" cy="647492"/>
            <a:chOff x="6278400" y="3573016"/>
            <a:chExt cx="5794264" cy="647492"/>
          </a:xfrm>
        </p:grpSpPr>
        <p:cxnSp>
          <p:nvCxnSpPr>
            <p:cNvPr id="33" name="Straight Arrow Connector 51">
              <a:extLst>
                <a:ext uri="{FF2B5EF4-FFF2-40B4-BE49-F238E27FC236}">
                  <a16:creationId xmlns:a16="http://schemas.microsoft.com/office/drawing/2014/main" id="{5A087E48-B2C5-B833-B74F-EA8E04AC5C34}"/>
                </a:ext>
              </a:extLst>
            </p:cNvPr>
            <p:cNvCxnSpPr>
              <a:cxnSpLocks/>
            </p:cNvCxnSpPr>
            <p:nvPr/>
          </p:nvCxnSpPr>
          <p:spPr>
            <a:xfrm>
              <a:off x="6312024" y="3911157"/>
              <a:ext cx="576064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2">
              <a:extLst>
                <a:ext uri="{FF2B5EF4-FFF2-40B4-BE49-F238E27FC236}">
                  <a16:creationId xmlns:a16="http://schemas.microsoft.com/office/drawing/2014/main" id="{B8F85ED1-4EA3-459C-96AC-7415386401DD}"/>
                </a:ext>
              </a:extLst>
            </p:cNvPr>
            <p:cNvCxnSpPr>
              <a:cxnSpLocks/>
            </p:cNvCxnSpPr>
            <p:nvPr/>
          </p:nvCxnSpPr>
          <p:spPr>
            <a:xfrm>
              <a:off x="6437577" y="3831293"/>
              <a:ext cx="0" cy="8092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53">
              <a:extLst>
                <a:ext uri="{FF2B5EF4-FFF2-40B4-BE49-F238E27FC236}">
                  <a16:creationId xmlns:a16="http://schemas.microsoft.com/office/drawing/2014/main" id="{DF6C0467-DBB3-9690-255D-711E22EAD592}"/>
                </a:ext>
              </a:extLst>
            </p:cNvPr>
            <p:cNvCxnSpPr>
              <a:cxnSpLocks/>
            </p:cNvCxnSpPr>
            <p:nvPr/>
          </p:nvCxnSpPr>
          <p:spPr>
            <a:xfrm>
              <a:off x="7768604" y="3831293"/>
              <a:ext cx="0" cy="8092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54">
              <a:extLst>
                <a:ext uri="{FF2B5EF4-FFF2-40B4-BE49-F238E27FC236}">
                  <a16:creationId xmlns:a16="http://schemas.microsoft.com/office/drawing/2014/main" id="{E728D876-1AA8-5CF9-5ED5-62338451A637}"/>
                </a:ext>
              </a:extLst>
            </p:cNvPr>
            <p:cNvCxnSpPr>
              <a:cxnSpLocks/>
            </p:cNvCxnSpPr>
            <p:nvPr/>
          </p:nvCxnSpPr>
          <p:spPr>
            <a:xfrm>
              <a:off x="9099631" y="3831293"/>
              <a:ext cx="0" cy="8092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55">
              <a:extLst>
                <a:ext uri="{FF2B5EF4-FFF2-40B4-BE49-F238E27FC236}">
                  <a16:creationId xmlns:a16="http://schemas.microsoft.com/office/drawing/2014/main" id="{DA8716DA-D067-391E-9473-B60A0FCDCF51}"/>
                </a:ext>
              </a:extLst>
            </p:cNvPr>
            <p:cNvCxnSpPr>
              <a:cxnSpLocks/>
            </p:cNvCxnSpPr>
            <p:nvPr/>
          </p:nvCxnSpPr>
          <p:spPr>
            <a:xfrm>
              <a:off x="10430658" y="3831293"/>
              <a:ext cx="0" cy="8092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56">
              <a:extLst>
                <a:ext uri="{FF2B5EF4-FFF2-40B4-BE49-F238E27FC236}">
                  <a16:creationId xmlns:a16="http://schemas.microsoft.com/office/drawing/2014/main" id="{F5315BE3-EB7C-7902-9550-526DBAB3B7BE}"/>
                </a:ext>
              </a:extLst>
            </p:cNvPr>
            <p:cNvCxnSpPr>
              <a:cxnSpLocks/>
            </p:cNvCxnSpPr>
            <p:nvPr/>
          </p:nvCxnSpPr>
          <p:spPr>
            <a:xfrm>
              <a:off x="11761686" y="3831293"/>
              <a:ext cx="0" cy="8092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62">
                  <a:extLst>
                    <a:ext uri="{FF2B5EF4-FFF2-40B4-BE49-F238E27FC236}">
                      <a16:creationId xmlns:a16="http://schemas.microsoft.com/office/drawing/2014/main" id="{A9DBD886-4574-B0B0-DF13-5E0E264997B6}"/>
                    </a:ext>
                  </a:extLst>
                </p:cNvPr>
                <p:cNvSpPr txBox="1"/>
                <p:nvPr/>
              </p:nvSpPr>
              <p:spPr>
                <a:xfrm>
                  <a:off x="6295893" y="3573016"/>
                  <a:ext cx="3590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𝟔𝟎𝟓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62">
                  <a:extLst>
                    <a:ext uri="{FF2B5EF4-FFF2-40B4-BE49-F238E27FC236}">
                      <a16:creationId xmlns:a16="http://schemas.microsoft.com/office/drawing/2014/main" id="{A9DBD886-4574-B0B0-DF13-5E0E264997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5893" y="3573016"/>
                  <a:ext cx="359073" cy="215444"/>
                </a:xfrm>
                <a:prstGeom prst="rect">
                  <a:avLst/>
                </a:prstGeom>
                <a:blipFill>
                  <a:blip r:embed="rId6"/>
                  <a:stretch>
                    <a:fillRect l="-13559" r="-10169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63">
                  <a:extLst>
                    <a:ext uri="{FF2B5EF4-FFF2-40B4-BE49-F238E27FC236}">
                      <a16:creationId xmlns:a16="http://schemas.microsoft.com/office/drawing/2014/main" id="{6E461839-752E-DA5B-AECB-59FB29319BAE}"/>
                    </a:ext>
                  </a:extLst>
                </p:cNvPr>
                <p:cNvSpPr txBox="1"/>
                <p:nvPr/>
              </p:nvSpPr>
              <p:spPr>
                <a:xfrm>
                  <a:off x="7627068" y="3573016"/>
                  <a:ext cx="3590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𝟔𝟏𝟎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Box 63">
                  <a:extLst>
                    <a:ext uri="{FF2B5EF4-FFF2-40B4-BE49-F238E27FC236}">
                      <a16:creationId xmlns:a16="http://schemas.microsoft.com/office/drawing/2014/main" id="{6E461839-752E-DA5B-AECB-59FB29319B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7068" y="3573016"/>
                  <a:ext cx="359073" cy="215444"/>
                </a:xfrm>
                <a:prstGeom prst="rect">
                  <a:avLst/>
                </a:prstGeom>
                <a:blipFill>
                  <a:blip r:embed="rId7"/>
                  <a:stretch>
                    <a:fillRect l="-11864" r="-10169"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64">
                  <a:extLst>
                    <a:ext uri="{FF2B5EF4-FFF2-40B4-BE49-F238E27FC236}">
                      <a16:creationId xmlns:a16="http://schemas.microsoft.com/office/drawing/2014/main" id="{A10FCB47-A2E1-9B12-9BDF-F54817F9EAC1}"/>
                    </a:ext>
                  </a:extLst>
                </p:cNvPr>
                <p:cNvSpPr txBox="1"/>
                <p:nvPr/>
              </p:nvSpPr>
              <p:spPr>
                <a:xfrm>
                  <a:off x="8958243" y="3573016"/>
                  <a:ext cx="3590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𝟔𝟏𝟓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64">
                  <a:extLst>
                    <a:ext uri="{FF2B5EF4-FFF2-40B4-BE49-F238E27FC236}">
                      <a16:creationId xmlns:a16="http://schemas.microsoft.com/office/drawing/2014/main" id="{A10FCB47-A2E1-9B12-9BDF-F54817F9EA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8243" y="3573016"/>
                  <a:ext cx="359073" cy="215444"/>
                </a:xfrm>
                <a:prstGeom prst="rect">
                  <a:avLst/>
                </a:prstGeom>
                <a:blipFill>
                  <a:blip r:embed="rId8"/>
                  <a:stretch>
                    <a:fillRect l="-13793" r="-12069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65">
                  <a:extLst>
                    <a:ext uri="{FF2B5EF4-FFF2-40B4-BE49-F238E27FC236}">
                      <a16:creationId xmlns:a16="http://schemas.microsoft.com/office/drawing/2014/main" id="{2AFA0EDF-BE46-E7A7-0AA9-29507C4A16BC}"/>
                    </a:ext>
                  </a:extLst>
                </p:cNvPr>
                <p:cNvSpPr txBox="1"/>
                <p:nvPr/>
              </p:nvSpPr>
              <p:spPr>
                <a:xfrm>
                  <a:off x="10289418" y="3573016"/>
                  <a:ext cx="3590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𝟔𝟐𝟎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Box 65">
                  <a:extLst>
                    <a:ext uri="{FF2B5EF4-FFF2-40B4-BE49-F238E27FC236}">
                      <a16:creationId xmlns:a16="http://schemas.microsoft.com/office/drawing/2014/main" id="{2AFA0EDF-BE46-E7A7-0AA9-29507C4A16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89418" y="3573016"/>
                  <a:ext cx="359073" cy="215444"/>
                </a:xfrm>
                <a:prstGeom prst="rect">
                  <a:avLst/>
                </a:prstGeom>
                <a:blipFill>
                  <a:blip r:embed="rId9"/>
                  <a:stretch>
                    <a:fillRect l="-11864" r="-10169"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66">
                  <a:extLst>
                    <a:ext uri="{FF2B5EF4-FFF2-40B4-BE49-F238E27FC236}">
                      <a16:creationId xmlns:a16="http://schemas.microsoft.com/office/drawing/2014/main" id="{2A4C1189-1562-6B20-CE23-65A4762CC922}"/>
                    </a:ext>
                  </a:extLst>
                </p:cNvPr>
                <p:cNvSpPr txBox="1"/>
                <p:nvPr/>
              </p:nvSpPr>
              <p:spPr>
                <a:xfrm>
                  <a:off x="11620594" y="3573016"/>
                  <a:ext cx="35907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𝟔𝟐𝟓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66">
                  <a:extLst>
                    <a:ext uri="{FF2B5EF4-FFF2-40B4-BE49-F238E27FC236}">
                      <a16:creationId xmlns:a16="http://schemas.microsoft.com/office/drawing/2014/main" id="{2A4C1189-1562-6B20-CE23-65A4762CC9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20594" y="3573016"/>
                  <a:ext cx="359073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1864" r="-11864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1">
                  <a:extLst>
                    <a:ext uri="{FF2B5EF4-FFF2-40B4-BE49-F238E27FC236}">
                      <a16:creationId xmlns:a16="http://schemas.microsoft.com/office/drawing/2014/main" id="{FBE25F94-D358-C13E-58F3-4D97AB68D0CF}"/>
                    </a:ext>
                  </a:extLst>
                </p:cNvPr>
                <p:cNvSpPr txBox="1"/>
                <p:nvPr/>
              </p:nvSpPr>
              <p:spPr>
                <a:xfrm>
                  <a:off x="11928648" y="4005064"/>
                  <a:ext cx="14106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𝐙</m:t>
                        </m:r>
                      </m:oMath>
                    </m:oMathPara>
                  </a14:m>
                  <a:endParaRPr lang="en-GB" sz="1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1">
                  <a:extLst>
                    <a:ext uri="{FF2B5EF4-FFF2-40B4-BE49-F238E27FC236}">
                      <a16:creationId xmlns:a16="http://schemas.microsoft.com/office/drawing/2014/main" id="{FBE25F94-D358-C13E-58F3-4D97AB68D0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28648" y="4005064"/>
                  <a:ext cx="141064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30435" r="-30435"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8D13FF05-055A-9784-4DC9-A8833C81B601}"/>
                </a:ext>
              </a:extLst>
            </p:cNvPr>
            <p:cNvGrpSpPr/>
            <p:nvPr/>
          </p:nvGrpSpPr>
          <p:grpSpPr>
            <a:xfrm>
              <a:off x="6278400" y="3826800"/>
              <a:ext cx="40358" cy="162000"/>
              <a:chOff x="5879976" y="3983693"/>
              <a:chExt cx="40358" cy="162000"/>
            </a:xfrm>
          </p:grpSpPr>
          <p:cxnSp>
            <p:nvCxnSpPr>
              <p:cNvPr id="65" name="Straight Connector 52">
                <a:extLst>
                  <a:ext uri="{FF2B5EF4-FFF2-40B4-BE49-F238E27FC236}">
                    <a16:creationId xmlns:a16="http://schemas.microsoft.com/office/drawing/2014/main" id="{C9B353DC-3401-D767-4C97-F6970ABDFA41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5879976" y="3983693"/>
                <a:ext cx="0" cy="16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52">
                <a:extLst>
                  <a:ext uri="{FF2B5EF4-FFF2-40B4-BE49-F238E27FC236}">
                    <a16:creationId xmlns:a16="http://schemas.microsoft.com/office/drawing/2014/main" id="{6F44D869-4E9A-913D-203F-D3C89C40526D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5920334" y="3983693"/>
                <a:ext cx="0" cy="16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2ECF19A7-0394-B6BD-579F-70B7BAD3E8D7}"/>
              </a:ext>
            </a:extLst>
          </p:cNvPr>
          <p:cNvGrpSpPr/>
          <p:nvPr/>
        </p:nvGrpSpPr>
        <p:grpSpPr>
          <a:xfrm>
            <a:off x="0" y="1107788"/>
            <a:ext cx="12041014" cy="530212"/>
            <a:chOff x="0" y="1107788"/>
            <a:chExt cx="12041014" cy="530212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375FD1DC-1E72-6886-F453-C8CE6F6677F5}"/>
                </a:ext>
              </a:extLst>
            </p:cNvPr>
            <p:cNvGrpSpPr/>
            <p:nvPr/>
          </p:nvGrpSpPr>
          <p:grpSpPr>
            <a:xfrm>
              <a:off x="0" y="1107788"/>
              <a:ext cx="12000656" cy="501774"/>
              <a:chOff x="0" y="1107788"/>
              <a:chExt cx="12000656" cy="501774"/>
            </a:xfrm>
          </p:grpSpPr>
          <p:sp>
            <p:nvSpPr>
              <p:cNvPr id="3" name="Rectangle 91">
                <a:extLst>
                  <a:ext uri="{FF2B5EF4-FFF2-40B4-BE49-F238E27FC236}">
                    <a16:creationId xmlns:a16="http://schemas.microsoft.com/office/drawing/2014/main" id="{3E81B866-0564-D07B-8D64-C6718BAF4182}"/>
                  </a:ext>
                </a:extLst>
              </p:cNvPr>
              <p:cNvSpPr/>
              <p:nvPr/>
            </p:nvSpPr>
            <p:spPr>
              <a:xfrm>
                <a:off x="1353760" y="1107788"/>
                <a:ext cx="1048605" cy="5017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cxnSp>
            <p:nvCxnSpPr>
              <p:cNvPr id="11" name="Straight Arrow Connector 24">
                <a:extLst>
                  <a:ext uri="{FF2B5EF4-FFF2-40B4-BE49-F238E27FC236}">
                    <a16:creationId xmlns:a16="http://schemas.microsoft.com/office/drawing/2014/main" id="{CF6717A7-3BFB-712C-2BF7-3972D3F497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1541494"/>
                <a:ext cx="1200065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26">
                <a:extLst>
                  <a:ext uri="{FF2B5EF4-FFF2-40B4-BE49-F238E27FC236}">
                    <a16:creationId xmlns:a16="http://schemas.microsoft.com/office/drawing/2014/main" id="{E0CD7746-6998-2DE5-DFBC-9B2C5FABE8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14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7">
                <a:extLst>
                  <a:ext uri="{FF2B5EF4-FFF2-40B4-BE49-F238E27FC236}">
                    <a16:creationId xmlns:a16="http://schemas.microsoft.com/office/drawing/2014/main" id="{2E318567-7C2D-7562-97DB-B3B0EC5CC0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4111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28">
                <a:extLst>
                  <a:ext uri="{FF2B5EF4-FFF2-40B4-BE49-F238E27FC236}">
                    <a16:creationId xmlns:a16="http://schemas.microsoft.com/office/drawing/2014/main" id="{02087FF8-48B1-5C35-5C3E-09EE932E47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4307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9">
                <a:extLst>
                  <a:ext uri="{FF2B5EF4-FFF2-40B4-BE49-F238E27FC236}">
                    <a16:creationId xmlns:a16="http://schemas.microsoft.com/office/drawing/2014/main" id="{0A0A6F60-8E55-0FE4-3F08-645D47FF4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4503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30">
                <a:extLst>
                  <a:ext uri="{FF2B5EF4-FFF2-40B4-BE49-F238E27FC236}">
                    <a16:creationId xmlns:a16="http://schemas.microsoft.com/office/drawing/2014/main" id="{7BF5D8B4-8B59-DC18-8735-069988DDEE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64700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31">
                <a:extLst>
                  <a:ext uri="{FF2B5EF4-FFF2-40B4-BE49-F238E27FC236}">
                    <a16:creationId xmlns:a16="http://schemas.microsoft.com/office/drawing/2014/main" id="{79B3AE5D-55A9-739C-913A-7B2481606D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4896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32">
                <a:extLst>
                  <a:ext uri="{FF2B5EF4-FFF2-40B4-BE49-F238E27FC236}">
                    <a16:creationId xmlns:a16="http://schemas.microsoft.com/office/drawing/2014/main" id="{99CE2E51-139C-2AF6-CB18-A81279B312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5093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33">
                <a:extLst>
                  <a:ext uri="{FF2B5EF4-FFF2-40B4-BE49-F238E27FC236}">
                    <a16:creationId xmlns:a16="http://schemas.microsoft.com/office/drawing/2014/main" id="{4C76C251-0C0D-13D1-1D65-C8EE585E80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35289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34">
                <a:extLst>
                  <a:ext uri="{FF2B5EF4-FFF2-40B4-BE49-F238E27FC236}">
                    <a16:creationId xmlns:a16="http://schemas.microsoft.com/office/drawing/2014/main" id="{95D72BA7-4A55-BF5A-67D8-26BE955B48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5486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35">
                <a:extLst>
                  <a:ext uri="{FF2B5EF4-FFF2-40B4-BE49-F238E27FC236}">
                    <a16:creationId xmlns:a16="http://schemas.microsoft.com/office/drawing/2014/main" id="{EBC0B536-AC45-D01F-1DBB-8B31758D5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15683" y="1438040"/>
                <a:ext cx="0" cy="10483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38">
                    <a:extLst>
                      <a:ext uri="{FF2B5EF4-FFF2-40B4-BE49-F238E27FC236}">
                        <a16:creationId xmlns:a16="http://schemas.microsoft.com/office/drawing/2014/main" id="{54E0F54B-A960-6C8C-6EE2-F9FD5C99ECE4}"/>
                      </a:ext>
                    </a:extLst>
                  </p:cNvPr>
                  <p:cNvSpPr txBox="1"/>
                  <p:nvPr/>
                </p:nvSpPr>
                <p:spPr>
                  <a:xfrm>
                    <a:off x="808796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𝟓𝟔𝟎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38">
                    <a:extLst>
                      <a:ext uri="{FF2B5EF4-FFF2-40B4-BE49-F238E27FC236}">
                        <a16:creationId xmlns:a16="http://schemas.microsoft.com/office/drawing/2014/main" id="{54E0F54B-A960-6C8C-6EE2-F9FD5C99ECE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8796" y="1196752"/>
                    <a:ext cx="359073" cy="21544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13559" r="-10169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39">
                    <a:extLst>
                      <a:ext uri="{FF2B5EF4-FFF2-40B4-BE49-F238E27FC236}">
                        <a16:creationId xmlns:a16="http://schemas.microsoft.com/office/drawing/2014/main" id="{9F109CC5-7DDF-C46F-3459-19EB82DEE3A3}"/>
                      </a:ext>
                    </a:extLst>
                  </p:cNvPr>
                  <p:cNvSpPr txBox="1"/>
                  <p:nvPr/>
                </p:nvSpPr>
                <p:spPr>
                  <a:xfrm>
                    <a:off x="1999196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𝟓𝟔𝟓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39">
                    <a:extLst>
                      <a:ext uri="{FF2B5EF4-FFF2-40B4-BE49-F238E27FC236}">
                        <a16:creationId xmlns:a16="http://schemas.microsoft.com/office/drawing/2014/main" id="{9F109CC5-7DDF-C46F-3459-19EB82DEE3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99196" y="1196752"/>
                    <a:ext cx="359073" cy="21544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13559" r="-10169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40">
                    <a:extLst>
                      <a:ext uri="{FF2B5EF4-FFF2-40B4-BE49-F238E27FC236}">
                        <a16:creationId xmlns:a16="http://schemas.microsoft.com/office/drawing/2014/main" id="{41D53477-E2EE-904B-5B11-5ECDAA445274}"/>
                      </a:ext>
                    </a:extLst>
                  </p:cNvPr>
                  <p:cNvSpPr txBox="1"/>
                  <p:nvPr/>
                </p:nvSpPr>
                <p:spPr>
                  <a:xfrm>
                    <a:off x="3189596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𝟓𝟕𝟎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4" name="TextBox 40">
                    <a:extLst>
                      <a:ext uri="{FF2B5EF4-FFF2-40B4-BE49-F238E27FC236}">
                        <a16:creationId xmlns:a16="http://schemas.microsoft.com/office/drawing/2014/main" id="{41D53477-E2EE-904B-5B11-5ECDAA44527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9596" y="1196752"/>
                    <a:ext cx="359073" cy="21544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11864" r="-11864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41">
                    <a:extLst>
                      <a:ext uri="{FF2B5EF4-FFF2-40B4-BE49-F238E27FC236}">
                        <a16:creationId xmlns:a16="http://schemas.microsoft.com/office/drawing/2014/main" id="{5EBB3D33-5C48-6DA7-A98E-93DD5C855D83}"/>
                      </a:ext>
                    </a:extLst>
                  </p:cNvPr>
                  <p:cNvSpPr txBox="1"/>
                  <p:nvPr/>
                </p:nvSpPr>
                <p:spPr>
                  <a:xfrm>
                    <a:off x="4379996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𝟓𝟕𝟓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TextBox 41">
                    <a:extLst>
                      <a:ext uri="{FF2B5EF4-FFF2-40B4-BE49-F238E27FC236}">
                        <a16:creationId xmlns:a16="http://schemas.microsoft.com/office/drawing/2014/main" id="{5EBB3D33-5C48-6DA7-A98E-93DD5C855D8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79996" y="1196752"/>
                    <a:ext cx="359073" cy="215444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13793" r="-12069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42">
                    <a:extLst>
                      <a:ext uri="{FF2B5EF4-FFF2-40B4-BE49-F238E27FC236}">
                        <a16:creationId xmlns:a16="http://schemas.microsoft.com/office/drawing/2014/main" id="{A0AA3BF3-BE45-762A-102B-1D6B66090BFE}"/>
                      </a:ext>
                    </a:extLst>
                  </p:cNvPr>
                  <p:cNvSpPr txBox="1"/>
                  <p:nvPr/>
                </p:nvSpPr>
                <p:spPr>
                  <a:xfrm>
                    <a:off x="5570397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𝟓𝟖𝟎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6" name="TextBox 42">
                    <a:extLst>
                      <a:ext uri="{FF2B5EF4-FFF2-40B4-BE49-F238E27FC236}">
                        <a16:creationId xmlns:a16="http://schemas.microsoft.com/office/drawing/2014/main" id="{A0AA3BF3-BE45-762A-102B-1D6B66090B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70397" y="1196752"/>
                    <a:ext cx="359073" cy="215444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13559" r="-10169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43">
                    <a:extLst>
                      <a:ext uri="{FF2B5EF4-FFF2-40B4-BE49-F238E27FC236}">
                        <a16:creationId xmlns:a16="http://schemas.microsoft.com/office/drawing/2014/main" id="{934BF397-C95F-0D5D-2235-DEEBBE7422F4}"/>
                      </a:ext>
                    </a:extLst>
                  </p:cNvPr>
                  <p:cNvSpPr txBox="1"/>
                  <p:nvPr/>
                </p:nvSpPr>
                <p:spPr>
                  <a:xfrm>
                    <a:off x="6760797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𝟓𝟖𝟓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TextBox 43">
                    <a:extLst>
                      <a:ext uri="{FF2B5EF4-FFF2-40B4-BE49-F238E27FC236}">
                        <a16:creationId xmlns:a16="http://schemas.microsoft.com/office/drawing/2014/main" id="{934BF397-C95F-0D5D-2235-DEEBBE7422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60797" y="1196752"/>
                    <a:ext cx="359073" cy="21544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11864" r="-11864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44">
                    <a:extLst>
                      <a:ext uri="{FF2B5EF4-FFF2-40B4-BE49-F238E27FC236}">
                        <a16:creationId xmlns:a16="http://schemas.microsoft.com/office/drawing/2014/main" id="{C28DF556-3847-C102-929F-6CA0EFD7EB7C}"/>
                      </a:ext>
                    </a:extLst>
                  </p:cNvPr>
                  <p:cNvSpPr txBox="1"/>
                  <p:nvPr/>
                </p:nvSpPr>
                <p:spPr>
                  <a:xfrm>
                    <a:off x="7951197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𝟓𝟗𝟎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" name="TextBox 44">
                    <a:extLst>
                      <a:ext uri="{FF2B5EF4-FFF2-40B4-BE49-F238E27FC236}">
                        <a16:creationId xmlns:a16="http://schemas.microsoft.com/office/drawing/2014/main" id="{C28DF556-3847-C102-929F-6CA0EFD7EB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51197" y="1196752"/>
                    <a:ext cx="359073" cy="215444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11864" r="-11864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45">
                    <a:extLst>
                      <a:ext uri="{FF2B5EF4-FFF2-40B4-BE49-F238E27FC236}">
                        <a16:creationId xmlns:a16="http://schemas.microsoft.com/office/drawing/2014/main" id="{DC4A7F4B-2700-C970-F601-599405EE0B27}"/>
                      </a:ext>
                    </a:extLst>
                  </p:cNvPr>
                  <p:cNvSpPr txBox="1"/>
                  <p:nvPr/>
                </p:nvSpPr>
                <p:spPr>
                  <a:xfrm>
                    <a:off x="9141597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𝟓𝟗𝟓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" name="TextBox 45">
                    <a:extLst>
                      <a:ext uri="{FF2B5EF4-FFF2-40B4-BE49-F238E27FC236}">
                        <a16:creationId xmlns:a16="http://schemas.microsoft.com/office/drawing/2014/main" id="{DC4A7F4B-2700-C970-F601-599405EE0B2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41597" y="1196752"/>
                    <a:ext cx="359073" cy="215444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13559" r="-10169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47">
                    <a:extLst>
                      <a:ext uri="{FF2B5EF4-FFF2-40B4-BE49-F238E27FC236}">
                        <a16:creationId xmlns:a16="http://schemas.microsoft.com/office/drawing/2014/main" id="{3834CCBB-ADCE-8EED-B3C7-47C7223CD1F5}"/>
                      </a:ext>
                    </a:extLst>
                  </p:cNvPr>
                  <p:cNvSpPr txBox="1"/>
                  <p:nvPr/>
                </p:nvSpPr>
                <p:spPr>
                  <a:xfrm>
                    <a:off x="11522394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𝟔𝟎𝟓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TextBox 47">
                    <a:extLst>
                      <a:ext uri="{FF2B5EF4-FFF2-40B4-BE49-F238E27FC236}">
                        <a16:creationId xmlns:a16="http://schemas.microsoft.com/office/drawing/2014/main" id="{3834CCBB-ADCE-8EED-B3C7-47C7223CD1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522394" y="1196752"/>
                    <a:ext cx="359073" cy="21544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11864" r="-11864" b="-555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48">
                    <a:extLst>
                      <a:ext uri="{FF2B5EF4-FFF2-40B4-BE49-F238E27FC236}">
                        <a16:creationId xmlns:a16="http://schemas.microsoft.com/office/drawing/2014/main" id="{712323E5-0853-8BA7-1D5D-2A0643B5563E}"/>
                      </a:ext>
                    </a:extLst>
                  </p:cNvPr>
                  <p:cNvSpPr txBox="1"/>
                  <p:nvPr/>
                </p:nvSpPr>
                <p:spPr>
                  <a:xfrm>
                    <a:off x="10331998" y="1196752"/>
                    <a:ext cx="359073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𝟔𝟎𝟎</m:t>
                          </m:r>
                        </m:oMath>
                      </m:oMathPara>
                    </a14:m>
                    <a:endParaRPr lang="en-GB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TextBox 48">
                    <a:extLst>
                      <a:ext uri="{FF2B5EF4-FFF2-40B4-BE49-F238E27FC236}">
                        <a16:creationId xmlns:a16="http://schemas.microsoft.com/office/drawing/2014/main" id="{712323E5-0853-8BA7-1D5D-2A0643B556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31998" y="1196752"/>
                    <a:ext cx="359073" cy="215444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11864" r="-10169" b="-2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1BEE5D2B-E818-B9DE-AF3E-DB2B74901FB3}"/>
                </a:ext>
              </a:extLst>
            </p:cNvPr>
            <p:cNvGrpSpPr/>
            <p:nvPr/>
          </p:nvGrpSpPr>
          <p:grpSpPr>
            <a:xfrm>
              <a:off x="12000656" y="1476000"/>
              <a:ext cx="40358" cy="162000"/>
              <a:chOff x="5879976" y="3983693"/>
              <a:chExt cx="40358" cy="162000"/>
            </a:xfrm>
          </p:grpSpPr>
          <p:cxnSp>
            <p:nvCxnSpPr>
              <p:cNvPr id="87" name="Straight Connector 52">
                <a:extLst>
                  <a:ext uri="{FF2B5EF4-FFF2-40B4-BE49-F238E27FC236}">
                    <a16:creationId xmlns:a16="http://schemas.microsoft.com/office/drawing/2014/main" id="{DD91A3A6-C1CA-BD53-627B-1F8B90880561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5879976" y="3983693"/>
                <a:ext cx="0" cy="16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52">
                <a:extLst>
                  <a:ext uri="{FF2B5EF4-FFF2-40B4-BE49-F238E27FC236}">
                    <a16:creationId xmlns:a16="http://schemas.microsoft.com/office/drawing/2014/main" id="{32082FB6-1896-3734-5C0B-3C231E547B2F}"/>
                  </a:ext>
                </a:extLst>
              </p:cNvPr>
              <p:cNvCxnSpPr>
                <a:cxnSpLocks/>
              </p:cNvCxnSpPr>
              <p:nvPr/>
            </p:nvCxnSpPr>
            <p:spPr>
              <a:xfrm rot="1380000">
                <a:off x="5920334" y="3983693"/>
                <a:ext cx="0" cy="16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493EF993-FB54-C726-EBE9-8CA773E5D308}"/>
              </a:ext>
            </a:extLst>
          </p:cNvPr>
          <p:cNvCxnSpPr>
            <a:cxnSpLocks/>
          </p:cNvCxnSpPr>
          <p:nvPr/>
        </p:nvCxnSpPr>
        <p:spPr>
          <a:xfrm>
            <a:off x="11064552" y="3573016"/>
            <a:ext cx="288032" cy="792088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30">
            <a:extLst>
              <a:ext uri="{FF2B5EF4-FFF2-40B4-BE49-F238E27FC236}">
                <a16:creationId xmlns:a16="http://schemas.microsoft.com/office/drawing/2014/main" id="{1C9B81C1-23F6-B241-1B38-06BA56F9559B}"/>
              </a:ext>
            </a:extLst>
          </p:cNvPr>
          <p:cNvSpPr txBox="1"/>
          <p:nvPr/>
        </p:nvSpPr>
        <p:spPr>
          <a:xfrm>
            <a:off x="10776520" y="3284984"/>
            <a:ext cx="72008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KB mirror</a:t>
            </a:r>
          </a:p>
        </p:txBody>
      </p: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B04AC0EE-DAEF-58B0-EF25-E8E2CBEFFEED}"/>
              </a:ext>
            </a:extLst>
          </p:cNvPr>
          <p:cNvCxnSpPr>
            <a:cxnSpLocks/>
          </p:cNvCxnSpPr>
          <p:nvPr/>
        </p:nvCxnSpPr>
        <p:spPr>
          <a:xfrm>
            <a:off x="9840416" y="3573016"/>
            <a:ext cx="288032" cy="936104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A76624D9-08D9-DFC2-32A4-5BD8111CF61D}"/>
              </a:ext>
            </a:extLst>
          </p:cNvPr>
          <p:cNvCxnSpPr>
            <a:cxnSpLocks/>
          </p:cNvCxnSpPr>
          <p:nvPr/>
        </p:nvCxnSpPr>
        <p:spPr>
          <a:xfrm flipH="1">
            <a:off x="8184232" y="3573016"/>
            <a:ext cx="72008" cy="1008112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396761DA-C792-8206-703D-F2B95953104D}"/>
              </a:ext>
            </a:extLst>
          </p:cNvPr>
          <p:cNvCxnSpPr>
            <a:cxnSpLocks/>
          </p:cNvCxnSpPr>
          <p:nvPr/>
        </p:nvCxnSpPr>
        <p:spPr>
          <a:xfrm>
            <a:off x="695400" y="3861048"/>
            <a:ext cx="144016" cy="1728192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7CD33AA0-783F-CE00-6D67-C9E6D49B405B}"/>
              </a:ext>
            </a:extLst>
          </p:cNvPr>
          <p:cNvCxnSpPr>
            <a:cxnSpLocks/>
          </p:cNvCxnSpPr>
          <p:nvPr/>
        </p:nvCxnSpPr>
        <p:spPr>
          <a:xfrm flipH="1">
            <a:off x="2495600" y="4005064"/>
            <a:ext cx="216024" cy="1584176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>
            <a:extLst>
              <a:ext uri="{FF2B5EF4-FFF2-40B4-BE49-F238E27FC236}">
                <a16:creationId xmlns:a16="http://schemas.microsoft.com/office/drawing/2014/main" id="{60665EE1-9FC8-30CB-F9B6-A36E683DE67F}"/>
              </a:ext>
            </a:extLst>
          </p:cNvPr>
          <p:cNvCxnSpPr>
            <a:cxnSpLocks/>
          </p:cNvCxnSpPr>
          <p:nvPr/>
        </p:nvCxnSpPr>
        <p:spPr>
          <a:xfrm>
            <a:off x="10992544" y="1196752"/>
            <a:ext cx="504056" cy="648072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800D066C-AED2-34AC-2A76-91F7FC51B170}"/>
              </a:ext>
            </a:extLst>
          </p:cNvPr>
          <p:cNvCxnSpPr>
            <a:cxnSpLocks/>
          </p:cNvCxnSpPr>
          <p:nvPr/>
        </p:nvCxnSpPr>
        <p:spPr>
          <a:xfrm>
            <a:off x="9768408" y="1124744"/>
            <a:ext cx="504056" cy="720080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9B58B3C3-F2AB-2AA4-8674-F32E918612F7}"/>
              </a:ext>
            </a:extLst>
          </p:cNvPr>
          <p:cNvCxnSpPr>
            <a:cxnSpLocks/>
          </p:cNvCxnSpPr>
          <p:nvPr/>
        </p:nvCxnSpPr>
        <p:spPr>
          <a:xfrm>
            <a:off x="8472264" y="1124744"/>
            <a:ext cx="432048" cy="864096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E9FB0779-1857-93F9-8D33-0B549F77B807}"/>
              </a:ext>
            </a:extLst>
          </p:cNvPr>
          <p:cNvGrpSpPr/>
          <p:nvPr/>
        </p:nvGrpSpPr>
        <p:grpSpPr>
          <a:xfrm>
            <a:off x="2495600" y="3573016"/>
            <a:ext cx="1368152" cy="468032"/>
            <a:chOff x="335360" y="3276000"/>
            <a:chExt cx="1368152" cy="468032"/>
          </a:xfrm>
        </p:grpSpPr>
        <p:sp>
          <p:nvSpPr>
            <p:cNvPr id="117" name="TextBox 30">
              <a:extLst>
                <a:ext uri="{FF2B5EF4-FFF2-40B4-BE49-F238E27FC236}">
                  <a16:creationId xmlns:a16="http://schemas.microsoft.com/office/drawing/2014/main" id="{290B10B4-0864-80A1-81A1-8D1402664591}"/>
                </a:ext>
              </a:extLst>
            </p:cNvPr>
            <p:cNvSpPr txBox="1"/>
            <p:nvPr/>
          </p:nvSpPr>
          <p:spPr>
            <a:xfrm>
              <a:off x="335360" y="3276000"/>
              <a:ext cx="720080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b="1" dirty="0" err="1">
                  <a:solidFill>
                    <a:srgbClr val="92D050"/>
                  </a:solidFill>
                  <a:latin typeface="Calibri"/>
                </a:rPr>
                <a:t>Furka</a:t>
              </a:r>
              <a:endParaRPr lang="en-US" sz="1400" b="1" dirty="0">
                <a:solidFill>
                  <a:srgbClr val="92D050"/>
                </a:solidFill>
                <a:latin typeface="Calibri"/>
              </a:endParaRPr>
            </a:p>
          </p:txBody>
        </p:sp>
        <p:sp>
          <p:nvSpPr>
            <p:cNvPr id="118" name="TextBox 30">
              <a:extLst>
                <a:ext uri="{FF2B5EF4-FFF2-40B4-BE49-F238E27FC236}">
                  <a16:creationId xmlns:a16="http://schemas.microsoft.com/office/drawing/2014/main" id="{26C5944F-A0A4-717A-F2C1-10662397E62B}"/>
                </a:ext>
              </a:extLst>
            </p:cNvPr>
            <p:cNvSpPr txBox="1"/>
            <p:nvPr/>
          </p:nvSpPr>
          <p:spPr>
            <a:xfrm>
              <a:off x="335360" y="3456000"/>
              <a:ext cx="1368152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b="1" dirty="0">
                  <a:solidFill>
                    <a:srgbClr val="92D050"/>
                  </a:solidFill>
                  <a:latin typeface="Calibri"/>
                </a:rPr>
                <a:t>Hor. Offset mirror</a:t>
              </a:r>
            </a:p>
          </p:txBody>
        </p:sp>
      </p:grpSp>
      <p:sp>
        <p:nvSpPr>
          <p:cNvPr id="121" name="TextBox 30">
            <a:extLst>
              <a:ext uri="{FF2B5EF4-FFF2-40B4-BE49-F238E27FC236}">
                <a16:creationId xmlns:a16="http://schemas.microsoft.com/office/drawing/2014/main" id="{E10F412E-D757-0380-BF17-3990A88ABD85}"/>
              </a:ext>
            </a:extLst>
          </p:cNvPr>
          <p:cNvSpPr txBox="1"/>
          <p:nvPr/>
        </p:nvSpPr>
        <p:spPr>
          <a:xfrm>
            <a:off x="9048328" y="3284984"/>
            <a:ext cx="129614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OPAU,OLIR,PSCA</a:t>
            </a:r>
          </a:p>
        </p:txBody>
      </p:sp>
      <p:sp>
        <p:nvSpPr>
          <p:cNvPr id="122" name="TextBox 30">
            <a:extLst>
              <a:ext uri="{FF2B5EF4-FFF2-40B4-BE49-F238E27FC236}">
                <a16:creationId xmlns:a16="http://schemas.microsoft.com/office/drawing/2014/main" id="{5847FA8A-980F-941C-DC12-A0933EFA00EF}"/>
              </a:ext>
            </a:extLst>
          </p:cNvPr>
          <p:cNvSpPr txBox="1"/>
          <p:nvPr/>
        </p:nvSpPr>
        <p:spPr>
          <a:xfrm>
            <a:off x="7896200" y="3284984"/>
            <a:ext cx="86409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OLAS,OLIR</a:t>
            </a:r>
          </a:p>
        </p:txBody>
      </p:sp>
      <p:cxnSp>
        <p:nvCxnSpPr>
          <p:cNvPr id="123" name="Gerade Verbindung mit Pfeil 122">
            <a:extLst>
              <a:ext uri="{FF2B5EF4-FFF2-40B4-BE49-F238E27FC236}">
                <a16:creationId xmlns:a16="http://schemas.microsoft.com/office/drawing/2014/main" id="{E9D73467-E494-6153-C4D8-61E1FC69FA6A}"/>
              </a:ext>
            </a:extLst>
          </p:cNvPr>
          <p:cNvCxnSpPr>
            <a:cxnSpLocks/>
          </p:cNvCxnSpPr>
          <p:nvPr/>
        </p:nvCxnSpPr>
        <p:spPr>
          <a:xfrm>
            <a:off x="7176120" y="3573016"/>
            <a:ext cx="144016" cy="1080120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30">
            <a:extLst>
              <a:ext uri="{FF2B5EF4-FFF2-40B4-BE49-F238E27FC236}">
                <a16:creationId xmlns:a16="http://schemas.microsoft.com/office/drawing/2014/main" id="{D74FB43F-66DB-D156-6050-1E28B4DB0F1D}"/>
              </a:ext>
            </a:extLst>
          </p:cNvPr>
          <p:cNvSpPr txBox="1"/>
          <p:nvPr/>
        </p:nvSpPr>
        <p:spPr>
          <a:xfrm>
            <a:off x="6960096" y="3284984"/>
            <a:ext cx="5040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OSCR</a:t>
            </a:r>
          </a:p>
        </p:txBody>
      </p:sp>
      <p:cxnSp>
        <p:nvCxnSpPr>
          <p:cNvPr id="127" name="Gerade Verbindung mit Pfeil 126">
            <a:extLst>
              <a:ext uri="{FF2B5EF4-FFF2-40B4-BE49-F238E27FC236}">
                <a16:creationId xmlns:a16="http://schemas.microsoft.com/office/drawing/2014/main" id="{02113100-9001-9030-314B-D01D5B2E245B}"/>
              </a:ext>
            </a:extLst>
          </p:cNvPr>
          <p:cNvCxnSpPr>
            <a:cxnSpLocks/>
          </p:cNvCxnSpPr>
          <p:nvPr/>
        </p:nvCxnSpPr>
        <p:spPr>
          <a:xfrm flipH="1">
            <a:off x="1559496" y="4077072"/>
            <a:ext cx="288032" cy="1440160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30">
            <a:extLst>
              <a:ext uri="{FF2B5EF4-FFF2-40B4-BE49-F238E27FC236}">
                <a16:creationId xmlns:a16="http://schemas.microsoft.com/office/drawing/2014/main" id="{025CC069-9292-5A17-F700-3A12E3759D32}"/>
              </a:ext>
            </a:extLst>
          </p:cNvPr>
          <p:cNvSpPr txBox="1"/>
          <p:nvPr/>
        </p:nvSpPr>
        <p:spPr>
          <a:xfrm>
            <a:off x="1703512" y="3861048"/>
            <a:ext cx="72008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PSCR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DD8773FF-3DCE-83CD-EFC8-19061D3C3A27}"/>
              </a:ext>
            </a:extLst>
          </p:cNvPr>
          <p:cNvSpPr txBox="1"/>
          <p:nvPr/>
        </p:nvSpPr>
        <p:spPr>
          <a:xfrm>
            <a:off x="4583832" y="2636912"/>
            <a:ext cx="208823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200" b="1" dirty="0">
                <a:solidFill>
                  <a:srgbClr val="FF0000"/>
                </a:solidFill>
              </a:rPr>
              <a:t>Athos </a:t>
            </a:r>
            <a:r>
              <a:rPr lang="de-CH" sz="1200" b="1" dirty="0" err="1">
                <a:solidFill>
                  <a:srgbClr val="FF0000"/>
                </a:solidFill>
              </a:rPr>
              <a:t>optics</a:t>
            </a:r>
            <a:r>
              <a:rPr lang="de-CH" sz="1200" b="1" dirty="0">
                <a:solidFill>
                  <a:srgbClr val="FF0000"/>
                </a:solidFill>
              </a:rPr>
              <a:t> </a:t>
            </a:r>
            <a:r>
              <a:rPr lang="de-CH" sz="1200" b="1" dirty="0" err="1">
                <a:solidFill>
                  <a:srgbClr val="FF0000"/>
                </a:solidFill>
              </a:rPr>
              <a:t>hutch</a:t>
            </a:r>
            <a:r>
              <a:rPr lang="de-CH" sz="1200" b="1" dirty="0">
                <a:solidFill>
                  <a:srgbClr val="FF0000"/>
                </a:solidFill>
              </a:rPr>
              <a:t> UH.026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C19D4BAF-9BA3-3AFB-0AB4-4951DAF50D8B}"/>
              </a:ext>
            </a:extLst>
          </p:cNvPr>
          <p:cNvSpPr txBox="1"/>
          <p:nvPr/>
        </p:nvSpPr>
        <p:spPr>
          <a:xfrm>
            <a:off x="8400256" y="4797152"/>
            <a:ext cx="2016224" cy="28803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de-CH" sz="1200" b="1" dirty="0">
                <a:solidFill>
                  <a:srgbClr val="FF0000"/>
                </a:solidFill>
              </a:rPr>
              <a:t>Diavolezza </a:t>
            </a:r>
            <a:r>
              <a:rPr lang="de-CH" sz="1200" b="1" dirty="0" err="1">
                <a:solidFill>
                  <a:srgbClr val="FF0000"/>
                </a:solidFill>
              </a:rPr>
              <a:t>hutch</a:t>
            </a:r>
            <a:r>
              <a:rPr lang="de-CH" sz="1200" b="1" dirty="0">
                <a:solidFill>
                  <a:srgbClr val="FF0000"/>
                </a:solidFill>
              </a:rPr>
              <a:t> EH.030a</a:t>
            </a:r>
          </a:p>
        </p:txBody>
      </p:sp>
      <p:sp>
        <p:nvSpPr>
          <p:cNvPr id="135" name="TextBox 30">
            <a:extLst>
              <a:ext uri="{FF2B5EF4-FFF2-40B4-BE49-F238E27FC236}">
                <a16:creationId xmlns:a16="http://schemas.microsoft.com/office/drawing/2014/main" id="{23BE41EF-EF58-391F-FE78-B7DA69D32764}"/>
              </a:ext>
            </a:extLst>
          </p:cNvPr>
          <p:cNvSpPr txBox="1"/>
          <p:nvPr/>
        </p:nvSpPr>
        <p:spPr>
          <a:xfrm>
            <a:off x="10632504" y="908720"/>
            <a:ext cx="5040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OPSH</a:t>
            </a:r>
          </a:p>
        </p:txBody>
      </p:sp>
      <p:sp>
        <p:nvSpPr>
          <p:cNvPr id="136" name="TextBox 30">
            <a:extLst>
              <a:ext uri="{FF2B5EF4-FFF2-40B4-BE49-F238E27FC236}">
                <a16:creationId xmlns:a16="http://schemas.microsoft.com/office/drawing/2014/main" id="{655F9263-8EDA-CE8F-F586-A0784BE93787}"/>
              </a:ext>
            </a:extLst>
          </p:cNvPr>
          <p:cNvSpPr txBox="1"/>
          <p:nvPr/>
        </p:nvSpPr>
        <p:spPr>
          <a:xfrm>
            <a:off x="9264352" y="908720"/>
            <a:ext cx="5040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OPAU, PSCR</a:t>
            </a:r>
          </a:p>
        </p:txBody>
      </p:sp>
      <p:sp>
        <p:nvSpPr>
          <p:cNvPr id="137" name="TextBox 30">
            <a:extLst>
              <a:ext uri="{FF2B5EF4-FFF2-40B4-BE49-F238E27FC236}">
                <a16:creationId xmlns:a16="http://schemas.microsoft.com/office/drawing/2014/main" id="{CF13C081-6AD5-20A0-5FE5-CD0C121119E0}"/>
              </a:ext>
            </a:extLst>
          </p:cNvPr>
          <p:cNvSpPr txBox="1"/>
          <p:nvPr/>
        </p:nvSpPr>
        <p:spPr>
          <a:xfrm>
            <a:off x="7824192" y="908720"/>
            <a:ext cx="5040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OEXS, PMOS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0656B3B9-CA94-8324-0240-0EDC820262D6}"/>
              </a:ext>
            </a:extLst>
          </p:cNvPr>
          <p:cNvCxnSpPr>
            <a:cxnSpLocks/>
          </p:cNvCxnSpPr>
          <p:nvPr/>
        </p:nvCxnSpPr>
        <p:spPr>
          <a:xfrm>
            <a:off x="5231904" y="1268760"/>
            <a:ext cx="720080" cy="864096"/>
          </a:xfrm>
          <a:prstGeom prst="straightConnector1">
            <a:avLst/>
          </a:prstGeom>
          <a:ln w="19050">
            <a:solidFill>
              <a:srgbClr val="92D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30">
            <a:extLst>
              <a:ext uri="{FF2B5EF4-FFF2-40B4-BE49-F238E27FC236}">
                <a16:creationId xmlns:a16="http://schemas.microsoft.com/office/drawing/2014/main" id="{10927D2C-0522-693C-6D14-8DA679DCD0A9}"/>
              </a:ext>
            </a:extLst>
          </p:cNvPr>
          <p:cNvSpPr txBox="1"/>
          <p:nvPr/>
        </p:nvSpPr>
        <p:spPr>
          <a:xfrm>
            <a:off x="4799856" y="908720"/>
            <a:ext cx="5040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92D050"/>
                </a:solidFill>
                <a:latin typeface="Calibri"/>
              </a:rPr>
              <a:t>OSCR</a:t>
            </a:r>
          </a:p>
        </p:txBody>
      </p:sp>
      <p:grpSp>
        <p:nvGrpSpPr>
          <p:cNvPr id="143" name="Gruppieren 142">
            <a:extLst>
              <a:ext uri="{FF2B5EF4-FFF2-40B4-BE49-F238E27FC236}">
                <a16:creationId xmlns:a16="http://schemas.microsoft.com/office/drawing/2014/main" id="{7EF4A26C-A660-371E-DC21-5C678911C938}"/>
              </a:ext>
            </a:extLst>
          </p:cNvPr>
          <p:cNvGrpSpPr/>
          <p:nvPr/>
        </p:nvGrpSpPr>
        <p:grpSpPr>
          <a:xfrm>
            <a:off x="335360" y="3212976"/>
            <a:ext cx="1368152" cy="648072"/>
            <a:chOff x="335360" y="3212976"/>
            <a:chExt cx="1368152" cy="648072"/>
          </a:xfrm>
        </p:grpSpPr>
        <p:sp>
          <p:nvSpPr>
            <p:cNvPr id="112" name="TextBox 30">
              <a:extLst>
                <a:ext uri="{FF2B5EF4-FFF2-40B4-BE49-F238E27FC236}">
                  <a16:creationId xmlns:a16="http://schemas.microsoft.com/office/drawing/2014/main" id="{9257DDA5-C5CE-3D9A-6E32-488B717D2927}"/>
                </a:ext>
              </a:extLst>
            </p:cNvPr>
            <p:cNvSpPr txBox="1"/>
            <p:nvPr/>
          </p:nvSpPr>
          <p:spPr>
            <a:xfrm>
              <a:off x="335360" y="3212976"/>
              <a:ext cx="720080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b="1" dirty="0" err="1">
                  <a:solidFill>
                    <a:srgbClr val="92D050"/>
                  </a:solidFill>
                  <a:latin typeface="Calibri"/>
                </a:rPr>
                <a:t>Diavolezza</a:t>
              </a:r>
              <a:endParaRPr lang="en-US" sz="1400" b="1" dirty="0">
                <a:solidFill>
                  <a:srgbClr val="92D050"/>
                </a:solidFill>
                <a:latin typeface="Calibri"/>
              </a:endParaRPr>
            </a:p>
          </p:txBody>
        </p:sp>
        <p:sp>
          <p:nvSpPr>
            <p:cNvPr id="114" name="TextBox 30">
              <a:extLst>
                <a:ext uri="{FF2B5EF4-FFF2-40B4-BE49-F238E27FC236}">
                  <a16:creationId xmlns:a16="http://schemas.microsoft.com/office/drawing/2014/main" id="{F8520D85-FE8F-4015-A3BC-0A525F81B240}"/>
                </a:ext>
              </a:extLst>
            </p:cNvPr>
            <p:cNvSpPr txBox="1"/>
            <p:nvPr/>
          </p:nvSpPr>
          <p:spPr>
            <a:xfrm>
              <a:off x="335360" y="3392976"/>
              <a:ext cx="1368152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b="1" dirty="0">
                  <a:solidFill>
                    <a:srgbClr val="92D050"/>
                  </a:solidFill>
                  <a:latin typeface="Calibri"/>
                </a:rPr>
                <a:t>Hor. Offset mirror</a:t>
              </a:r>
            </a:p>
          </p:txBody>
        </p:sp>
        <p:sp>
          <p:nvSpPr>
            <p:cNvPr id="142" name="TextBox 30">
              <a:extLst>
                <a:ext uri="{FF2B5EF4-FFF2-40B4-BE49-F238E27FC236}">
                  <a16:creationId xmlns:a16="http://schemas.microsoft.com/office/drawing/2014/main" id="{90169424-06ED-39AF-DF7C-C4C1C59435FE}"/>
                </a:ext>
              </a:extLst>
            </p:cNvPr>
            <p:cNvSpPr txBox="1"/>
            <p:nvPr/>
          </p:nvSpPr>
          <p:spPr>
            <a:xfrm>
              <a:off x="335360" y="3573016"/>
              <a:ext cx="1368152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400" b="1" dirty="0">
                  <a:solidFill>
                    <a:srgbClr val="92D050"/>
                  </a:solidFill>
                  <a:latin typeface="Calibri"/>
                </a:rPr>
                <a:t>(2° deflection)</a:t>
              </a:r>
            </a:p>
          </p:txBody>
        </p:sp>
      </p:grpSp>
      <p:sp>
        <p:nvSpPr>
          <p:cNvPr id="144" name="TextBox 66">
            <a:extLst>
              <a:ext uri="{FF2B5EF4-FFF2-40B4-BE49-F238E27FC236}">
                <a16:creationId xmlns:a16="http://schemas.microsoft.com/office/drawing/2014/main" id="{70D48120-6FB8-516C-3F7E-C780986A2905}"/>
              </a:ext>
            </a:extLst>
          </p:cNvPr>
          <p:cNvSpPr txBox="1"/>
          <p:nvPr/>
        </p:nvSpPr>
        <p:spPr>
          <a:xfrm>
            <a:off x="9552384" y="5301208"/>
            <a:ext cx="551498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 err="1">
                <a:latin typeface="Calibri"/>
              </a:rPr>
              <a:t>Maloja</a:t>
            </a:r>
            <a:endParaRPr lang="en-US" sz="1000" b="1" dirty="0">
              <a:latin typeface="Calibri"/>
            </a:endParaRPr>
          </a:p>
        </p:txBody>
      </p:sp>
      <p:sp>
        <p:nvSpPr>
          <p:cNvPr id="145" name="TextBox 66">
            <a:extLst>
              <a:ext uri="{FF2B5EF4-FFF2-40B4-BE49-F238E27FC236}">
                <a16:creationId xmlns:a16="http://schemas.microsoft.com/office/drawing/2014/main" id="{47ED7B8E-DD77-6D1D-5107-2DB53BDC1D4D}"/>
              </a:ext>
            </a:extLst>
          </p:cNvPr>
          <p:cNvSpPr txBox="1"/>
          <p:nvPr/>
        </p:nvSpPr>
        <p:spPr>
          <a:xfrm>
            <a:off x="9768408" y="5733256"/>
            <a:ext cx="551498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 err="1">
                <a:latin typeface="Calibri"/>
              </a:rPr>
              <a:t>Furka</a:t>
            </a:r>
            <a:endParaRPr lang="en-US" sz="1000" b="1" dirty="0">
              <a:latin typeface="Calibri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994316-93C7-8DC1-1A1A-BB24044C469F}"/>
              </a:ext>
            </a:extLst>
          </p:cNvPr>
          <p:cNvSpPr txBox="1"/>
          <p:nvPr/>
        </p:nvSpPr>
        <p:spPr>
          <a:xfrm>
            <a:off x="695325" y="6453336"/>
            <a:ext cx="29009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Layout finalized; HL frozen</a:t>
            </a:r>
          </a:p>
        </p:txBody>
      </p:sp>
    </p:spTree>
    <p:extLst>
      <p:ext uri="{BB962C8B-B14F-4D97-AF65-F5344CB8AC3E}">
        <p14:creationId xmlns:p14="http://schemas.microsoft.com/office/powerpoint/2010/main" val="1808184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3FB82-CD1B-06E3-81A6-1AAC20A7D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60648"/>
            <a:ext cx="8964613" cy="810444"/>
          </a:xfrm>
        </p:spPr>
        <p:txBody>
          <a:bodyPr/>
          <a:lstStyle/>
          <a:p>
            <a:r>
              <a:rPr lang="en-US" dirty="0"/>
              <a:t>Timeline </a:t>
            </a:r>
            <a:r>
              <a:rPr lang="en-US" dirty="0" err="1"/>
              <a:t>Diavolezza</a:t>
            </a:r>
            <a:r>
              <a:rPr lang="en-US" dirty="0"/>
              <a:t> beamline (coarse)</a:t>
            </a:r>
          </a:p>
        </p:txBody>
      </p:sp>
      <p:grpSp>
        <p:nvGrpSpPr>
          <p:cNvPr id="3" name="Group 5">
            <a:extLst>
              <a:ext uri="{FF2B5EF4-FFF2-40B4-BE49-F238E27FC236}">
                <a16:creationId xmlns:a16="http://schemas.microsoft.com/office/drawing/2014/main" id="{7BE9AA15-A145-F833-39D1-7C1B28E73F33}"/>
              </a:ext>
            </a:extLst>
          </p:cNvPr>
          <p:cNvGrpSpPr/>
          <p:nvPr/>
        </p:nvGrpSpPr>
        <p:grpSpPr>
          <a:xfrm>
            <a:off x="1290528" y="1124744"/>
            <a:ext cx="1759079" cy="261610"/>
            <a:chOff x="516531" y="1045317"/>
            <a:chExt cx="1759079" cy="2616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EF7B17-7D47-354D-F202-ECB63618ED02}"/>
                </a:ext>
              </a:extLst>
            </p:cNvPr>
            <p:cNvSpPr/>
            <p:nvPr/>
          </p:nvSpPr>
          <p:spPr>
            <a:xfrm>
              <a:off x="516531" y="1060950"/>
              <a:ext cx="453710" cy="230345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E13600-A599-C195-5D9D-6050ABBAF127}"/>
                </a:ext>
              </a:extLst>
            </p:cNvPr>
            <p:cNvSpPr txBox="1"/>
            <p:nvPr/>
          </p:nvSpPr>
          <p:spPr>
            <a:xfrm>
              <a:off x="1037771" y="1045317"/>
              <a:ext cx="12378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Hor. offset mirror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88F2FE7-5C39-5875-707C-5D96D5EC91AC}"/>
              </a:ext>
            </a:extLst>
          </p:cNvPr>
          <p:cNvGrpSpPr/>
          <p:nvPr/>
        </p:nvGrpSpPr>
        <p:grpSpPr>
          <a:xfrm>
            <a:off x="3289432" y="1124744"/>
            <a:ext cx="1379167" cy="261610"/>
            <a:chOff x="516531" y="1045317"/>
            <a:chExt cx="1379167" cy="2616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C0F9101-F582-D086-8B90-6CCC8D1E2E84}"/>
                </a:ext>
              </a:extLst>
            </p:cNvPr>
            <p:cNvSpPr/>
            <p:nvPr/>
          </p:nvSpPr>
          <p:spPr>
            <a:xfrm>
              <a:off x="516531" y="1060950"/>
              <a:ext cx="453710" cy="230345"/>
            </a:xfrm>
            <a:prstGeom prst="rect">
              <a:avLst/>
            </a:prstGeom>
            <a:solidFill>
              <a:srgbClr val="33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E6824F-F2F0-F874-8F06-49975DD7C6C5}"/>
                </a:ext>
              </a:extLst>
            </p:cNvPr>
            <p:cNvSpPr txBox="1"/>
            <p:nvPr/>
          </p:nvSpPr>
          <p:spPr>
            <a:xfrm>
              <a:off x="1037771" y="1045317"/>
              <a:ext cx="8579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KB system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34CF3E0-269D-0EC8-33B0-153783EBFD4E}"/>
              </a:ext>
            </a:extLst>
          </p:cNvPr>
          <p:cNvGrpSpPr/>
          <p:nvPr/>
        </p:nvGrpSpPr>
        <p:grpSpPr>
          <a:xfrm>
            <a:off x="8832379" y="1124744"/>
            <a:ext cx="1436875" cy="261610"/>
            <a:chOff x="516531" y="1045317"/>
            <a:chExt cx="1436875" cy="26161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90E529-96A1-DD3B-661B-B2A4B035C554}"/>
                </a:ext>
              </a:extLst>
            </p:cNvPr>
            <p:cNvSpPr/>
            <p:nvPr/>
          </p:nvSpPr>
          <p:spPr>
            <a:xfrm>
              <a:off x="516531" y="1060950"/>
              <a:ext cx="453710" cy="23034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3764928-1A11-0661-EBC9-EA654330008E}"/>
                </a:ext>
              </a:extLst>
            </p:cNvPr>
            <p:cNvSpPr txBox="1"/>
            <p:nvPr/>
          </p:nvSpPr>
          <p:spPr>
            <a:xfrm>
              <a:off x="1037771" y="1045317"/>
              <a:ext cx="9156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Diagnostics</a:t>
              </a:r>
            </a:p>
          </p:txBody>
        </p:sp>
      </p:grpSp>
      <p:graphicFrame>
        <p:nvGraphicFramePr>
          <p:cNvPr id="18" name="Table 33">
            <a:extLst>
              <a:ext uri="{FF2B5EF4-FFF2-40B4-BE49-F238E27FC236}">
                <a16:creationId xmlns:a16="http://schemas.microsoft.com/office/drawing/2014/main" id="{49A36557-0306-F6CB-918A-68E3B440A2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50975"/>
              </p:ext>
            </p:extLst>
          </p:nvPr>
        </p:nvGraphicFramePr>
        <p:xfrm>
          <a:off x="119336" y="1700808"/>
          <a:ext cx="11161240" cy="502920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215987">
                  <a:extLst>
                    <a:ext uri="{9D8B030D-6E8A-4147-A177-3AD203B41FA5}">
                      <a16:colId xmlns:a16="http://schemas.microsoft.com/office/drawing/2014/main" val="9248437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23657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60067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55941600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52368463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99527877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47105636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3667172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19599426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74738224"/>
                    </a:ext>
                  </a:extLst>
                </a:gridCol>
                <a:gridCol w="375845">
                  <a:extLst>
                    <a:ext uri="{9D8B030D-6E8A-4147-A177-3AD203B41FA5}">
                      <a16:colId xmlns:a16="http://schemas.microsoft.com/office/drawing/2014/main" val="2240570343"/>
                    </a:ext>
                  </a:extLst>
                </a:gridCol>
                <a:gridCol w="322625">
                  <a:extLst>
                    <a:ext uri="{9D8B030D-6E8A-4147-A177-3AD203B41FA5}">
                      <a16:colId xmlns:a16="http://schemas.microsoft.com/office/drawing/2014/main" val="1883795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4567942"/>
                    </a:ext>
                  </a:extLst>
                </a:gridCol>
                <a:gridCol w="367720">
                  <a:extLst>
                    <a:ext uri="{9D8B030D-6E8A-4147-A177-3AD203B41FA5}">
                      <a16:colId xmlns:a16="http://schemas.microsoft.com/office/drawing/2014/main" val="11604134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477589625"/>
                    </a:ext>
                  </a:extLst>
                </a:gridCol>
                <a:gridCol w="325551">
                  <a:extLst>
                    <a:ext uri="{9D8B030D-6E8A-4147-A177-3AD203B41FA5}">
                      <a16:colId xmlns:a16="http://schemas.microsoft.com/office/drawing/2014/main" val="1989030509"/>
                    </a:ext>
                  </a:extLst>
                </a:gridCol>
                <a:gridCol w="394449">
                  <a:extLst>
                    <a:ext uri="{9D8B030D-6E8A-4147-A177-3AD203B41FA5}">
                      <a16:colId xmlns:a16="http://schemas.microsoft.com/office/drawing/2014/main" val="31766602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0241236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17695032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826612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393501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176274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7532626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3475053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15226063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7878799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2088422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523379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5642443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448769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19179110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6551945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684586558"/>
                    </a:ext>
                  </a:extLst>
                </a:gridCol>
                <a:gridCol w="501103">
                  <a:extLst>
                    <a:ext uri="{9D8B030D-6E8A-4147-A177-3AD203B41FA5}">
                      <a16:colId xmlns:a16="http://schemas.microsoft.com/office/drawing/2014/main" val="1745510854"/>
                    </a:ext>
                  </a:extLst>
                </a:gridCol>
              </a:tblGrid>
              <a:tr h="335444">
                <a:tc gridSpan="14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2024</a:t>
                      </a:r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2025</a:t>
                      </a:r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2026</a:t>
                      </a:r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  <a:alpha val="7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437036"/>
                  </a:ext>
                </a:extLst>
              </a:tr>
              <a:tr h="2515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6320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91474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0887864"/>
                  </a:ext>
                </a:extLst>
              </a:tr>
              <a:tr h="2125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158342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9184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D05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656542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438649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F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F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12821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419333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5B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531802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9253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287369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1305763"/>
                  </a:ext>
                </a:extLst>
              </a:tr>
            </a:tbl>
          </a:graphicData>
        </a:graphic>
      </p:graphicFrame>
      <p:grpSp>
        <p:nvGrpSpPr>
          <p:cNvPr id="51" name="Group 11">
            <a:extLst>
              <a:ext uri="{FF2B5EF4-FFF2-40B4-BE49-F238E27FC236}">
                <a16:creationId xmlns:a16="http://schemas.microsoft.com/office/drawing/2014/main" id="{EACC4038-FD9E-09BC-BB9E-682F0AA7C1A2}"/>
              </a:ext>
            </a:extLst>
          </p:cNvPr>
          <p:cNvGrpSpPr/>
          <p:nvPr/>
        </p:nvGrpSpPr>
        <p:grpSpPr>
          <a:xfrm>
            <a:off x="6491322" y="1124744"/>
            <a:ext cx="1903350" cy="261610"/>
            <a:chOff x="516531" y="1045317"/>
            <a:chExt cx="1903350" cy="261610"/>
          </a:xfrm>
        </p:grpSpPr>
        <p:sp>
          <p:nvSpPr>
            <p:cNvPr id="52" name="Rectangle 12">
              <a:extLst>
                <a:ext uri="{FF2B5EF4-FFF2-40B4-BE49-F238E27FC236}">
                  <a16:creationId xmlns:a16="http://schemas.microsoft.com/office/drawing/2014/main" id="{057AA769-5DB8-49B5-B899-233D1B2C31EB}"/>
                </a:ext>
              </a:extLst>
            </p:cNvPr>
            <p:cNvSpPr/>
            <p:nvPr/>
          </p:nvSpPr>
          <p:spPr>
            <a:xfrm>
              <a:off x="516531" y="1060950"/>
              <a:ext cx="453710" cy="230345"/>
            </a:xfrm>
            <a:prstGeom prst="rect">
              <a:avLst/>
            </a:prstGeom>
            <a:solidFill>
              <a:srgbClr val="9C5BC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13">
              <a:extLst>
                <a:ext uri="{FF2B5EF4-FFF2-40B4-BE49-F238E27FC236}">
                  <a16:creationId xmlns:a16="http://schemas.microsoft.com/office/drawing/2014/main" id="{A4B8AABC-ED92-ED7B-F574-F1C1D335C360}"/>
                </a:ext>
              </a:extLst>
            </p:cNvPr>
            <p:cNvSpPr txBox="1"/>
            <p:nvPr/>
          </p:nvSpPr>
          <p:spPr>
            <a:xfrm>
              <a:off x="1037771" y="1045317"/>
              <a:ext cx="1382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Vacuum (standard)</a:t>
              </a:r>
            </a:p>
          </p:txBody>
        </p: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6ABF93B7-F0B4-419F-3ED8-097A8A54B13D}"/>
              </a:ext>
            </a:extLst>
          </p:cNvPr>
          <p:cNvGrpSpPr/>
          <p:nvPr/>
        </p:nvGrpSpPr>
        <p:grpSpPr>
          <a:xfrm>
            <a:off x="2567683" y="2348880"/>
            <a:ext cx="553357" cy="726646"/>
            <a:chOff x="119336" y="3933056"/>
            <a:chExt cx="553357" cy="726646"/>
          </a:xfrm>
        </p:grpSpPr>
        <p:sp>
          <p:nvSpPr>
            <p:cNvPr id="31" name="Rectangle 52">
              <a:extLst>
                <a:ext uri="{FF2B5EF4-FFF2-40B4-BE49-F238E27FC236}">
                  <a16:creationId xmlns:a16="http://schemas.microsoft.com/office/drawing/2014/main" id="{438BC11E-ADFE-0651-EB56-F7B13AF4EE0B}"/>
                </a:ext>
              </a:extLst>
            </p:cNvPr>
            <p:cNvSpPr/>
            <p:nvPr/>
          </p:nvSpPr>
          <p:spPr>
            <a:xfrm>
              <a:off x="119336" y="3933056"/>
              <a:ext cx="5533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FDR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54" name="Straight Connector 59">
              <a:extLst>
                <a:ext uri="{FF2B5EF4-FFF2-40B4-BE49-F238E27FC236}">
                  <a16:creationId xmlns:a16="http://schemas.microsoft.com/office/drawing/2014/main" id="{DB66ED9C-3C19-6A12-643D-3E87D5E5DC28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8">
            <a:extLst>
              <a:ext uri="{FF2B5EF4-FFF2-40B4-BE49-F238E27FC236}">
                <a16:creationId xmlns:a16="http://schemas.microsoft.com/office/drawing/2014/main" id="{A386A5FA-F5D1-EE2B-4932-6903A68606EA}"/>
              </a:ext>
            </a:extLst>
          </p:cNvPr>
          <p:cNvGrpSpPr/>
          <p:nvPr/>
        </p:nvGrpSpPr>
        <p:grpSpPr>
          <a:xfrm>
            <a:off x="4873608" y="1124744"/>
            <a:ext cx="1302223" cy="261610"/>
            <a:chOff x="516531" y="1045317"/>
            <a:chExt cx="1302223" cy="261610"/>
          </a:xfrm>
        </p:grpSpPr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E66E03A5-B8DF-FD9B-791E-91D36A9AB553}"/>
                </a:ext>
              </a:extLst>
            </p:cNvPr>
            <p:cNvSpPr/>
            <p:nvPr/>
          </p:nvSpPr>
          <p:spPr>
            <a:xfrm>
              <a:off x="516531" y="1060950"/>
              <a:ext cx="453710" cy="230345"/>
            </a:xfrm>
            <a:prstGeom prst="rect">
              <a:avLst/>
            </a:prstGeom>
            <a:solidFill>
              <a:srgbClr val="FCFF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10">
              <a:extLst>
                <a:ext uri="{FF2B5EF4-FFF2-40B4-BE49-F238E27FC236}">
                  <a16:creationId xmlns:a16="http://schemas.microsoft.com/office/drawing/2014/main" id="{DEF2653D-BBF7-46CD-BCAB-0B950AA0B00D}"/>
                </a:ext>
              </a:extLst>
            </p:cNvPr>
            <p:cNvSpPr txBox="1"/>
            <p:nvPr/>
          </p:nvSpPr>
          <p:spPr>
            <a:xfrm>
              <a:off x="1037771" y="1045317"/>
              <a:ext cx="7809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KB optics</a:t>
              </a:r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5E764751-D7FB-C0CF-825D-74AB5B8AF213}"/>
              </a:ext>
            </a:extLst>
          </p:cNvPr>
          <p:cNvGrpSpPr/>
          <p:nvPr/>
        </p:nvGrpSpPr>
        <p:grpSpPr>
          <a:xfrm>
            <a:off x="263352" y="1340768"/>
            <a:ext cx="849913" cy="5112568"/>
            <a:chOff x="983357" y="1340768"/>
            <a:chExt cx="849913" cy="5112568"/>
          </a:xfrm>
        </p:grpSpPr>
        <p:cxnSp>
          <p:nvCxnSpPr>
            <p:cNvPr id="30" name="Straight Connector 51">
              <a:extLst>
                <a:ext uri="{FF2B5EF4-FFF2-40B4-BE49-F238E27FC236}">
                  <a16:creationId xmlns:a16="http://schemas.microsoft.com/office/drawing/2014/main" id="{1BE52C0D-9040-6E47-BF6D-4F5575B84EE3}"/>
                </a:ext>
              </a:extLst>
            </p:cNvPr>
            <p:cNvCxnSpPr>
              <a:cxnSpLocks/>
            </p:cNvCxnSpPr>
            <p:nvPr/>
          </p:nvCxnSpPr>
          <p:spPr>
            <a:xfrm>
              <a:off x="1354433" y="1628800"/>
              <a:ext cx="0" cy="4824536"/>
            </a:xfrm>
            <a:prstGeom prst="line">
              <a:avLst/>
            </a:prstGeom>
            <a:ln w="31750">
              <a:solidFill>
                <a:schemeClr val="accent6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46">
              <a:extLst>
                <a:ext uri="{FF2B5EF4-FFF2-40B4-BE49-F238E27FC236}">
                  <a16:creationId xmlns:a16="http://schemas.microsoft.com/office/drawing/2014/main" id="{AEB3FCB0-C256-FB5D-1313-4603A8517184}"/>
                </a:ext>
              </a:extLst>
            </p:cNvPr>
            <p:cNvSpPr/>
            <p:nvPr/>
          </p:nvSpPr>
          <p:spPr>
            <a:xfrm>
              <a:off x="983357" y="1340768"/>
              <a:ext cx="84991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Kick-off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8F1A8330-C974-2A69-EA35-1BD54F98EE52}"/>
              </a:ext>
            </a:extLst>
          </p:cNvPr>
          <p:cNvGrpSpPr/>
          <p:nvPr/>
        </p:nvGrpSpPr>
        <p:grpSpPr>
          <a:xfrm>
            <a:off x="1415555" y="2348880"/>
            <a:ext cx="564578" cy="726646"/>
            <a:chOff x="119336" y="3933056"/>
            <a:chExt cx="564578" cy="726646"/>
          </a:xfrm>
        </p:grpSpPr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C7D59363-F78F-FC38-91C4-A4B5E7D05460}"/>
                </a:ext>
              </a:extLst>
            </p:cNvPr>
            <p:cNvSpPr/>
            <p:nvPr/>
          </p:nvSpPr>
          <p:spPr>
            <a:xfrm>
              <a:off x="119336" y="3933056"/>
              <a:ext cx="5645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PDR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66" name="Straight Connector 59">
              <a:extLst>
                <a:ext uri="{FF2B5EF4-FFF2-40B4-BE49-F238E27FC236}">
                  <a16:creationId xmlns:a16="http://schemas.microsoft.com/office/drawing/2014/main" id="{13946AC3-AB66-4616-648B-909B1F5761DC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63">
            <a:extLst>
              <a:ext uri="{FF2B5EF4-FFF2-40B4-BE49-F238E27FC236}">
                <a16:creationId xmlns:a16="http://schemas.microsoft.com/office/drawing/2014/main" id="{C8340C3C-69C7-4BCC-6AAB-F01319B50E13}"/>
              </a:ext>
            </a:extLst>
          </p:cNvPr>
          <p:cNvSpPr/>
          <p:nvPr/>
        </p:nvSpPr>
        <p:spPr>
          <a:xfrm>
            <a:off x="2999731" y="2780928"/>
            <a:ext cx="151216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Design/Specification</a:t>
            </a:r>
          </a:p>
        </p:txBody>
      </p:sp>
      <p:sp>
        <p:nvSpPr>
          <p:cNvPr id="68" name="Rectangle 63">
            <a:extLst>
              <a:ext uri="{FF2B5EF4-FFF2-40B4-BE49-F238E27FC236}">
                <a16:creationId xmlns:a16="http://schemas.microsoft.com/office/drawing/2014/main" id="{AA81DD9D-13A3-0225-5CA5-A640AA46B20E}"/>
              </a:ext>
            </a:extLst>
          </p:cNvPr>
          <p:cNvSpPr/>
          <p:nvPr/>
        </p:nvSpPr>
        <p:spPr>
          <a:xfrm>
            <a:off x="7464227" y="3140968"/>
            <a:ext cx="18002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Fabrication (in house)</a:t>
            </a:r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34A74F7A-183D-8390-B16F-D1BA3A6EF19E}"/>
              </a:ext>
            </a:extLst>
          </p:cNvPr>
          <p:cNvSpPr/>
          <p:nvPr/>
        </p:nvSpPr>
        <p:spPr>
          <a:xfrm>
            <a:off x="9408368" y="3501008"/>
            <a:ext cx="122413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Installation (SD)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A708696D-98E3-A808-A3BC-A56FF5DC0E5A}"/>
              </a:ext>
            </a:extLst>
          </p:cNvPr>
          <p:cNvGrpSpPr/>
          <p:nvPr/>
        </p:nvGrpSpPr>
        <p:grpSpPr>
          <a:xfrm>
            <a:off x="3143747" y="3134402"/>
            <a:ext cx="564578" cy="726646"/>
            <a:chOff x="119336" y="3933056"/>
            <a:chExt cx="564578" cy="726646"/>
          </a:xfrm>
        </p:grpSpPr>
        <p:sp>
          <p:nvSpPr>
            <p:cNvPr id="74" name="Rectangle 52">
              <a:extLst>
                <a:ext uri="{FF2B5EF4-FFF2-40B4-BE49-F238E27FC236}">
                  <a16:creationId xmlns:a16="http://schemas.microsoft.com/office/drawing/2014/main" id="{9A38CF52-1D1A-8F1D-8516-33BB1D3CA8EB}"/>
                </a:ext>
              </a:extLst>
            </p:cNvPr>
            <p:cNvSpPr/>
            <p:nvPr/>
          </p:nvSpPr>
          <p:spPr>
            <a:xfrm>
              <a:off x="119336" y="3933056"/>
              <a:ext cx="564578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PDR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75" name="Straight Connector 59">
              <a:extLst>
                <a:ext uri="{FF2B5EF4-FFF2-40B4-BE49-F238E27FC236}">
                  <a16:creationId xmlns:a16="http://schemas.microsoft.com/office/drawing/2014/main" id="{1B04BA1C-817B-378C-9972-0DD7613F9C84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63">
            <a:extLst>
              <a:ext uri="{FF2B5EF4-FFF2-40B4-BE49-F238E27FC236}">
                <a16:creationId xmlns:a16="http://schemas.microsoft.com/office/drawing/2014/main" id="{FA3F2246-D794-EFC5-4AA6-12D8737A8A7E}"/>
              </a:ext>
            </a:extLst>
          </p:cNvPr>
          <p:cNvSpPr/>
          <p:nvPr/>
        </p:nvSpPr>
        <p:spPr>
          <a:xfrm>
            <a:off x="4583907" y="3501008"/>
            <a:ext cx="151216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Design/Specification</a:t>
            </a: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3198095-7ECC-3844-AFC3-329C521524D9}"/>
              </a:ext>
            </a:extLst>
          </p:cNvPr>
          <p:cNvGrpSpPr/>
          <p:nvPr/>
        </p:nvGrpSpPr>
        <p:grpSpPr>
          <a:xfrm>
            <a:off x="4079851" y="3134402"/>
            <a:ext cx="553357" cy="726646"/>
            <a:chOff x="119336" y="3933056"/>
            <a:chExt cx="553357" cy="726646"/>
          </a:xfrm>
        </p:grpSpPr>
        <p:sp>
          <p:nvSpPr>
            <p:cNvPr id="79" name="Rectangle 52">
              <a:extLst>
                <a:ext uri="{FF2B5EF4-FFF2-40B4-BE49-F238E27FC236}">
                  <a16:creationId xmlns:a16="http://schemas.microsoft.com/office/drawing/2014/main" id="{E38D184B-4AEF-254D-40D4-39946B5C728E}"/>
                </a:ext>
              </a:extLst>
            </p:cNvPr>
            <p:cNvSpPr/>
            <p:nvPr/>
          </p:nvSpPr>
          <p:spPr>
            <a:xfrm>
              <a:off x="119336" y="3933056"/>
              <a:ext cx="553357" cy="307777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FDR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80" name="Straight Connector 59">
              <a:extLst>
                <a:ext uri="{FF2B5EF4-FFF2-40B4-BE49-F238E27FC236}">
                  <a16:creationId xmlns:a16="http://schemas.microsoft.com/office/drawing/2014/main" id="{04AE3CC3-6FA3-550F-2E5B-EBC0A72B9FCE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 63">
            <a:extLst>
              <a:ext uri="{FF2B5EF4-FFF2-40B4-BE49-F238E27FC236}">
                <a16:creationId xmlns:a16="http://schemas.microsoft.com/office/drawing/2014/main" id="{42B34CC4-9A96-EF67-E7A1-A80BF0A43173}"/>
              </a:ext>
            </a:extLst>
          </p:cNvPr>
          <p:cNvSpPr/>
          <p:nvPr/>
        </p:nvSpPr>
        <p:spPr>
          <a:xfrm>
            <a:off x="7104187" y="3861048"/>
            <a:ext cx="1656184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Fabrication (TOYAMA)</a:t>
            </a:r>
          </a:p>
        </p:txBody>
      </p:sp>
      <p:sp>
        <p:nvSpPr>
          <p:cNvPr id="82" name="Rectangle 63">
            <a:extLst>
              <a:ext uri="{FF2B5EF4-FFF2-40B4-BE49-F238E27FC236}">
                <a16:creationId xmlns:a16="http://schemas.microsoft.com/office/drawing/2014/main" id="{AF2A4E78-0D89-D24D-C66B-F6C9949BE33B}"/>
              </a:ext>
            </a:extLst>
          </p:cNvPr>
          <p:cNvSpPr/>
          <p:nvPr/>
        </p:nvSpPr>
        <p:spPr>
          <a:xfrm>
            <a:off x="9696400" y="4221088"/>
            <a:ext cx="151216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Shipment/Installation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8E860A2E-C5CC-E245-A5C5-6A4541BBF7EE}"/>
              </a:ext>
            </a:extLst>
          </p:cNvPr>
          <p:cNvGrpSpPr/>
          <p:nvPr/>
        </p:nvGrpSpPr>
        <p:grpSpPr>
          <a:xfrm>
            <a:off x="6672139" y="3501008"/>
            <a:ext cx="509307" cy="726646"/>
            <a:chOff x="119336" y="3933056"/>
            <a:chExt cx="509307" cy="726646"/>
          </a:xfrm>
        </p:grpSpPr>
        <p:sp>
          <p:nvSpPr>
            <p:cNvPr id="84" name="Rectangle 52">
              <a:extLst>
                <a:ext uri="{FF2B5EF4-FFF2-40B4-BE49-F238E27FC236}">
                  <a16:creationId xmlns:a16="http://schemas.microsoft.com/office/drawing/2014/main" id="{2C4EBA47-AFC3-CCBC-0D7F-A67B5C90FF35}"/>
                </a:ext>
              </a:extLst>
            </p:cNvPr>
            <p:cNvSpPr/>
            <p:nvPr/>
          </p:nvSpPr>
          <p:spPr>
            <a:xfrm>
              <a:off x="119336" y="3933056"/>
              <a:ext cx="5093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FAT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85" name="Straight Connector 59">
              <a:extLst>
                <a:ext uri="{FF2B5EF4-FFF2-40B4-BE49-F238E27FC236}">
                  <a16:creationId xmlns:a16="http://schemas.microsoft.com/office/drawing/2014/main" id="{E6DE5CF0-5E73-6940-5034-EFC12008B3C0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2EBB139B-9565-54FD-64BF-20F7B3F14765}"/>
              </a:ext>
            </a:extLst>
          </p:cNvPr>
          <p:cNvGrpSpPr/>
          <p:nvPr/>
        </p:nvGrpSpPr>
        <p:grpSpPr>
          <a:xfrm>
            <a:off x="8567995" y="3861048"/>
            <a:ext cx="530402" cy="726646"/>
            <a:chOff x="119336" y="3933056"/>
            <a:chExt cx="530402" cy="726646"/>
          </a:xfrm>
        </p:grpSpPr>
        <p:sp>
          <p:nvSpPr>
            <p:cNvPr id="87" name="Rectangle 52">
              <a:extLst>
                <a:ext uri="{FF2B5EF4-FFF2-40B4-BE49-F238E27FC236}">
                  <a16:creationId xmlns:a16="http://schemas.microsoft.com/office/drawing/2014/main" id="{E9241451-92E8-5808-A5D7-E1F0D7D6F6F5}"/>
                </a:ext>
              </a:extLst>
            </p:cNvPr>
            <p:cNvSpPr/>
            <p:nvPr/>
          </p:nvSpPr>
          <p:spPr>
            <a:xfrm>
              <a:off x="119336" y="3933056"/>
              <a:ext cx="5304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88" name="Straight Connector 59">
              <a:extLst>
                <a:ext uri="{FF2B5EF4-FFF2-40B4-BE49-F238E27FC236}">
                  <a16:creationId xmlns:a16="http://schemas.microsoft.com/office/drawing/2014/main" id="{BA1B042C-E314-F8E4-1A3E-C895ED92F9A8}"/>
                </a:ext>
              </a:extLst>
            </p:cNvPr>
            <p:cNvCxnSpPr>
              <a:cxnSpLocks/>
            </p:cNvCxnSpPr>
            <p:nvPr/>
          </p:nvCxnSpPr>
          <p:spPr>
            <a:xfrm>
              <a:off x="396014" y="4221088"/>
              <a:ext cx="0" cy="438614"/>
            </a:xfrm>
            <a:prstGeom prst="line">
              <a:avLst/>
            </a:prstGeom>
            <a:ln w="31750">
              <a:solidFill>
                <a:schemeClr val="accent6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Rectangle 63">
            <a:extLst>
              <a:ext uri="{FF2B5EF4-FFF2-40B4-BE49-F238E27FC236}">
                <a16:creationId xmlns:a16="http://schemas.microsoft.com/office/drawing/2014/main" id="{1D84D6BA-64D9-5268-5805-569F9B03A1A2}"/>
              </a:ext>
            </a:extLst>
          </p:cNvPr>
          <p:cNvSpPr/>
          <p:nvPr/>
        </p:nvSpPr>
        <p:spPr>
          <a:xfrm>
            <a:off x="4583907" y="4221088"/>
            <a:ext cx="124867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Specification</a:t>
            </a:r>
          </a:p>
        </p:txBody>
      </p:sp>
      <p:sp>
        <p:nvSpPr>
          <p:cNvPr id="90" name="Rectangle 63">
            <a:extLst>
              <a:ext uri="{FF2B5EF4-FFF2-40B4-BE49-F238E27FC236}">
                <a16:creationId xmlns:a16="http://schemas.microsoft.com/office/drawing/2014/main" id="{1A171577-3238-28FB-AC7D-A00E5D29859E}"/>
              </a:ext>
            </a:extLst>
          </p:cNvPr>
          <p:cNvSpPr/>
          <p:nvPr/>
        </p:nvSpPr>
        <p:spPr>
          <a:xfrm>
            <a:off x="10128448" y="4581128"/>
            <a:ext cx="172819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Procurement/Production</a:t>
            </a:r>
          </a:p>
        </p:txBody>
      </p:sp>
      <p:sp>
        <p:nvSpPr>
          <p:cNvPr id="91" name="Rectangle 63">
            <a:extLst>
              <a:ext uri="{FF2B5EF4-FFF2-40B4-BE49-F238E27FC236}">
                <a16:creationId xmlns:a16="http://schemas.microsoft.com/office/drawing/2014/main" id="{236A6342-F37B-4049-6F7A-407041FB5BFA}"/>
              </a:ext>
            </a:extLst>
          </p:cNvPr>
          <p:cNvSpPr/>
          <p:nvPr/>
        </p:nvSpPr>
        <p:spPr>
          <a:xfrm>
            <a:off x="9768408" y="5301208"/>
            <a:ext cx="100811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Installation</a:t>
            </a:r>
          </a:p>
        </p:txBody>
      </p:sp>
      <p:sp>
        <p:nvSpPr>
          <p:cNvPr id="92" name="Rectangle 63">
            <a:extLst>
              <a:ext uri="{FF2B5EF4-FFF2-40B4-BE49-F238E27FC236}">
                <a16:creationId xmlns:a16="http://schemas.microsoft.com/office/drawing/2014/main" id="{939BFD46-F37C-421C-8E10-A52499CC2748}"/>
              </a:ext>
            </a:extLst>
          </p:cNvPr>
          <p:cNvSpPr/>
          <p:nvPr/>
        </p:nvSpPr>
        <p:spPr>
          <a:xfrm>
            <a:off x="5303912" y="5661248"/>
            <a:ext cx="151216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Design/Specification</a:t>
            </a:r>
          </a:p>
        </p:txBody>
      </p:sp>
      <p:sp>
        <p:nvSpPr>
          <p:cNvPr id="93" name="Rectangle 63">
            <a:extLst>
              <a:ext uri="{FF2B5EF4-FFF2-40B4-BE49-F238E27FC236}">
                <a16:creationId xmlns:a16="http://schemas.microsoft.com/office/drawing/2014/main" id="{CBD6A8DD-53C4-CB89-3907-3BB094EBF203}"/>
              </a:ext>
            </a:extLst>
          </p:cNvPr>
          <p:cNvSpPr/>
          <p:nvPr/>
        </p:nvSpPr>
        <p:spPr>
          <a:xfrm>
            <a:off x="7824192" y="6021288"/>
            <a:ext cx="18002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Procurement/Delivery</a:t>
            </a:r>
          </a:p>
        </p:txBody>
      </p:sp>
      <p:sp>
        <p:nvSpPr>
          <p:cNvPr id="94" name="Rectangle 63">
            <a:extLst>
              <a:ext uri="{FF2B5EF4-FFF2-40B4-BE49-F238E27FC236}">
                <a16:creationId xmlns:a16="http://schemas.microsoft.com/office/drawing/2014/main" id="{C08F141A-9FE6-E86C-A48E-388CC563BDDD}"/>
              </a:ext>
            </a:extLst>
          </p:cNvPr>
          <p:cNvSpPr/>
          <p:nvPr/>
        </p:nvSpPr>
        <p:spPr>
          <a:xfrm>
            <a:off x="10848602" y="6381328"/>
            <a:ext cx="100803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Installation</a:t>
            </a:r>
          </a:p>
        </p:txBody>
      </p:sp>
      <p:sp>
        <p:nvSpPr>
          <p:cNvPr id="95" name="Rectangle 63">
            <a:extLst>
              <a:ext uri="{FF2B5EF4-FFF2-40B4-BE49-F238E27FC236}">
                <a16:creationId xmlns:a16="http://schemas.microsoft.com/office/drawing/2014/main" id="{10EFA72C-9B32-E046-B3BA-70C35A8C06EF}"/>
              </a:ext>
            </a:extLst>
          </p:cNvPr>
          <p:cNvSpPr/>
          <p:nvPr/>
        </p:nvSpPr>
        <p:spPr>
          <a:xfrm>
            <a:off x="1143918" y="4581128"/>
            <a:ext cx="20882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Specification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D34A99BC-8DF0-9F74-DD50-F30A886C6174}"/>
              </a:ext>
            </a:extLst>
          </p:cNvPr>
          <p:cNvSpPr txBox="1"/>
          <p:nvPr/>
        </p:nvSpPr>
        <p:spPr>
          <a:xfrm>
            <a:off x="6023992" y="4941168"/>
            <a:ext cx="112241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1364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:a16="http://schemas.microsoft.com/office/drawing/2014/main" id="{C3D4C77A-1DF2-E77F-F186-1F777D61F5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0546" t="10841" b="19841"/>
          <a:stretch/>
        </p:blipFill>
        <p:spPr>
          <a:xfrm>
            <a:off x="0" y="836712"/>
            <a:ext cx="12192000" cy="60212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3976078-1064-7AE9-D8A0-FB2355225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Diavolezza</a:t>
            </a:r>
            <a:r>
              <a:rPr lang="en-US" dirty="0"/>
              <a:t> </a:t>
            </a:r>
            <a:r>
              <a:rPr lang="en-US" dirty="0" err="1"/>
              <a:t>endstation</a:t>
            </a:r>
            <a:r>
              <a:rPr lang="en-US" dirty="0"/>
              <a:t> layout</a:t>
            </a:r>
          </a:p>
        </p:txBody>
      </p:sp>
      <p:sp>
        <p:nvSpPr>
          <p:cNvPr id="4" name="TextBox 66">
            <a:extLst>
              <a:ext uri="{FF2B5EF4-FFF2-40B4-BE49-F238E27FC236}">
                <a16:creationId xmlns:a16="http://schemas.microsoft.com/office/drawing/2014/main" id="{4FC65347-6D5B-3FC2-8786-B6E9A8A452FE}"/>
              </a:ext>
            </a:extLst>
          </p:cNvPr>
          <p:cNvSpPr txBox="1"/>
          <p:nvPr/>
        </p:nvSpPr>
        <p:spPr>
          <a:xfrm>
            <a:off x="703780" y="1343844"/>
            <a:ext cx="990350" cy="1378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>
                <a:solidFill>
                  <a:srgbClr val="FF0000"/>
                </a:solidFill>
                <a:latin typeface="Calibri"/>
              </a:rPr>
              <a:t>Athos pump laser I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>
                <a:solidFill>
                  <a:srgbClr val="FF0000"/>
                </a:solidFill>
                <a:latin typeface="Calibri"/>
              </a:rPr>
              <a:t>800 nm</a:t>
            </a: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A3934B15-64D6-FE95-0273-89B6555D4A05}"/>
              </a:ext>
            </a:extLst>
          </p:cNvPr>
          <p:cNvSpPr>
            <a:spLocks/>
          </p:cNvSpPr>
          <p:nvPr/>
        </p:nvSpPr>
        <p:spPr bwMode="auto">
          <a:xfrm>
            <a:off x="1577258" y="1340768"/>
            <a:ext cx="990350" cy="468522"/>
          </a:xfrm>
          <a:custGeom>
            <a:avLst/>
            <a:gdLst/>
            <a:ahLst/>
            <a:cxnLst>
              <a:cxn ang="0">
                <a:pos x="0" y="487"/>
              </a:cxn>
              <a:cxn ang="0">
                <a:pos x="59" y="477"/>
              </a:cxn>
              <a:cxn ang="0">
                <a:pos x="111" y="492"/>
              </a:cxn>
              <a:cxn ang="0">
                <a:pos x="159" y="466"/>
              </a:cxn>
              <a:cxn ang="0">
                <a:pos x="209" y="507"/>
              </a:cxn>
              <a:cxn ang="0">
                <a:pos x="267" y="442"/>
              </a:cxn>
              <a:cxn ang="0">
                <a:pos x="317" y="550"/>
              </a:cxn>
              <a:cxn ang="0">
                <a:pos x="366" y="384"/>
              </a:cxn>
              <a:cxn ang="0">
                <a:pos x="416" y="630"/>
              </a:cxn>
              <a:cxn ang="0">
                <a:pos x="467" y="282"/>
              </a:cxn>
              <a:cxn ang="0">
                <a:pos x="518" y="747"/>
              </a:cxn>
              <a:cxn ang="0">
                <a:pos x="567" y="154"/>
              </a:cxn>
              <a:cxn ang="0">
                <a:pos x="618" y="871"/>
              </a:cxn>
              <a:cxn ang="0">
                <a:pos x="671" y="45"/>
              </a:cxn>
              <a:cxn ang="0">
                <a:pos x="719" y="957"/>
              </a:cxn>
              <a:cxn ang="0">
                <a:pos x="770" y="0"/>
              </a:cxn>
              <a:cxn ang="0">
                <a:pos x="819" y="957"/>
              </a:cxn>
              <a:cxn ang="0">
                <a:pos x="873" y="48"/>
              </a:cxn>
              <a:cxn ang="0">
                <a:pos x="923" y="874"/>
              </a:cxn>
              <a:cxn ang="0">
                <a:pos x="975" y="160"/>
              </a:cxn>
              <a:cxn ang="0">
                <a:pos x="1025" y="744"/>
              </a:cxn>
              <a:cxn ang="0">
                <a:pos x="1074" y="285"/>
              </a:cxn>
              <a:cxn ang="0">
                <a:pos x="1125" y="627"/>
              </a:cxn>
              <a:cxn ang="0">
                <a:pos x="1176" y="379"/>
              </a:cxn>
              <a:cxn ang="0">
                <a:pos x="1229" y="549"/>
              </a:cxn>
              <a:cxn ang="0">
                <a:pos x="1275" y="442"/>
              </a:cxn>
              <a:cxn ang="0">
                <a:pos x="1329" y="507"/>
              </a:cxn>
              <a:cxn ang="0">
                <a:pos x="1382" y="466"/>
              </a:cxn>
              <a:cxn ang="0">
                <a:pos x="1436" y="492"/>
              </a:cxn>
              <a:cxn ang="0">
                <a:pos x="1478" y="477"/>
              </a:cxn>
              <a:cxn ang="0">
                <a:pos x="1541" y="484"/>
              </a:cxn>
            </a:cxnLst>
            <a:rect l="0" t="0" r="r" b="b"/>
            <a:pathLst>
              <a:path w="1541" h="965">
                <a:moveTo>
                  <a:pt x="0" y="487"/>
                </a:moveTo>
                <a:cubicBezTo>
                  <a:pt x="10" y="485"/>
                  <a:pt x="41" y="476"/>
                  <a:pt x="59" y="477"/>
                </a:cubicBezTo>
                <a:cubicBezTo>
                  <a:pt x="77" y="479"/>
                  <a:pt x="95" y="494"/>
                  <a:pt x="111" y="492"/>
                </a:cubicBezTo>
                <a:cubicBezTo>
                  <a:pt x="127" y="490"/>
                  <a:pt x="142" y="465"/>
                  <a:pt x="159" y="466"/>
                </a:cubicBezTo>
                <a:cubicBezTo>
                  <a:pt x="176" y="467"/>
                  <a:pt x="192" y="510"/>
                  <a:pt x="209" y="507"/>
                </a:cubicBezTo>
                <a:cubicBezTo>
                  <a:pt x="226" y="504"/>
                  <a:pt x="249" y="435"/>
                  <a:pt x="267" y="442"/>
                </a:cubicBezTo>
                <a:cubicBezTo>
                  <a:pt x="285" y="449"/>
                  <a:pt x="301" y="560"/>
                  <a:pt x="317" y="550"/>
                </a:cubicBezTo>
                <a:cubicBezTo>
                  <a:pt x="334" y="540"/>
                  <a:pt x="350" y="371"/>
                  <a:pt x="366" y="384"/>
                </a:cubicBezTo>
                <a:cubicBezTo>
                  <a:pt x="382" y="397"/>
                  <a:pt x="399" y="647"/>
                  <a:pt x="416" y="630"/>
                </a:cubicBezTo>
                <a:cubicBezTo>
                  <a:pt x="433" y="615"/>
                  <a:pt x="450" y="262"/>
                  <a:pt x="467" y="282"/>
                </a:cubicBezTo>
                <a:cubicBezTo>
                  <a:pt x="484" y="302"/>
                  <a:pt x="501" y="768"/>
                  <a:pt x="518" y="747"/>
                </a:cubicBezTo>
                <a:cubicBezTo>
                  <a:pt x="535" y="726"/>
                  <a:pt x="550" y="133"/>
                  <a:pt x="567" y="154"/>
                </a:cubicBezTo>
                <a:cubicBezTo>
                  <a:pt x="584" y="175"/>
                  <a:pt x="601" y="889"/>
                  <a:pt x="618" y="871"/>
                </a:cubicBezTo>
                <a:cubicBezTo>
                  <a:pt x="634" y="853"/>
                  <a:pt x="654" y="31"/>
                  <a:pt x="671" y="45"/>
                </a:cubicBezTo>
                <a:cubicBezTo>
                  <a:pt x="688" y="59"/>
                  <a:pt x="703" y="964"/>
                  <a:pt x="719" y="957"/>
                </a:cubicBezTo>
                <a:cubicBezTo>
                  <a:pt x="736" y="949"/>
                  <a:pt x="753" y="3"/>
                  <a:pt x="770" y="0"/>
                </a:cubicBezTo>
                <a:cubicBezTo>
                  <a:pt x="787" y="0"/>
                  <a:pt x="802" y="949"/>
                  <a:pt x="819" y="957"/>
                </a:cubicBezTo>
                <a:cubicBezTo>
                  <a:pt x="836" y="965"/>
                  <a:pt x="856" y="62"/>
                  <a:pt x="873" y="48"/>
                </a:cubicBezTo>
                <a:cubicBezTo>
                  <a:pt x="890" y="34"/>
                  <a:pt x="906" y="855"/>
                  <a:pt x="923" y="874"/>
                </a:cubicBezTo>
                <a:cubicBezTo>
                  <a:pt x="940" y="892"/>
                  <a:pt x="958" y="182"/>
                  <a:pt x="975" y="160"/>
                </a:cubicBezTo>
                <a:cubicBezTo>
                  <a:pt x="992" y="138"/>
                  <a:pt x="1009" y="723"/>
                  <a:pt x="1025" y="744"/>
                </a:cubicBezTo>
                <a:cubicBezTo>
                  <a:pt x="1042" y="765"/>
                  <a:pt x="1057" y="304"/>
                  <a:pt x="1074" y="285"/>
                </a:cubicBezTo>
                <a:cubicBezTo>
                  <a:pt x="1091" y="266"/>
                  <a:pt x="1108" y="611"/>
                  <a:pt x="1125" y="627"/>
                </a:cubicBezTo>
                <a:cubicBezTo>
                  <a:pt x="1142" y="643"/>
                  <a:pt x="1159" y="392"/>
                  <a:pt x="1176" y="379"/>
                </a:cubicBezTo>
                <a:cubicBezTo>
                  <a:pt x="1193" y="366"/>
                  <a:pt x="1212" y="538"/>
                  <a:pt x="1229" y="549"/>
                </a:cubicBezTo>
                <a:cubicBezTo>
                  <a:pt x="1245" y="557"/>
                  <a:pt x="1258" y="449"/>
                  <a:pt x="1275" y="442"/>
                </a:cubicBezTo>
                <a:cubicBezTo>
                  <a:pt x="1292" y="435"/>
                  <a:pt x="1311" y="503"/>
                  <a:pt x="1329" y="507"/>
                </a:cubicBezTo>
                <a:cubicBezTo>
                  <a:pt x="1347" y="511"/>
                  <a:pt x="1365" y="467"/>
                  <a:pt x="1382" y="466"/>
                </a:cubicBezTo>
                <a:cubicBezTo>
                  <a:pt x="1400" y="464"/>
                  <a:pt x="1420" y="490"/>
                  <a:pt x="1436" y="492"/>
                </a:cubicBezTo>
                <a:cubicBezTo>
                  <a:pt x="1452" y="494"/>
                  <a:pt x="1460" y="480"/>
                  <a:pt x="1478" y="477"/>
                </a:cubicBezTo>
                <a:lnTo>
                  <a:pt x="1541" y="484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none" w="med" len="med"/>
            <a:tailEnd type="none" w="med" len="sm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" name="Straight Connector 84">
            <a:extLst>
              <a:ext uri="{FF2B5EF4-FFF2-40B4-BE49-F238E27FC236}">
                <a16:creationId xmlns:a16="http://schemas.microsoft.com/office/drawing/2014/main" id="{3ACDEF26-AEA8-C926-1B3F-BE24A335529F}"/>
              </a:ext>
            </a:extLst>
          </p:cNvPr>
          <p:cNvCxnSpPr>
            <a:cxnSpLocks/>
          </p:cNvCxnSpPr>
          <p:nvPr/>
        </p:nvCxnSpPr>
        <p:spPr bwMode="auto">
          <a:xfrm>
            <a:off x="2567608" y="1577164"/>
            <a:ext cx="576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" name="Straight Connector 84">
            <a:extLst>
              <a:ext uri="{FF2B5EF4-FFF2-40B4-BE49-F238E27FC236}">
                <a16:creationId xmlns:a16="http://schemas.microsoft.com/office/drawing/2014/main" id="{8F56B1CE-DC2A-6DD2-82A8-A5F61EDA91AB}"/>
              </a:ext>
            </a:extLst>
          </p:cNvPr>
          <p:cNvCxnSpPr>
            <a:cxnSpLocks/>
          </p:cNvCxnSpPr>
          <p:nvPr/>
        </p:nvCxnSpPr>
        <p:spPr bwMode="auto">
          <a:xfrm>
            <a:off x="3071664" y="1577164"/>
            <a:ext cx="86409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84">
            <a:extLst>
              <a:ext uri="{FF2B5EF4-FFF2-40B4-BE49-F238E27FC236}">
                <a16:creationId xmlns:a16="http://schemas.microsoft.com/office/drawing/2014/main" id="{76084438-77EF-FF4A-E5E3-D9D591C4325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3499774" y="2009212"/>
            <a:ext cx="86409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" name="Straight Connector 84">
            <a:extLst>
              <a:ext uri="{FF2B5EF4-FFF2-40B4-BE49-F238E27FC236}">
                <a16:creationId xmlns:a16="http://schemas.microsoft.com/office/drawing/2014/main" id="{6EABFD5F-25EA-B18A-C5C5-9732D6FE0604}"/>
              </a:ext>
            </a:extLst>
          </p:cNvPr>
          <p:cNvCxnSpPr>
            <a:cxnSpLocks/>
          </p:cNvCxnSpPr>
          <p:nvPr/>
        </p:nvCxnSpPr>
        <p:spPr bwMode="auto">
          <a:xfrm>
            <a:off x="3931822" y="2610000"/>
            <a:ext cx="223618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" name="Straight Connector 84">
            <a:extLst>
              <a:ext uri="{FF2B5EF4-FFF2-40B4-BE49-F238E27FC236}">
                <a16:creationId xmlns:a16="http://schemas.microsoft.com/office/drawing/2014/main" id="{02C6DF7B-782D-90CF-FAE0-7429429FD146}"/>
              </a:ext>
            </a:extLst>
          </p:cNvPr>
          <p:cNvCxnSpPr>
            <a:cxnSpLocks/>
          </p:cNvCxnSpPr>
          <p:nvPr/>
        </p:nvCxnSpPr>
        <p:spPr bwMode="auto">
          <a:xfrm>
            <a:off x="3931822" y="2348880"/>
            <a:ext cx="0" cy="2611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E469B283-D945-6D7C-F74D-C41871976556}"/>
              </a:ext>
            </a:extLst>
          </p:cNvPr>
          <p:cNvSpPr/>
          <p:nvPr/>
        </p:nvSpPr>
        <p:spPr>
          <a:xfrm>
            <a:off x="6132004" y="2780696"/>
            <a:ext cx="216024" cy="4320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8" name="Straight Connector 84">
            <a:extLst>
              <a:ext uri="{FF2B5EF4-FFF2-40B4-BE49-F238E27FC236}">
                <a16:creationId xmlns:a16="http://schemas.microsoft.com/office/drawing/2014/main" id="{FC5DC188-6488-ADE0-88B0-81CCAF1B9303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6240016" y="2610000"/>
            <a:ext cx="0" cy="1706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84">
            <a:extLst>
              <a:ext uri="{FF2B5EF4-FFF2-40B4-BE49-F238E27FC236}">
                <a16:creationId xmlns:a16="http://schemas.microsoft.com/office/drawing/2014/main" id="{27489D98-2D50-DFE8-EF36-9EE82E63FCFD}"/>
              </a:ext>
            </a:extLst>
          </p:cNvPr>
          <p:cNvCxnSpPr>
            <a:cxnSpLocks/>
          </p:cNvCxnSpPr>
          <p:nvPr/>
        </p:nvCxnSpPr>
        <p:spPr bwMode="auto">
          <a:xfrm flipH="1">
            <a:off x="6096000" y="2610000"/>
            <a:ext cx="14401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84">
            <a:extLst>
              <a:ext uri="{FF2B5EF4-FFF2-40B4-BE49-F238E27FC236}">
                <a16:creationId xmlns:a16="http://schemas.microsoft.com/office/drawing/2014/main" id="{2B868CE1-B555-1664-B287-4F6ADB02699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6433376" y="2983612"/>
            <a:ext cx="0" cy="1706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6" name="Straight Connector 84">
            <a:extLst>
              <a:ext uri="{FF2B5EF4-FFF2-40B4-BE49-F238E27FC236}">
                <a16:creationId xmlns:a16="http://schemas.microsoft.com/office/drawing/2014/main" id="{DCA823F4-F9B1-F1CD-FBE5-09327E2858FC}"/>
              </a:ext>
            </a:extLst>
          </p:cNvPr>
          <p:cNvCxnSpPr>
            <a:cxnSpLocks/>
          </p:cNvCxnSpPr>
          <p:nvPr/>
        </p:nvCxnSpPr>
        <p:spPr bwMode="auto">
          <a:xfrm flipH="1">
            <a:off x="6456040" y="3068960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A5B1DD32-5A50-342C-E972-23C4C4AEDC3E}"/>
              </a:ext>
            </a:extLst>
          </p:cNvPr>
          <p:cNvSpPr/>
          <p:nvPr/>
        </p:nvSpPr>
        <p:spPr>
          <a:xfrm>
            <a:off x="6816080" y="2780696"/>
            <a:ext cx="819708" cy="4320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9" name="Freeform 3">
            <a:extLst>
              <a:ext uri="{FF2B5EF4-FFF2-40B4-BE49-F238E27FC236}">
                <a16:creationId xmlns:a16="http://schemas.microsoft.com/office/drawing/2014/main" id="{65605B7B-4C7E-4A49-11EE-52EF467AC639}"/>
              </a:ext>
            </a:extLst>
          </p:cNvPr>
          <p:cNvSpPr>
            <a:spLocks/>
          </p:cNvSpPr>
          <p:nvPr/>
        </p:nvSpPr>
        <p:spPr bwMode="auto">
          <a:xfrm flipV="1">
            <a:off x="6255717" y="3214301"/>
            <a:ext cx="368638" cy="301672"/>
          </a:xfrm>
          <a:custGeom>
            <a:avLst/>
            <a:gdLst/>
            <a:ahLst/>
            <a:cxnLst>
              <a:cxn ang="0">
                <a:pos x="75" y="1540"/>
              </a:cxn>
              <a:cxn ang="0">
                <a:pos x="162" y="1546"/>
              </a:cxn>
              <a:cxn ang="0">
                <a:pos x="250" y="1547"/>
              </a:cxn>
              <a:cxn ang="0">
                <a:pos x="337" y="1536"/>
              </a:cxn>
              <a:cxn ang="0">
                <a:pos x="424" y="1511"/>
              </a:cxn>
              <a:cxn ang="0">
                <a:pos x="512" y="1482"/>
              </a:cxn>
              <a:cxn ang="0">
                <a:pos x="600" y="1468"/>
              </a:cxn>
              <a:cxn ang="0">
                <a:pos x="687" y="1492"/>
              </a:cxn>
              <a:cxn ang="0">
                <a:pos x="775" y="1565"/>
              </a:cxn>
              <a:cxn ang="0">
                <a:pos x="862" y="1666"/>
              </a:cxn>
              <a:cxn ang="0">
                <a:pos x="950" y="1739"/>
              </a:cxn>
              <a:cxn ang="0">
                <a:pos x="1037" y="1714"/>
              </a:cxn>
              <a:cxn ang="0">
                <a:pos x="1125" y="1553"/>
              </a:cxn>
              <a:cxn ang="0">
                <a:pos x="1212" y="1292"/>
              </a:cxn>
              <a:cxn ang="0">
                <a:pos x="1300" y="1057"/>
              </a:cxn>
              <a:cxn ang="0">
                <a:pos x="1387" y="1014"/>
              </a:cxn>
              <a:cxn ang="0">
                <a:pos x="1475" y="1271"/>
              </a:cxn>
              <a:cxn ang="0">
                <a:pos x="1562" y="1780"/>
              </a:cxn>
              <a:cxn ang="0">
                <a:pos x="1650" y="2317"/>
              </a:cxn>
              <a:cxn ang="0">
                <a:pos x="1737" y="2565"/>
              </a:cxn>
              <a:cxn ang="0">
                <a:pos x="1825" y="2299"/>
              </a:cxn>
              <a:cxn ang="0">
                <a:pos x="1912" y="1549"/>
              </a:cxn>
              <a:cxn ang="0">
                <a:pos x="2000" y="639"/>
              </a:cxn>
              <a:cxn ang="0">
                <a:pos x="2087" y="51"/>
              </a:cxn>
              <a:cxn ang="0">
                <a:pos x="2175" y="156"/>
              </a:cxn>
              <a:cxn ang="0">
                <a:pos x="2262" y="978"/>
              </a:cxn>
              <a:cxn ang="0">
                <a:pos x="2350" y="2144"/>
              </a:cxn>
              <a:cxn ang="0">
                <a:pos x="2437" y="3061"/>
              </a:cxn>
              <a:cxn ang="0">
                <a:pos x="2525" y="3246"/>
              </a:cxn>
              <a:cxn ang="0">
                <a:pos x="2612" y="2602"/>
              </a:cxn>
              <a:cxn ang="0">
                <a:pos x="2700" y="1469"/>
              </a:cxn>
              <a:cxn ang="0">
                <a:pos x="2787" y="434"/>
              </a:cxn>
              <a:cxn ang="0">
                <a:pos x="2875" y="0"/>
              </a:cxn>
              <a:cxn ang="0">
                <a:pos x="2962" y="320"/>
              </a:cxn>
              <a:cxn ang="0">
                <a:pos x="3050" y="1151"/>
              </a:cxn>
              <a:cxn ang="0">
                <a:pos x="3137" y="2024"/>
              </a:cxn>
              <a:cxn ang="0">
                <a:pos x="3225" y="2520"/>
              </a:cxn>
              <a:cxn ang="0">
                <a:pos x="3312" y="2476"/>
              </a:cxn>
              <a:cxn ang="0">
                <a:pos x="3400" y="2025"/>
              </a:cxn>
              <a:cxn ang="0">
                <a:pos x="3487" y="1468"/>
              </a:cxn>
              <a:cxn ang="0">
                <a:pos x="3575" y="1086"/>
              </a:cxn>
              <a:cxn ang="0">
                <a:pos x="3662" y="1006"/>
              </a:cxn>
              <a:cxn ang="0">
                <a:pos x="3750" y="1179"/>
              </a:cxn>
              <a:cxn ang="0">
                <a:pos x="3837" y="1448"/>
              </a:cxn>
              <a:cxn ang="0">
                <a:pos x="3925" y="1662"/>
              </a:cxn>
              <a:cxn ang="0">
                <a:pos x="4012" y="1744"/>
              </a:cxn>
              <a:cxn ang="0">
                <a:pos x="4100" y="1705"/>
              </a:cxn>
              <a:cxn ang="0">
                <a:pos x="4187" y="1607"/>
              </a:cxn>
              <a:cxn ang="0">
                <a:pos x="4275" y="1518"/>
              </a:cxn>
              <a:cxn ang="0">
                <a:pos x="4362" y="1472"/>
              </a:cxn>
              <a:cxn ang="0">
                <a:pos x="4449" y="1473"/>
              </a:cxn>
              <a:cxn ang="0">
                <a:pos x="4537" y="1498"/>
              </a:cxn>
              <a:cxn ang="0">
                <a:pos x="4625" y="1527"/>
              </a:cxn>
              <a:cxn ang="0">
                <a:pos x="4712" y="1544"/>
              </a:cxn>
              <a:cxn ang="0">
                <a:pos x="4800" y="1548"/>
              </a:cxn>
              <a:cxn ang="0">
                <a:pos x="4887" y="1543"/>
              </a:cxn>
              <a:cxn ang="0">
                <a:pos x="4975" y="1536"/>
              </a:cxn>
            </a:cxnLst>
            <a:rect l="0" t="0" r="r" b="b"/>
            <a:pathLst>
              <a:path w="5000" h="3282">
                <a:moveTo>
                  <a:pt x="0" y="1535"/>
                </a:moveTo>
                <a:lnTo>
                  <a:pt x="12" y="1535"/>
                </a:lnTo>
                <a:lnTo>
                  <a:pt x="25" y="1536"/>
                </a:lnTo>
                <a:lnTo>
                  <a:pt x="37" y="1537"/>
                </a:lnTo>
                <a:lnTo>
                  <a:pt x="50" y="1538"/>
                </a:lnTo>
                <a:lnTo>
                  <a:pt x="62" y="1539"/>
                </a:lnTo>
                <a:lnTo>
                  <a:pt x="75" y="1540"/>
                </a:lnTo>
                <a:lnTo>
                  <a:pt x="87" y="1541"/>
                </a:lnTo>
                <a:lnTo>
                  <a:pt x="100" y="1542"/>
                </a:lnTo>
                <a:lnTo>
                  <a:pt x="112" y="1543"/>
                </a:lnTo>
                <a:lnTo>
                  <a:pt x="125" y="1544"/>
                </a:lnTo>
                <a:lnTo>
                  <a:pt x="137" y="1545"/>
                </a:lnTo>
                <a:lnTo>
                  <a:pt x="150" y="1546"/>
                </a:lnTo>
                <a:lnTo>
                  <a:pt x="162" y="1546"/>
                </a:lnTo>
                <a:lnTo>
                  <a:pt x="175" y="1547"/>
                </a:lnTo>
                <a:lnTo>
                  <a:pt x="187" y="1547"/>
                </a:lnTo>
                <a:lnTo>
                  <a:pt x="200" y="1548"/>
                </a:lnTo>
                <a:lnTo>
                  <a:pt x="212" y="1548"/>
                </a:lnTo>
                <a:lnTo>
                  <a:pt x="225" y="1548"/>
                </a:lnTo>
                <a:lnTo>
                  <a:pt x="237" y="1547"/>
                </a:lnTo>
                <a:lnTo>
                  <a:pt x="250" y="1547"/>
                </a:lnTo>
                <a:lnTo>
                  <a:pt x="262" y="1546"/>
                </a:lnTo>
                <a:lnTo>
                  <a:pt x="275" y="1545"/>
                </a:lnTo>
                <a:lnTo>
                  <a:pt x="287" y="1544"/>
                </a:lnTo>
                <a:lnTo>
                  <a:pt x="300" y="1542"/>
                </a:lnTo>
                <a:lnTo>
                  <a:pt x="312" y="1540"/>
                </a:lnTo>
                <a:lnTo>
                  <a:pt x="325" y="1538"/>
                </a:lnTo>
                <a:lnTo>
                  <a:pt x="337" y="1536"/>
                </a:lnTo>
                <a:lnTo>
                  <a:pt x="350" y="1533"/>
                </a:lnTo>
                <a:lnTo>
                  <a:pt x="362" y="1530"/>
                </a:lnTo>
                <a:lnTo>
                  <a:pt x="375" y="1527"/>
                </a:lnTo>
                <a:lnTo>
                  <a:pt x="387" y="1523"/>
                </a:lnTo>
                <a:lnTo>
                  <a:pt x="399" y="1519"/>
                </a:lnTo>
                <a:lnTo>
                  <a:pt x="412" y="1515"/>
                </a:lnTo>
                <a:lnTo>
                  <a:pt x="424" y="1511"/>
                </a:lnTo>
                <a:lnTo>
                  <a:pt x="437" y="1507"/>
                </a:lnTo>
                <a:lnTo>
                  <a:pt x="449" y="1503"/>
                </a:lnTo>
                <a:lnTo>
                  <a:pt x="462" y="1498"/>
                </a:lnTo>
                <a:lnTo>
                  <a:pt x="474" y="1494"/>
                </a:lnTo>
                <a:lnTo>
                  <a:pt x="487" y="1490"/>
                </a:lnTo>
                <a:lnTo>
                  <a:pt x="499" y="1486"/>
                </a:lnTo>
                <a:lnTo>
                  <a:pt x="512" y="1482"/>
                </a:lnTo>
                <a:lnTo>
                  <a:pt x="524" y="1478"/>
                </a:lnTo>
                <a:lnTo>
                  <a:pt x="537" y="1475"/>
                </a:lnTo>
                <a:lnTo>
                  <a:pt x="549" y="1473"/>
                </a:lnTo>
                <a:lnTo>
                  <a:pt x="562" y="1470"/>
                </a:lnTo>
                <a:lnTo>
                  <a:pt x="575" y="1469"/>
                </a:lnTo>
                <a:lnTo>
                  <a:pt x="587" y="1468"/>
                </a:lnTo>
                <a:lnTo>
                  <a:pt x="600" y="1468"/>
                </a:lnTo>
                <a:lnTo>
                  <a:pt x="612" y="1468"/>
                </a:lnTo>
                <a:lnTo>
                  <a:pt x="625" y="1470"/>
                </a:lnTo>
                <a:lnTo>
                  <a:pt x="637" y="1472"/>
                </a:lnTo>
                <a:lnTo>
                  <a:pt x="650" y="1476"/>
                </a:lnTo>
                <a:lnTo>
                  <a:pt x="662" y="1480"/>
                </a:lnTo>
                <a:lnTo>
                  <a:pt x="675" y="1486"/>
                </a:lnTo>
                <a:lnTo>
                  <a:pt x="687" y="1492"/>
                </a:lnTo>
                <a:lnTo>
                  <a:pt x="700" y="1500"/>
                </a:lnTo>
                <a:lnTo>
                  <a:pt x="712" y="1508"/>
                </a:lnTo>
                <a:lnTo>
                  <a:pt x="725" y="1518"/>
                </a:lnTo>
                <a:lnTo>
                  <a:pt x="737" y="1528"/>
                </a:lnTo>
                <a:lnTo>
                  <a:pt x="750" y="1540"/>
                </a:lnTo>
                <a:lnTo>
                  <a:pt x="762" y="1552"/>
                </a:lnTo>
                <a:lnTo>
                  <a:pt x="775" y="1565"/>
                </a:lnTo>
                <a:lnTo>
                  <a:pt x="787" y="1579"/>
                </a:lnTo>
                <a:lnTo>
                  <a:pt x="800" y="1593"/>
                </a:lnTo>
                <a:lnTo>
                  <a:pt x="812" y="1607"/>
                </a:lnTo>
                <a:lnTo>
                  <a:pt x="825" y="1622"/>
                </a:lnTo>
                <a:lnTo>
                  <a:pt x="837" y="1637"/>
                </a:lnTo>
                <a:lnTo>
                  <a:pt x="850" y="1652"/>
                </a:lnTo>
                <a:lnTo>
                  <a:pt x="862" y="1666"/>
                </a:lnTo>
                <a:lnTo>
                  <a:pt x="875" y="1680"/>
                </a:lnTo>
                <a:lnTo>
                  <a:pt x="887" y="1693"/>
                </a:lnTo>
                <a:lnTo>
                  <a:pt x="900" y="1705"/>
                </a:lnTo>
                <a:lnTo>
                  <a:pt x="912" y="1716"/>
                </a:lnTo>
                <a:lnTo>
                  <a:pt x="925" y="1725"/>
                </a:lnTo>
                <a:lnTo>
                  <a:pt x="937" y="1733"/>
                </a:lnTo>
                <a:lnTo>
                  <a:pt x="950" y="1739"/>
                </a:lnTo>
                <a:lnTo>
                  <a:pt x="962" y="1743"/>
                </a:lnTo>
                <a:lnTo>
                  <a:pt x="975" y="1745"/>
                </a:lnTo>
                <a:lnTo>
                  <a:pt x="987" y="1744"/>
                </a:lnTo>
                <a:lnTo>
                  <a:pt x="1000" y="1741"/>
                </a:lnTo>
                <a:lnTo>
                  <a:pt x="1012" y="1735"/>
                </a:lnTo>
                <a:lnTo>
                  <a:pt x="1025" y="1726"/>
                </a:lnTo>
                <a:lnTo>
                  <a:pt x="1037" y="1714"/>
                </a:lnTo>
                <a:lnTo>
                  <a:pt x="1050" y="1700"/>
                </a:lnTo>
                <a:lnTo>
                  <a:pt x="1062" y="1682"/>
                </a:lnTo>
                <a:lnTo>
                  <a:pt x="1075" y="1662"/>
                </a:lnTo>
                <a:lnTo>
                  <a:pt x="1087" y="1639"/>
                </a:lnTo>
                <a:lnTo>
                  <a:pt x="1099" y="1613"/>
                </a:lnTo>
                <a:lnTo>
                  <a:pt x="1112" y="1584"/>
                </a:lnTo>
                <a:lnTo>
                  <a:pt x="1125" y="1553"/>
                </a:lnTo>
                <a:lnTo>
                  <a:pt x="1137" y="1520"/>
                </a:lnTo>
                <a:lnTo>
                  <a:pt x="1150" y="1485"/>
                </a:lnTo>
                <a:lnTo>
                  <a:pt x="1162" y="1448"/>
                </a:lnTo>
                <a:lnTo>
                  <a:pt x="1175" y="1410"/>
                </a:lnTo>
                <a:lnTo>
                  <a:pt x="1187" y="1371"/>
                </a:lnTo>
                <a:lnTo>
                  <a:pt x="1200" y="1332"/>
                </a:lnTo>
                <a:lnTo>
                  <a:pt x="1212" y="1292"/>
                </a:lnTo>
                <a:lnTo>
                  <a:pt x="1225" y="1253"/>
                </a:lnTo>
                <a:lnTo>
                  <a:pt x="1237" y="1215"/>
                </a:lnTo>
                <a:lnTo>
                  <a:pt x="1250" y="1179"/>
                </a:lnTo>
                <a:lnTo>
                  <a:pt x="1262" y="1144"/>
                </a:lnTo>
                <a:lnTo>
                  <a:pt x="1275" y="1112"/>
                </a:lnTo>
                <a:lnTo>
                  <a:pt x="1287" y="1083"/>
                </a:lnTo>
                <a:lnTo>
                  <a:pt x="1300" y="1057"/>
                </a:lnTo>
                <a:lnTo>
                  <a:pt x="1312" y="1036"/>
                </a:lnTo>
                <a:lnTo>
                  <a:pt x="1325" y="1019"/>
                </a:lnTo>
                <a:lnTo>
                  <a:pt x="1337" y="1006"/>
                </a:lnTo>
                <a:lnTo>
                  <a:pt x="1350" y="1000"/>
                </a:lnTo>
                <a:lnTo>
                  <a:pt x="1362" y="998"/>
                </a:lnTo>
                <a:lnTo>
                  <a:pt x="1375" y="1003"/>
                </a:lnTo>
                <a:lnTo>
                  <a:pt x="1387" y="1014"/>
                </a:lnTo>
                <a:lnTo>
                  <a:pt x="1400" y="1032"/>
                </a:lnTo>
                <a:lnTo>
                  <a:pt x="1412" y="1055"/>
                </a:lnTo>
                <a:lnTo>
                  <a:pt x="1424" y="1086"/>
                </a:lnTo>
                <a:lnTo>
                  <a:pt x="1437" y="1123"/>
                </a:lnTo>
                <a:lnTo>
                  <a:pt x="1450" y="1166"/>
                </a:lnTo>
                <a:lnTo>
                  <a:pt x="1462" y="1216"/>
                </a:lnTo>
                <a:lnTo>
                  <a:pt x="1475" y="1271"/>
                </a:lnTo>
                <a:lnTo>
                  <a:pt x="1487" y="1332"/>
                </a:lnTo>
                <a:lnTo>
                  <a:pt x="1500" y="1397"/>
                </a:lnTo>
                <a:lnTo>
                  <a:pt x="1512" y="1468"/>
                </a:lnTo>
                <a:lnTo>
                  <a:pt x="1525" y="1542"/>
                </a:lnTo>
                <a:lnTo>
                  <a:pt x="1537" y="1619"/>
                </a:lnTo>
                <a:lnTo>
                  <a:pt x="1550" y="1699"/>
                </a:lnTo>
                <a:lnTo>
                  <a:pt x="1562" y="1780"/>
                </a:lnTo>
                <a:lnTo>
                  <a:pt x="1575" y="1863"/>
                </a:lnTo>
                <a:lnTo>
                  <a:pt x="1587" y="1944"/>
                </a:lnTo>
                <a:lnTo>
                  <a:pt x="1600" y="2025"/>
                </a:lnTo>
                <a:lnTo>
                  <a:pt x="1612" y="2104"/>
                </a:lnTo>
                <a:lnTo>
                  <a:pt x="1625" y="2179"/>
                </a:lnTo>
                <a:lnTo>
                  <a:pt x="1637" y="2251"/>
                </a:lnTo>
                <a:lnTo>
                  <a:pt x="1650" y="2317"/>
                </a:lnTo>
                <a:lnTo>
                  <a:pt x="1662" y="2377"/>
                </a:lnTo>
                <a:lnTo>
                  <a:pt x="1675" y="2431"/>
                </a:lnTo>
                <a:lnTo>
                  <a:pt x="1687" y="2476"/>
                </a:lnTo>
                <a:lnTo>
                  <a:pt x="1700" y="2513"/>
                </a:lnTo>
                <a:lnTo>
                  <a:pt x="1712" y="2541"/>
                </a:lnTo>
                <a:lnTo>
                  <a:pt x="1724" y="2558"/>
                </a:lnTo>
                <a:lnTo>
                  <a:pt x="1737" y="2565"/>
                </a:lnTo>
                <a:lnTo>
                  <a:pt x="1750" y="2562"/>
                </a:lnTo>
                <a:lnTo>
                  <a:pt x="1762" y="2546"/>
                </a:lnTo>
                <a:lnTo>
                  <a:pt x="1775" y="2520"/>
                </a:lnTo>
                <a:lnTo>
                  <a:pt x="1787" y="2482"/>
                </a:lnTo>
                <a:lnTo>
                  <a:pt x="1800" y="2432"/>
                </a:lnTo>
                <a:lnTo>
                  <a:pt x="1812" y="2371"/>
                </a:lnTo>
                <a:lnTo>
                  <a:pt x="1825" y="2299"/>
                </a:lnTo>
                <a:lnTo>
                  <a:pt x="1837" y="2217"/>
                </a:lnTo>
                <a:lnTo>
                  <a:pt x="1850" y="2125"/>
                </a:lnTo>
                <a:lnTo>
                  <a:pt x="1862" y="2024"/>
                </a:lnTo>
                <a:lnTo>
                  <a:pt x="1875" y="1915"/>
                </a:lnTo>
                <a:lnTo>
                  <a:pt x="1887" y="1798"/>
                </a:lnTo>
                <a:lnTo>
                  <a:pt x="1900" y="1676"/>
                </a:lnTo>
                <a:lnTo>
                  <a:pt x="1912" y="1549"/>
                </a:lnTo>
                <a:lnTo>
                  <a:pt x="1925" y="1418"/>
                </a:lnTo>
                <a:lnTo>
                  <a:pt x="1937" y="1285"/>
                </a:lnTo>
                <a:lnTo>
                  <a:pt x="1950" y="1151"/>
                </a:lnTo>
                <a:lnTo>
                  <a:pt x="1962" y="1018"/>
                </a:lnTo>
                <a:lnTo>
                  <a:pt x="1975" y="887"/>
                </a:lnTo>
                <a:lnTo>
                  <a:pt x="1987" y="761"/>
                </a:lnTo>
                <a:lnTo>
                  <a:pt x="2000" y="639"/>
                </a:lnTo>
                <a:lnTo>
                  <a:pt x="2012" y="524"/>
                </a:lnTo>
                <a:lnTo>
                  <a:pt x="2025" y="417"/>
                </a:lnTo>
                <a:lnTo>
                  <a:pt x="2037" y="320"/>
                </a:lnTo>
                <a:lnTo>
                  <a:pt x="2050" y="234"/>
                </a:lnTo>
                <a:lnTo>
                  <a:pt x="2062" y="160"/>
                </a:lnTo>
                <a:lnTo>
                  <a:pt x="2075" y="98"/>
                </a:lnTo>
                <a:lnTo>
                  <a:pt x="2087" y="51"/>
                </a:lnTo>
                <a:lnTo>
                  <a:pt x="2100" y="18"/>
                </a:lnTo>
                <a:lnTo>
                  <a:pt x="2112" y="1"/>
                </a:lnTo>
                <a:lnTo>
                  <a:pt x="2125" y="0"/>
                </a:lnTo>
                <a:lnTo>
                  <a:pt x="2137" y="15"/>
                </a:lnTo>
                <a:lnTo>
                  <a:pt x="2150" y="46"/>
                </a:lnTo>
                <a:lnTo>
                  <a:pt x="2162" y="93"/>
                </a:lnTo>
                <a:lnTo>
                  <a:pt x="2175" y="156"/>
                </a:lnTo>
                <a:lnTo>
                  <a:pt x="2187" y="234"/>
                </a:lnTo>
                <a:lnTo>
                  <a:pt x="2199" y="327"/>
                </a:lnTo>
                <a:lnTo>
                  <a:pt x="2212" y="434"/>
                </a:lnTo>
                <a:lnTo>
                  <a:pt x="2224" y="554"/>
                </a:lnTo>
                <a:lnTo>
                  <a:pt x="2237" y="686"/>
                </a:lnTo>
                <a:lnTo>
                  <a:pt x="2250" y="828"/>
                </a:lnTo>
                <a:lnTo>
                  <a:pt x="2262" y="978"/>
                </a:lnTo>
                <a:lnTo>
                  <a:pt x="2275" y="1137"/>
                </a:lnTo>
                <a:lnTo>
                  <a:pt x="2287" y="1301"/>
                </a:lnTo>
                <a:lnTo>
                  <a:pt x="2300" y="1469"/>
                </a:lnTo>
                <a:lnTo>
                  <a:pt x="2312" y="1639"/>
                </a:lnTo>
                <a:lnTo>
                  <a:pt x="2325" y="1809"/>
                </a:lnTo>
                <a:lnTo>
                  <a:pt x="2337" y="1978"/>
                </a:lnTo>
                <a:lnTo>
                  <a:pt x="2350" y="2144"/>
                </a:lnTo>
                <a:lnTo>
                  <a:pt x="2362" y="2304"/>
                </a:lnTo>
                <a:lnTo>
                  <a:pt x="2375" y="2457"/>
                </a:lnTo>
                <a:lnTo>
                  <a:pt x="2387" y="2602"/>
                </a:lnTo>
                <a:lnTo>
                  <a:pt x="2400" y="2736"/>
                </a:lnTo>
                <a:lnTo>
                  <a:pt x="2412" y="2858"/>
                </a:lnTo>
                <a:lnTo>
                  <a:pt x="2425" y="2967"/>
                </a:lnTo>
                <a:lnTo>
                  <a:pt x="2437" y="3061"/>
                </a:lnTo>
                <a:lnTo>
                  <a:pt x="2450" y="3139"/>
                </a:lnTo>
                <a:lnTo>
                  <a:pt x="2462" y="3201"/>
                </a:lnTo>
                <a:lnTo>
                  <a:pt x="2475" y="3246"/>
                </a:lnTo>
                <a:lnTo>
                  <a:pt x="2487" y="3273"/>
                </a:lnTo>
                <a:lnTo>
                  <a:pt x="2500" y="3282"/>
                </a:lnTo>
                <a:lnTo>
                  <a:pt x="2512" y="3273"/>
                </a:lnTo>
                <a:lnTo>
                  <a:pt x="2525" y="3246"/>
                </a:lnTo>
                <a:lnTo>
                  <a:pt x="2537" y="3201"/>
                </a:lnTo>
                <a:lnTo>
                  <a:pt x="2550" y="3139"/>
                </a:lnTo>
                <a:lnTo>
                  <a:pt x="2562" y="3061"/>
                </a:lnTo>
                <a:lnTo>
                  <a:pt x="2575" y="2967"/>
                </a:lnTo>
                <a:lnTo>
                  <a:pt x="2587" y="2858"/>
                </a:lnTo>
                <a:lnTo>
                  <a:pt x="2600" y="2736"/>
                </a:lnTo>
                <a:lnTo>
                  <a:pt x="2612" y="2602"/>
                </a:lnTo>
                <a:lnTo>
                  <a:pt x="2625" y="2457"/>
                </a:lnTo>
                <a:lnTo>
                  <a:pt x="2637" y="2304"/>
                </a:lnTo>
                <a:lnTo>
                  <a:pt x="2650" y="2144"/>
                </a:lnTo>
                <a:lnTo>
                  <a:pt x="2662" y="1978"/>
                </a:lnTo>
                <a:lnTo>
                  <a:pt x="2675" y="1809"/>
                </a:lnTo>
                <a:lnTo>
                  <a:pt x="2687" y="1639"/>
                </a:lnTo>
                <a:lnTo>
                  <a:pt x="2700" y="1469"/>
                </a:lnTo>
                <a:lnTo>
                  <a:pt x="2712" y="1301"/>
                </a:lnTo>
                <a:lnTo>
                  <a:pt x="2725" y="1137"/>
                </a:lnTo>
                <a:lnTo>
                  <a:pt x="2737" y="978"/>
                </a:lnTo>
                <a:lnTo>
                  <a:pt x="2750" y="828"/>
                </a:lnTo>
                <a:lnTo>
                  <a:pt x="2762" y="686"/>
                </a:lnTo>
                <a:lnTo>
                  <a:pt x="2775" y="554"/>
                </a:lnTo>
                <a:lnTo>
                  <a:pt x="2787" y="434"/>
                </a:lnTo>
                <a:lnTo>
                  <a:pt x="2800" y="327"/>
                </a:lnTo>
                <a:lnTo>
                  <a:pt x="2812" y="234"/>
                </a:lnTo>
                <a:lnTo>
                  <a:pt x="2824" y="156"/>
                </a:lnTo>
                <a:lnTo>
                  <a:pt x="2837" y="93"/>
                </a:lnTo>
                <a:lnTo>
                  <a:pt x="2849" y="46"/>
                </a:lnTo>
                <a:lnTo>
                  <a:pt x="2862" y="15"/>
                </a:lnTo>
                <a:lnTo>
                  <a:pt x="2875" y="0"/>
                </a:lnTo>
                <a:lnTo>
                  <a:pt x="2887" y="1"/>
                </a:lnTo>
                <a:lnTo>
                  <a:pt x="2900" y="18"/>
                </a:lnTo>
                <a:lnTo>
                  <a:pt x="2912" y="51"/>
                </a:lnTo>
                <a:lnTo>
                  <a:pt x="2925" y="98"/>
                </a:lnTo>
                <a:lnTo>
                  <a:pt x="2937" y="160"/>
                </a:lnTo>
                <a:lnTo>
                  <a:pt x="2950" y="234"/>
                </a:lnTo>
                <a:lnTo>
                  <a:pt x="2962" y="320"/>
                </a:lnTo>
                <a:lnTo>
                  <a:pt x="2975" y="417"/>
                </a:lnTo>
                <a:lnTo>
                  <a:pt x="2987" y="524"/>
                </a:lnTo>
                <a:lnTo>
                  <a:pt x="3000" y="639"/>
                </a:lnTo>
                <a:lnTo>
                  <a:pt x="3012" y="761"/>
                </a:lnTo>
                <a:lnTo>
                  <a:pt x="3025" y="887"/>
                </a:lnTo>
                <a:lnTo>
                  <a:pt x="3037" y="1018"/>
                </a:lnTo>
                <a:lnTo>
                  <a:pt x="3050" y="1151"/>
                </a:lnTo>
                <a:lnTo>
                  <a:pt x="3062" y="1285"/>
                </a:lnTo>
                <a:lnTo>
                  <a:pt x="3075" y="1418"/>
                </a:lnTo>
                <a:lnTo>
                  <a:pt x="3087" y="1549"/>
                </a:lnTo>
                <a:lnTo>
                  <a:pt x="3100" y="1676"/>
                </a:lnTo>
                <a:lnTo>
                  <a:pt x="3112" y="1798"/>
                </a:lnTo>
                <a:lnTo>
                  <a:pt x="3125" y="1915"/>
                </a:lnTo>
                <a:lnTo>
                  <a:pt x="3137" y="2024"/>
                </a:lnTo>
                <a:lnTo>
                  <a:pt x="3150" y="2125"/>
                </a:lnTo>
                <a:lnTo>
                  <a:pt x="3162" y="2217"/>
                </a:lnTo>
                <a:lnTo>
                  <a:pt x="3175" y="2299"/>
                </a:lnTo>
                <a:lnTo>
                  <a:pt x="3187" y="2371"/>
                </a:lnTo>
                <a:lnTo>
                  <a:pt x="3200" y="2432"/>
                </a:lnTo>
                <a:lnTo>
                  <a:pt x="3212" y="2482"/>
                </a:lnTo>
                <a:lnTo>
                  <a:pt x="3225" y="2520"/>
                </a:lnTo>
                <a:lnTo>
                  <a:pt x="3237" y="2546"/>
                </a:lnTo>
                <a:lnTo>
                  <a:pt x="3250" y="2562"/>
                </a:lnTo>
                <a:lnTo>
                  <a:pt x="3262" y="2565"/>
                </a:lnTo>
                <a:lnTo>
                  <a:pt x="3275" y="2558"/>
                </a:lnTo>
                <a:lnTo>
                  <a:pt x="3287" y="2541"/>
                </a:lnTo>
                <a:lnTo>
                  <a:pt x="3300" y="2513"/>
                </a:lnTo>
                <a:lnTo>
                  <a:pt x="3312" y="2476"/>
                </a:lnTo>
                <a:lnTo>
                  <a:pt x="3325" y="2431"/>
                </a:lnTo>
                <a:lnTo>
                  <a:pt x="3337" y="2377"/>
                </a:lnTo>
                <a:lnTo>
                  <a:pt x="3350" y="2317"/>
                </a:lnTo>
                <a:lnTo>
                  <a:pt x="3362" y="2251"/>
                </a:lnTo>
                <a:lnTo>
                  <a:pt x="3375" y="2179"/>
                </a:lnTo>
                <a:lnTo>
                  <a:pt x="3387" y="2104"/>
                </a:lnTo>
                <a:lnTo>
                  <a:pt x="3400" y="2025"/>
                </a:lnTo>
                <a:lnTo>
                  <a:pt x="3412" y="1944"/>
                </a:lnTo>
                <a:lnTo>
                  <a:pt x="3425" y="1863"/>
                </a:lnTo>
                <a:lnTo>
                  <a:pt x="3437" y="1780"/>
                </a:lnTo>
                <a:lnTo>
                  <a:pt x="3449" y="1699"/>
                </a:lnTo>
                <a:lnTo>
                  <a:pt x="3462" y="1619"/>
                </a:lnTo>
                <a:lnTo>
                  <a:pt x="3474" y="1542"/>
                </a:lnTo>
                <a:lnTo>
                  <a:pt x="3487" y="1468"/>
                </a:lnTo>
                <a:lnTo>
                  <a:pt x="3500" y="1397"/>
                </a:lnTo>
                <a:lnTo>
                  <a:pt x="3512" y="1332"/>
                </a:lnTo>
                <a:lnTo>
                  <a:pt x="3525" y="1271"/>
                </a:lnTo>
                <a:lnTo>
                  <a:pt x="3537" y="1216"/>
                </a:lnTo>
                <a:lnTo>
                  <a:pt x="3550" y="1166"/>
                </a:lnTo>
                <a:lnTo>
                  <a:pt x="3562" y="1123"/>
                </a:lnTo>
                <a:lnTo>
                  <a:pt x="3575" y="1086"/>
                </a:lnTo>
                <a:lnTo>
                  <a:pt x="3587" y="1055"/>
                </a:lnTo>
                <a:lnTo>
                  <a:pt x="3600" y="1032"/>
                </a:lnTo>
                <a:lnTo>
                  <a:pt x="3612" y="1014"/>
                </a:lnTo>
                <a:lnTo>
                  <a:pt x="3625" y="1003"/>
                </a:lnTo>
                <a:lnTo>
                  <a:pt x="3637" y="998"/>
                </a:lnTo>
                <a:lnTo>
                  <a:pt x="3650" y="1000"/>
                </a:lnTo>
                <a:lnTo>
                  <a:pt x="3662" y="1006"/>
                </a:lnTo>
                <a:lnTo>
                  <a:pt x="3675" y="1019"/>
                </a:lnTo>
                <a:lnTo>
                  <a:pt x="3687" y="1036"/>
                </a:lnTo>
                <a:lnTo>
                  <a:pt x="3700" y="1057"/>
                </a:lnTo>
                <a:lnTo>
                  <a:pt x="3712" y="1083"/>
                </a:lnTo>
                <a:lnTo>
                  <a:pt x="3725" y="1112"/>
                </a:lnTo>
                <a:lnTo>
                  <a:pt x="3737" y="1144"/>
                </a:lnTo>
                <a:lnTo>
                  <a:pt x="3750" y="1179"/>
                </a:lnTo>
                <a:lnTo>
                  <a:pt x="3762" y="1215"/>
                </a:lnTo>
                <a:lnTo>
                  <a:pt x="3775" y="1253"/>
                </a:lnTo>
                <a:lnTo>
                  <a:pt x="3787" y="1292"/>
                </a:lnTo>
                <a:lnTo>
                  <a:pt x="3800" y="1332"/>
                </a:lnTo>
                <a:lnTo>
                  <a:pt x="3812" y="1371"/>
                </a:lnTo>
                <a:lnTo>
                  <a:pt x="3825" y="1410"/>
                </a:lnTo>
                <a:lnTo>
                  <a:pt x="3837" y="1448"/>
                </a:lnTo>
                <a:lnTo>
                  <a:pt x="3850" y="1485"/>
                </a:lnTo>
                <a:lnTo>
                  <a:pt x="3862" y="1520"/>
                </a:lnTo>
                <a:lnTo>
                  <a:pt x="3875" y="1553"/>
                </a:lnTo>
                <a:lnTo>
                  <a:pt x="3887" y="1584"/>
                </a:lnTo>
                <a:lnTo>
                  <a:pt x="3900" y="1613"/>
                </a:lnTo>
                <a:lnTo>
                  <a:pt x="3912" y="1639"/>
                </a:lnTo>
                <a:lnTo>
                  <a:pt x="3925" y="1662"/>
                </a:lnTo>
                <a:lnTo>
                  <a:pt x="3937" y="1682"/>
                </a:lnTo>
                <a:lnTo>
                  <a:pt x="3950" y="1700"/>
                </a:lnTo>
                <a:lnTo>
                  <a:pt x="3962" y="1714"/>
                </a:lnTo>
                <a:lnTo>
                  <a:pt x="3975" y="1726"/>
                </a:lnTo>
                <a:lnTo>
                  <a:pt x="3987" y="1735"/>
                </a:lnTo>
                <a:lnTo>
                  <a:pt x="4000" y="1741"/>
                </a:lnTo>
                <a:lnTo>
                  <a:pt x="4012" y="1744"/>
                </a:lnTo>
                <a:lnTo>
                  <a:pt x="4025" y="1745"/>
                </a:lnTo>
                <a:lnTo>
                  <a:pt x="4037" y="1743"/>
                </a:lnTo>
                <a:lnTo>
                  <a:pt x="4050" y="1739"/>
                </a:lnTo>
                <a:lnTo>
                  <a:pt x="4062" y="1733"/>
                </a:lnTo>
                <a:lnTo>
                  <a:pt x="4075" y="1725"/>
                </a:lnTo>
                <a:lnTo>
                  <a:pt x="4087" y="1716"/>
                </a:lnTo>
                <a:lnTo>
                  <a:pt x="4100" y="1705"/>
                </a:lnTo>
                <a:lnTo>
                  <a:pt x="4112" y="1693"/>
                </a:lnTo>
                <a:lnTo>
                  <a:pt x="4125" y="1680"/>
                </a:lnTo>
                <a:lnTo>
                  <a:pt x="4137" y="1666"/>
                </a:lnTo>
                <a:lnTo>
                  <a:pt x="4150" y="1652"/>
                </a:lnTo>
                <a:lnTo>
                  <a:pt x="4162" y="1637"/>
                </a:lnTo>
                <a:lnTo>
                  <a:pt x="4175" y="1622"/>
                </a:lnTo>
                <a:lnTo>
                  <a:pt x="4187" y="1607"/>
                </a:lnTo>
                <a:lnTo>
                  <a:pt x="4200" y="1593"/>
                </a:lnTo>
                <a:lnTo>
                  <a:pt x="4212" y="1579"/>
                </a:lnTo>
                <a:lnTo>
                  <a:pt x="4225" y="1565"/>
                </a:lnTo>
                <a:lnTo>
                  <a:pt x="4237" y="1552"/>
                </a:lnTo>
                <a:lnTo>
                  <a:pt x="4250" y="1540"/>
                </a:lnTo>
                <a:lnTo>
                  <a:pt x="4262" y="1528"/>
                </a:lnTo>
                <a:lnTo>
                  <a:pt x="4275" y="1518"/>
                </a:lnTo>
                <a:lnTo>
                  <a:pt x="4287" y="1508"/>
                </a:lnTo>
                <a:lnTo>
                  <a:pt x="4300" y="1500"/>
                </a:lnTo>
                <a:lnTo>
                  <a:pt x="4312" y="1492"/>
                </a:lnTo>
                <a:lnTo>
                  <a:pt x="4325" y="1486"/>
                </a:lnTo>
                <a:lnTo>
                  <a:pt x="4337" y="1480"/>
                </a:lnTo>
                <a:lnTo>
                  <a:pt x="4350" y="1476"/>
                </a:lnTo>
                <a:lnTo>
                  <a:pt x="4362" y="1472"/>
                </a:lnTo>
                <a:lnTo>
                  <a:pt x="4375" y="1470"/>
                </a:lnTo>
                <a:lnTo>
                  <a:pt x="4387" y="1468"/>
                </a:lnTo>
                <a:lnTo>
                  <a:pt x="4399" y="1468"/>
                </a:lnTo>
                <a:lnTo>
                  <a:pt x="4412" y="1468"/>
                </a:lnTo>
                <a:lnTo>
                  <a:pt x="4425" y="1469"/>
                </a:lnTo>
                <a:lnTo>
                  <a:pt x="4437" y="1470"/>
                </a:lnTo>
                <a:lnTo>
                  <a:pt x="4449" y="1473"/>
                </a:lnTo>
                <a:lnTo>
                  <a:pt x="4462" y="1475"/>
                </a:lnTo>
                <a:lnTo>
                  <a:pt x="4475" y="1478"/>
                </a:lnTo>
                <a:lnTo>
                  <a:pt x="4487" y="1482"/>
                </a:lnTo>
                <a:lnTo>
                  <a:pt x="4500" y="1486"/>
                </a:lnTo>
                <a:lnTo>
                  <a:pt x="4512" y="1490"/>
                </a:lnTo>
                <a:lnTo>
                  <a:pt x="4525" y="1494"/>
                </a:lnTo>
                <a:lnTo>
                  <a:pt x="4537" y="1498"/>
                </a:lnTo>
                <a:lnTo>
                  <a:pt x="4550" y="1503"/>
                </a:lnTo>
                <a:lnTo>
                  <a:pt x="4562" y="1507"/>
                </a:lnTo>
                <a:lnTo>
                  <a:pt x="4575" y="1511"/>
                </a:lnTo>
                <a:lnTo>
                  <a:pt x="4587" y="1515"/>
                </a:lnTo>
                <a:lnTo>
                  <a:pt x="4600" y="1519"/>
                </a:lnTo>
                <a:lnTo>
                  <a:pt x="4612" y="1523"/>
                </a:lnTo>
                <a:lnTo>
                  <a:pt x="4625" y="1527"/>
                </a:lnTo>
                <a:lnTo>
                  <a:pt x="4637" y="1530"/>
                </a:lnTo>
                <a:lnTo>
                  <a:pt x="4650" y="1533"/>
                </a:lnTo>
                <a:lnTo>
                  <a:pt x="4662" y="1536"/>
                </a:lnTo>
                <a:lnTo>
                  <a:pt x="4675" y="1538"/>
                </a:lnTo>
                <a:lnTo>
                  <a:pt x="4687" y="1540"/>
                </a:lnTo>
                <a:lnTo>
                  <a:pt x="4700" y="1542"/>
                </a:lnTo>
                <a:lnTo>
                  <a:pt x="4712" y="1544"/>
                </a:lnTo>
                <a:lnTo>
                  <a:pt x="4725" y="1545"/>
                </a:lnTo>
                <a:lnTo>
                  <a:pt x="4737" y="1546"/>
                </a:lnTo>
                <a:lnTo>
                  <a:pt x="4750" y="1547"/>
                </a:lnTo>
                <a:lnTo>
                  <a:pt x="4762" y="1547"/>
                </a:lnTo>
                <a:lnTo>
                  <a:pt x="4775" y="1548"/>
                </a:lnTo>
                <a:lnTo>
                  <a:pt x="4787" y="1548"/>
                </a:lnTo>
                <a:lnTo>
                  <a:pt x="4800" y="1548"/>
                </a:lnTo>
                <a:lnTo>
                  <a:pt x="4812" y="1547"/>
                </a:lnTo>
                <a:lnTo>
                  <a:pt x="4825" y="1547"/>
                </a:lnTo>
                <a:lnTo>
                  <a:pt x="4837" y="1546"/>
                </a:lnTo>
                <a:lnTo>
                  <a:pt x="4850" y="1546"/>
                </a:lnTo>
                <a:lnTo>
                  <a:pt x="4862" y="1545"/>
                </a:lnTo>
                <a:lnTo>
                  <a:pt x="4875" y="1544"/>
                </a:lnTo>
                <a:lnTo>
                  <a:pt x="4887" y="1543"/>
                </a:lnTo>
                <a:lnTo>
                  <a:pt x="4900" y="1542"/>
                </a:lnTo>
                <a:lnTo>
                  <a:pt x="4912" y="1541"/>
                </a:lnTo>
                <a:lnTo>
                  <a:pt x="4925" y="1540"/>
                </a:lnTo>
                <a:lnTo>
                  <a:pt x="4937" y="1539"/>
                </a:lnTo>
                <a:lnTo>
                  <a:pt x="4950" y="1538"/>
                </a:lnTo>
                <a:lnTo>
                  <a:pt x="4962" y="1537"/>
                </a:lnTo>
                <a:lnTo>
                  <a:pt x="4975" y="1536"/>
                </a:lnTo>
                <a:lnTo>
                  <a:pt x="4987" y="1535"/>
                </a:lnTo>
                <a:lnTo>
                  <a:pt x="5000" y="1535"/>
                </a:lnTo>
              </a:path>
            </a:pathLst>
          </a:custGeom>
          <a:noFill/>
          <a:ln w="22225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200"/>
          </a:p>
        </p:txBody>
      </p:sp>
      <p:cxnSp>
        <p:nvCxnSpPr>
          <p:cNvPr id="30" name="Straight Connector 84">
            <a:extLst>
              <a:ext uri="{FF2B5EF4-FFF2-40B4-BE49-F238E27FC236}">
                <a16:creationId xmlns:a16="http://schemas.microsoft.com/office/drawing/2014/main" id="{74721B32-6886-376C-0874-48593452D89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72064" y="3068960"/>
            <a:ext cx="0" cy="2160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3" name="Straight Connector 84">
            <a:extLst>
              <a:ext uri="{FF2B5EF4-FFF2-40B4-BE49-F238E27FC236}">
                <a16:creationId xmlns:a16="http://schemas.microsoft.com/office/drawing/2014/main" id="{4AF12009-E521-0118-253C-3C5DF9B677D5}"/>
              </a:ext>
            </a:extLst>
          </p:cNvPr>
          <p:cNvCxnSpPr>
            <a:cxnSpLocks/>
          </p:cNvCxnSpPr>
          <p:nvPr/>
        </p:nvCxnSpPr>
        <p:spPr bwMode="auto">
          <a:xfrm flipH="1">
            <a:off x="6672064" y="3356992"/>
            <a:ext cx="86409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84">
            <a:extLst>
              <a:ext uri="{FF2B5EF4-FFF2-40B4-BE49-F238E27FC236}">
                <a16:creationId xmlns:a16="http://schemas.microsoft.com/office/drawing/2014/main" id="{755BE98A-8704-E001-BE7B-27B6A883E7FC}"/>
              </a:ext>
            </a:extLst>
          </p:cNvPr>
          <p:cNvCxnSpPr>
            <a:cxnSpLocks/>
          </p:cNvCxnSpPr>
          <p:nvPr/>
        </p:nvCxnSpPr>
        <p:spPr bwMode="auto">
          <a:xfrm flipV="1">
            <a:off x="7536160" y="3356992"/>
            <a:ext cx="0" cy="8640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8" name="Straight Connector 84">
            <a:extLst>
              <a:ext uri="{FF2B5EF4-FFF2-40B4-BE49-F238E27FC236}">
                <a16:creationId xmlns:a16="http://schemas.microsoft.com/office/drawing/2014/main" id="{648B839C-684D-E49D-A38F-78EDB7A8933B}"/>
              </a:ext>
            </a:extLst>
          </p:cNvPr>
          <p:cNvCxnSpPr>
            <a:cxnSpLocks/>
          </p:cNvCxnSpPr>
          <p:nvPr/>
        </p:nvCxnSpPr>
        <p:spPr bwMode="auto">
          <a:xfrm flipV="1">
            <a:off x="6671548" y="3211964"/>
            <a:ext cx="0" cy="14502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84">
            <a:extLst>
              <a:ext uri="{FF2B5EF4-FFF2-40B4-BE49-F238E27FC236}">
                <a16:creationId xmlns:a16="http://schemas.microsoft.com/office/drawing/2014/main" id="{02244633-5976-562C-7BD1-62FF91E13302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721136" y="2983612"/>
            <a:ext cx="0" cy="1706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9933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41" name="Straight Connector 84">
            <a:extLst>
              <a:ext uri="{FF2B5EF4-FFF2-40B4-BE49-F238E27FC236}">
                <a16:creationId xmlns:a16="http://schemas.microsoft.com/office/drawing/2014/main" id="{7E90977C-55AD-FBDA-C07B-208FA3A5C250}"/>
              </a:ext>
            </a:extLst>
          </p:cNvPr>
          <p:cNvCxnSpPr>
            <a:cxnSpLocks/>
          </p:cNvCxnSpPr>
          <p:nvPr/>
        </p:nvCxnSpPr>
        <p:spPr bwMode="auto">
          <a:xfrm flipH="1">
            <a:off x="7721136" y="3068960"/>
            <a:ext cx="89514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84">
            <a:extLst>
              <a:ext uri="{FF2B5EF4-FFF2-40B4-BE49-F238E27FC236}">
                <a16:creationId xmlns:a16="http://schemas.microsoft.com/office/drawing/2014/main" id="{8CBDDEBE-43E4-703C-42E8-197AAF5B1B4C}"/>
              </a:ext>
            </a:extLst>
          </p:cNvPr>
          <p:cNvCxnSpPr>
            <a:cxnSpLocks/>
          </p:cNvCxnSpPr>
          <p:nvPr/>
        </p:nvCxnSpPr>
        <p:spPr bwMode="auto">
          <a:xfrm flipV="1">
            <a:off x="8620819" y="3085812"/>
            <a:ext cx="0" cy="10130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9933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46" name="Straight Connector 84">
            <a:extLst>
              <a:ext uri="{FF2B5EF4-FFF2-40B4-BE49-F238E27FC236}">
                <a16:creationId xmlns:a16="http://schemas.microsoft.com/office/drawing/2014/main" id="{83C2170A-F51E-D3EC-3C64-4F0F69395B91}"/>
              </a:ext>
            </a:extLst>
          </p:cNvPr>
          <p:cNvCxnSpPr>
            <a:cxnSpLocks/>
          </p:cNvCxnSpPr>
          <p:nvPr/>
        </p:nvCxnSpPr>
        <p:spPr bwMode="auto">
          <a:xfrm rot="2700000" flipH="1">
            <a:off x="8572192" y="3062239"/>
            <a:ext cx="1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84">
            <a:extLst>
              <a:ext uri="{FF2B5EF4-FFF2-40B4-BE49-F238E27FC236}">
                <a16:creationId xmlns:a16="http://schemas.microsoft.com/office/drawing/2014/main" id="{79AC30FB-EEE1-79C8-1ECA-91EA97757251}"/>
              </a:ext>
            </a:extLst>
          </p:cNvPr>
          <p:cNvCxnSpPr>
            <a:cxnSpLocks/>
          </p:cNvCxnSpPr>
          <p:nvPr/>
        </p:nvCxnSpPr>
        <p:spPr bwMode="auto">
          <a:xfrm rot="2700000" flipH="1">
            <a:off x="7490700" y="3356990"/>
            <a:ext cx="1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84">
            <a:extLst>
              <a:ext uri="{FF2B5EF4-FFF2-40B4-BE49-F238E27FC236}">
                <a16:creationId xmlns:a16="http://schemas.microsoft.com/office/drawing/2014/main" id="{6973351B-CCDB-1D58-8EA2-CB62BB77757F}"/>
              </a:ext>
            </a:extLst>
          </p:cNvPr>
          <p:cNvCxnSpPr>
            <a:cxnSpLocks/>
          </p:cNvCxnSpPr>
          <p:nvPr/>
        </p:nvCxnSpPr>
        <p:spPr bwMode="auto">
          <a:xfrm rot="2700000" flipH="1">
            <a:off x="6629568" y="3069109"/>
            <a:ext cx="1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84">
            <a:extLst>
              <a:ext uri="{FF2B5EF4-FFF2-40B4-BE49-F238E27FC236}">
                <a16:creationId xmlns:a16="http://schemas.microsoft.com/office/drawing/2014/main" id="{1A7BD015-4CE1-3EEC-AF7F-2E612406971F}"/>
              </a:ext>
            </a:extLst>
          </p:cNvPr>
          <p:cNvCxnSpPr>
            <a:cxnSpLocks/>
          </p:cNvCxnSpPr>
          <p:nvPr/>
        </p:nvCxnSpPr>
        <p:spPr bwMode="auto">
          <a:xfrm rot="2700000" flipH="1">
            <a:off x="6201716" y="2609999"/>
            <a:ext cx="1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84">
            <a:extLst>
              <a:ext uri="{FF2B5EF4-FFF2-40B4-BE49-F238E27FC236}">
                <a16:creationId xmlns:a16="http://schemas.microsoft.com/office/drawing/2014/main" id="{1CBF0CEA-D7C5-A310-A108-EF211F5D5938}"/>
              </a:ext>
            </a:extLst>
          </p:cNvPr>
          <p:cNvCxnSpPr>
            <a:cxnSpLocks/>
          </p:cNvCxnSpPr>
          <p:nvPr/>
        </p:nvCxnSpPr>
        <p:spPr bwMode="auto">
          <a:xfrm rot="2700000" flipH="1">
            <a:off x="3877821" y="1577166"/>
            <a:ext cx="10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66">
            <a:extLst>
              <a:ext uri="{FF2B5EF4-FFF2-40B4-BE49-F238E27FC236}">
                <a16:creationId xmlns:a16="http://schemas.microsoft.com/office/drawing/2014/main" id="{031B9D6E-593D-C0A5-831E-0DE8E731948D}"/>
              </a:ext>
            </a:extLst>
          </p:cNvPr>
          <p:cNvSpPr txBox="1"/>
          <p:nvPr/>
        </p:nvSpPr>
        <p:spPr>
          <a:xfrm>
            <a:off x="8588008" y="2814764"/>
            <a:ext cx="551498" cy="1378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b="1" dirty="0">
                <a:solidFill>
                  <a:srgbClr val="FF9933"/>
                </a:solidFill>
                <a:latin typeface="Calibri"/>
              </a:rPr>
              <a:t>2-15µm</a:t>
            </a:r>
          </a:p>
        </p:txBody>
      </p:sp>
      <p:sp>
        <p:nvSpPr>
          <p:cNvPr id="55" name="TextBox 66">
            <a:extLst>
              <a:ext uri="{FF2B5EF4-FFF2-40B4-BE49-F238E27FC236}">
                <a16:creationId xmlns:a16="http://schemas.microsoft.com/office/drawing/2014/main" id="{DF25BB9C-ED79-77CE-DFCB-A46B5DDC7E60}"/>
              </a:ext>
            </a:extLst>
          </p:cNvPr>
          <p:cNvSpPr txBox="1"/>
          <p:nvPr/>
        </p:nvSpPr>
        <p:spPr>
          <a:xfrm>
            <a:off x="6938518" y="2919785"/>
            <a:ext cx="551498" cy="1378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>
                <a:latin typeface="Calibri"/>
              </a:rPr>
              <a:t>OPA</a:t>
            </a:r>
          </a:p>
        </p:txBody>
      </p:sp>
      <p:sp>
        <p:nvSpPr>
          <p:cNvPr id="56" name="TextBox 66">
            <a:extLst>
              <a:ext uri="{FF2B5EF4-FFF2-40B4-BE49-F238E27FC236}">
                <a16:creationId xmlns:a16="http://schemas.microsoft.com/office/drawing/2014/main" id="{DE157C01-D524-FF67-E59D-B06BF0674F34}"/>
              </a:ext>
            </a:extLst>
          </p:cNvPr>
          <p:cNvSpPr txBox="1"/>
          <p:nvPr/>
        </p:nvSpPr>
        <p:spPr>
          <a:xfrm rot="16200000">
            <a:off x="6007671" y="2922777"/>
            <a:ext cx="445242" cy="1378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b="1" dirty="0" err="1">
                <a:latin typeface="Calibri"/>
              </a:rPr>
              <a:t>Compr</a:t>
            </a:r>
            <a:r>
              <a:rPr lang="en-US" sz="800" b="1" dirty="0">
                <a:latin typeface="Calibri"/>
              </a:rPr>
              <a:t>.</a:t>
            </a:r>
          </a:p>
        </p:txBody>
      </p:sp>
      <p:sp>
        <p:nvSpPr>
          <p:cNvPr id="57" name="Freeform 3">
            <a:extLst>
              <a:ext uri="{FF2B5EF4-FFF2-40B4-BE49-F238E27FC236}">
                <a16:creationId xmlns:a16="http://schemas.microsoft.com/office/drawing/2014/main" id="{E94E1D22-0813-5CE6-8B8E-521E0AC7D173}"/>
              </a:ext>
            </a:extLst>
          </p:cNvPr>
          <p:cNvSpPr>
            <a:spLocks/>
          </p:cNvSpPr>
          <p:nvPr/>
        </p:nvSpPr>
        <p:spPr bwMode="auto">
          <a:xfrm flipV="1">
            <a:off x="8146647" y="2789933"/>
            <a:ext cx="420482" cy="247565"/>
          </a:xfrm>
          <a:custGeom>
            <a:avLst/>
            <a:gdLst/>
            <a:ahLst/>
            <a:cxnLst>
              <a:cxn ang="0">
                <a:pos x="75" y="1540"/>
              </a:cxn>
              <a:cxn ang="0">
                <a:pos x="162" y="1546"/>
              </a:cxn>
              <a:cxn ang="0">
                <a:pos x="250" y="1547"/>
              </a:cxn>
              <a:cxn ang="0">
                <a:pos x="337" y="1536"/>
              </a:cxn>
              <a:cxn ang="0">
                <a:pos x="424" y="1511"/>
              </a:cxn>
              <a:cxn ang="0">
                <a:pos x="512" y="1482"/>
              </a:cxn>
              <a:cxn ang="0">
                <a:pos x="600" y="1468"/>
              </a:cxn>
              <a:cxn ang="0">
                <a:pos x="687" y="1492"/>
              </a:cxn>
              <a:cxn ang="0">
                <a:pos x="775" y="1565"/>
              </a:cxn>
              <a:cxn ang="0">
                <a:pos x="862" y="1666"/>
              </a:cxn>
              <a:cxn ang="0">
                <a:pos x="950" y="1739"/>
              </a:cxn>
              <a:cxn ang="0">
                <a:pos x="1037" y="1714"/>
              </a:cxn>
              <a:cxn ang="0">
                <a:pos x="1125" y="1553"/>
              </a:cxn>
              <a:cxn ang="0">
                <a:pos x="1212" y="1292"/>
              </a:cxn>
              <a:cxn ang="0">
                <a:pos x="1300" y="1057"/>
              </a:cxn>
              <a:cxn ang="0">
                <a:pos x="1387" y="1014"/>
              </a:cxn>
              <a:cxn ang="0">
                <a:pos x="1475" y="1271"/>
              </a:cxn>
              <a:cxn ang="0">
                <a:pos x="1562" y="1780"/>
              </a:cxn>
              <a:cxn ang="0">
                <a:pos x="1650" y="2317"/>
              </a:cxn>
              <a:cxn ang="0">
                <a:pos x="1737" y="2565"/>
              </a:cxn>
              <a:cxn ang="0">
                <a:pos x="1825" y="2299"/>
              </a:cxn>
              <a:cxn ang="0">
                <a:pos x="1912" y="1549"/>
              </a:cxn>
              <a:cxn ang="0">
                <a:pos x="2000" y="639"/>
              </a:cxn>
              <a:cxn ang="0">
                <a:pos x="2087" y="51"/>
              </a:cxn>
              <a:cxn ang="0">
                <a:pos x="2175" y="156"/>
              </a:cxn>
              <a:cxn ang="0">
                <a:pos x="2262" y="978"/>
              </a:cxn>
              <a:cxn ang="0">
                <a:pos x="2350" y="2144"/>
              </a:cxn>
              <a:cxn ang="0">
                <a:pos x="2437" y="3061"/>
              </a:cxn>
              <a:cxn ang="0">
                <a:pos x="2525" y="3246"/>
              </a:cxn>
              <a:cxn ang="0">
                <a:pos x="2612" y="2602"/>
              </a:cxn>
              <a:cxn ang="0">
                <a:pos x="2700" y="1469"/>
              </a:cxn>
              <a:cxn ang="0">
                <a:pos x="2787" y="434"/>
              </a:cxn>
              <a:cxn ang="0">
                <a:pos x="2875" y="0"/>
              </a:cxn>
              <a:cxn ang="0">
                <a:pos x="2962" y="320"/>
              </a:cxn>
              <a:cxn ang="0">
                <a:pos x="3050" y="1151"/>
              </a:cxn>
              <a:cxn ang="0">
                <a:pos x="3137" y="2024"/>
              </a:cxn>
              <a:cxn ang="0">
                <a:pos x="3225" y="2520"/>
              </a:cxn>
              <a:cxn ang="0">
                <a:pos x="3312" y="2476"/>
              </a:cxn>
              <a:cxn ang="0">
                <a:pos x="3400" y="2025"/>
              </a:cxn>
              <a:cxn ang="0">
                <a:pos x="3487" y="1468"/>
              </a:cxn>
              <a:cxn ang="0">
                <a:pos x="3575" y="1086"/>
              </a:cxn>
              <a:cxn ang="0">
                <a:pos x="3662" y="1006"/>
              </a:cxn>
              <a:cxn ang="0">
                <a:pos x="3750" y="1179"/>
              </a:cxn>
              <a:cxn ang="0">
                <a:pos x="3837" y="1448"/>
              </a:cxn>
              <a:cxn ang="0">
                <a:pos x="3925" y="1662"/>
              </a:cxn>
              <a:cxn ang="0">
                <a:pos x="4012" y="1744"/>
              </a:cxn>
              <a:cxn ang="0">
                <a:pos x="4100" y="1705"/>
              </a:cxn>
              <a:cxn ang="0">
                <a:pos x="4187" y="1607"/>
              </a:cxn>
              <a:cxn ang="0">
                <a:pos x="4275" y="1518"/>
              </a:cxn>
              <a:cxn ang="0">
                <a:pos x="4362" y="1472"/>
              </a:cxn>
              <a:cxn ang="0">
                <a:pos x="4449" y="1473"/>
              </a:cxn>
              <a:cxn ang="0">
                <a:pos x="4537" y="1498"/>
              </a:cxn>
              <a:cxn ang="0">
                <a:pos x="4625" y="1527"/>
              </a:cxn>
              <a:cxn ang="0">
                <a:pos x="4712" y="1544"/>
              </a:cxn>
              <a:cxn ang="0">
                <a:pos x="4800" y="1548"/>
              </a:cxn>
              <a:cxn ang="0">
                <a:pos x="4887" y="1543"/>
              </a:cxn>
              <a:cxn ang="0">
                <a:pos x="4975" y="1536"/>
              </a:cxn>
            </a:cxnLst>
            <a:rect l="0" t="0" r="r" b="b"/>
            <a:pathLst>
              <a:path w="5000" h="3282">
                <a:moveTo>
                  <a:pt x="0" y="1535"/>
                </a:moveTo>
                <a:lnTo>
                  <a:pt x="12" y="1535"/>
                </a:lnTo>
                <a:lnTo>
                  <a:pt x="25" y="1536"/>
                </a:lnTo>
                <a:lnTo>
                  <a:pt x="37" y="1537"/>
                </a:lnTo>
                <a:lnTo>
                  <a:pt x="50" y="1538"/>
                </a:lnTo>
                <a:lnTo>
                  <a:pt x="62" y="1539"/>
                </a:lnTo>
                <a:lnTo>
                  <a:pt x="75" y="1540"/>
                </a:lnTo>
                <a:lnTo>
                  <a:pt x="87" y="1541"/>
                </a:lnTo>
                <a:lnTo>
                  <a:pt x="100" y="1542"/>
                </a:lnTo>
                <a:lnTo>
                  <a:pt x="112" y="1543"/>
                </a:lnTo>
                <a:lnTo>
                  <a:pt x="125" y="1544"/>
                </a:lnTo>
                <a:lnTo>
                  <a:pt x="137" y="1545"/>
                </a:lnTo>
                <a:lnTo>
                  <a:pt x="150" y="1546"/>
                </a:lnTo>
                <a:lnTo>
                  <a:pt x="162" y="1546"/>
                </a:lnTo>
                <a:lnTo>
                  <a:pt x="175" y="1547"/>
                </a:lnTo>
                <a:lnTo>
                  <a:pt x="187" y="1547"/>
                </a:lnTo>
                <a:lnTo>
                  <a:pt x="200" y="1548"/>
                </a:lnTo>
                <a:lnTo>
                  <a:pt x="212" y="1548"/>
                </a:lnTo>
                <a:lnTo>
                  <a:pt x="225" y="1548"/>
                </a:lnTo>
                <a:lnTo>
                  <a:pt x="237" y="1547"/>
                </a:lnTo>
                <a:lnTo>
                  <a:pt x="250" y="1547"/>
                </a:lnTo>
                <a:lnTo>
                  <a:pt x="262" y="1546"/>
                </a:lnTo>
                <a:lnTo>
                  <a:pt x="275" y="1545"/>
                </a:lnTo>
                <a:lnTo>
                  <a:pt x="287" y="1544"/>
                </a:lnTo>
                <a:lnTo>
                  <a:pt x="300" y="1542"/>
                </a:lnTo>
                <a:lnTo>
                  <a:pt x="312" y="1540"/>
                </a:lnTo>
                <a:lnTo>
                  <a:pt x="325" y="1538"/>
                </a:lnTo>
                <a:lnTo>
                  <a:pt x="337" y="1536"/>
                </a:lnTo>
                <a:lnTo>
                  <a:pt x="350" y="1533"/>
                </a:lnTo>
                <a:lnTo>
                  <a:pt x="362" y="1530"/>
                </a:lnTo>
                <a:lnTo>
                  <a:pt x="375" y="1527"/>
                </a:lnTo>
                <a:lnTo>
                  <a:pt x="387" y="1523"/>
                </a:lnTo>
                <a:lnTo>
                  <a:pt x="399" y="1519"/>
                </a:lnTo>
                <a:lnTo>
                  <a:pt x="412" y="1515"/>
                </a:lnTo>
                <a:lnTo>
                  <a:pt x="424" y="1511"/>
                </a:lnTo>
                <a:lnTo>
                  <a:pt x="437" y="1507"/>
                </a:lnTo>
                <a:lnTo>
                  <a:pt x="449" y="1503"/>
                </a:lnTo>
                <a:lnTo>
                  <a:pt x="462" y="1498"/>
                </a:lnTo>
                <a:lnTo>
                  <a:pt x="474" y="1494"/>
                </a:lnTo>
                <a:lnTo>
                  <a:pt x="487" y="1490"/>
                </a:lnTo>
                <a:lnTo>
                  <a:pt x="499" y="1486"/>
                </a:lnTo>
                <a:lnTo>
                  <a:pt x="512" y="1482"/>
                </a:lnTo>
                <a:lnTo>
                  <a:pt x="524" y="1478"/>
                </a:lnTo>
                <a:lnTo>
                  <a:pt x="537" y="1475"/>
                </a:lnTo>
                <a:lnTo>
                  <a:pt x="549" y="1473"/>
                </a:lnTo>
                <a:lnTo>
                  <a:pt x="562" y="1470"/>
                </a:lnTo>
                <a:lnTo>
                  <a:pt x="575" y="1469"/>
                </a:lnTo>
                <a:lnTo>
                  <a:pt x="587" y="1468"/>
                </a:lnTo>
                <a:lnTo>
                  <a:pt x="600" y="1468"/>
                </a:lnTo>
                <a:lnTo>
                  <a:pt x="612" y="1468"/>
                </a:lnTo>
                <a:lnTo>
                  <a:pt x="625" y="1470"/>
                </a:lnTo>
                <a:lnTo>
                  <a:pt x="637" y="1472"/>
                </a:lnTo>
                <a:lnTo>
                  <a:pt x="650" y="1476"/>
                </a:lnTo>
                <a:lnTo>
                  <a:pt x="662" y="1480"/>
                </a:lnTo>
                <a:lnTo>
                  <a:pt x="675" y="1486"/>
                </a:lnTo>
                <a:lnTo>
                  <a:pt x="687" y="1492"/>
                </a:lnTo>
                <a:lnTo>
                  <a:pt x="700" y="1500"/>
                </a:lnTo>
                <a:lnTo>
                  <a:pt x="712" y="1508"/>
                </a:lnTo>
                <a:lnTo>
                  <a:pt x="725" y="1518"/>
                </a:lnTo>
                <a:lnTo>
                  <a:pt x="737" y="1528"/>
                </a:lnTo>
                <a:lnTo>
                  <a:pt x="750" y="1540"/>
                </a:lnTo>
                <a:lnTo>
                  <a:pt x="762" y="1552"/>
                </a:lnTo>
                <a:lnTo>
                  <a:pt x="775" y="1565"/>
                </a:lnTo>
                <a:lnTo>
                  <a:pt x="787" y="1579"/>
                </a:lnTo>
                <a:lnTo>
                  <a:pt x="800" y="1593"/>
                </a:lnTo>
                <a:lnTo>
                  <a:pt x="812" y="1607"/>
                </a:lnTo>
                <a:lnTo>
                  <a:pt x="825" y="1622"/>
                </a:lnTo>
                <a:lnTo>
                  <a:pt x="837" y="1637"/>
                </a:lnTo>
                <a:lnTo>
                  <a:pt x="850" y="1652"/>
                </a:lnTo>
                <a:lnTo>
                  <a:pt x="862" y="1666"/>
                </a:lnTo>
                <a:lnTo>
                  <a:pt x="875" y="1680"/>
                </a:lnTo>
                <a:lnTo>
                  <a:pt x="887" y="1693"/>
                </a:lnTo>
                <a:lnTo>
                  <a:pt x="900" y="1705"/>
                </a:lnTo>
                <a:lnTo>
                  <a:pt x="912" y="1716"/>
                </a:lnTo>
                <a:lnTo>
                  <a:pt x="925" y="1725"/>
                </a:lnTo>
                <a:lnTo>
                  <a:pt x="937" y="1733"/>
                </a:lnTo>
                <a:lnTo>
                  <a:pt x="950" y="1739"/>
                </a:lnTo>
                <a:lnTo>
                  <a:pt x="962" y="1743"/>
                </a:lnTo>
                <a:lnTo>
                  <a:pt x="975" y="1745"/>
                </a:lnTo>
                <a:lnTo>
                  <a:pt x="987" y="1744"/>
                </a:lnTo>
                <a:lnTo>
                  <a:pt x="1000" y="1741"/>
                </a:lnTo>
                <a:lnTo>
                  <a:pt x="1012" y="1735"/>
                </a:lnTo>
                <a:lnTo>
                  <a:pt x="1025" y="1726"/>
                </a:lnTo>
                <a:lnTo>
                  <a:pt x="1037" y="1714"/>
                </a:lnTo>
                <a:lnTo>
                  <a:pt x="1050" y="1700"/>
                </a:lnTo>
                <a:lnTo>
                  <a:pt x="1062" y="1682"/>
                </a:lnTo>
                <a:lnTo>
                  <a:pt x="1075" y="1662"/>
                </a:lnTo>
                <a:lnTo>
                  <a:pt x="1087" y="1639"/>
                </a:lnTo>
                <a:lnTo>
                  <a:pt x="1099" y="1613"/>
                </a:lnTo>
                <a:lnTo>
                  <a:pt x="1112" y="1584"/>
                </a:lnTo>
                <a:lnTo>
                  <a:pt x="1125" y="1553"/>
                </a:lnTo>
                <a:lnTo>
                  <a:pt x="1137" y="1520"/>
                </a:lnTo>
                <a:lnTo>
                  <a:pt x="1150" y="1485"/>
                </a:lnTo>
                <a:lnTo>
                  <a:pt x="1162" y="1448"/>
                </a:lnTo>
                <a:lnTo>
                  <a:pt x="1175" y="1410"/>
                </a:lnTo>
                <a:lnTo>
                  <a:pt x="1187" y="1371"/>
                </a:lnTo>
                <a:lnTo>
                  <a:pt x="1200" y="1332"/>
                </a:lnTo>
                <a:lnTo>
                  <a:pt x="1212" y="1292"/>
                </a:lnTo>
                <a:lnTo>
                  <a:pt x="1225" y="1253"/>
                </a:lnTo>
                <a:lnTo>
                  <a:pt x="1237" y="1215"/>
                </a:lnTo>
                <a:lnTo>
                  <a:pt x="1250" y="1179"/>
                </a:lnTo>
                <a:lnTo>
                  <a:pt x="1262" y="1144"/>
                </a:lnTo>
                <a:lnTo>
                  <a:pt x="1275" y="1112"/>
                </a:lnTo>
                <a:lnTo>
                  <a:pt x="1287" y="1083"/>
                </a:lnTo>
                <a:lnTo>
                  <a:pt x="1300" y="1057"/>
                </a:lnTo>
                <a:lnTo>
                  <a:pt x="1312" y="1036"/>
                </a:lnTo>
                <a:lnTo>
                  <a:pt x="1325" y="1019"/>
                </a:lnTo>
                <a:lnTo>
                  <a:pt x="1337" y="1006"/>
                </a:lnTo>
                <a:lnTo>
                  <a:pt x="1350" y="1000"/>
                </a:lnTo>
                <a:lnTo>
                  <a:pt x="1362" y="998"/>
                </a:lnTo>
                <a:lnTo>
                  <a:pt x="1375" y="1003"/>
                </a:lnTo>
                <a:lnTo>
                  <a:pt x="1387" y="1014"/>
                </a:lnTo>
                <a:lnTo>
                  <a:pt x="1400" y="1032"/>
                </a:lnTo>
                <a:lnTo>
                  <a:pt x="1412" y="1055"/>
                </a:lnTo>
                <a:lnTo>
                  <a:pt x="1424" y="1086"/>
                </a:lnTo>
                <a:lnTo>
                  <a:pt x="1437" y="1123"/>
                </a:lnTo>
                <a:lnTo>
                  <a:pt x="1450" y="1166"/>
                </a:lnTo>
                <a:lnTo>
                  <a:pt x="1462" y="1216"/>
                </a:lnTo>
                <a:lnTo>
                  <a:pt x="1475" y="1271"/>
                </a:lnTo>
                <a:lnTo>
                  <a:pt x="1487" y="1332"/>
                </a:lnTo>
                <a:lnTo>
                  <a:pt x="1500" y="1397"/>
                </a:lnTo>
                <a:lnTo>
                  <a:pt x="1512" y="1468"/>
                </a:lnTo>
                <a:lnTo>
                  <a:pt x="1525" y="1542"/>
                </a:lnTo>
                <a:lnTo>
                  <a:pt x="1537" y="1619"/>
                </a:lnTo>
                <a:lnTo>
                  <a:pt x="1550" y="1699"/>
                </a:lnTo>
                <a:lnTo>
                  <a:pt x="1562" y="1780"/>
                </a:lnTo>
                <a:lnTo>
                  <a:pt x="1575" y="1863"/>
                </a:lnTo>
                <a:lnTo>
                  <a:pt x="1587" y="1944"/>
                </a:lnTo>
                <a:lnTo>
                  <a:pt x="1600" y="2025"/>
                </a:lnTo>
                <a:lnTo>
                  <a:pt x="1612" y="2104"/>
                </a:lnTo>
                <a:lnTo>
                  <a:pt x="1625" y="2179"/>
                </a:lnTo>
                <a:lnTo>
                  <a:pt x="1637" y="2251"/>
                </a:lnTo>
                <a:lnTo>
                  <a:pt x="1650" y="2317"/>
                </a:lnTo>
                <a:lnTo>
                  <a:pt x="1662" y="2377"/>
                </a:lnTo>
                <a:lnTo>
                  <a:pt x="1675" y="2431"/>
                </a:lnTo>
                <a:lnTo>
                  <a:pt x="1687" y="2476"/>
                </a:lnTo>
                <a:lnTo>
                  <a:pt x="1700" y="2513"/>
                </a:lnTo>
                <a:lnTo>
                  <a:pt x="1712" y="2541"/>
                </a:lnTo>
                <a:lnTo>
                  <a:pt x="1724" y="2558"/>
                </a:lnTo>
                <a:lnTo>
                  <a:pt x="1737" y="2565"/>
                </a:lnTo>
                <a:lnTo>
                  <a:pt x="1750" y="2562"/>
                </a:lnTo>
                <a:lnTo>
                  <a:pt x="1762" y="2546"/>
                </a:lnTo>
                <a:lnTo>
                  <a:pt x="1775" y="2520"/>
                </a:lnTo>
                <a:lnTo>
                  <a:pt x="1787" y="2482"/>
                </a:lnTo>
                <a:lnTo>
                  <a:pt x="1800" y="2432"/>
                </a:lnTo>
                <a:lnTo>
                  <a:pt x="1812" y="2371"/>
                </a:lnTo>
                <a:lnTo>
                  <a:pt x="1825" y="2299"/>
                </a:lnTo>
                <a:lnTo>
                  <a:pt x="1837" y="2217"/>
                </a:lnTo>
                <a:lnTo>
                  <a:pt x="1850" y="2125"/>
                </a:lnTo>
                <a:lnTo>
                  <a:pt x="1862" y="2024"/>
                </a:lnTo>
                <a:lnTo>
                  <a:pt x="1875" y="1915"/>
                </a:lnTo>
                <a:lnTo>
                  <a:pt x="1887" y="1798"/>
                </a:lnTo>
                <a:lnTo>
                  <a:pt x="1900" y="1676"/>
                </a:lnTo>
                <a:lnTo>
                  <a:pt x="1912" y="1549"/>
                </a:lnTo>
                <a:lnTo>
                  <a:pt x="1925" y="1418"/>
                </a:lnTo>
                <a:lnTo>
                  <a:pt x="1937" y="1285"/>
                </a:lnTo>
                <a:lnTo>
                  <a:pt x="1950" y="1151"/>
                </a:lnTo>
                <a:lnTo>
                  <a:pt x="1962" y="1018"/>
                </a:lnTo>
                <a:lnTo>
                  <a:pt x="1975" y="887"/>
                </a:lnTo>
                <a:lnTo>
                  <a:pt x="1987" y="761"/>
                </a:lnTo>
                <a:lnTo>
                  <a:pt x="2000" y="639"/>
                </a:lnTo>
                <a:lnTo>
                  <a:pt x="2012" y="524"/>
                </a:lnTo>
                <a:lnTo>
                  <a:pt x="2025" y="417"/>
                </a:lnTo>
                <a:lnTo>
                  <a:pt x="2037" y="320"/>
                </a:lnTo>
                <a:lnTo>
                  <a:pt x="2050" y="234"/>
                </a:lnTo>
                <a:lnTo>
                  <a:pt x="2062" y="160"/>
                </a:lnTo>
                <a:lnTo>
                  <a:pt x="2075" y="98"/>
                </a:lnTo>
                <a:lnTo>
                  <a:pt x="2087" y="51"/>
                </a:lnTo>
                <a:lnTo>
                  <a:pt x="2100" y="18"/>
                </a:lnTo>
                <a:lnTo>
                  <a:pt x="2112" y="1"/>
                </a:lnTo>
                <a:lnTo>
                  <a:pt x="2125" y="0"/>
                </a:lnTo>
                <a:lnTo>
                  <a:pt x="2137" y="15"/>
                </a:lnTo>
                <a:lnTo>
                  <a:pt x="2150" y="46"/>
                </a:lnTo>
                <a:lnTo>
                  <a:pt x="2162" y="93"/>
                </a:lnTo>
                <a:lnTo>
                  <a:pt x="2175" y="156"/>
                </a:lnTo>
                <a:lnTo>
                  <a:pt x="2187" y="234"/>
                </a:lnTo>
                <a:lnTo>
                  <a:pt x="2199" y="327"/>
                </a:lnTo>
                <a:lnTo>
                  <a:pt x="2212" y="434"/>
                </a:lnTo>
                <a:lnTo>
                  <a:pt x="2224" y="554"/>
                </a:lnTo>
                <a:lnTo>
                  <a:pt x="2237" y="686"/>
                </a:lnTo>
                <a:lnTo>
                  <a:pt x="2250" y="828"/>
                </a:lnTo>
                <a:lnTo>
                  <a:pt x="2262" y="978"/>
                </a:lnTo>
                <a:lnTo>
                  <a:pt x="2275" y="1137"/>
                </a:lnTo>
                <a:lnTo>
                  <a:pt x="2287" y="1301"/>
                </a:lnTo>
                <a:lnTo>
                  <a:pt x="2300" y="1469"/>
                </a:lnTo>
                <a:lnTo>
                  <a:pt x="2312" y="1639"/>
                </a:lnTo>
                <a:lnTo>
                  <a:pt x="2325" y="1809"/>
                </a:lnTo>
                <a:lnTo>
                  <a:pt x="2337" y="1978"/>
                </a:lnTo>
                <a:lnTo>
                  <a:pt x="2350" y="2144"/>
                </a:lnTo>
                <a:lnTo>
                  <a:pt x="2362" y="2304"/>
                </a:lnTo>
                <a:lnTo>
                  <a:pt x="2375" y="2457"/>
                </a:lnTo>
                <a:lnTo>
                  <a:pt x="2387" y="2602"/>
                </a:lnTo>
                <a:lnTo>
                  <a:pt x="2400" y="2736"/>
                </a:lnTo>
                <a:lnTo>
                  <a:pt x="2412" y="2858"/>
                </a:lnTo>
                <a:lnTo>
                  <a:pt x="2425" y="2967"/>
                </a:lnTo>
                <a:lnTo>
                  <a:pt x="2437" y="3061"/>
                </a:lnTo>
                <a:lnTo>
                  <a:pt x="2450" y="3139"/>
                </a:lnTo>
                <a:lnTo>
                  <a:pt x="2462" y="3201"/>
                </a:lnTo>
                <a:lnTo>
                  <a:pt x="2475" y="3246"/>
                </a:lnTo>
                <a:lnTo>
                  <a:pt x="2487" y="3273"/>
                </a:lnTo>
                <a:lnTo>
                  <a:pt x="2500" y="3282"/>
                </a:lnTo>
                <a:lnTo>
                  <a:pt x="2512" y="3273"/>
                </a:lnTo>
                <a:lnTo>
                  <a:pt x="2525" y="3246"/>
                </a:lnTo>
                <a:lnTo>
                  <a:pt x="2537" y="3201"/>
                </a:lnTo>
                <a:lnTo>
                  <a:pt x="2550" y="3139"/>
                </a:lnTo>
                <a:lnTo>
                  <a:pt x="2562" y="3061"/>
                </a:lnTo>
                <a:lnTo>
                  <a:pt x="2575" y="2967"/>
                </a:lnTo>
                <a:lnTo>
                  <a:pt x="2587" y="2858"/>
                </a:lnTo>
                <a:lnTo>
                  <a:pt x="2600" y="2736"/>
                </a:lnTo>
                <a:lnTo>
                  <a:pt x="2612" y="2602"/>
                </a:lnTo>
                <a:lnTo>
                  <a:pt x="2625" y="2457"/>
                </a:lnTo>
                <a:lnTo>
                  <a:pt x="2637" y="2304"/>
                </a:lnTo>
                <a:lnTo>
                  <a:pt x="2650" y="2144"/>
                </a:lnTo>
                <a:lnTo>
                  <a:pt x="2662" y="1978"/>
                </a:lnTo>
                <a:lnTo>
                  <a:pt x="2675" y="1809"/>
                </a:lnTo>
                <a:lnTo>
                  <a:pt x="2687" y="1639"/>
                </a:lnTo>
                <a:lnTo>
                  <a:pt x="2700" y="1469"/>
                </a:lnTo>
                <a:lnTo>
                  <a:pt x="2712" y="1301"/>
                </a:lnTo>
                <a:lnTo>
                  <a:pt x="2725" y="1137"/>
                </a:lnTo>
                <a:lnTo>
                  <a:pt x="2737" y="978"/>
                </a:lnTo>
                <a:lnTo>
                  <a:pt x="2750" y="828"/>
                </a:lnTo>
                <a:lnTo>
                  <a:pt x="2762" y="686"/>
                </a:lnTo>
                <a:lnTo>
                  <a:pt x="2775" y="554"/>
                </a:lnTo>
                <a:lnTo>
                  <a:pt x="2787" y="434"/>
                </a:lnTo>
                <a:lnTo>
                  <a:pt x="2800" y="327"/>
                </a:lnTo>
                <a:lnTo>
                  <a:pt x="2812" y="234"/>
                </a:lnTo>
                <a:lnTo>
                  <a:pt x="2824" y="156"/>
                </a:lnTo>
                <a:lnTo>
                  <a:pt x="2837" y="93"/>
                </a:lnTo>
                <a:lnTo>
                  <a:pt x="2849" y="46"/>
                </a:lnTo>
                <a:lnTo>
                  <a:pt x="2862" y="15"/>
                </a:lnTo>
                <a:lnTo>
                  <a:pt x="2875" y="0"/>
                </a:lnTo>
                <a:lnTo>
                  <a:pt x="2887" y="1"/>
                </a:lnTo>
                <a:lnTo>
                  <a:pt x="2900" y="18"/>
                </a:lnTo>
                <a:lnTo>
                  <a:pt x="2912" y="51"/>
                </a:lnTo>
                <a:lnTo>
                  <a:pt x="2925" y="98"/>
                </a:lnTo>
                <a:lnTo>
                  <a:pt x="2937" y="160"/>
                </a:lnTo>
                <a:lnTo>
                  <a:pt x="2950" y="234"/>
                </a:lnTo>
                <a:lnTo>
                  <a:pt x="2962" y="320"/>
                </a:lnTo>
                <a:lnTo>
                  <a:pt x="2975" y="417"/>
                </a:lnTo>
                <a:lnTo>
                  <a:pt x="2987" y="524"/>
                </a:lnTo>
                <a:lnTo>
                  <a:pt x="3000" y="639"/>
                </a:lnTo>
                <a:lnTo>
                  <a:pt x="3012" y="761"/>
                </a:lnTo>
                <a:lnTo>
                  <a:pt x="3025" y="887"/>
                </a:lnTo>
                <a:lnTo>
                  <a:pt x="3037" y="1018"/>
                </a:lnTo>
                <a:lnTo>
                  <a:pt x="3050" y="1151"/>
                </a:lnTo>
                <a:lnTo>
                  <a:pt x="3062" y="1285"/>
                </a:lnTo>
                <a:lnTo>
                  <a:pt x="3075" y="1418"/>
                </a:lnTo>
                <a:lnTo>
                  <a:pt x="3087" y="1549"/>
                </a:lnTo>
                <a:lnTo>
                  <a:pt x="3100" y="1676"/>
                </a:lnTo>
                <a:lnTo>
                  <a:pt x="3112" y="1798"/>
                </a:lnTo>
                <a:lnTo>
                  <a:pt x="3125" y="1915"/>
                </a:lnTo>
                <a:lnTo>
                  <a:pt x="3137" y="2024"/>
                </a:lnTo>
                <a:lnTo>
                  <a:pt x="3150" y="2125"/>
                </a:lnTo>
                <a:lnTo>
                  <a:pt x="3162" y="2217"/>
                </a:lnTo>
                <a:lnTo>
                  <a:pt x="3175" y="2299"/>
                </a:lnTo>
                <a:lnTo>
                  <a:pt x="3187" y="2371"/>
                </a:lnTo>
                <a:lnTo>
                  <a:pt x="3200" y="2432"/>
                </a:lnTo>
                <a:lnTo>
                  <a:pt x="3212" y="2482"/>
                </a:lnTo>
                <a:lnTo>
                  <a:pt x="3225" y="2520"/>
                </a:lnTo>
                <a:lnTo>
                  <a:pt x="3237" y="2546"/>
                </a:lnTo>
                <a:lnTo>
                  <a:pt x="3250" y="2562"/>
                </a:lnTo>
                <a:lnTo>
                  <a:pt x="3262" y="2565"/>
                </a:lnTo>
                <a:lnTo>
                  <a:pt x="3275" y="2558"/>
                </a:lnTo>
                <a:lnTo>
                  <a:pt x="3287" y="2541"/>
                </a:lnTo>
                <a:lnTo>
                  <a:pt x="3300" y="2513"/>
                </a:lnTo>
                <a:lnTo>
                  <a:pt x="3312" y="2476"/>
                </a:lnTo>
                <a:lnTo>
                  <a:pt x="3325" y="2431"/>
                </a:lnTo>
                <a:lnTo>
                  <a:pt x="3337" y="2377"/>
                </a:lnTo>
                <a:lnTo>
                  <a:pt x="3350" y="2317"/>
                </a:lnTo>
                <a:lnTo>
                  <a:pt x="3362" y="2251"/>
                </a:lnTo>
                <a:lnTo>
                  <a:pt x="3375" y="2179"/>
                </a:lnTo>
                <a:lnTo>
                  <a:pt x="3387" y="2104"/>
                </a:lnTo>
                <a:lnTo>
                  <a:pt x="3400" y="2025"/>
                </a:lnTo>
                <a:lnTo>
                  <a:pt x="3412" y="1944"/>
                </a:lnTo>
                <a:lnTo>
                  <a:pt x="3425" y="1863"/>
                </a:lnTo>
                <a:lnTo>
                  <a:pt x="3437" y="1780"/>
                </a:lnTo>
                <a:lnTo>
                  <a:pt x="3449" y="1699"/>
                </a:lnTo>
                <a:lnTo>
                  <a:pt x="3462" y="1619"/>
                </a:lnTo>
                <a:lnTo>
                  <a:pt x="3474" y="1542"/>
                </a:lnTo>
                <a:lnTo>
                  <a:pt x="3487" y="1468"/>
                </a:lnTo>
                <a:lnTo>
                  <a:pt x="3500" y="1397"/>
                </a:lnTo>
                <a:lnTo>
                  <a:pt x="3512" y="1332"/>
                </a:lnTo>
                <a:lnTo>
                  <a:pt x="3525" y="1271"/>
                </a:lnTo>
                <a:lnTo>
                  <a:pt x="3537" y="1216"/>
                </a:lnTo>
                <a:lnTo>
                  <a:pt x="3550" y="1166"/>
                </a:lnTo>
                <a:lnTo>
                  <a:pt x="3562" y="1123"/>
                </a:lnTo>
                <a:lnTo>
                  <a:pt x="3575" y="1086"/>
                </a:lnTo>
                <a:lnTo>
                  <a:pt x="3587" y="1055"/>
                </a:lnTo>
                <a:lnTo>
                  <a:pt x="3600" y="1032"/>
                </a:lnTo>
                <a:lnTo>
                  <a:pt x="3612" y="1014"/>
                </a:lnTo>
                <a:lnTo>
                  <a:pt x="3625" y="1003"/>
                </a:lnTo>
                <a:lnTo>
                  <a:pt x="3637" y="998"/>
                </a:lnTo>
                <a:lnTo>
                  <a:pt x="3650" y="1000"/>
                </a:lnTo>
                <a:lnTo>
                  <a:pt x="3662" y="1006"/>
                </a:lnTo>
                <a:lnTo>
                  <a:pt x="3675" y="1019"/>
                </a:lnTo>
                <a:lnTo>
                  <a:pt x="3687" y="1036"/>
                </a:lnTo>
                <a:lnTo>
                  <a:pt x="3700" y="1057"/>
                </a:lnTo>
                <a:lnTo>
                  <a:pt x="3712" y="1083"/>
                </a:lnTo>
                <a:lnTo>
                  <a:pt x="3725" y="1112"/>
                </a:lnTo>
                <a:lnTo>
                  <a:pt x="3737" y="1144"/>
                </a:lnTo>
                <a:lnTo>
                  <a:pt x="3750" y="1179"/>
                </a:lnTo>
                <a:lnTo>
                  <a:pt x="3762" y="1215"/>
                </a:lnTo>
                <a:lnTo>
                  <a:pt x="3775" y="1253"/>
                </a:lnTo>
                <a:lnTo>
                  <a:pt x="3787" y="1292"/>
                </a:lnTo>
                <a:lnTo>
                  <a:pt x="3800" y="1332"/>
                </a:lnTo>
                <a:lnTo>
                  <a:pt x="3812" y="1371"/>
                </a:lnTo>
                <a:lnTo>
                  <a:pt x="3825" y="1410"/>
                </a:lnTo>
                <a:lnTo>
                  <a:pt x="3837" y="1448"/>
                </a:lnTo>
                <a:lnTo>
                  <a:pt x="3850" y="1485"/>
                </a:lnTo>
                <a:lnTo>
                  <a:pt x="3862" y="1520"/>
                </a:lnTo>
                <a:lnTo>
                  <a:pt x="3875" y="1553"/>
                </a:lnTo>
                <a:lnTo>
                  <a:pt x="3887" y="1584"/>
                </a:lnTo>
                <a:lnTo>
                  <a:pt x="3900" y="1613"/>
                </a:lnTo>
                <a:lnTo>
                  <a:pt x="3912" y="1639"/>
                </a:lnTo>
                <a:lnTo>
                  <a:pt x="3925" y="1662"/>
                </a:lnTo>
                <a:lnTo>
                  <a:pt x="3937" y="1682"/>
                </a:lnTo>
                <a:lnTo>
                  <a:pt x="3950" y="1700"/>
                </a:lnTo>
                <a:lnTo>
                  <a:pt x="3962" y="1714"/>
                </a:lnTo>
                <a:lnTo>
                  <a:pt x="3975" y="1726"/>
                </a:lnTo>
                <a:lnTo>
                  <a:pt x="3987" y="1735"/>
                </a:lnTo>
                <a:lnTo>
                  <a:pt x="4000" y="1741"/>
                </a:lnTo>
                <a:lnTo>
                  <a:pt x="4012" y="1744"/>
                </a:lnTo>
                <a:lnTo>
                  <a:pt x="4025" y="1745"/>
                </a:lnTo>
                <a:lnTo>
                  <a:pt x="4037" y="1743"/>
                </a:lnTo>
                <a:lnTo>
                  <a:pt x="4050" y="1739"/>
                </a:lnTo>
                <a:lnTo>
                  <a:pt x="4062" y="1733"/>
                </a:lnTo>
                <a:lnTo>
                  <a:pt x="4075" y="1725"/>
                </a:lnTo>
                <a:lnTo>
                  <a:pt x="4087" y="1716"/>
                </a:lnTo>
                <a:lnTo>
                  <a:pt x="4100" y="1705"/>
                </a:lnTo>
                <a:lnTo>
                  <a:pt x="4112" y="1693"/>
                </a:lnTo>
                <a:lnTo>
                  <a:pt x="4125" y="1680"/>
                </a:lnTo>
                <a:lnTo>
                  <a:pt x="4137" y="1666"/>
                </a:lnTo>
                <a:lnTo>
                  <a:pt x="4150" y="1652"/>
                </a:lnTo>
                <a:lnTo>
                  <a:pt x="4162" y="1637"/>
                </a:lnTo>
                <a:lnTo>
                  <a:pt x="4175" y="1622"/>
                </a:lnTo>
                <a:lnTo>
                  <a:pt x="4187" y="1607"/>
                </a:lnTo>
                <a:lnTo>
                  <a:pt x="4200" y="1593"/>
                </a:lnTo>
                <a:lnTo>
                  <a:pt x="4212" y="1579"/>
                </a:lnTo>
                <a:lnTo>
                  <a:pt x="4225" y="1565"/>
                </a:lnTo>
                <a:lnTo>
                  <a:pt x="4237" y="1552"/>
                </a:lnTo>
                <a:lnTo>
                  <a:pt x="4250" y="1540"/>
                </a:lnTo>
                <a:lnTo>
                  <a:pt x="4262" y="1528"/>
                </a:lnTo>
                <a:lnTo>
                  <a:pt x="4275" y="1518"/>
                </a:lnTo>
                <a:lnTo>
                  <a:pt x="4287" y="1508"/>
                </a:lnTo>
                <a:lnTo>
                  <a:pt x="4300" y="1500"/>
                </a:lnTo>
                <a:lnTo>
                  <a:pt x="4312" y="1492"/>
                </a:lnTo>
                <a:lnTo>
                  <a:pt x="4325" y="1486"/>
                </a:lnTo>
                <a:lnTo>
                  <a:pt x="4337" y="1480"/>
                </a:lnTo>
                <a:lnTo>
                  <a:pt x="4350" y="1476"/>
                </a:lnTo>
                <a:lnTo>
                  <a:pt x="4362" y="1472"/>
                </a:lnTo>
                <a:lnTo>
                  <a:pt x="4375" y="1470"/>
                </a:lnTo>
                <a:lnTo>
                  <a:pt x="4387" y="1468"/>
                </a:lnTo>
                <a:lnTo>
                  <a:pt x="4399" y="1468"/>
                </a:lnTo>
                <a:lnTo>
                  <a:pt x="4412" y="1468"/>
                </a:lnTo>
                <a:lnTo>
                  <a:pt x="4425" y="1469"/>
                </a:lnTo>
                <a:lnTo>
                  <a:pt x="4437" y="1470"/>
                </a:lnTo>
                <a:lnTo>
                  <a:pt x="4449" y="1473"/>
                </a:lnTo>
                <a:lnTo>
                  <a:pt x="4462" y="1475"/>
                </a:lnTo>
                <a:lnTo>
                  <a:pt x="4475" y="1478"/>
                </a:lnTo>
                <a:lnTo>
                  <a:pt x="4487" y="1482"/>
                </a:lnTo>
                <a:lnTo>
                  <a:pt x="4500" y="1486"/>
                </a:lnTo>
                <a:lnTo>
                  <a:pt x="4512" y="1490"/>
                </a:lnTo>
                <a:lnTo>
                  <a:pt x="4525" y="1494"/>
                </a:lnTo>
                <a:lnTo>
                  <a:pt x="4537" y="1498"/>
                </a:lnTo>
                <a:lnTo>
                  <a:pt x="4550" y="1503"/>
                </a:lnTo>
                <a:lnTo>
                  <a:pt x="4562" y="1507"/>
                </a:lnTo>
                <a:lnTo>
                  <a:pt x="4575" y="1511"/>
                </a:lnTo>
                <a:lnTo>
                  <a:pt x="4587" y="1515"/>
                </a:lnTo>
                <a:lnTo>
                  <a:pt x="4600" y="1519"/>
                </a:lnTo>
                <a:lnTo>
                  <a:pt x="4612" y="1523"/>
                </a:lnTo>
                <a:lnTo>
                  <a:pt x="4625" y="1527"/>
                </a:lnTo>
                <a:lnTo>
                  <a:pt x="4637" y="1530"/>
                </a:lnTo>
                <a:lnTo>
                  <a:pt x="4650" y="1533"/>
                </a:lnTo>
                <a:lnTo>
                  <a:pt x="4662" y="1536"/>
                </a:lnTo>
                <a:lnTo>
                  <a:pt x="4675" y="1538"/>
                </a:lnTo>
                <a:lnTo>
                  <a:pt x="4687" y="1540"/>
                </a:lnTo>
                <a:lnTo>
                  <a:pt x="4700" y="1542"/>
                </a:lnTo>
                <a:lnTo>
                  <a:pt x="4712" y="1544"/>
                </a:lnTo>
                <a:lnTo>
                  <a:pt x="4725" y="1545"/>
                </a:lnTo>
                <a:lnTo>
                  <a:pt x="4737" y="1546"/>
                </a:lnTo>
                <a:lnTo>
                  <a:pt x="4750" y="1547"/>
                </a:lnTo>
                <a:lnTo>
                  <a:pt x="4762" y="1547"/>
                </a:lnTo>
                <a:lnTo>
                  <a:pt x="4775" y="1548"/>
                </a:lnTo>
                <a:lnTo>
                  <a:pt x="4787" y="1548"/>
                </a:lnTo>
                <a:lnTo>
                  <a:pt x="4800" y="1548"/>
                </a:lnTo>
                <a:lnTo>
                  <a:pt x="4812" y="1547"/>
                </a:lnTo>
                <a:lnTo>
                  <a:pt x="4825" y="1547"/>
                </a:lnTo>
                <a:lnTo>
                  <a:pt x="4837" y="1546"/>
                </a:lnTo>
                <a:lnTo>
                  <a:pt x="4850" y="1546"/>
                </a:lnTo>
                <a:lnTo>
                  <a:pt x="4862" y="1545"/>
                </a:lnTo>
                <a:lnTo>
                  <a:pt x="4875" y="1544"/>
                </a:lnTo>
                <a:lnTo>
                  <a:pt x="4887" y="1543"/>
                </a:lnTo>
                <a:lnTo>
                  <a:pt x="4900" y="1542"/>
                </a:lnTo>
                <a:lnTo>
                  <a:pt x="4912" y="1541"/>
                </a:lnTo>
                <a:lnTo>
                  <a:pt x="4925" y="1540"/>
                </a:lnTo>
                <a:lnTo>
                  <a:pt x="4937" y="1539"/>
                </a:lnTo>
                <a:lnTo>
                  <a:pt x="4950" y="1538"/>
                </a:lnTo>
                <a:lnTo>
                  <a:pt x="4962" y="1537"/>
                </a:lnTo>
                <a:lnTo>
                  <a:pt x="4975" y="1536"/>
                </a:lnTo>
                <a:lnTo>
                  <a:pt x="4987" y="1535"/>
                </a:lnTo>
                <a:lnTo>
                  <a:pt x="5000" y="1535"/>
                </a:lnTo>
              </a:path>
            </a:pathLst>
          </a:custGeom>
          <a:noFill/>
          <a:ln w="22225" cap="flat">
            <a:solidFill>
              <a:srgbClr val="FF993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200"/>
          </a:p>
        </p:txBody>
      </p:sp>
      <p:cxnSp>
        <p:nvCxnSpPr>
          <p:cNvPr id="107" name="Straight Connector 84">
            <a:extLst>
              <a:ext uri="{FF2B5EF4-FFF2-40B4-BE49-F238E27FC236}">
                <a16:creationId xmlns:a16="http://schemas.microsoft.com/office/drawing/2014/main" id="{BFA7D0B5-8AE8-7BCD-6235-F58792EDDE21}"/>
              </a:ext>
            </a:extLst>
          </p:cNvPr>
          <p:cNvCxnSpPr>
            <a:cxnSpLocks/>
          </p:cNvCxnSpPr>
          <p:nvPr/>
        </p:nvCxnSpPr>
        <p:spPr bwMode="auto">
          <a:xfrm flipH="1">
            <a:off x="7320136" y="4437112"/>
            <a:ext cx="2160240" cy="14202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12" name="TextBox 144">
            <a:extLst>
              <a:ext uri="{FF2B5EF4-FFF2-40B4-BE49-F238E27FC236}">
                <a16:creationId xmlns:a16="http://schemas.microsoft.com/office/drawing/2014/main" id="{3DB1807D-F993-7E7E-D226-E71C293DA092}"/>
              </a:ext>
            </a:extLst>
          </p:cNvPr>
          <p:cNvSpPr txBox="1"/>
          <p:nvPr/>
        </p:nvSpPr>
        <p:spPr>
          <a:xfrm>
            <a:off x="6789988" y="1174331"/>
            <a:ext cx="1836204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Control Room (EH.030b)</a:t>
            </a:r>
          </a:p>
        </p:txBody>
      </p:sp>
      <p:sp>
        <p:nvSpPr>
          <p:cNvPr id="113" name="TextBox 109">
            <a:extLst>
              <a:ext uri="{FF2B5EF4-FFF2-40B4-BE49-F238E27FC236}">
                <a16:creationId xmlns:a16="http://schemas.microsoft.com/office/drawing/2014/main" id="{DB6B62A4-203C-0756-AE74-EC0B49332F8D}"/>
              </a:ext>
            </a:extLst>
          </p:cNvPr>
          <p:cNvSpPr txBox="1"/>
          <p:nvPr/>
        </p:nvSpPr>
        <p:spPr>
          <a:xfrm>
            <a:off x="10418098" y="2913715"/>
            <a:ext cx="1836204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DIAVOLEZZA Hutch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 (EH.030a)</a:t>
            </a:r>
          </a:p>
        </p:txBody>
      </p:sp>
      <p:cxnSp>
        <p:nvCxnSpPr>
          <p:cNvPr id="119" name="Straight Connector 84">
            <a:extLst>
              <a:ext uri="{FF2B5EF4-FFF2-40B4-BE49-F238E27FC236}">
                <a16:creationId xmlns:a16="http://schemas.microsoft.com/office/drawing/2014/main" id="{79F17104-B631-A77E-09CB-51C5E67AAC2B}"/>
              </a:ext>
            </a:extLst>
          </p:cNvPr>
          <p:cNvCxnSpPr>
            <a:cxnSpLocks/>
          </p:cNvCxnSpPr>
          <p:nvPr/>
        </p:nvCxnSpPr>
        <p:spPr bwMode="auto">
          <a:xfrm flipH="1">
            <a:off x="3486839" y="4581128"/>
            <a:ext cx="3545265" cy="22887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84">
            <a:extLst>
              <a:ext uri="{FF2B5EF4-FFF2-40B4-BE49-F238E27FC236}">
                <a16:creationId xmlns:a16="http://schemas.microsoft.com/office/drawing/2014/main" id="{9E62C45A-D1AF-83DE-F6D9-6C97F2D832A5}"/>
              </a:ext>
            </a:extLst>
          </p:cNvPr>
          <p:cNvCxnSpPr>
            <a:cxnSpLocks/>
          </p:cNvCxnSpPr>
          <p:nvPr/>
        </p:nvCxnSpPr>
        <p:spPr bwMode="auto">
          <a:xfrm flipH="1">
            <a:off x="7014601" y="4437112"/>
            <a:ext cx="2465775" cy="1495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ysDash"/>
            <a:round/>
            <a:headEnd type="triangle" w="med" len="med"/>
            <a:tailEnd type="none" w="med" len="med"/>
          </a:ln>
          <a:effectLst/>
        </p:spPr>
      </p:cxnSp>
      <p:sp>
        <p:nvSpPr>
          <p:cNvPr id="10" name="TextBox 66">
            <a:extLst>
              <a:ext uri="{FF2B5EF4-FFF2-40B4-BE49-F238E27FC236}">
                <a16:creationId xmlns:a16="http://schemas.microsoft.com/office/drawing/2014/main" id="{8722C3A7-4369-BD13-A407-D07B57C7C2F8}"/>
              </a:ext>
            </a:extLst>
          </p:cNvPr>
          <p:cNvSpPr txBox="1"/>
          <p:nvPr/>
        </p:nvSpPr>
        <p:spPr>
          <a:xfrm>
            <a:off x="6672064" y="3356992"/>
            <a:ext cx="720080" cy="720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>
                <a:solidFill>
                  <a:srgbClr val="FF0000"/>
                </a:solidFill>
                <a:latin typeface="Calibri"/>
              </a:rPr>
              <a:t>800 nm</a:t>
            </a:r>
          </a:p>
        </p:txBody>
      </p:sp>
      <p:sp>
        <p:nvSpPr>
          <p:cNvPr id="23" name="TextBox 66">
            <a:extLst>
              <a:ext uri="{FF2B5EF4-FFF2-40B4-BE49-F238E27FC236}">
                <a16:creationId xmlns:a16="http://schemas.microsoft.com/office/drawing/2014/main" id="{B8CF0FF7-A0C9-B824-AE5C-4E7A8F57D785}"/>
              </a:ext>
            </a:extLst>
          </p:cNvPr>
          <p:cNvSpPr txBox="1"/>
          <p:nvPr/>
        </p:nvSpPr>
        <p:spPr>
          <a:xfrm>
            <a:off x="9624392" y="6597352"/>
            <a:ext cx="551498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 err="1">
                <a:latin typeface="Calibri"/>
              </a:rPr>
              <a:t>Furka</a:t>
            </a:r>
            <a:endParaRPr lang="en-US" sz="1000" b="1" dirty="0">
              <a:latin typeface="Calibri"/>
            </a:endParaRPr>
          </a:p>
        </p:txBody>
      </p:sp>
      <p:sp>
        <p:nvSpPr>
          <p:cNvPr id="24" name="TextBox 66">
            <a:extLst>
              <a:ext uri="{FF2B5EF4-FFF2-40B4-BE49-F238E27FC236}">
                <a16:creationId xmlns:a16="http://schemas.microsoft.com/office/drawing/2014/main" id="{89BB1577-CDDC-C3BE-F475-156987EC412F}"/>
              </a:ext>
            </a:extLst>
          </p:cNvPr>
          <p:cNvSpPr txBox="1"/>
          <p:nvPr/>
        </p:nvSpPr>
        <p:spPr>
          <a:xfrm>
            <a:off x="9624392" y="5805264"/>
            <a:ext cx="551498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b="1" dirty="0" err="1">
                <a:latin typeface="Calibri"/>
              </a:rPr>
              <a:t>Maloja</a:t>
            </a:r>
            <a:endParaRPr lang="en-US" sz="1000" b="1" dirty="0">
              <a:latin typeface="Calibri"/>
            </a:endParaRPr>
          </a:p>
        </p:txBody>
      </p:sp>
      <p:cxnSp>
        <p:nvCxnSpPr>
          <p:cNvPr id="32" name="Straight Connector 19">
            <a:extLst>
              <a:ext uri="{FF2B5EF4-FFF2-40B4-BE49-F238E27FC236}">
                <a16:creationId xmlns:a16="http://schemas.microsoft.com/office/drawing/2014/main" id="{A2EC6463-58DE-14B6-7AD1-FCD870E683B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52184" y="4581128"/>
            <a:ext cx="576064" cy="7920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oval" w="med" len="med"/>
          </a:ln>
          <a:effectLst/>
        </p:spPr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74A71FCE-BD64-F8E1-D2A4-29AC9EC33211}"/>
              </a:ext>
            </a:extLst>
          </p:cNvPr>
          <p:cNvSpPr txBox="1"/>
          <p:nvPr/>
        </p:nvSpPr>
        <p:spPr>
          <a:xfrm>
            <a:off x="8262574" y="5373216"/>
            <a:ext cx="6941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THz setup</a:t>
            </a:r>
          </a:p>
        </p:txBody>
      </p:sp>
      <p:cxnSp>
        <p:nvCxnSpPr>
          <p:cNvPr id="39" name="Straight Connector 19">
            <a:extLst>
              <a:ext uri="{FF2B5EF4-FFF2-40B4-BE49-F238E27FC236}">
                <a16:creationId xmlns:a16="http://schemas.microsoft.com/office/drawing/2014/main" id="{6156F4DC-6E02-6978-FB39-71CA1BCD51B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760296" y="4581128"/>
            <a:ext cx="576064" cy="7920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oval" w="med" len="med"/>
          </a:ln>
          <a:effectLst/>
        </p:spPr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DC85AA9C-53EB-B867-75E7-BE1837BFD802}"/>
              </a:ext>
            </a:extLst>
          </p:cNvPr>
          <p:cNvSpPr txBox="1"/>
          <p:nvPr/>
        </p:nvSpPr>
        <p:spPr>
          <a:xfrm>
            <a:off x="9120336" y="5373216"/>
            <a:ext cx="13707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Mid streaking setup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257EA544-02B3-2B19-447A-7530E0DD599D}"/>
              </a:ext>
            </a:extLst>
          </p:cNvPr>
          <p:cNvSpPr txBox="1"/>
          <p:nvPr/>
        </p:nvSpPr>
        <p:spPr>
          <a:xfrm>
            <a:off x="9624392" y="4221088"/>
            <a:ext cx="6989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Open port</a:t>
            </a:r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23357DF-B215-276C-266B-9B842D86BAC2}"/>
              </a:ext>
            </a:extLst>
          </p:cNvPr>
          <p:cNvGrpSpPr/>
          <p:nvPr/>
        </p:nvGrpSpPr>
        <p:grpSpPr>
          <a:xfrm>
            <a:off x="3893" y="2555999"/>
            <a:ext cx="7851058" cy="3177257"/>
            <a:chOff x="3893" y="2555999"/>
            <a:chExt cx="7851058" cy="3177257"/>
          </a:xfrm>
        </p:grpSpPr>
        <p:sp>
          <p:nvSpPr>
            <p:cNvPr id="104" name="TextBox 66">
              <a:extLst>
                <a:ext uri="{FF2B5EF4-FFF2-40B4-BE49-F238E27FC236}">
                  <a16:creationId xmlns:a16="http://schemas.microsoft.com/office/drawing/2014/main" id="{8A669E41-07DE-998F-16A8-9AC61D45A762}"/>
                </a:ext>
              </a:extLst>
            </p:cNvPr>
            <p:cNvSpPr txBox="1"/>
            <p:nvPr/>
          </p:nvSpPr>
          <p:spPr>
            <a:xfrm>
              <a:off x="3274055" y="5521037"/>
              <a:ext cx="551498" cy="1378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b="1" dirty="0">
                  <a:latin typeface="Calibri"/>
                </a:rPr>
                <a:t>HCF</a:t>
              </a:r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F45F8700-6F6E-A734-B3BB-AEDE09031A6C}"/>
                </a:ext>
              </a:extLst>
            </p:cNvPr>
            <p:cNvGrpSpPr/>
            <p:nvPr/>
          </p:nvGrpSpPr>
          <p:grpSpPr>
            <a:xfrm>
              <a:off x="3893" y="2555999"/>
              <a:ext cx="7851058" cy="3177257"/>
              <a:chOff x="3893" y="2555999"/>
              <a:chExt cx="7851058" cy="3177257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018412D5-8A14-2650-6614-5A48F2E17E65}"/>
                  </a:ext>
                </a:extLst>
              </p:cNvPr>
              <p:cNvGrpSpPr/>
              <p:nvPr/>
            </p:nvGrpSpPr>
            <p:grpSpPr>
              <a:xfrm>
                <a:off x="3893" y="2555999"/>
                <a:ext cx="4417914" cy="3027181"/>
                <a:chOff x="3893" y="2555999"/>
                <a:chExt cx="4417914" cy="3027181"/>
              </a:xfrm>
            </p:grpSpPr>
            <p:cxnSp>
              <p:nvCxnSpPr>
                <p:cNvPr id="52" name="Straight Connector 84">
                  <a:extLst>
                    <a:ext uri="{FF2B5EF4-FFF2-40B4-BE49-F238E27FC236}">
                      <a16:creationId xmlns:a16="http://schemas.microsoft.com/office/drawing/2014/main" id="{19A162DA-D8BA-21D5-2CAC-EA9AEFA2020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700000" flipH="1">
                  <a:off x="3877821" y="2609999"/>
                  <a:ext cx="1080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8" name="TextBox 66">
                  <a:extLst>
                    <a:ext uri="{FF2B5EF4-FFF2-40B4-BE49-F238E27FC236}">
                      <a16:creationId xmlns:a16="http://schemas.microsoft.com/office/drawing/2014/main" id="{9C96A11B-2BF7-A153-24B6-330A93B8E9F5}"/>
                    </a:ext>
                  </a:extLst>
                </p:cNvPr>
                <p:cNvSpPr txBox="1"/>
                <p:nvPr/>
              </p:nvSpPr>
              <p:spPr>
                <a:xfrm>
                  <a:off x="839416" y="2780928"/>
                  <a:ext cx="990350" cy="137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000" b="1" dirty="0">
                      <a:solidFill>
                        <a:srgbClr val="FF0000"/>
                      </a:solidFill>
                      <a:latin typeface="Calibri"/>
                    </a:rPr>
                    <a:t>Athos pump laser II</a:t>
                  </a:r>
                </a:p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000" b="1" dirty="0">
                      <a:solidFill>
                        <a:srgbClr val="FF0000"/>
                      </a:solidFill>
                      <a:latin typeface="Calibri"/>
                    </a:rPr>
                    <a:t>800 nm</a:t>
                  </a:r>
                </a:p>
              </p:txBody>
            </p:sp>
            <p:sp>
              <p:nvSpPr>
                <p:cNvPr id="59" name="Freeform 10">
                  <a:extLst>
                    <a:ext uri="{FF2B5EF4-FFF2-40B4-BE49-F238E27FC236}">
                      <a16:creationId xmlns:a16="http://schemas.microsoft.com/office/drawing/2014/main" id="{A753C6CE-94A5-EFEE-99CE-89F6BC4A37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815" y="3024055"/>
                  <a:ext cx="990350" cy="468522"/>
                </a:xfrm>
                <a:custGeom>
                  <a:avLst/>
                  <a:gdLst/>
                  <a:ahLst/>
                  <a:cxnLst>
                    <a:cxn ang="0">
                      <a:pos x="0" y="487"/>
                    </a:cxn>
                    <a:cxn ang="0">
                      <a:pos x="59" y="477"/>
                    </a:cxn>
                    <a:cxn ang="0">
                      <a:pos x="111" y="492"/>
                    </a:cxn>
                    <a:cxn ang="0">
                      <a:pos x="159" y="466"/>
                    </a:cxn>
                    <a:cxn ang="0">
                      <a:pos x="209" y="507"/>
                    </a:cxn>
                    <a:cxn ang="0">
                      <a:pos x="267" y="442"/>
                    </a:cxn>
                    <a:cxn ang="0">
                      <a:pos x="317" y="550"/>
                    </a:cxn>
                    <a:cxn ang="0">
                      <a:pos x="366" y="384"/>
                    </a:cxn>
                    <a:cxn ang="0">
                      <a:pos x="416" y="630"/>
                    </a:cxn>
                    <a:cxn ang="0">
                      <a:pos x="467" y="282"/>
                    </a:cxn>
                    <a:cxn ang="0">
                      <a:pos x="518" y="747"/>
                    </a:cxn>
                    <a:cxn ang="0">
                      <a:pos x="567" y="154"/>
                    </a:cxn>
                    <a:cxn ang="0">
                      <a:pos x="618" y="871"/>
                    </a:cxn>
                    <a:cxn ang="0">
                      <a:pos x="671" y="45"/>
                    </a:cxn>
                    <a:cxn ang="0">
                      <a:pos x="719" y="957"/>
                    </a:cxn>
                    <a:cxn ang="0">
                      <a:pos x="770" y="0"/>
                    </a:cxn>
                    <a:cxn ang="0">
                      <a:pos x="819" y="957"/>
                    </a:cxn>
                    <a:cxn ang="0">
                      <a:pos x="873" y="48"/>
                    </a:cxn>
                    <a:cxn ang="0">
                      <a:pos x="923" y="874"/>
                    </a:cxn>
                    <a:cxn ang="0">
                      <a:pos x="975" y="160"/>
                    </a:cxn>
                    <a:cxn ang="0">
                      <a:pos x="1025" y="744"/>
                    </a:cxn>
                    <a:cxn ang="0">
                      <a:pos x="1074" y="285"/>
                    </a:cxn>
                    <a:cxn ang="0">
                      <a:pos x="1125" y="627"/>
                    </a:cxn>
                    <a:cxn ang="0">
                      <a:pos x="1176" y="379"/>
                    </a:cxn>
                    <a:cxn ang="0">
                      <a:pos x="1229" y="549"/>
                    </a:cxn>
                    <a:cxn ang="0">
                      <a:pos x="1275" y="442"/>
                    </a:cxn>
                    <a:cxn ang="0">
                      <a:pos x="1329" y="507"/>
                    </a:cxn>
                    <a:cxn ang="0">
                      <a:pos x="1382" y="466"/>
                    </a:cxn>
                    <a:cxn ang="0">
                      <a:pos x="1436" y="492"/>
                    </a:cxn>
                    <a:cxn ang="0">
                      <a:pos x="1478" y="477"/>
                    </a:cxn>
                    <a:cxn ang="0">
                      <a:pos x="1541" y="484"/>
                    </a:cxn>
                  </a:cxnLst>
                  <a:rect l="0" t="0" r="r" b="b"/>
                  <a:pathLst>
                    <a:path w="1541" h="965">
                      <a:moveTo>
                        <a:pt x="0" y="487"/>
                      </a:moveTo>
                      <a:cubicBezTo>
                        <a:pt x="10" y="485"/>
                        <a:pt x="41" y="476"/>
                        <a:pt x="59" y="477"/>
                      </a:cubicBezTo>
                      <a:cubicBezTo>
                        <a:pt x="77" y="479"/>
                        <a:pt x="95" y="494"/>
                        <a:pt x="111" y="492"/>
                      </a:cubicBezTo>
                      <a:cubicBezTo>
                        <a:pt x="127" y="490"/>
                        <a:pt x="142" y="465"/>
                        <a:pt x="159" y="466"/>
                      </a:cubicBezTo>
                      <a:cubicBezTo>
                        <a:pt x="176" y="467"/>
                        <a:pt x="192" y="510"/>
                        <a:pt x="209" y="507"/>
                      </a:cubicBezTo>
                      <a:cubicBezTo>
                        <a:pt x="226" y="504"/>
                        <a:pt x="249" y="435"/>
                        <a:pt x="267" y="442"/>
                      </a:cubicBezTo>
                      <a:cubicBezTo>
                        <a:pt x="285" y="449"/>
                        <a:pt x="301" y="560"/>
                        <a:pt x="317" y="550"/>
                      </a:cubicBezTo>
                      <a:cubicBezTo>
                        <a:pt x="334" y="540"/>
                        <a:pt x="350" y="371"/>
                        <a:pt x="366" y="384"/>
                      </a:cubicBezTo>
                      <a:cubicBezTo>
                        <a:pt x="382" y="397"/>
                        <a:pt x="399" y="647"/>
                        <a:pt x="416" y="630"/>
                      </a:cubicBezTo>
                      <a:cubicBezTo>
                        <a:pt x="433" y="615"/>
                        <a:pt x="450" y="262"/>
                        <a:pt x="467" y="282"/>
                      </a:cubicBezTo>
                      <a:cubicBezTo>
                        <a:pt x="484" y="302"/>
                        <a:pt x="501" y="768"/>
                        <a:pt x="518" y="747"/>
                      </a:cubicBezTo>
                      <a:cubicBezTo>
                        <a:pt x="535" y="726"/>
                        <a:pt x="550" y="133"/>
                        <a:pt x="567" y="154"/>
                      </a:cubicBezTo>
                      <a:cubicBezTo>
                        <a:pt x="584" y="175"/>
                        <a:pt x="601" y="889"/>
                        <a:pt x="618" y="871"/>
                      </a:cubicBezTo>
                      <a:cubicBezTo>
                        <a:pt x="634" y="853"/>
                        <a:pt x="654" y="31"/>
                        <a:pt x="671" y="45"/>
                      </a:cubicBezTo>
                      <a:cubicBezTo>
                        <a:pt x="688" y="59"/>
                        <a:pt x="703" y="964"/>
                        <a:pt x="719" y="957"/>
                      </a:cubicBezTo>
                      <a:cubicBezTo>
                        <a:pt x="736" y="949"/>
                        <a:pt x="753" y="3"/>
                        <a:pt x="770" y="0"/>
                      </a:cubicBezTo>
                      <a:cubicBezTo>
                        <a:pt x="787" y="0"/>
                        <a:pt x="802" y="949"/>
                        <a:pt x="819" y="957"/>
                      </a:cubicBezTo>
                      <a:cubicBezTo>
                        <a:pt x="836" y="965"/>
                        <a:pt x="856" y="62"/>
                        <a:pt x="873" y="48"/>
                      </a:cubicBezTo>
                      <a:cubicBezTo>
                        <a:pt x="890" y="34"/>
                        <a:pt x="906" y="855"/>
                        <a:pt x="923" y="874"/>
                      </a:cubicBezTo>
                      <a:cubicBezTo>
                        <a:pt x="940" y="892"/>
                        <a:pt x="958" y="182"/>
                        <a:pt x="975" y="160"/>
                      </a:cubicBezTo>
                      <a:cubicBezTo>
                        <a:pt x="992" y="138"/>
                        <a:pt x="1009" y="723"/>
                        <a:pt x="1025" y="744"/>
                      </a:cubicBezTo>
                      <a:cubicBezTo>
                        <a:pt x="1042" y="765"/>
                        <a:pt x="1057" y="304"/>
                        <a:pt x="1074" y="285"/>
                      </a:cubicBezTo>
                      <a:cubicBezTo>
                        <a:pt x="1091" y="266"/>
                        <a:pt x="1108" y="611"/>
                        <a:pt x="1125" y="627"/>
                      </a:cubicBezTo>
                      <a:cubicBezTo>
                        <a:pt x="1142" y="643"/>
                        <a:pt x="1159" y="392"/>
                        <a:pt x="1176" y="379"/>
                      </a:cubicBezTo>
                      <a:cubicBezTo>
                        <a:pt x="1193" y="366"/>
                        <a:pt x="1212" y="538"/>
                        <a:pt x="1229" y="549"/>
                      </a:cubicBezTo>
                      <a:cubicBezTo>
                        <a:pt x="1245" y="557"/>
                        <a:pt x="1258" y="449"/>
                        <a:pt x="1275" y="442"/>
                      </a:cubicBezTo>
                      <a:cubicBezTo>
                        <a:pt x="1292" y="435"/>
                        <a:pt x="1311" y="503"/>
                        <a:pt x="1329" y="507"/>
                      </a:cubicBezTo>
                      <a:cubicBezTo>
                        <a:pt x="1347" y="511"/>
                        <a:pt x="1365" y="467"/>
                        <a:pt x="1382" y="466"/>
                      </a:cubicBezTo>
                      <a:cubicBezTo>
                        <a:pt x="1400" y="464"/>
                        <a:pt x="1420" y="490"/>
                        <a:pt x="1436" y="492"/>
                      </a:cubicBezTo>
                      <a:cubicBezTo>
                        <a:pt x="1452" y="494"/>
                        <a:pt x="1460" y="480"/>
                        <a:pt x="1478" y="477"/>
                      </a:cubicBezTo>
                      <a:lnTo>
                        <a:pt x="1541" y="484"/>
                      </a:lnTo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  <a:round/>
                  <a:headEnd type="none" w="med" len="med"/>
                  <a:tailEnd type="none" w="med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60" name="Straight Connector 84">
                  <a:extLst>
                    <a:ext uri="{FF2B5EF4-FFF2-40B4-BE49-F238E27FC236}">
                      <a16:creationId xmlns:a16="http://schemas.microsoft.com/office/drawing/2014/main" id="{B7952EE1-E9B0-7A90-5925-6128229509F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15480" y="3258316"/>
                  <a:ext cx="27865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61" name="Straight Connector 84">
                  <a:extLst>
                    <a:ext uri="{FF2B5EF4-FFF2-40B4-BE49-F238E27FC236}">
                      <a16:creationId xmlns:a16="http://schemas.microsoft.com/office/drawing/2014/main" id="{229F0DF4-F2E0-BDCE-0352-7B8A9ECB84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135560" y="3045657"/>
                  <a:ext cx="28803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sp>
              <p:nvSpPr>
                <p:cNvPr id="62" name="Rechteck: abgerundete Ecken 61">
                  <a:extLst>
                    <a:ext uri="{FF2B5EF4-FFF2-40B4-BE49-F238E27FC236}">
                      <a16:creationId xmlns:a16="http://schemas.microsoft.com/office/drawing/2014/main" id="{581BDEE6-38D1-241C-0825-1350627F56BC}"/>
                    </a:ext>
                  </a:extLst>
                </p:cNvPr>
                <p:cNvSpPr/>
                <p:nvPr/>
              </p:nvSpPr>
              <p:spPr>
                <a:xfrm>
                  <a:off x="1919536" y="2933096"/>
                  <a:ext cx="216024" cy="432043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 err="1"/>
                </a:p>
              </p:txBody>
            </p:sp>
            <p:sp>
              <p:nvSpPr>
                <p:cNvPr id="63" name="TextBox 66">
                  <a:extLst>
                    <a:ext uri="{FF2B5EF4-FFF2-40B4-BE49-F238E27FC236}">
                      <a16:creationId xmlns:a16="http://schemas.microsoft.com/office/drawing/2014/main" id="{B4EC4C4A-E614-87C2-660A-FDE179233AF6}"/>
                    </a:ext>
                  </a:extLst>
                </p:cNvPr>
                <p:cNvSpPr txBox="1"/>
                <p:nvPr/>
              </p:nvSpPr>
              <p:spPr>
                <a:xfrm rot="16200000">
                  <a:off x="1795203" y="3075177"/>
                  <a:ext cx="445242" cy="137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800" b="1" dirty="0" err="1">
                      <a:latin typeface="Calibri"/>
                    </a:rPr>
                    <a:t>Compr</a:t>
                  </a:r>
                  <a:r>
                    <a:rPr lang="en-US" sz="800" b="1" dirty="0">
                      <a:latin typeface="Calibri"/>
                    </a:rPr>
                    <a:t>.</a:t>
                  </a:r>
                </a:p>
              </p:txBody>
            </p:sp>
            <p:grpSp>
              <p:nvGrpSpPr>
                <p:cNvPr id="66" name="Gruppieren 65">
                  <a:extLst>
                    <a:ext uri="{FF2B5EF4-FFF2-40B4-BE49-F238E27FC236}">
                      <a16:creationId xmlns:a16="http://schemas.microsoft.com/office/drawing/2014/main" id="{DE5B86C6-C2E2-C04C-0A81-189F4D3F5CCF}"/>
                    </a:ext>
                  </a:extLst>
                </p:cNvPr>
                <p:cNvGrpSpPr/>
                <p:nvPr/>
              </p:nvGrpSpPr>
              <p:grpSpPr>
                <a:xfrm>
                  <a:off x="2423592" y="2763789"/>
                  <a:ext cx="819708" cy="432043"/>
                  <a:chOff x="2647017" y="2719451"/>
                  <a:chExt cx="819708" cy="432043"/>
                </a:xfrm>
              </p:grpSpPr>
              <p:sp>
                <p:nvSpPr>
                  <p:cNvPr id="64" name="Rechteck: abgerundete Ecken 63">
                    <a:extLst>
                      <a:ext uri="{FF2B5EF4-FFF2-40B4-BE49-F238E27FC236}">
                        <a16:creationId xmlns:a16="http://schemas.microsoft.com/office/drawing/2014/main" id="{0BC42CB1-7734-B405-11E6-FE14A6DB4EA8}"/>
                      </a:ext>
                    </a:extLst>
                  </p:cNvPr>
                  <p:cNvSpPr/>
                  <p:nvPr/>
                </p:nvSpPr>
                <p:spPr>
                  <a:xfrm>
                    <a:off x="2647017" y="2719451"/>
                    <a:ext cx="819708" cy="432043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sp>
                <p:nvSpPr>
                  <p:cNvPr id="65" name="TextBox 66">
                    <a:extLst>
                      <a:ext uri="{FF2B5EF4-FFF2-40B4-BE49-F238E27FC236}">
                        <a16:creationId xmlns:a16="http://schemas.microsoft.com/office/drawing/2014/main" id="{4AF5FE74-C011-CA65-ED3B-71438BE47D9C}"/>
                      </a:ext>
                    </a:extLst>
                  </p:cNvPr>
                  <p:cNvSpPr txBox="1"/>
                  <p:nvPr/>
                </p:nvSpPr>
                <p:spPr>
                  <a:xfrm>
                    <a:off x="2769455" y="2858540"/>
                    <a:ext cx="551498" cy="13780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eaLnBrk="1" hangingPunct="1">
                      <a:lnSpc>
                        <a:spcPct val="110000"/>
                      </a:lnSpc>
                      <a:spcBef>
                        <a:spcPct val="0"/>
                      </a:spcBef>
                      <a:buClr>
                        <a:srgbClr val="000000"/>
                      </a:buClr>
                    </a:pPr>
                    <a:r>
                      <a:rPr lang="en-US" sz="1000" b="1" dirty="0">
                        <a:latin typeface="Calibri"/>
                      </a:rPr>
                      <a:t>OPA</a:t>
                    </a:r>
                  </a:p>
                </p:txBody>
              </p:sp>
            </p:grpSp>
            <p:cxnSp>
              <p:nvCxnSpPr>
                <p:cNvPr id="68" name="Straight Connector 84">
                  <a:extLst>
                    <a:ext uri="{FF2B5EF4-FFF2-40B4-BE49-F238E27FC236}">
                      <a16:creationId xmlns:a16="http://schemas.microsoft.com/office/drawing/2014/main" id="{F437E516-2B41-9D56-A099-5628FF0997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550707" y="3258316"/>
                  <a:ext cx="368829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Straight Connector 84">
                  <a:extLst>
                    <a:ext uri="{FF2B5EF4-FFF2-40B4-BE49-F238E27FC236}">
                      <a16:creationId xmlns:a16="http://schemas.microsoft.com/office/drawing/2014/main" id="{D06C55EC-D8E5-2B29-8BC1-019247EF5FE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384317" y="2888773"/>
                  <a:ext cx="983491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Straight Connector 84">
                  <a:extLst>
                    <a:ext uri="{FF2B5EF4-FFF2-40B4-BE49-F238E27FC236}">
                      <a16:creationId xmlns:a16="http://schemas.microsoft.com/office/drawing/2014/main" id="{EF10DA34-161B-4E32-70E8-7B4B715C0F0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243300" y="2890831"/>
                  <a:ext cx="26041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77" name="Straight Connector 84">
                  <a:extLst>
                    <a:ext uri="{FF2B5EF4-FFF2-40B4-BE49-F238E27FC236}">
                      <a16:creationId xmlns:a16="http://schemas.microsoft.com/office/drawing/2014/main" id="{243C7011-2A72-4C11-84C6-852B33E9236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367808" y="2883667"/>
                  <a:ext cx="0" cy="2057501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80" name="Straight Connector 84">
                  <a:extLst>
                    <a:ext uri="{FF2B5EF4-FFF2-40B4-BE49-F238E27FC236}">
                      <a16:creationId xmlns:a16="http://schemas.microsoft.com/office/drawing/2014/main" id="{478D3356-AC42-BCF9-BC9A-7651BBF87F9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2614987" y="5407767"/>
                  <a:ext cx="1743705" cy="98997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82" name="Straight Connector 84">
                  <a:extLst>
                    <a:ext uri="{FF2B5EF4-FFF2-40B4-BE49-F238E27FC236}">
                      <a16:creationId xmlns:a16="http://schemas.microsoft.com/office/drawing/2014/main" id="{240C3BBC-D143-F1DE-2B61-C25BA0B6C93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367807" y="4920589"/>
                  <a:ext cx="1" cy="491746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7" name="Rechteck 86">
                  <a:extLst>
                    <a:ext uri="{FF2B5EF4-FFF2-40B4-BE49-F238E27FC236}">
                      <a16:creationId xmlns:a16="http://schemas.microsoft.com/office/drawing/2014/main" id="{2FA0902C-EC5B-F2F4-E27E-128540E09585}"/>
                    </a:ext>
                  </a:extLst>
                </p:cNvPr>
                <p:cNvSpPr/>
                <p:nvPr/>
              </p:nvSpPr>
              <p:spPr>
                <a:xfrm rot="-180000">
                  <a:off x="2784633" y="5418770"/>
                  <a:ext cx="1494044" cy="77363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29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 err="1"/>
                </a:p>
              </p:txBody>
            </p:sp>
            <p:cxnSp>
              <p:nvCxnSpPr>
                <p:cNvPr id="89" name="Straight Connector 84">
                  <a:extLst>
                    <a:ext uri="{FF2B5EF4-FFF2-40B4-BE49-F238E27FC236}">
                      <a16:creationId xmlns:a16="http://schemas.microsoft.com/office/drawing/2014/main" id="{23D662D7-E5DB-D3CA-7AD7-1135A4F5391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567608" y="5114096"/>
                  <a:ext cx="1351667" cy="204922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91" name="Straight Connector 84">
                  <a:extLst>
                    <a:ext uri="{FF2B5EF4-FFF2-40B4-BE49-F238E27FC236}">
                      <a16:creationId xmlns:a16="http://schemas.microsoft.com/office/drawing/2014/main" id="{C60487F1-ED95-AA60-B324-229DBBE2F76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2567608" y="5506764"/>
                  <a:ext cx="94758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3" name="Straight Connector 84">
                  <a:extLst>
                    <a:ext uri="{FF2B5EF4-FFF2-40B4-BE49-F238E27FC236}">
                      <a16:creationId xmlns:a16="http://schemas.microsoft.com/office/drawing/2014/main" id="{7777F51C-B721-2816-7EF7-E252C9AF6CC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67608" y="5312004"/>
                  <a:ext cx="0" cy="187746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76A43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6" name="Straight Connector 84">
                  <a:extLst>
                    <a:ext uri="{FF2B5EF4-FFF2-40B4-BE49-F238E27FC236}">
                      <a16:creationId xmlns:a16="http://schemas.microsoft.com/office/drawing/2014/main" id="{BA30DFD1-56F5-1CFC-3BF4-3B1A9CD9549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700000" flipH="1">
                  <a:off x="4321809" y="2885017"/>
                  <a:ext cx="1080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7" name="Straight Connector 84">
                  <a:extLst>
                    <a:ext uri="{FF2B5EF4-FFF2-40B4-BE49-F238E27FC236}">
                      <a16:creationId xmlns:a16="http://schemas.microsoft.com/office/drawing/2014/main" id="{69E118B0-44AD-0FFE-9B7F-F31EC7AA1E3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700000" flipH="1">
                  <a:off x="2508581" y="5523233"/>
                  <a:ext cx="1080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Straight Connector 84">
                  <a:extLst>
                    <a:ext uri="{FF2B5EF4-FFF2-40B4-BE49-F238E27FC236}">
                      <a16:creationId xmlns:a16="http://schemas.microsoft.com/office/drawing/2014/main" id="{E1F86F37-750B-FAF9-23F9-5EDDB21DADE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8900000" flipH="1" flipV="1">
                  <a:off x="2508581" y="5319018"/>
                  <a:ext cx="1080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9" name="Straight Connector 84">
                  <a:extLst>
                    <a:ext uri="{FF2B5EF4-FFF2-40B4-BE49-F238E27FC236}">
                      <a16:creationId xmlns:a16="http://schemas.microsoft.com/office/drawing/2014/main" id="{EA83A8D8-C8E2-C101-BFAD-DF9FC040D1F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8900000" flipH="1" flipV="1">
                  <a:off x="4313807" y="5401318"/>
                  <a:ext cx="108000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2" name="TextBox 66">
                  <a:extLst>
                    <a:ext uri="{FF2B5EF4-FFF2-40B4-BE49-F238E27FC236}">
                      <a16:creationId xmlns:a16="http://schemas.microsoft.com/office/drawing/2014/main" id="{43902A65-643F-7075-ED45-8F293BCAAD67}"/>
                    </a:ext>
                  </a:extLst>
                </p:cNvPr>
                <p:cNvSpPr txBox="1"/>
                <p:nvPr/>
              </p:nvSpPr>
              <p:spPr>
                <a:xfrm>
                  <a:off x="3791744" y="2924944"/>
                  <a:ext cx="551498" cy="137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200" b="1" dirty="0">
                      <a:solidFill>
                        <a:srgbClr val="F76A43"/>
                      </a:solidFill>
                      <a:latin typeface="Calibri"/>
                    </a:rPr>
                    <a:t>1-2µm</a:t>
                  </a:r>
                </a:p>
              </p:txBody>
            </p:sp>
            <p:sp>
              <p:nvSpPr>
                <p:cNvPr id="103" name="Freeform 3">
                  <a:extLst>
                    <a:ext uri="{FF2B5EF4-FFF2-40B4-BE49-F238E27FC236}">
                      <a16:creationId xmlns:a16="http://schemas.microsoft.com/office/drawing/2014/main" id="{EE50C015-B771-A1B5-A368-C15362A474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2711624" y="4986000"/>
                  <a:ext cx="288032" cy="247565"/>
                </a:xfrm>
                <a:custGeom>
                  <a:avLst/>
                  <a:gdLst/>
                  <a:ahLst/>
                  <a:cxnLst>
                    <a:cxn ang="0">
                      <a:pos x="75" y="1540"/>
                    </a:cxn>
                    <a:cxn ang="0">
                      <a:pos x="162" y="1546"/>
                    </a:cxn>
                    <a:cxn ang="0">
                      <a:pos x="250" y="1547"/>
                    </a:cxn>
                    <a:cxn ang="0">
                      <a:pos x="337" y="1536"/>
                    </a:cxn>
                    <a:cxn ang="0">
                      <a:pos x="424" y="1511"/>
                    </a:cxn>
                    <a:cxn ang="0">
                      <a:pos x="512" y="1482"/>
                    </a:cxn>
                    <a:cxn ang="0">
                      <a:pos x="600" y="1468"/>
                    </a:cxn>
                    <a:cxn ang="0">
                      <a:pos x="687" y="1492"/>
                    </a:cxn>
                    <a:cxn ang="0">
                      <a:pos x="775" y="1565"/>
                    </a:cxn>
                    <a:cxn ang="0">
                      <a:pos x="862" y="1666"/>
                    </a:cxn>
                    <a:cxn ang="0">
                      <a:pos x="950" y="1739"/>
                    </a:cxn>
                    <a:cxn ang="0">
                      <a:pos x="1037" y="1714"/>
                    </a:cxn>
                    <a:cxn ang="0">
                      <a:pos x="1125" y="1553"/>
                    </a:cxn>
                    <a:cxn ang="0">
                      <a:pos x="1212" y="1292"/>
                    </a:cxn>
                    <a:cxn ang="0">
                      <a:pos x="1300" y="1057"/>
                    </a:cxn>
                    <a:cxn ang="0">
                      <a:pos x="1387" y="1014"/>
                    </a:cxn>
                    <a:cxn ang="0">
                      <a:pos x="1475" y="1271"/>
                    </a:cxn>
                    <a:cxn ang="0">
                      <a:pos x="1562" y="1780"/>
                    </a:cxn>
                    <a:cxn ang="0">
                      <a:pos x="1650" y="2317"/>
                    </a:cxn>
                    <a:cxn ang="0">
                      <a:pos x="1737" y="2565"/>
                    </a:cxn>
                    <a:cxn ang="0">
                      <a:pos x="1825" y="2299"/>
                    </a:cxn>
                    <a:cxn ang="0">
                      <a:pos x="1912" y="1549"/>
                    </a:cxn>
                    <a:cxn ang="0">
                      <a:pos x="2000" y="639"/>
                    </a:cxn>
                    <a:cxn ang="0">
                      <a:pos x="2087" y="51"/>
                    </a:cxn>
                    <a:cxn ang="0">
                      <a:pos x="2175" y="156"/>
                    </a:cxn>
                    <a:cxn ang="0">
                      <a:pos x="2262" y="978"/>
                    </a:cxn>
                    <a:cxn ang="0">
                      <a:pos x="2350" y="2144"/>
                    </a:cxn>
                    <a:cxn ang="0">
                      <a:pos x="2437" y="3061"/>
                    </a:cxn>
                    <a:cxn ang="0">
                      <a:pos x="2525" y="3246"/>
                    </a:cxn>
                    <a:cxn ang="0">
                      <a:pos x="2612" y="2602"/>
                    </a:cxn>
                    <a:cxn ang="0">
                      <a:pos x="2700" y="1469"/>
                    </a:cxn>
                    <a:cxn ang="0">
                      <a:pos x="2787" y="434"/>
                    </a:cxn>
                    <a:cxn ang="0">
                      <a:pos x="2875" y="0"/>
                    </a:cxn>
                    <a:cxn ang="0">
                      <a:pos x="2962" y="320"/>
                    </a:cxn>
                    <a:cxn ang="0">
                      <a:pos x="3050" y="1151"/>
                    </a:cxn>
                    <a:cxn ang="0">
                      <a:pos x="3137" y="2024"/>
                    </a:cxn>
                    <a:cxn ang="0">
                      <a:pos x="3225" y="2520"/>
                    </a:cxn>
                    <a:cxn ang="0">
                      <a:pos x="3312" y="2476"/>
                    </a:cxn>
                    <a:cxn ang="0">
                      <a:pos x="3400" y="2025"/>
                    </a:cxn>
                    <a:cxn ang="0">
                      <a:pos x="3487" y="1468"/>
                    </a:cxn>
                    <a:cxn ang="0">
                      <a:pos x="3575" y="1086"/>
                    </a:cxn>
                    <a:cxn ang="0">
                      <a:pos x="3662" y="1006"/>
                    </a:cxn>
                    <a:cxn ang="0">
                      <a:pos x="3750" y="1179"/>
                    </a:cxn>
                    <a:cxn ang="0">
                      <a:pos x="3837" y="1448"/>
                    </a:cxn>
                    <a:cxn ang="0">
                      <a:pos x="3925" y="1662"/>
                    </a:cxn>
                    <a:cxn ang="0">
                      <a:pos x="4012" y="1744"/>
                    </a:cxn>
                    <a:cxn ang="0">
                      <a:pos x="4100" y="1705"/>
                    </a:cxn>
                    <a:cxn ang="0">
                      <a:pos x="4187" y="1607"/>
                    </a:cxn>
                    <a:cxn ang="0">
                      <a:pos x="4275" y="1518"/>
                    </a:cxn>
                    <a:cxn ang="0">
                      <a:pos x="4362" y="1472"/>
                    </a:cxn>
                    <a:cxn ang="0">
                      <a:pos x="4449" y="1473"/>
                    </a:cxn>
                    <a:cxn ang="0">
                      <a:pos x="4537" y="1498"/>
                    </a:cxn>
                    <a:cxn ang="0">
                      <a:pos x="4625" y="1527"/>
                    </a:cxn>
                    <a:cxn ang="0">
                      <a:pos x="4712" y="1544"/>
                    </a:cxn>
                    <a:cxn ang="0">
                      <a:pos x="4800" y="1548"/>
                    </a:cxn>
                    <a:cxn ang="0">
                      <a:pos x="4887" y="1543"/>
                    </a:cxn>
                    <a:cxn ang="0">
                      <a:pos x="4975" y="1536"/>
                    </a:cxn>
                  </a:cxnLst>
                  <a:rect l="0" t="0" r="r" b="b"/>
                  <a:pathLst>
                    <a:path w="5000" h="3282">
                      <a:moveTo>
                        <a:pt x="0" y="1535"/>
                      </a:moveTo>
                      <a:lnTo>
                        <a:pt x="12" y="1535"/>
                      </a:lnTo>
                      <a:lnTo>
                        <a:pt x="25" y="1536"/>
                      </a:lnTo>
                      <a:lnTo>
                        <a:pt x="37" y="1537"/>
                      </a:lnTo>
                      <a:lnTo>
                        <a:pt x="50" y="1538"/>
                      </a:lnTo>
                      <a:lnTo>
                        <a:pt x="62" y="1539"/>
                      </a:lnTo>
                      <a:lnTo>
                        <a:pt x="75" y="1540"/>
                      </a:lnTo>
                      <a:lnTo>
                        <a:pt x="87" y="1541"/>
                      </a:lnTo>
                      <a:lnTo>
                        <a:pt x="100" y="1542"/>
                      </a:lnTo>
                      <a:lnTo>
                        <a:pt x="112" y="1543"/>
                      </a:lnTo>
                      <a:lnTo>
                        <a:pt x="125" y="1544"/>
                      </a:lnTo>
                      <a:lnTo>
                        <a:pt x="137" y="1545"/>
                      </a:lnTo>
                      <a:lnTo>
                        <a:pt x="150" y="1546"/>
                      </a:lnTo>
                      <a:lnTo>
                        <a:pt x="162" y="1546"/>
                      </a:lnTo>
                      <a:lnTo>
                        <a:pt x="175" y="1547"/>
                      </a:lnTo>
                      <a:lnTo>
                        <a:pt x="187" y="1547"/>
                      </a:lnTo>
                      <a:lnTo>
                        <a:pt x="200" y="1548"/>
                      </a:lnTo>
                      <a:lnTo>
                        <a:pt x="212" y="1548"/>
                      </a:lnTo>
                      <a:lnTo>
                        <a:pt x="225" y="1548"/>
                      </a:lnTo>
                      <a:lnTo>
                        <a:pt x="237" y="1547"/>
                      </a:lnTo>
                      <a:lnTo>
                        <a:pt x="250" y="1547"/>
                      </a:lnTo>
                      <a:lnTo>
                        <a:pt x="262" y="1546"/>
                      </a:lnTo>
                      <a:lnTo>
                        <a:pt x="275" y="1545"/>
                      </a:lnTo>
                      <a:lnTo>
                        <a:pt x="287" y="1544"/>
                      </a:lnTo>
                      <a:lnTo>
                        <a:pt x="300" y="1542"/>
                      </a:lnTo>
                      <a:lnTo>
                        <a:pt x="312" y="1540"/>
                      </a:lnTo>
                      <a:lnTo>
                        <a:pt x="325" y="1538"/>
                      </a:lnTo>
                      <a:lnTo>
                        <a:pt x="337" y="1536"/>
                      </a:lnTo>
                      <a:lnTo>
                        <a:pt x="350" y="1533"/>
                      </a:lnTo>
                      <a:lnTo>
                        <a:pt x="362" y="1530"/>
                      </a:lnTo>
                      <a:lnTo>
                        <a:pt x="375" y="1527"/>
                      </a:lnTo>
                      <a:lnTo>
                        <a:pt x="387" y="1523"/>
                      </a:lnTo>
                      <a:lnTo>
                        <a:pt x="399" y="1519"/>
                      </a:lnTo>
                      <a:lnTo>
                        <a:pt x="412" y="1515"/>
                      </a:lnTo>
                      <a:lnTo>
                        <a:pt x="424" y="1511"/>
                      </a:lnTo>
                      <a:lnTo>
                        <a:pt x="437" y="1507"/>
                      </a:lnTo>
                      <a:lnTo>
                        <a:pt x="449" y="1503"/>
                      </a:lnTo>
                      <a:lnTo>
                        <a:pt x="462" y="1498"/>
                      </a:lnTo>
                      <a:lnTo>
                        <a:pt x="474" y="1494"/>
                      </a:lnTo>
                      <a:lnTo>
                        <a:pt x="487" y="1490"/>
                      </a:lnTo>
                      <a:lnTo>
                        <a:pt x="499" y="1486"/>
                      </a:lnTo>
                      <a:lnTo>
                        <a:pt x="512" y="1482"/>
                      </a:lnTo>
                      <a:lnTo>
                        <a:pt x="524" y="1478"/>
                      </a:lnTo>
                      <a:lnTo>
                        <a:pt x="537" y="1475"/>
                      </a:lnTo>
                      <a:lnTo>
                        <a:pt x="549" y="1473"/>
                      </a:lnTo>
                      <a:lnTo>
                        <a:pt x="562" y="1470"/>
                      </a:lnTo>
                      <a:lnTo>
                        <a:pt x="575" y="1469"/>
                      </a:lnTo>
                      <a:lnTo>
                        <a:pt x="587" y="1468"/>
                      </a:lnTo>
                      <a:lnTo>
                        <a:pt x="600" y="1468"/>
                      </a:lnTo>
                      <a:lnTo>
                        <a:pt x="612" y="1468"/>
                      </a:lnTo>
                      <a:lnTo>
                        <a:pt x="625" y="1470"/>
                      </a:lnTo>
                      <a:lnTo>
                        <a:pt x="637" y="1472"/>
                      </a:lnTo>
                      <a:lnTo>
                        <a:pt x="650" y="1476"/>
                      </a:lnTo>
                      <a:lnTo>
                        <a:pt x="662" y="1480"/>
                      </a:lnTo>
                      <a:lnTo>
                        <a:pt x="675" y="1486"/>
                      </a:lnTo>
                      <a:lnTo>
                        <a:pt x="687" y="1492"/>
                      </a:lnTo>
                      <a:lnTo>
                        <a:pt x="700" y="1500"/>
                      </a:lnTo>
                      <a:lnTo>
                        <a:pt x="712" y="1508"/>
                      </a:lnTo>
                      <a:lnTo>
                        <a:pt x="725" y="1518"/>
                      </a:lnTo>
                      <a:lnTo>
                        <a:pt x="737" y="1528"/>
                      </a:lnTo>
                      <a:lnTo>
                        <a:pt x="750" y="1540"/>
                      </a:lnTo>
                      <a:lnTo>
                        <a:pt x="762" y="1552"/>
                      </a:lnTo>
                      <a:lnTo>
                        <a:pt x="775" y="1565"/>
                      </a:lnTo>
                      <a:lnTo>
                        <a:pt x="787" y="1579"/>
                      </a:lnTo>
                      <a:lnTo>
                        <a:pt x="800" y="1593"/>
                      </a:lnTo>
                      <a:lnTo>
                        <a:pt x="812" y="1607"/>
                      </a:lnTo>
                      <a:lnTo>
                        <a:pt x="825" y="1622"/>
                      </a:lnTo>
                      <a:lnTo>
                        <a:pt x="837" y="1637"/>
                      </a:lnTo>
                      <a:lnTo>
                        <a:pt x="850" y="1652"/>
                      </a:lnTo>
                      <a:lnTo>
                        <a:pt x="862" y="1666"/>
                      </a:lnTo>
                      <a:lnTo>
                        <a:pt x="875" y="1680"/>
                      </a:lnTo>
                      <a:lnTo>
                        <a:pt x="887" y="1693"/>
                      </a:lnTo>
                      <a:lnTo>
                        <a:pt x="900" y="1705"/>
                      </a:lnTo>
                      <a:lnTo>
                        <a:pt x="912" y="1716"/>
                      </a:lnTo>
                      <a:lnTo>
                        <a:pt x="925" y="1725"/>
                      </a:lnTo>
                      <a:lnTo>
                        <a:pt x="937" y="1733"/>
                      </a:lnTo>
                      <a:lnTo>
                        <a:pt x="950" y="1739"/>
                      </a:lnTo>
                      <a:lnTo>
                        <a:pt x="962" y="1743"/>
                      </a:lnTo>
                      <a:lnTo>
                        <a:pt x="975" y="1745"/>
                      </a:lnTo>
                      <a:lnTo>
                        <a:pt x="987" y="1744"/>
                      </a:lnTo>
                      <a:lnTo>
                        <a:pt x="1000" y="1741"/>
                      </a:lnTo>
                      <a:lnTo>
                        <a:pt x="1012" y="1735"/>
                      </a:lnTo>
                      <a:lnTo>
                        <a:pt x="1025" y="1726"/>
                      </a:lnTo>
                      <a:lnTo>
                        <a:pt x="1037" y="1714"/>
                      </a:lnTo>
                      <a:lnTo>
                        <a:pt x="1050" y="1700"/>
                      </a:lnTo>
                      <a:lnTo>
                        <a:pt x="1062" y="1682"/>
                      </a:lnTo>
                      <a:lnTo>
                        <a:pt x="1075" y="1662"/>
                      </a:lnTo>
                      <a:lnTo>
                        <a:pt x="1087" y="1639"/>
                      </a:lnTo>
                      <a:lnTo>
                        <a:pt x="1099" y="1613"/>
                      </a:lnTo>
                      <a:lnTo>
                        <a:pt x="1112" y="1584"/>
                      </a:lnTo>
                      <a:lnTo>
                        <a:pt x="1125" y="1553"/>
                      </a:lnTo>
                      <a:lnTo>
                        <a:pt x="1137" y="1520"/>
                      </a:lnTo>
                      <a:lnTo>
                        <a:pt x="1150" y="1485"/>
                      </a:lnTo>
                      <a:lnTo>
                        <a:pt x="1162" y="1448"/>
                      </a:lnTo>
                      <a:lnTo>
                        <a:pt x="1175" y="1410"/>
                      </a:lnTo>
                      <a:lnTo>
                        <a:pt x="1187" y="1371"/>
                      </a:lnTo>
                      <a:lnTo>
                        <a:pt x="1200" y="1332"/>
                      </a:lnTo>
                      <a:lnTo>
                        <a:pt x="1212" y="1292"/>
                      </a:lnTo>
                      <a:lnTo>
                        <a:pt x="1225" y="1253"/>
                      </a:lnTo>
                      <a:lnTo>
                        <a:pt x="1237" y="1215"/>
                      </a:lnTo>
                      <a:lnTo>
                        <a:pt x="1250" y="1179"/>
                      </a:lnTo>
                      <a:lnTo>
                        <a:pt x="1262" y="1144"/>
                      </a:lnTo>
                      <a:lnTo>
                        <a:pt x="1275" y="1112"/>
                      </a:lnTo>
                      <a:lnTo>
                        <a:pt x="1287" y="1083"/>
                      </a:lnTo>
                      <a:lnTo>
                        <a:pt x="1300" y="1057"/>
                      </a:lnTo>
                      <a:lnTo>
                        <a:pt x="1312" y="1036"/>
                      </a:lnTo>
                      <a:lnTo>
                        <a:pt x="1325" y="1019"/>
                      </a:lnTo>
                      <a:lnTo>
                        <a:pt x="1337" y="1006"/>
                      </a:lnTo>
                      <a:lnTo>
                        <a:pt x="1350" y="1000"/>
                      </a:lnTo>
                      <a:lnTo>
                        <a:pt x="1362" y="998"/>
                      </a:lnTo>
                      <a:lnTo>
                        <a:pt x="1375" y="1003"/>
                      </a:lnTo>
                      <a:lnTo>
                        <a:pt x="1387" y="1014"/>
                      </a:lnTo>
                      <a:lnTo>
                        <a:pt x="1400" y="1032"/>
                      </a:lnTo>
                      <a:lnTo>
                        <a:pt x="1412" y="1055"/>
                      </a:lnTo>
                      <a:lnTo>
                        <a:pt x="1424" y="1086"/>
                      </a:lnTo>
                      <a:lnTo>
                        <a:pt x="1437" y="1123"/>
                      </a:lnTo>
                      <a:lnTo>
                        <a:pt x="1450" y="1166"/>
                      </a:lnTo>
                      <a:lnTo>
                        <a:pt x="1462" y="1216"/>
                      </a:lnTo>
                      <a:lnTo>
                        <a:pt x="1475" y="1271"/>
                      </a:lnTo>
                      <a:lnTo>
                        <a:pt x="1487" y="1332"/>
                      </a:lnTo>
                      <a:lnTo>
                        <a:pt x="1500" y="1397"/>
                      </a:lnTo>
                      <a:lnTo>
                        <a:pt x="1512" y="1468"/>
                      </a:lnTo>
                      <a:lnTo>
                        <a:pt x="1525" y="1542"/>
                      </a:lnTo>
                      <a:lnTo>
                        <a:pt x="1537" y="1619"/>
                      </a:lnTo>
                      <a:lnTo>
                        <a:pt x="1550" y="1699"/>
                      </a:lnTo>
                      <a:lnTo>
                        <a:pt x="1562" y="1780"/>
                      </a:lnTo>
                      <a:lnTo>
                        <a:pt x="1575" y="1863"/>
                      </a:lnTo>
                      <a:lnTo>
                        <a:pt x="1587" y="1944"/>
                      </a:lnTo>
                      <a:lnTo>
                        <a:pt x="1600" y="2025"/>
                      </a:lnTo>
                      <a:lnTo>
                        <a:pt x="1612" y="2104"/>
                      </a:lnTo>
                      <a:lnTo>
                        <a:pt x="1625" y="2179"/>
                      </a:lnTo>
                      <a:lnTo>
                        <a:pt x="1637" y="2251"/>
                      </a:lnTo>
                      <a:lnTo>
                        <a:pt x="1650" y="2317"/>
                      </a:lnTo>
                      <a:lnTo>
                        <a:pt x="1662" y="2377"/>
                      </a:lnTo>
                      <a:lnTo>
                        <a:pt x="1675" y="2431"/>
                      </a:lnTo>
                      <a:lnTo>
                        <a:pt x="1687" y="2476"/>
                      </a:lnTo>
                      <a:lnTo>
                        <a:pt x="1700" y="2513"/>
                      </a:lnTo>
                      <a:lnTo>
                        <a:pt x="1712" y="2541"/>
                      </a:lnTo>
                      <a:lnTo>
                        <a:pt x="1724" y="2558"/>
                      </a:lnTo>
                      <a:lnTo>
                        <a:pt x="1737" y="2565"/>
                      </a:lnTo>
                      <a:lnTo>
                        <a:pt x="1750" y="2562"/>
                      </a:lnTo>
                      <a:lnTo>
                        <a:pt x="1762" y="2546"/>
                      </a:lnTo>
                      <a:lnTo>
                        <a:pt x="1775" y="2520"/>
                      </a:lnTo>
                      <a:lnTo>
                        <a:pt x="1787" y="2482"/>
                      </a:lnTo>
                      <a:lnTo>
                        <a:pt x="1800" y="2432"/>
                      </a:lnTo>
                      <a:lnTo>
                        <a:pt x="1812" y="2371"/>
                      </a:lnTo>
                      <a:lnTo>
                        <a:pt x="1825" y="2299"/>
                      </a:lnTo>
                      <a:lnTo>
                        <a:pt x="1837" y="2217"/>
                      </a:lnTo>
                      <a:lnTo>
                        <a:pt x="1850" y="2125"/>
                      </a:lnTo>
                      <a:lnTo>
                        <a:pt x="1862" y="2024"/>
                      </a:lnTo>
                      <a:lnTo>
                        <a:pt x="1875" y="1915"/>
                      </a:lnTo>
                      <a:lnTo>
                        <a:pt x="1887" y="1798"/>
                      </a:lnTo>
                      <a:lnTo>
                        <a:pt x="1900" y="1676"/>
                      </a:lnTo>
                      <a:lnTo>
                        <a:pt x="1912" y="1549"/>
                      </a:lnTo>
                      <a:lnTo>
                        <a:pt x="1925" y="1418"/>
                      </a:lnTo>
                      <a:lnTo>
                        <a:pt x="1937" y="1285"/>
                      </a:lnTo>
                      <a:lnTo>
                        <a:pt x="1950" y="1151"/>
                      </a:lnTo>
                      <a:lnTo>
                        <a:pt x="1962" y="1018"/>
                      </a:lnTo>
                      <a:lnTo>
                        <a:pt x="1975" y="887"/>
                      </a:lnTo>
                      <a:lnTo>
                        <a:pt x="1987" y="761"/>
                      </a:lnTo>
                      <a:lnTo>
                        <a:pt x="2000" y="639"/>
                      </a:lnTo>
                      <a:lnTo>
                        <a:pt x="2012" y="524"/>
                      </a:lnTo>
                      <a:lnTo>
                        <a:pt x="2025" y="417"/>
                      </a:lnTo>
                      <a:lnTo>
                        <a:pt x="2037" y="320"/>
                      </a:lnTo>
                      <a:lnTo>
                        <a:pt x="2050" y="234"/>
                      </a:lnTo>
                      <a:lnTo>
                        <a:pt x="2062" y="160"/>
                      </a:lnTo>
                      <a:lnTo>
                        <a:pt x="2075" y="98"/>
                      </a:lnTo>
                      <a:lnTo>
                        <a:pt x="2087" y="51"/>
                      </a:lnTo>
                      <a:lnTo>
                        <a:pt x="2100" y="18"/>
                      </a:lnTo>
                      <a:lnTo>
                        <a:pt x="2112" y="1"/>
                      </a:lnTo>
                      <a:lnTo>
                        <a:pt x="2125" y="0"/>
                      </a:lnTo>
                      <a:lnTo>
                        <a:pt x="2137" y="15"/>
                      </a:lnTo>
                      <a:lnTo>
                        <a:pt x="2150" y="46"/>
                      </a:lnTo>
                      <a:lnTo>
                        <a:pt x="2162" y="93"/>
                      </a:lnTo>
                      <a:lnTo>
                        <a:pt x="2175" y="156"/>
                      </a:lnTo>
                      <a:lnTo>
                        <a:pt x="2187" y="234"/>
                      </a:lnTo>
                      <a:lnTo>
                        <a:pt x="2199" y="327"/>
                      </a:lnTo>
                      <a:lnTo>
                        <a:pt x="2212" y="434"/>
                      </a:lnTo>
                      <a:lnTo>
                        <a:pt x="2224" y="554"/>
                      </a:lnTo>
                      <a:lnTo>
                        <a:pt x="2237" y="686"/>
                      </a:lnTo>
                      <a:lnTo>
                        <a:pt x="2250" y="828"/>
                      </a:lnTo>
                      <a:lnTo>
                        <a:pt x="2262" y="978"/>
                      </a:lnTo>
                      <a:lnTo>
                        <a:pt x="2275" y="1137"/>
                      </a:lnTo>
                      <a:lnTo>
                        <a:pt x="2287" y="1301"/>
                      </a:lnTo>
                      <a:lnTo>
                        <a:pt x="2300" y="1469"/>
                      </a:lnTo>
                      <a:lnTo>
                        <a:pt x="2312" y="1639"/>
                      </a:lnTo>
                      <a:lnTo>
                        <a:pt x="2325" y="1809"/>
                      </a:lnTo>
                      <a:lnTo>
                        <a:pt x="2337" y="1978"/>
                      </a:lnTo>
                      <a:lnTo>
                        <a:pt x="2350" y="2144"/>
                      </a:lnTo>
                      <a:lnTo>
                        <a:pt x="2362" y="2304"/>
                      </a:lnTo>
                      <a:lnTo>
                        <a:pt x="2375" y="2457"/>
                      </a:lnTo>
                      <a:lnTo>
                        <a:pt x="2387" y="2602"/>
                      </a:lnTo>
                      <a:lnTo>
                        <a:pt x="2400" y="2736"/>
                      </a:lnTo>
                      <a:lnTo>
                        <a:pt x="2412" y="2858"/>
                      </a:lnTo>
                      <a:lnTo>
                        <a:pt x="2425" y="2967"/>
                      </a:lnTo>
                      <a:lnTo>
                        <a:pt x="2437" y="3061"/>
                      </a:lnTo>
                      <a:lnTo>
                        <a:pt x="2450" y="3139"/>
                      </a:lnTo>
                      <a:lnTo>
                        <a:pt x="2462" y="3201"/>
                      </a:lnTo>
                      <a:lnTo>
                        <a:pt x="2475" y="3246"/>
                      </a:lnTo>
                      <a:lnTo>
                        <a:pt x="2487" y="3273"/>
                      </a:lnTo>
                      <a:lnTo>
                        <a:pt x="2500" y="3282"/>
                      </a:lnTo>
                      <a:lnTo>
                        <a:pt x="2512" y="3273"/>
                      </a:lnTo>
                      <a:lnTo>
                        <a:pt x="2525" y="3246"/>
                      </a:lnTo>
                      <a:lnTo>
                        <a:pt x="2537" y="3201"/>
                      </a:lnTo>
                      <a:lnTo>
                        <a:pt x="2550" y="3139"/>
                      </a:lnTo>
                      <a:lnTo>
                        <a:pt x="2562" y="3061"/>
                      </a:lnTo>
                      <a:lnTo>
                        <a:pt x="2575" y="2967"/>
                      </a:lnTo>
                      <a:lnTo>
                        <a:pt x="2587" y="2858"/>
                      </a:lnTo>
                      <a:lnTo>
                        <a:pt x="2600" y="2736"/>
                      </a:lnTo>
                      <a:lnTo>
                        <a:pt x="2612" y="2602"/>
                      </a:lnTo>
                      <a:lnTo>
                        <a:pt x="2625" y="2457"/>
                      </a:lnTo>
                      <a:lnTo>
                        <a:pt x="2637" y="2304"/>
                      </a:lnTo>
                      <a:lnTo>
                        <a:pt x="2650" y="2144"/>
                      </a:lnTo>
                      <a:lnTo>
                        <a:pt x="2662" y="1978"/>
                      </a:lnTo>
                      <a:lnTo>
                        <a:pt x="2675" y="1809"/>
                      </a:lnTo>
                      <a:lnTo>
                        <a:pt x="2687" y="1639"/>
                      </a:lnTo>
                      <a:lnTo>
                        <a:pt x="2700" y="1469"/>
                      </a:lnTo>
                      <a:lnTo>
                        <a:pt x="2712" y="1301"/>
                      </a:lnTo>
                      <a:lnTo>
                        <a:pt x="2725" y="1137"/>
                      </a:lnTo>
                      <a:lnTo>
                        <a:pt x="2737" y="978"/>
                      </a:lnTo>
                      <a:lnTo>
                        <a:pt x="2750" y="828"/>
                      </a:lnTo>
                      <a:lnTo>
                        <a:pt x="2762" y="686"/>
                      </a:lnTo>
                      <a:lnTo>
                        <a:pt x="2775" y="554"/>
                      </a:lnTo>
                      <a:lnTo>
                        <a:pt x="2787" y="434"/>
                      </a:lnTo>
                      <a:lnTo>
                        <a:pt x="2800" y="327"/>
                      </a:lnTo>
                      <a:lnTo>
                        <a:pt x="2812" y="234"/>
                      </a:lnTo>
                      <a:lnTo>
                        <a:pt x="2824" y="156"/>
                      </a:lnTo>
                      <a:lnTo>
                        <a:pt x="2837" y="93"/>
                      </a:lnTo>
                      <a:lnTo>
                        <a:pt x="2849" y="46"/>
                      </a:lnTo>
                      <a:lnTo>
                        <a:pt x="2862" y="15"/>
                      </a:lnTo>
                      <a:lnTo>
                        <a:pt x="2875" y="0"/>
                      </a:lnTo>
                      <a:lnTo>
                        <a:pt x="2887" y="1"/>
                      </a:lnTo>
                      <a:lnTo>
                        <a:pt x="2900" y="18"/>
                      </a:lnTo>
                      <a:lnTo>
                        <a:pt x="2912" y="51"/>
                      </a:lnTo>
                      <a:lnTo>
                        <a:pt x="2925" y="98"/>
                      </a:lnTo>
                      <a:lnTo>
                        <a:pt x="2937" y="160"/>
                      </a:lnTo>
                      <a:lnTo>
                        <a:pt x="2950" y="234"/>
                      </a:lnTo>
                      <a:lnTo>
                        <a:pt x="2962" y="320"/>
                      </a:lnTo>
                      <a:lnTo>
                        <a:pt x="2975" y="417"/>
                      </a:lnTo>
                      <a:lnTo>
                        <a:pt x="2987" y="524"/>
                      </a:lnTo>
                      <a:lnTo>
                        <a:pt x="3000" y="639"/>
                      </a:lnTo>
                      <a:lnTo>
                        <a:pt x="3012" y="761"/>
                      </a:lnTo>
                      <a:lnTo>
                        <a:pt x="3025" y="887"/>
                      </a:lnTo>
                      <a:lnTo>
                        <a:pt x="3037" y="1018"/>
                      </a:lnTo>
                      <a:lnTo>
                        <a:pt x="3050" y="1151"/>
                      </a:lnTo>
                      <a:lnTo>
                        <a:pt x="3062" y="1285"/>
                      </a:lnTo>
                      <a:lnTo>
                        <a:pt x="3075" y="1418"/>
                      </a:lnTo>
                      <a:lnTo>
                        <a:pt x="3087" y="1549"/>
                      </a:lnTo>
                      <a:lnTo>
                        <a:pt x="3100" y="1676"/>
                      </a:lnTo>
                      <a:lnTo>
                        <a:pt x="3112" y="1798"/>
                      </a:lnTo>
                      <a:lnTo>
                        <a:pt x="3125" y="1915"/>
                      </a:lnTo>
                      <a:lnTo>
                        <a:pt x="3137" y="2024"/>
                      </a:lnTo>
                      <a:lnTo>
                        <a:pt x="3150" y="2125"/>
                      </a:lnTo>
                      <a:lnTo>
                        <a:pt x="3162" y="2217"/>
                      </a:lnTo>
                      <a:lnTo>
                        <a:pt x="3175" y="2299"/>
                      </a:lnTo>
                      <a:lnTo>
                        <a:pt x="3187" y="2371"/>
                      </a:lnTo>
                      <a:lnTo>
                        <a:pt x="3200" y="2432"/>
                      </a:lnTo>
                      <a:lnTo>
                        <a:pt x="3212" y="2482"/>
                      </a:lnTo>
                      <a:lnTo>
                        <a:pt x="3225" y="2520"/>
                      </a:lnTo>
                      <a:lnTo>
                        <a:pt x="3237" y="2546"/>
                      </a:lnTo>
                      <a:lnTo>
                        <a:pt x="3250" y="2562"/>
                      </a:lnTo>
                      <a:lnTo>
                        <a:pt x="3262" y="2565"/>
                      </a:lnTo>
                      <a:lnTo>
                        <a:pt x="3275" y="2558"/>
                      </a:lnTo>
                      <a:lnTo>
                        <a:pt x="3287" y="2541"/>
                      </a:lnTo>
                      <a:lnTo>
                        <a:pt x="3300" y="2513"/>
                      </a:lnTo>
                      <a:lnTo>
                        <a:pt x="3312" y="2476"/>
                      </a:lnTo>
                      <a:lnTo>
                        <a:pt x="3325" y="2431"/>
                      </a:lnTo>
                      <a:lnTo>
                        <a:pt x="3337" y="2377"/>
                      </a:lnTo>
                      <a:lnTo>
                        <a:pt x="3350" y="2317"/>
                      </a:lnTo>
                      <a:lnTo>
                        <a:pt x="3362" y="2251"/>
                      </a:lnTo>
                      <a:lnTo>
                        <a:pt x="3375" y="2179"/>
                      </a:lnTo>
                      <a:lnTo>
                        <a:pt x="3387" y="2104"/>
                      </a:lnTo>
                      <a:lnTo>
                        <a:pt x="3400" y="2025"/>
                      </a:lnTo>
                      <a:lnTo>
                        <a:pt x="3412" y="1944"/>
                      </a:lnTo>
                      <a:lnTo>
                        <a:pt x="3425" y="1863"/>
                      </a:lnTo>
                      <a:lnTo>
                        <a:pt x="3437" y="1780"/>
                      </a:lnTo>
                      <a:lnTo>
                        <a:pt x="3449" y="1699"/>
                      </a:lnTo>
                      <a:lnTo>
                        <a:pt x="3462" y="1619"/>
                      </a:lnTo>
                      <a:lnTo>
                        <a:pt x="3474" y="1542"/>
                      </a:lnTo>
                      <a:lnTo>
                        <a:pt x="3487" y="1468"/>
                      </a:lnTo>
                      <a:lnTo>
                        <a:pt x="3500" y="1397"/>
                      </a:lnTo>
                      <a:lnTo>
                        <a:pt x="3512" y="1332"/>
                      </a:lnTo>
                      <a:lnTo>
                        <a:pt x="3525" y="1271"/>
                      </a:lnTo>
                      <a:lnTo>
                        <a:pt x="3537" y="1216"/>
                      </a:lnTo>
                      <a:lnTo>
                        <a:pt x="3550" y="1166"/>
                      </a:lnTo>
                      <a:lnTo>
                        <a:pt x="3562" y="1123"/>
                      </a:lnTo>
                      <a:lnTo>
                        <a:pt x="3575" y="1086"/>
                      </a:lnTo>
                      <a:lnTo>
                        <a:pt x="3587" y="1055"/>
                      </a:lnTo>
                      <a:lnTo>
                        <a:pt x="3600" y="1032"/>
                      </a:lnTo>
                      <a:lnTo>
                        <a:pt x="3612" y="1014"/>
                      </a:lnTo>
                      <a:lnTo>
                        <a:pt x="3625" y="1003"/>
                      </a:lnTo>
                      <a:lnTo>
                        <a:pt x="3637" y="998"/>
                      </a:lnTo>
                      <a:lnTo>
                        <a:pt x="3650" y="1000"/>
                      </a:lnTo>
                      <a:lnTo>
                        <a:pt x="3662" y="1006"/>
                      </a:lnTo>
                      <a:lnTo>
                        <a:pt x="3675" y="1019"/>
                      </a:lnTo>
                      <a:lnTo>
                        <a:pt x="3687" y="1036"/>
                      </a:lnTo>
                      <a:lnTo>
                        <a:pt x="3700" y="1057"/>
                      </a:lnTo>
                      <a:lnTo>
                        <a:pt x="3712" y="1083"/>
                      </a:lnTo>
                      <a:lnTo>
                        <a:pt x="3725" y="1112"/>
                      </a:lnTo>
                      <a:lnTo>
                        <a:pt x="3737" y="1144"/>
                      </a:lnTo>
                      <a:lnTo>
                        <a:pt x="3750" y="1179"/>
                      </a:lnTo>
                      <a:lnTo>
                        <a:pt x="3762" y="1215"/>
                      </a:lnTo>
                      <a:lnTo>
                        <a:pt x="3775" y="1253"/>
                      </a:lnTo>
                      <a:lnTo>
                        <a:pt x="3787" y="1292"/>
                      </a:lnTo>
                      <a:lnTo>
                        <a:pt x="3800" y="1332"/>
                      </a:lnTo>
                      <a:lnTo>
                        <a:pt x="3812" y="1371"/>
                      </a:lnTo>
                      <a:lnTo>
                        <a:pt x="3825" y="1410"/>
                      </a:lnTo>
                      <a:lnTo>
                        <a:pt x="3837" y="1448"/>
                      </a:lnTo>
                      <a:lnTo>
                        <a:pt x="3850" y="1485"/>
                      </a:lnTo>
                      <a:lnTo>
                        <a:pt x="3862" y="1520"/>
                      </a:lnTo>
                      <a:lnTo>
                        <a:pt x="3875" y="1553"/>
                      </a:lnTo>
                      <a:lnTo>
                        <a:pt x="3887" y="1584"/>
                      </a:lnTo>
                      <a:lnTo>
                        <a:pt x="3900" y="1613"/>
                      </a:lnTo>
                      <a:lnTo>
                        <a:pt x="3912" y="1639"/>
                      </a:lnTo>
                      <a:lnTo>
                        <a:pt x="3925" y="1662"/>
                      </a:lnTo>
                      <a:lnTo>
                        <a:pt x="3937" y="1682"/>
                      </a:lnTo>
                      <a:lnTo>
                        <a:pt x="3950" y="1700"/>
                      </a:lnTo>
                      <a:lnTo>
                        <a:pt x="3962" y="1714"/>
                      </a:lnTo>
                      <a:lnTo>
                        <a:pt x="3975" y="1726"/>
                      </a:lnTo>
                      <a:lnTo>
                        <a:pt x="3987" y="1735"/>
                      </a:lnTo>
                      <a:lnTo>
                        <a:pt x="4000" y="1741"/>
                      </a:lnTo>
                      <a:lnTo>
                        <a:pt x="4012" y="1744"/>
                      </a:lnTo>
                      <a:lnTo>
                        <a:pt x="4025" y="1745"/>
                      </a:lnTo>
                      <a:lnTo>
                        <a:pt x="4037" y="1743"/>
                      </a:lnTo>
                      <a:lnTo>
                        <a:pt x="4050" y="1739"/>
                      </a:lnTo>
                      <a:lnTo>
                        <a:pt x="4062" y="1733"/>
                      </a:lnTo>
                      <a:lnTo>
                        <a:pt x="4075" y="1725"/>
                      </a:lnTo>
                      <a:lnTo>
                        <a:pt x="4087" y="1716"/>
                      </a:lnTo>
                      <a:lnTo>
                        <a:pt x="4100" y="1705"/>
                      </a:lnTo>
                      <a:lnTo>
                        <a:pt x="4112" y="1693"/>
                      </a:lnTo>
                      <a:lnTo>
                        <a:pt x="4125" y="1680"/>
                      </a:lnTo>
                      <a:lnTo>
                        <a:pt x="4137" y="1666"/>
                      </a:lnTo>
                      <a:lnTo>
                        <a:pt x="4150" y="1652"/>
                      </a:lnTo>
                      <a:lnTo>
                        <a:pt x="4162" y="1637"/>
                      </a:lnTo>
                      <a:lnTo>
                        <a:pt x="4175" y="1622"/>
                      </a:lnTo>
                      <a:lnTo>
                        <a:pt x="4187" y="1607"/>
                      </a:lnTo>
                      <a:lnTo>
                        <a:pt x="4200" y="1593"/>
                      </a:lnTo>
                      <a:lnTo>
                        <a:pt x="4212" y="1579"/>
                      </a:lnTo>
                      <a:lnTo>
                        <a:pt x="4225" y="1565"/>
                      </a:lnTo>
                      <a:lnTo>
                        <a:pt x="4237" y="1552"/>
                      </a:lnTo>
                      <a:lnTo>
                        <a:pt x="4250" y="1540"/>
                      </a:lnTo>
                      <a:lnTo>
                        <a:pt x="4262" y="1528"/>
                      </a:lnTo>
                      <a:lnTo>
                        <a:pt x="4275" y="1518"/>
                      </a:lnTo>
                      <a:lnTo>
                        <a:pt x="4287" y="1508"/>
                      </a:lnTo>
                      <a:lnTo>
                        <a:pt x="4300" y="1500"/>
                      </a:lnTo>
                      <a:lnTo>
                        <a:pt x="4312" y="1492"/>
                      </a:lnTo>
                      <a:lnTo>
                        <a:pt x="4325" y="1486"/>
                      </a:lnTo>
                      <a:lnTo>
                        <a:pt x="4337" y="1480"/>
                      </a:lnTo>
                      <a:lnTo>
                        <a:pt x="4350" y="1476"/>
                      </a:lnTo>
                      <a:lnTo>
                        <a:pt x="4362" y="1472"/>
                      </a:lnTo>
                      <a:lnTo>
                        <a:pt x="4375" y="1470"/>
                      </a:lnTo>
                      <a:lnTo>
                        <a:pt x="4387" y="1468"/>
                      </a:lnTo>
                      <a:lnTo>
                        <a:pt x="4399" y="1468"/>
                      </a:lnTo>
                      <a:lnTo>
                        <a:pt x="4412" y="1468"/>
                      </a:lnTo>
                      <a:lnTo>
                        <a:pt x="4425" y="1469"/>
                      </a:lnTo>
                      <a:lnTo>
                        <a:pt x="4437" y="1470"/>
                      </a:lnTo>
                      <a:lnTo>
                        <a:pt x="4449" y="1473"/>
                      </a:lnTo>
                      <a:lnTo>
                        <a:pt x="4462" y="1475"/>
                      </a:lnTo>
                      <a:lnTo>
                        <a:pt x="4475" y="1478"/>
                      </a:lnTo>
                      <a:lnTo>
                        <a:pt x="4487" y="1482"/>
                      </a:lnTo>
                      <a:lnTo>
                        <a:pt x="4500" y="1486"/>
                      </a:lnTo>
                      <a:lnTo>
                        <a:pt x="4512" y="1490"/>
                      </a:lnTo>
                      <a:lnTo>
                        <a:pt x="4525" y="1494"/>
                      </a:lnTo>
                      <a:lnTo>
                        <a:pt x="4537" y="1498"/>
                      </a:lnTo>
                      <a:lnTo>
                        <a:pt x="4550" y="1503"/>
                      </a:lnTo>
                      <a:lnTo>
                        <a:pt x="4562" y="1507"/>
                      </a:lnTo>
                      <a:lnTo>
                        <a:pt x="4575" y="1511"/>
                      </a:lnTo>
                      <a:lnTo>
                        <a:pt x="4587" y="1515"/>
                      </a:lnTo>
                      <a:lnTo>
                        <a:pt x="4600" y="1519"/>
                      </a:lnTo>
                      <a:lnTo>
                        <a:pt x="4612" y="1523"/>
                      </a:lnTo>
                      <a:lnTo>
                        <a:pt x="4625" y="1527"/>
                      </a:lnTo>
                      <a:lnTo>
                        <a:pt x="4637" y="1530"/>
                      </a:lnTo>
                      <a:lnTo>
                        <a:pt x="4650" y="1533"/>
                      </a:lnTo>
                      <a:lnTo>
                        <a:pt x="4662" y="1536"/>
                      </a:lnTo>
                      <a:lnTo>
                        <a:pt x="4675" y="1538"/>
                      </a:lnTo>
                      <a:lnTo>
                        <a:pt x="4687" y="1540"/>
                      </a:lnTo>
                      <a:lnTo>
                        <a:pt x="4700" y="1542"/>
                      </a:lnTo>
                      <a:lnTo>
                        <a:pt x="4712" y="1544"/>
                      </a:lnTo>
                      <a:lnTo>
                        <a:pt x="4725" y="1545"/>
                      </a:lnTo>
                      <a:lnTo>
                        <a:pt x="4737" y="1546"/>
                      </a:lnTo>
                      <a:lnTo>
                        <a:pt x="4750" y="1547"/>
                      </a:lnTo>
                      <a:lnTo>
                        <a:pt x="4762" y="1547"/>
                      </a:lnTo>
                      <a:lnTo>
                        <a:pt x="4775" y="1548"/>
                      </a:lnTo>
                      <a:lnTo>
                        <a:pt x="4787" y="1548"/>
                      </a:lnTo>
                      <a:lnTo>
                        <a:pt x="4800" y="1548"/>
                      </a:lnTo>
                      <a:lnTo>
                        <a:pt x="4812" y="1547"/>
                      </a:lnTo>
                      <a:lnTo>
                        <a:pt x="4825" y="1547"/>
                      </a:lnTo>
                      <a:lnTo>
                        <a:pt x="4837" y="1546"/>
                      </a:lnTo>
                      <a:lnTo>
                        <a:pt x="4850" y="1546"/>
                      </a:lnTo>
                      <a:lnTo>
                        <a:pt x="4862" y="1545"/>
                      </a:lnTo>
                      <a:lnTo>
                        <a:pt x="4875" y="1544"/>
                      </a:lnTo>
                      <a:lnTo>
                        <a:pt x="4887" y="1543"/>
                      </a:lnTo>
                      <a:lnTo>
                        <a:pt x="4900" y="1542"/>
                      </a:lnTo>
                      <a:lnTo>
                        <a:pt x="4912" y="1541"/>
                      </a:lnTo>
                      <a:lnTo>
                        <a:pt x="4925" y="1540"/>
                      </a:lnTo>
                      <a:lnTo>
                        <a:pt x="4937" y="1539"/>
                      </a:lnTo>
                      <a:lnTo>
                        <a:pt x="4950" y="1538"/>
                      </a:lnTo>
                      <a:lnTo>
                        <a:pt x="4962" y="1537"/>
                      </a:lnTo>
                      <a:lnTo>
                        <a:pt x="4975" y="1536"/>
                      </a:lnTo>
                      <a:lnTo>
                        <a:pt x="4987" y="1535"/>
                      </a:lnTo>
                      <a:lnTo>
                        <a:pt x="5000" y="1535"/>
                      </a:lnTo>
                    </a:path>
                  </a:pathLst>
                </a:custGeom>
                <a:noFill/>
                <a:ln w="22225" cap="flat">
                  <a:solidFill>
                    <a:srgbClr val="F76A4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200"/>
                </a:p>
              </p:txBody>
            </p:sp>
            <p:sp>
              <p:nvSpPr>
                <p:cNvPr id="110" name="TextBox 66">
                  <a:extLst>
                    <a:ext uri="{FF2B5EF4-FFF2-40B4-BE49-F238E27FC236}">
                      <a16:creationId xmlns:a16="http://schemas.microsoft.com/office/drawing/2014/main" id="{834E525D-88FA-9C16-4F0F-4F268D5C2657}"/>
                    </a:ext>
                  </a:extLst>
                </p:cNvPr>
                <p:cNvSpPr txBox="1"/>
                <p:nvPr/>
              </p:nvSpPr>
              <p:spPr>
                <a:xfrm>
                  <a:off x="1991544" y="5229200"/>
                  <a:ext cx="551498" cy="137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000" b="1" dirty="0">
                      <a:latin typeface="Calibri"/>
                    </a:rPr>
                    <a:t>CMC</a:t>
                  </a:r>
                </a:p>
              </p:txBody>
            </p:sp>
            <p:sp>
              <p:nvSpPr>
                <p:cNvPr id="111" name="Rechteck: abgerundete Ecken 110">
                  <a:extLst>
                    <a:ext uri="{FF2B5EF4-FFF2-40B4-BE49-F238E27FC236}">
                      <a16:creationId xmlns:a16="http://schemas.microsoft.com/office/drawing/2014/main" id="{A4E5FC28-05D3-FC56-9DEB-022C008FD30D}"/>
                    </a:ext>
                  </a:extLst>
                </p:cNvPr>
                <p:cNvSpPr/>
                <p:nvPr/>
              </p:nvSpPr>
              <p:spPr>
                <a:xfrm>
                  <a:off x="2483286" y="5203527"/>
                  <a:ext cx="216024" cy="379653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 err="1"/>
                </a:p>
              </p:txBody>
            </p:sp>
            <p:cxnSp>
              <p:nvCxnSpPr>
                <p:cNvPr id="114" name="Straight Connector 84">
                  <a:extLst>
                    <a:ext uri="{FF2B5EF4-FFF2-40B4-BE49-F238E27FC236}">
                      <a16:creationId xmlns:a16="http://schemas.microsoft.com/office/drawing/2014/main" id="{EBCF703E-8D3D-9AC2-E01E-A348576D351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893" y="4804974"/>
                  <a:ext cx="3527762" cy="223351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B0F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</p:cxn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317F547C-9828-13C2-AE1D-53174F5979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7688" y="3068960"/>
                  <a:ext cx="774326" cy="252498"/>
                </a:xfrm>
                <a:custGeom>
                  <a:avLst/>
                  <a:gdLst/>
                  <a:ahLst/>
                  <a:cxnLst>
                    <a:cxn ang="0">
                      <a:pos x="0" y="487"/>
                    </a:cxn>
                    <a:cxn ang="0">
                      <a:pos x="59" y="477"/>
                    </a:cxn>
                    <a:cxn ang="0">
                      <a:pos x="111" y="492"/>
                    </a:cxn>
                    <a:cxn ang="0">
                      <a:pos x="159" y="466"/>
                    </a:cxn>
                    <a:cxn ang="0">
                      <a:pos x="209" y="507"/>
                    </a:cxn>
                    <a:cxn ang="0">
                      <a:pos x="267" y="442"/>
                    </a:cxn>
                    <a:cxn ang="0">
                      <a:pos x="317" y="550"/>
                    </a:cxn>
                    <a:cxn ang="0">
                      <a:pos x="366" y="384"/>
                    </a:cxn>
                    <a:cxn ang="0">
                      <a:pos x="416" y="630"/>
                    </a:cxn>
                    <a:cxn ang="0">
                      <a:pos x="467" y="282"/>
                    </a:cxn>
                    <a:cxn ang="0">
                      <a:pos x="518" y="747"/>
                    </a:cxn>
                    <a:cxn ang="0">
                      <a:pos x="567" y="154"/>
                    </a:cxn>
                    <a:cxn ang="0">
                      <a:pos x="618" y="871"/>
                    </a:cxn>
                    <a:cxn ang="0">
                      <a:pos x="671" y="45"/>
                    </a:cxn>
                    <a:cxn ang="0">
                      <a:pos x="719" y="957"/>
                    </a:cxn>
                    <a:cxn ang="0">
                      <a:pos x="770" y="0"/>
                    </a:cxn>
                    <a:cxn ang="0">
                      <a:pos x="819" y="957"/>
                    </a:cxn>
                    <a:cxn ang="0">
                      <a:pos x="873" y="48"/>
                    </a:cxn>
                    <a:cxn ang="0">
                      <a:pos x="923" y="874"/>
                    </a:cxn>
                    <a:cxn ang="0">
                      <a:pos x="975" y="160"/>
                    </a:cxn>
                    <a:cxn ang="0">
                      <a:pos x="1025" y="744"/>
                    </a:cxn>
                    <a:cxn ang="0">
                      <a:pos x="1074" y="285"/>
                    </a:cxn>
                    <a:cxn ang="0">
                      <a:pos x="1125" y="627"/>
                    </a:cxn>
                    <a:cxn ang="0">
                      <a:pos x="1176" y="379"/>
                    </a:cxn>
                    <a:cxn ang="0">
                      <a:pos x="1229" y="549"/>
                    </a:cxn>
                    <a:cxn ang="0">
                      <a:pos x="1275" y="442"/>
                    </a:cxn>
                    <a:cxn ang="0">
                      <a:pos x="1329" y="507"/>
                    </a:cxn>
                    <a:cxn ang="0">
                      <a:pos x="1382" y="466"/>
                    </a:cxn>
                    <a:cxn ang="0">
                      <a:pos x="1436" y="492"/>
                    </a:cxn>
                    <a:cxn ang="0">
                      <a:pos x="1478" y="477"/>
                    </a:cxn>
                    <a:cxn ang="0">
                      <a:pos x="1541" y="484"/>
                    </a:cxn>
                  </a:cxnLst>
                  <a:rect l="0" t="0" r="r" b="b"/>
                  <a:pathLst>
                    <a:path w="1541" h="965">
                      <a:moveTo>
                        <a:pt x="0" y="487"/>
                      </a:moveTo>
                      <a:cubicBezTo>
                        <a:pt x="10" y="485"/>
                        <a:pt x="41" y="476"/>
                        <a:pt x="59" y="477"/>
                      </a:cubicBezTo>
                      <a:cubicBezTo>
                        <a:pt x="77" y="479"/>
                        <a:pt x="95" y="494"/>
                        <a:pt x="111" y="492"/>
                      </a:cubicBezTo>
                      <a:cubicBezTo>
                        <a:pt x="127" y="490"/>
                        <a:pt x="142" y="465"/>
                        <a:pt x="159" y="466"/>
                      </a:cubicBezTo>
                      <a:cubicBezTo>
                        <a:pt x="176" y="467"/>
                        <a:pt x="192" y="510"/>
                        <a:pt x="209" y="507"/>
                      </a:cubicBezTo>
                      <a:cubicBezTo>
                        <a:pt x="226" y="504"/>
                        <a:pt x="249" y="435"/>
                        <a:pt x="267" y="442"/>
                      </a:cubicBezTo>
                      <a:cubicBezTo>
                        <a:pt x="285" y="449"/>
                        <a:pt x="301" y="560"/>
                        <a:pt x="317" y="550"/>
                      </a:cubicBezTo>
                      <a:cubicBezTo>
                        <a:pt x="334" y="540"/>
                        <a:pt x="350" y="371"/>
                        <a:pt x="366" y="384"/>
                      </a:cubicBezTo>
                      <a:cubicBezTo>
                        <a:pt x="382" y="397"/>
                        <a:pt x="399" y="647"/>
                        <a:pt x="416" y="630"/>
                      </a:cubicBezTo>
                      <a:cubicBezTo>
                        <a:pt x="433" y="615"/>
                        <a:pt x="450" y="262"/>
                        <a:pt x="467" y="282"/>
                      </a:cubicBezTo>
                      <a:cubicBezTo>
                        <a:pt x="484" y="302"/>
                        <a:pt x="501" y="768"/>
                        <a:pt x="518" y="747"/>
                      </a:cubicBezTo>
                      <a:cubicBezTo>
                        <a:pt x="535" y="726"/>
                        <a:pt x="550" y="133"/>
                        <a:pt x="567" y="154"/>
                      </a:cubicBezTo>
                      <a:cubicBezTo>
                        <a:pt x="584" y="175"/>
                        <a:pt x="601" y="889"/>
                        <a:pt x="618" y="871"/>
                      </a:cubicBezTo>
                      <a:cubicBezTo>
                        <a:pt x="634" y="853"/>
                        <a:pt x="654" y="31"/>
                        <a:pt x="671" y="45"/>
                      </a:cubicBezTo>
                      <a:cubicBezTo>
                        <a:pt x="688" y="59"/>
                        <a:pt x="703" y="964"/>
                        <a:pt x="719" y="957"/>
                      </a:cubicBezTo>
                      <a:cubicBezTo>
                        <a:pt x="736" y="949"/>
                        <a:pt x="753" y="3"/>
                        <a:pt x="770" y="0"/>
                      </a:cubicBezTo>
                      <a:cubicBezTo>
                        <a:pt x="787" y="0"/>
                        <a:pt x="802" y="949"/>
                        <a:pt x="819" y="957"/>
                      </a:cubicBezTo>
                      <a:cubicBezTo>
                        <a:pt x="836" y="965"/>
                        <a:pt x="856" y="62"/>
                        <a:pt x="873" y="48"/>
                      </a:cubicBezTo>
                      <a:cubicBezTo>
                        <a:pt x="890" y="34"/>
                        <a:pt x="906" y="855"/>
                        <a:pt x="923" y="874"/>
                      </a:cubicBezTo>
                      <a:cubicBezTo>
                        <a:pt x="940" y="892"/>
                        <a:pt x="958" y="182"/>
                        <a:pt x="975" y="160"/>
                      </a:cubicBezTo>
                      <a:cubicBezTo>
                        <a:pt x="992" y="138"/>
                        <a:pt x="1009" y="723"/>
                        <a:pt x="1025" y="744"/>
                      </a:cubicBezTo>
                      <a:cubicBezTo>
                        <a:pt x="1042" y="765"/>
                        <a:pt x="1057" y="304"/>
                        <a:pt x="1074" y="285"/>
                      </a:cubicBezTo>
                      <a:cubicBezTo>
                        <a:pt x="1091" y="266"/>
                        <a:pt x="1108" y="611"/>
                        <a:pt x="1125" y="627"/>
                      </a:cubicBezTo>
                      <a:cubicBezTo>
                        <a:pt x="1142" y="643"/>
                        <a:pt x="1159" y="392"/>
                        <a:pt x="1176" y="379"/>
                      </a:cubicBezTo>
                      <a:cubicBezTo>
                        <a:pt x="1193" y="366"/>
                        <a:pt x="1212" y="538"/>
                        <a:pt x="1229" y="549"/>
                      </a:cubicBezTo>
                      <a:cubicBezTo>
                        <a:pt x="1245" y="557"/>
                        <a:pt x="1258" y="449"/>
                        <a:pt x="1275" y="442"/>
                      </a:cubicBezTo>
                      <a:cubicBezTo>
                        <a:pt x="1292" y="435"/>
                        <a:pt x="1311" y="503"/>
                        <a:pt x="1329" y="507"/>
                      </a:cubicBezTo>
                      <a:cubicBezTo>
                        <a:pt x="1347" y="511"/>
                        <a:pt x="1365" y="467"/>
                        <a:pt x="1382" y="466"/>
                      </a:cubicBezTo>
                      <a:cubicBezTo>
                        <a:pt x="1400" y="464"/>
                        <a:pt x="1420" y="490"/>
                        <a:pt x="1436" y="492"/>
                      </a:cubicBezTo>
                      <a:cubicBezTo>
                        <a:pt x="1452" y="494"/>
                        <a:pt x="1460" y="480"/>
                        <a:pt x="1478" y="477"/>
                      </a:cubicBezTo>
                      <a:lnTo>
                        <a:pt x="1541" y="484"/>
                      </a:lnTo>
                    </a:path>
                  </a:pathLst>
                </a:custGeom>
                <a:noFill/>
                <a:ln w="22225">
                  <a:solidFill>
                    <a:srgbClr val="F76A43"/>
                  </a:solidFill>
                  <a:round/>
                  <a:headEnd type="none" w="med" len="med"/>
                  <a:tailEnd type="none" w="med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TextBox 66">
                  <a:extLst>
                    <a:ext uri="{FF2B5EF4-FFF2-40B4-BE49-F238E27FC236}">
                      <a16:creationId xmlns:a16="http://schemas.microsoft.com/office/drawing/2014/main" id="{25153E81-BE03-1B8A-F35E-BF1CAF79CACE}"/>
                    </a:ext>
                  </a:extLst>
                </p:cNvPr>
                <p:cNvSpPr txBox="1"/>
                <p:nvPr/>
              </p:nvSpPr>
              <p:spPr>
                <a:xfrm>
                  <a:off x="1775520" y="4581128"/>
                  <a:ext cx="551498" cy="137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:r>
                    <a:rPr lang="en-US" sz="1200" b="1" dirty="0">
                      <a:solidFill>
                        <a:srgbClr val="00B0F0"/>
                      </a:solidFill>
                      <a:latin typeface="Calibri"/>
                    </a:rPr>
                    <a:t>FEL</a:t>
                  </a:r>
                </a:p>
              </p:txBody>
            </p:sp>
          </p:grpSp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71706BDE-69BA-B219-97C1-BDDE85D89FC8}"/>
                  </a:ext>
                </a:extLst>
              </p:cNvPr>
              <p:cNvGrpSpPr/>
              <p:nvPr/>
            </p:nvGrpSpPr>
            <p:grpSpPr>
              <a:xfrm>
                <a:off x="191344" y="2708920"/>
                <a:ext cx="7663607" cy="3024336"/>
                <a:chOff x="191344" y="2708920"/>
                <a:chExt cx="7663607" cy="3024336"/>
              </a:xfrm>
            </p:grpSpPr>
            <p:grpSp>
              <p:nvGrpSpPr>
                <p:cNvPr id="7" name="Gruppieren 6">
                  <a:extLst>
                    <a:ext uri="{FF2B5EF4-FFF2-40B4-BE49-F238E27FC236}">
                      <a16:creationId xmlns:a16="http://schemas.microsoft.com/office/drawing/2014/main" id="{5282EF69-D190-4F76-0CD3-FDEFA8167D0A}"/>
                    </a:ext>
                  </a:extLst>
                </p:cNvPr>
                <p:cNvGrpSpPr/>
                <p:nvPr/>
              </p:nvGrpSpPr>
              <p:grpSpPr>
                <a:xfrm>
                  <a:off x="191344" y="2708920"/>
                  <a:ext cx="7128792" cy="3024336"/>
                  <a:chOff x="191344" y="2708920"/>
                  <a:chExt cx="7128792" cy="3024336"/>
                </a:xfrm>
              </p:grpSpPr>
              <p:sp>
                <p:nvSpPr>
                  <p:cNvPr id="109" name="TextBox 66">
                    <a:extLst>
                      <a:ext uri="{FF2B5EF4-FFF2-40B4-BE49-F238E27FC236}">
                        <a16:creationId xmlns:a16="http://schemas.microsoft.com/office/drawing/2014/main" id="{224BFD1B-443C-4FF7-645D-1E8DCDD1C9DE}"/>
                      </a:ext>
                    </a:extLst>
                  </p:cNvPr>
                  <p:cNvSpPr txBox="1"/>
                  <p:nvPr/>
                </p:nvSpPr>
                <p:spPr>
                  <a:xfrm>
                    <a:off x="5159896" y="5013176"/>
                    <a:ext cx="551498" cy="13780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eaLnBrk="1" hangingPunct="1">
                      <a:lnSpc>
                        <a:spcPct val="110000"/>
                      </a:lnSpc>
                      <a:spcBef>
                        <a:spcPct val="0"/>
                      </a:spcBef>
                      <a:buClr>
                        <a:srgbClr val="000000"/>
                      </a:buClr>
                    </a:pPr>
                    <a:r>
                      <a:rPr lang="en-US" sz="1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</a:rPr>
                      <a:t>Broadband XUV</a:t>
                    </a:r>
                  </a:p>
                </p:txBody>
              </p:sp>
              <p:cxnSp>
                <p:nvCxnSpPr>
                  <p:cNvPr id="105" name="Straight Connector 84">
                    <a:extLst>
                      <a:ext uri="{FF2B5EF4-FFF2-40B4-BE49-F238E27FC236}">
                        <a16:creationId xmlns:a16="http://schemas.microsoft.com/office/drawing/2014/main" id="{C49AE629-6527-CCEF-F969-DB0696BB32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3919275" y="4579138"/>
                    <a:ext cx="3400861" cy="53715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chemeClr val="accent6">
                        <a:lumMod val="75000"/>
                      </a:schemeClr>
                    </a:solidFill>
                    <a:prstDash val="solid"/>
                    <a:round/>
                    <a:headEnd type="triangle" w="med" len="med"/>
                    <a:tailEnd type="none" w="med" len="med"/>
                  </a:ln>
                  <a:effectLst/>
                </p:spPr>
              </p:cxnSp>
              <p:grpSp>
                <p:nvGrpSpPr>
                  <p:cNvPr id="31" name="Gruppieren 30">
                    <a:extLst>
                      <a:ext uri="{FF2B5EF4-FFF2-40B4-BE49-F238E27FC236}">
                        <a16:creationId xmlns:a16="http://schemas.microsoft.com/office/drawing/2014/main" id="{6983DBE5-4E75-C091-5FE3-6DDB659D91F7}"/>
                      </a:ext>
                    </a:extLst>
                  </p:cNvPr>
                  <p:cNvGrpSpPr/>
                  <p:nvPr/>
                </p:nvGrpSpPr>
                <p:grpSpPr>
                  <a:xfrm>
                    <a:off x="191344" y="2708920"/>
                    <a:ext cx="4608512" cy="3024336"/>
                    <a:chOff x="191344" y="2708920"/>
                    <a:chExt cx="4608512" cy="3024336"/>
                  </a:xfrm>
                </p:grpSpPr>
                <p:sp>
                  <p:nvSpPr>
                    <p:cNvPr id="20" name="Rechteck: abgerundete Ecken 19">
                      <a:extLst>
                        <a:ext uri="{FF2B5EF4-FFF2-40B4-BE49-F238E27FC236}">
                          <a16:creationId xmlns:a16="http://schemas.microsoft.com/office/drawing/2014/main" id="{488536B8-D573-6DD8-3D04-F05D83D0AC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1344" y="2708920"/>
                      <a:ext cx="4608512" cy="3024336"/>
                    </a:xfrm>
                    <a:prstGeom prst="roundRect">
                      <a:avLst>
                        <a:gd name="adj" fmla="val 7254"/>
                      </a:avLst>
                    </a:prstGeom>
                    <a:noFill/>
                    <a:ln w="31750">
                      <a:solidFill>
                        <a:srgbClr val="00FFFF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000" dirty="0" err="1"/>
                    </a:p>
                  </p:txBody>
                </p:sp>
                <p:sp>
                  <p:nvSpPr>
                    <p:cNvPr id="28" name="TextBox 66">
                      <a:extLst>
                        <a:ext uri="{FF2B5EF4-FFF2-40B4-BE49-F238E27FC236}">
                          <a16:creationId xmlns:a16="http://schemas.microsoft.com/office/drawing/2014/main" id="{E1FFDA2B-AA9E-6A10-C18A-DE889AE787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5400" y="5373216"/>
                      <a:ext cx="720080" cy="14401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noAutofit/>
                    </a:bodyPr>
                    <a:lstStyle/>
                    <a:p>
                      <a:pPr algn="ctr" ea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buClr>
                          <a:srgbClr val="000000"/>
                        </a:buClr>
                      </a:pPr>
                      <a:r>
                        <a:rPr lang="en-US" sz="1600" b="1" dirty="0">
                          <a:solidFill>
                            <a:srgbClr val="00FFFF"/>
                          </a:solidFill>
                          <a:latin typeface="Calibri"/>
                        </a:rPr>
                        <a:t>Phase-II (&gt;2028)</a:t>
                      </a:r>
                    </a:p>
                  </p:txBody>
                </p:sp>
              </p:grpSp>
            </p:grpSp>
            <p:grpSp>
              <p:nvGrpSpPr>
                <p:cNvPr id="36" name="Gruppieren 35">
                  <a:extLst>
                    <a:ext uri="{FF2B5EF4-FFF2-40B4-BE49-F238E27FC236}">
                      <a16:creationId xmlns:a16="http://schemas.microsoft.com/office/drawing/2014/main" id="{A992C89B-4D3E-FB8C-2C08-B31A3EB518F5}"/>
                    </a:ext>
                  </a:extLst>
                </p:cNvPr>
                <p:cNvGrpSpPr/>
                <p:nvPr/>
              </p:nvGrpSpPr>
              <p:grpSpPr>
                <a:xfrm>
                  <a:off x="6506440" y="4365104"/>
                  <a:ext cx="1348511" cy="1264786"/>
                  <a:chOff x="6506440" y="4365104"/>
                  <a:chExt cx="1348511" cy="1264786"/>
                </a:xfrm>
              </p:grpSpPr>
              <p:sp>
                <p:nvSpPr>
                  <p:cNvPr id="8" name="Rechteck: abgerundete Ecken 7">
                    <a:extLst>
                      <a:ext uri="{FF2B5EF4-FFF2-40B4-BE49-F238E27FC236}">
                        <a16:creationId xmlns:a16="http://schemas.microsoft.com/office/drawing/2014/main" id="{835A6E9F-A9FE-ED20-8C71-6DE63AAB55F5}"/>
                      </a:ext>
                    </a:extLst>
                  </p:cNvPr>
                  <p:cNvSpPr/>
                  <p:nvPr/>
                </p:nvSpPr>
                <p:spPr>
                  <a:xfrm>
                    <a:off x="7248128" y="4365104"/>
                    <a:ext cx="300063" cy="423664"/>
                  </a:xfrm>
                  <a:prstGeom prst="roundRect">
                    <a:avLst>
                      <a:gd name="adj" fmla="val 7254"/>
                    </a:avLst>
                  </a:prstGeom>
                  <a:noFill/>
                  <a:ln w="31750">
                    <a:solidFill>
                      <a:srgbClr val="00FFFF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dirty="0" err="1"/>
                  </a:p>
                </p:txBody>
              </p:sp>
              <p:cxnSp>
                <p:nvCxnSpPr>
                  <p:cNvPr id="15" name="Straight Connector 19">
                    <a:extLst>
                      <a:ext uri="{FF2B5EF4-FFF2-40B4-BE49-F238E27FC236}">
                        <a16:creationId xmlns:a16="http://schemas.microsoft.com/office/drawing/2014/main" id="{2ACFDDBE-C54B-5CEB-8EF0-995878A89B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7123113" y="4725144"/>
                    <a:ext cx="269031" cy="72008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B050"/>
                    </a:solidFill>
                    <a:prstDash val="solid"/>
                    <a:round/>
                    <a:headEnd type="none" w="sm" len="sm"/>
                    <a:tailEnd type="oval" w="med" len="med"/>
                  </a:ln>
                  <a:effectLst/>
                </p:spPr>
              </p:cxnSp>
              <p:sp>
                <p:nvSpPr>
                  <p:cNvPr id="19" name="Textfeld 18">
                    <a:extLst>
                      <a:ext uri="{FF2B5EF4-FFF2-40B4-BE49-F238E27FC236}">
                        <a16:creationId xmlns:a16="http://schemas.microsoft.com/office/drawing/2014/main" id="{DA093E4E-A833-A651-20DA-86B42AA9AD51}"/>
                      </a:ext>
                    </a:extLst>
                  </p:cNvPr>
                  <p:cNvSpPr txBox="1"/>
                  <p:nvPr/>
                </p:nvSpPr>
                <p:spPr>
                  <a:xfrm>
                    <a:off x="6506440" y="5445224"/>
                    <a:ext cx="1348511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b="1" dirty="0">
                        <a:solidFill>
                          <a:srgbClr val="00B050"/>
                        </a:solidFill>
                      </a:rPr>
                      <a:t>Toroidal XUV mirror</a:t>
                    </a:r>
                  </a:p>
                </p:txBody>
              </p:sp>
            </p:grpSp>
          </p:grpSp>
        </p:grpSp>
      </p:grpSp>
      <p:cxnSp>
        <p:nvCxnSpPr>
          <p:cNvPr id="51" name="Straight Connector 19">
            <a:extLst>
              <a:ext uri="{FF2B5EF4-FFF2-40B4-BE49-F238E27FC236}">
                <a16:creationId xmlns:a16="http://schemas.microsoft.com/office/drawing/2014/main" id="{56DA1F2C-D40A-5676-F049-89E1AE1DDCC5}"/>
              </a:ext>
            </a:extLst>
          </p:cNvPr>
          <p:cNvCxnSpPr>
            <a:cxnSpLocks/>
          </p:cNvCxnSpPr>
          <p:nvPr/>
        </p:nvCxnSpPr>
        <p:spPr bwMode="auto">
          <a:xfrm>
            <a:off x="6203950" y="4293096"/>
            <a:ext cx="468114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oval" w="med" len="med"/>
          </a:ln>
          <a:effectLst/>
        </p:spPr>
      </p:cxnSp>
      <p:sp>
        <p:nvSpPr>
          <p:cNvPr id="70" name="Textfeld 69">
            <a:extLst>
              <a:ext uri="{FF2B5EF4-FFF2-40B4-BE49-F238E27FC236}">
                <a16:creationId xmlns:a16="http://schemas.microsoft.com/office/drawing/2014/main" id="{BF89DD84-FF1F-D215-1FB4-ABCC84A3526E}"/>
              </a:ext>
            </a:extLst>
          </p:cNvPr>
          <p:cNvSpPr txBox="1"/>
          <p:nvPr/>
        </p:nvSpPr>
        <p:spPr>
          <a:xfrm>
            <a:off x="5509849" y="4149080"/>
            <a:ext cx="65550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KB mirror</a:t>
            </a:r>
          </a:p>
        </p:txBody>
      </p:sp>
    </p:spTree>
    <p:extLst>
      <p:ext uri="{BB962C8B-B14F-4D97-AF65-F5344CB8AC3E}">
        <p14:creationId xmlns:p14="http://schemas.microsoft.com/office/powerpoint/2010/main" val="30615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Diagramm, Screenshot, Reihe, Design enthält.&#10;&#10;Automatisch generierte Beschreibung">
            <a:extLst>
              <a:ext uri="{FF2B5EF4-FFF2-40B4-BE49-F238E27FC236}">
                <a16:creationId xmlns:a16="http://schemas.microsoft.com/office/drawing/2014/main" id="{87DEFCCE-FCAA-09D9-C28E-F9524B8584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980728"/>
            <a:ext cx="4896544" cy="2419437"/>
          </a:xfrm>
          <a:prstGeom prst="rect">
            <a:avLst/>
          </a:prstGeom>
        </p:spPr>
      </p:pic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BFD8941E-51D6-4DED-DE46-8ACE0FE5A003}"/>
              </a:ext>
            </a:extLst>
          </p:cNvPr>
          <p:cNvGrpSpPr/>
          <p:nvPr/>
        </p:nvGrpSpPr>
        <p:grpSpPr>
          <a:xfrm>
            <a:off x="9408368" y="4725144"/>
            <a:ext cx="2953858" cy="1893296"/>
            <a:chOff x="9408368" y="4725144"/>
            <a:chExt cx="2953858" cy="1893296"/>
          </a:xfrm>
        </p:grpSpPr>
        <p:pic>
          <p:nvPicPr>
            <p:cNvPr id="53" name="Grafik 52">
              <a:extLst>
                <a:ext uri="{FF2B5EF4-FFF2-40B4-BE49-F238E27FC236}">
                  <a16:creationId xmlns:a16="http://schemas.microsoft.com/office/drawing/2014/main" id="{07850B40-CFAD-4B00-4F8D-866F5942A5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3714"/>
            <a:stretch/>
          </p:blipFill>
          <p:spPr>
            <a:xfrm>
              <a:off x="9408368" y="4737370"/>
              <a:ext cx="2953858" cy="1881070"/>
            </a:xfrm>
            <a:prstGeom prst="rect">
              <a:avLst/>
            </a:prstGeom>
          </p:spPr>
        </p:pic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ED58A7E2-AEC8-7A6C-999C-F654C2EB16C1}"/>
                </a:ext>
              </a:extLst>
            </p:cNvPr>
            <p:cNvSpPr/>
            <p:nvPr/>
          </p:nvSpPr>
          <p:spPr>
            <a:xfrm>
              <a:off x="11928648" y="4725144"/>
              <a:ext cx="263352" cy="163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54" name="Grafik 53">
            <a:extLst>
              <a:ext uri="{FF2B5EF4-FFF2-40B4-BE49-F238E27FC236}">
                <a16:creationId xmlns:a16="http://schemas.microsoft.com/office/drawing/2014/main" id="{0ACA3D10-3118-BEE9-50BF-57AA6F995D5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672064" y="4510407"/>
            <a:ext cx="3698914" cy="2591001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D8473A-42CA-D40B-8F30-DC099373E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THz streaking setup</a:t>
            </a:r>
          </a:p>
        </p:txBody>
      </p:sp>
      <p:pic>
        <p:nvPicPr>
          <p:cNvPr id="5" name="Picture 50">
            <a:extLst>
              <a:ext uri="{FF2B5EF4-FFF2-40B4-BE49-F238E27FC236}">
                <a16:creationId xmlns:a16="http://schemas.microsoft.com/office/drawing/2014/main" id="{307DF86A-AC67-2F1C-2441-C4C03329348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3"/>
          <a:stretch/>
        </p:blipFill>
        <p:spPr>
          <a:xfrm>
            <a:off x="119336" y="1052736"/>
            <a:ext cx="3456384" cy="2348598"/>
          </a:xfrm>
          <a:prstGeom prst="rect">
            <a:avLst/>
          </a:prstGeom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6554E867-D194-F206-69D6-06B23C5378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9" r="15997" b="21093"/>
          <a:stretch/>
        </p:blipFill>
        <p:spPr>
          <a:xfrm>
            <a:off x="-7973" y="3718112"/>
            <a:ext cx="6600056" cy="3106541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B88C57B4-7702-EDE4-D8FD-4F4FEBB13160}"/>
              </a:ext>
            </a:extLst>
          </p:cNvPr>
          <p:cNvSpPr/>
          <p:nvPr/>
        </p:nvSpPr>
        <p:spPr>
          <a:xfrm>
            <a:off x="1991544" y="5157192"/>
            <a:ext cx="2304256" cy="1512168"/>
          </a:xfrm>
          <a:prstGeom prst="ellipse">
            <a:avLst/>
          </a:prstGeom>
          <a:noFill/>
          <a:ln w="31750">
            <a:solidFill>
              <a:srgbClr val="0AE44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471D5926-D850-1EA7-5E9D-51EF9A0FA9F2}"/>
              </a:ext>
            </a:extLst>
          </p:cNvPr>
          <p:cNvSpPr/>
          <p:nvPr/>
        </p:nvSpPr>
        <p:spPr>
          <a:xfrm>
            <a:off x="119336" y="980728"/>
            <a:ext cx="3600400" cy="2376264"/>
          </a:xfrm>
          <a:prstGeom prst="ellipse">
            <a:avLst/>
          </a:prstGeom>
          <a:noFill/>
          <a:ln w="31750">
            <a:solidFill>
              <a:srgbClr val="0AE44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BF4EA7CE-8774-BE59-8666-145DA1D7D8EC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2639616" y="3284984"/>
            <a:ext cx="504056" cy="1872208"/>
          </a:xfrm>
          <a:prstGeom prst="straightConnector1">
            <a:avLst/>
          </a:prstGeom>
          <a:ln w="25400">
            <a:solidFill>
              <a:srgbClr val="0AE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88D5DE2D-059A-52C8-CABB-E572FB3BDE51}"/>
              </a:ext>
            </a:extLst>
          </p:cNvPr>
          <p:cNvGrpSpPr/>
          <p:nvPr/>
        </p:nvGrpSpPr>
        <p:grpSpPr>
          <a:xfrm>
            <a:off x="8309885" y="1628800"/>
            <a:ext cx="3878465" cy="2491088"/>
            <a:chOff x="119339" y="4321101"/>
            <a:chExt cx="3878465" cy="2491088"/>
          </a:xfrm>
        </p:grpSpPr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0A930114-7952-E0D8-1A5B-0ABD436C6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9339" y="4321101"/>
              <a:ext cx="3878465" cy="2491088"/>
            </a:xfrm>
            <a:prstGeom prst="rect">
              <a:avLst/>
            </a:prstGeom>
          </p:spPr>
        </p:pic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55E990B4-06B4-8C30-F269-2E8857F088F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35174" y="4795857"/>
              <a:ext cx="1336509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E7AC73C3-07BE-2CB4-5F38-52C2642733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0791" y="4795857"/>
              <a:ext cx="0" cy="143931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DA554A9A-CAF7-BA20-927C-5159AF32CA2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35174" y="6235175"/>
              <a:ext cx="903914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63BFD333-6B7B-6D66-3D7B-B610909AF1E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57642" y="6337984"/>
              <a:ext cx="402216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DEAB4052-1AB3-5AE6-23AD-873261F462B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59858" y="4693049"/>
              <a:ext cx="0" cy="1747743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776358F1-5C90-2325-90A9-8B018B683A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57642" y="6029558"/>
              <a:ext cx="0" cy="411234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18836254-7CF3-E854-F287-A65CC0796C9A}"/>
                </a:ext>
              </a:extLst>
            </p:cNvPr>
            <p:cNvSpPr txBox="1"/>
            <p:nvPr/>
          </p:nvSpPr>
          <p:spPr>
            <a:xfrm>
              <a:off x="2271684" y="6132367"/>
              <a:ext cx="822467" cy="4112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bg1"/>
                  </a:solidFill>
                  <a:latin typeface="Calibri"/>
                </a:rPr>
                <a:t>∆t = 130 fs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134587C3-4011-1D2F-FA28-C2945BED7530}"/>
                </a:ext>
              </a:extLst>
            </p:cNvPr>
            <p:cNvSpPr txBox="1"/>
            <p:nvPr/>
          </p:nvSpPr>
          <p:spPr>
            <a:xfrm>
              <a:off x="1199456" y="5229200"/>
              <a:ext cx="822467" cy="4112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bg1"/>
                  </a:solidFill>
                  <a:latin typeface="Calibri"/>
                </a:rPr>
                <a:t>∆E = 80 eV</a:t>
              </a:r>
            </a:p>
          </p:txBody>
        </p: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DD4908AD-8B08-AE62-D798-8566A312477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679993" y="4590240"/>
              <a:ext cx="545374" cy="18505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6556615E-2A8A-888F-EE72-475DE9B245FC}"/>
                </a:ext>
              </a:extLst>
            </p:cNvPr>
            <p:cNvSpPr txBox="1"/>
            <p:nvPr/>
          </p:nvSpPr>
          <p:spPr>
            <a:xfrm>
              <a:off x="2276808" y="4487432"/>
              <a:ext cx="822467" cy="4112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bg1"/>
                  </a:solidFill>
                  <a:latin typeface="Calibri"/>
                </a:rPr>
                <a:t>S = 0.6 eV/fs</a:t>
              </a:r>
            </a:p>
          </p:txBody>
        </p:sp>
      </p:grpSp>
      <p:sp>
        <p:nvSpPr>
          <p:cNvPr id="68" name="Textfeld 67">
            <a:extLst>
              <a:ext uri="{FF2B5EF4-FFF2-40B4-BE49-F238E27FC236}">
                <a16:creationId xmlns:a16="http://schemas.microsoft.com/office/drawing/2014/main" id="{420C3F22-3B36-E299-5F71-3A750D0D0F12}"/>
              </a:ext>
            </a:extLst>
          </p:cNvPr>
          <p:cNvSpPr txBox="1"/>
          <p:nvPr/>
        </p:nvSpPr>
        <p:spPr>
          <a:xfrm>
            <a:off x="8717974" y="1068586"/>
            <a:ext cx="304262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Tests @ </a:t>
            </a:r>
            <a:r>
              <a:rPr lang="en-US" sz="2000" dirty="0" err="1"/>
              <a:t>Maloja</a:t>
            </a:r>
            <a:r>
              <a:rPr lang="en-US" sz="2000" dirty="0"/>
              <a:t> (05/2023)</a:t>
            </a:r>
          </a:p>
          <a:p>
            <a:pPr algn="l"/>
            <a:r>
              <a:rPr lang="en-US" sz="2000" dirty="0"/>
              <a:t>Athos standard pulse mode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6D845176-5DED-7428-58C2-82BF1243B556}"/>
              </a:ext>
            </a:extLst>
          </p:cNvPr>
          <p:cNvCxnSpPr>
            <a:cxnSpLocks/>
          </p:cNvCxnSpPr>
          <p:nvPr/>
        </p:nvCxnSpPr>
        <p:spPr>
          <a:xfrm flipH="1">
            <a:off x="8688288" y="4077072"/>
            <a:ext cx="576064" cy="64807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2104D9C6-1FEE-4EAA-B23C-5D64EA088EF1}"/>
              </a:ext>
            </a:extLst>
          </p:cNvPr>
          <p:cNvCxnSpPr>
            <a:cxnSpLocks/>
            <a:endCxn id="53" idx="0"/>
          </p:cNvCxnSpPr>
          <p:nvPr/>
        </p:nvCxnSpPr>
        <p:spPr>
          <a:xfrm>
            <a:off x="10488488" y="4077072"/>
            <a:ext cx="396809" cy="66029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F4DDE540-C7E9-1307-18E9-E2716A24A6C8}"/>
              </a:ext>
            </a:extLst>
          </p:cNvPr>
          <p:cNvSpPr txBox="1"/>
          <p:nvPr/>
        </p:nvSpPr>
        <p:spPr>
          <a:xfrm>
            <a:off x="7464152" y="5013176"/>
            <a:ext cx="1333937" cy="5130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b="1" dirty="0">
                <a:solidFill>
                  <a:srgbClr val="FF0000"/>
                </a:solidFill>
                <a:latin typeface="Calibri"/>
              </a:rPr>
              <a:t>50 ± 10 fs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99B4061-AA26-425C-97A4-82E98FA536FE}"/>
              </a:ext>
            </a:extLst>
          </p:cNvPr>
          <p:cNvSpPr txBox="1"/>
          <p:nvPr/>
        </p:nvSpPr>
        <p:spPr>
          <a:xfrm>
            <a:off x="11280576" y="5013176"/>
            <a:ext cx="43204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b="1" dirty="0">
                <a:solidFill>
                  <a:srgbClr val="FF0000"/>
                </a:solidFill>
                <a:latin typeface="Calibri"/>
              </a:rPr>
              <a:t>180 fs</a:t>
            </a:r>
          </a:p>
        </p:txBody>
      </p:sp>
    </p:spTree>
    <p:extLst>
      <p:ext uri="{BB962C8B-B14F-4D97-AF65-F5344CB8AC3E}">
        <p14:creationId xmlns:p14="http://schemas.microsoft.com/office/powerpoint/2010/main" val="406178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93C57-2369-AEFC-283E-F785AEA9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Mid-IR streaking setup</a:t>
            </a:r>
          </a:p>
        </p:txBody>
      </p:sp>
      <p:pic>
        <p:nvPicPr>
          <p:cNvPr id="8" name="Grafik 7" descr="Ein Bild, das Rad, Maschine, Bautechnik, Autoteile enthält.&#10;&#10;Automatisch generierte Beschreibung">
            <a:extLst>
              <a:ext uri="{FF2B5EF4-FFF2-40B4-BE49-F238E27FC236}">
                <a16:creationId xmlns:a16="http://schemas.microsoft.com/office/drawing/2014/main" id="{D22F2EFA-675E-C60C-D1B6-3E1B85745A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74"/>
          <a:stretch/>
        </p:blipFill>
        <p:spPr>
          <a:xfrm>
            <a:off x="0" y="3408323"/>
            <a:ext cx="5159896" cy="3433653"/>
          </a:xfrm>
          <a:prstGeom prst="rect">
            <a:avLst/>
          </a:prstGeom>
        </p:spPr>
      </p:pic>
      <p:pic>
        <p:nvPicPr>
          <p:cNvPr id="10" name="Grafik 9" descr="Ein Bild, das Im Haus, Maschine enthält.&#10;&#10;Automatisch generierte Beschreibung">
            <a:extLst>
              <a:ext uri="{FF2B5EF4-FFF2-40B4-BE49-F238E27FC236}">
                <a16:creationId xmlns:a16="http://schemas.microsoft.com/office/drawing/2014/main" id="{96212BBB-3E3A-D977-A95B-036D8F96DB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5" t="56866" r="28902" b="-834"/>
          <a:stretch/>
        </p:blipFill>
        <p:spPr>
          <a:xfrm rot="10800000">
            <a:off x="9912424" y="1124744"/>
            <a:ext cx="1085851" cy="1507654"/>
          </a:xfrm>
          <a:prstGeom prst="rect">
            <a:avLst/>
          </a:prstGeom>
        </p:spPr>
      </p:pic>
      <p:grpSp>
        <p:nvGrpSpPr>
          <p:cNvPr id="7" name="Group 81">
            <a:extLst>
              <a:ext uri="{FF2B5EF4-FFF2-40B4-BE49-F238E27FC236}">
                <a16:creationId xmlns:a16="http://schemas.microsoft.com/office/drawing/2014/main" id="{04A593C4-2C51-C15F-7F09-3ED4A323401A}"/>
              </a:ext>
            </a:extLst>
          </p:cNvPr>
          <p:cNvGrpSpPr/>
          <p:nvPr/>
        </p:nvGrpSpPr>
        <p:grpSpPr>
          <a:xfrm>
            <a:off x="6018492" y="1500498"/>
            <a:ext cx="1541640" cy="826191"/>
            <a:chOff x="1479257" y="2403141"/>
            <a:chExt cx="1211938" cy="649498"/>
          </a:xfrm>
        </p:grpSpPr>
        <p:grpSp>
          <p:nvGrpSpPr>
            <p:cNvPr id="45" name="Group 82">
              <a:extLst>
                <a:ext uri="{FF2B5EF4-FFF2-40B4-BE49-F238E27FC236}">
                  <a16:creationId xmlns:a16="http://schemas.microsoft.com/office/drawing/2014/main" id="{9C7E222B-5A77-93FD-3929-BF3ED724E324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7" name="Group 84">
                <a:extLst>
                  <a:ext uri="{FF2B5EF4-FFF2-40B4-BE49-F238E27FC236}">
                    <a16:creationId xmlns:a16="http://schemas.microsoft.com/office/drawing/2014/main" id="{DD4A3F78-3E2A-0ABE-6FA3-CF0A82E2727C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9" name="Picture 86">
                  <a:extLst>
                    <a:ext uri="{FF2B5EF4-FFF2-40B4-BE49-F238E27FC236}">
                      <a16:creationId xmlns:a16="http://schemas.microsoft.com/office/drawing/2014/main" id="{075F5DB8-625A-0EC5-8560-0880C5A564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50" name="Rectangle 87">
                  <a:extLst>
                    <a:ext uri="{FF2B5EF4-FFF2-40B4-BE49-F238E27FC236}">
                      <a16:creationId xmlns:a16="http://schemas.microsoft.com/office/drawing/2014/main" id="{5CF2CB26-AE04-F75F-59CB-3960F4040267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8" name="Block Arc 85">
                <a:extLst>
                  <a:ext uri="{FF2B5EF4-FFF2-40B4-BE49-F238E27FC236}">
                    <a16:creationId xmlns:a16="http://schemas.microsoft.com/office/drawing/2014/main" id="{E982AAA0-06A5-F81B-F186-F91606171C6C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6" name="TextBox 83">
              <a:extLst>
                <a:ext uri="{FF2B5EF4-FFF2-40B4-BE49-F238E27FC236}">
                  <a16:creationId xmlns:a16="http://schemas.microsoft.com/office/drawing/2014/main" id="{CA838CBF-B82C-865A-AA39-B39700FA8FA8}"/>
                </a:ext>
              </a:extLst>
            </p:cNvPr>
            <p:cNvSpPr txBox="1"/>
            <p:nvPr/>
          </p:nvSpPr>
          <p:spPr>
            <a:xfrm rot="21555525">
              <a:off x="2051276" y="2513894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#2</a:t>
              </a:r>
            </a:p>
          </p:txBody>
        </p:sp>
      </p:grpSp>
      <p:grpSp>
        <p:nvGrpSpPr>
          <p:cNvPr id="9" name="Group 47">
            <a:extLst>
              <a:ext uri="{FF2B5EF4-FFF2-40B4-BE49-F238E27FC236}">
                <a16:creationId xmlns:a16="http://schemas.microsoft.com/office/drawing/2014/main" id="{00012041-C720-5207-38A9-BEC81465D93C}"/>
              </a:ext>
            </a:extLst>
          </p:cNvPr>
          <p:cNvGrpSpPr/>
          <p:nvPr/>
        </p:nvGrpSpPr>
        <p:grpSpPr>
          <a:xfrm>
            <a:off x="1987919" y="1497603"/>
            <a:ext cx="1539766" cy="826191"/>
            <a:chOff x="1479257" y="2403141"/>
            <a:chExt cx="1210465" cy="649498"/>
          </a:xfrm>
        </p:grpSpPr>
        <p:grpSp>
          <p:nvGrpSpPr>
            <p:cNvPr id="39" name="Group 43">
              <a:extLst>
                <a:ext uri="{FF2B5EF4-FFF2-40B4-BE49-F238E27FC236}">
                  <a16:creationId xmlns:a16="http://schemas.microsoft.com/office/drawing/2014/main" id="{1AAC0252-8C58-FE86-DDC7-40404E0BB1C7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1" name="Group 41">
                <a:extLst>
                  <a:ext uri="{FF2B5EF4-FFF2-40B4-BE49-F238E27FC236}">
                    <a16:creationId xmlns:a16="http://schemas.microsoft.com/office/drawing/2014/main" id="{576259C5-6144-B532-F0D9-91F64F6EC95A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3" name="Picture 91">
                  <a:extLst>
                    <a:ext uri="{FF2B5EF4-FFF2-40B4-BE49-F238E27FC236}">
                      <a16:creationId xmlns:a16="http://schemas.microsoft.com/office/drawing/2014/main" id="{561FAEA3-40F5-80DC-08B9-34AC906292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44" name="Rectangle 31">
                  <a:extLst>
                    <a:ext uri="{FF2B5EF4-FFF2-40B4-BE49-F238E27FC236}">
                      <a16:creationId xmlns:a16="http://schemas.microsoft.com/office/drawing/2014/main" id="{9FE004F1-63FF-C142-6A53-745E2C3108F9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2" name="Block Arc 35">
                <a:extLst>
                  <a:ext uri="{FF2B5EF4-FFF2-40B4-BE49-F238E27FC236}">
                    <a16:creationId xmlns:a16="http://schemas.microsoft.com/office/drawing/2014/main" id="{242C8752-3FD3-982E-9438-BED921C7402A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0" name="TextBox 33">
              <a:extLst>
                <a:ext uri="{FF2B5EF4-FFF2-40B4-BE49-F238E27FC236}">
                  <a16:creationId xmlns:a16="http://schemas.microsoft.com/office/drawing/2014/main" id="{E0B8F362-3437-DCAE-2C8B-F9A2512196C2}"/>
                </a:ext>
              </a:extLst>
            </p:cNvPr>
            <p:cNvSpPr txBox="1"/>
            <p:nvPr/>
          </p:nvSpPr>
          <p:spPr>
            <a:xfrm rot="21555525">
              <a:off x="2049803" y="2516170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#1</a:t>
              </a:r>
            </a:p>
          </p:txBody>
        </p:sp>
      </p:grpSp>
      <p:sp>
        <p:nvSpPr>
          <p:cNvPr id="12" name="TextBox 19">
            <a:extLst>
              <a:ext uri="{FF2B5EF4-FFF2-40B4-BE49-F238E27FC236}">
                <a16:creationId xmlns:a16="http://schemas.microsoft.com/office/drawing/2014/main" id="{699AFC39-8FFE-7D49-AC95-6E55EB2BAD91}"/>
              </a:ext>
            </a:extLst>
          </p:cNvPr>
          <p:cNvSpPr txBox="1"/>
          <p:nvPr/>
        </p:nvSpPr>
        <p:spPr>
          <a:xfrm>
            <a:off x="3071664" y="2788257"/>
            <a:ext cx="922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focal plane</a:t>
            </a:r>
          </a:p>
        </p:txBody>
      </p:sp>
      <p:sp>
        <p:nvSpPr>
          <p:cNvPr id="14" name="Rechteck 29">
            <a:extLst>
              <a:ext uri="{FF2B5EF4-FFF2-40B4-BE49-F238E27FC236}">
                <a16:creationId xmlns:a16="http://schemas.microsoft.com/office/drawing/2014/main" id="{7CB28D3E-16B4-CE0F-2297-680CB74BACBC}"/>
              </a:ext>
            </a:extLst>
          </p:cNvPr>
          <p:cNvSpPr/>
          <p:nvPr/>
        </p:nvSpPr>
        <p:spPr bwMode="auto">
          <a:xfrm>
            <a:off x="184282" y="2408402"/>
            <a:ext cx="6718961" cy="325443"/>
          </a:xfrm>
          <a:custGeom>
            <a:avLst/>
            <a:gdLst>
              <a:gd name="connsiteX0" fmla="*/ 0 w 5282014"/>
              <a:gd name="connsiteY0" fmla="*/ 0 h 434809"/>
              <a:gd name="connsiteX1" fmla="*/ 5282014 w 5282014"/>
              <a:gd name="connsiteY1" fmla="*/ 0 h 434809"/>
              <a:gd name="connsiteX2" fmla="*/ 5282014 w 5282014"/>
              <a:gd name="connsiteY2" fmla="*/ 434809 h 434809"/>
              <a:gd name="connsiteX3" fmla="*/ 0 w 5282014"/>
              <a:gd name="connsiteY3" fmla="*/ 434809 h 434809"/>
              <a:gd name="connsiteX4" fmla="*/ 0 w 5282014"/>
              <a:gd name="connsiteY4" fmla="*/ 0 h 434809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0 w 5282014"/>
              <a:gd name="connsiteY4" fmla="*/ 442848 h 442848"/>
              <a:gd name="connsiteX5" fmla="*/ 0 w 5282014"/>
              <a:gd name="connsiteY5" fmla="*/ 8039 h 442848"/>
              <a:gd name="connsiteX0" fmla="*/ 0 w 5282014"/>
              <a:gd name="connsiteY0" fmla="*/ 8039 h 444500"/>
              <a:gd name="connsiteX1" fmla="*/ 2634746 w 5282014"/>
              <a:gd name="connsiteY1" fmla="*/ 0 h 444500"/>
              <a:gd name="connsiteX2" fmla="*/ 5282014 w 5282014"/>
              <a:gd name="connsiteY2" fmla="*/ 8039 h 444500"/>
              <a:gd name="connsiteX3" fmla="*/ 5282014 w 5282014"/>
              <a:gd name="connsiteY3" fmla="*/ 442848 h 444500"/>
              <a:gd name="connsiteX4" fmla="*/ 2634746 w 5282014"/>
              <a:gd name="connsiteY4" fmla="*/ 444500 h 444500"/>
              <a:gd name="connsiteX5" fmla="*/ 0 w 5282014"/>
              <a:gd name="connsiteY5" fmla="*/ 442848 h 444500"/>
              <a:gd name="connsiteX6" fmla="*/ 0 w 5282014"/>
              <a:gd name="connsiteY6" fmla="*/ 8039 h 444500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2641096 w 5282014"/>
              <a:gd name="connsiteY4" fmla="*/ 279400 h 442848"/>
              <a:gd name="connsiteX5" fmla="*/ 0 w 5282014"/>
              <a:gd name="connsiteY5" fmla="*/ 442848 h 442848"/>
              <a:gd name="connsiteX6" fmla="*/ 0 w 5282014"/>
              <a:gd name="connsiteY6" fmla="*/ 8039 h 442848"/>
              <a:gd name="connsiteX0" fmla="*/ 0 w 5282014"/>
              <a:gd name="connsiteY0" fmla="*/ 0 h 434809"/>
              <a:gd name="connsiteX1" fmla="*/ 2628396 w 5282014"/>
              <a:gd name="connsiteY1" fmla="*/ 163411 h 434809"/>
              <a:gd name="connsiteX2" fmla="*/ 5282014 w 5282014"/>
              <a:gd name="connsiteY2" fmla="*/ 0 h 434809"/>
              <a:gd name="connsiteX3" fmla="*/ 5282014 w 5282014"/>
              <a:gd name="connsiteY3" fmla="*/ 434809 h 434809"/>
              <a:gd name="connsiteX4" fmla="*/ 2641096 w 5282014"/>
              <a:gd name="connsiteY4" fmla="*/ 271361 h 434809"/>
              <a:gd name="connsiteX5" fmla="*/ 0 w 5282014"/>
              <a:gd name="connsiteY5" fmla="*/ 434809 h 434809"/>
              <a:gd name="connsiteX6" fmla="*/ 0 w 5282014"/>
              <a:gd name="connsiteY6" fmla="*/ 0 h 434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2014" h="434809">
                <a:moveTo>
                  <a:pt x="0" y="0"/>
                </a:moveTo>
                <a:lnTo>
                  <a:pt x="2628396" y="163411"/>
                </a:lnTo>
                <a:lnTo>
                  <a:pt x="5282014" y="0"/>
                </a:lnTo>
                <a:lnTo>
                  <a:pt x="5282014" y="434809"/>
                </a:lnTo>
                <a:lnTo>
                  <a:pt x="2641096" y="271361"/>
                </a:lnTo>
                <a:lnTo>
                  <a:pt x="0" y="43480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0000">
                <a:srgbClr val="FF8888"/>
              </a:gs>
              <a:gs pos="46000">
                <a:srgbClr val="FF0000">
                  <a:alpha val="23000"/>
                </a:srgbClr>
              </a:gs>
              <a:gs pos="80000">
                <a:srgbClr val="FF8888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36C8EED-60C2-C53C-856B-28FB8A29C2F9}"/>
              </a:ext>
            </a:extLst>
          </p:cNvPr>
          <p:cNvCxnSpPr>
            <a:cxnSpLocks/>
          </p:cNvCxnSpPr>
          <p:nvPr/>
        </p:nvCxnSpPr>
        <p:spPr bwMode="auto">
          <a:xfrm>
            <a:off x="3547814" y="1420105"/>
            <a:ext cx="0" cy="13681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Group 46">
            <a:extLst>
              <a:ext uri="{FF2B5EF4-FFF2-40B4-BE49-F238E27FC236}">
                <a16:creationId xmlns:a16="http://schemas.microsoft.com/office/drawing/2014/main" id="{F5E16E82-09CD-663A-11E9-7D7BCF9300CB}"/>
              </a:ext>
            </a:extLst>
          </p:cNvPr>
          <p:cNvGrpSpPr/>
          <p:nvPr/>
        </p:nvGrpSpPr>
        <p:grpSpPr>
          <a:xfrm>
            <a:off x="1445929" y="1941162"/>
            <a:ext cx="681709" cy="1003383"/>
            <a:chOff x="1053179" y="2751839"/>
            <a:chExt cx="535916" cy="788795"/>
          </a:xfrm>
        </p:grpSpPr>
        <p:grpSp>
          <p:nvGrpSpPr>
            <p:cNvPr id="30" name="Group 1">
              <a:extLst>
                <a:ext uri="{FF2B5EF4-FFF2-40B4-BE49-F238E27FC236}">
                  <a16:creationId xmlns:a16="http://schemas.microsoft.com/office/drawing/2014/main" id="{9308C00D-2406-F42B-7381-F520B28C306E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35" name="Isosceles Triangle 58">
                <a:extLst>
                  <a:ext uri="{FF2B5EF4-FFF2-40B4-BE49-F238E27FC236}">
                    <a16:creationId xmlns:a16="http://schemas.microsoft.com/office/drawing/2014/main" id="{362E862B-3E28-5B31-CAE4-2B6F6E17EE7F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6" name="Trapezoid 35">
                <a:extLst>
                  <a:ext uri="{FF2B5EF4-FFF2-40B4-BE49-F238E27FC236}">
                    <a16:creationId xmlns:a16="http://schemas.microsoft.com/office/drawing/2014/main" id="{05D0D092-A3D1-3FDC-6785-E44F3D2C917D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31" name="Straight Arrow Connector 3">
              <a:extLst>
                <a:ext uri="{FF2B5EF4-FFF2-40B4-BE49-F238E27FC236}">
                  <a16:creationId xmlns:a16="http://schemas.microsoft.com/office/drawing/2014/main" id="{4CE4A53B-7900-5687-FDD3-053B64270A70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2" name="Straight Arrow Connector 40">
              <a:extLst>
                <a:ext uri="{FF2B5EF4-FFF2-40B4-BE49-F238E27FC236}">
                  <a16:creationId xmlns:a16="http://schemas.microsoft.com/office/drawing/2014/main" id="{03F1574F-A343-7C78-E4DA-CD7109C78203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3" name="Straight Arrow Connector 42">
              <a:extLst>
                <a:ext uri="{FF2B5EF4-FFF2-40B4-BE49-F238E27FC236}">
                  <a16:creationId xmlns:a16="http://schemas.microsoft.com/office/drawing/2014/main" id="{E69DD0AD-0539-E6E5-C886-EF3BED0894F3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34" name="TextBox 15">
              <a:extLst>
                <a:ext uri="{FF2B5EF4-FFF2-40B4-BE49-F238E27FC236}">
                  <a16:creationId xmlns:a16="http://schemas.microsoft.com/office/drawing/2014/main" id="{3634DC24-F82A-77F9-F451-9EDC8297EB81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grpSp>
        <p:nvGrpSpPr>
          <p:cNvPr id="18" name="Group 88">
            <a:extLst>
              <a:ext uri="{FF2B5EF4-FFF2-40B4-BE49-F238E27FC236}">
                <a16:creationId xmlns:a16="http://schemas.microsoft.com/office/drawing/2014/main" id="{3B910590-FEDC-B5DB-CBC6-4D9CA099B0E1}"/>
              </a:ext>
            </a:extLst>
          </p:cNvPr>
          <p:cNvGrpSpPr/>
          <p:nvPr/>
        </p:nvGrpSpPr>
        <p:grpSpPr>
          <a:xfrm>
            <a:off x="5476501" y="1944057"/>
            <a:ext cx="681709" cy="1003383"/>
            <a:chOff x="1053179" y="2751839"/>
            <a:chExt cx="535916" cy="788795"/>
          </a:xfrm>
        </p:grpSpPr>
        <p:grpSp>
          <p:nvGrpSpPr>
            <p:cNvPr id="23" name="Group 89">
              <a:extLst>
                <a:ext uri="{FF2B5EF4-FFF2-40B4-BE49-F238E27FC236}">
                  <a16:creationId xmlns:a16="http://schemas.microsoft.com/office/drawing/2014/main" id="{425B5597-9E82-B37E-797B-73C47EB38EB2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28" name="Isosceles Triangle 58">
                <a:extLst>
                  <a:ext uri="{FF2B5EF4-FFF2-40B4-BE49-F238E27FC236}">
                    <a16:creationId xmlns:a16="http://schemas.microsoft.com/office/drawing/2014/main" id="{EFB152EC-3767-C2FC-B9EB-2E1A8C9F6D9B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9" name="Trapezoid 28">
                <a:extLst>
                  <a:ext uri="{FF2B5EF4-FFF2-40B4-BE49-F238E27FC236}">
                    <a16:creationId xmlns:a16="http://schemas.microsoft.com/office/drawing/2014/main" id="{FAD45165-4177-2DF7-C68B-1A715211218B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24" name="Straight Arrow Connector 90">
              <a:extLst>
                <a:ext uri="{FF2B5EF4-FFF2-40B4-BE49-F238E27FC236}">
                  <a16:creationId xmlns:a16="http://schemas.microsoft.com/office/drawing/2014/main" id="{B0B6D79B-E479-DB94-1160-51D1618687E9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5" name="Straight Arrow Connector 92">
              <a:extLst>
                <a:ext uri="{FF2B5EF4-FFF2-40B4-BE49-F238E27FC236}">
                  <a16:creationId xmlns:a16="http://schemas.microsoft.com/office/drawing/2014/main" id="{D1FC50A3-4050-36EE-27AD-A10BF0A8EB2E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6" name="Straight Arrow Connector 93">
              <a:extLst>
                <a:ext uri="{FF2B5EF4-FFF2-40B4-BE49-F238E27FC236}">
                  <a16:creationId xmlns:a16="http://schemas.microsoft.com/office/drawing/2014/main" id="{7531EB09-C778-0B7D-867A-1DA23BCF2CDB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27" name="TextBox 94">
              <a:extLst>
                <a:ext uri="{FF2B5EF4-FFF2-40B4-BE49-F238E27FC236}">
                  <a16:creationId xmlns:a16="http://schemas.microsoft.com/office/drawing/2014/main" id="{D6DD32D0-7A10-AA12-C761-7A566A8720D0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7889DDD-B021-C0D7-73EC-707BCC765C53}"/>
              </a:ext>
            </a:extLst>
          </p:cNvPr>
          <p:cNvCxnSpPr>
            <a:cxnSpLocks/>
          </p:cNvCxnSpPr>
          <p:nvPr/>
        </p:nvCxnSpPr>
        <p:spPr>
          <a:xfrm>
            <a:off x="0" y="2571123"/>
            <a:ext cx="7763823" cy="0"/>
          </a:xfrm>
          <a:prstGeom prst="straightConnector1">
            <a:avLst/>
          </a:prstGeom>
          <a:ln w="34925">
            <a:solidFill>
              <a:srgbClr val="33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/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sz="1200" b="1" dirty="0">
                    <a:solidFill>
                      <a:srgbClr val="0070C0"/>
                    </a:solidFill>
                  </a:rPr>
                  <a:t> </a:t>
                </a:r>
                <a:r>
                  <a:rPr lang="en-GB" sz="1200" b="1" dirty="0" err="1">
                    <a:solidFill>
                      <a:srgbClr val="0070C0"/>
                    </a:solidFill>
                  </a:rPr>
                  <a:t>Gouy</a:t>
                </a:r>
                <a:r>
                  <a:rPr lang="en-GB" sz="1200" b="1" dirty="0">
                    <a:solidFill>
                      <a:srgbClr val="0070C0"/>
                    </a:solidFill>
                  </a:rPr>
                  <a:t> phase shift</a:t>
                </a:r>
              </a:p>
            </p:txBody>
          </p:sp>
        </mc:Choice>
        <mc:Fallback xmlns="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blipFill>
                <a:blip r:embed="rId5"/>
                <a:stretch>
                  <a:fillRect t="-95556" b="-14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0EBE2380-B5D5-B767-8476-7BA0458676DF}"/>
              </a:ext>
            </a:extLst>
          </p:cNvPr>
          <p:cNvGrpSpPr/>
          <p:nvPr/>
        </p:nvGrpSpPr>
        <p:grpSpPr>
          <a:xfrm>
            <a:off x="1530000" y="1287121"/>
            <a:ext cx="4040309" cy="277000"/>
            <a:chOff x="1530000" y="1495816"/>
            <a:chExt cx="4040309" cy="277000"/>
          </a:xfrm>
        </p:grpSpPr>
        <p:sp>
          <p:nvSpPr>
            <p:cNvPr id="37" name="Rectangle 26">
              <a:extLst>
                <a:ext uri="{FF2B5EF4-FFF2-40B4-BE49-F238E27FC236}">
                  <a16:creationId xmlns:a16="http://schemas.microsoft.com/office/drawing/2014/main" id="{0D012E71-2B0B-318C-0C1C-6F2DA750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752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38" name="Line 25">
              <a:extLst>
                <a:ext uri="{FF2B5EF4-FFF2-40B4-BE49-F238E27FC236}">
                  <a16:creationId xmlns:a16="http://schemas.microsoft.com/office/drawing/2014/main" id="{D294FFF2-F421-7082-B977-6AB05119B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6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53" name="Rectangle 26">
              <a:extLst>
                <a:ext uri="{FF2B5EF4-FFF2-40B4-BE49-F238E27FC236}">
                  <a16:creationId xmlns:a16="http://schemas.microsoft.com/office/drawing/2014/main" id="{F7D3F5F7-DFE6-C4F3-E46F-9111F91D8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6741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54" name="Line 25">
              <a:extLst>
                <a:ext uri="{FF2B5EF4-FFF2-40B4-BE49-F238E27FC236}">
                  <a16:creationId xmlns:a16="http://schemas.microsoft.com/office/drawing/2014/main" id="{4F8968EE-960D-D92B-88CD-D526ACE23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0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48CD16F0-C1A9-8916-E3A6-B757064597D5}"/>
              </a:ext>
            </a:extLst>
          </p:cNvPr>
          <p:cNvCxnSpPr>
            <a:cxnSpLocks/>
          </p:cNvCxnSpPr>
          <p:nvPr/>
        </p:nvCxnSpPr>
        <p:spPr bwMode="auto">
          <a:xfrm>
            <a:off x="5562000" y="772033"/>
            <a:ext cx="0" cy="11521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3A33A34-8007-45DE-E4FE-4838F8BD4D68}"/>
              </a:ext>
            </a:extLst>
          </p:cNvPr>
          <p:cNvCxnSpPr>
            <a:cxnSpLocks/>
          </p:cNvCxnSpPr>
          <p:nvPr/>
        </p:nvCxnSpPr>
        <p:spPr bwMode="auto">
          <a:xfrm>
            <a:off x="1530000" y="844041"/>
            <a:ext cx="0" cy="10801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Freeform 45">
            <a:extLst>
              <a:ext uri="{FF2B5EF4-FFF2-40B4-BE49-F238E27FC236}">
                <a16:creationId xmlns:a16="http://schemas.microsoft.com/office/drawing/2014/main" id="{011D245A-9FE6-336F-9725-5F7FDFF5660A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6058787" y="2156474"/>
            <a:ext cx="1408585" cy="831454"/>
          </a:xfrm>
          <a:custGeom>
            <a:avLst/>
            <a:gdLst/>
            <a:ahLst/>
            <a:cxnLst>
              <a:cxn ang="0">
                <a:pos x="75" y="1698"/>
              </a:cxn>
              <a:cxn ang="0">
                <a:pos x="162" y="1692"/>
              </a:cxn>
              <a:cxn ang="0">
                <a:pos x="250" y="1679"/>
              </a:cxn>
              <a:cxn ang="0">
                <a:pos x="337" y="1665"/>
              </a:cxn>
              <a:cxn ang="0">
                <a:pos x="424" y="1661"/>
              </a:cxn>
              <a:cxn ang="0">
                <a:pos x="512" y="1678"/>
              </a:cxn>
              <a:cxn ang="0">
                <a:pos x="600" y="1722"/>
              </a:cxn>
              <a:cxn ang="0">
                <a:pos x="687" y="1778"/>
              </a:cxn>
              <a:cxn ang="0">
                <a:pos x="775" y="1813"/>
              </a:cxn>
              <a:cxn ang="0">
                <a:pos x="862" y="1784"/>
              </a:cxn>
              <a:cxn ang="0">
                <a:pos x="950" y="1672"/>
              </a:cxn>
              <a:cxn ang="0">
                <a:pos x="1037" y="1504"/>
              </a:cxn>
              <a:cxn ang="0">
                <a:pos x="1125" y="1366"/>
              </a:cxn>
              <a:cxn ang="0">
                <a:pos x="1212" y="1370"/>
              </a:cxn>
              <a:cxn ang="0">
                <a:pos x="1300" y="1583"/>
              </a:cxn>
              <a:cxn ang="0">
                <a:pos x="1387" y="1961"/>
              </a:cxn>
              <a:cxn ang="0">
                <a:pos x="1475" y="2330"/>
              </a:cxn>
              <a:cxn ang="0">
                <a:pos x="1562" y="2456"/>
              </a:cxn>
              <a:cxn ang="0">
                <a:pos x="1650" y="2177"/>
              </a:cxn>
              <a:cxn ang="0">
                <a:pos x="1737" y="1536"/>
              </a:cxn>
              <a:cxn ang="0">
                <a:pos x="1825" y="811"/>
              </a:cxn>
              <a:cxn ang="0">
                <a:pos x="1912" y="404"/>
              </a:cxn>
              <a:cxn ang="0">
                <a:pos x="2000" y="612"/>
              </a:cxn>
              <a:cxn ang="0">
                <a:pos x="2087" y="1429"/>
              </a:cxn>
              <a:cxn ang="0">
                <a:pos x="2175" y="2495"/>
              </a:cxn>
              <a:cxn ang="0">
                <a:pos x="2262" y="3262"/>
              </a:cxn>
              <a:cxn ang="0">
                <a:pos x="2350" y="3295"/>
              </a:cxn>
              <a:cxn ang="0">
                <a:pos x="2437" y="2533"/>
              </a:cxn>
              <a:cxn ang="0">
                <a:pos x="2525" y="1343"/>
              </a:cxn>
              <a:cxn ang="0">
                <a:pos x="2612" y="332"/>
              </a:cxn>
              <a:cxn ang="0">
                <a:pos x="2700" y="5"/>
              </a:cxn>
              <a:cxn ang="0">
                <a:pos x="2787" y="493"/>
              </a:cxn>
              <a:cxn ang="0">
                <a:pos x="2875" y="1499"/>
              </a:cxn>
              <a:cxn ang="0">
                <a:pos x="2962" y="2483"/>
              </a:cxn>
              <a:cxn ang="0">
                <a:pos x="3050" y="2975"/>
              </a:cxn>
              <a:cxn ang="0">
                <a:pos x="3137" y="2809"/>
              </a:cxn>
              <a:cxn ang="0">
                <a:pos x="3225" y="2172"/>
              </a:cxn>
              <a:cxn ang="0">
                <a:pos x="3312" y="1450"/>
              </a:cxn>
              <a:cxn ang="0">
                <a:pos x="3400" y="996"/>
              </a:cxn>
              <a:cxn ang="0">
                <a:pos x="3487" y="959"/>
              </a:cxn>
              <a:cxn ang="0">
                <a:pos x="3575" y="1251"/>
              </a:cxn>
              <a:cxn ang="0">
                <a:pos x="3662" y="1653"/>
              </a:cxn>
              <a:cxn ang="0">
                <a:pos x="3750" y="1950"/>
              </a:cxn>
              <a:cxn ang="0">
                <a:pos x="3837" y="2040"/>
              </a:cxn>
              <a:cxn ang="0">
                <a:pos x="3925" y="1951"/>
              </a:cxn>
              <a:cxn ang="0">
                <a:pos x="4012" y="1782"/>
              </a:cxn>
              <a:cxn ang="0">
                <a:pos x="4100" y="1639"/>
              </a:cxn>
              <a:cxn ang="0">
                <a:pos x="4187" y="1574"/>
              </a:cxn>
              <a:cxn ang="0">
                <a:pos x="4275" y="1587"/>
              </a:cxn>
              <a:cxn ang="0">
                <a:pos x="4362" y="1639"/>
              </a:cxn>
              <a:cxn ang="0">
                <a:pos x="4449" y="1691"/>
              </a:cxn>
              <a:cxn ang="0">
                <a:pos x="4537" y="1720"/>
              </a:cxn>
              <a:cxn ang="0">
                <a:pos x="4625" y="1724"/>
              </a:cxn>
              <a:cxn ang="0">
                <a:pos x="4712" y="1712"/>
              </a:cxn>
              <a:cxn ang="0">
                <a:pos x="4800" y="1698"/>
              </a:cxn>
              <a:cxn ang="0">
                <a:pos x="4887" y="1689"/>
              </a:cxn>
              <a:cxn ang="0">
                <a:pos x="4975" y="1686"/>
              </a:cxn>
            </a:cxnLst>
            <a:rect l="0" t="0" r="r" b="b"/>
            <a:pathLst>
              <a:path w="5000" h="3385">
                <a:moveTo>
                  <a:pt x="0" y="1699"/>
                </a:moveTo>
                <a:lnTo>
                  <a:pt x="12" y="1699"/>
                </a:lnTo>
                <a:lnTo>
                  <a:pt x="25" y="1699"/>
                </a:lnTo>
                <a:lnTo>
                  <a:pt x="37" y="1699"/>
                </a:lnTo>
                <a:lnTo>
                  <a:pt x="50" y="1699"/>
                </a:lnTo>
                <a:lnTo>
                  <a:pt x="62" y="1699"/>
                </a:lnTo>
                <a:lnTo>
                  <a:pt x="75" y="1698"/>
                </a:lnTo>
                <a:lnTo>
                  <a:pt x="87" y="1698"/>
                </a:lnTo>
                <a:lnTo>
                  <a:pt x="100" y="1697"/>
                </a:lnTo>
                <a:lnTo>
                  <a:pt x="112" y="1696"/>
                </a:lnTo>
                <a:lnTo>
                  <a:pt x="125" y="1695"/>
                </a:lnTo>
                <a:lnTo>
                  <a:pt x="137" y="1694"/>
                </a:lnTo>
                <a:lnTo>
                  <a:pt x="150" y="1693"/>
                </a:lnTo>
                <a:lnTo>
                  <a:pt x="162" y="1692"/>
                </a:lnTo>
                <a:lnTo>
                  <a:pt x="175" y="1690"/>
                </a:lnTo>
                <a:lnTo>
                  <a:pt x="187" y="1689"/>
                </a:lnTo>
                <a:lnTo>
                  <a:pt x="200" y="1687"/>
                </a:lnTo>
                <a:lnTo>
                  <a:pt x="212" y="1685"/>
                </a:lnTo>
                <a:lnTo>
                  <a:pt x="225" y="1683"/>
                </a:lnTo>
                <a:lnTo>
                  <a:pt x="237" y="1681"/>
                </a:lnTo>
                <a:lnTo>
                  <a:pt x="250" y="1679"/>
                </a:lnTo>
                <a:lnTo>
                  <a:pt x="262" y="1677"/>
                </a:lnTo>
                <a:lnTo>
                  <a:pt x="275" y="1675"/>
                </a:lnTo>
                <a:lnTo>
                  <a:pt x="287" y="1673"/>
                </a:lnTo>
                <a:lnTo>
                  <a:pt x="300" y="1671"/>
                </a:lnTo>
                <a:lnTo>
                  <a:pt x="312" y="1669"/>
                </a:lnTo>
                <a:lnTo>
                  <a:pt x="325" y="1667"/>
                </a:lnTo>
                <a:lnTo>
                  <a:pt x="337" y="1665"/>
                </a:lnTo>
                <a:lnTo>
                  <a:pt x="350" y="1664"/>
                </a:lnTo>
                <a:lnTo>
                  <a:pt x="362" y="1662"/>
                </a:lnTo>
                <a:lnTo>
                  <a:pt x="375" y="1661"/>
                </a:lnTo>
                <a:lnTo>
                  <a:pt x="387" y="1661"/>
                </a:lnTo>
                <a:lnTo>
                  <a:pt x="399" y="1660"/>
                </a:lnTo>
                <a:lnTo>
                  <a:pt x="412" y="1660"/>
                </a:lnTo>
                <a:lnTo>
                  <a:pt x="424" y="1661"/>
                </a:lnTo>
                <a:lnTo>
                  <a:pt x="437" y="1662"/>
                </a:lnTo>
                <a:lnTo>
                  <a:pt x="449" y="1663"/>
                </a:lnTo>
                <a:lnTo>
                  <a:pt x="462" y="1665"/>
                </a:lnTo>
                <a:lnTo>
                  <a:pt x="474" y="1667"/>
                </a:lnTo>
                <a:lnTo>
                  <a:pt x="487" y="1670"/>
                </a:lnTo>
                <a:lnTo>
                  <a:pt x="499" y="1674"/>
                </a:lnTo>
                <a:lnTo>
                  <a:pt x="512" y="1678"/>
                </a:lnTo>
                <a:lnTo>
                  <a:pt x="524" y="1683"/>
                </a:lnTo>
                <a:lnTo>
                  <a:pt x="537" y="1688"/>
                </a:lnTo>
                <a:lnTo>
                  <a:pt x="549" y="1694"/>
                </a:lnTo>
                <a:lnTo>
                  <a:pt x="562" y="1700"/>
                </a:lnTo>
                <a:lnTo>
                  <a:pt x="575" y="1707"/>
                </a:lnTo>
                <a:lnTo>
                  <a:pt x="587" y="1714"/>
                </a:lnTo>
                <a:lnTo>
                  <a:pt x="600" y="1722"/>
                </a:lnTo>
                <a:lnTo>
                  <a:pt x="612" y="1730"/>
                </a:lnTo>
                <a:lnTo>
                  <a:pt x="625" y="1738"/>
                </a:lnTo>
                <a:lnTo>
                  <a:pt x="637" y="1746"/>
                </a:lnTo>
                <a:lnTo>
                  <a:pt x="650" y="1754"/>
                </a:lnTo>
                <a:lnTo>
                  <a:pt x="662" y="1763"/>
                </a:lnTo>
                <a:lnTo>
                  <a:pt x="675" y="1771"/>
                </a:lnTo>
                <a:lnTo>
                  <a:pt x="687" y="1778"/>
                </a:lnTo>
                <a:lnTo>
                  <a:pt x="700" y="1786"/>
                </a:lnTo>
                <a:lnTo>
                  <a:pt x="712" y="1792"/>
                </a:lnTo>
                <a:lnTo>
                  <a:pt x="725" y="1798"/>
                </a:lnTo>
                <a:lnTo>
                  <a:pt x="737" y="1804"/>
                </a:lnTo>
                <a:lnTo>
                  <a:pt x="750" y="1808"/>
                </a:lnTo>
                <a:lnTo>
                  <a:pt x="762" y="1811"/>
                </a:lnTo>
                <a:lnTo>
                  <a:pt x="775" y="1813"/>
                </a:lnTo>
                <a:lnTo>
                  <a:pt x="787" y="1814"/>
                </a:lnTo>
                <a:lnTo>
                  <a:pt x="800" y="1813"/>
                </a:lnTo>
                <a:lnTo>
                  <a:pt x="812" y="1811"/>
                </a:lnTo>
                <a:lnTo>
                  <a:pt x="825" y="1807"/>
                </a:lnTo>
                <a:lnTo>
                  <a:pt x="837" y="1801"/>
                </a:lnTo>
                <a:lnTo>
                  <a:pt x="850" y="1794"/>
                </a:lnTo>
                <a:lnTo>
                  <a:pt x="862" y="1784"/>
                </a:lnTo>
                <a:lnTo>
                  <a:pt x="875" y="1773"/>
                </a:lnTo>
                <a:lnTo>
                  <a:pt x="887" y="1761"/>
                </a:lnTo>
                <a:lnTo>
                  <a:pt x="900" y="1746"/>
                </a:lnTo>
                <a:lnTo>
                  <a:pt x="912" y="1730"/>
                </a:lnTo>
                <a:lnTo>
                  <a:pt x="925" y="1712"/>
                </a:lnTo>
                <a:lnTo>
                  <a:pt x="937" y="1692"/>
                </a:lnTo>
                <a:lnTo>
                  <a:pt x="950" y="1672"/>
                </a:lnTo>
                <a:lnTo>
                  <a:pt x="962" y="1650"/>
                </a:lnTo>
                <a:lnTo>
                  <a:pt x="975" y="1626"/>
                </a:lnTo>
                <a:lnTo>
                  <a:pt x="987" y="1603"/>
                </a:lnTo>
                <a:lnTo>
                  <a:pt x="1000" y="1578"/>
                </a:lnTo>
                <a:lnTo>
                  <a:pt x="1012" y="1553"/>
                </a:lnTo>
                <a:lnTo>
                  <a:pt x="1025" y="1528"/>
                </a:lnTo>
                <a:lnTo>
                  <a:pt x="1037" y="1504"/>
                </a:lnTo>
                <a:lnTo>
                  <a:pt x="1050" y="1479"/>
                </a:lnTo>
                <a:lnTo>
                  <a:pt x="1062" y="1456"/>
                </a:lnTo>
                <a:lnTo>
                  <a:pt x="1075" y="1434"/>
                </a:lnTo>
                <a:lnTo>
                  <a:pt x="1087" y="1414"/>
                </a:lnTo>
                <a:lnTo>
                  <a:pt x="1099" y="1396"/>
                </a:lnTo>
                <a:lnTo>
                  <a:pt x="1112" y="1380"/>
                </a:lnTo>
                <a:lnTo>
                  <a:pt x="1125" y="1366"/>
                </a:lnTo>
                <a:lnTo>
                  <a:pt x="1137" y="1356"/>
                </a:lnTo>
                <a:lnTo>
                  <a:pt x="1150" y="1348"/>
                </a:lnTo>
                <a:lnTo>
                  <a:pt x="1162" y="1345"/>
                </a:lnTo>
                <a:lnTo>
                  <a:pt x="1175" y="1345"/>
                </a:lnTo>
                <a:lnTo>
                  <a:pt x="1187" y="1349"/>
                </a:lnTo>
                <a:lnTo>
                  <a:pt x="1200" y="1357"/>
                </a:lnTo>
                <a:lnTo>
                  <a:pt x="1212" y="1370"/>
                </a:lnTo>
                <a:lnTo>
                  <a:pt x="1225" y="1387"/>
                </a:lnTo>
                <a:lnTo>
                  <a:pt x="1237" y="1409"/>
                </a:lnTo>
                <a:lnTo>
                  <a:pt x="1250" y="1435"/>
                </a:lnTo>
                <a:lnTo>
                  <a:pt x="1262" y="1466"/>
                </a:lnTo>
                <a:lnTo>
                  <a:pt x="1275" y="1501"/>
                </a:lnTo>
                <a:lnTo>
                  <a:pt x="1287" y="1540"/>
                </a:lnTo>
                <a:lnTo>
                  <a:pt x="1300" y="1583"/>
                </a:lnTo>
                <a:lnTo>
                  <a:pt x="1312" y="1630"/>
                </a:lnTo>
                <a:lnTo>
                  <a:pt x="1325" y="1680"/>
                </a:lnTo>
                <a:lnTo>
                  <a:pt x="1337" y="1732"/>
                </a:lnTo>
                <a:lnTo>
                  <a:pt x="1350" y="1787"/>
                </a:lnTo>
                <a:lnTo>
                  <a:pt x="1362" y="1844"/>
                </a:lnTo>
                <a:lnTo>
                  <a:pt x="1375" y="1902"/>
                </a:lnTo>
                <a:lnTo>
                  <a:pt x="1387" y="1961"/>
                </a:lnTo>
                <a:lnTo>
                  <a:pt x="1400" y="2019"/>
                </a:lnTo>
                <a:lnTo>
                  <a:pt x="1412" y="2077"/>
                </a:lnTo>
                <a:lnTo>
                  <a:pt x="1424" y="2134"/>
                </a:lnTo>
                <a:lnTo>
                  <a:pt x="1437" y="2188"/>
                </a:lnTo>
                <a:lnTo>
                  <a:pt x="1450" y="2239"/>
                </a:lnTo>
                <a:lnTo>
                  <a:pt x="1462" y="2287"/>
                </a:lnTo>
                <a:lnTo>
                  <a:pt x="1475" y="2330"/>
                </a:lnTo>
                <a:lnTo>
                  <a:pt x="1487" y="2368"/>
                </a:lnTo>
                <a:lnTo>
                  <a:pt x="1500" y="2400"/>
                </a:lnTo>
                <a:lnTo>
                  <a:pt x="1512" y="2426"/>
                </a:lnTo>
                <a:lnTo>
                  <a:pt x="1525" y="2445"/>
                </a:lnTo>
                <a:lnTo>
                  <a:pt x="1537" y="2457"/>
                </a:lnTo>
                <a:lnTo>
                  <a:pt x="1550" y="2460"/>
                </a:lnTo>
                <a:lnTo>
                  <a:pt x="1562" y="2456"/>
                </a:lnTo>
                <a:lnTo>
                  <a:pt x="1575" y="2442"/>
                </a:lnTo>
                <a:lnTo>
                  <a:pt x="1587" y="2420"/>
                </a:lnTo>
                <a:lnTo>
                  <a:pt x="1600" y="2389"/>
                </a:lnTo>
                <a:lnTo>
                  <a:pt x="1612" y="2349"/>
                </a:lnTo>
                <a:lnTo>
                  <a:pt x="1625" y="2300"/>
                </a:lnTo>
                <a:lnTo>
                  <a:pt x="1637" y="2242"/>
                </a:lnTo>
                <a:lnTo>
                  <a:pt x="1650" y="2177"/>
                </a:lnTo>
                <a:lnTo>
                  <a:pt x="1662" y="2103"/>
                </a:lnTo>
                <a:lnTo>
                  <a:pt x="1675" y="2022"/>
                </a:lnTo>
                <a:lnTo>
                  <a:pt x="1687" y="1935"/>
                </a:lnTo>
                <a:lnTo>
                  <a:pt x="1700" y="1841"/>
                </a:lnTo>
                <a:lnTo>
                  <a:pt x="1712" y="1743"/>
                </a:lnTo>
                <a:lnTo>
                  <a:pt x="1724" y="1641"/>
                </a:lnTo>
                <a:lnTo>
                  <a:pt x="1737" y="1536"/>
                </a:lnTo>
                <a:lnTo>
                  <a:pt x="1750" y="1428"/>
                </a:lnTo>
                <a:lnTo>
                  <a:pt x="1762" y="1320"/>
                </a:lnTo>
                <a:lnTo>
                  <a:pt x="1775" y="1213"/>
                </a:lnTo>
                <a:lnTo>
                  <a:pt x="1787" y="1107"/>
                </a:lnTo>
                <a:lnTo>
                  <a:pt x="1800" y="1004"/>
                </a:lnTo>
                <a:lnTo>
                  <a:pt x="1812" y="905"/>
                </a:lnTo>
                <a:lnTo>
                  <a:pt x="1825" y="811"/>
                </a:lnTo>
                <a:lnTo>
                  <a:pt x="1837" y="725"/>
                </a:lnTo>
                <a:lnTo>
                  <a:pt x="1850" y="646"/>
                </a:lnTo>
                <a:lnTo>
                  <a:pt x="1862" y="576"/>
                </a:lnTo>
                <a:lnTo>
                  <a:pt x="1875" y="516"/>
                </a:lnTo>
                <a:lnTo>
                  <a:pt x="1887" y="466"/>
                </a:lnTo>
                <a:lnTo>
                  <a:pt x="1900" y="429"/>
                </a:lnTo>
                <a:lnTo>
                  <a:pt x="1912" y="404"/>
                </a:lnTo>
                <a:lnTo>
                  <a:pt x="1925" y="392"/>
                </a:lnTo>
                <a:lnTo>
                  <a:pt x="1937" y="394"/>
                </a:lnTo>
                <a:lnTo>
                  <a:pt x="1950" y="410"/>
                </a:lnTo>
                <a:lnTo>
                  <a:pt x="1962" y="440"/>
                </a:lnTo>
                <a:lnTo>
                  <a:pt x="1975" y="483"/>
                </a:lnTo>
                <a:lnTo>
                  <a:pt x="1987" y="541"/>
                </a:lnTo>
                <a:lnTo>
                  <a:pt x="2000" y="612"/>
                </a:lnTo>
                <a:lnTo>
                  <a:pt x="2012" y="697"/>
                </a:lnTo>
                <a:lnTo>
                  <a:pt x="2025" y="793"/>
                </a:lnTo>
                <a:lnTo>
                  <a:pt x="2037" y="902"/>
                </a:lnTo>
                <a:lnTo>
                  <a:pt x="2050" y="1020"/>
                </a:lnTo>
                <a:lnTo>
                  <a:pt x="2062" y="1149"/>
                </a:lnTo>
                <a:lnTo>
                  <a:pt x="2075" y="1286"/>
                </a:lnTo>
                <a:lnTo>
                  <a:pt x="2087" y="1429"/>
                </a:lnTo>
                <a:lnTo>
                  <a:pt x="2100" y="1578"/>
                </a:lnTo>
                <a:lnTo>
                  <a:pt x="2112" y="1731"/>
                </a:lnTo>
                <a:lnTo>
                  <a:pt x="2125" y="1886"/>
                </a:lnTo>
                <a:lnTo>
                  <a:pt x="2137" y="2042"/>
                </a:lnTo>
                <a:lnTo>
                  <a:pt x="2150" y="2196"/>
                </a:lnTo>
                <a:lnTo>
                  <a:pt x="2162" y="2348"/>
                </a:lnTo>
                <a:lnTo>
                  <a:pt x="2175" y="2495"/>
                </a:lnTo>
                <a:lnTo>
                  <a:pt x="2187" y="2636"/>
                </a:lnTo>
                <a:lnTo>
                  <a:pt x="2199" y="2769"/>
                </a:lnTo>
                <a:lnTo>
                  <a:pt x="2212" y="2892"/>
                </a:lnTo>
                <a:lnTo>
                  <a:pt x="2224" y="3004"/>
                </a:lnTo>
                <a:lnTo>
                  <a:pt x="2237" y="3104"/>
                </a:lnTo>
                <a:lnTo>
                  <a:pt x="2250" y="3191"/>
                </a:lnTo>
                <a:lnTo>
                  <a:pt x="2262" y="3262"/>
                </a:lnTo>
                <a:lnTo>
                  <a:pt x="2275" y="3318"/>
                </a:lnTo>
                <a:lnTo>
                  <a:pt x="2287" y="3358"/>
                </a:lnTo>
                <a:lnTo>
                  <a:pt x="2300" y="3380"/>
                </a:lnTo>
                <a:lnTo>
                  <a:pt x="2312" y="3385"/>
                </a:lnTo>
                <a:lnTo>
                  <a:pt x="2325" y="3373"/>
                </a:lnTo>
                <a:lnTo>
                  <a:pt x="2337" y="3343"/>
                </a:lnTo>
                <a:lnTo>
                  <a:pt x="2350" y="3295"/>
                </a:lnTo>
                <a:lnTo>
                  <a:pt x="2362" y="3231"/>
                </a:lnTo>
                <a:lnTo>
                  <a:pt x="2375" y="3150"/>
                </a:lnTo>
                <a:lnTo>
                  <a:pt x="2387" y="3053"/>
                </a:lnTo>
                <a:lnTo>
                  <a:pt x="2400" y="2942"/>
                </a:lnTo>
                <a:lnTo>
                  <a:pt x="2412" y="2817"/>
                </a:lnTo>
                <a:lnTo>
                  <a:pt x="2425" y="2680"/>
                </a:lnTo>
                <a:lnTo>
                  <a:pt x="2437" y="2533"/>
                </a:lnTo>
                <a:lnTo>
                  <a:pt x="2450" y="2376"/>
                </a:lnTo>
                <a:lnTo>
                  <a:pt x="2462" y="2212"/>
                </a:lnTo>
                <a:lnTo>
                  <a:pt x="2475" y="2042"/>
                </a:lnTo>
                <a:lnTo>
                  <a:pt x="2487" y="1868"/>
                </a:lnTo>
                <a:lnTo>
                  <a:pt x="2500" y="1693"/>
                </a:lnTo>
                <a:lnTo>
                  <a:pt x="2512" y="1517"/>
                </a:lnTo>
                <a:lnTo>
                  <a:pt x="2525" y="1343"/>
                </a:lnTo>
                <a:lnTo>
                  <a:pt x="2537" y="1173"/>
                </a:lnTo>
                <a:lnTo>
                  <a:pt x="2550" y="1009"/>
                </a:lnTo>
                <a:lnTo>
                  <a:pt x="2562" y="852"/>
                </a:lnTo>
                <a:lnTo>
                  <a:pt x="2575" y="705"/>
                </a:lnTo>
                <a:lnTo>
                  <a:pt x="2587" y="568"/>
                </a:lnTo>
                <a:lnTo>
                  <a:pt x="2600" y="443"/>
                </a:lnTo>
                <a:lnTo>
                  <a:pt x="2612" y="332"/>
                </a:lnTo>
                <a:lnTo>
                  <a:pt x="2625" y="235"/>
                </a:lnTo>
                <a:lnTo>
                  <a:pt x="2637" y="154"/>
                </a:lnTo>
                <a:lnTo>
                  <a:pt x="2650" y="90"/>
                </a:lnTo>
                <a:lnTo>
                  <a:pt x="2662" y="42"/>
                </a:lnTo>
                <a:lnTo>
                  <a:pt x="2675" y="12"/>
                </a:lnTo>
                <a:lnTo>
                  <a:pt x="2687" y="0"/>
                </a:lnTo>
                <a:lnTo>
                  <a:pt x="2700" y="5"/>
                </a:lnTo>
                <a:lnTo>
                  <a:pt x="2712" y="27"/>
                </a:lnTo>
                <a:lnTo>
                  <a:pt x="2725" y="67"/>
                </a:lnTo>
                <a:lnTo>
                  <a:pt x="2737" y="123"/>
                </a:lnTo>
                <a:lnTo>
                  <a:pt x="2750" y="194"/>
                </a:lnTo>
                <a:lnTo>
                  <a:pt x="2762" y="281"/>
                </a:lnTo>
                <a:lnTo>
                  <a:pt x="2775" y="381"/>
                </a:lnTo>
                <a:lnTo>
                  <a:pt x="2787" y="493"/>
                </a:lnTo>
                <a:lnTo>
                  <a:pt x="2800" y="616"/>
                </a:lnTo>
                <a:lnTo>
                  <a:pt x="2812" y="749"/>
                </a:lnTo>
                <a:lnTo>
                  <a:pt x="2824" y="890"/>
                </a:lnTo>
                <a:lnTo>
                  <a:pt x="2837" y="1037"/>
                </a:lnTo>
                <a:lnTo>
                  <a:pt x="2849" y="1189"/>
                </a:lnTo>
                <a:lnTo>
                  <a:pt x="2862" y="1343"/>
                </a:lnTo>
                <a:lnTo>
                  <a:pt x="2875" y="1499"/>
                </a:lnTo>
                <a:lnTo>
                  <a:pt x="2887" y="1654"/>
                </a:lnTo>
                <a:lnTo>
                  <a:pt x="2900" y="1807"/>
                </a:lnTo>
                <a:lnTo>
                  <a:pt x="2912" y="1956"/>
                </a:lnTo>
                <a:lnTo>
                  <a:pt x="2925" y="2099"/>
                </a:lnTo>
                <a:lnTo>
                  <a:pt x="2937" y="2236"/>
                </a:lnTo>
                <a:lnTo>
                  <a:pt x="2950" y="2365"/>
                </a:lnTo>
                <a:lnTo>
                  <a:pt x="2962" y="2483"/>
                </a:lnTo>
                <a:lnTo>
                  <a:pt x="2975" y="2592"/>
                </a:lnTo>
                <a:lnTo>
                  <a:pt x="2987" y="2688"/>
                </a:lnTo>
                <a:lnTo>
                  <a:pt x="3000" y="2773"/>
                </a:lnTo>
                <a:lnTo>
                  <a:pt x="3012" y="2844"/>
                </a:lnTo>
                <a:lnTo>
                  <a:pt x="3025" y="2902"/>
                </a:lnTo>
                <a:lnTo>
                  <a:pt x="3037" y="2945"/>
                </a:lnTo>
                <a:lnTo>
                  <a:pt x="3050" y="2975"/>
                </a:lnTo>
                <a:lnTo>
                  <a:pt x="3062" y="2991"/>
                </a:lnTo>
                <a:lnTo>
                  <a:pt x="3075" y="2993"/>
                </a:lnTo>
                <a:lnTo>
                  <a:pt x="3087" y="2981"/>
                </a:lnTo>
                <a:lnTo>
                  <a:pt x="3100" y="2956"/>
                </a:lnTo>
                <a:lnTo>
                  <a:pt x="3112" y="2919"/>
                </a:lnTo>
                <a:lnTo>
                  <a:pt x="3125" y="2869"/>
                </a:lnTo>
                <a:lnTo>
                  <a:pt x="3137" y="2809"/>
                </a:lnTo>
                <a:lnTo>
                  <a:pt x="3150" y="2739"/>
                </a:lnTo>
                <a:lnTo>
                  <a:pt x="3162" y="2660"/>
                </a:lnTo>
                <a:lnTo>
                  <a:pt x="3175" y="2574"/>
                </a:lnTo>
                <a:lnTo>
                  <a:pt x="3187" y="2480"/>
                </a:lnTo>
                <a:lnTo>
                  <a:pt x="3200" y="2381"/>
                </a:lnTo>
                <a:lnTo>
                  <a:pt x="3212" y="2278"/>
                </a:lnTo>
                <a:lnTo>
                  <a:pt x="3225" y="2172"/>
                </a:lnTo>
                <a:lnTo>
                  <a:pt x="3237" y="2065"/>
                </a:lnTo>
                <a:lnTo>
                  <a:pt x="3250" y="1957"/>
                </a:lnTo>
                <a:lnTo>
                  <a:pt x="3262" y="1849"/>
                </a:lnTo>
                <a:lnTo>
                  <a:pt x="3275" y="1744"/>
                </a:lnTo>
                <a:lnTo>
                  <a:pt x="3287" y="1642"/>
                </a:lnTo>
                <a:lnTo>
                  <a:pt x="3300" y="1544"/>
                </a:lnTo>
                <a:lnTo>
                  <a:pt x="3312" y="1450"/>
                </a:lnTo>
                <a:lnTo>
                  <a:pt x="3325" y="1363"/>
                </a:lnTo>
                <a:lnTo>
                  <a:pt x="3337" y="1282"/>
                </a:lnTo>
                <a:lnTo>
                  <a:pt x="3350" y="1208"/>
                </a:lnTo>
                <a:lnTo>
                  <a:pt x="3362" y="1143"/>
                </a:lnTo>
                <a:lnTo>
                  <a:pt x="3375" y="1085"/>
                </a:lnTo>
                <a:lnTo>
                  <a:pt x="3387" y="1036"/>
                </a:lnTo>
                <a:lnTo>
                  <a:pt x="3400" y="996"/>
                </a:lnTo>
                <a:lnTo>
                  <a:pt x="3412" y="965"/>
                </a:lnTo>
                <a:lnTo>
                  <a:pt x="3425" y="943"/>
                </a:lnTo>
                <a:lnTo>
                  <a:pt x="3437" y="929"/>
                </a:lnTo>
                <a:lnTo>
                  <a:pt x="3449" y="925"/>
                </a:lnTo>
                <a:lnTo>
                  <a:pt x="3462" y="928"/>
                </a:lnTo>
                <a:lnTo>
                  <a:pt x="3474" y="940"/>
                </a:lnTo>
                <a:lnTo>
                  <a:pt x="3487" y="959"/>
                </a:lnTo>
                <a:lnTo>
                  <a:pt x="3500" y="985"/>
                </a:lnTo>
                <a:lnTo>
                  <a:pt x="3512" y="1017"/>
                </a:lnTo>
                <a:lnTo>
                  <a:pt x="3525" y="1055"/>
                </a:lnTo>
                <a:lnTo>
                  <a:pt x="3537" y="1098"/>
                </a:lnTo>
                <a:lnTo>
                  <a:pt x="3550" y="1146"/>
                </a:lnTo>
                <a:lnTo>
                  <a:pt x="3562" y="1197"/>
                </a:lnTo>
                <a:lnTo>
                  <a:pt x="3575" y="1251"/>
                </a:lnTo>
                <a:lnTo>
                  <a:pt x="3587" y="1308"/>
                </a:lnTo>
                <a:lnTo>
                  <a:pt x="3600" y="1366"/>
                </a:lnTo>
                <a:lnTo>
                  <a:pt x="3612" y="1424"/>
                </a:lnTo>
                <a:lnTo>
                  <a:pt x="3625" y="1483"/>
                </a:lnTo>
                <a:lnTo>
                  <a:pt x="3637" y="1541"/>
                </a:lnTo>
                <a:lnTo>
                  <a:pt x="3650" y="1598"/>
                </a:lnTo>
                <a:lnTo>
                  <a:pt x="3662" y="1653"/>
                </a:lnTo>
                <a:lnTo>
                  <a:pt x="3675" y="1705"/>
                </a:lnTo>
                <a:lnTo>
                  <a:pt x="3687" y="1755"/>
                </a:lnTo>
                <a:lnTo>
                  <a:pt x="3700" y="1802"/>
                </a:lnTo>
                <a:lnTo>
                  <a:pt x="3712" y="1845"/>
                </a:lnTo>
                <a:lnTo>
                  <a:pt x="3725" y="1884"/>
                </a:lnTo>
                <a:lnTo>
                  <a:pt x="3737" y="1919"/>
                </a:lnTo>
                <a:lnTo>
                  <a:pt x="3750" y="1950"/>
                </a:lnTo>
                <a:lnTo>
                  <a:pt x="3762" y="1976"/>
                </a:lnTo>
                <a:lnTo>
                  <a:pt x="3775" y="1998"/>
                </a:lnTo>
                <a:lnTo>
                  <a:pt x="3787" y="2015"/>
                </a:lnTo>
                <a:lnTo>
                  <a:pt x="3800" y="2028"/>
                </a:lnTo>
                <a:lnTo>
                  <a:pt x="3812" y="2036"/>
                </a:lnTo>
                <a:lnTo>
                  <a:pt x="3825" y="2040"/>
                </a:lnTo>
                <a:lnTo>
                  <a:pt x="3837" y="2040"/>
                </a:lnTo>
                <a:lnTo>
                  <a:pt x="3850" y="2037"/>
                </a:lnTo>
                <a:lnTo>
                  <a:pt x="3862" y="2029"/>
                </a:lnTo>
                <a:lnTo>
                  <a:pt x="3875" y="2019"/>
                </a:lnTo>
                <a:lnTo>
                  <a:pt x="3887" y="2005"/>
                </a:lnTo>
                <a:lnTo>
                  <a:pt x="3900" y="1989"/>
                </a:lnTo>
                <a:lnTo>
                  <a:pt x="3912" y="1971"/>
                </a:lnTo>
                <a:lnTo>
                  <a:pt x="3925" y="1951"/>
                </a:lnTo>
                <a:lnTo>
                  <a:pt x="3937" y="1929"/>
                </a:lnTo>
                <a:lnTo>
                  <a:pt x="3950" y="1906"/>
                </a:lnTo>
                <a:lnTo>
                  <a:pt x="3962" y="1881"/>
                </a:lnTo>
                <a:lnTo>
                  <a:pt x="3975" y="1857"/>
                </a:lnTo>
                <a:lnTo>
                  <a:pt x="3987" y="1832"/>
                </a:lnTo>
                <a:lnTo>
                  <a:pt x="4000" y="1807"/>
                </a:lnTo>
                <a:lnTo>
                  <a:pt x="4012" y="1782"/>
                </a:lnTo>
                <a:lnTo>
                  <a:pt x="4025" y="1759"/>
                </a:lnTo>
                <a:lnTo>
                  <a:pt x="4037" y="1735"/>
                </a:lnTo>
                <a:lnTo>
                  <a:pt x="4050" y="1713"/>
                </a:lnTo>
                <a:lnTo>
                  <a:pt x="4062" y="1692"/>
                </a:lnTo>
                <a:lnTo>
                  <a:pt x="4075" y="1673"/>
                </a:lnTo>
                <a:lnTo>
                  <a:pt x="4087" y="1655"/>
                </a:lnTo>
                <a:lnTo>
                  <a:pt x="4100" y="1639"/>
                </a:lnTo>
                <a:lnTo>
                  <a:pt x="4112" y="1624"/>
                </a:lnTo>
                <a:lnTo>
                  <a:pt x="4125" y="1612"/>
                </a:lnTo>
                <a:lnTo>
                  <a:pt x="4137" y="1601"/>
                </a:lnTo>
                <a:lnTo>
                  <a:pt x="4150" y="1591"/>
                </a:lnTo>
                <a:lnTo>
                  <a:pt x="4162" y="1584"/>
                </a:lnTo>
                <a:lnTo>
                  <a:pt x="4175" y="1578"/>
                </a:lnTo>
                <a:lnTo>
                  <a:pt x="4187" y="1574"/>
                </a:lnTo>
                <a:lnTo>
                  <a:pt x="4200" y="1572"/>
                </a:lnTo>
                <a:lnTo>
                  <a:pt x="4212" y="1571"/>
                </a:lnTo>
                <a:lnTo>
                  <a:pt x="4225" y="1572"/>
                </a:lnTo>
                <a:lnTo>
                  <a:pt x="4237" y="1574"/>
                </a:lnTo>
                <a:lnTo>
                  <a:pt x="4250" y="1577"/>
                </a:lnTo>
                <a:lnTo>
                  <a:pt x="4262" y="1581"/>
                </a:lnTo>
                <a:lnTo>
                  <a:pt x="4275" y="1587"/>
                </a:lnTo>
                <a:lnTo>
                  <a:pt x="4287" y="1593"/>
                </a:lnTo>
                <a:lnTo>
                  <a:pt x="4300" y="1599"/>
                </a:lnTo>
                <a:lnTo>
                  <a:pt x="4312" y="1607"/>
                </a:lnTo>
                <a:lnTo>
                  <a:pt x="4325" y="1614"/>
                </a:lnTo>
                <a:lnTo>
                  <a:pt x="4337" y="1622"/>
                </a:lnTo>
                <a:lnTo>
                  <a:pt x="4350" y="1631"/>
                </a:lnTo>
                <a:lnTo>
                  <a:pt x="4362" y="1639"/>
                </a:lnTo>
                <a:lnTo>
                  <a:pt x="4375" y="1647"/>
                </a:lnTo>
                <a:lnTo>
                  <a:pt x="4387" y="1655"/>
                </a:lnTo>
                <a:lnTo>
                  <a:pt x="4399" y="1663"/>
                </a:lnTo>
                <a:lnTo>
                  <a:pt x="4412" y="1671"/>
                </a:lnTo>
                <a:lnTo>
                  <a:pt x="4425" y="1678"/>
                </a:lnTo>
                <a:lnTo>
                  <a:pt x="4437" y="1685"/>
                </a:lnTo>
                <a:lnTo>
                  <a:pt x="4449" y="1691"/>
                </a:lnTo>
                <a:lnTo>
                  <a:pt x="4462" y="1697"/>
                </a:lnTo>
                <a:lnTo>
                  <a:pt x="4475" y="1702"/>
                </a:lnTo>
                <a:lnTo>
                  <a:pt x="4487" y="1707"/>
                </a:lnTo>
                <a:lnTo>
                  <a:pt x="4500" y="1711"/>
                </a:lnTo>
                <a:lnTo>
                  <a:pt x="4512" y="1715"/>
                </a:lnTo>
                <a:lnTo>
                  <a:pt x="4525" y="1718"/>
                </a:lnTo>
                <a:lnTo>
                  <a:pt x="4537" y="1720"/>
                </a:lnTo>
                <a:lnTo>
                  <a:pt x="4550" y="1722"/>
                </a:lnTo>
                <a:lnTo>
                  <a:pt x="4562" y="1723"/>
                </a:lnTo>
                <a:lnTo>
                  <a:pt x="4575" y="1724"/>
                </a:lnTo>
                <a:lnTo>
                  <a:pt x="4587" y="1725"/>
                </a:lnTo>
                <a:lnTo>
                  <a:pt x="4600" y="1725"/>
                </a:lnTo>
                <a:lnTo>
                  <a:pt x="4612" y="1724"/>
                </a:lnTo>
                <a:lnTo>
                  <a:pt x="4625" y="1724"/>
                </a:lnTo>
                <a:lnTo>
                  <a:pt x="4637" y="1723"/>
                </a:lnTo>
                <a:lnTo>
                  <a:pt x="4650" y="1721"/>
                </a:lnTo>
                <a:lnTo>
                  <a:pt x="4662" y="1720"/>
                </a:lnTo>
                <a:lnTo>
                  <a:pt x="4675" y="1718"/>
                </a:lnTo>
                <a:lnTo>
                  <a:pt x="4687" y="1716"/>
                </a:lnTo>
                <a:lnTo>
                  <a:pt x="4700" y="1714"/>
                </a:lnTo>
                <a:lnTo>
                  <a:pt x="4712" y="1712"/>
                </a:lnTo>
                <a:lnTo>
                  <a:pt x="4725" y="1710"/>
                </a:lnTo>
                <a:lnTo>
                  <a:pt x="4737" y="1708"/>
                </a:lnTo>
                <a:lnTo>
                  <a:pt x="4750" y="1706"/>
                </a:lnTo>
                <a:lnTo>
                  <a:pt x="4762" y="1704"/>
                </a:lnTo>
                <a:lnTo>
                  <a:pt x="4775" y="1702"/>
                </a:lnTo>
                <a:lnTo>
                  <a:pt x="4787" y="1700"/>
                </a:lnTo>
                <a:lnTo>
                  <a:pt x="4800" y="1698"/>
                </a:lnTo>
                <a:lnTo>
                  <a:pt x="4812" y="1696"/>
                </a:lnTo>
                <a:lnTo>
                  <a:pt x="4825" y="1695"/>
                </a:lnTo>
                <a:lnTo>
                  <a:pt x="4837" y="1693"/>
                </a:lnTo>
                <a:lnTo>
                  <a:pt x="4850" y="1692"/>
                </a:lnTo>
                <a:lnTo>
                  <a:pt x="4862" y="1691"/>
                </a:lnTo>
                <a:lnTo>
                  <a:pt x="4875" y="1690"/>
                </a:lnTo>
                <a:lnTo>
                  <a:pt x="4887" y="1689"/>
                </a:lnTo>
                <a:lnTo>
                  <a:pt x="4900" y="1688"/>
                </a:lnTo>
                <a:lnTo>
                  <a:pt x="4912" y="1687"/>
                </a:lnTo>
                <a:lnTo>
                  <a:pt x="4925" y="1687"/>
                </a:lnTo>
                <a:lnTo>
                  <a:pt x="4937" y="1686"/>
                </a:lnTo>
                <a:lnTo>
                  <a:pt x="4950" y="1686"/>
                </a:lnTo>
                <a:lnTo>
                  <a:pt x="4962" y="1686"/>
                </a:lnTo>
                <a:lnTo>
                  <a:pt x="4975" y="1686"/>
                </a:lnTo>
                <a:lnTo>
                  <a:pt x="4987" y="1686"/>
                </a:lnTo>
                <a:lnTo>
                  <a:pt x="5000" y="1686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44">
            <a:extLst>
              <a:ext uri="{FF2B5EF4-FFF2-40B4-BE49-F238E27FC236}">
                <a16:creationId xmlns:a16="http://schemas.microsoft.com/office/drawing/2014/main" id="{711BEF08-E037-866D-89F7-9EAAD57B0812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0" y="2125353"/>
            <a:ext cx="1408799" cy="832799"/>
          </a:xfrm>
          <a:custGeom>
            <a:avLst/>
            <a:gdLst/>
            <a:ahLst/>
            <a:cxnLst>
              <a:cxn ang="0">
                <a:pos x="75" y="1540"/>
              </a:cxn>
              <a:cxn ang="0">
                <a:pos x="162" y="1546"/>
              </a:cxn>
              <a:cxn ang="0">
                <a:pos x="250" y="1547"/>
              </a:cxn>
              <a:cxn ang="0">
                <a:pos x="337" y="1536"/>
              </a:cxn>
              <a:cxn ang="0">
                <a:pos x="424" y="1511"/>
              </a:cxn>
              <a:cxn ang="0">
                <a:pos x="512" y="1482"/>
              </a:cxn>
              <a:cxn ang="0">
                <a:pos x="600" y="1468"/>
              </a:cxn>
              <a:cxn ang="0">
                <a:pos x="687" y="1492"/>
              </a:cxn>
              <a:cxn ang="0">
                <a:pos x="775" y="1565"/>
              </a:cxn>
              <a:cxn ang="0">
                <a:pos x="862" y="1666"/>
              </a:cxn>
              <a:cxn ang="0">
                <a:pos x="950" y="1739"/>
              </a:cxn>
              <a:cxn ang="0">
                <a:pos x="1037" y="1714"/>
              </a:cxn>
              <a:cxn ang="0">
                <a:pos x="1125" y="1553"/>
              </a:cxn>
              <a:cxn ang="0">
                <a:pos x="1212" y="1292"/>
              </a:cxn>
              <a:cxn ang="0">
                <a:pos x="1300" y="1057"/>
              </a:cxn>
              <a:cxn ang="0">
                <a:pos x="1387" y="1014"/>
              </a:cxn>
              <a:cxn ang="0">
                <a:pos x="1475" y="1271"/>
              </a:cxn>
              <a:cxn ang="0">
                <a:pos x="1562" y="1780"/>
              </a:cxn>
              <a:cxn ang="0">
                <a:pos x="1650" y="2317"/>
              </a:cxn>
              <a:cxn ang="0">
                <a:pos x="1737" y="2565"/>
              </a:cxn>
              <a:cxn ang="0">
                <a:pos x="1825" y="2299"/>
              </a:cxn>
              <a:cxn ang="0">
                <a:pos x="1912" y="1549"/>
              </a:cxn>
              <a:cxn ang="0">
                <a:pos x="2000" y="639"/>
              </a:cxn>
              <a:cxn ang="0">
                <a:pos x="2087" y="51"/>
              </a:cxn>
              <a:cxn ang="0">
                <a:pos x="2175" y="156"/>
              </a:cxn>
              <a:cxn ang="0">
                <a:pos x="2262" y="978"/>
              </a:cxn>
              <a:cxn ang="0">
                <a:pos x="2350" y="2144"/>
              </a:cxn>
              <a:cxn ang="0">
                <a:pos x="2437" y="3061"/>
              </a:cxn>
              <a:cxn ang="0">
                <a:pos x="2525" y="3246"/>
              </a:cxn>
              <a:cxn ang="0">
                <a:pos x="2612" y="2602"/>
              </a:cxn>
              <a:cxn ang="0">
                <a:pos x="2700" y="1469"/>
              </a:cxn>
              <a:cxn ang="0">
                <a:pos x="2787" y="434"/>
              </a:cxn>
              <a:cxn ang="0">
                <a:pos x="2875" y="0"/>
              </a:cxn>
              <a:cxn ang="0">
                <a:pos x="2962" y="320"/>
              </a:cxn>
              <a:cxn ang="0">
                <a:pos x="3050" y="1151"/>
              </a:cxn>
              <a:cxn ang="0">
                <a:pos x="3137" y="2024"/>
              </a:cxn>
              <a:cxn ang="0">
                <a:pos x="3225" y="2520"/>
              </a:cxn>
              <a:cxn ang="0">
                <a:pos x="3312" y="2476"/>
              </a:cxn>
              <a:cxn ang="0">
                <a:pos x="3400" y="2025"/>
              </a:cxn>
              <a:cxn ang="0">
                <a:pos x="3487" y="1468"/>
              </a:cxn>
              <a:cxn ang="0">
                <a:pos x="3575" y="1086"/>
              </a:cxn>
              <a:cxn ang="0">
                <a:pos x="3662" y="1006"/>
              </a:cxn>
              <a:cxn ang="0">
                <a:pos x="3750" y="1179"/>
              </a:cxn>
              <a:cxn ang="0">
                <a:pos x="3837" y="1448"/>
              </a:cxn>
              <a:cxn ang="0">
                <a:pos x="3925" y="1662"/>
              </a:cxn>
              <a:cxn ang="0">
                <a:pos x="4012" y="1744"/>
              </a:cxn>
              <a:cxn ang="0">
                <a:pos x="4100" y="1705"/>
              </a:cxn>
              <a:cxn ang="0">
                <a:pos x="4187" y="1607"/>
              </a:cxn>
              <a:cxn ang="0">
                <a:pos x="4275" y="1518"/>
              </a:cxn>
              <a:cxn ang="0">
                <a:pos x="4362" y="1472"/>
              </a:cxn>
              <a:cxn ang="0">
                <a:pos x="4449" y="1473"/>
              </a:cxn>
              <a:cxn ang="0">
                <a:pos x="4537" y="1498"/>
              </a:cxn>
              <a:cxn ang="0">
                <a:pos x="4625" y="1527"/>
              </a:cxn>
              <a:cxn ang="0">
                <a:pos x="4712" y="1544"/>
              </a:cxn>
              <a:cxn ang="0">
                <a:pos x="4800" y="1548"/>
              </a:cxn>
              <a:cxn ang="0">
                <a:pos x="4887" y="1543"/>
              </a:cxn>
              <a:cxn ang="0">
                <a:pos x="4975" y="1536"/>
              </a:cxn>
            </a:cxnLst>
            <a:rect l="0" t="0" r="r" b="b"/>
            <a:pathLst>
              <a:path w="5000" h="3282">
                <a:moveTo>
                  <a:pt x="0" y="1535"/>
                </a:moveTo>
                <a:lnTo>
                  <a:pt x="12" y="1535"/>
                </a:lnTo>
                <a:lnTo>
                  <a:pt x="25" y="1536"/>
                </a:lnTo>
                <a:lnTo>
                  <a:pt x="37" y="1537"/>
                </a:lnTo>
                <a:lnTo>
                  <a:pt x="50" y="1538"/>
                </a:lnTo>
                <a:lnTo>
                  <a:pt x="62" y="1539"/>
                </a:lnTo>
                <a:lnTo>
                  <a:pt x="75" y="1540"/>
                </a:lnTo>
                <a:lnTo>
                  <a:pt x="87" y="1541"/>
                </a:lnTo>
                <a:lnTo>
                  <a:pt x="100" y="1542"/>
                </a:lnTo>
                <a:lnTo>
                  <a:pt x="112" y="1543"/>
                </a:lnTo>
                <a:lnTo>
                  <a:pt x="125" y="1544"/>
                </a:lnTo>
                <a:lnTo>
                  <a:pt x="137" y="1545"/>
                </a:lnTo>
                <a:lnTo>
                  <a:pt x="150" y="1546"/>
                </a:lnTo>
                <a:lnTo>
                  <a:pt x="162" y="1546"/>
                </a:lnTo>
                <a:lnTo>
                  <a:pt x="175" y="1547"/>
                </a:lnTo>
                <a:lnTo>
                  <a:pt x="187" y="1547"/>
                </a:lnTo>
                <a:lnTo>
                  <a:pt x="200" y="1548"/>
                </a:lnTo>
                <a:lnTo>
                  <a:pt x="212" y="1548"/>
                </a:lnTo>
                <a:lnTo>
                  <a:pt x="225" y="1548"/>
                </a:lnTo>
                <a:lnTo>
                  <a:pt x="237" y="1547"/>
                </a:lnTo>
                <a:lnTo>
                  <a:pt x="250" y="1547"/>
                </a:lnTo>
                <a:lnTo>
                  <a:pt x="262" y="1546"/>
                </a:lnTo>
                <a:lnTo>
                  <a:pt x="275" y="1545"/>
                </a:lnTo>
                <a:lnTo>
                  <a:pt x="287" y="1544"/>
                </a:lnTo>
                <a:lnTo>
                  <a:pt x="300" y="1542"/>
                </a:lnTo>
                <a:lnTo>
                  <a:pt x="312" y="1540"/>
                </a:lnTo>
                <a:lnTo>
                  <a:pt x="325" y="1538"/>
                </a:lnTo>
                <a:lnTo>
                  <a:pt x="337" y="1536"/>
                </a:lnTo>
                <a:lnTo>
                  <a:pt x="350" y="1533"/>
                </a:lnTo>
                <a:lnTo>
                  <a:pt x="362" y="1530"/>
                </a:lnTo>
                <a:lnTo>
                  <a:pt x="375" y="1527"/>
                </a:lnTo>
                <a:lnTo>
                  <a:pt x="387" y="1523"/>
                </a:lnTo>
                <a:lnTo>
                  <a:pt x="399" y="1519"/>
                </a:lnTo>
                <a:lnTo>
                  <a:pt x="412" y="1515"/>
                </a:lnTo>
                <a:lnTo>
                  <a:pt x="424" y="1511"/>
                </a:lnTo>
                <a:lnTo>
                  <a:pt x="437" y="1507"/>
                </a:lnTo>
                <a:lnTo>
                  <a:pt x="449" y="1503"/>
                </a:lnTo>
                <a:lnTo>
                  <a:pt x="462" y="1498"/>
                </a:lnTo>
                <a:lnTo>
                  <a:pt x="474" y="1494"/>
                </a:lnTo>
                <a:lnTo>
                  <a:pt x="487" y="1490"/>
                </a:lnTo>
                <a:lnTo>
                  <a:pt x="499" y="1486"/>
                </a:lnTo>
                <a:lnTo>
                  <a:pt x="512" y="1482"/>
                </a:lnTo>
                <a:lnTo>
                  <a:pt x="524" y="1478"/>
                </a:lnTo>
                <a:lnTo>
                  <a:pt x="537" y="1475"/>
                </a:lnTo>
                <a:lnTo>
                  <a:pt x="549" y="1473"/>
                </a:lnTo>
                <a:lnTo>
                  <a:pt x="562" y="1470"/>
                </a:lnTo>
                <a:lnTo>
                  <a:pt x="575" y="1469"/>
                </a:lnTo>
                <a:lnTo>
                  <a:pt x="587" y="1468"/>
                </a:lnTo>
                <a:lnTo>
                  <a:pt x="600" y="1468"/>
                </a:lnTo>
                <a:lnTo>
                  <a:pt x="612" y="1468"/>
                </a:lnTo>
                <a:lnTo>
                  <a:pt x="625" y="1470"/>
                </a:lnTo>
                <a:lnTo>
                  <a:pt x="637" y="1472"/>
                </a:lnTo>
                <a:lnTo>
                  <a:pt x="650" y="1476"/>
                </a:lnTo>
                <a:lnTo>
                  <a:pt x="662" y="1480"/>
                </a:lnTo>
                <a:lnTo>
                  <a:pt x="675" y="1486"/>
                </a:lnTo>
                <a:lnTo>
                  <a:pt x="687" y="1492"/>
                </a:lnTo>
                <a:lnTo>
                  <a:pt x="700" y="1500"/>
                </a:lnTo>
                <a:lnTo>
                  <a:pt x="712" y="1508"/>
                </a:lnTo>
                <a:lnTo>
                  <a:pt x="725" y="1518"/>
                </a:lnTo>
                <a:lnTo>
                  <a:pt x="737" y="1528"/>
                </a:lnTo>
                <a:lnTo>
                  <a:pt x="750" y="1540"/>
                </a:lnTo>
                <a:lnTo>
                  <a:pt x="762" y="1552"/>
                </a:lnTo>
                <a:lnTo>
                  <a:pt x="775" y="1565"/>
                </a:lnTo>
                <a:lnTo>
                  <a:pt x="787" y="1579"/>
                </a:lnTo>
                <a:lnTo>
                  <a:pt x="800" y="1593"/>
                </a:lnTo>
                <a:lnTo>
                  <a:pt x="812" y="1607"/>
                </a:lnTo>
                <a:lnTo>
                  <a:pt x="825" y="1622"/>
                </a:lnTo>
                <a:lnTo>
                  <a:pt x="837" y="1637"/>
                </a:lnTo>
                <a:lnTo>
                  <a:pt x="850" y="1652"/>
                </a:lnTo>
                <a:lnTo>
                  <a:pt x="862" y="1666"/>
                </a:lnTo>
                <a:lnTo>
                  <a:pt x="875" y="1680"/>
                </a:lnTo>
                <a:lnTo>
                  <a:pt x="887" y="1693"/>
                </a:lnTo>
                <a:lnTo>
                  <a:pt x="900" y="1705"/>
                </a:lnTo>
                <a:lnTo>
                  <a:pt x="912" y="1716"/>
                </a:lnTo>
                <a:lnTo>
                  <a:pt x="925" y="1725"/>
                </a:lnTo>
                <a:lnTo>
                  <a:pt x="937" y="1733"/>
                </a:lnTo>
                <a:lnTo>
                  <a:pt x="950" y="1739"/>
                </a:lnTo>
                <a:lnTo>
                  <a:pt x="962" y="1743"/>
                </a:lnTo>
                <a:lnTo>
                  <a:pt x="975" y="1745"/>
                </a:lnTo>
                <a:lnTo>
                  <a:pt x="987" y="1744"/>
                </a:lnTo>
                <a:lnTo>
                  <a:pt x="1000" y="1741"/>
                </a:lnTo>
                <a:lnTo>
                  <a:pt x="1012" y="1735"/>
                </a:lnTo>
                <a:lnTo>
                  <a:pt x="1025" y="1726"/>
                </a:lnTo>
                <a:lnTo>
                  <a:pt x="1037" y="1714"/>
                </a:lnTo>
                <a:lnTo>
                  <a:pt x="1050" y="1700"/>
                </a:lnTo>
                <a:lnTo>
                  <a:pt x="1062" y="1682"/>
                </a:lnTo>
                <a:lnTo>
                  <a:pt x="1075" y="1662"/>
                </a:lnTo>
                <a:lnTo>
                  <a:pt x="1087" y="1639"/>
                </a:lnTo>
                <a:lnTo>
                  <a:pt x="1099" y="1613"/>
                </a:lnTo>
                <a:lnTo>
                  <a:pt x="1112" y="1584"/>
                </a:lnTo>
                <a:lnTo>
                  <a:pt x="1125" y="1553"/>
                </a:lnTo>
                <a:lnTo>
                  <a:pt x="1137" y="1520"/>
                </a:lnTo>
                <a:lnTo>
                  <a:pt x="1150" y="1485"/>
                </a:lnTo>
                <a:lnTo>
                  <a:pt x="1162" y="1448"/>
                </a:lnTo>
                <a:lnTo>
                  <a:pt x="1175" y="1410"/>
                </a:lnTo>
                <a:lnTo>
                  <a:pt x="1187" y="1371"/>
                </a:lnTo>
                <a:lnTo>
                  <a:pt x="1200" y="1332"/>
                </a:lnTo>
                <a:lnTo>
                  <a:pt x="1212" y="1292"/>
                </a:lnTo>
                <a:lnTo>
                  <a:pt x="1225" y="1253"/>
                </a:lnTo>
                <a:lnTo>
                  <a:pt x="1237" y="1215"/>
                </a:lnTo>
                <a:lnTo>
                  <a:pt x="1250" y="1179"/>
                </a:lnTo>
                <a:lnTo>
                  <a:pt x="1262" y="1144"/>
                </a:lnTo>
                <a:lnTo>
                  <a:pt x="1275" y="1112"/>
                </a:lnTo>
                <a:lnTo>
                  <a:pt x="1287" y="1083"/>
                </a:lnTo>
                <a:lnTo>
                  <a:pt x="1300" y="1057"/>
                </a:lnTo>
                <a:lnTo>
                  <a:pt x="1312" y="1036"/>
                </a:lnTo>
                <a:lnTo>
                  <a:pt x="1325" y="1019"/>
                </a:lnTo>
                <a:lnTo>
                  <a:pt x="1337" y="1006"/>
                </a:lnTo>
                <a:lnTo>
                  <a:pt x="1350" y="1000"/>
                </a:lnTo>
                <a:lnTo>
                  <a:pt x="1362" y="998"/>
                </a:lnTo>
                <a:lnTo>
                  <a:pt x="1375" y="1003"/>
                </a:lnTo>
                <a:lnTo>
                  <a:pt x="1387" y="1014"/>
                </a:lnTo>
                <a:lnTo>
                  <a:pt x="1400" y="1032"/>
                </a:lnTo>
                <a:lnTo>
                  <a:pt x="1412" y="1055"/>
                </a:lnTo>
                <a:lnTo>
                  <a:pt x="1424" y="1086"/>
                </a:lnTo>
                <a:lnTo>
                  <a:pt x="1437" y="1123"/>
                </a:lnTo>
                <a:lnTo>
                  <a:pt x="1450" y="1166"/>
                </a:lnTo>
                <a:lnTo>
                  <a:pt x="1462" y="1216"/>
                </a:lnTo>
                <a:lnTo>
                  <a:pt x="1475" y="1271"/>
                </a:lnTo>
                <a:lnTo>
                  <a:pt x="1487" y="1332"/>
                </a:lnTo>
                <a:lnTo>
                  <a:pt x="1500" y="1397"/>
                </a:lnTo>
                <a:lnTo>
                  <a:pt x="1512" y="1468"/>
                </a:lnTo>
                <a:lnTo>
                  <a:pt x="1525" y="1542"/>
                </a:lnTo>
                <a:lnTo>
                  <a:pt x="1537" y="1619"/>
                </a:lnTo>
                <a:lnTo>
                  <a:pt x="1550" y="1699"/>
                </a:lnTo>
                <a:lnTo>
                  <a:pt x="1562" y="1780"/>
                </a:lnTo>
                <a:lnTo>
                  <a:pt x="1575" y="1863"/>
                </a:lnTo>
                <a:lnTo>
                  <a:pt x="1587" y="1944"/>
                </a:lnTo>
                <a:lnTo>
                  <a:pt x="1600" y="2025"/>
                </a:lnTo>
                <a:lnTo>
                  <a:pt x="1612" y="2104"/>
                </a:lnTo>
                <a:lnTo>
                  <a:pt x="1625" y="2179"/>
                </a:lnTo>
                <a:lnTo>
                  <a:pt x="1637" y="2251"/>
                </a:lnTo>
                <a:lnTo>
                  <a:pt x="1650" y="2317"/>
                </a:lnTo>
                <a:lnTo>
                  <a:pt x="1662" y="2377"/>
                </a:lnTo>
                <a:lnTo>
                  <a:pt x="1675" y="2431"/>
                </a:lnTo>
                <a:lnTo>
                  <a:pt x="1687" y="2476"/>
                </a:lnTo>
                <a:lnTo>
                  <a:pt x="1700" y="2513"/>
                </a:lnTo>
                <a:lnTo>
                  <a:pt x="1712" y="2541"/>
                </a:lnTo>
                <a:lnTo>
                  <a:pt x="1724" y="2558"/>
                </a:lnTo>
                <a:lnTo>
                  <a:pt x="1737" y="2565"/>
                </a:lnTo>
                <a:lnTo>
                  <a:pt x="1750" y="2562"/>
                </a:lnTo>
                <a:lnTo>
                  <a:pt x="1762" y="2546"/>
                </a:lnTo>
                <a:lnTo>
                  <a:pt x="1775" y="2520"/>
                </a:lnTo>
                <a:lnTo>
                  <a:pt x="1787" y="2482"/>
                </a:lnTo>
                <a:lnTo>
                  <a:pt x="1800" y="2432"/>
                </a:lnTo>
                <a:lnTo>
                  <a:pt x="1812" y="2371"/>
                </a:lnTo>
                <a:lnTo>
                  <a:pt x="1825" y="2299"/>
                </a:lnTo>
                <a:lnTo>
                  <a:pt x="1837" y="2217"/>
                </a:lnTo>
                <a:lnTo>
                  <a:pt x="1850" y="2125"/>
                </a:lnTo>
                <a:lnTo>
                  <a:pt x="1862" y="2024"/>
                </a:lnTo>
                <a:lnTo>
                  <a:pt x="1875" y="1915"/>
                </a:lnTo>
                <a:lnTo>
                  <a:pt x="1887" y="1798"/>
                </a:lnTo>
                <a:lnTo>
                  <a:pt x="1900" y="1676"/>
                </a:lnTo>
                <a:lnTo>
                  <a:pt x="1912" y="1549"/>
                </a:lnTo>
                <a:lnTo>
                  <a:pt x="1925" y="1418"/>
                </a:lnTo>
                <a:lnTo>
                  <a:pt x="1937" y="1285"/>
                </a:lnTo>
                <a:lnTo>
                  <a:pt x="1950" y="1151"/>
                </a:lnTo>
                <a:lnTo>
                  <a:pt x="1962" y="1018"/>
                </a:lnTo>
                <a:lnTo>
                  <a:pt x="1975" y="887"/>
                </a:lnTo>
                <a:lnTo>
                  <a:pt x="1987" y="761"/>
                </a:lnTo>
                <a:lnTo>
                  <a:pt x="2000" y="639"/>
                </a:lnTo>
                <a:lnTo>
                  <a:pt x="2012" y="524"/>
                </a:lnTo>
                <a:lnTo>
                  <a:pt x="2025" y="417"/>
                </a:lnTo>
                <a:lnTo>
                  <a:pt x="2037" y="320"/>
                </a:lnTo>
                <a:lnTo>
                  <a:pt x="2050" y="234"/>
                </a:lnTo>
                <a:lnTo>
                  <a:pt x="2062" y="160"/>
                </a:lnTo>
                <a:lnTo>
                  <a:pt x="2075" y="98"/>
                </a:lnTo>
                <a:lnTo>
                  <a:pt x="2087" y="51"/>
                </a:lnTo>
                <a:lnTo>
                  <a:pt x="2100" y="18"/>
                </a:lnTo>
                <a:lnTo>
                  <a:pt x="2112" y="1"/>
                </a:lnTo>
                <a:lnTo>
                  <a:pt x="2125" y="0"/>
                </a:lnTo>
                <a:lnTo>
                  <a:pt x="2137" y="15"/>
                </a:lnTo>
                <a:lnTo>
                  <a:pt x="2150" y="46"/>
                </a:lnTo>
                <a:lnTo>
                  <a:pt x="2162" y="93"/>
                </a:lnTo>
                <a:lnTo>
                  <a:pt x="2175" y="156"/>
                </a:lnTo>
                <a:lnTo>
                  <a:pt x="2187" y="234"/>
                </a:lnTo>
                <a:lnTo>
                  <a:pt x="2199" y="327"/>
                </a:lnTo>
                <a:lnTo>
                  <a:pt x="2212" y="434"/>
                </a:lnTo>
                <a:lnTo>
                  <a:pt x="2224" y="554"/>
                </a:lnTo>
                <a:lnTo>
                  <a:pt x="2237" y="686"/>
                </a:lnTo>
                <a:lnTo>
                  <a:pt x="2250" y="828"/>
                </a:lnTo>
                <a:lnTo>
                  <a:pt x="2262" y="978"/>
                </a:lnTo>
                <a:lnTo>
                  <a:pt x="2275" y="1137"/>
                </a:lnTo>
                <a:lnTo>
                  <a:pt x="2287" y="1301"/>
                </a:lnTo>
                <a:lnTo>
                  <a:pt x="2300" y="1469"/>
                </a:lnTo>
                <a:lnTo>
                  <a:pt x="2312" y="1639"/>
                </a:lnTo>
                <a:lnTo>
                  <a:pt x="2325" y="1809"/>
                </a:lnTo>
                <a:lnTo>
                  <a:pt x="2337" y="1978"/>
                </a:lnTo>
                <a:lnTo>
                  <a:pt x="2350" y="2144"/>
                </a:lnTo>
                <a:lnTo>
                  <a:pt x="2362" y="2304"/>
                </a:lnTo>
                <a:lnTo>
                  <a:pt x="2375" y="2457"/>
                </a:lnTo>
                <a:lnTo>
                  <a:pt x="2387" y="2602"/>
                </a:lnTo>
                <a:lnTo>
                  <a:pt x="2400" y="2736"/>
                </a:lnTo>
                <a:lnTo>
                  <a:pt x="2412" y="2858"/>
                </a:lnTo>
                <a:lnTo>
                  <a:pt x="2425" y="2967"/>
                </a:lnTo>
                <a:lnTo>
                  <a:pt x="2437" y="3061"/>
                </a:lnTo>
                <a:lnTo>
                  <a:pt x="2450" y="3139"/>
                </a:lnTo>
                <a:lnTo>
                  <a:pt x="2462" y="3201"/>
                </a:lnTo>
                <a:lnTo>
                  <a:pt x="2475" y="3246"/>
                </a:lnTo>
                <a:lnTo>
                  <a:pt x="2487" y="3273"/>
                </a:lnTo>
                <a:lnTo>
                  <a:pt x="2500" y="3282"/>
                </a:lnTo>
                <a:lnTo>
                  <a:pt x="2512" y="3273"/>
                </a:lnTo>
                <a:lnTo>
                  <a:pt x="2525" y="3246"/>
                </a:lnTo>
                <a:lnTo>
                  <a:pt x="2537" y="3201"/>
                </a:lnTo>
                <a:lnTo>
                  <a:pt x="2550" y="3139"/>
                </a:lnTo>
                <a:lnTo>
                  <a:pt x="2562" y="3061"/>
                </a:lnTo>
                <a:lnTo>
                  <a:pt x="2575" y="2967"/>
                </a:lnTo>
                <a:lnTo>
                  <a:pt x="2587" y="2858"/>
                </a:lnTo>
                <a:lnTo>
                  <a:pt x="2600" y="2736"/>
                </a:lnTo>
                <a:lnTo>
                  <a:pt x="2612" y="2602"/>
                </a:lnTo>
                <a:lnTo>
                  <a:pt x="2625" y="2457"/>
                </a:lnTo>
                <a:lnTo>
                  <a:pt x="2637" y="2304"/>
                </a:lnTo>
                <a:lnTo>
                  <a:pt x="2650" y="2144"/>
                </a:lnTo>
                <a:lnTo>
                  <a:pt x="2662" y="1978"/>
                </a:lnTo>
                <a:lnTo>
                  <a:pt x="2675" y="1809"/>
                </a:lnTo>
                <a:lnTo>
                  <a:pt x="2687" y="1639"/>
                </a:lnTo>
                <a:lnTo>
                  <a:pt x="2700" y="1469"/>
                </a:lnTo>
                <a:lnTo>
                  <a:pt x="2712" y="1301"/>
                </a:lnTo>
                <a:lnTo>
                  <a:pt x="2725" y="1137"/>
                </a:lnTo>
                <a:lnTo>
                  <a:pt x="2737" y="978"/>
                </a:lnTo>
                <a:lnTo>
                  <a:pt x="2750" y="828"/>
                </a:lnTo>
                <a:lnTo>
                  <a:pt x="2762" y="686"/>
                </a:lnTo>
                <a:lnTo>
                  <a:pt x="2775" y="554"/>
                </a:lnTo>
                <a:lnTo>
                  <a:pt x="2787" y="434"/>
                </a:lnTo>
                <a:lnTo>
                  <a:pt x="2800" y="327"/>
                </a:lnTo>
                <a:lnTo>
                  <a:pt x="2812" y="234"/>
                </a:lnTo>
                <a:lnTo>
                  <a:pt x="2824" y="156"/>
                </a:lnTo>
                <a:lnTo>
                  <a:pt x="2837" y="93"/>
                </a:lnTo>
                <a:lnTo>
                  <a:pt x="2849" y="46"/>
                </a:lnTo>
                <a:lnTo>
                  <a:pt x="2862" y="15"/>
                </a:lnTo>
                <a:lnTo>
                  <a:pt x="2875" y="0"/>
                </a:lnTo>
                <a:lnTo>
                  <a:pt x="2887" y="1"/>
                </a:lnTo>
                <a:lnTo>
                  <a:pt x="2900" y="18"/>
                </a:lnTo>
                <a:lnTo>
                  <a:pt x="2912" y="51"/>
                </a:lnTo>
                <a:lnTo>
                  <a:pt x="2925" y="98"/>
                </a:lnTo>
                <a:lnTo>
                  <a:pt x="2937" y="160"/>
                </a:lnTo>
                <a:lnTo>
                  <a:pt x="2950" y="234"/>
                </a:lnTo>
                <a:lnTo>
                  <a:pt x="2962" y="320"/>
                </a:lnTo>
                <a:lnTo>
                  <a:pt x="2975" y="417"/>
                </a:lnTo>
                <a:lnTo>
                  <a:pt x="2987" y="524"/>
                </a:lnTo>
                <a:lnTo>
                  <a:pt x="3000" y="639"/>
                </a:lnTo>
                <a:lnTo>
                  <a:pt x="3012" y="761"/>
                </a:lnTo>
                <a:lnTo>
                  <a:pt x="3025" y="887"/>
                </a:lnTo>
                <a:lnTo>
                  <a:pt x="3037" y="1018"/>
                </a:lnTo>
                <a:lnTo>
                  <a:pt x="3050" y="1151"/>
                </a:lnTo>
                <a:lnTo>
                  <a:pt x="3062" y="1285"/>
                </a:lnTo>
                <a:lnTo>
                  <a:pt x="3075" y="1418"/>
                </a:lnTo>
                <a:lnTo>
                  <a:pt x="3087" y="1549"/>
                </a:lnTo>
                <a:lnTo>
                  <a:pt x="3100" y="1676"/>
                </a:lnTo>
                <a:lnTo>
                  <a:pt x="3112" y="1798"/>
                </a:lnTo>
                <a:lnTo>
                  <a:pt x="3125" y="1915"/>
                </a:lnTo>
                <a:lnTo>
                  <a:pt x="3137" y="2024"/>
                </a:lnTo>
                <a:lnTo>
                  <a:pt x="3150" y="2125"/>
                </a:lnTo>
                <a:lnTo>
                  <a:pt x="3162" y="2217"/>
                </a:lnTo>
                <a:lnTo>
                  <a:pt x="3175" y="2299"/>
                </a:lnTo>
                <a:lnTo>
                  <a:pt x="3187" y="2371"/>
                </a:lnTo>
                <a:lnTo>
                  <a:pt x="3200" y="2432"/>
                </a:lnTo>
                <a:lnTo>
                  <a:pt x="3212" y="2482"/>
                </a:lnTo>
                <a:lnTo>
                  <a:pt x="3225" y="2520"/>
                </a:lnTo>
                <a:lnTo>
                  <a:pt x="3237" y="2546"/>
                </a:lnTo>
                <a:lnTo>
                  <a:pt x="3250" y="2562"/>
                </a:lnTo>
                <a:lnTo>
                  <a:pt x="3262" y="2565"/>
                </a:lnTo>
                <a:lnTo>
                  <a:pt x="3275" y="2558"/>
                </a:lnTo>
                <a:lnTo>
                  <a:pt x="3287" y="2541"/>
                </a:lnTo>
                <a:lnTo>
                  <a:pt x="3300" y="2513"/>
                </a:lnTo>
                <a:lnTo>
                  <a:pt x="3312" y="2476"/>
                </a:lnTo>
                <a:lnTo>
                  <a:pt x="3325" y="2431"/>
                </a:lnTo>
                <a:lnTo>
                  <a:pt x="3337" y="2377"/>
                </a:lnTo>
                <a:lnTo>
                  <a:pt x="3350" y="2317"/>
                </a:lnTo>
                <a:lnTo>
                  <a:pt x="3362" y="2251"/>
                </a:lnTo>
                <a:lnTo>
                  <a:pt x="3375" y="2179"/>
                </a:lnTo>
                <a:lnTo>
                  <a:pt x="3387" y="2104"/>
                </a:lnTo>
                <a:lnTo>
                  <a:pt x="3400" y="2025"/>
                </a:lnTo>
                <a:lnTo>
                  <a:pt x="3412" y="1944"/>
                </a:lnTo>
                <a:lnTo>
                  <a:pt x="3425" y="1863"/>
                </a:lnTo>
                <a:lnTo>
                  <a:pt x="3437" y="1780"/>
                </a:lnTo>
                <a:lnTo>
                  <a:pt x="3449" y="1699"/>
                </a:lnTo>
                <a:lnTo>
                  <a:pt x="3462" y="1619"/>
                </a:lnTo>
                <a:lnTo>
                  <a:pt x="3474" y="1542"/>
                </a:lnTo>
                <a:lnTo>
                  <a:pt x="3487" y="1468"/>
                </a:lnTo>
                <a:lnTo>
                  <a:pt x="3500" y="1397"/>
                </a:lnTo>
                <a:lnTo>
                  <a:pt x="3512" y="1332"/>
                </a:lnTo>
                <a:lnTo>
                  <a:pt x="3525" y="1271"/>
                </a:lnTo>
                <a:lnTo>
                  <a:pt x="3537" y="1216"/>
                </a:lnTo>
                <a:lnTo>
                  <a:pt x="3550" y="1166"/>
                </a:lnTo>
                <a:lnTo>
                  <a:pt x="3562" y="1123"/>
                </a:lnTo>
                <a:lnTo>
                  <a:pt x="3575" y="1086"/>
                </a:lnTo>
                <a:lnTo>
                  <a:pt x="3587" y="1055"/>
                </a:lnTo>
                <a:lnTo>
                  <a:pt x="3600" y="1032"/>
                </a:lnTo>
                <a:lnTo>
                  <a:pt x="3612" y="1014"/>
                </a:lnTo>
                <a:lnTo>
                  <a:pt x="3625" y="1003"/>
                </a:lnTo>
                <a:lnTo>
                  <a:pt x="3637" y="998"/>
                </a:lnTo>
                <a:lnTo>
                  <a:pt x="3650" y="1000"/>
                </a:lnTo>
                <a:lnTo>
                  <a:pt x="3662" y="1006"/>
                </a:lnTo>
                <a:lnTo>
                  <a:pt x="3675" y="1019"/>
                </a:lnTo>
                <a:lnTo>
                  <a:pt x="3687" y="1036"/>
                </a:lnTo>
                <a:lnTo>
                  <a:pt x="3700" y="1057"/>
                </a:lnTo>
                <a:lnTo>
                  <a:pt x="3712" y="1083"/>
                </a:lnTo>
                <a:lnTo>
                  <a:pt x="3725" y="1112"/>
                </a:lnTo>
                <a:lnTo>
                  <a:pt x="3737" y="1144"/>
                </a:lnTo>
                <a:lnTo>
                  <a:pt x="3750" y="1179"/>
                </a:lnTo>
                <a:lnTo>
                  <a:pt x="3762" y="1215"/>
                </a:lnTo>
                <a:lnTo>
                  <a:pt x="3775" y="1253"/>
                </a:lnTo>
                <a:lnTo>
                  <a:pt x="3787" y="1292"/>
                </a:lnTo>
                <a:lnTo>
                  <a:pt x="3800" y="1332"/>
                </a:lnTo>
                <a:lnTo>
                  <a:pt x="3812" y="1371"/>
                </a:lnTo>
                <a:lnTo>
                  <a:pt x="3825" y="1410"/>
                </a:lnTo>
                <a:lnTo>
                  <a:pt x="3837" y="1448"/>
                </a:lnTo>
                <a:lnTo>
                  <a:pt x="3850" y="1485"/>
                </a:lnTo>
                <a:lnTo>
                  <a:pt x="3862" y="1520"/>
                </a:lnTo>
                <a:lnTo>
                  <a:pt x="3875" y="1553"/>
                </a:lnTo>
                <a:lnTo>
                  <a:pt x="3887" y="1584"/>
                </a:lnTo>
                <a:lnTo>
                  <a:pt x="3900" y="1613"/>
                </a:lnTo>
                <a:lnTo>
                  <a:pt x="3912" y="1639"/>
                </a:lnTo>
                <a:lnTo>
                  <a:pt x="3925" y="1662"/>
                </a:lnTo>
                <a:lnTo>
                  <a:pt x="3937" y="1682"/>
                </a:lnTo>
                <a:lnTo>
                  <a:pt x="3950" y="1700"/>
                </a:lnTo>
                <a:lnTo>
                  <a:pt x="3962" y="1714"/>
                </a:lnTo>
                <a:lnTo>
                  <a:pt x="3975" y="1726"/>
                </a:lnTo>
                <a:lnTo>
                  <a:pt x="3987" y="1735"/>
                </a:lnTo>
                <a:lnTo>
                  <a:pt x="4000" y="1741"/>
                </a:lnTo>
                <a:lnTo>
                  <a:pt x="4012" y="1744"/>
                </a:lnTo>
                <a:lnTo>
                  <a:pt x="4025" y="1745"/>
                </a:lnTo>
                <a:lnTo>
                  <a:pt x="4037" y="1743"/>
                </a:lnTo>
                <a:lnTo>
                  <a:pt x="4050" y="1739"/>
                </a:lnTo>
                <a:lnTo>
                  <a:pt x="4062" y="1733"/>
                </a:lnTo>
                <a:lnTo>
                  <a:pt x="4075" y="1725"/>
                </a:lnTo>
                <a:lnTo>
                  <a:pt x="4087" y="1716"/>
                </a:lnTo>
                <a:lnTo>
                  <a:pt x="4100" y="1705"/>
                </a:lnTo>
                <a:lnTo>
                  <a:pt x="4112" y="1693"/>
                </a:lnTo>
                <a:lnTo>
                  <a:pt x="4125" y="1680"/>
                </a:lnTo>
                <a:lnTo>
                  <a:pt x="4137" y="1666"/>
                </a:lnTo>
                <a:lnTo>
                  <a:pt x="4150" y="1652"/>
                </a:lnTo>
                <a:lnTo>
                  <a:pt x="4162" y="1637"/>
                </a:lnTo>
                <a:lnTo>
                  <a:pt x="4175" y="1622"/>
                </a:lnTo>
                <a:lnTo>
                  <a:pt x="4187" y="1607"/>
                </a:lnTo>
                <a:lnTo>
                  <a:pt x="4200" y="1593"/>
                </a:lnTo>
                <a:lnTo>
                  <a:pt x="4212" y="1579"/>
                </a:lnTo>
                <a:lnTo>
                  <a:pt x="4225" y="1565"/>
                </a:lnTo>
                <a:lnTo>
                  <a:pt x="4237" y="1552"/>
                </a:lnTo>
                <a:lnTo>
                  <a:pt x="4250" y="1540"/>
                </a:lnTo>
                <a:lnTo>
                  <a:pt x="4262" y="1528"/>
                </a:lnTo>
                <a:lnTo>
                  <a:pt x="4275" y="1518"/>
                </a:lnTo>
                <a:lnTo>
                  <a:pt x="4287" y="1508"/>
                </a:lnTo>
                <a:lnTo>
                  <a:pt x="4300" y="1500"/>
                </a:lnTo>
                <a:lnTo>
                  <a:pt x="4312" y="1492"/>
                </a:lnTo>
                <a:lnTo>
                  <a:pt x="4325" y="1486"/>
                </a:lnTo>
                <a:lnTo>
                  <a:pt x="4337" y="1480"/>
                </a:lnTo>
                <a:lnTo>
                  <a:pt x="4350" y="1476"/>
                </a:lnTo>
                <a:lnTo>
                  <a:pt x="4362" y="1472"/>
                </a:lnTo>
                <a:lnTo>
                  <a:pt x="4375" y="1470"/>
                </a:lnTo>
                <a:lnTo>
                  <a:pt x="4387" y="1468"/>
                </a:lnTo>
                <a:lnTo>
                  <a:pt x="4399" y="1468"/>
                </a:lnTo>
                <a:lnTo>
                  <a:pt x="4412" y="1468"/>
                </a:lnTo>
                <a:lnTo>
                  <a:pt x="4425" y="1469"/>
                </a:lnTo>
                <a:lnTo>
                  <a:pt x="4437" y="1470"/>
                </a:lnTo>
                <a:lnTo>
                  <a:pt x="4449" y="1473"/>
                </a:lnTo>
                <a:lnTo>
                  <a:pt x="4462" y="1475"/>
                </a:lnTo>
                <a:lnTo>
                  <a:pt x="4475" y="1478"/>
                </a:lnTo>
                <a:lnTo>
                  <a:pt x="4487" y="1482"/>
                </a:lnTo>
                <a:lnTo>
                  <a:pt x="4500" y="1486"/>
                </a:lnTo>
                <a:lnTo>
                  <a:pt x="4512" y="1490"/>
                </a:lnTo>
                <a:lnTo>
                  <a:pt x="4525" y="1494"/>
                </a:lnTo>
                <a:lnTo>
                  <a:pt x="4537" y="1498"/>
                </a:lnTo>
                <a:lnTo>
                  <a:pt x="4550" y="1503"/>
                </a:lnTo>
                <a:lnTo>
                  <a:pt x="4562" y="1507"/>
                </a:lnTo>
                <a:lnTo>
                  <a:pt x="4575" y="1511"/>
                </a:lnTo>
                <a:lnTo>
                  <a:pt x="4587" y="1515"/>
                </a:lnTo>
                <a:lnTo>
                  <a:pt x="4600" y="1519"/>
                </a:lnTo>
                <a:lnTo>
                  <a:pt x="4612" y="1523"/>
                </a:lnTo>
                <a:lnTo>
                  <a:pt x="4625" y="1527"/>
                </a:lnTo>
                <a:lnTo>
                  <a:pt x="4637" y="1530"/>
                </a:lnTo>
                <a:lnTo>
                  <a:pt x="4650" y="1533"/>
                </a:lnTo>
                <a:lnTo>
                  <a:pt x="4662" y="1536"/>
                </a:lnTo>
                <a:lnTo>
                  <a:pt x="4675" y="1538"/>
                </a:lnTo>
                <a:lnTo>
                  <a:pt x="4687" y="1540"/>
                </a:lnTo>
                <a:lnTo>
                  <a:pt x="4700" y="1542"/>
                </a:lnTo>
                <a:lnTo>
                  <a:pt x="4712" y="1544"/>
                </a:lnTo>
                <a:lnTo>
                  <a:pt x="4725" y="1545"/>
                </a:lnTo>
                <a:lnTo>
                  <a:pt x="4737" y="1546"/>
                </a:lnTo>
                <a:lnTo>
                  <a:pt x="4750" y="1547"/>
                </a:lnTo>
                <a:lnTo>
                  <a:pt x="4762" y="1547"/>
                </a:lnTo>
                <a:lnTo>
                  <a:pt x="4775" y="1548"/>
                </a:lnTo>
                <a:lnTo>
                  <a:pt x="4787" y="1548"/>
                </a:lnTo>
                <a:lnTo>
                  <a:pt x="4800" y="1548"/>
                </a:lnTo>
                <a:lnTo>
                  <a:pt x="4812" y="1547"/>
                </a:lnTo>
                <a:lnTo>
                  <a:pt x="4825" y="1547"/>
                </a:lnTo>
                <a:lnTo>
                  <a:pt x="4837" y="1546"/>
                </a:lnTo>
                <a:lnTo>
                  <a:pt x="4850" y="1546"/>
                </a:lnTo>
                <a:lnTo>
                  <a:pt x="4862" y="1545"/>
                </a:lnTo>
                <a:lnTo>
                  <a:pt x="4875" y="1544"/>
                </a:lnTo>
                <a:lnTo>
                  <a:pt x="4887" y="1543"/>
                </a:lnTo>
                <a:lnTo>
                  <a:pt x="4900" y="1542"/>
                </a:lnTo>
                <a:lnTo>
                  <a:pt x="4912" y="1541"/>
                </a:lnTo>
                <a:lnTo>
                  <a:pt x="4925" y="1540"/>
                </a:lnTo>
                <a:lnTo>
                  <a:pt x="4937" y="1539"/>
                </a:lnTo>
                <a:lnTo>
                  <a:pt x="4950" y="1538"/>
                </a:lnTo>
                <a:lnTo>
                  <a:pt x="4962" y="1537"/>
                </a:lnTo>
                <a:lnTo>
                  <a:pt x="4975" y="1536"/>
                </a:lnTo>
                <a:lnTo>
                  <a:pt x="4987" y="1535"/>
                </a:lnTo>
                <a:lnTo>
                  <a:pt x="5000" y="1535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1" name="Rectangle 26">
            <a:extLst>
              <a:ext uri="{FF2B5EF4-FFF2-40B4-BE49-F238E27FC236}">
                <a16:creationId xmlns:a16="http://schemas.microsoft.com/office/drawing/2014/main" id="{33FBA770-64B0-20B3-9071-0DD11DFBB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144" y="2284201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3399FF"/>
                </a:solidFill>
              </a:rPr>
              <a:t>FEL</a:t>
            </a:r>
          </a:p>
        </p:txBody>
      </p:sp>
      <p:sp>
        <p:nvSpPr>
          <p:cNvPr id="62" name="Rectangle 26">
            <a:extLst>
              <a:ext uri="{FF2B5EF4-FFF2-40B4-BE49-F238E27FC236}">
                <a16:creationId xmlns:a16="http://schemas.microsoft.com/office/drawing/2014/main" id="{70B073D0-6A04-2AE4-53D1-F0EC1F4FC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1780145"/>
            <a:ext cx="6896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Mid IR</a:t>
            </a: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481F8A6C-F93C-6DBB-94B7-31069EB56D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2024" y="3356992"/>
            <a:ext cx="4643286" cy="3501008"/>
          </a:xfrm>
          <a:prstGeom prst="rect">
            <a:avLst/>
          </a:prstGeom>
        </p:spPr>
      </p:pic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EE238B06-F43D-E58F-1A20-C9BB7AFA4552}"/>
              </a:ext>
            </a:extLst>
          </p:cNvPr>
          <p:cNvCxnSpPr>
            <a:cxnSpLocks/>
          </p:cNvCxnSpPr>
          <p:nvPr/>
        </p:nvCxnSpPr>
        <p:spPr>
          <a:xfrm flipV="1">
            <a:off x="5879976" y="4725144"/>
            <a:ext cx="5311649" cy="792088"/>
          </a:xfrm>
          <a:prstGeom prst="straightConnector1">
            <a:avLst/>
          </a:prstGeom>
          <a:ln w="28575">
            <a:solidFill>
              <a:srgbClr val="00B0F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26">
            <a:extLst>
              <a:ext uri="{FF2B5EF4-FFF2-40B4-BE49-F238E27FC236}">
                <a16:creationId xmlns:a16="http://schemas.microsoft.com/office/drawing/2014/main" id="{576FAD4D-C37F-C9AD-0264-D75B834EC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6560" y="4581128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3399FF"/>
                </a:solidFill>
              </a:rPr>
              <a:t>FEL</a:t>
            </a:r>
          </a:p>
        </p:txBody>
      </p:sp>
      <p:sp>
        <p:nvSpPr>
          <p:cNvPr id="72" name="Rectangle 26">
            <a:extLst>
              <a:ext uri="{FF2B5EF4-FFF2-40B4-BE49-F238E27FC236}">
                <a16:creationId xmlns:a16="http://schemas.microsoft.com/office/drawing/2014/main" id="{51F5619A-2234-4EB8-5AD1-435D6A83E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6160" y="6165304"/>
            <a:ext cx="7136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C00000"/>
                </a:solidFill>
              </a:rPr>
              <a:t>Mid-IR</a:t>
            </a:r>
          </a:p>
          <a:p>
            <a:pPr algn="ctr"/>
            <a:r>
              <a:rPr lang="de-DE" sz="1400" b="1" dirty="0">
                <a:solidFill>
                  <a:srgbClr val="C00000"/>
                </a:solidFill>
              </a:rPr>
              <a:t>14 µm</a:t>
            </a:r>
          </a:p>
        </p:txBody>
      </p:sp>
      <p:sp>
        <p:nvSpPr>
          <p:cNvPr id="73" name="Titel 1">
            <a:extLst>
              <a:ext uri="{FF2B5EF4-FFF2-40B4-BE49-F238E27FC236}">
                <a16:creationId xmlns:a16="http://schemas.microsoft.com/office/drawing/2014/main" id="{D5BB9313-A74F-DCFF-5749-7DF451D5D213}"/>
              </a:ext>
            </a:extLst>
          </p:cNvPr>
          <p:cNvSpPr txBox="1">
            <a:spLocks/>
          </p:cNvSpPr>
          <p:nvPr/>
        </p:nvSpPr>
        <p:spPr>
          <a:xfrm>
            <a:off x="5844444" y="767986"/>
            <a:ext cx="4392488" cy="576064"/>
          </a:xfrm>
          <a:prstGeom prst="rect">
            <a:avLst/>
          </a:prstGeom>
          <a:ln w="31750">
            <a:noFill/>
          </a:ln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>
                <a:latin typeface="+mn-lt"/>
              </a:rPr>
              <a:t>Approach:</a:t>
            </a:r>
          </a:p>
          <a:p>
            <a:r>
              <a:rPr lang="en-US" sz="1600" b="0" dirty="0">
                <a:latin typeface="+mn-lt"/>
              </a:rPr>
              <a:t>Self-referencing to mitigate timing jitter</a:t>
            </a: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71D60B9D-6BAF-0C28-A736-0EA5FA7AB9DB}"/>
              </a:ext>
            </a:extLst>
          </p:cNvPr>
          <p:cNvCxnSpPr>
            <a:cxnSpLocks/>
          </p:cNvCxnSpPr>
          <p:nvPr/>
        </p:nvCxnSpPr>
        <p:spPr>
          <a:xfrm flipH="1">
            <a:off x="9480376" y="3140968"/>
            <a:ext cx="864096" cy="1512168"/>
          </a:xfrm>
          <a:prstGeom prst="straightConnector1">
            <a:avLst/>
          </a:prstGeom>
          <a:ln w="25400">
            <a:solidFill>
              <a:srgbClr val="0AE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BA6090A1-B154-1EB3-1083-098A391C1DB7}"/>
              </a:ext>
            </a:extLst>
          </p:cNvPr>
          <p:cNvSpPr/>
          <p:nvPr/>
        </p:nvSpPr>
        <p:spPr>
          <a:xfrm>
            <a:off x="1548000" y="692696"/>
            <a:ext cx="4032448" cy="583393"/>
          </a:xfrm>
          <a:prstGeom prst="rightArrow">
            <a:avLst/>
          </a:pr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86" name="Rectangle 26">
            <a:extLst>
              <a:ext uri="{FF2B5EF4-FFF2-40B4-BE49-F238E27FC236}">
                <a16:creationId xmlns:a16="http://schemas.microsoft.com/office/drawing/2014/main" id="{341652E2-EC98-F6ED-EA44-1B774CD89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8408" y="764704"/>
            <a:ext cx="14461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57ED85"/>
                </a:solidFill>
              </a:rPr>
              <a:t>Dual gas </a:t>
            </a:r>
            <a:r>
              <a:rPr lang="de-DE" sz="1400" b="1" dirty="0" err="1">
                <a:solidFill>
                  <a:srgbClr val="57ED85"/>
                </a:solidFill>
              </a:rPr>
              <a:t>nozzle</a:t>
            </a:r>
            <a:endParaRPr lang="de-DE" sz="1400" b="1" dirty="0">
              <a:solidFill>
                <a:srgbClr val="57ED85"/>
              </a:solidFill>
            </a:endParaRPr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DBC8EAF0-EC47-4031-E209-390AFD759768}"/>
              </a:ext>
            </a:extLst>
          </p:cNvPr>
          <p:cNvSpPr/>
          <p:nvPr/>
        </p:nvSpPr>
        <p:spPr>
          <a:xfrm>
            <a:off x="9768408" y="1052736"/>
            <a:ext cx="1368152" cy="2088232"/>
          </a:xfrm>
          <a:prstGeom prst="roundRect">
            <a:avLst/>
          </a:prstGeom>
          <a:noFill/>
          <a:ln w="31750">
            <a:solidFill>
              <a:srgbClr val="0AE44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F81F808B-701D-576A-7FBC-FFB8AB3AD913}"/>
              </a:ext>
            </a:extLst>
          </p:cNvPr>
          <p:cNvCxnSpPr>
            <a:cxnSpLocks/>
          </p:cNvCxnSpPr>
          <p:nvPr/>
        </p:nvCxnSpPr>
        <p:spPr>
          <a:xfrm>
            <a:off x="10272464" y="2708920"/>
            <a:ext cx="396000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26">
            <a:extLst>
              <a:ext uri="{FF2B5EF4-FFF2-40B4-BE49-F238E27FC236}">
                <a16:creationId xmlns:a16="http://schemas.microsoft.com/office/drawing/2014/main" id="{ACBD094B-C492-09E3-CFAE-6CADB9F22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3819" y="2708920"/>
            <a:ext cx="8915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10-6 mm</a:t>
            </a:r>
          </a:p>
        </p:txBody>
      </p:sp>
    </p:spTree>
    <p:extLst>
      <p:ext uri="{BB962C8B-B14F-4D97-AF65-F5344CB8AC3E}">
        <p14:creationId xmlns:p14="http://schemas.microsoft.com/office/powerpoint/2010/main" val="338987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93C57-2369-AEFC-283E-F785AEA9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Mid-IR streaking setup</a:t>
            </a:r>
          </a:p>
        </p:txBody>
      </p:sp>
      <p:grpSp>
        <p:nvGrpSpPr>
          <p:cNvPr id="7" name="Group 81">
            <a:extLst>
              <a:ext uri="{FF2B5EF4-FFF2-40B4-BE49-F238E27FC236}">
                <a16:creationId xmlns:a16="http://schemas.microsoft.com/office/drawing/2014/main" id="{04A593C4-2C51-C15F-7F09-3ED4A323401A}"/>
              </a:ext>
            </a:extLst>
          </p:cNvPr>
          <p:cNvGrpSpPr/>
          <p:nvPr/>
        </p:nvGrpSpPr>
        <p:grpSpPr>
          <a:xfrm>
            <a:off x="6018492" y="1500498"/>
            <a:ext cx="1541640" cy="826191"/>
            <a:chOff x="1479257" y="2403141"/>
            <a:chExt cx="1211938" cy="649498"/>
          </a:xfrm>
        </p:grpSpPr>
        <p:grpSp>
          <p:nvGrpSpPr>
            <p:cNvPr id="45" name="Group 82">
              <a:extLst>
                <a:ext uri="{FF2B5EF4-FFF2-40B4-BE49-F238E27FC236}">
                  <a16:creationId xmlns:a16="http://schemas.microsoft.com/office/drawing/2014/main" id="{9C7E222B-5A77-93FD-3929-BF3ED724E324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7" name="Group 84">
                <a:extLst>
                  <a:ext uri="{FF2B5EF4-FFF2-40B4-BE49-F238E27FC236}">
                    <a16:creationId xmlns:a16="http://schemas.microsoft.com/office/drawing/2014/main" id="{DD4A3F78-3E2A-0ABE-6FA3-CF0A82E2727C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9" name="Picture 86">
                  <a:extLst>
                    <a:ext uri="{FF2B5EF4-FFF2-40B4-BE49-F238E27FC236}">
                      <a16:creationId xmlns:a16="http://schemas.microsoft.com/office/drawing/2014/main" id="{075F5DB8-625A-0EC5-8560-0880C5A564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50" name="Rectangle 87">
                  <a:extLst>
                    <a:ext uri="{FF2B5EF4-FFF2-40B4-BE49-F238E27FC236}">
                      <a16:creationId xmlns:a16="http://schemas.microsoft.com/office/drawing/2014/main" id="{5CF2CB26-AE04-F75F-59CB-3960F4040267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8" name="Block Arc 85">
                <a:extLst>
                  <a:ext uri="{FF2B5EF4-FFF2-40B4-BE49-F238E27FC236}">
                    <a16:creationId xmlns:a16="http://schemas.microsoft.com/office/drawing/2014/main" id="{E982AAA0-06A5-F81B-F186-F91606171C6C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6" name="TextBox 83">
              <a:extLst>
                <a:ext uri="{FF2B5EF4-FFF2-40B4-BE49-F238E27FC236}">
                  <a16:creationId xmlns:a16="http://schemas.microsoft.com/office/drawing/2014/main" id="{CA838CBF-B82C-865A-AA39-B39700FA8FA8}"/>
                </a:ext>
              </a:extLst>
            </p:cNvPr>
            <p:cNvSpPr txBox="1"/>
            <p:nvPr/>
          </p:nvSpPr>
          <p:spPr>
            <a:xfrm rot="21555525">
              <a:off x="2051276" y="2513894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#2</a:t>
              </a:r>
            </a:p>
          </p:txBody>
        </p:sp>
      </p:grpSp>
      <p:grpSp>
        <p:nvGrpSpPr>
          <p:cNvPr id="9" name="Group 47">
            <a:extLst>
              <a:ext uri="{FF2B5EF4-FFF2-40B4-BE49-F238E27FC236}">
                <a16:creationId xmlns:a16="http://schemas.microsoft.com/office/drawing/2014/main" id="{00012041-C720-5207-38A9-BEC81465D93C}"/>
              </a:ext>
            </a:extLst>
          </p:cNvPr>
          <p:cNvGrpSpPr/>
          <p:nvPr/>
        </p:nvGrpSpPr>
        <p:grpSpPr>
          <a:xfrm>
            <a:off x="1987919" y="1497603"/>
            <a:ext cx="1539766" cy="826191"/>
            <a:chOff x="1479257" y="2403141"/>
            <a:chExt cx="1210465" cy="649498"/>
          </a:xfrm>
        </p:grpSpPr>
        <p:grpSp>
          <p:nvGrpSpPr>
            <p:cNvPr id="39" name="Group 43">
              <a:extLst>
                <a:ext uri="{FF2B5EF4-FFF2-40B4-BE49-F238E27FC236}">
                  <a16:creationId xmlns:a16="http://schemas.microsoft.com/office/drawing/2014/main" id="{1AAC0252-8C58-FE86-DDC7-40404E0BB1C7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1" name="Group 41">
                <a:extLst>
                  <a:ext uri="{FF2B5EF4-FFF2-40B4-BE49-F238E27FC236}">
                    <a16:creationId xmlns:a16="http://schemas.microsoft.com/office/drawing/2014/main" id="{576259C5-6144-B532-F0D9-91F64F6EC95A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3" name="Picture 91">
                  <a:extLst>
                    <a:ext uri="{FF2B5EF4-FFF2-40B4-BE49-F238E27FC236}">
                      <a16:creationId xmlns:a16="http://schemas.microsoft.com/office/drawing/2014/main" id="{561FAEA3-40F5-80DC-08B9-34AC906292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44" name="Rectangle 31">
                  <a:extLst>
                    <a:ext uri="{FF2B5EF4-FFF2-40B4-BE49-F238E27FC236}">
                      <a16:creationId xmlns:a16="http://schemas.microsoft.com/office/drawing/2014/main" id="{9FE004F1-63FF-C142-6A53-745E2C3108F9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2" name="Block Arc 35">
                <a:extLst>
                  <a:ext uri="{FF2B5EF4-FFF2-40B4-BE49-F238E27FC236}">
                    <a16:creationId xmlns:a16="http://schemas.microsoft.com/office/drawing/2014/main" id="{242C8752-3FD3-982E-9438-BED921C7402A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0" name="TextBox 33">
              <a:extLst>
                <a:ext uri="{FF2B5EF4-FFF2-40B4-BE49-F238E27FC236}">
                  <a16:creationId xmlns:a16="http://schemas.microsoft.com/office/drawing/2014/main" id="{E0B8F362-3437-DCAE-2C8B-F9A2512196C2}"/>
                </a:ext>
              </a:extLst>
            </p:cNvPr>
            <p:cNvSpPr txBox="1"/>
            <p:nvPr/>
          </p:nvSpPr>
          <p:spPr>
            <a:xfrm rot="21555525">
              <a:off x="2049803" y="2516170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#1</a:t>
              </a:r>
            </a:p>
          </p:txBody>
        </p:sp>
      </p:grpSp>
      <p:sp>
        <p:nvSpPr>
          <p:cNvPr id="12" name="TextBox 19">
            <a:extLst>
              <a:ext uri="{FF2B5EF4-FFF2-40B4-BE49-F238E27FC236}">
                <a16:creationId xmlns:a16="http://schemas.microsoft.com/office/drawing/2014/main" id="{699AFC39-8FFE-7D49-AC95-6E55EB2BAD91}"/>
              </a:ext>
            </a:extLst>
          </p:cNvPr>
          <p:cNvSpPr txBox="1"/>
          <p:nvPr/>
        </p:nvSpPr>
        <p:spPr>
          <a:xfrm>
            <a:off x="3071664" y="2788257"/>
            <a:ext cx="922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focal plane</a:t>
            </a:r>
          </a:p>
        </p:txBody>
      </p:sp>
      <p:sp>
        <p:nvSpPr>
          <p:cNvPr id="14" name="Rechteck 29">
            <a:extLst>
              <a:ext uri="{FF2B5EF4-FFF2-40B4-BE49-F238E27FC236}">
                <a16:creationId xmlns:a16="http://schemas.microsoft.com/office/drawing/2014/main" id="{7CB28D3E-16B4-CE0F-2297-680CB74BACBC}"/>
              </a:ext>
            </a:extLst>
          </p:cNvPr>
          <p:cNvSpPr/>
          <p:nvPr/>
        </p:nvSpPr>
        <p:spPr bwMode="auto">
          <a:xfrm>
            <a:off x="184282" y="2408402"/>
            <a:ext cx="6718961" cy="325443"/>
          </a:xfrm>
          <a:custGeom>
            <a:avLst/>
            <a:gdLst>
              <a:gd name="connsiteX0" fmla="*/ 0 w 5282014"/>
              <a:gd name="connsiteY0" fmla="*/ 0 h 434809"/>
              <a:gd name="connsiteX1" fmla="*/ 5282014 w 5282014"/>
              <a:gd name="connsiteY1" fmla="*/ 0 h 434809"/>
              <a:gd name="connsiteX2" fmla="*/ 5282014 w 5282014"/>
              <a:gd name="connsiteY2" fmla="*/ 434809 h 434809"/>
              <a:gd name="connsiteX3" fmla="*/ 0 w 5282014"/>
              <a:gd name="connsiteY3" fmla="*/ 434809 h 434809"/>
              <a:gd name="connsiteX4" fmla="*/ 0 w 5282014"/>
              <a:gd name="connsiteY4" fmla="*/ 0 h 434809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0 w 5282014"/>
              <a:gd name="connsiteY4" fmla="*/ 442848 h 442848"/>
              <a:gd name="connsiteX5" fmla="*/ 0 w 5282014"/>
              <a:gd name="connsiteY5" fmla="*/ 8039 h 442848"/>
              <a:gd name="connsiteX0" fmla="*/ 0 w 5282014"/>
              <a:gd name="connsiteY0" fmla="*/ 8039 h 444500"/>
              <a:gd name="connsiteX1" fmla="*/ 2634746 w 5282014"/>
              <a:gd name="connsiteY1" fmla="*/ 0 h 444500"/>
              <a:gd name="connsiteX2" fmla="*/ 5282014 w 5282014"/>
              <a:gd name="connsiteY2" fmla="*/ 8039 h 444500"/>
              <a:gd name="connsiteX3" fmla="*/ 5282014 w 5282014"/>
              <a:gd name="connsiteY3" fmla="*/ 442848 h 444500"/>
              <a:gd name="connsiteX4" fmla="*/ 2634746 w 5282014"/>
              <a:gd name="connsiteY4" fmla="*/ 444500 h 444500"/>
              <a:gd name="connsiteX5" fmla="*/ 0 w 5282014"/>
              <a:gd name="connsiteY5" fmla="*/ 442848 h 444500"/>
              <a:gd name="connsiteX6" fmla="*/ 0 w 5282014"/>
              <a:gd name="connsiteY6" fmla="*/ 8039 h 444500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2641096 w 5282014"/>
              <a:gd name="connsiteY4" fmla="*/ 279400 h 442848"/>
              <a:gd name="connsiteX5" fmla="*/ 0 w 5282014"/>
              <a:gd name="connsiteY5" fmla="*/ 442848 h 442848"/>
              <a:gd name="connsiteX6" fmla="*/ 0 w 5282014"/>
              <a:gd name="connsiteY6" fmla="*/ 8039 h 442848"/>
              <a:gd name="connsiteX0" fmla="*/ 0 w 5282014"/>
              <a:gd name="connsiteY0" fmla="*/ 0 h 434809"/>
              <a:gd name="connsiteX1" fmla="*/ 2628396 w 5282014"/>
              <a:gd name="connsiteY1" fmla="*/ 163411 h 434809"/>
              <a:gd name="connsiteX2" fmla="*/ 5282014 w 5282014"/>
              <a:gd name="connsiteY2" fmla="*/ 0 h 434809"/>
              <a:gd name="connsiteX3" fmla="*/ 5282014 w 5282014"/>
              <a:gd name="connsiteY3" fmla="*/ 434809 h 434809"/>
              <a:gd name="connsiteX4" fmla="*/ 2641096 w 5282014"/>
              <a:gd name="connsiteY4" fmla="*/ 271361 h 434809"/>
              <a:gd name="connsiteX5" fmla="*/ 0 w 5282014"/>
              <a:gd name="connsiteY5" fmla="*/ 434809 h 434809"/>
              <a:gd name="connsiteX6" fmla="*/ 0 w 5282014"/>
              <a:gd name="connsiteY6" fmla="*/ 0 h 434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2014" h="434809">
                <a:moveTo>
                  <a:pt x="0" y="0"/>
                </a:moveTo>
                <a:lnTo>
                  <a:pt x="2628396" y="163411"/>
                </a:lnTo>
                <a:lnTo>
                  <a:pt x="5282014" y="0"/>
                </a:lnTo>
                <a:lnTo>
                  <a:pt x="5282014" y="434809"/>
                </a:lnTo>
                <a:lnTo>
                  <a:pt x="2641096" y="271361"/>
                </a:lnTo>
                <a:lnTo>
                  <a:pt x="0" y="43480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0000">
                <a:srgbClr val="FF8888"/>
              </a:gs>
              <a:gs pos="46000">
                <a:srgbClr val="FF0000">
                  <a:alpha val="23000"/>
                </a:srgbClr>
              </a:gs>
              <a:gs pos="80000">
                <a:srgbClr val="FF8888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36C8EED-60C2-C53C-856B-28FB8A29C2F9}"/>
              </a:ext>
            </a:extLst>
          </p:cNvPr>
          <p:cNvCxnSpPr>
            <a:cxnSpLocks/>
          </p:cNvCxnSpPr>
          <p:nvPr/>
        </p:nvCxnSpPr>
        <p:spPr bwMode="auto">
          <a:xfrm>
            <a:off x="3547814" y="1420105"/>
            <a:ext cx="0" cy="13681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Group 46">
            <a:extLst>
              <a:ext uri="{FF2B5EF4-FFF2-40B4-BE49-F238E27FC236}">
                <a16:creationId xmlns:a16="http://schemas.microsoft.com/office/drawing/2014/main" id="{F5E16E82-09CD-663A-11E9-7D7BCF9300CB}"/>
              </a:ext>
            </a:extLst>
          </p:cNvPr>
          <p:cNvGrpSpPr/>
          <p:nvPr/>
        </p:nvGrpSpPr>
        <p:grpSpPr>
          <a:xfrm>
            <a:off x="1445929" y="1941162"/>
            <a:ext cx="681709" cy="1003383"/>
            <a:chOff x="1053179" y="2751839"/>
            <a:chExt cx="535916" cy="788795"/>
          </a:xfrm>
        </p:grpSpPr>
        <p:grpSp>
          <p:nvGrpSpPr>
            <p:cNvPr id="30" name="Group 1">
              <a:extLst>
                <a:ext uri="{FF2B5EF4-FFF2-40B4-BE49-F238E27FC236}">
                  <a16:creationId xmlns:a16="http://schemas.microsoft.com/office/drawing/2014/main" id="{9308C00D-2406-F42B-7381-F520B28C306E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35" name="Isosceles Triangle 58">
                <a:extLst>
                  <a:ext uri="{FF2B5EF4-FFF2-40B4-BE49-F238E27FC236}">
                    <a16:creationId xmlns:a16="http://schemas.microsoft.com/office/drawing/2014/main" id="{362E862B-3E28-5B31-CAE4-2B6F6E17EE7F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6" name="Trapezoid 35">
                <a:extLst>
                  <a:ext uri="{FF2B5EF4-FFF2-40B4-BE49-F238E27FC236}">
                    <a16:creationId xmlns:a16="http://schemas.microsoft.com/office/drawing/2014/main" id="{05D0D092-A3D1-3FDC-6785-E44F3D2C917D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31" name="Straight Arrow Connector 3">
              <a:extLst>
                <a:ext uri="{FF2B5EF4-FFF2-40B4-BE49-F238E27FC236}">
                  <a16:creationId xmlns:a16="http://schemas.microsoft.com/office/drawing/2014/main" id="{4CE4A53B-7900-5687-FDD3-053B64270A70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2" name="Straight Arrow Connector 40">
              <a:extLst>
                <a:ext uri="{FF2B5EF4-FFF2-40B4-BE49-F238E27FC236}">
                  <a16:creationId xmlns:a16="http://schemas.microsoft.com/office/drawing/2014/main" id="{03F1574F-A343-7C78-E4DA-CD7109C78203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3" name="Straight Arrow Connector 42">
              <a:extLst>
                <a:ext uri="{FF2B5EF4-FFF2-40B4-BE49-F238E27FC236}">
                  <a16:creationId xmlns:a16="http://schemas.microsoft.com/office/drawing/2014/main" id="{E69DD0AD-0539-E6E5-C886-EF3BED0894F3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34" name="TextBox 15">
              <a:extLst>
                <a:ext uri="{FF2B5EF4-FFF2-40B4-BE49-F238E27FC236}">
                  <a16:creationId xmlns:a16="http://schemas.microsoft.com/office/drawing/2014/main" id="{3634DC24-F82A-77F9-F451-9EDC8297EB81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grpSp>
        <p:nvGrpSpPr>
          <p:cNvPr id="18" name="Group 88">
            <a:extLst>
              <a:ext uri="{FF2B5EF4-FFF2-40B4-BE49-F238E27FC236}">
                <a16:creationId xmlns:a16="http://schemas.microsoft.com/office/drawing/2014/main" id="{3B910590-FEDC-B5DB-CBC6-4D9CA099B0E1}"/>
              </a:ext>
            </a:extLst>
          </p:cNvPr>
          <p:cNvGrpSpPr/>
          <p:nvPr/>
        </p:nvGrpSpPr>
        <p:grpSpPr>
          <a:xfrm>
            <a:off x="5476501" y="1944057"/>
            <a:ext cx="681709" cy="1003383"/>
            <a:chOff x="1053179" y="2751839"/>
            <a:chExt cx="535916" cy="788795"/>
          </a:xfrm>
        </p:grpSpPr>
        <p:grpSp>
          <p:nvGrpSpPr>
            <p:cNvPr id="23" name="Group 89">
              <a:extLst>
                <a:ext uri="{FF2B5EF4-FFF2-40B4-BE49-F238E27FC236}">
                  <a16:creationId xmlns:a16="http://schemas.microsoft.com/office/drawing/2014/main" id="{425B5597-9E82-B37E-797B-73C47EB38EB2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28" name="Isosceles Triangle 58">
                <a:extLst>
                  <a:ext uri="{FF2B5EF4-FFF2-40B4-BE49-F238E27FC236}">
                    <a16:creationId xmlns:a16="http://schemas.microsoft.com/office/drawing/2014/main" id="{EFB152EC-3767-C2FC-B9EB-2E1A8C9F6D9B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9" name="Trapezoid 28">
                <a:extLst>
                  <a:ext uri="{FF2B5EF4-FFF2-40B4-BE49-F238E27FC236}">
                    <a16:creationId xmlns:a16="http://schemas.microsoft.com/office/drawing/2014/main" id="{FAD45165-4177-2DF7-C68B-1A715211218B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24" name="Straight Arrow Connector 90">
              <a:extLst>
                <a:ext uri="{FF2B5EF4-FFF2-40B4-BE49-F238E27FC236}">
                  <a16:creationId xmlns:a16="http://schemas.microsoft.com/office/drawing/2014/main" id="{B0B6D79B-E479-DB94-1160-51D1618687E9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5" name="Straight Arrow Connector 92">
              <a:extLst>
                <a:ext uri="{FF2B5EF4-FFF2-40B4-BE49-F238E27FC236}">
                  <a16:creationId xmlns:a16="http://schemas.microsoft.com/office/drawing/2014/main" id="{D1FC50A3-4050-36EE-27AD-A10BF0A8EB2E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6" name="Straight Arrow Connector 93">
              <a:extLst>
                <a:ext uri="{FF2B5EF4-FFF2-40B4-BE49-F238E27FC236}">
                  <a16:creationId xmlns:a16="http://schemas.microsoft.com/office/drawing/2014/main" id="{7531EB09-C778-0B7D-867A-1DA23BCF2CDB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27" name="TextBox 94">
              <a:extLst>
                <a:ext uri="{FF2B5EF4-FFF2-40B4-BE49-F238E27FC236}">
                  <a16:creationId xmlns:a16="http://schemas.microsoft.com/office/drawing/2014/main" id="{D6DD32D0-7A10-AA12-C761-7A566A8720D0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7889DDD-B021-C0D7-73EC-707BCC765C53}"/>
              </a:ext>
            </a:extLst>
          </p:cNvPr>
          <p:cNvCxnSpPr>
            <a:cxnSpLocks/>
          </p:cNvCxnSpPr>
          <p:nvPr/>
        </p:nvCxnSpPr>
        <p:spPr>
          <a:xfrm>
            <a:off x="0" y="2571123"/>
            <a:ext cx="7763823" cy="0"/>
          </a:xfrm>
          <a:prstGeom prst="straightConnector1">
            <a:avLst/>
          </a:prstGeom>
          <a:ln w="34925">
            <a:solidFill>
              <a:srgbClr val="33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/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sz="1200" b="1" dirty="0">
                    <a:solidFill>
                      <a:srgbClr val="0070C0"/>
                    </a:solidFill>
                  </a:rPr>
                  <a:t> </a:t>
                </a:r>
                <a:r>
                  <a:rPr lang="en-GB" sz="1200" b="1" dirty="0" err="1">
                    <a:solidFill>
                      <a:srgbClr val="0070C0"/>
                    </a:solidFill>
                  </a:rPr>
                  <a:t>Gouy</a:t>
                </a:r>
                <a:r>
                  <a:rPr lang="en-GB" sz="1200" b="1" dirty="0">
                    <a:solidFill>
                      <a:srgbClr val="0070C0"/>
                    </a:solidFill>
                  </a:rPr>
                  <a:t> phase shift</a:t>
                </a:r>
              </a:p>
            </p:txBody>
          </p:sp>
        </mc:Choice>
        <mc:Fallback xmlns="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blipFill>
                <a:blip r:embed="rId6"/>
                <a:stretch>
                  <a:fillRect t="-95556" b="-14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0EBE2380-B5D5-B767-8476-7BA0458676DF}"/>
              </a:ext>
            </a:extLst>
          </p:cNvPr>
          <p:cNvGrpSpPr/>
          <p:nvPr/>
        </p:nvGrpSpPr>
        <p:grpSpPr>
          <a:xfrm>
            <a:off x="1530000" y="1287121"/>
            <a:ext cx="4040309" cy="277000"/>
            <a:chOff x="1530000" y="1495816"/>
            <a:chExt cx="4040309" cy="277000"/>
          </a:xfrm>
        </p:grpSpPr>
        <p:sp>
          <p:nvSpPr>
            <p:cNvPr id="37" name="Rectangle 26">
              <a:extLst>
                <a:ext uri="{FF2B5EF4-FFF2-40B4-BE49-F238E27FC236}">
                  <a16:creationId xmlns:a16="http://schemas.microsoft.com/office/drawing/2014/main" id="{0D012E71-2B0B-318C-0C1C-6F2DA750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752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38" name="Line 25">
              <a:extLst>
                <a:ext uri="{FF2B5EF4-FFF2-40B4-BE49-F238E27FC236}">
                  <a16:creationId xmlns:a16="http://schemas.microsoft.com/office/drawing/2014/main" id="{D294FFF2-F421-7082-B977-6AB05119B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6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53" name="Rectangle 26">
              <a:extLst>
                <a:ext uri="{FF2B5EF4-FFF2-40B4-BE49-F238E27FC236}">
                  <a16:creationId xmlns:a16="http://schemas.microsoft.com/office/drawing/2014/main" id="{F7D3F5F7-DFE6-C4F3-E46F-9111F91D8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6741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54" name="Line 25">
              <a:extLst>
                <a:ext uri="{FF2B5EF4-FFF2-40B4-BE49-F238E27FC236}">
                  <a16:creationId xmlns:a16="http://schemas.microsoft.com/office/drawing/2014/main" id="{4F8968EE-960D-D92B-88CD-D526ACE23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0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48CD16F0-C1A9-8916-E3A6-B757064597D5}"/>
              </a:ext>
            </a:extLst>
          </p:cNvPr>
          <p:cNvCxnSpPr>
            <a:cxnSpLocks/>
          </p:cNvCxnSpPr>
          <p:nvPr/>
        </p:nvCxnSpPr>
        <p:spPr bwMode="auto">
          <a:xfrm>
            <a:off x="5562000" y="772033"/>
            <a:ext cx="0" cy="11521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3A33A34-8007-45DE-E4FE-4838F8BD4D68}"/>
              </a:ext>
            </a:extLst>
          </p:cNvPr>
          <p:cNvCxnSpPr>
            <a:cxnSpLocks/>
          </p:cNvCxnSpPr>
          <p:nvPr/>
        </p:nvCxnSpPr>
        <p:spPr bwMode="auto">
          <a:xfrm>
            <a:off x="1530000" y="844041"/>
            <a:ext cx="0" cy="10801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Freeform 45">
            <a:extLst>
              <a:ext uri="{FF2B5EF4-FFF2-40B4-BE49-F238E27FC236}">
                <a16:creationId xmlns:a16="http://schemas.microsoft.com/office/drawing/2014/main" id="{011D245A-9FE6-336F-9725-5F7FDFF5660A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6058787" y="2156474"/>
            <a:ext cx="1408585" cy="831454"/>
          </a:xfrm>
          <a:custGeom>
            <a:avLst/>
            <a:gdLst/>
            <a:ahLst/>
            <a:cxnLst>
              <a:cxn ang="0">
                <a:pos x="75" y="1698"/>
              </a:cxn>
              <a:cxn ang="0">
                <a:pos x="162" y="1692"/>
              </a:cxn>
              <a:cxn ang="0">
                <a:pos x="250" y="1679"/>
              </a:cxn>
              <a:cxn ang="0">
                <a:pos x="337" y="1665"/>
              </a:cxn>
              <a:cxn ang="0">
                <a:pos x="424" y="1661"/>
              </a:cxn>
              <a:cxn ang="0">
                <a:pos x="512" y="1678"/>
              </a:cxn>
              <a:cxn ang="0">
                <a:pos x="600" y="1722"/>
              </a:cxn>
              <a:cxn ang="0">
                <a:pos x="687" y="1778"/>
              </a:cxn>
              <a:cxn ang="0">
                <a:pos x="775" y="1813"/>
              </a:cxn>
              <a:cxn ang="0">
                <a:pos x="862" y="1784"/>
              </a:cxn>
              <a:cxn ang="0">
                <a:pos x="950" y="1672"/>
              </a:cxn>
              <a:cxn ang="0">
                <a:pos x="1037" y="1504"/>
              </a:cxn>
              <a:cxn ang="0">
                <a:pos x="1125" y="1366"/>
              </a:cxn>
              <a:cxn ang="0">
                <a:pos x="1212" y="1370"/>
              </a:cxn>
              <a:cxn ang="0">
                <a:pos x="1300" y="1583"/>
              </a:cxn>
              <a:cxn ang="0">
                <a:pos x="1387" y="1961"/>
              </a:cxn>
              <a:cxn ang="0">
                <a:pos x="1475" y="2330"/>
              </a:cxn>
              <a:cxn ang="0">
                <a:pos x="1562" y="2456"/>
              </a:cxn>
              <a:cxn ang="0">
                <a:pos x="1650" y="2177"/>
              </a:cxn>
              <a:cxn ang="0">
                <a:pos x="1737" y="1536"/>
              </a:cxn>
              <a:cxn ang="0">
                <a:pos x="1825" y="811"/>
              </a:cxn>
              <a:cxn ang="0">
                <a:pos x="1912" y="404"/>
              </a:cxn>
              <a:cxn ang="0">
                <a:pos x="2000" y="612"/>
              </a:cxn>
              <a:cxn ang="0">
                <a:pos x="2087" y="1429"/>
              </a:cxn>
              <a:cxn ang="0">
                <a:pos x="2175" y="2495"/>
              </a:cxn>
              <a:cxn ang="0">
                <a:pos x="2262" y="3262"/>
              </a:cxn>
              <a:cxn ang="0">
                <a:pos x="2350" y="3295"/>
              </a:cxn>
              <a:cxn ang="0">
                <a:pos x="2437" y="2533"/>
              </a:cxn>
              <a:cxn ang="0">
                <a:pos x="2525" y="1343"/>
              </a:cxn>
              <a:cxn ang="0">
                <a:pos x="2612" y="332"/>
              </a:cxn>
              <a:cxn ang="0">
                <a:pos x="2700" y="5"/>
              </a:cxn>
              <a:cxn ang="0">
                <a:pos x="2787" y="493"/>
              </a:cxn>
              <a:cxn ang="0">
                <a:pos x="2875" y="1499"/>
              </a:cxn>
              <a:cxn ang="0">
                <a:pos x="2962" y="2483"/>
              </a:cxn>
              <a:cxn ang="0">
                <a:pos x="3050" y="2975"/>
              </a:cxn>
              <a:cxn ang="0">
                <a:pos x="3137" y="2809"/>
              </a:cxn>
              <a:cxn ang="0">
                <a:pos x="3225" y="2172"/>
              </a:cxn>
              <a:cxn ang="0">
                <a:pos x="3312" y="1450"/>
              </a:cxn>
              <a:cxn ang="0">
                <a:pos x="3400" y="996"/>
              </a:cxn>
              <a:cxn ang="0">
                <a:pos x="3487" y="959"/>
              </a:cxn>
              <a:cxn ang="0">
                <a:pos x="3575" y="1251"/>
              </a:cxn>
              <a:cxn ang="0">
                <a:pos x="3662" y="1653"/>
              </a:cxn>
              <a:cxn ang="0">
                <a:pos x="3750" y="1950"/>
              </a:cxn>
              <a:cxn ang="0">
                <a:pos x="3837" y="2040"/>
              </a:cxn>
              <a:cxn ang="0">
                <a:pos x="3925" y="1951"/>
              </a:cxn>
              <a:cxn ang="0">
                <a:pos x="4012" y="1782"/>
              </a:cxn>
              <a:cxn ang="0">
                <a:pos x="4100" y="1639"/>
              </a:cxn>
              <a:cxn ang="0">
                <a:pos x="4187" y="1574"/>
              </a:cxn>
              <a:cxn ang="0">
                <a:pos x="4275" y="1587"/>
              </a:cxn>
              <a:cxn ang="0">
                <a:pos x="4362" y="1639"/>
              </a:cxn>
              <a:cxn ang="0">
                <a:pos x="4449" y="1691"/>
              </a:cxn>
              <a:cxn ang="0">
                <a:pos x="4537" y="1720"/>
              </a:cxn>
              <a:cxn ang="0">
                <a:pos x="4625" y="1724"/>
              </a:cxn>
              <a:cxn ang="0">
                <a:pos x="4712" y="1712"/>
              </a:cxn>
              <a:cxn ang="0">
                <a:pos x="4800" y="1698"/>
              </a:cxn>
              <a:cxn ang="0">
                <a:pos x="4887" y="1689"/>
              </a:cxn>
              <a:cxn ang="0">
                <a:pos x="4975" y="1686"/>
              </a:cxn>
            </a:cxnLst>
            <a:rect l="0" t="0" r="r" b="b"/>
            <a:pathLst>
              <a:path w="5000" h="3385">
                <a:moveTo>
                  <a:pt x="0" y="1699"/>
                </a:moveTo>
                <a:lnTo>
                  <a:pt x="12" y="1699"/>
                </a:lnTo>
                <a:lnTo>
                  <a:pt x="25" y="1699"/>
                </a:lnTo>
                <a:lnTo>
                  <a:pt x="37" y="1699"/>
                </a:lnTo>
                <a:lnTo>
                  <a:pt x="50" y="1699"/>
                </a:lnTo>
                <a:lnTo>
                  <a:pt x="62" y="1699"/>
                </a:lnTo>
                <a:lnTo>
                  <a:pt x="75" y="1698"/>
                </a:lnTo>
                <a:lnTo>
                  <a:pt x="87" y="1698"/>
                </a:lnTo>
                <a:lnTo>
                  <a:pt x="100" y="1697"/>
                </a:lnTo>
                <a:lnTo>
                  <a:pt x="112" y="1696"/>
                </a:lnTo>
                <a:lnTo>
                  <a:pt x="125" y="1695"/>
                </a:lnTo>
                <a:lnTo>
                  <a:pt x="137" y="1694"/>
                </a:lnTo>
                <a:lnTo>
                  <a:pt x="150" y="1693"/>
                </a:lnTo>
                <a:lnTo>
                  <a:pt x="162" y="1692"/>
                </a:lnTo>
                <a:lnTo>
                  <a:pt x="175" y="1690"/>
                </a:lnTo>
                <a:lnTo>
                  <a:pt x="187" y="1689"/>
                </a:lnTo>
                <a:lnTo>
                  <a:pt x="200" y="1687"/>
                </a:lnTo>
                <a:lnTo>
                  <a:pt x="212" y="1685"/>
                </a:lnTo>
                <a:lnTo>
                  <a:pt x="225" y="1683"/>
                </a:lnTo>
                <a:lnTo>
                  <a:pt x="237" y="1681"/>
                </a:lnTo>
                <a:lnTo>
                  <a:pt x="250" y="1679"/>
                </a:lnTo>
                <a:lnTo>
                  <a:pt x="262" y="1677"/>
                </a:lnTo>
                <a:lnTo>
                  <a:pt x="275" y="1675"/>
                </a:lnTo>
                <a:lnTo>
                  <a:pt x="287" y="1673"/>
                </a:lnTo>
                <a:lnTo>
                  <a:pt x="300" y="1671"/>
                </a:lnTo>
                <a:lnTo>
                  <a:pt x="312" y="1669"/>
                </a:lnTo>
                <a:lnTo>
                  <a:pt x="325" y="1667"/>
                </a:lnTo>
                <a:lnTo>
                  <a:pt x="337" y="1665"/>
                </a:lnTo>
                <a:lnTo>
                  <a:pt x="350" y="1664"/>
                </a:lnTo>
                <a:lnTo>
                  <a:pt x="362" y="1662"/>
                </a:lnTo>
                <a:lnTo>
                  <a:pt x="375" y="1661"/>
                </a:lnTo>
                <a:lnTo>
                  <a:pt x="387" y="1661"/>
                </a:lnTo>
                <a:lnTo>
                  <a:pt x="399" y="1660"/>
                </a:lnTo>
                <a:lnTo>
                  <a:pt x="412" y="1660"/>
                </a:lnTo>
                <a:lnTo>
                  <a:pt x="424" y="1661"/>
                </a:lnTo>
                <a:lnTo>
                  <a:pt x="437" y="1662"/>
                </a:lnTo>
                <a:lnTo>
                  <a:pt x="449" y="1663"/>
                </a:lnTo>
                <a:lnTo>
                  <a:pt x="462" y="1665"/>
                </a:lnTo>
                <a:lnTo>
                  <a:pt x="474" y="1667"/>
                </a:lnTo>
                <a:lnTo>
                  <a:pt x="487" y="1670"/>
                </a:lnTo>
                <a:lnTo>
                  <a:pt x="499" y="1674"/>
                </a:lnTo>
                <a:lnTo>
                  <a:pt x="512" y="1678"/>
                </a:lnTo>
                <a:lnTo>
                  <a:pt x="524" y="1683"/>
                </a:lnTo>
                <a:lnTo>
                  <a:pt x="537" y="1688"/>
                </a:lnTo>
                <a:lnTo>
                  <a:pt x="549" y="1694"/>
                </a:lnTo>
                <a:lnTo>
                  <a:pt x="562" y="1700"/>
                </a:lnTo>
                <a:lnTo>
                  <a:pt x="575" y="1707"/>
                </a:lnTo>
                <a:lnTo>
                  <a:pt x="587" y="1714"/>
                </a:lnTo>
                <a:lnTo>
                  <a:pt x="600" y="1722"/>
                </a:lnTo>
                <a:lnTo>
                  <a:pt x="612" y="1730"/>
                </a:lnTo>
                <a:lnTo>
                  <a:pt x="625" y="1738"/>
                </a:lnTo>
                <a:lnTo>
                  <a:pt x="637" y="1746"/>
                </a:lnTo>
                <a:lnTo>
                  <a:pt x="650" y="1754"/>
                </a:lnTo>
                <a:lnTo>
                  <a:pt x="662" y="1763"/>
                </a:lnTo>
                <a:lnTo>
                  <a:pt x="675" y="1771"/>
                </a:lnTo>
                <a:lnTo>
                  <a:pt x="687" y="1778"/>
                </a:lnTo>
                <a:lnTo>
                  <a:pt x="700" y="1786"/>
                </a:lnTo>
                <a:lnTo>
                  <a:pt x="712" y="1792"/>
                </a:lnTo>
                <a:lnTo>
                  <a:pt x="725" y="1798"/>
                </a:lnTo>
                <a:lnTo>
                  <a:pt x="737" y="1804"/>
                </a:lnTo>
                <a:lnTo>
                  <a:pt x="750" y="1808"/>
                </a:lnTo>
                <a:lnTo>
                  <a:pt x="762" y="1811"/>
                </a:lnTo>
                <a:lnTo>
                  <a:pt x="775" y="1813"/>
                </a:lnTo>
                <a:lnTo>
                  <a:pt x="787" y="1814"/>
                </a:lnTo>
                <a:lnTo>
                  <a:pt x="800" y="1813"/>
                </a:lnTo>
                <a:lnTo>
                  <a:pt x="812" y="1811"/>
                </a:lnTo>
                <a:lnTo>
                  <a:pt x="825" y="1807"/>
                </a:lnTo>
                <a:lnTo>
                  <a:pt x="837" y="1801"/>
                </a:lnTo>
                <a:lnTo>
                  <a:pt x="850" y="1794"/>
                </a:lnTo>
                <a:lnTo>
                  <a:pt x="862" y="1784"/>
                </a:lnTo>
                <a:lnTo>
                  <a:pt x="875" y="1773"/>
                </a:lnTo>
                <a:lnTo>
                  <a:pt x="887" y="1761"/>
                </a:lnTo>
                <a:lnTo>
                  <a:pt x="900" y="1746"/>
                </a:lnTo>
                <a:lnTo>
                  <a:pt x="912" y="1730"/>
                </a:lnTo>
                <a:lnTo>
                  <a:pt x="925" y="1712"/>
                </a:lnTo>
                <a:lnTo>
                  <a:pt x="937" y="1692"/>
                </a:lnTo>
                <a:lnTo>
                  <a:pt x="950" y="1672"/>
                </a:lnTo>
                <a:lnTo>
                  <a:pt x="962" y="1650"/>
                </a:lnTo>
                <a:lnTo>
                  <a:pt x="975" y="1626"/>
                </a:lnTo>
                <a:lnTo>
                  <a:pt x="987" y="1603"/>
                </a:lnTo>
                <a:lnTo>
                  <a:pt x="1000" y="1578"/>
                </a:lnTo>
                <a:lnTo>
                  <a:pt x="1012" y="1553"/>
                </a:lnTo>
                <a:lnTo>
                  <a:pt x="1025" y="1528"/>
                </a:lnTo>
                <a:lnTo>
                  <a:pt x="1037" y="1504"/>
                </a:lnTo>
                <a:lnTo>
                  <a:pt x="1050" y="1479"/>
                </a:lnTo>
                <a:lnTo>
                  <a:pt x="1062" y="1456"/>
                </a:lnTo>
                <a:lnTo>
                  <a:pt x="1075" y="1434"/>
                </a:lnTo>
                <a:lnTo>
                  <a:pt x="1087" y="1414"/>
                </a:lnTo>
                <a:lnTo>
                  <a:pt x="1099" y="1396"/>
                </a:lnTo>
                <a:lnTo>
                  <a:pt x="1112" y="1380"/>
                </a:lnTo>
                <a:lnTo>
                  <a:pt x="1125" y="1366"/>
                </a:lnTo>
                <a:lnTo>
                  <a:pt x="1137" y="1356"/>
                </a:lnTo>
                <a:lnTo>
                  <a:pt x="1150" y="1348"/>
                </a:lnTo>
                <a:lnTo>
                  <a:pt x="1162" y="1345"/>
                </a:lnTo>
                <a:lnTo>
                  <a:pt x="1175" y="1345"/>
                </a:lnTo>
                <a:lnTo>
                  <a:pt x="1187" y="1349"/>
                </a:lnTo>
                <a:lnTo>
                  <a:pt x="1200" y="1357"/>
                </a:lnTo>
                <a:lnTo>
                  <a:pt x="1212" y="1370"/>
                </a:lnTo>
                <a:lnTo>
                  <a:pt x="1225" y="1387"/>
                </a:lnTo>
                <a:lnTo>
                  <a:pt x="1237" y="1409"/>
                </a:lnTo>
                <a:lnTo>
                  <a:pt x="1250" y="1435"/>
                </a:lnTo>
                <a:lnTo>
                  <a:pt x="1262" y="1466"/>
                </a:lnTo>
                <a:lnTo>
                  <a:pt x="1275" y="1501"/>
                </a:lnTo>
                <a:lnTo>
                  <a:pt x="1287" y="1540"/>
                </a:lnTo>
                <a:lnTo>
                  <a:pt x="1300" y="1583"/>
                </a:lnTo>
                <a:lnTo>
                  <a:pt x="1312" y="1630"/>
                </a:lnTo>
                <a:lnTo>
                  <a:pt x="1325" y="1680"/>
                </a:lnTo>
                <a:lnTo>
                  <a:pt x="1337" y="1732"/>
                </a:lnTo>
                <a:lnTo>
                  <a:pt x="1350" y="1787"/>
                </a:lnTo>
                <a:lnTo>
                  <a:pt x="1362" y="1844"/>
                </a:lnTo>
                <a:lnTo>
                  <a:pt x="1375" y="1902"/>
                </a:lnTo>
                <a:lnTo>
                  <a:pt x="1387" y="1961"/>
                </a:lnTo>
                <a:lnTo>
                  <a:pt x="1400" y="2019"/>
                </a:lnTo>
                <a:lnTo>
                  <a:pt x="1412" y="2077"/>
                </a:lnTo>
                <a:lnTo>
                  <a:pt x="1424" y="2134"/>
                </a:lnTo>
                <a:lnTo>
                  <a:pt x="1437" y="2188"/>
                </a:lnTo>
                <a:lnTo>
                  <a:pt x="1450" y="2239"/>
                </a:lnTo>
                <a:lnTo>
                  <a:pt x="1462" y="2287"/>
                </a:lnTo>
                <a:lnTo>
                  <a:pt x="1475" y="2330"/>
                </a:lnTo>
                <a:lnTo>
                  <a:pt x="1487" y="2368"/>
                </a:lnTo>
                <a:lnTo>
                  <a:pt x="1500" y="2400"/>
                </a:lnTo>
                <a:lnTo>
                  <a:pt x="1512" y="2426"/>
                </a:lnTo>
                <a:lnTo>
                  <a:pt x="1525" y="2445"/>
                </a:lnTo>
                <a:lnTo>
                  <a:pt x="1537" y="2457"/>
                </a:lnTo>
                <a:lnTo>
                  <a:pt x="1550" y="2460"/>
                </a:lnTo>
                <a:lnTo>
                  <a:pt x="1562" y="2456"/>
                </a:lnTo>
                <a:lnTo>
                  <a:pt x="1575" y="2442"/>
                </a:lnTo>
                <a:lnTo>
                  <a:pt x="1587" y="2420"/>
                </a:lnTo>
                <a:lnTo>
                  <a:pt x="1600" y="2389"/>
                </a:lnTo>
                <a:lnTo>
                  <a:pt x="1612" y="2349"/>
                </a:lnTo>
                <a:lnTo>
                  <a:pt x="1625" y="2300"/>
                </a:lnTo>
                <a:lnTo>
                  <a:pt x="1637" y="2242"/>
                </a:lnTo>
                <a:lnTo>
                  <a:pt x="1650" y="2177"/>
                </a:lnTo>
                <a:lnTo>
                  <a:pt x="1662" y="2103"/>
                </a:lnTo>
                <a:lnTo>
                  <a:pt x="1675" y="2022"/>
                </a:lnTo>
                <a:lnTo>
                  <a:pt x="1687" y="1935"/>
                </a:lnTo>
                <a:lnTo>
                  <a:pt x="1700" y="1841"/>
                </a:lnTo>
                <a:lnTo>
                  <a:pt x="1712" y="1743"/>
                </a:lnTo>
                <a:lnTo>
                  <a:pt x="1724" y="1641"/>
                </a:lnTo>
                <a:lnTo>
                  <a:pt x="1737" y="1536"/>
                </a:lnTo>
                <a:lnTo>
                  <a:pt x="1750" y="1428"/>
                </a:lnTo>
                <a:lnTo>
                  <a:pt x="1762" y="1320"/>
                </a:lnTo>
                <a:lnTo>
                  <a:pt x="1775" y="1213"/>
                </a:lnTo>
                <a:lnTo>
                  <a:pt x="1787" y="1107"/>
                </a:lnTo>
                <a:lnTo>
                  <a:pt x="1800" y="1004"/>
                </a:lnTo>
                <a:lnTo>
                  <a:pt x="1812" y="905"/>
                </a:lnTo>
                <a:lnTo>
                  <a:pt x="1825" y="811"/>
                </a:lnTo>
                <a:lnTo>
                  <a:pt x="1837" y="725"/>
                </a:lnTo>
                <a:lnTo>
                  <a:pt x="1850" y="646"/>
                </a:lnTo>
                <a:lnTo>
                  <a:pt x="1862" y="576"/>
                </a:lnTo>
                <a:lnTo>
                  <a:pt x="1875" y="516"/>
                </a:lnTo>
                <a:lnTo>
                  <a:pt x="1887" y="466"/>
                </a:lnTo>
                <a:lnTo>
                  <a:pt x="1900" y="429"/>
                </a:lnTo>
                <a:lnTo>
                  <a:pt x="1912" y="404"/>
                </a:lnTo>
                <a:lnTo>
                  <a:pt x="1925" y="392"/>
                </a:lnTo>
                <a:lnTo>
                  <a:pt x="1937" y="394"/>
                </a:lnTo>
                <a:lnTo>
                  <a:pt x="1950" y="410"/>
                </a:lnTo>
                <a:lnTo>
                  <a:pt x="1962" y="440"/>
                </a:lnTo>
                <a:lnTo>
                  <a:pt x="1975" y="483"/>
                </a:lnTo>
                <a:lnTo>
                  <a:pt x="1987" y="541"/>
                </a:lnTo>
                <a:lnTo>
                  <a:pt x="2000" y="612"/>
                </a:lnTo>
                <a:lnTo>
                  <a:pt x="2012" y="697"/>
                </a:lnTo>
                <a:lnTo>
                  <a:pt x="2025" y="793"/>
                </a:lnTo>
                <a:lnTo>
                  <a:pt x="2037" y="902"/>
                </a:lnTo>
                <a:lnTo>
                  <a:pt x="2050" y="1020"/>
                </a:lnTo>
                <a:lnTo>
                  <a:pt x="2062" y="1149"/>
                </a:lnTo>
                <a:lnTo>
                  <a:pt x="2075" y="1286"/>
                </a:lnTo>
                <a:lnTo>
                  <a:pt x="2087" y="1429"/>
                </a:lnTo>
                <a:lnTo>
                  <a:pt x="2100" y="1578"/>
                </a:lnTo>
                <a:lnTo>
                  <a:pt x="2112" y="1731"/>
                </a:lnTo>
                <a:lnTo>
                  <a:pt x="2125" y="1886"/>
                </a:lnTo>
                <a:lnTo>
                  <a:pt x="2137" y="2042"/>
                </a:lnTo>
                <a:lnTo>
                  <a:pt x="2150" y="2196"/>
                </a:lnTo>
                <a:lnTo>
                  <a:pt x="2162" y="2348"/>
                </a:lnTo>
                <a:lnTo>
                  <a:pt x="2175" y="2495"/>
                </a:lnTo>
                <a:lnTo>
                  <a:pt x="2187" y="2636"/>
                </a:lnTo>
                <a:lnTo>
                  <a:pt x="2199" y="2769"/>
                </a:lnTo>
                <a:lnTo>
                  <a:pt x="2212" y="2892"/>
                </a:lnTo>
                <a:lnTo>
                  <a:pt x="2224" y="3004"/>
                </a:lnTo>
                <a:lnTo>
                  <a:pt x="2237" y="3104"/>
                </a:lnTo>
                <a:lnTo>
                  <a:pt x="2250" y="3191"/>
                </a:lnTo>
                <a:lnTo>
                  <a:pt x="2262" y="3262"/>
                </a:lnTo>
                <a:lnTo>
                  <a:pt x="2275" y="3318"/>
                </a:lnTo>
                <a:lnTo>
                  <a:pt x="2287" y="3358"/>
                </a:lnTo>
                <a:lnTo>
                  <a:pt x="2300" y="3380"/>
                </a:lnTo>
                <a:lnTo>
                  <a:pt x="2312" y="3385"/>
                </a:lnTo>
                <a:lnTo>
                  <a:pt x="2325" y="3373"/>
                </a:lnTo>
                <a:lnTo>
                  <a:pt x="2337" y="3343"/>
                </a:lnTo>
                <a:lnTo>
                  <a:pt x="2350" y="3295"/>
                </a:lnTo>
                <a:lnTo>
                  <a:pt x="2362" y="3231"/>
                </a:lnTo>
                <a:lnTo>
                  <a:pt x="2375" y="3150"/>
                </a:lnTo>
                <a:lnTo>
                  <a:pt x="2387" y="3053"/>
                </a:lnTo>
                <a:lnTo>
                  <a:pt x="2400" y="2942"/>
                </a:lnTo>
                <a:lnTo>
                  <a:pt x="2412" y="2817"/>
                </a:lnTo>
                <a:lnTo>
                  <a:pt x="2425" y="2680"/>
                </a:lnTo>
                <a:lnTo>
                  <a:pt x="2437" y="2533"/>
                </a:lnTo>
                <a:lnTo>
                  <a:pt x="2450" y="2376"/>
                </a:lnTo>
                <a:lnTo>
                  <a:pt x="2462" y="2212"/>
                </a:lnTo>
                <a:lnTo>
                  <a:pt x="2475" y="2042"/>
                </a:lnTo>
                <a:lnTo>
                  <a:pt x="2487" y="1868"/>
                </a:lnTo>
                <a:lnTo>
                  <a:pt x="2500" y="1693"/>
                </a:lnTo>
                <a:lnTo>
                  <a:pt x="2512" y="1517"/>
                </a:lnTo>
                <a:lnTo>
                  <a:pt x="2525" y="1343"/>
                </a:lnTo>
                <a:lnTo>
                  <a:pt x="2537" y="1173"/>
                </a:lnTo>
                <a:lnTo>
                  <a:pt x="2550" y="1009"/>
                </a:lnTo>
                <a:lnTo>
                  <a:pt x="2562" y="852"/>
                </a:lnTo>
                <a:lnTo>
                  <a:pt x="2575" y="705"/>
                </a:lnTo>
                <a:lnTo>
                  <a:pt x="2587" y="568"/>
                </a:lnTo>
                <a:lnTo>
                  <a:pt x="2600" y="443"/>
                </a:lnTo>
                <a:lnTo>
                  <a:pt x="2612" y="332"/>
                </a:lnTo>
                <a:lnTo>
                  <a:pt x="2625" y="235"/>
                </a:lnTo>
                <a:lnTo>
                  <a:pt x="2637" y="154"/>
                </a:lnTo>
                <a:lnTo>
                  <a:pt x="2650" y="90"/>
                </a:lnTo>
                <a:lnTo>
                  <a:pt x="2662" y="42"/>
                </a:lnTo>
                <a:lnTo>
                  <a:pt x="2675" y="12"/>
                </a:lnTo>
                <a:lnTo>
                  <a:pt x="2687" y="0"/>
                </a:lnTo>
                <a:lnTo>
                  <a:pt x="2700" y="5"/>
                </a:lnTo>
                <a:lnTo>
                  <a:pt x="2712" y="27"/>
                </a:lnTo>
                <a:lnTo>
                  <a:pt x="2725" y="67"/>
                </a:lnTo>
                <a:lnTo>
                  <a:pt x="2737" y="123"/>
                </a:lnTo>
                <a:lnTo>
                  <a:pt x="2750" y="194"/>
                </a:lnTo>
                <a:lnTo>
                  <a:pt x="2762" y="281"/>
                </a:lnTo>
                <a:lnTo>
                  <a:pt x="2775" y="381"/>
                </a:lnTo>
                <a:lnTo>
                  <a:pt x="2787" y="493"/>
                </a:lnTo>
                <a:lnTo>
                  <a:pt x="2800" y="616"/>
                </a:lnTo>
                <a:lnTo>
                  <a:pt x="2812" y="749"/>
                </a:lnTo>
                <a:lnTo>
                  <a:pt x="2824" y="890"/>
                </a:lnTo>
                <a:lnTo>
                  <a:pt x="2837" y="1037"/>
                </a:lnTo>
                <a:lnTo>
                  <a:pt x="2849" y="1189"/>
                </a:lnTo>
                <a:lnTo>
                  <a:pt x="2862" y="1343"/>
                </a:lnTo>
                <a:lnTo>
                  <a:pt x="2875" y="1499"/>
                </a:lnTo>
                <a:lnTo>
                  <a:pt x="2887" y="1654"/>
                </a:lnTo>
                <a:lnTo>
                  <a:pt x="2900" y="1807"/>
                </a:lnTo>
                <a:lnTo>
                  <a:pt x="2912" y="1956"/>
                </a:lnTo>
                <a:lnTo>
                  <a:pt x="2925" y="2099"/>
                </a:lnTo>
                <a:lnTo>
                  <a:pt x="2937" y="2236"/>
                </a:lnTo>
                <a:lnTo>
                  <a:pt x="2950" y="2365"/>
                </a:lnTo>
                <a:lnTo>
                  <a:pt x="2962" y="2483"/>
                </a:lnTo>
                <a:lnTo>
                  <a:pt x="2975" y="2592"/>
                </a:lnTo>
                <a:lnTo>
                  <a:pt x="2987" y="2688"/>
                </a:lnTo>
                <a:lnTo>
                  <a:pt x="3000" y="2773"/>
                </a:lnTo>
                <a:lnTo>
                  <a:pt x="3012" y="2844"/>
                </a:lnTo>
                <a:lnTo>
                  <a:pt x="3025" y="2902"/>
                </a:lnTo>
                <a:lnTo>
                  <a:pt x="3037" y="2945"/>
                </a:lnTo>
                <a:lnTo>
                  <a:pt x="3050" y="2975"/>
                </a:lnTo>
                <a:lnTo>
                  <a:pt x="3062" y="2991"/>
                </a:lnTo>
                <a:lnTo>
                  <a:pt x="3075" y="2993"/>
                </a:lnTo>
                <a:lnTo>
                  <a:pt x="3087" y="2981"/>
                </a:lnTo>
                <a:lnTo>
                  <a:pt x="3100" y="2956"/>
                </a:lnTo>
                <a:lnTo>
                  <a:pt x="3112" y="2919"/>
                </a:lnTo>
                <a:lnTo>
                  <a:pt x="3125" y="2869"/>
                </a:lnTo>
                <a:lnTo>
                  <a:pt x="3137" y="2809"/>
                </a:lnTo>
                <a:lnTo>
                  <a:pt x="3150" y="2739"/>
                </a:lnTo>
                <a:lnTo>
                  <a:pt x="3162" y="2660"/>
                </a:lnTo>
                <a:lnTo>
                  <a:pt x="3175" y="2574"/>
                </a:lnTo>
                <a:lnTo>
                  <a:pt x="3187" y="2480"/>
                </a:lnTo>
                <a:lnTo>
                  <a:pt x="3200" y="2381"/>
                </a:lnTo>
                <a:lnTo>
                  <a:pt x="3212" y="2278"/>
                </a:lnTo>
                <a:lnTo>
                  <a:pt x="3225" y="2172"/>
                </a:lnTo>
                <a:lnTo>
                  <a:pt x="3237" y="2065"/>
                </a:lnTo>
                <a:lnTo>
                  <a:pt x="3250" y="1957"/>
                </a:lnTo>
                <a:lnTo>
                  <a:pt x="3262" y="1849"/>
                </a:lnTo>
                <a:lnTo>
                  <a:pt x="3275" y="1744"/>
                </a:lnTo>
                <a:lnTo>
                  <a:pt x="3287" y="1642"/>
                </a:lnTo>
                <a:lnTo>
                  <a:pt x="3300" y="1544"/>
                </a:lnTo>
                <a:lnTo>
                  <a:pt x="3312" y="1450"/>
                </a:lnTo>
                <a:lnTo>
                  <a:pt x="3325" y="1363"/>
                </a:lnTo>
                <a:lnTo>
                  <a:pt x="3337" y="1282"/>
                </a:lnTo>
                <a:lnTo>
                  <a:pt x="3350" y="1208"/>
                </a:lnTo>
                <a:lnTo>
                  <a:pt x="3362" y="1143"/>
                </a:lnTo>
                <a:lnTo>
                  <a:pt x="3375" y="1085"/>
                </a:lnTo>
                <a:lnTo>
                  <a:pt x="3387" y="1036"/>
                </a:lnTo>
                <a:lnTo>
                  <a:pt x="3400" y="996"/>
                </a:lnTo>
                <a:lnTo>
                  <a:pt x="3412" y="965"/>
                </a:lnTo>
                <a:lnTo>
                  <a:pt x="3425" y="943"/>
                </a:lnTo>
                <a:lnTo>
                  <a:pt x="3437" y="929"/>
                </a:lnTo>
                <a:lnTo>
                  <a:pt x="3449" y="925"/>
                </a:lnTo>
                <a:lnTo>
                  <a:pt x="3462" y="928"/>
                </a:lnTo>
                <a:lnTo>
                  <a:pt x="3474" y="940"/>
                </a:lnTo>
                <a:lnTo>
                  <a:pt x="3487" y="959"/>
                </a:lnTo>
                <a:lnTo>
                  <a:pt x="3500" y="985"/>
                </a:lnTo>
                <a:lnTo>
                  <a:pt x="3512" y="1017"/>
                </a:lnTo>
                <a:lnTo>
                  <a:pt x="3525" y="1055"/>
                </a:lnTo>
                <a:lnTo>
                  <a:pt x="3537" y="1098"/>
                </a:lnTo>
                <a:lnTo>
                  <a:pt x="3550" y="1146"/>
                </a:lnTo>
                <a:lnTo>
                  <a:pt x="3562" y="1197"/>
                </a:lnTo>
                <a:lnTo>
                  <a:pt x="3575" y="1251"/>
                </a:lnTo>
                <a:lnTo>
                  <a:pt x="3587" y="1308"/>
                </a:lnTo>
                <a:lnTo>
                  <a:pt x="3600" y="1366"/>
                </a:lnTo>
                <a:lnTo>
                  <a:pt x="3612" y="1424"/>
                </a:lnTo>
                <a:lnTo>
                  <a:pt x="3625" y="1483"/>
                </a:lnTo>
                <a:lnTo>
                  <a:pt x="3637" y="1541"/>
                </a:lnTo>
                <a:lnTo>
                  <a:pt x="3650" y="1598"/>
                </a:lnTo>
                <a:lnTo>
                  <a:pt x="3662" y="1653"/>
                </a:lnTo>
                <a:lnTo>
                  <a:pt x="3675" y="1705"/>
                </a:lnTo>
                <a:lnTo>
                  <a:pt x="3687" y="1755"/>
                </a:lnTo>
                <a:lnTo>
                  <a:pt x="3700" y="1802"/>
                </a:lnTo>
                <a:lnTo>
                  <a:pt x="3712" y="1845"/>
                </a:lnTo>
                <a:lnTo>
                  <a:pt x="3725" y="1884"/>
                </a:lnTo>
                <a:lnTo>
                  <a:pt x="3737" y="1919"/>
                </a:lnTo>
                <a:lnTo>
                  <a:pt x="3750" y="1950"/>
                </a:lnTo>
                <a:lnTo>
                  <a:pt x="3762" y="1976"/>
                </a:lnTo>
                <a:lnTo>
                  <a:pt x="3775" y="1998"/>
                </a:lnTo>
                <a:lnTo>
                  <a:pt x="3787" y="2015"/>
                </a:lnTo>
                <a:lnTo>
                  <a:pt x="3800" y="2028"/>
                </a:lnTo>
                <a:lnTo>
                  <a:pt x="3812" y="2036"/>
                </a:lnTo>
                <a:lnTo>
                  <a:pt x="3825" y="2040"/>
                </a:lnTo>
                <a:lnTo>
                  <a:pt x="3837" y="2040"/>
                </a:lnTo>
                <a:lnTo>
                  <a:pt x="3850" y="2037"/>
                </a:lnTo>
                <a:lnTo>
                  <a:pt x="3862" y="2029"/>
                </a:lnTo>
                <a:lnTo>
                  <a:pt x="3875" y="2019"/>
                </a:lnTo>
                <a:lnTo>
                  <a:pt x="3887" y="2005"/>
                </a:lnTo>
                <a:lnTo>
                  <a:pt x="3900" y="1989"/>
                </a:lnTo>
                <a:lnTo>
                  <a:pt x="3912" y="1971"/>
                </a:lnTo>
                <a:lnTo>
                  <a:pt x="3925" y="1951"/>
                </a:lnTo>
                <a:lnTo>
                  <a:pt x="3937" y="1929"/>
                </a:lnTo>
                <a:lnTo>
                  <a:pt x="3950" y="1906"/>
                </a:lnTo>
                <a:lnTo>
                  <a:pt x="3962" y="1881"/>
                </a:lnTo>
                <a:lnTo>
                  <a:pt x="3975" y="1857"/>
                </a:lnTo>
                <a:lnTo>
                  <a:pt x="3987" y="1832"/>
                </a:lnTo>
                <a:lnTo>
                  <a:pt x="4000" y="1807"/>
                </a:lnTo>
                <a:lnTo>
                  <a:pt x="4012" y="1782"/>
                </a:lnTo>
                <a:lnTo>
                  <a:pt x="4025" y="1759"/>
                </a:lnTo>
                <a:lnTo>
                  <a:pt x="4037" y="1735"/>
                </a:lnTo>
                <a:lnTo>
                  <a:pt x="4050" y="1713"/>
                </a:lnTo>
                <a:lnTo>
                  <a:pt x="4062" y="1692"/>
                </a:lnTo>
                <a:lnTo>
                  <a:pt x="4075" y="1673"/>
                </a:lnTo>
                <a:lnTo>
                  <a:pt x="4087" y="1655"/>
                </a:lnTo>
                <a:lnTo>
                  <a:pt x="4100" y="1639"/>
                </a:lnTo>
                <a:lnTo>
                  <a:pt x="4112" y="1624"/>
                </a:lnTo>
                <a:lnTo>
                  <a:pt x="4125" y="1612"/>
                </a:lnTo>
                <a:lnTo>
                  <a:pt x="4137" y="1601"/>
                </a:lnTo>
                <a:lnTo>
                  <a:pt x="4150" y="1591"/>
                </a:lnTo>
                <a:lnTo>
                  <a:pt x="4162" y="1584"/>
                </a:lnTo>
                <a:lnTo>
                  <a:pt x="4175" y="1578"/>
                </a:lnTo>
                <a:lnTo>
                  <a:pt x="4187" y="1574"/>
                </a:lnTo>
                <a:lnTo>
                  <a:pt x="4200" y="1572"/>
                </a:lnTo>
                <a:lnTo>
                  <a:pt x="4212" y="1571"/>
                </a:lnTo>
                <a:lnTo>
                  <a:pt x="4225" y="1572"/>
                </a:lnTo>
                <a:lnTo>
                  <a:pt x="4237" y="1574"/>
                </a:lnTo>
                <a:lnTo>
                  <a:pt x="4250" y="1577"/>
                </a:lnTo>
                <a:lnTo>
                  <a:pt x="4262" y="1581"/>
                </a:lnTo>
                <a:lnTo>
                  <a:pt x="4275" y="1587"/>
                </a:lnTo>
                <a:lnTo>
                  <a:pt x="4287" y="1593"/>
                </a:lnTo>
                <a:lnTo>
                  <a:pt x="4300" y="1599"/>
                </a:lnTo>
                <a:lnTo>
                  <a:pt x="4312" y="1607"/>
                </a:lnTo>
                <a:lnTo>
                  <a:pt x="4325" y="1614"/>
                </a:lnTo>
                <a:lnTo>
                  <a:pt x="4337" y="1622"/>
                </a:lnTo>
                <a:lnTo>
                  <a:pt x="4350" y="1631"/>
                </a:lnTo>
                <a:lnTo>
                  <a:pt x="4362" y="1639"/>
                </a:lnTo>
                <a:lnTo>
                  <a:pt x="4375" y="1647"/>
                </a:lnTo>
                <a:lnTo>
                  <a:pt x="4387" y="1655"/>
                </a:lnTo>
                <a:lnTo>
                  <a:pt x="4399" y="1663"/>
                </a:lnTo>
                <a:lnTo>
                  <a:pt x="4412" y="1671"/>
                </a:lnTo>
                <a:lnTo>
                  <a:pt x="4425" y="1678"/>
                </a:lnTo>
                <a:lnTo>
                  <a:pt x="4437" y="1685"/>
                </a:lnTo>
                <a:lnTo>
                  <a:pt x="4449" y="1691"/>
                </a:lnTo>
                <a:lnTo>
                  <a:pt x="4462" y="1697"/>
                </a:lnTo>
                <a:lnTo>
                  <a:pt x="4475" y="1702"/>
                </a:lnTo>
                <a:lnTo>
                  <a:pt x="4487" y="1707"/>
                </a:lnTo>
                <a:lnTo>
                  <a:pt x="4500" y="1711"/>
                </a:lnTo>
                <a:lnTo>
                  <a:pt x="4512" y="1715"/>
                </a:lnTo>
                <a:lnTo>
                  <a:pt x="4525" y="1718"/>
                </a:lnTo>
                <a:lnTo>
                  <a:pt x="4537" y="1720"/>
                </a:lnTo>
                <a:lnTo>
                  <a:pt x="4550" y="1722"/>
                </a:lnTo>
                <a:lnTo>
                  <a:pt x="4562" y="1723"/>
                </a:lnTo>
                <a:lnTo>
                  <a:pt x="4575" y="1724"/>
                </a:lnTo>
                <a:lnTo>
                  <a:pt x="4587" y="1725"/>
                </a:lnTo>
                <a:lnTo>
                  <a:pt x="4600" y="1725"/>
                </a:lnTo>
                <a:lnTo>
                  <a:pt x="4612" y="1724"/>
                </a:lnTo>
                <a:lnTo>
                  <a:pt x="4625" y="1724"/>
                </a:lnTo>
                <a:lnTo>
                  <a:pt x="4637" y="1723"/>
                </a:lnTo>
                <a:lnTo>
                  <a:pt x="4650" y="1721"/>
                </a:lnTo>
                <a:lnTo>
                  <a:pt x="4662" y="1720"/>
                </a:lnTo>
                <a:lnTo>
                  <a:pt x="4675" y="1718"/>
                </a:lnTo>
                <a:lnTo>
                  <a:pt x="4687" y="1716"/>
                </a:lnTo>
                <a:lnTo>
                  <a:pt x="4700" y="1714"/>
                </a:lnTo>
                <a:lnTo>
                  <a:pt x="4712" y="1712"/>
                </a:lnTo>
                <a:lnTo>
                  <a:pt x="4725" y="1710"/>
                </a:lnTo>
                <a:lnTo>
                  <a:pt x="4737" y="1708"/>
                </a:lnTo>
                <a:lnTo>
                  <a:pt x="4750" y="1706"/>
                </a:lnTo>
                <a:lnTo>
                  <a:pt x="4762" y="1704"/>
                </a:lnTo>
                <a:lnTo>
                  <a:pt x="4775" y="1702"/>
                </a:lnTo>
                <a:lnTo>
                  <a:pt x="4787" y="1700"/>
                </a:lnTo>
                <a:lnTo>
                  <a:pt x="4800" y="1698"/>
                </a:lnTo>
                <a:lnTo>
                  <a:pt x="4812" y="1696"/>
                </a:lnTo>
                <a:lnTo>
                  <a:pt x="4825" y="1695"/>
                </a:lnTo>
                <a:lnTo>
                  <a:pt x="4837" y="1693"/>
                </a:lnTo>
                <a:lnTo>
                  <a:pt x="4850" y="1692"/>
                </a:lnTo>
                <a:lnTo>
                  <a:pt x="4862" y="1691"/>
                </a:lnTo>
                <a:lnTo>
                  <a:pt x="4875" y="1690"/>
                </a:lnTo>
                <a:lnTo>
                  <a:pt x="4887" y="1689"/>
                </a:lnTo>
                <a:lnTo>
                  <a:pt x="4900" y="1688"/>
                </a:lnTo>
                <a:lnTo>
                  <a:pt x="4912" y="1687"/>
                </a:lnTo>
                <a:lnTo>
                  <a:pt x="4925" y="1687"/>
                </a:lnTo>
                <a:lnTo>
                  <a:pt x="4937" y="1686"/>
                </a:lnTo>
                <a:lnTo>
                  <a:pt x="4950" y="1686"/>
                </a:lnTo>
                <a:lnTo>
                  <a:pt x="4962" y="1686"/>
                </a:lnTo>
                <a:lnTo>
                  <a:pt x="4975" y="1686"/>
                </a:lnTo>
                <a:lnTo>
                  <a:pt x="4987" y="1686"/>
                </a:lnTo>
                <a:lnTo>
                  <a:pt x="5000" y="1686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44">
            <a:extLst>
              <a:ext uri="{FF2B5EF4-FFF2-40B4-BE49-F238E27FC236}">
                <a16:creationId xmlns:a16="http://schemas.microsoft.com/office/drawing/2014/main" id="{711BEF08-E037-866D-89F7-9EAAD57B0812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0" y="2125353"/>
            <a:ext cx="1408799" cy="832799"/>
          </a:xfrm>
          <a:custGeom>
            <a:avLst/>
            <a:gdLst/>
            <a:ahLst/>
            <a:cxnLst>
              <a:cxn ang="0">
                <a:pos x="75" y="1540"/>
              </a:cxn>
              <a:cxn ang="0">
                <a:pos x="162" y="1546"/>
              </a:cxn>
              <a:cxn ang="0">
                <a:pos x="250" y="1547"/>
              </a:cxn>
              <a:cxn ang="0">
                <a:pos x="337" y="1536"/>
              </a:cxn>
              <a:cxn ang="0">
                <a:pos x="424" y="1511"/>
              </a:cxn>
              <a:cxn ang="0">
                <a:pos x="512" y="1482"/>
              </a:cxn>
              <a:cxn ang="0">
                <a:pos x="600" y="1468"/>
              </a:cxn>
              <a:cxn ang="0">
                <a:pos x="687" y="1492"/>
              </a:cxn>
              <a:cxn ang="0">
                <a:pos x="775" y="1565"/>
              </a:cxn>
              <a:cxn ang="0">
                <a:pos x="862" y="1666"/>
              </a:cxn>
              <a:cxn ang="0">
                <a:pos x="950" y="1739"/>
              </a:cxn>
              <a:cxn ang="0">
                <a:pos x="1037" y="1714"/>
              </a:cxn>
              <a:cxn ang="0">
                <a:pos x="1125" y="1553"/>
              </a:cxn>
              <a:cxn ang="0">
                <a:pos x="1212" y="1292"/>
              </a:cxn>
              <a:cxn ang="0">
                <a:pos x="1300" y="1057"/>
              </a:cxn>
              <a:cxn ang="0">
                <a:pos x="1387" y="1014"/>
              </a:cxn>
              <a:cxn ang="0">
                <a:pos x="1475" y="1271"/>
              </a:cxn>
              <a:cxn ang="0">
                <a:pos x="1562" y="1780"/>
              </a:cxn>
              <a:cxn ang="0">
                <a:pos x="1650" y="2317"/>
              </a:cxn>
              <a:cxn ang="0">
                <a:pos x="1737" y="2565"/>
              </a:cxn>
              <a:cxn ang="0">
                <a:pos x="1825" y="2299"/>
              </a:cxn>
              <a:cxn ang="0">
                <a:pos x="1912" y="1549"/>
              </a:cxn>
              <a:cxn ang="0">
                <a:pos x="2000" y="639"/>
              </a:cxn>
              <a:cxn ang="0">
                <a:pos x="2087" y="51"/>
              </a:cxn>
              <a:cxn ang="0">
                <a:pos x="2175" y="156"/>
              </a:cxn>
              <a:cxn ang="0">
                <a:pos x="2262" y="978"/>
              </a:cxn>
              <a:cxn ang="0">
                <a:pos x="2350" y="2144"/>
              </a:cxn>
              <a:cxn ang="0">
                <a:pos x="2437" y="3061"/>
              </a:cxn>
              <a:cxn ang="0">
                <a:pos x="2525" y="3246"/>
              </a:cxn>
              <a:cxn ang="0">
                <a:pos x="2612" y="2602"/>
              </a:cxn>
              <a:cxn ang="0">
                <a:pos x="2700" y="1469"/>
              </a:cxn>
              <a:cxn ang="0">
                <a:pos x="2787" y="434"/>
              </a:cxn>
              <a:cxn ang="0">
                <a:pos x="2875" y="0"/>
              </a:cxn>
              <a:cxn ang="0">
                <a:pos x="2962" y="320"/>
              </a:cxn>
              <a:cxn ang="0">
                <a:pos x="3050" y="1151"/>
              </a:cxn>
              <a:cxn ang="0">
                <a:pos x="3137" y="2024"/>
              </a:cxn>
              <a:cxn ang="0">
                <a:pos x="3225" y="2520"/>
              </a:cxn>
              <a:cxn ang="0">
                <a:pos x="3312" y="2476"/>
              </a:cxn>
              <a:cxn ang="0">
                <a:pos x="3400" y="2025"/>
              </a:cxn>
              <a:cxn ang="0">
                <a:pos x="3487" y="1468"/>
              </a:cxn>
              <a:cxn ang="0">
                <a:pos x="3575" y="1086"/>
              </a:cxn>
              <a:cxn ang="0">
                <a:pos x="3662" y="1006"/>
              </a:cxn>
              <a:cxn ang="0">
                <a:pos x="3750" y="1179"/>
              </a:cxn>
              <a:cxn ang="0">
                <a:pos x="3837" y="1448"/>
              </a:cxn>
              <a:cxn ang="0">
                <a:pos x="3925" y="1662"/>
              </a:cxn>
              <a:cxn ang="0">
                <a:pos x="4012" y="1744"/>
              </a:cxn>
              <a:cxn ang="0">
                <a:pos x="4100" y="1705"/>
              </a:cxn>
              <a:cxn ang="0">
                <a:pos x="4187" y="1607"/>
              </a:cxn>
              <a:cxn ang="0">
                <a:pos x="4275" y="1518"/>
              </a:cxn>
              <a:cxn ang="0">
                <a:pos x="4362" y="1472"/>
              </a:cxn>
              <a:cxn ang="0">
                <a:pos x="4449" y="1473"/>
              </a:cxn>
              <a:cxn ang="0">
                <a:pos x="4537" y="1498"/>
              </a:cxn>
              <a:cxn ang="0">
                <a:pos x="4625" y="1527"/>
              </a:cxn>
              <a:cxn ang="0">
                <a:pos x="4712" y="1544"/>
              </a:cxn>
              <a:cxn ang="0">
                <a:pos x="4800" y="1548"/>
              </a:cxn>
              <a:cxn ang="0">
                <a:pos x="4887" y="1543"/>
              </a:cxn>
              <a:cxn ang="0">
                <a:pos x="4975" y="1536"/>
              </a:cxn>
            </a:cxnLst>
            <a:rect l="0" t="0" r="r" b="b"/>
            <a:pathLst>
              <a:path w="5000" h="3282">
                <a:moveTo>
                  <a:pt x="0" y="1535"/>
                </a:moveTo>
                <a:lnTo>
                  <a:pt x="12" y="1535"/>
                </a:lnTo>
                <a:lnTo>
                  <a:pt x="25" y="1536"/>
                </a:lnTo>
                <a:lnTo>
                  <a:pt x="37" y="1537"/>
                </a:lnTo>
                <a:lnTo>
                  <a:pt x="50" y="1538"/>
                </a:lnTo>
                <a:lnTo>
                  <a:pt x="62" y="1539"/>
                </a:lnTo>
                <a:lnTo>
                  <a:pt x="75" y="1540"/>
                </a:lnTo>
                <a:lnTo>
                  <a:pt x="87" y="1541"/>
                </a:lnTo>
                <a:lnTo>
                  <a:pt x="100" y="1542"/>
                </a:lnTo>
                <a:lnTo>
                  <a:pt x="112" y="1543"/>
                </a:lnTo>
                <a:lnTo>
                  <a:pt x="125" y="1544"/>
                </a:lnTo>
                <a:lnTo>
                  <a:pt x="137" y="1545"/>
                </a:lnTo>
                <a:lnTo>
                  <a:pt x="150" y="1546"/>
                </a:lnTo>
                <a:lnTo>
                  <a:pt x="162" y="1546"/>
                </a:lnTo>
                <a:lnTo>
                  <a:pt x="175" y="1547"/>
                </a:lnTo>
                <a:lnTo>
                  <a:pt x="187" y="1547"/>
                </a:lnTo>
                <a:lnTo>
                  <a:pt x="200" y="1548"/>
                </a:lnTo>
                <a:lnTo>
                  <a:pt x="212" y="1548"/>
                </a:lnTo>
                <a:lnTo>
                  <a:pt x="225" y="1548"/>
                </a:lnTo>
                <a:lnTo>
                  <a:pt x="237" y="1547"/>
                </a:lnTo>
                <a:lnTo>
                  <a:pt x="250" y="1547"/>
                </a:lnTo>
                <a:lnTo>
                  <a:pt x="262" y="1546"/>
                </a:lnTo>
                <a:lnTo>
                  <a:pt x="275" y="1545"/>
                </a:lnTo>
                <a:lnTo>
                  <a:pt x="287" y="1544"/>
                </a:lnTo>
                <a:lnTo>
                  <a:pt x="300" y="1542"/>
                </a:lnTo>
                <a:lnTo>
                  <a:pt x="312" y="1540"/>
                </a:lnTo>
                <a:lnTo>
                  <a:pt x="325" y="1538"/>
                </a:lnTo>
                <a:lnTo>
                  <a:pt x="337" y="1536"/>
                </a:lnTo>
                <a:lnTo>
                  <a:pt x="350" y="1533"/>
                </a:lnTo>
                <a:lnTo>
                  <a:pt x="362" y="1530"/>
                </a:lnTo>
                <a:lnTo>
                  <a:pt x="375" y="1527"/>
                </a:lnTo>
                <a:lnTo>
                  <a:pt x="387" y="1523"/>
                </a:lnTo>
                <a:lnTo>
                  <a:pt x="399" y="1519"/>
                </a:lnTo>
                <a:lnTo>
                  <a:pt x="412" y="1515"/>
                </a:lnTo>
                <a:lnTo>
                  <a:pt x="424" y="1511"/>
                </a:lnTo>
                <a:lnTo>
                  <a:pt x="437" y="1507"/>
                </a:lnTo>
                <a:lnTo>
                  <a:pt x="449" y="1503"/>
                </a:lnTo>
                <a:lnTo>
                  <a:pt x="462" y="1498"/>
                </a:lnTo>
                <a:lnTo>
                  <a:pt x="474" y="1494"/>
                </a:lnTo>
                <a:lnTo>
                  <a:pt x="487" y="1490"/>
                </a:lnTo>
                <a:lnTo>
                  <a:pt x="499" y="1486"/>
                </a:lnTo>
                <a:lnTo>
                  <a:pt x="512" y="1482"/>
                </a:lnTo>
                <a:lnTo>
                  <a:pt x="524" y="1478"/>
                </a:lnTo>
                <a:lnTo>
                  <a:pt x="537" y="1475"/>
                </a:lnTo>
                <a:lnTo>
                  <a:pt x="549" y="1473"/>
                </a:lnTo>
                <a:lnTo>
                  <a:pt x="562" y="1470"/>
                </a:lnTo>
                <a:lnTo>
                  <a:pt x="575" y="1469"/>
                </a:lnTo>
                <a:lnTo>
                  <a:pt x="587" y="1468"/>
                </a:lnTo>
                <a:lnTo>
                  <a:pt x="600" y="1468"/>
                </a:lnTo>
                <a:lnTo>
                  <a:pt x="612" y="1468"/>
                </a:lnTo>
                <a:lnTo>
                  <a:pt x="625" y="1470"/>
                </a:lnTo>
                <a:lnTo>
                  <a:pt x="637" y="1472"/>
                </a:lnTo>
                <a:lnTo>
                  <a:pt x="650" y="1476"/>
                </a:lnTo>
                <a:lnTo>
                  <a:pt x="662" y="1480"/>
                </a:lnTo>
                <a:lnTo>
                  <a:pt x="675" y="1486"/>
                </a:lnTo>
                <a:lnTo>
                  <a:pt x="687" y="1492"/>
                </a:lnTo>
                <a:lnTo>
                  <a:pt x="700" y="1500"/>
                </a:lnTo>
                <a:lnTo>
                  <a:pt x="712" y="1508"/>
                </a:lnTo>
                <a:lnTo>
                  <a:pt x="725" y="1518"/>
                </a:lnTo>
                <a:lnTo>
                  <a:pt x="737" y="1528"/>
                </a:lnTo>
                <a:lnTo>
                  <a:pt x="750" y="1540"/>
                </a:lnTo>
                <a:lnTo>
                  <a:pt x="762" y="1552"/>
                </a:lnTo>
                <a:lnTo>
                  <a:pt x="775" y="1565"/>
                </a:lnTo>
                <a:lnTo>
                  <a:pt x="787" y="1579"/>
                </a:lnTo>
                <a:lnTo>
                  <a:pt x="800" y="1593"/>
                </a:lnTo>
                <a:lnTo>
                  <a:pt x="812" y="1607"/>
                </a:lnTo>
                <a:lnTo>
                  <a:pt x="825" y="1622"/>
                </a:lnTo>
                <a:lnTo>
                  <a:pt x="837" y="1637"/>
                </a:lnTo>
                <a:lnTo>
                  <a:pt x="850" y="1652"/>
                </a:lnTo>
                <a:lnTo>
                  <a:pt x="862" y="1666"/>
                </a:lnTo>
                <a:lnTo>
                  <a:pt x="875" y="1680"/>
                </a:lnTo>
                <a:lnTo>
                  <a:pt x="887" y="1693"/>
                </a:lnTo>
                <a:lnTo>
                  <a:pt x="900" y="1705"/>
                </a:lnTo>
                <a:lnTo>
                  <a:pt x="912" y="1716"/>
                </a:lnTo>
                <a:lnTo>
                  <a:pt x="925" y="1725"/>
                </a:lnTo>
                <a:lnTo>
                  <a:pt x="937" y="1733"/>
                </a:lnTo>
                <a:lnTo>
                  <a:pt x="950" y="1739"/>
                </a:lnTo>
                <a:lnTo>
                  <a:pt x="962" y="1743"/>
                </a:lnTo>
                <a:lnTo>
                  <a:pt x="975" y="1745"/>
                </a:lnTo>
                <a:lnTo>
                  <a:pt x="987" y="1744"/>
                </a:lnTo>
                <a:lnTo>
                  <a:pt x="1000" y="1741"/>
                </a:lnTo>
                <a:lnTo>
                  <a:pt x="1012" y="1735"/>
                </a:lnTo>
                <a:lnTo>
                  <a:pt x="1025" y="1726"/>
                </a:lnTo>
                <a:lnTo>
                  <a:pt x="1037" y="1714"/>
                </a:lnTo>
                <a:lnTo>
                  <a:pt x="1050" y="1700"/>
                </a:lnTo>
                <a:lnTo>
                  <a:pt x="1062" y="1682"/>
                </a:lnTo>
                <a:lnTo>
                  <a:pt x="1075" y="1662"/>
                </a:lnTo>
                <a:lnTo>
                  <a:pt x="1087" y="1639"/>
                </a:lnTo>
                <a:lnTo>
                  <a:pt x="1099" y="1613"/>
                </a:lnTo>
                <a:lnTo>
                  <a:pt x="1112" y="1584"/>
                </a:lnTo>
                <a:lnTo>
                  <a:pt x="1125" y="1553"/>
                </a:lnTo>
                <a:lnTo>
                  <a:pt x="1137" y="1520"/>
                </a:lnTo>
                <a:lnTo>
                  <a:pt x="1150" y="1485"/>
                </a:lnTo>
                <a:lnTo>
                  <a:pt x="1162" y="1448"/>
                </a:lnTo>
                <a:lnTo>
                  <a:pt x="1175" y="1410"/>
                </a:lnTo>
                <a:lnTo>
                  <a:pt x="1187" y="1371"/>
                </a:lnTo>
                <a:lnTo>
                  <a:pt x="1200" y="1332"/>
                </a:lnTo>
                <a:lnTo>
                  <a:pt x="1212" y="1292"/>
                </a:lnTo>
                <a:lnTo>
                  <a:pt x="1225" y="1253"/>
                </a:lnTo>
                <a:lnTo>
                  <a:pt x="1237" y="1215"/>
                </a:lnTo>
                <a:lnTo>
                  <a:pt x="1250" y="1179"/>
                </a:lnTo>
                <a:lnTo>
                  <a:pt x="1262" y="1144"/>
                </a:lnTo>
                <a:lnTo>
                  <a:pt x="1275" y="1112"/>
                </a:lnTo>
                <a:lnTo>
                  <a:pt x="1287" y="1083"/>
                </a:lnTo>
                <a:lnTo>
                  <a:pt x="1300" y="1057"/>
                </a:lnTo>
                <a:lnTo>
                  <a:pt x="1312" y="1036"/>
                </a:lnTo>
                <a:lnTo>
                  <a:pt x="1325" y="1019"/>
                </a:lnTo>
                <a:lnTo>
                  <a:pt x="1337" y="1006"/>
                </a:lnTo>
                <a:lnTo>
                  <a:pt x="1350" y="1000"/>
                </a:lnTo>
                <a:lnTo>
                  <a:pt x="1362" y="998"/>
                </a:lnTo>
                <a:lnTo>
                  <a:pt x="1375" y="1003"/>
                </a:lnTo>
                <a:lnTo>
                  <a:pt x="1387" y="1014"/>
                </a:lnTo>
                <a:lnTo>
                  <a:pt x="1400" y="1032"/>
                </a:lnTo>
                <a:lnTo>
                  <a:pt x="1412" y="1055"/>
                </a:lnTo>
                <a:lnTo>
                  <a:pt x="1424" y="1086"/>
                </a:lnTo>
                <a:lnTo>
                  <a:pt x="1437" y="1123"/>
                </a:lnTo>
                <a:lnTo>
                  <a:pt x="1450" y="1166"/>
                </a:lnTo>
                <a:lnTo>
                  <a:pt x="1462" y="1216"/>
                </a:lnTo>
                <a:lnTo>
                  <a:pt x="1475" y="1271"/>
                </a:lnTo>
                <a:lnTo>
                  <a:pt x="1487" y="1332"/>
                </a:lnTo>
                <a:lnTo>
                  <a:pt x="1500" y="1397"/>
                </a:lnTo>
                <a:lnTo>
                  <a:pt x="1512" y="1468"/>
                </a:lnTo>
                <a:lnTo>
                  <a:pt x="1525" y="1542"/>
                </a:lnTo>
                <a:lnTo>
                  <a:pt x="1537" y="1619"/>
                </a:lnTo>
                <a:lnTo>
                  <a:pt x="1550" y="1699"/>
                </a:lnTo>
                <a:lnTo>
                  <a:pt x="1562" y="1780"/>
                </a:lnTo>
                <a:lnTo>
                  <a:pt x="1575" y="1863"/>
                </a:lnTo>
                <a:lnTo>
                  <a:pt x="1587" y="1944"/>
                </a:lnTo>
                <a:lnTo>
                  <a:pt x="1600" y="2025"/>
                </a:lnTo>
                <a:lnTo>
                  <a:pt x="1612" y="2104"/>
                </a:lnTo>
                <a:lnTo>
                  <a:pt x="1625" y="2179"/>
                </a:lnTo>
                <a:lnTo>
                  <a:pt x="1637" y="2251"/>
                </a:lnTo>
                <a:lnTo>
                  <a:pt x="1650" y="2317"/>
                </a:lnTo>
                <a:lnTo>
                  <a:pt x="1662" y="2377"/>
                </a:lnTo>
                <a:lnTo>
                  <a:pt x="1675" y="2431"/>
                </a:lnTo>
                <a:lnTo>
                  <a:pt x="1687" y="2476"/>
                </a:lnTo>
                <a:lnTo>
                  <a:pt x="1700" y="2513"/>
                </a:lnTo>
                <a:lnTo>
                  <a:pt x="1712" y="2541"/>
                </a:lnTo>
                <a:lnTo>
                  <a:pt x="1724" y="2558"/>
                </a:lnTo>
                <a:lnTo>
                  <a:pt x="1737" y="2565"/>
                </a:lnTo>
                <a:lnTo>
                  <a:pt x="1750" y="2562"/>
                </a:lnTo>
                <a:lnTo>
                  <a:pt x="1762" y="2546"/>
                </a:lnTo>
                <a:lnTo>
                  <a:pt x="1775" y="2520"/>
                </a:lnTo>
                <a:lnTo>
                  <a:pt x="1787" y="2482"/>
                </a:lnTo>
                <a:lnTo>
                  <a:pt x="1800" y="2432"/>
                </a:lnTo>
                <a:lnTo>
                  <a:pt x="1812" y="2371"/>
                </a:lnTo>
                <a:lnTo>
                  <a:pt x="1825" y="2299"/>
                </a:lnTo>
                <a:lnTo>
                  <a:pt x="1837" y="2217"/>
                </a:lnTo>
                <a:lnTo>
                  <a:pt x="1850" y="2125"/>
                </a:lnTo>
                <a:lnTo>
                  <a:pt x="1862" y="2024"/>
                </a:lnTo>
                <a:lnTo>
                  <a:pt x="1875" y="1915"/>
                </a:lnTo>
                <a:lnTo>
                  <a:pt x="1887" y="1798"/>
                </a:lnTo>
                <a:lnTo>
                  <a:pt x="1900" y="1676"/>
                </a:lnTo>
                <a:lnTo>
                  <a:pt x="1912" y="1549"/>
                </a:lnTo>
                <a:lnTo>
                  <a:pt x="1925" y="1418"/>
                </a:lnTo>
                <a:lnTo>
                  <a:pt x="1937" y="1285"/>
                </a:lnTo>
                <a:lnTo>
                  <a:pt x="1950" y="1151"/>
                </a:lnTo>
                <a:lnTo>
                  <a:pt x="1962" y="1018"/>
                </a:lnTo>
                <a:lnTo>
                  <a:pt x="1975" y="887"/>
                </a:lnTo>
                <a:lnTo>
                  <a:pt x="1987" y="761"/>
                </a:lnTo>
                <a:lnTo>
                  <a:pt x="2000" y="639"/>
                </a:lnTo>
                <a:lnTo>
                  <a:pt x="2012" y="524"/>
                </a:lnTo>
                <a:lnTo>
                  <a:pt x="2025" y="417"/>
                </a:lnTo>
                <a:lnTo>
                  <a:pt x="2037" y="320"/>
                </a:lnTo>
                <a:lnTo>
                  <a:pt x="2050" y="234"/>
                </a:lnTo>
                <a:lnTo>
                  <a:pt x="2062" y="160"/>
                </a:lnTo>
                <a:lnTo>
                  <a:pt x="2075" y="98"/>
                </a:lnTo>
                <a:lnTo>
                  <a:pt x="2087" y="51"/>
                </a:lnTo>
                <a:lnTo>
                  <a:pt x="2100" y="18"/>
                </a:lnTo>
                <a:lnTo>
                  <a:pt x="2112" y="1"/>
                </a:lnTo>
                <a:lnTo>
                  <a:pt x="2125" y="0"/>
                </a:lnTo>
                <a:lnTo>
                  <a:pt x="2137" y="15"/>
                </a:lnTo>
                <a:lnTo>
                  <a:pt x="2150" y="46"/>
                </a:lnTo>
                <a:lnTo>
                  <a:pt x="2162" y="93"/>
                </a:lnTo>
                <a:lnTo>
                  <a:pt x="2175" y="156"/>
                </a:lnTo>
                <a:lnTo>
                  <a:pt x="2187" y="234"/>
                </a:lnTo>
                <a:lnTo>
                  <a:pt x="2199" y="327"/>
                </a:lnTo>
                <a:lnTo>
                  <a:pt x="2212" y="434"/>
                </a:lnTo>
                <a:lnTo>
                  <a:pt x="2224" y="554"/>
                </a:lnTo>
                <a:lnTo>
                  <a:pt x="2237" y="686"/>
                </a:lnTo>
                <a:lnTo>
                  <a:pt x="2250" y="828"/>
                </a:lnTo>
                <a:lnTo>
                  <a:pt x="2262" y="978"/>
                </a:lnTo>
                <a:lnTo>
                  <a:pt x="2275" y="1137"/>
                </a:lnTo>
                <a:lnTo>
                  <a:pt x="2287" y="1301"/>
                </a:lnTo>
                <a:lnTo>
                  <a:pt x="2300" y="1469"/>
                </a:lnTo>
                <a:lnTo>
                  <a:pt x="2312" y="1639"/>
                </a:lnTo>
                <a:lnTo>
                  <a:pt x="2325" y="1809"/>
                </a:lnTo>
                <a:lnTo>
                  <a:pt x="2337" y="1978"/>
                </a:lnTo>
                <a:lnTo>
                  <a:pt x="2350" y="2144"/>
                </a:lnTo>
                <a:lnTo>
                  <a:pt x="2362" y="2304"/>
                </a:lnTo>
                <a:lnTo>
                  <a:pt x="2375" y="2457"/>
                </a:lnTo>
                <a:lnTo>
                  <a:pt x="2387" y="2602"/>
                </a:lnTo>
                <a:lnTo>
                  <a:pt x="2400" y="2736"/>
                </a:lnTo>
                <a:lnTo>
                  <a:pt x="2412" y="2858"/>
                </a:lnTo>
                <a:lnTo>
                  <a:pt x="2425" y="2967"/>
                </a:lnTo>
                <a:lnTo>
                  <a:pt x="2437" y="3061"/>
                </a:lnTo>
                <a:lnTo>
                  <a:pt x="2450" y="3139"/>
                </a:lnTo>
                <a:lnTo>
                  <a:pt x="2462" y="3201"/>
                </a:lnTo>
                <a:lnTo>
                  <a:pt x="2475" y="3246"/>
                </a:lnTo>
                <a:lnTo>
                  <a:pt x="2487" y="3273"/>
                </a:lnTo>
                <a:lnTo>
                  <a:pt x="2500" y="3282"/>
                </a:lnTo>
                <a:lnTo>
                  <a:pt x="2512" y="3273"/>
                </a:lnTo>
                <a:lnTo>
                  <a:pt x="2525" y="3246"/>
                </a:lnTo>
                <a:lnTo>
                  <a:pt x="2537" y="3201"/>
                </a:lnTo>
                <a:lnTo>
                  <a:pt x="2550" y="3139"/>
                </a:lnTo>
                <a:lnTo>
                  <a:pt x="2562" y="3061"/>
                </a:lnTo>
                <a:lnTo>
                  <a:pt x="2575" y="2967"/>
                </a:lnTo>
                <a:lnTo>
                  <a:pt x="2587" y="2858"/>
                </a:lnTo>
                <a:lnTo>
                  <a:pt x="2600" y="2736"/>
                </a:lnTo>
                <a:lnTo>
                  <a:pt x="2612" y="2602"/>
                </a:lnTo>
                <a:lnTo>
                  <a:pt x="2625" y="2457"/>
                </a:lnTo>
                <a:lnTo>
                  <a:pt x="2637" y="2304"/>
                </a:lnTo>
                <a:lnTo>
                  <a:pt x="2650" y="2144"/>
                </a:lnTo>
                <a:lnTo>
                  <a:pt x="2662" y="1978"/>
                </a:lnTo>
                <a:lnTo>
                  <a:pt x="2675" y="1809"/>
                </a:lnTo>
                <a:lnTo>
                  <a:pt x="2687" y="1639"/>
                </a:lnTo>
                <a:lnTo>
                  <a:pt x="2700" y="1469"/>
                </a:lnTo>
                <a:lnTo>
                  <a:pt x="2712" y="1301"/>
                </a:lnTo>
                <a:lnTo>
                  <a:pt x="2725" y="1137"/>
                </a:lnTo>
                <a:lnTo>
                  <a:pt x="2737" y="978"/>
                </a:lnTo>
                <a:lnTo>
                  <a:pt x="2750" y="828"/>
                </a:lnTo>
                <a:lnTo>
                  <a:pt x="2762" y="686"/>
                </a:lnTo>
                <a:lnTo>
                  <a:pt x="2775" y="554"/>
                </a:lnTo>
                <a:lnTo>
                  <a:pt x="2787" y="434"/>
                </a:lnTo>
                <a:lnTo>
                  <a:pt x="2800" y="327"/>
                </a:lnTo>
                <a:lnTo>
                  <a:pt x="2812" y="234"/>
                </a:lnTo>
                <a:lnTo>
                  <a:pt x="2824" y="156"/>
                </a:lnTo>
                <a:lnTo>
                  <a:pt x="2837" y="93"/>
                </a:lnTo>
                <a:lnTo>
                  <a:pt x="2849" y="46"/>
                </a:lnTo>
                <a:lnTo>
                  <a:pt x="2862" y="15"/>
                </a:lnTo>
                <a:lnTo>
                  <a:pt x="2875" y="0"/>
                </a:lnTo>
                <a:lnTo>
                  <a:pt x="2887" y="1"/>
                </a:lnTo>
                <a:lnTo>
                  <a:pt x="2900" y="18"/>
                </a:lnTo>
                <a:lnTo>
                  <a:pt x="2912" y="51"/>
                </a:lnTo>
                <a:lnTo>
                  <a:pt x="2925" y="98"/>
                </a:lnTo>
                <a:lnTo>
                  <a:pt x="2937" y="160"/>
                </a:lnTo>
                <a:lnTo>
                  <a:pt x="2950" y="234"/>
                </a:lnTo>
                <a:lnTo>
                  <a:pt x="2962" y="320"/>
                </a:lnTo>
                <a:lnTo>
                  <a:pt x="2975" y="417"/>
                </a:lnTo>
                <a:lnTo>
                  <a:pt x="2987" y="524"/>
                </a:lnTo>
                <a:lnTo>
                  <a:pt x="3000" y="639"/>
                </a:lnTo>
                <a:lnTo>
                  <a:pt x="3012" y="761"/>
                </a:lnTo>
                <a:lnTo>
                  <a:pt x="3025" y="887"/>
                </a:lnTo>
                <a:lnTo>
                  <a:pt x="3037" y="1018"/>
                </a:lnTo>
                <a:lnTo>
                  <a:pt x="3050" y="1151"/>
                </a:lnTo>
                <a:lnTo>
                  <a:pt x="3062" y="1285"/>
                </a:lnTo>
                <a:lnTo>
                  <a:pt x="3075" y="1418"/>
                </a:lnTo>
                <a:lnTo>
                  <a:pt x="3087" y="1549"/>
                </a:lnTo>
                <a:lnTo>
                  <a:pt x="3100" y="1676"/>
                </a:lnTo>
                <a:lnTo>
                  <a:pt x="3112" y="1798"/>
                </a:lnTo>
                <a:lnTo>
                  <a:pt x="3125" y="1915"/>
                </a:lnTo>
                <a:lnTo>
                  <a:pt x="3137" y="2024"/>
                </a:lnTo>
                <a:lnTo>
                  <a:pt x="3150" y="2125"/>
                </a:lnTo>
                <a:lnTo>
                  <a:pt x="3162" y="2217"/>
                </a:lnTo>
                <a:lnTo>
                  <a:pt x="3175" y="2299"/>
                </a:lnTo>
                <a:lnTo>
                  <a:pt x="3187" y="2371"/>
                </a:lnTo>
                <a:lnTo>
                  <a:pt x="3200" y="2432"/>
                </a:lnTo>
                <a:lnTo>
                  <a:pt x="3212" y="2482"/>
                </a:lnTo>
                <a:lnTo>
                  <a:pt x="3225" y="2520"/>
                </a:lnTo>
                <a:lnTo>
                  <a:pt x="3237" y="2546"/>
                </a:lnTo>
                <a:lnTo>
                  <a:pt x="3250" y="2562"/>
                </a:lnTo>
                <a:lnTo>
                  <a:pt x="3262" y="2565"/>
                </a:lnTo>
                <a:lnTo>
                  <a:pt x="3275" y="2558"/>
                </a:lnTo>
                <a:lnTo>
                  <a:pt x="3287" y="2541"/>
                </a:lnTo>
                <a:lnTo>
                  <a:pt x="3300" y="2513"/>
                </a:lnTo>
                <a:lnTo>
                  <a:pt x="3312" y="2476"/>
                </a:lnTo>
                <a:lnTo>
                  <a:pt x="3325" y="2431"/>
                </a:lnTo>
                <a:lnTo>
                  <a:pt x="3337" y="2377"/>
                </a:lnTo>
                <a:lnTo>
                  <a:pt x="3350" y="2317"/>
                </a:lnTo>
                <a:lnTo>
                  <a:pt x="3362" y="2251"/>
                </a:lnTo>
                <a:lnTo>
                  <a:pt x="3375" y="2179"/>
                </a:lnTo>
                <a:lnTo>
                  <a:pt x="3387" y="2104"/>
                </a:lnTo>
                <a:lnTo>
                  <a:pt x="3400" y="2025"/>
                </a:lnTo>
                <a:lnTo>
                  <a:pt x="3412" y="1944"/>
                </a:lnTo>
                <a:lnTo>
                  <a:pt x="3425" y="1863"/>
                </a:lnTo>
                <a:lnTo>
                  <a:pt x="3437" y="1780"/>
                </a:lnTo>
                <a:lnTo>
                  <a:pt x="3449" y="1699"/>
                </a:lnTo>
                <a:lnTo>
                  <a:pt x="3462" y="1619"/>
                </a:lnTo>
                <a:lnTo>
                  <a:pt x="3474" y="1542"/>
                </a:lnTo>
                <a:lnTo>
                  <a:pt x="3487" y="1468"/>
                </a:lnTo>
                <a:lnTo>
                  <a:pt x="3500" y="1397"/>
                </a:lnTo>
                <a:lnTo>
                  <a:pt x="3512" y="1332"/>
                </a:lnTo>
                <a:lnTo>
                  <a:pt x="3525" y="1271"/>
                </a:lnTo>
                <a:lnTo>
                  <a:pt x="3537" y="1216"/>
                </a:lnTo>
                <a:lnTo>
                  <a:pt x="3550" y="1166"/>
                </a:lnTo>
                <a:lnTo>
                  <a:pt x="3562" y="1123"/>
                </a:lnTo>
                <a:lnTo>
                  <a:pt x="3575" y="1086"/>
                </a:lnTo>
                <a:lnTo>
                  <a:pt x="3587" y="1055"/>
                </a:lnTo>
                <a:lnTo>
                  <a:pt x="3600" y="1032"/>
                </a:lnTo>
                <a:lnTo>
                  <a:pt x="3612" y="1014"/>
                </a:lnTo>
                <a:lnTo>
                  <a:pt x="3625" y="1003"/>
                </a:lnTo>
                <a:lnTo>
                  <a:pt x="3637" y="998"/>
                </a:lnTo>
                <a:lnTo>
                  <a:pt x="3650" y="1000"/>
                </a:lnTo>
                <a:lnTo>
                  <a:pt x="3662" y="1006"/>
                </a:lnTo>
                <a:lnTo>
                  <a:pt x="3675" y="1019"/>
                </a:lnTo>
                <a:lnTo>
                  <a:pt x="3687" y="1036"/>
                </a:lnTo>
                <a:lnTo>
                  <a:pt x="3700" y="1057"/>
                </a:lnTo>
                <a:lnTo>
                  <a:pt x="3712" y="1083"/>
                </a:lnTo>
                <a:lnTo>
                  <a:pt x="3725" y="1112"/>
                </a:lnTo>
                <a:lnTo>
                  <a:pt x="3737" y="1144"/>
                </a:lnTo>
                <a:lnTo>
                  <a:pt x="3750" y="1179"/>
                </a:lnTo>
                <a:lnTo>
                  <a:pt x="3762" y="1215"/>
                </a:lnTo>
                <a:lnTo>
                  <a:pt x="3775" y="1253"/>
                </a:lnTo>
                <a:lnTo>
                  <a:pt x="3787" y="1292"/>
                </a:lnTo>
                <a:lnTo>
                  <a:pt x="3800" y="1332"/>
                </a:lnTo>
                <a:lnTo>
                  <a:pt x="3812" y="1371"/>
                </a:lnTo>
                <a:lnTo>
                  <a:pt x="3825" y="1410"/>
                </a:lnTo>
                <a:lnTo>
                  <a:pt x="3837" y="1448"/>
                </a:lnTo>
                <a:lnTo>
                  <a:pt x="3850" y="1485"/>
                </a:lnTo>
                <a:lnTo>
                  <a:pt x="3862" y="1520"/>
                </a:lnTo>
                <a:lnTo>
                  <a:pt x="3875" y="1553"/>
                </a:lnTo>
                <a:lnTo>
                  <a:pt x="3887" y="1584"/>
                </a:lnTo>
                <a:lnTo>
                  <a:pt x="3900" y="1613"/>
                </a:lnTo>
                <a:lnTo>
                  <a:pt x="3912" y="1639"/>
                </a:lnTo>
                <a:lnTo>
                  <a:pt x="3925" y="1662"/>
                </a:lnTo>
                <a:lnTo>
                  <a:pt x="3937" y="1682"/>
                </a:lnTo>
                <a:lnTo>
                  <a:pt x="3950" y="1700"/>
                </a:lnTo>
                <a:lnTo>
                  <a:pt x="3962" y="1714"/>
                </a:lnTo>
                <a:lnTo>
                  <a:pt x="3975" y="1726"/>
                </a:lnTo>
                <a:lnTo>
                  <a:pt x="3987" y="1735"/>
                </a:lnTo>
                <a:lnTo>
                  <a:pt x="4000" y="1741"/>
                </a:lnTo>
                <a:lnTo>
                  <a:pt x="4012" y="1744"/>
                </a:lnTo>
                <a:lnTo>
                  <a:pt x="4025" y="1745"/>
                </a:lnTo>
                <a:lnTo>
                  <a:pt x="4037" y="1743"/>
                </a:lnTo>
                <a:lnTo>
                  <a:pt x="4050" y="1739"/>
                </a:lnTo>
                <a:lnTo>
                  <a:pt x="4062" y="1733"/>
                </a:lnTo>
                <a:lnTo>
                  <a:pt x="4075" y="1725"/>
                </a:lnTo>
                <a:lnTo>
                  <a:pt x="4087" y="1716"/>
                </a:lnTo>
                <a:lnTo>
                  <a:pt x="4100" y="1705"/>
                </a:lnTo>
                <a:lnTo>
                  <a:pt x="4112" y="1693"/>
                </a:lnTo>
                <a:lnTo>
                  <a:pt x="4125" y="1680"/>
                </a:lnTo>
                <a:lnTo>
                  <a:pt x="4137" y="1666"/>
                </a:lnTo>
                <a:lnTo>
                  <a:pt x="4150" y="1652"/>
                </a:lnTo>
                <a:lnTo>
                  <a:pt x="4162" y="1637"/>
                </a:lnTo>
                <a:lnTo>
                  <a:pt x="4175" y="1622"/>
                </a:lnTo>
                <a:lnTo>
                  <a:pt x="4187" y="1607"/>
                </a:lnTo>
                <a:lnTo>
                  <a:pt x="4200" y="1593"/>
                </a:lnTo>
                <a:lnTo>
                  <a:pt x="4212" y="1579"/>
                </a:lnTo>
                <a:lnTo>
                  <a:pt x="4225" y="1565"/>
                </a:lnTo>
                <a:lnTo>
                  <a:pt x="4237" y="1552"/>
                </a:lnTo>
                <a:lnTo>
                  <a:pt x="4250" y="1540"/>
                </a:lnTo>
                <a:lnTo>
                  <a:pt x="4262" y="1528"/>
                </a:lnTo>
                <a:lnTo>
                  <a:pt x="4275" y="1518"/>
                </a:lnTo>
                <a:lnTo>
                  <a:pt x="4287" y="1508"/>
                </a:lnTo>
                <a:lnTo>
                  <a:pt x="4300" y="1500"/>
                </a:lnTo>
                <a:lnTo>
                  <a:pt x="4312" y="1492"/>
                </a:lnTo>
                <a:lnTo>
                  <a:pt x="4325" y="1486"/>
                </a:lnTo>
                <a:lnTo>
                  <a:pt x="4337" y="1480"/>
                </a:lnTo>
                <a:lnTo>
                  <a:pt x="4350" y="1476"/>
                </a:lnTo>
                <a:lnTo>
                  <a:pt x="4362" y="1472"/>
                </a:lnTo>
                <a:lnTo>
                  <a:pt x="4375" y="1470"/>
                </a:lnTo>
                <a:lnTo>
                  <a:pt x="4387" y="1468"/>
                </a:lnTo>
                <a:lnTo>
                  <a:pt x="4399" y="1468"/>
                </a:lnTo>
                <a:lnTo>
                  <a:pt x="4412" y="1468"/>
                </a:lnTo>
                <a:lnTo>
                  <a:pt x="4425" y="1469"/>
                </a:lnTo>
                <a:lnTo>
                  <a:pt x="4437" y="1470"/>
                </a:lnTo>
                <a:lnTo>
                  <a:pt x="4449" y="1473"/>
                </a:lnTo>
                <a:lnTo>
                  <a:pt x="4462" y="1475"/>
                </a:lnTo>
                <a:lnTo>
                  <a:pt x="4475" y="1478"/>
                </a:lnTo>
                <a:lnTo>
                  <a:pt x="4487" y="1482"/>
                </a:lnTo>
                <a:lnTo>
                  <a:pt x="4500" y="1486"/>
                </a:lnTo>
                <a:lnTo>
                  <a:pt x="4512" y="1490"/>
                </a:lnTo>
                <a:lnTo>
                  <a:pt x="4525" y="1494"/>
                </a:lnTo>
                <a:lnTo>
                  <a:pt x="4537" y="1498"/>
                </a:lnTo>
                <a:lnTo>
                  <a:pt x="4550" y="1503"/>
                </a:lnTo>
                <a:lnTo>
                  <a:pt x="4562" y="1507"/>
                </a:lnTo>
                <a:lnTo>
                  <a:pt x="4575" y="1511"/>
                </a:lnTo>
                <a:lnTo>
                  <a:pt x="4587" y="1515"/>
                </a:lnTo>
                <a:lnTo>
                  <a:pt x="4600" y="1519"/>
                </a:lnTo>
                <a:lnTo>
                  <a:pt x="4612" y="1523"/>
                </a:lnTo>
                <a:lnTo>
                  <a:pt x="4625" y="1527"/>
                </a:lnTo>
                <a:lnTo>
                  <a:pt x="4637" y="1530"/>
                </a:lnTo>
                <a:lnTo>
                  <a:pt x="4650" y="1533"/>
                </a:lnTo>
                <a:lnTo>
                  <a:pt x="4662" y="1536"/>
                </a:lnTo>
                <a:lnTo>
                  <a:pt x="4675" y="1538"/>
                </a:lnTo>
                <a:lnTo>
                  <a:pt x="4687" y="1540"/>
                </a:lnTo>
                <a:lnTo>
                  <a:pt x="4700" y="1542"/>
                </a:lnTo>
                <a:lnTo>
                  <a:pt x="4712" y="1544"/>
                </a:lnTo>
                <a:lnTo>
                  <a:pt x="4725" y="1545"/>
                </a:lnTo>
                <a:lnTo>
                  <a:pt x="4737" y="1546"/>
                </a:lnTo>
                <a:lnTo>
                  <a:pt x="4750" y="1547"/>
                </a:lnTo>
                <a:lnTo>
                  <a:pt x="4762" y="1547"/>
                </a:lnTo>
                <a:lnTo>
                  <a:pt x="4775" y="1548"/>
                </a:lnTo>
                <a:lnTo>
                  <a:pt x="4787" y="1548"/>
                </a:lnTo>
                <a:lnTo>
                  <a:pt x="4800" y="1548"/>
                </a:lnTo>
                <a:lnTo>
                  <a:pt x="4812" y="1547"/>
                </a:lnTo>
                <a:lnTo>
                  <a:pt x="4825" y="1547"/>
                </a:lnTo>
                <a:lnTo>
                  <a:pt x="4837" y="1546"/>
                </a:lnTo>
                <a:lnTo>
                  <a:pt x="4850" y="1546"/>
                </a:lnTo>
                <a:lnTo>
                  <a:pt x="4862" y="1545"/>
                </a:lnTo>
                <a:lnTo>
                  <a:pt x="4875" y="1544"/>
                </a:lnTo>
                <a:lnTo>
                  <a:pt x="4887" y="1543"/>
                </a:lnTo>
                <a:lnTo>
                  <a:pt x="4900" y="1542"/>
                </a:lnTo>
                <a:lnTo>
                  <a:pt x="4912" y="1541"/>
                </a:lnTo>
                <a:lnTo>
                  <a:pt x="4925" y="1540"/>
                </a:lnTo>
                <a:lnTo>
                  <a:pt x="4937" y="1539"/>
                </a:lnTo>
                <a:lnTo>
                  <a:pt x="4950" y="1538"/>
                </a:lnTo>
                <a:lnTo>
                  <a:pt x="4962" y="1537"/>
                </a:lnTo>
                <a:lnTo>
                  <a:pt x="4975" y="1536"/>
                </a:lnTo>
                <a:lnTo>
                  <a:pt x="4987" y="1535"/>
                </a:lnTo>
                <a:lnTo>
                  <a:pt x="5000" y="1535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1" name="Rectangle 26">
            <a:extLst>
              <a:ext uri="{FF2B5EF4-FFF2-40B4-BE49-F238E27FC236}">
                <a16:creationId xmlns:a16="http://schemas.microsoft.com/office/drawing/2014/main" id="{33FBA770-64B0-20B3-9071-0DD11DFBB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144" y="2284201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3399FF"/>
                </a:solidFill>
              </a:rPr>
              <a:t>FEL</a:t>
            </a:r>
          </a:p>
        </p:txBody>
      </p:sp>
      <p:sp>
        <p:nvSpPr>
          <p:cNvPr id="62" name="Rectangle 26">
            <a:extLst>
              <a:ext uri="{FF2B5EF4-FFF2-40B4-BE49-F238E27FC236}">
                <a16:creationId xmlns:a16="http://schemas.microsoft.com/office/drawing/2014/main" id="{70B073D0-6A04-2AE4-53D1-F0EC1F4FC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1780145"/>
            <a:ext cx="6896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Mid IR</a:t>
            </a:r>
          </a:p>
        </p:txBody>
      </p:sp>
      <p:pic>
        <p:nvPicPr>
          <p:cNvPr id="4" name="GouyPhaseShift1PhasesSynch.mp4">
            <a:hlinkClick r:id="" action="ppaction://media"/>
            <a:extLst>
              <a:ext uri="{FF2B5EF4-FFF2-40B4-BE49-F238E27FC236}">
                <a16:creationId xmlns:a16="http://schemas.microsoft.com/office/drawing/2014/main" id="{A87BC07A-5E1C-3BBB-A529-DEC11FA8F8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63552" y="3068960"/>
            <a:ext cx="7620000" cy="3717032"/>
          </a:xfrm>
          <a:prstGeom prst="rect">
            <a:avLst/>
          </a:prstGeom>
        </p:spPr>
      </p:pic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393EE16F-9819-DEF9-41BA-AF3543ACDFD6}"/>
              </a:ext>
            </a:extLst>
          </p:cNvPr>
          <p:cNvGrpSpPr/>
          <p:nvPr/>
        </p:nvGrpSpPr>
        <p:grpSpPr>
          <a:xfrm>
            <a:off x="234743" y="3356992"/>
            <a:ext cx="3338134" cy="1469777"/>
            <a:chOff x="234743" y="3356992"/>
            <a:chExt cx="3338134" cy="1469777"/>
          </a:xfrm>
        </p:grpSpPr>
        <p:cxnSp>
          <p:nvCxnSpPr>
            <p:cNvPr id="5" name="Straight Arrow Connector 12">
              <a:extLst>
                <a:ext uri="{FF2B5EF4-FFF2-40B4-BE49-F238E27FC236}">
                  <a16:creationId xmlns:a16="http://schemas.microsoft.com/office/drawing/2014/main" id="{ED8A669A-CB8D-8EC2-CD18-721AF9C7E731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1229589" y="4463697"/>
              <a:ext cx="2250627" cy="13224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13">
              <a:extLst>
                <a:ext uri="{FF2B5EF4-FFF2-40B4-BE49-F238E27FC236}">
                  <a16:creationId xmlns:a16="http://schemas.microsoft.com/office/drawing/2014/main" id="{F8FDDCF3-481B-FF91-B0E5-58C098FAF240}"/>
                </a:ext>
              </a:extLst>
            </p:cNvPr>
            <p:cNvSpPr txBox="1"/>
            <p:nvPr/>
          </p:nvSpPr>
          <p:spPr>
            <a:xfrm>
              <a:off x="252975" y="4365104"/>
              <a:ext cx="97661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Streak</a:t>
              </a:r>
              <a:r>
                <a:rPr lang="en-GB" sz="1400" dirty="0"/>
                <a:t> field </a:t>
              </a:r>
            </a:p>
            <a:p>
              <a:pPr algn="l"/>
              <a:r>
                <a:rPr lang="en-GB" sz="1400" dirty="0"/>
                <a:t>@ TOF #2</a:t>
              </a:r>
            </a:p>
          </p:txBody>
        </p:sp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D564B4AC-7858-20B4-E0A5-20AB932A585E}"/>
                </a:ext>
              </a:extLst>
            </p:cNvPr>
            <p:cNvSpPr txBox="1"/>
            <p:nvPr/>
          </p:nvSpPr>
          <p:spPr>
            <a:xfrm>
              <a:off x="234743" y="3356992"/>
              <a:ext cx="97661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Streak</a:t>
              </a:r>
              <a:r>
                <a:rPr lang="en-GB" sz="1400" dirty="0"/>
                <a:t> field </a:t>
              </a:r>
            </a:p>
            <a:p>
              <a:pPr algn="l"/>
              <a:r>
                <a:rPr lang="en-GB" sz="1400" dirty="0"/>
                <a:t>@ TOF #1</a:t>
              </a:r>
            </a:p>
          </p:txBody>
        </p:sp>
        <p:cxnSp>
          <p:nvCxnSpPr>
            <p:cNvPr id="51" name="Straight Arrow Connector 12">
              <a:extLst>
                <a:ext uri="{FF2B5EF4-FFF2-40B4-BE49-F238E27FC236}">
                  <a16:creationId xmlns:a16="http://schemas.microsoft.com/office/drawing/2014/main" id="{CA9FB024-308D-9E8F-1DC8-B71EF0B822E8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1211357" y="3587825"/>
              <a:ext cx="2361520" cy="48924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hteck 55">
            <a:extLst>
              <a:ext uri="{FF2B5EF4-FFF2-40B4-BE49-F238E27FC236}">
                <a16:creationId xmlns:a16="http://schemas.microsoft.com/office/drawing/2014/main" id="{684723AF-9F46-8975-6613-8077CA1DDE0A}"/>
              </a:ext>
            </a:extLst>
          </p:cNvPr>
          <p:cNvSpPr/>
          <p:nvPr/>
        </p:nvSpPr>
        <p:spPr>
          <a:xfrm>
            <a:off x="2063552" y="6597352"/>
            <a:ext cx="7596386" cy="360040"/>
          </a:xfrm>
          <a:prstGeom prst="rect">
            <a:avLst/>
          </a:prstGeom>
          <a:solidFill>
            <a:srgbClr val="F1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59" name="TextBox 13">
            <a:extLst>
              <a:ext uri="{FF2B5EF4-FFF2-40B4-BE49-F238E27FC236}">
                <a16:creationId xmlns:a16="http://schemas.microsoft.com/office/drawing/2014/main" id="{8D9AE1FC-93DD-50E6-E10A-1406E5656201}"/>
              </a:ext>
            </a:extLst>
          </p:cNvPr>
          <p:cNvSpPr txBox="1"/>
          <p:nvPr/>
        </p:nvSpPr>
        <p:spPr>
          <a:xfrm>
            <a:off x="1400343" y="6597352"/>
            <a:ext cx="74331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/>
              <a:t>                                                           Delay                                       Delay/Shot No.                           </a:t>
            </a:r>
            <a:r>
              <a:rPr lang="el-GR" sz="1400" b="1" dirty="0">
                <a:solidFill>
                  <a:srgbClr val="0014E6"/>
                </a:solidFill>
              </a:rPr>
              <a:t>Δ</a:t>
            </a:r>
            <a:r>
              <a:rPr lang="en-US" sz="1400" b="1" dirty="0">
                <a:solidFill>
                  <a:srgbClr val="0014E6"/>
                </a:solidFill>
              </a:rPr>
              <a:t>KE  TOF #1</a:t>
            </a:r>
            <a:endParaRPr lang="en-GB" sz="1400" b="1" dirty="0">
              <a:solidFill>
                <a:srgbClr val="0014E6"/>
              </a:solidFill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426D8998-2497-3650-B31F-5CD394651838}"/>
              </a:ext>
            </a:extLst>
          </p:cNvPr>
          <p:cNvSpPr txBox="1"/>
          <p:nvPr/>
        </p:nvSpPr>
        <p:spPr>
          <a:xfrm rot="16200000">
            <a:off x="2063552" y="4653136"/>
            <a:ext cx="1224136" cy="216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Field Strength</a:t>
            </a:r>
            <a:endParaRPr lang="en-GB" sz="1400" b="1" dirty="0">
              <a:solidFill>
                <a:srgbClr val="0014E6"/>
              </a:solidFill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8FA771ED-9ED4-6170-CDD6-0057B0A31D02}"/>
              </a:ext>
            </a:extLst>
          </p:cNvPr>
          <p:cNvSpPr txBox="1"/>
          <p:nvPr/>
        </p:nvSpPr>
        <p:spPr>
          <a:xfrm rot="16200000">
            <a:off x="3559001" y="4709105"/>
            <a:ext cx="24091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b="1" dirty="0">
                <a:solidFill>
                  <a:srgbClr val="0014E6"/>
                </a:solidFill>
              </a:rPr>
              <a:t>Δ</a:t>
            </a:r>
            <a:r>
              <a:rPr lang="en-US" sz="1400" b="1" dirty="0">
                <a:solidFill>
                  <a:srgbClr val="0014E6"/>
                </a:solidFill>
              </a:rPr>
              <a:t>KE  TOF #1           </a:t>
            </a:r>
            <a:r>
              <a:rPr lang="el-GR" sz="1400" b="1" dirty="0">
                <a:solidFill>
                  <a:srgbClr val="FF0000"/>
                </a:solidFill>
              </a:rPr>
              <a:t>Δ</a:t>
            </a:r>
            <a:r>
              <a:rPr lang="el-GR" sz="1400" b="1" dirty="0">
                <a:solidFill>
                  <a:srgbClr val="0014E6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KE  TOF #2 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9F58029C-E823-E02A-3EB7-339A96802FF5}"/>
              </a:ext>
            </a:extLst>
          </p:cNvPr>
          <p:cNvSpPr txBox="1"/>
          <p:nvPr/>
        </p:nvSpPr>
        <p:spPr>
          <a:xfrm rot="16200000">
            <a:off x="6486393" y="4713916"/>
            <a:ext cx="10570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b="1" dirty="0">
                <a:solidFill>
                  <a:srgbClr val="FF0000"/>
                </a:solidFill>
              </a:rPr>
              <a:t>Δ</a:t>
            </a:r>
            <a:r>
              <a:rPr lang="el-GR" sz="1400" b="1" dirty="0">
                <a:solidFill>
                  <a:srgbClr val="0014E6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KE  TOF #2 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52" name="TextBox 13">
            <a:extLst>
              <a:ext uri="{FF2B5EF4-FFF2-40B4-BE49-F238E27FC236}">
                <a16:creationId xmlns:a16="http://schemas.microsoft.com/office/drawing/2014/main" id="{4BE778A2-727F-80D5-5312-FA919113955E}"/>
              </a:ext>
            </a:extLst>
          </p:cNvPr>
          <p:cNvSpPr txBox="1"/>
          <p:nvPr/>
        </p:nvSpPr>
        <p:spPr>
          <a:xfrm>
            <a:off x="3206550" y="3117247"/>
            <a:ext cx="692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   </a:t>
            </a:r>
            <a:r>
              <a:rPr lang="en-GB" sz="1600" b="1" dirty="0"/>
              <a:t>Streak Field                          Energy Shift                         Correlation</a:t>
            </a:r>
            <a:endParaRPr lang="en-GB" sz="1400" b="1" dirty="0">
              <a:solidFill>
                <a:srgbClr val="0014E6"/>
              </a:solidFill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B87E26A3-048F-1EFA-15EE-D2E86A8FBD6D}"/>
              </a:ext>
            </a:extLst>
          </p:cNvPr>
          <p:cNvSpPr txBox="1">
            <a:spLocks/>
          </p:cNvSpPr>
          <p:nvPr/>
        </p:nvSpPr>
        <p:spPr>
          <a:xfrm>
            <a:off x="5844444" y="767986"/>
            <a:ext cx="4392488" cy="576064"/>
          </a:xfrm>
          <a:prstGeom prst="rect">
            <a:avLst/>
          </a:prstGeom>
          <a:ln w="31750">
            <a:noFill/>
          </a:ln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>
                <a:latin typeface="+mn-lt"/>
              </a:rPr>
              <a:t>Approach:</a:t>
            </a:r>
          </a:p>
          <a:p>
            <a:r>
              <a:rPr lang="en-US" sz="1600" b="0" dirty="0">
                <a:latin typeface="+mn-lt"/>
              </a:rPr>
              <a:t>Self-referencing to mitigate timing jitter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19">
                <a:extLst>
                  <a:ext uri="{FF2B5EF4-FFF2-40B4-BE49-F238E27FC236}">
                    <a16:creationId xmlns:a16="http://schemas.microsoft.com/office/drawing/2014/main" id="{82F70B9D-366B-741D-5126-9073D372234B}"/>
                  </a:ext>
                </a:extLst>
              </p:cNvPr>
              <p:cNvSpPr txBox="1"/>
              <p:nvPr/>
            </p:nvSpPr>
            <p:spPr>
              <a:xfrm>
                <a:off x="9927360" y="3068960"/>
                <a:ext cx="2204001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Simulation: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phase shift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CEP stable mid-IR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Perfect mid-IR/FEL</a:t>
                </a:r>
              </a:p>
              <a:p>
                <a:pPr algn="l"/>
                <a:r>
                  <a:rPr lang="en-GB" dirty="0"/>
                  <a:t>        synchronization</a:t>
                </a:r>
              </a:p>
            </p:txBody>
          </p:sp>
        </mc:Choice>
        <mc:Fallback xmlns="">
          <p:sp>
            <p:nvSpPr>
              <p:cNvPr id="63" name="TextBox 19">
                <a:extLst>
                  <a:ext uri="{FF2B5EF4-FFF2-40B4-BE49-F238E27FC236}">
                    <a16:creationId xmlns:a16="http://schemas.microsoft.com/office/drawing/2014/main" id="{82F70B9D-366B-741D-5126-9073D3722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7360" y="3068960"/>
                <a:ext cx="2204001" cy="1384995"/>
              </a:xfrm>
              <a:prstGeom prst="rect">
                <a:avLst/>
              </a:prstGeom>
              <a:blipFill>
                <a:blip r:embed="rId8"/>
                <a:stretch>
                  <a:fillRect l="-6648" t="-14474" r="-6094" b="-9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BA6090A1-B154-1EB3-1083-098A391C1DB7}"/>
              </a:ext>
            </a:extLst>
          </p:cNvPr>
          <p:cNvSpPr/>
          <p:nvPr/>
        </p:nvSpPr>
        <p:spPr>
          <a:xfrm>
            <a:off x="1548000" y="692696"/>
            <a:ext cx="4032448" cy="583393"/>
          </a:xfrm>
          <a:prstGeom prst="rightArrow">
            <a:avLst/>
          </a:pr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418262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93C57-2369-AEFC-283E-F785AEA9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Mid-IR streaking setup</a:t>
            </a:r>
          </a:p>
        </p:txBody>
      </p:sp>
      <p:grpSp>
        <p:nvGrpSpPr>
          <p:cNvPr id="7" name="Group 81">
            <a:extLst>
              <a:ext uri="{FF2B5EF4-FFF2-40B4-BE49-F238E27FC236}">
                <a16:creationId xmlns:a16="http://schemas.microsoft.com/office/drawing/2014/main" id="{04A593C4-2C51-C15F-7F09-3ED4A323401A}"/>
              </a:ext>
            </a:extLst>
          </p:cNvPr>
          <p:cNvGrpSpPr/>
          <p:nvPr/>
        </p:nvGrpSpPr>
        <p:grpSpPr>
          <a:xfrm>
            <a:off x="6018492" y="1500498"/>
            <a:ext cx="1541640" cy="826191"/>
            <a:chOff x="1479257" y="2403141"/>
            <a:chExt cx="1211938" cy="649498"/>
          </a:xfrm>
        </p:grpSpPr>
        <p:grpSp>
          <p:nvGrpSpPr>
            <p:cNvPr id="45" name="Group 82">
              <a:extLst>
                <a:ext uri="{FF2B5EF4-FFF2-40B4-BE49-F238E27FC236}">
                  <a16:creationId xmlns:a16="http://schemas.microsoft.com/office/drawing/2014/main" id="{9C7E222B-5A77-93FD-3929-BF3ED724E324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7" name="Group 84">
                <a:extLst>
                  <a:ext uri="{FF2B5EF4-FFF2-40B4-BE49-F238E27FC236}">
                    <a16:creationId xmlns:a16="http://schemas.microsoft.com/office/drawing/2014/main" id="{DD4A3F78-3E2A-0ABE-6FA3-CF0A82E2727C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9" name="Picture 86">
                  <a:extLst>
                    <a:ext uri="{FF2B5EF4-FFF2-40B4-BE49-F238E27FC236}">
                      <a16:creationId xmlns:a16="http://schemas.microsoft.com/office/drawing/2014/main" id="{075F5DB8-625A-0EC5-8560-0880C5A564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50" name="Rectangle 87">
                  <a:extLst>
                    <a:ext uri="{FF2B5EF4-FFF2-40B4-BE49-F238E27FC236}">
                      <a16:creationId xmlns:a16="http://schemas.microsoft.com/office/drawing/2014/main" id="{5CF2CB26-AE04-F75F-59CB-3960F4040267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8" name="Block Arc 85">
                <a:extLst>
                  <a:ext uri="{FF2B5EF4-FFF2-40B4-BE49-F238E27FC236}">
                    <a16:creationId xmlns:a16="http://schemas.microsoft.com/office/drawing/2014/main" id="{E982AAA0-06A5-F81B-F186-F91606171C6C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6" name="TextBox 83">
              <a:extLst>
                <a:ext uri="{FF2B5EF4-FFF2-40B4-BE49-F238E27FC236}">
                  <a16:creationId xmlns:a16="http://schemas.microsoft.com/office/drawing/2014/main" id="{CA838CBF-B82C-865A-AA39-B39700FA8FA8}"/>
                </a:ext>
              </a:extLst>
            </p:cNvPr>
            <p:cNvSpPr txBox="1"/>
            <p:nvPr/>
          </p:nvSpPr>
          <p:spPr>
            <a:xfrm rot="21555525">
              <a:off x="2051276" y="2513894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#2</a:t>
              </a:r>
            </a:p>
          </p:txBody>
        </p:sp>
      </p:grpSp>
      <p:grpSp>
        <p:nvGrpSpPr>
          <p:cNvPr id="9" name="Group 47">
            <a:extLst>
              <a:ext uri="{FF2B5EF4-FFF2-40B4-BE49-F238E27FC236}">
                <a16:creationId xmlns:a16="http://schemas.microsoft.com/office/drawing/2014/main" id="{00012041-C720-5207-38A9-BEC81465D93C}"/>
              </a:ext>
            </a:extLst>
          </p:cNvPr>
          <p:cNvGrpSpPr/>
          <p:nvPr/>
        </p:nvGrpSpPr>
        <p:grpSpPr>
          <a:xfrm>
            <a:off x="1987919" y="1497603"/>
            <a:ext cx="1539766" cy="826191"/>
            <a:chOff x="1479257" y="2403141"/>
            <a:chExt cx="1210465" cy="649498"/>
          </a:xfrm>
        </p:grpSpPr>
        <p:grpSp>
          <p:nvGrpSpPr>
            <p:cNvPr id="39" name="Group 43">
              <a:extLst>
                <a:ext uri="{FF2B5EF4-FFF2-40B4-BE49-F238E27FC236}">
                  <a16:creationId xmlns:a16="http://schemas.microsoft.com/office/drawing/2014/main" id="{1AAC0252-8C58-FE86-DDC7-40404E0BB1C7}"/>
                </a:ext>
              </a:extLst>
            </p:cNvPr>
            <p:cNvGrpSpPr/>
            <p:nvPr/>
          </p:nvGrpSpPr>
          <p:grpSpPr>
            <a:xfrm>
              <a:off x="1479257" y="2403141"/>
              <a:ext cx="751107" cy="649498"/>
              <a:chOff x="1908318" y="3450561"/>
              <a:chExt cx="751107" cy="649498"/>
            </a:xfrm>
          </p:grpSpPr>
          <p:grpSp>
            <p:nvGrpSpPr>
              <p:cNvPr id="41" name="Group 41">
                <a:extLst>
                  <a:ext uri="{FF2B5EF4-FFF2-40B4-BE49-F238E27FC236}">
                    <a16:creationId xmlns:a16="http://schemas.microsoft.com/office/drawing/2014/main" id="{576259C5-6144-B532-F0D9-91F64F6EC95A}"/>
                  </a:ext>
                </a:extLst>
              </p:cNvPr>
              <p:cNvGrpSpPr/>
              <p:nvPr/>
            </p:nvGrpSpPr>
            <p:grpSpPr>
              <a:xfrm>
                <a:off x="1908318" y="3568411"/>
                <a:ext cx="647452" cy="531648"/>
                <a:chOff x="1908318" y="3568411"/>
                <a:chExt cx="647452" cy="531648"/>
              </a:xfrm>
            </p:grpSpPr>
            <p:pic>
              <p:nvPicPr>
                <p:cNvPr id="43" name="Picture 91">
                  <a:extLst>
                    <a:ext uri="{FF2B5EF4-FFF2-40B4-BE49-F238E27FC236}">
                      <a16:creationId xmlns:a16="http://schemas.microsoft.com/office/drawing/2014/main" id="{561FAEA3-40F5-80DC-08B9-34AC906292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6269" b="73203"/>
                <a:stretch/>
              </p:blipFill>
              <p:spPr>
                <a:xfrm rot="7141188">
                  <a:off x="1936876" y="3539853"/>
                  <a:ext cx="531648" cy="588764"/>
                </a:xfrm>
                <a:prstGeom prst="rect">
                  <a:avLst/>
                </a:prstGeom>
              </p:spPr>
            </p:pic>
            <p:sp>
              <p:nvSpPr>
                <p:cNvPr id="44" name="Rectangle 31">
                  <a:extLst>
                    <a:ext uri="{FF2B5EF4-FFF2-40B4-BE49-F238E27FC236}">
                      <a16:creationId xmlns:a16="http://schemas.microsoft.com/office/drawing/2014/main" id="{9FE004F1-63FF-C142-6A53-745E2C3108F9}"/>
                    </a:ext>
                  </a:extLst>
                </p:cNvPr>
                <p:cNvSpPr/>
                <p:nvPr/>
              </p:nvSpPr>
              <p:spPr bwMode="auto">
                <a:xfrm rot="3560897">
                  <a:off x="2214840" y="3593701"/>
                  <a:ext cx="332797" cy="34906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77974"/>
                    </a:gs>
                    <a:gs pos="93805">
                      <a:srgbClr val="797B75"/>
                    </a:gs>
                    <a:gs pos="48000">
                      <a:srgbClr val="A8ABA4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42" name="Block Arc 35">
                <a:extLst>
                  <a:ext uri="{FF2B5EF4-FFF2-40B4-BE49-F238E27FC236}">
                    <a16:creationId xmlns:a16="http://schemas.microsoft.com/office/drawing/2014/main" id="{242C8752-3FD3-982E-9438-BED921C7402A}"/>
                  </a:ext>
                </a:extLst>
              </p:cNvPr>
              <p:cNvSpPr/>
              <p:nvPr/>
            </p:nvSpPr>
            <p:spPr bwMode="auto">
              <a:xfrm rot="3560897">
                <a:off x="2140971" y="3508856"/>
                <a:ext cx="576750" cy="460159"/>
              </a:xfrm>
              <a:prstGeom prst="blockArc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40" name="TextBox 33">
              <a:extLst>
                <a:ext uri="{FF2B5EF4-FFF2-40B4-BE49-F238E27FC236}">
                  <a16:creationId xmlns:a16="http://schemas.microsoft.com/office/drawing/2014/main" id="{E0B8F362-3437-DCAE-2C8B-F9A2512196C2}"/>
                </a:ext>
              </a:extLst>
            </p:cNvPr>
            <p:cNvSpPr txBox="1"/>
            <p:nvPr/>
          </p:nvSpPr>
          <p:spPr>
            <a:xfrm rot="21555525">
              <a:off x="2049803" y="2516170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/>
                <a:t>TOF #1</a:t>
              </a:r>
            </a:p>
          </p:txBody>
        </p:sp>
      </p:grpSp>
      <p:sp>
        <p:nvSpPr>
          <p:cNvPr id="12" name="TextBox 19">
            <a:extLst>
              <a:ext uri="{FF2B5EF4-FFF2-40B4-BE49-F238E27FC236}">
                <a16:creationId xmlns:a16="http://schemas.microsoft.com/office/drawing/2014/main" id="{699AFC39-8FFE-7D49-AC95-6E55EB2BAD91}"/>
              </a:ext>
            </a:extLst>
          </p:cNvPr>
          <p:cNvSpPr txBox="1"/>
          <p:nvPr/>
        </p:nvSpPr>
        <p:spPr>
          <a:xfrm>
            <a:off x="3071664" y="2788257"/>
            <a:ext cx="922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focal plane</a:t>
            </a:r>
          </a:p>
        </p:txBody>
      </p:sp>
      <p:sp>
        <p:nvSpPr>
          <p:cNvPr id="14" name="Rechteck 29">
            <a:extLst>
              <a:ext uri="{FF2B5EF4-FFF2-40B4-BE49-F238E27FC236}">
                <a16:creationId xmlns:a16="http://schemas.microsoft.com/office/drawing/2014/main" id="{7CB28D3E-16B4-CE0F-2297-680CB74BACBC}"/>
              </a:ext>
            </a:extLst>
          </p:cNvPr>
          <p:cNvSpPr/>
          <p:nvPr/>
        </p:nvSpPr>
        <p:spPr bwMode="auto">
          <a:xfrm>
            <a:off x="184282" y="2408402"/>
            <a:ext cx="6718961" cy="325443"/>
          </a:xfrm>
          <a:custGeom>
            <a:avLst/>
            <a:gdLst>
              <a:gd name="connsiteX0" fmla="*/ 0 w 5282014"/>
              <a:gd name="connsiteY0" fmla="*/ 0 h 434809"/>
              <a:gd name="connsiteX1" fmla="*/ 5282014 w 5282014"/>
              <a:gd name="connsiteY1" fmla="*/ 0 h 434809"/>
              <a:gd name="connsiteX2" fmla="*/ 5282014 w 5282014"/>
              <a:gd name="connsiteY2" fmla="*/ 434809 h 434809"/>
              <a:gd name="connsiteX3" fmla="*/ 0 w 5282014"/>
              <a:gd name="connsiteY3" fmla="*/ 434809 h 434809"/>
              <a:gd name="connsiteX4" fmla="*/ 0 w 5282014"/>
              <a:gd name="connsiteY4" fmla="*/ 0 h 434809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0 w 5282014"/>
              <a:gd name="connsiteY4" fmla="*/ 442848 h 442848"/>
              <a:gd name="connsiteX5" fmla="*/ 0 w 5282014"/>
              <a:gd name="connsiteY5" fmla="*/ 8039 h 442848"/>
              <a:gd name="connsiteX0" fmla="*/ 0 w 5282014"/>
              <a:gd name="connsiteY0" fmla="*/ 8039 h 444500"/>
              <a:gd name="connsiteX1" fmla="*/ 2634746 w 5282014"/>
              <a:gd name="connsiteY1" fmla="*/ 0 h 444500"/>
              <a:gd name="connsiteX2" fmla="*/ 5282014 w 5282014"/>
              <a:gd name="connsiteY2" fmla="*/ 8039 h 444500"/>
              <a:gd name="connsiteX3" fmla="*/ 5282014 w 5282014"/>
              <a:gd name="connsiteY3" fmla="*/ 442848 h 444500"/>
              <a:gd name="connsiteX4" fmla="*/ 2634746 w 5282014"/>
              <a:gd name="connsiteY4" fmla="*/ 444500 h 444500"/>
              <a:gd name="connsiteX5" fmla="*/ 0 w 5282014"/>
              <a:gd name="connsiteY5" fmla="*/ 442848 h 444500"/>
              <a:gd name="connsiteX6" fmla="*/ 0 w 5282014"/>
              <a:gd name="connsiteY6" fmla="*/ 8039 h 444500"/>
              <a:gd name="connsiteX0" fmla="*/ 0 w 5282014"/>
              <a:gd name="connsiteY0" fmla="*/ 8039 h 442848"/>
              <a:gd name="connsiteX1" fmla="*/ 2634746 w 5282014"/>
              <a:gd name="connsiteY1" fmla="*/ 0 h 442848"/>
              <a:gd name="connsiteX2" fmla="*/ 5282014 w 5282014"/>
              <a:gd name="connsiteY2" fmla="*/ 8039 h 442848"/>
              <a:gd name="connsiteX3" fmla="*/ 5282014 w 5282014"/>
              <a:gd name="connsiteY3" fmla="*/ 442848 h 442848"/>
              <a:gd name="connsiteX4" fmla="*/ 2641096 w 5282014"/>
              <a:gd name="connsiteY4" fmla="*/ 279400 h 442848"/>
              <a:gd name="connsiteX5" fmla="*/ 0 w 5282014"/>
              <a:gd name="connsiteY5" fmla="*/ 442848 h 442848"/>
              <a:gd name="connsiteX6" fmla="*/ 0 w 5282014"/>
              <a:gd name="connsiteY6" fmla="*/ 8039 h 442848"/>
              <a:gd name="connsiteX0" fmla="*/ 0 w 5282014"/>
              <a:gd name="connsiteY0" fmla="*/ 0 h 434809"/>
              <a:gd name="connsiteX1" fmla="*/ 2628396 w 5282014"/>
              <a:gd name="connsiteY1" fmla="*/ 163411 h 434809"/>
              <a:gd name="connsiteX2" fmla="*/ 5282014 w 5282014"/>
              <a:gd name="connsiteY2" fmla="*/ 0 h 434809"/>
              <a:gd name="connsiteX3" fmla="*/ 5282014 w 5282014"/>
              <a:gd name="connsiteY3" fmla="*/ 434809 h 434809"/>
              <a:gd name="connsiteX4" fmla="*/ 2641096 w 5282014"/>
              <a:gd name="connsiteY4" fmla="*/ 271361 h 434809"/>
              <a:gd name="connsiteX5" fmla="*/ 0 w 5282014"/>
              <a:gd name="connsiteY5" fmla="*/ 434809 h 434809"/>
              <a:gd name="connsiteX6" fmla="*/ 0 w 5282014"/>
              <a:gd name="connsiteY6" fmla="*/ 0 h 434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2014" h="434809">
                <a:moveTo>
                  <a:pt x="0" y="0"/>
                </a:moveTo>
                <a:lnTo>
                  <a:pt x="2628396" y="163411"/>
                </a:lnTo>
                <a:lnTo>
                  <a:pt x="5282014" y="0"/>
                </a:lnTo>
                <a:lnTo>
                  <a:pt x="5282014" y="434809"/>
                </a:lnTo>
                <a:lnTo>
                  <a:pt x="2641096" y="271361"/>
                </a:lnTo>
                <a:lnTo>
                  <a:pt x="0" y="43480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20000">
                <a:srgbClr val="FF8888"/>
              </a:gs>
              <a:gs pos="46000">
                <a:srgbClr val="FF0000">
                  <a:alpha val="23000"/>
                </a:srgbClr>
              </a:gs>
              <a:gs pos="80000">
                <a:srgbClr val="FF8888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36C8EED-60C2-C53C-856B-28FB8A29C2F9}"/>
              </a:ext>
            </a:extLst>
          </p:cNvPr>
          <p:cNvCxnSpPr>
            <a:cxnSpLocks/>
          </p:cNvCxnSpPr>
          <p:nvPr/>
        </p:nvCxnSpPr>
        <p:spPr bwMode="auto">
          <a:xfrm>
            <a:off x="3547814" y="1420105"/>
            <a:ext cx="0" cy="13681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Group 46">
            <a:extLst>
              <a:ext uri="{FF2B5EF4-FFF2-40B4-BE49-F238E27FC236}">
                <a16:creationId xmlns:a16="http://schemas.microsoft.com/office/drawing/2014/main" id="{F5E16E82-09CD-663A-11E9-7D7BCF9300CB}"/>
              </a:ext>
            </a:extLst>
          </p:cNvPr>
          <p:cNvGrpSpPr/>
          <p:nvPr/>
        </p:nvGrpSpPr>
        <p:grpSpPr>
          <a:xfrm>
            <a:off x="1445929" y="1941162"/>
            <a:ext cx="681709" cy="1003383"/>
            <a:chOff x="1053179" y="2751839"/>
            <a:chExt cx="535916" cy="788795"/>
          </a:xfrm>
        </p:grpSpPr>
        <p:grpSp>
          <p:nvGrpSpPr>
            <p:cNvPr id="30" name="Group 1">
              <a:extLst>
                <a:ext uri="{FF2B5EF4-FFF2-40B4-BE49-F238E27FC236}">
                  <a16:creationId xmlns:a16="http://schemas.microsoft.com/office/drawing/2014/main" id="{9308C00D-2406-F42B-7381-F520B28C306E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35" name="Isosceles Triangle 58">
                <a:extLst>
                  <a:ext uri="{FF2B5EF4-FFF2-40B4-BE49-F238E27FC236}">
                    <a16:creationId xmlns:a16="http://schemas.microsoft.com/office/drawing/2014/main" id="{362E862B-3E28-5B31-CAE4-2B6F6E17EE7F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36" name="Trapezoid 35">
                <a:extLst>
                  <a:ext uri="{FF2B5EF4-FFF2-40B4-BE49-F238E27FC236}">
                    <a16:creationId xmlns:a16="http://schemas.microsoft.com/office/drawing/2014/main" id="{05D0D092-A3D1-3FDC-6785-E44F3D2C917D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31" name="Straight Arrow Connector 3">
              <a:extLst>
                <a:ext uri="{FF2B5EF4-FFF2-40B4-BE49-F238E27FC236}">
                  <a16:creationId xmlns:a16="http://schemas.microsoft.com/office/drawing/2014/main" id="{4CE4A53B-7900-5687-FDD3-053B64270A70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2" name="Straight Arrow Connector 40">
              <a:extLst>
                <a:ext uri="{FF2B5EF4-FFF2-40B4-BE49-F238E27FC236}">
                  <a16:creationId xmlns:a16="http://schemas.microsoft.com/office/drawing/2014/main" id="{03F1574F-A343-7C78-E4DA-CD7109C78203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33" name="Straight Arrow Connector 42">
              <a:extLst>
                <a:ext uri="{FF2B5EF4-FFF2-40B4-BE49-F238E27FC236}">
                  <a16:creationId xmlns:a16="http://schemas.microsoft.com/office/drawing/2014/main" id="{E69DD0AD-0539-E6E5-C886-EF3BED0894F3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34" name="TextBox 15">
              <a:extLst>
                <a:ext uri="{FF2B5EF4-FFF2-40B4-BE49-F238E27FC236}">
                  <a16:creationId xmlns:a16="http://schemas.microsoft.com/office/drawing/2014/main" id="{3634DC24-F82A-77F9-F451-9EDC8297EB81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grpSp>
        <p:nvGrpSpPr>
          <p:cNvPr id="18" name="Group 88">
            <a:extLst>
              <a:ext uri="{FF2B5EF4-FFF2-40B4-BE49-F238E27FC236}">
                <a16:creationId xmlns:a16="http://schemas.microsoft.com/office/drawing/2014/main" id="{3B910590-FEDC-B5DB-CBC6-4D9CA099B0E1}"/>
              </a:ext>
            </a:extLst>
          </p:cNvPr>
          <p:cNvGrpSpPr/>
          <p:nvPr/>
        </p:nvGrpSpPr>
        <p:grpSpPr>
          <a:xfrm>
            <a:off x="5476501" y="1944057"/>
            <a:ext cx="681709" cy="1003383"/>
            <a:chOff x="1053179" y="2751839"/>
            <a:chExt cx="535916" cy="788795"/>
          </a:xfrm>
        </p:grpSpPr>
        <p:grpSp>
          <p:nvGrpSpPr>
            <p:cNvPr id="23" name="Group 89">
              <a:extLst>
                <a:ext uri="{FF2B5EF4-FFF2-40B4-BE49-F238E27FC236}">
                  <a16:creationId xmlns:a16="http://schemas.microsoft.com/office/drawing/2014/main" id="{425B5597-9E82-B37E-797B-73C47EB38EB2}"/>
                </a:ext>
              </a:extLst>
            </p:cNvPr>
            <p:cNvGrpSpPr/>
            <p:nvPr/>
          </p:nvGrpSpPr>
          <p:grpSpPr>
            <a:xfrm>
              <a:off x="1053179" y="2751839"/>
              <a:ext cx="127301" cy="788795"/>
              <a:chOff x="843400" y="2751839"/>
              <a:chExt cx="127301" cy="788795"/>
            </a:xfrm>
          </p:grpSpPr>
          <p:sp>
            <p:nvSpPr>
              <p:cNvPr id="28" name="Isosceles Triangle 58">
                <a:extLst>
                  <a:ext uri="{FF2B5EF4-FFF2-40B4-BE49-F238E27FC236}">
                    <a16:creationId xmlns:a16="http://schemas.microsoft.com/office/drawing/2014/main" id="{EFB152EC-3767-C2FC-B9EB-2E1A8C9F6D9B}"/>
                  </a:ext>
                </a:extLst>
              </p:cNvPr>
              <p:cNvSpPr/>
              <p:nvPr/>
            </p:nvSpPr>
            <p:spPr bwMode="auto">
              <a:xfrm rot="10800000" flipV="1">
                <a:off x="843400" y="2983941"/>
                <a:ext cx="127301" cy="556693"/>
              </a:xfrm>
              <a:prstGeom prst="triangle">
                <a:avLst/>
              </a:prstGeom>
              <a:gradFill flip="none" rotWithShape="1">
                <a:gsLst>
                  <a:gs pos="0">
                    <a:srgbClr val="B2B2B2">
                      <a:gamma/>
                      <a:tint val="0"/>
                      <a:invGamma/>
                      <a:alpha val="0"/>
                    </a:srgbClr>
                  </a:gs>
                  <a:gs pos="95575">
                    <a:srgbClr val="00F0A0"/>
                  </a:gs>
                  <a:gs pos="25000">
                    <a:srgbClr val="00F0A0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9" name="Trapezoid 28">
                <a:extLst>
                  <a:ext uri="{FF2B5EF4-FFF2-40B4-BE49-F238E27FC236}">
                    <a16:creationId xmlns:a16="http://schemas.microsoft.com/office/drawing/2014/main" id="{FAD45165-4177-2DF7-C68B-1A715211218B}"/>
                  </a:ext>
                </a:extLst>
              </p:cNvPr>
              <p:cNvSpPr/>
              <p:nvPr/>
            </p:nvSpPr>
            <p:spPr bwMode="auto">
              <a:xfrm rot="10800000">
                <a:off x="874189" y="2751839"/>
                <a:ext cx="65724" cy="286994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24" name="Straight Arrow Connector 90">
              <a:extLst>
                <a:ext uri="{FF2B5EF4-FFF2-40B4-BE49-F238E27FC236}">
                  <a16:creationId xmlns:a16="http://schemas.microsoft.com/office/drawing/2014/main" id="{B0B6D79B-E479-DB94-1160-51D1618687E9}"/>
                </a:ext>
              </a:extLst>
            </p:cNvPr>
            <p:cNvCxnSpPr/>
            <p:nvPr/>
          </p:nvCxnSpPr>
          <p:spPr bwMode="auto">
            <a:xfrm flipV="1">
              <a:off x="1093915" y="3004695"/>
              <a:ext cx="404792" cy="2648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5" name="Straight Arrow Connector 92">
              <a:extLst>
                <a:ext uri="{FF2B5EF4-FFF2-40B4-BE49-F238E27FC236}">
                  <a16:creationId xmlns:a16="http://schemas.microsoft.com/office/drawing/2014/main" id="{D1FC50A3-4050-36EE-27AD-A10BF0A8EB2E}"/>
                </a:ext>
              </a:extLst>
            </p:cNvPr>
            <p:cNvCxnSpPr/>
            <p:nvPr/>
          </p:nvCxnSpPr>
          <p:spPr bwMode="auto">
            <a:xfrm flipV="1">
              <a:off x="1093915" y="3038833"/>
              <a:ext cx="269270" cy="2306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26" name="Straight Arrow Connector 93">
              <a:extLst>
                <a:ext uri="{FF2B5EF4-FFF2-40B4-BE49-F238E27FC236}">
                  <a16:creationId xmlns:a16="http://schemas.microsoft.com/office/drawing/2014/main" id="{7531EB09-C778-0B7D-867A-1DA23BCF2CDB}"/>
                </a:ext>
              </a:extLst>
            </p:cNvPr>
            <p:cNvCxnSpPr/>
            <p:nvPr/>
          </p:nvCxnSpPr>
          <p:spPr bwMode="auto">
            <a:xfrm flipV="1">
              <a:off x="1101741" y="3111957"/>
              <a:ext cx="341581" cy="1543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sp>
          <p:nvSpPr>
            <p:cNvPr id="27" name="TextBox 94">
              <a:extLst>
                <a:ext uri="{FF2B5EF4-FFF2-40B4-BE49-F238E27FC236}">
                  <a16:creationId xmlns:a16="http://schemas.microsoft.com/office/drawing/2014/main" id="{D6DD32D0-7A10-AA12-C761-7A566A8720D0}"/>
                </a:ext>
              </a:extLst>
            </p:cNvPr>
            <p:cNvSpPr txBox="1"/>
            <p:nvPr/>
          </p:nvSpPr>
          <p:spPr>
            <a:xfrm>
              <a:off x="1363185" y="2868527"/>
              <a:ext cx="225910" cy="1688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50" b="1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e</a:t>
              </a:r>
              <a:r>
                <a:rPr lang="en-US" sz="1050" b="1" baseline="30000" dirty="0">
                  <a:solidFill>
                    <a:schemeClr val="accent2">
                      <a:lumMod val="75000"/>
                    </a:schemeClr>
                  </a:solidFill>
                  <a:latin typeface="Calibri"/>
                </a:rPr>
                <a:t>-</a:t>
              </a:r>
            </a:p>
          </p:txBody>
        </p:sp>
      </p:grp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7889DDD-B021-C0D7-73EC-707BCC765C53}"/>
              </a:ext>
            </a:extLst>
          </p:cNvPr>
          <p:cNvCxnSpPr>
            <a:cxnSpLocks/>
          </p:cNvCxnSpPr>
          <p:nvPr/>
        </p:nvCxnSpPr>
        <p:spPr>
          <a:xfrm>
            <a:off x="0" y="2571123"/>
            <a:ext cx="7763823" cy="0"/>
          </a:xfrm>
          <a:prstGeom prst="straightConnector1">
            <a:avLst/>
          </a:prstGeom>
          <a:ln w="34925">
            <a:solidFill>
              <a:srgbClr val="33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/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de-DE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sz="1200" b="1" dirty="0">
                    <a:solidFill>
                      <a:srgbClr val="0070C0"/>
                    </a:solidFill>
                  </a:rPr>
                  <a:t> </a:t>
                </a:r>
                <a:r>
                  <a:rPr lang="en-GB" sz="1200" b="1" dirty="0" err="1">
                    <a:solidFill>
                      <a:srgbClr val="0070C0"/>
                    </a:solidFill>
                  </a:rPr>
                  <a:t>Gouy</a:t>
                </a:r>
                <a:r>
                  <a:rPr lang="en-GB" sz="1200" b="1" dirty="0">
                    <a:solidFill>
                      <a:srgbClr val="0070C0"/>
                    </a:solidFill>
                  </a:rPr>
                  <a:t> phase shift</a:t>
                </a:r>
              </a:p>
            </p:txBody>
          </p:sp>
        </mc:Choice>
        <mc:Fallback xmlns="">
          <p:sp>
            <p:nvSpPr>
              <p:cNvPr id="13" name="TextBox 27">
                <a:extLst>
                  <a:ext uri="{FF2B5EF4-FFF2-40B4-BE49-F238E27FC236}">
                    <a16:creationId xmlns:a16="http://schemas.microsoft.com/office/drawing/2014/main" id="{8E40609D-0C93-4517-F85B-867ADC2A34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92" y="840403"/>
                <a:ext cx="2025982" cy="276999"/>
              </a:xfrm>
              <a:prstGeom prst="rect">
                <a:avLst/>
              </a:prstGeom>
              <a:blipFill>
                <a:blip r:embed="rId6"/>
                <a:stretch>
                  <a:fillRect t="-95556" b="-14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0EBE2380-B5D5-B767-8476-7BA0458676DF}"/>
              </a:ext>
            </a:extLst>
          </p:cNvPr>
          <p:cNvGrpSpPr/>
          <p:nvPr/>
        </p:nvGrpSpPr>
        <p:grpSpPr>
          <a:xfrm>
            <a:off x="1530000" y="1287121"/>
            <a:ext cx="4040309" cy="277000"/>
            <a:chOff x="1530000" y="1495816"/>
            <a:chExt cx="4040309" cy="277000"/>
          </a:xfrm>
        </p:grpSpPr>
        <p:sp>
          <p:nvSpPr>
            <p:cNvPr id="37" name="Rectangle 26">
              <a:extLst>
                <a:ext uri="{FF2B5EF4-FFF2-40B4-BE49-F238E27FC236}">
                  <a16:creationId xmlns:a16="http://schemas.microsoft.com/office/drawing/2014/main" id="{0D012E71-2B0B-318C-0C1C-6F2DA750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752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38" name="Line 25">
              <a:extLst>
                <a:ext uri="{FF2B5EF4-FFF2-40B4-BE49-F238E27FC236}">
                  <a16:creationId xmlns:a16="http://schemas.microsoft.com/office/drawing/2014/main" id="{D294FFF2-F421-7082-B977-6AB05119B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6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53" name="Rectangle 26">
              <a:extLst>
                <a:ext uri="{FF2B5EF4-FFF2-40B4-BE49-F238E27FC236}">
                  <a16:creationId xmlns:a16="http://schemas.microsoft.com/office/drawing/2014/main" id="{F7D3F5F7-DFE6-C4F3-E46F-9111F91D8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6741" y="1495816"/>
              <a:ext cx="1196931" cy="27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sz="1200" dirty="0"/>
                <a:t>Rayleigh </a:t>
              </a:r>
              <a:r>
                <a:rPr lang="de-DE" sz="1200" dirty="0" err="1"/>
                <a:t>length</a:t>
              </a:r>
              <a:endParaRPr lang="de-DE" sz="1200" dirty="0"/>
            </a:p>
          </p:txBody>
        </p:sp>
        <p:sp>
          <p:nvSpPr>
            <p:cNvPr id="54" name="Line 25">
              <a:extLst>
                <a:ext uri="{FF2B5EF4-FFF2-40B4-BE49-F238E27FC236}">
                  <a16:creationId xmlns:a16="http://schemas.microsoft.com/office/drawing/2014/main" id="{4F8968EE-960D-D92B-88CD-D526ACE23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0000" y="1772816"/>
              <a:ext cx="202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48CD16F0-C1A9-8916-E3A6-B757064597D5}"/>
              </a:ext>
            </a:extLst>
          </p:cNvPr>
          <p:cNvCxnSpPr>
            <a:cxnSpLocks/>
          </p:cNvCxnSpPr>
          <p:nvPr/>
        </p:nvCxnSpPr>
        <p:spPr bwMode="auto">
          <a:xfrm>
            <a:off x="5562000" y="772033"/>
            <a:ext cx="0" cy="11521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83A33A34-8007-45DE-E4FE-4838F8BD4D68}"/>
              </a:ext>
            </a:extLst>
          </p:cNvPr>
          <p:cNvCxnSpPr>
            <a:cxnSpLocks/>
          </p:cNvCxnSpPr>
          <p:nvPr/>
        </p:nvCxnSpPr>
        <p:spPr bwMode="auto">
          <a:xfrm>
            <a:off x="1530000" y="844041"/>
            <a:ext cx="0" cy="108012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Freeform 45">
            <a:extLst>
              <a:ext uri="{FF2B5EF4-FFF2-40B4-BE49-F238E27FC236}">
                <a16:creationId xmlns:a16="http://schemas.microsoft.com/office/drawing/2014/main" id="{011D245A-9FE6-336F-9725-5F7FDFF5660A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6058787" y="2156474"/>
            <a:ext cx="1408585" cy="831454"/>
          </a:xfrm>
          <a:custGeom>
            <a:avLst/>
            <a:gdLst/>
            <a:ahLst/>
            <a:cxnLst>
              <a:cxn ang="0">
                <a:pos x="75" y="1698"/>
              </a:cxn>
              <a:cxn ang="0">
                <a:pos x="162" y="1692"/>
              </a:cxn>
              <a:cxn ang="0">
                <a:pos x="250" y="1679"/>
              </a:cxn>
              <a:cxn ang="0">
                <a:pos x="337" y="1665"/>
              </a:cxn>
              <a:cxn ang="0">
                <a:pos x="424" y="1661"/>
              </a:cxn>
              <a:cxn ang="0">
                <a:pos x="512" y="1678"/>
              </a:cxn>
              <a:cxn ang="0">
                <a:pos x="600" y="1722"/>
              </a:cxn>
              <a:cxn ang="0">
                <a:pos x="687" y="1778"/>
              </a:cxn>
              <a:cxn ang="0">
                <a:pos x="775" y="1813"/>
              </a:cxn>
              <a:cxn ang="0">
                <a:pos x="862" y="1784"/>
              </a:cxn>
              <a:cxn ang="0">
                <a:pos x="950" y="1672"/>
              </a:cxn>
              <a:cxn ang="0">
                <a:pos x="1037" y="1504"/>
              </a:cxn>
              <a:cxn ang="0">
                <a:pos x="1125" y="1366"/>
              </a:cxn>
              <a:cxn ang="0">
                <a:pos x="1212" y="1370"/>
              </a:cxn>
              <a:cxn ang="0">
                <a:pos x="1300" y="1583"/>
              </a:cxn>
              <a:cxn ang="0">
                <a:pos x="1387" y="1961"/>
              </a:cxn>
              <a:cxn ang="0">
                <a:pos x="1475" y="2330"/>
              </a:cxn>
              <a:cxn ang="0">
                <a:pos x="1562" y="2456"/>
              </a:cxn>
              <a:cxn ang="0">
                <a:pos x="1650" y="2177"/>
              </a:cxn>
              <a:cxn ang="0">
                <a:pos x="1737" y="1536"/>
              </a:cxn>
              <a:cxn ang="0">
                <a:pos x="1825" y="811"/>
              </a:cxn>
              <a:cxn ang="0">
                <a:pos x="1912" y="404"/>
              </a:cxn>
              <a:cxn ang="0">
                <a:pos x="2000" y="612"/>
              </a:cxn>
              <a:cxn ang="0">
                <a:pos x="2087" y="1429"/>
              </a:cxn>
              <a:cxn ang="0">
                <a:pos x="2175" y="2495"/>
              </a:cxn>
              <a:cxn ang="0">
                <a:pos x="2262" y="3262"/>
              </a:cxn>
              <a:cxn ang="0">
                <a:pos x="2350" y="3295"/>
              </a:cxn>
              <a:cxn ang="0">
                <a:pos x="2437" y="2533"/>
              </a:cxn>
              <a:cxn ang="0">
                <a:pos x="2525" y="1343"/>
              </a:cxn>
              <a:cxn ang="0">
                <a:pos x="2612" y="332"/>
              </a:cxn>
              <a:cxn ang="0">
                <a:pos x="2700" y="5"/>
              </a:cxn>
              <a:cxn ang="0">
                <a:pos x="2787" y="493"/>
              </a:cxn>
              <a:cxn ang="0">
                <a:pos x="2875" y="1499"/>
              </a:cxn>
              <a:cxn ang="0">
                <a:pos x="2962" y="2483"/>
              </a:cxn>
              <a:cxn ang="0">
                <a:pos x="3050" y="2975"/>
              </a:cxn>
              <a:cxn ang="0">
                <a:pos x="3137" y="2809"/>
              </a:cxn>
              <a:cxn ang="0">
                <a:pos x="3225" y="2172"/>
              </a:cxn>
              <a:cxn ang="0">
                <a:pos x="3312" y="1450"/>
              </a:cxn>
              <a:cxn ang="0">
                <a:pos x="3400" y="996"/>
              </a:cxn>
              <a:cxn ang="0">
                <a:pos x="3487" y="959"/>
              </a:cxn>
              <a:cxn ang="0">
                <a:pos x="3575" y="1251"/>
              </a:cxn>
              <a:cxn ang="0">
                <a:pos x="3662" y="1653"/>
              </a:cxn>
              <a:cxn ang="0">
                <a:pos x="3750" y="1950"/>
              </a:cxn>
              <a:cxn ang="0">
                <a:pos x="3837" y="2040"/>
              </a:cxn>
              <a:cxn ang="0">
                <a:pos x="3925" y="1951"/>
              </a:cxn>
              <a:cxn ang="0">
                <a:pos x="4012" y="1782"/>
              </a:cxn>
              <a:cxn ang="0">
                <a:pos x="4100" y="1639"/>
              </a:cxn>
              <a:cxn ang="0">
                <a:pos x="4187" y="1574"/>
              </a:cxn>
              <a:cxn ang="0">
                <a:pos x="4275" y="1587"/>
              </a:cxn>
              <a:cxn ang="0">
                <a:pos x="4362" y="1639"/>
              </a:cxn>
              <a:cxn ang="0">
                <a:pos x="4449" y="1691"/>
              </a:cxn>
              <a:cxn ang="0">
                <a:pos x="4537" y="1720"/>
              </a:cxn>
              <a:cxn ang="0">
                <a:pos x="4625" y="1724"/>
              </a:cxn>
              <a:cxn ang="0">
                <a:pos x="4712" y="1712"/>
              </a:cxn>
              <a:cxn ang="0">
                <a:pos x="4800" y="1698"/>
              </a:cxn>
              <a:cxn ang="0">
                <a:pos x="4887" y="1689"/>
              </a:cxn>
              <a:cxn ang="0">
                <a:pos x="4975" y="1686"/>
              </a:cxn>
            </a:cxnLst>
            <a:rect l="0" t="0" r="r" b="b"/>
            <a:pathLst>
              <a:path w="5000" h="3385">
                <a:moveTo>
                  <a:pt x="0" y="1699"/>
                </a:moveTo>
                <a:lnTo>
                  <a:pt x="12" y="1699"/>
                </a:lnTo>
                <a:lnTo>
                  <a:pt x="25" y="1699"/>
                </a:lnTo>
                <a:lnTo>
                  <a:pt x="37" y="1699"/>
                </a:lnTo>
                <a:lnTo>
                  <a:pt x="50" y="1699"/>
                </a:lnTo>
                <a:lnTo>
                  <a:pt x="62" y="1699"/>
                </a:lnTo>
                <a:lnTo>
                  <a:pt x="75" y="1698"/>
                </a:lnTo>
                <a:lnTo>
                  <a:pt x="87" y="1698"/>
                </a:lnTo>
                <a:lnTo>
                  <a:pt x="100" y="1697"/>
                </a:lnTo>
                <a:lnTo>
                  <a:pt x="112" y="1696"/>
                </a:lnTo>
                <a:lnTo>
                  <a:pt x="125" y="1695"/>
                </a:lnTo>
                <a:lnTo>
                  <a:pt x="137" y="1694"/>
                </a:lnTo>
                <a:lnTo>
                  <a:pt x="150" y="1693"/>
                </a:lnTo>
                <a:lnTo>
                  <a:pt x="162" y="1692"/>
                </a:lnTo>
                <a:lnTo>
                  <a:pt x="175" y="1690"/>
                </a:lnTo>
                <a:lnTo>
                  <a:pt x="187" y="1689"/>
                </a:lnTo>
                <a:lnTo>
                  <a:pt x="200" y="1687"/>
                </a:lnTo>
                <a:lnTo>
                  <a:pt x="212" y="1685"/>
                </a:lnTo>
                <a:lnTo>
                  <a:pt x="225" y="1683"/>
                </a:lnTo>
                <a:lnTo>
                  <a:pt x="237" y="1681"/>
                </a:lnTo>
                <a:lnTo>
                  <a:pt x="250" y="1679"/>
                </a:lnTo>
                <a:lnTo>
                  <a:pt x="262" y="1677"/>
                </a:lnTo>
                <a:lnTo>
                  <a:pt x="275" y="1675"/>
                </a:lnTo>
                <a:lnTo>
                  <a:pt x="287" y="1673"/>
                </a:lnTo>
                <a:lnTo>
                  <a:pt x="300" y="1671"/>
                </a:lnTo>
                <a:lnTo>
                  <a:pt x="312" y="1669"/>
                </a:lnTo>
                <a:lnTo>
                  <a:pt x="325" y="1667"/>
                </a:lnTo>
                <a:lnTo>
                  <a:pt x="337" y="1665"/>
                </a:lnTo>
                <a:lnTo>
                  <a:pt x="350" y="1664"/>
                </a:lnTo>
                <a:lnTo>
                  <a:pt x="362" y="1662"/>
                </a:lnTo>
                <a:lnTo>
                  <a:pt x="375" y="1661"/>
                </a:lnTo>
                <a:lnTo>
                  <a:pt x="387" y="1661"/>
                </a:lnTo>
                <a:lnTo>
                  <a:pt x="399" y="1660"/>
                </a:lnTo>
                <a:lnTo>
                  <a:pt x="412" y="1660"/>
                </a:lnTo>
                <a:lnTo>
                  <a:pt x="424" y="1661"/>
                </a:lnTo>
                <a:lnTo>
                  <a:pt x="437" y="1662"/>
                </a:lnTo>
                <a:lnTo>
                  <a:pt x="449" y="1663"/>
                </a:lnTo>
                <a:lnTo>
                  <a:pt x="462" y="1665"/>
                </a:lnTo>
                <a:lnTo>
                  <a:pt x="474" y="1667"/>
                </a:lnTo>
                <a:lnTo>
                  <a:pt x="487" y="1670"/>
                </a:lnTo>
                <a:lnTo>
                  <a:pt x="499" y="1674"/>
                </a:lnTo>
                <a:lnTo>
                  <a:pt x="512" y="1678"/>
                </a:lnTo>
                <a:lnTo>
                  <a:pt x="524" y="1683"/>
                </a:lnTo>
                <a:lnTo>
                  <a:pt x="537" y="1688"/>
                </a:lnTo>
                <a:lnTo>
                  <a:pt x="549" y="1694"/>
                </a:lnTo>
                <a:lnTo>
                  <a:pt x="562" y="1700"/>
                </a:lnTo>
                <a:lnTo>
                  <a:pt x="575" y="1707"/>
                </a:lnTo>
                <a:lnTo>
                  <a:pt x="587" y="1714"/>
                </a:lnTo>
                <a:lnTo>
                  <a:pt x="600" y="1722"/>
                </a:lnTo>
                <a:lnTo>
                  <a:pt x="612" y="1730"/>
                </a:lnTo>
                <a:lnTo>
                  <a:pt x="625" y="1738"/>
                </a:lnTo>
                <a:lnTo>
                  <a:pt x="637" y="1746"/>
                </a:lnTo>
                <a:lnTo>
                  <a:pt x="650" y="1754"/>
                </a:lnTo>
                <a:lnTo>
                  <a:pt x="662" y="1763"/>
                </a:lnTo>
                <a:lnTo>
                  <a:pt x="675" y="1771"/>
                </a:lnTo>
                <a:lnTo>
                  <a:pt x="687" y="1778"/>
                </a:lnTo>
                <a:lnTo>
                  <a:pt x="700" y="1786"/>
                </a:lnTo>
                <a:lnTo>
                  <a:pt x="712" y="1792"/>
                </a:lnTo>
                <a:lnTo>
                  <a:pt x="725" y="1798"/>
                </a:lnTo>
                <a:lnTo>
                  <a:pt x="737" y="1804"/>
                </a:lnTo>
                <a:lnTo>
                  <a:pt x="750" y="1808"/>
                </a:lnTo>
                <a:lnTo>
                  <a:pt x="762" y="1811"/>
                </a:lnTo>
                <a:lnTo>
                  <a:pt x="775" y="1813"/>
                </a:lnTo>
                <a:lnTo>
                  <a:pt x="787" y="1814"/>
                </a:lnTo>
                <a:lnTo>
                  <a:pt x="800" y="1813"/>
                </a:lnTo>
                <a:lnTo>
                  <a:pt x="812" y="1811"/>
                </a:lnTo>
                <a:lnTo>
                  <a:pt x="825" y="1807"/>
                </a:lnTo>
                <a:lnTo>
                  <a:pt x="837" y="1801"/>
                </a:lnTo>
                <a:lnTo>
                  <a:pt x="850" y="1794"/>
                </a:lnTo>
                <a:lnTo>
                  <a:pt x="862" y="1784"/>
                </a:lnTo>
                <a:lnTo>
                  <a:pt x="875" y="1773"/>
                </a:lnTo>
                <a:lnTo>
                  <a:pt x="887" y="1761"/>
                </a:lnTo>
                <a:lnTo>
                  <a:pt x="900" y="1746"/>
                </a:lnTo>
                <a:lnTo>
                  <a:pt x="912" y="1730"/>
                </a:lnTo>
                <a:lnTo>
                  <a:pt x="925" y="1712"/>
                </a:lnTo>
                <a:lnTo>
                  <a:pt x="937" y="1692"/>
                </a:lnTo>
                <a:lnTo>
                  <a:pt x="950" y="1672"/>
                </a:lnTo>
                <a:lnTo>
                  <a:pt x="962" y="1650"/>
                </a:lnTo>
                <a:lnTo>
                  <a:pt x="975" y="1626"/>
                </a:lnTo>
                <a:lnTo>
                  <a:pt x="987" y="1603"/>
                </a:lnTo>
                <a:lnTo>
                  <a:pt x="1000" y="1578"/>
                </a:lnTo>
                <a:lnTo>
                  <a:pt x="1012" y="1553"/>
                </a:lnTo>
                <a:lnTo>
                  <a:pt x="1025" y="1528"/>
                </a:lnTo>
                <a:lnTo>
                  <a:pt x="1037" y="1504"/>
                </a:lnTo>
                <a:lnTo>
                  <a:pt x="1050" y="1479"/>
                </a:lnTo>
                <a:lnTo>
                  <a:pt x="1062" y="1456"/>
                </a:lnTo>
                <a:lnTo>
                  <a:pt x="1075" y="1434"/>
                </a:lnTo>
                <a:lnTo>
                  <a:pt x="1087" y="1414"/>
                </a:lnTo>
                <a:lnTo>
                  <a:pt x="1099" y="1396"/>
                </a:lnTo>
                <a:lnTo>
                  <a:pt x="1112" y="1380"/>
                </a:lnTo>
                <a:lnTo>
                  <a:pt x="1125" y="1366"/>
                </a:lnTo>
                <a:lnTo>
                  <a:pt x="1137" y="1356"/>
                </a:lnTo>
                <a:lnTo>
                  <a:pt x="1150" y="1348"/>
                </a:lnTo>
                <a:lnTo>
                  <a:pt x="1162" y="1345"/>
                </a:lnTo>
                <a:lnTo>
                  <a:pt x="1175" y="1345"/>
                </a:lnTo>
                <a:lnTo>
                  <a:pt x="1187" y="1349"/>
                </a:lnTo>
                <a:lnTo>
                  <a:pt x="1200" y="1357"/>
                </a:lnTo>
                <a:lnTo>
                  <a:pt x="1212" y="1370"/>
                </a:lnTo>
                <a:lnTo>
                  <a:pt x="1225" y="1387"/>
                </a:lnTo>
                <a:lnTo>
                  <a:pt x="1237" y="1409"/>
                </a:lnTo>
                <a:lnTo>
                  <a:pt x="1250" y="1435"/>
                </a:lnTo>
                <a:lnTo>
                  <a:pt x="1262" y="1466"/>
                </a:lnTo>
                <a:lnTo>
                  <a:pt x="1275" y="1501"/>
                </a:lnTo>
                <a:lnTo>
                  <a:pt x="1287" y="1540"/>
                </a:lnTo>
                <a:lnTo>
                  <a:pt x="1300" y="1583"/>
                </a:lnTo>
                <a:lnTo>
                  <a:pt x="1312" y="1630"/>
                </a:lnTo>
                <a:lnTo>
                  <a:pt x="1325" y="1680"/>
                </a:lnTo>
                <a:lnTo>
                  <a:pt x="1337" y="1732"/>
                </a:lnTo>
                <a:lnTo>
                  <a:pt x="1350" y="1787"/>
                </a:lnTo>
                <a:lnTo>
                  <a:pt x="1362" y="1844"/>
                </a:lnTo>
                <a:lnTo>
                  <a:pt x="1375" y="1902"/>
                </a:lnTo>
                <a:lnTo>
                  <a:pt x="1387" y="1961"/>
                </a:lnTo>
                <a:lnTo>
                  <a:pt x="1400" y="2019"/>
                </a:lnTo>
                <a:lnTo>
                  <a:pt x="1412" y="2077"/>
                </a:lnTo>
                <a:lnTo>
                  <a:pt x="1424" y="2134"/>
                </a:lnTo>
                <a:lnTo>
                  <a:pt x="1437" y="2188"/>
                </a:lnTo>
                <a:lnTo>
                  <a:pt x="1450" y="2239"/>
                </a:lnTo>
                <a:lnTo>
                  <a:pt x="1462" y="2287"/>
                </a:lnTo>
                <a:lnTo>
                  <a:pt x="1475" y="2330"/>
                </a:lnTo>
                <a:lnTo>
                  <a:pt x="1487" y="2368"/>
                </a:lnTo>
                <a:lnTo>
                  <a:pt x="1500" y="2400"/>
                </a:lnTo>
                <a:lnTo>
                  <a:pt x="1512" y="2426"/>
                </a:lnTo>
                <a:lnTo>
                  <a:pt x="1525" y="2445"/>
                </a:lnTo>
                <a:lnTo>
                  <a:pt x="1537" y="2457"/>
                </a:lnTo>
                <a:lnTo>
                  <a:pt x="1550" y="2460"/>
                </a:lnTo>
                <a:lnTo>
                  <a:pt x="1562" y="2456"/>
                </a:lnTo>
                <a:lnTo>
                  <a:pt x="1575" y="2442"/>
                </a:lnTo>
                <a:lnTo>
                  <a:pt x="1587" y="2420"/>
                </a:lnTo>
                <a:lnTo>
                  <a:pt x="1600" y="2389"/>
                </a:lnTo>
                <a:lnTo>
                  <a:pt x="1612" y="2349"/>
                </a:lnTo>
                <a:lnTo>
                  <a:pt x="1625" y="2300"/>
                </a:lnTo>
                <a:lnTo>
                  <a:pt x="1637" y="2242"/>
                </a:lnTo>
                <a:lnTo>
                  <a:pt x="1650" y="2177"/>
                </a:lnTo>
                <a:lnTo>
                  <a:pt x="1662" y="2103"/>
                </a:lnTo>
                <a:lnTo>
                  <a:pt x="1675" y="2022"/>
                </a:lnTo>
                <a:lnTo>
                  <a:pt x="1687" y="1935"/>
                </a:lnTo>
                <a:lnTo>
                  <a:pt x="1700" y="1841"/>
                </a:lnTo>
                <a:lnTo>
                  <a:pt x="1712" y="1743"/>
                </a:lnTo>
                <a:lnTo>
                  <a:pt x="1724" y="1641"/>
                </a:lnTo>
                <a:lnTo>
                  <a:pt x="1737" y="1536"/>
                </a:lnTo>
                <a:lnTo>
                  <a:pt x="1750" y="1428"/>
                </a:lnTo>
                <a:lnTo>
                  <a:pt x="1762" y="1320"/>
                </a:lnTo>
                <a:lnTo>
                  <a:pt x="1775" y="1213"/>
                </a:lnTo>
                <a:lnTo>
                  <a:pt x="1787" y="1107"/>
                </a:lnTo>
                <a:lnTo>
                  <a:pt x="1800" y="1004"/>
                </a:lnTo>
                <a:lnTo>
                  <a:pt x="1812" y="905"/>
                </a:lnTo>
                <a:lnTo>
                  <a:pt x="1825" y="811"/>
                </a:lnTo>
                <a:lnTo>
                  <a:pt x="1837" y="725"/>
                </a:lnTo>
                <a:lnTo>
                  <a:pt x="1850" y="646"/>
                </a:lnTo>
                <a:lnTo>
                  <a:pt x="1862" y="576"/>
                </a:lnTo>
                <a:lnTo>
                  <a:pt x="1875" y="516"/>
                </a:lnTo>
                <a:lnTo>
                  <a:pt x="1887" y="466"/>
                </a:lnTo>
                <a:lnTo>
                  <a:pt x="1900" y="429"/>
                </a:lnTo>
                <a:lnTo>
                  <a:pt x="1912" y="404"/>
                </a:lnTo>
                <a:lnTo>
                  <a:pt x="1925" y="392"/>
                </a:lnTo>
                <a:lnTo>
                  <a:pt x="1937" y="394"/>
                </a:lnTo>
                <a:lnTo>
                  <a:pt x="1950" y="410"/>
                </a:lnTo>
                <a:lnTo>
                  <a:pt x="1962" y="440"/>
                </a:lnTo>
                <a:lnTo>
                  <a:pt x="1975" y="483"/>
                </a:lnTo>
                <a:lnTo>
                  <a:pt x="1987" y="541"/>
                </a:lnTo>
                <a:lnTo>
                  <a:pt x="2000" y="612"/>
                </a:lnTo>
                <a:lnTo>
                  <a:pt x="2012" y="697"/>
                </a:lnTo>
                <a:lnTo>
                  <a:pt x="2025" y="793"/>
                </a:lnTo>
                <a:lnTo>
                  <a:pt x="2037" y="902"/>
                </a:lnTo>
                <a:lnTo>
                  <a:pt x="2050" y="1020"/>
                </a:lnTo>
                <a:lnTo>
                  <a:pt x="2062" y="1149"/>
                </a:lnTo>
                <a:lnTo>
                  <a:pt x="2075" y="1286"/>
                </a:lnTo>
                <a:lnTo>
                  <a:pt x="2087" y="1429"/>
                </a:lnTo>
                <a:lnTo>
                  <a:pt x="2100" y="1578"/>
                </a:lnTo>
                <a:lnTo>
                  <a:pt x="2112" y="1731"/>
                </a:lnTo>
                <a:lnTo>
                  <a:pt x="2125" y="1886"/>
                </a:lnTo>
                <a:lnTo>
                  <a:pt x="2137" y="2042"/>
                </a:lnTo>
                <a:lnTo>
                  <a:pt x="2150" y="2196"/>
                </a:lnTo>
                <a:lnTo>
                  <a:pt x="2162" y="2348"/>
                </a:lnTo>
                <a:lnTo>
                  <a:pt x="2175" y="2495"/>
                </a:lnTo>
                <a:lnTo>
                  <a:pt x="2187" y="2636"/>
                </a:lnTo>
                <a:lnTo>
                  <a:pt x="2199" y="2769"/>
                </a:lnTo>
                <a:lnTo>
                  <a:pt x="2212" y="2892"/>
                </a:lnTo>
                <a:lnTo>
                  <a:pt x="2224" y="3004"/>
                </a:lnTo>
                <a:lnTo>
                  <a:pt x="2237" y="3104"/>
                </a:lnTo>
                <a:lnTo>
                  <a:pt x="2250" y="3191"/>
                </a:lnTo>
                <a:lnTo>
                  <a:pt x="2262" y="3262"/>
                </a:lnTo>
                <a:lnTo>
                  <a:pt x="2275" y="3318"/>
                </a:lnTo>
                <a:lnTo>
                  <a:pt x="2287" y="3358"/>
                </a:lnTo>
                <a:lnTo>
                  <a:pt x="2300" y="3380"/>
                </a:lnTo>
                <a:lnTo>
                  <a:pt x="2312" y="3385"/>
                </a:lnTo>
                <a:lnTo>
                  <a:pt x="2325" y="3373"/>
                </a:lnTo>
                <a:lnTo>
                  <a:pt x="2337" y="3343"/>
                </a:lnTo>
                <a:lnTo>
                  <a:pt x="2350" y="3295"/>
                </a:lnTo>
                <a:lnTo>
                  <a:pt x="2362" y="3231"/>
                </a:lnTo>
                <a:lnTo>
                  <a:pt x="2375" y="3150"/>
                </a:lnTo>
                <a:lnTo>
                  <a:pt x="2387" y="3053"/>
                </a:lnTo>
                <a:lnTo>
                  <a:pt x="2400" y="2942"/>
                </a:lnTo>
                <a:lnTo>
                  <a:pt x="2412" y="2817"/>
                </a:lnTo>
                <a:lnTo>
                  <a:pt x="2425" y="2680"/>
                </a:lnTo>
                <a:lnTo>
                  <a:pt x="2437" y="2533"/>
                </a:lnTo>
                <a:lnTo>
                  <a:pt x="2450" y="2376"/>
                </a:lnTo>
                <a:lnTo>
                  <a:pt x="2462" y="2212"/>
                </a:lnTo>
                <a:lnTo>
                  <a:pt x="2475" y="2042"/>
                </a:lnTo>
                <a:lnTo>
                  <a:pt x="2487" y="1868"/>
                </a:lnTo>
                <a:lnTo>
                  <a:pt x="2500" y="1693"/>
                </a:lnTo>
                <a:lnTo>
                  <a:pt x="2512" y="1517"/>
                </a:lnTo>
                <a:lnTo>
                  <a:pt x="2525" y="1343"/>
                </a:lnTo>
                <a:lnTo>
                  <a:pt x="2537" y="1173"/>
                </a:lnTo>
                <a:lnTo>
                  <a:pt x="2550" y="1009"/>
                </a:lnTo>
                <a:lnTo>
                  <a:pt x="2562" y="852"/>
                </a:lnTo>
                <a:lnTo>
                  <a:pt x="2575" y="705"/>
                </a:lnTo>
                <a:lnTo>
                  <a:pt x="2587" y="568"/>
                </a:lnTo>
                <a:lnTo>
                  <a:pt x="2600" y="443"/>
                </a:lnTo>
                <a:lnTo>
                  <a:pt x="2612" y="332"/>
                </a:lnTo>
                <a:lnTo>
                  <a:pt x="2625" y="235"/>
                </a:lnTo>
                <a:lnTo>
                  <a:pt x="2637" y="154"/>
                </a:lnTo>
                <a:lnTo>
                  <a:pt x="2650" y="90"/>
                </a:lnTo>
                <a:lnTo>
                  <a:pt x="2662" y="42"/>
                </a:lnTo>
                <a:lnTo>
                  <a:pt x="2675" y="12"/>
                </a:lnTo>
                <a:lnTo>
                  <a:pt x="2687" y="0"/>
                </a:lnTo>
                <a:lnTo>
                  <a:pt x="2700" y="5"/>
                </a:lnTo>
                <a:lnTo>
                  <a:pt x="2712" y="27"/>
                </a:lnTo>
                <a:lnTo>
                  <a:pt x="2725" y="67"/>
                </a:lnTo>
                <a:lnTo>
                  <a:pt x="2737" y="123"/>
                </a:lnTo>
                <a:lnTo>
                  <a:pt x="2750" y="194"/>
                </a:lnTo>
                <a:lnTo>
                  <a:pt x="2762" y="281"/>
                </a:lnTo>
                <a:lnTo>
                  <a:pt x="2775" y="381"/>
                </a:lnTo>
                <a:lnTo>
                  <a:pt x="2787" y="493"/>
                </a:lnTo>
                <a:lnTo>
                  <a:pt x="2800" y="616"/>
                </a:lnTo>
                <a:lnTo>
                  <a:pt x="2812" y="749"/>
                </a:lnTo>
                <a:lnTo>
                  <a:pt x="2824" y="890"/>
                </a:lnTo>
                <a:lnTo>
                  <a:pt x="2837" y="1037"/>
                </a:lnTo>
                <a:lnTo>
                  <a:pt x="2849" y="1189"/>
                </a:lnTo>
                <a:lnTo>
                  <a:pt x="2862" y="1343"/>
                </a:lnTo>
                <a:lnTo>
                  <a:pt x="2875" y="1499"/>
                </a:lnTo>
                <a:lnTo>
                  <a:pt x="2887" y="1654"/>
                </a:lnTo>
                <a:lnTo>
                  <a:pt x="2900" y="1807"/>
                </a:lnTo>
                <a:lnTo>
                  <a:pt x="2912" y="1956"/>
                </a:lnTo>
                <a:lnTo>
                  <a:pt x="2925" y="2099"/>
                </a:lnTo>
                <a:lnTo>
                  <a:pt x="2937" y="2236"/>
                </a:lnTo>
                <a:lnTo>
                  <a:pt x="2950" y="2365"/>
                </a:lnTo>
                <a:lnTo>
                  <a:pt x="2962" y="2483"/>
                </a:lnTo>
                <a:lnTo>
                  <a:pt x="2975" y="2592"/>
                </a:lnTo>
                <a:lnTo>
                  <a:pt x="2987" y="2688"/>
                </a:lnTo>
                <a:lnTo>
                  <a:pt x="3000" y="2773"/>
                </a:lnTo>
                <a:lnTo>
                  <a:pt x="3012" y="2844"/>
                </a:lnTo>
                <a:lnTo>
                  <a:pt x="3025" y="2902"/>
                </a:lnTo>
                <a:lnTo>
                  <a:pt x="3037" y="2945"/>
                </a:lnTo>
                <a:lnTo>
                  <a:pt x="3050" y="2975"/>
                </a:lnTo>
                <a:lnTo>
                  <a:pt x="3062" y="2991"/>
                </a:lnTo>
                <a:lnTo>
                  <a:pt x="3075" y="2993"/>
                </a:lnTo>
                <a:lnTo>
                  <a:pt x="3087" y="2981"/>
                </a:lnTo>
                <a:lnTo>
                  <a:pt x="3100" y="2956"/>
                </a:lnTo>
                <a:lnTo>
                  <a:pt x="3112" y="2919"/>
                </a:lnTo>
                <a:lnTo>
                  <a:pt x="3125" y="2869"/>
                </a:lnTo>
                <a:lnTo>
                  <a:pt x="3137" y="2809"/>
                </a:lnTo>
                <a:lnTo>
                  <a:pt x="3150" y="2739"/>
                </a:lnTo>
                <a:lnTo>
                  <a:pt x="3162" y="2660"/>
                </a:lnTo>
                <a:lnTo>
                  <a:pt x="3175" y="2574"/>
                </a:lnTo>
                <a:lnTo>
                  <a:pt x="3187" y="2480"/>
                </a:lnTo>
                <a:lnTo>
                  <a:pt x="3200" y="2381"/>
                </a:lnTo>
                <a:lnTo>
                  <a:pt x="3212" y="2278"/>
                </a:lnTo>
                <a:lnTo>
                  <a:pt x="3225" y="2172"/>
                </a:lnTo>
                <a:lnTo>
                  <a:pt x="3237" y="2065"/>
                </a:lnTo>
                <a:lnTo>
                  <a:pt x="3250" y="1957"/>
                </a:lnTo>
                <a:lnTo>
                  <a:pt x="3262" y="1849"/>
                </a:lnTo>
                <a:lnTo>
                  <a:pt x="3275" y="1744"/>
                </a:lnTo>
                <a:lnTo>
                  <a:pt x="3287" y="1642"/>
                </a:lnTo>
                <a:lnTo>
                  <a:pt x="3300" y="1544"/>
                </a:lnTo>
                <a:lnTo>
                  <a:pt x="3312" y="1450"/>
                </a:lnTo>
                <a:lnTo>
                  <a:pt x="3325" y="1363"/>
                </a:lnTo>
                <a:lnTo>
                  <a:pt x="3337" y="1282"/>
                </a:lnTo>
                <a:lnTo>
                  <a:pt x="3350" y="1208"/>
                </a:lnTo>
                <a:lnTo>
                  <a:pt x="3362" y="1143"/>
                </a:lnTo>
                <a:lnTo>
                  <a:pt x="3375" y="1085"/>
                </a:lnTo>
                <a:lnTo>
                  <a:pt x="3387" y="1036"/>
                </a:lnTo>
                <a:lnTo>
                  <a:pt x="3400" y="996"/>
                </a:lnTo>
                <a:lnTo>
                  <a:pt x="3412" y="965"/>
                </a:lnTo>
                <a:lnTo>
                  <a:pt x="3425" y="943"/>
                </a:lnTo>
                <a:lnTo>
                  <a:pt x="3437" y="929"/>
                </a:lnTo>
                <a:lnTo>
                  <a:pt x="3449" y="925"/>
                </a:lnTo>
                <a:lnTo>
                  <a:pt x="3462" y="928"/>
                </a:lnTo>
                <a:lnTo>
                  <a:pt x="3474" y="940"/>
                </a:lnTo>
                <a:lnTo>
                  <a:pt x="3487" y="959"/>
                </a:lnTo>
                <a:lnTo>
                  <a:pt x="3500" y="985"/>
                </a:lnTo>
                <a:lnTo>
                  <a:pt x="3512" y="1017"/>
                </a:lnTo>
                <a:lnTo>
                  <a:pt x="3525" y="1055"/>
                </a:lnTo>
                <a:lnTo>
                  <a:pt x="3537" y="1098"/>
                </a:lnTo>
                <a:lnTo>
                  <a:pt x="3550" y="1146"/>
                </a:lnTo>
                <a:lnTo>
                  <a:pt x="3562" y="1197"/>
                </a:lnTo>
                <a:lnTo>
                  <a:pt x="3575" y="1251"/>
                </a:lnTo>
                <a:lnTo>
                  <a:pt x="3587" y="1308"/>
                </a:lnTo>
                <a:lnTo>
                  <a:pt x="3600" y="1366"/>
                </a:lnTo>
                <a:lnTo>
                  <a:pt x="3612" y="1424"/>
                </a:lnTo>
                <a:lnTo>
                  <a:pt x="3625" y="1483"/>
                </a:lnTo>
                <a:lnTo>
                  <a:pt x="3637" y="1541"/>
                </a:lnTo>
                <a:lnTo>
                  <a:pt x="3650" y="1598"/>
                </a:lnTo>
                <a:lnTo>
                  <a:pt x="3662" y="1653"/>
                </a:lnTo>
                <a:lnTo>
                  <a:pt x="3675" y="1705"/>
                </a:lnTo>
                <a:lnTo>
                  <a:pt x="3687" y="1755"/>
                </a:lnTo>
                <a:lnTo>
                  <a:pt x="3700" y="1802"/>
                </a:lnTo>
                <a:lnTo>
                  <a:pt x="3712" y="1845"/>
                </a:lnTo>
                <a:lnTo>
                  <a:pt x="3725" y="1884"/>
                </a:lnTo>
                <a:lnTo>
                  <a:pt x="3737" y="1919"/>
                </a:lnTo>
                <a:lnTo>
                  <a:pt x="3750" y="1950"/>
                </a:lnTo>
                <a:lnTo>
                  <a:pt x="3762" y="1976"/>
                </a:lnTo>
                <a:lnTo>
                  <a:pt x="3775" y="1998"/>
                </a:lnTo>
                <a:lnTo>
                  <a:pt x="3787" y="2015"/>
                </a:lnTo>
                <a:lnTo>
                  <a:pt x="3800" y="2028"/>
                </a:lnTo>
                <a:lnTo>
                  <a:pt x="3812" y="2036"/>
                </a:lnTo>
                <a:lnTo>
                  <a:pt x="3825" y="2040"/>
                </a:lnTo>
                <a:lnTo>
                  <a:pt x="3837" y="2040"/>
                </a:lnTo>
                <a:lnTo>
                  <a:pt x="3850" y="2037"/>
                </a:lnTo>
                <a:lnTo>
                  <a:pt x="3862" y="2029"/>
                </a:lnTo>
                <a:lnTo>
                  <a:pt x="3875" y="2019"/>
                </a:lnTo>
                <a:lnTo>
                  <a:pt x="3887" y="2005"/>
                </a:lnTo>
                <a:lnTo>
                  <a:pt x="3900" y="1989"/>
                </a:lnTo>
                <a:lnTo>
                  <a:pt x="3912" y="1971"/>
                </a:lnTo>
                <a:lnTo>
                  <a:pt x="3925" y="1951"/>
                </a:lnTo>
                <a:lnTo>
                  <a:pt x="3937" y="1929"/>
                </a:lnTo>
                <a:lnTo>
                  <a:pt x="3950" y="1906"/>
                </a:lnTo>
                <a:lnTo>
                  <a:pt x="3962" y="1881"/>
                </a:lnTo>
                <a:lnTo>
                  <a:pt x="3975" y="1857"/>
                </a:lnTo>
                <a:lnTo>
                  <a:pt x="3987" y="1832"/>
                </a:lnTo>
                <a:lnTo>
                  <a:pt x="4000" y="1807"/>
                </a:lnTo>
                <a:lnTo>
                  <a:pt x="4012" y="1782"/>
                </a:lnTo>
                <a:lnTo>
                  <a:pt x="4025" y="1759"/>
                </a:lnTo>
                <a:lnTo>
                  <a:pt x="4037" y="1735"/>
                </a:lnTo>
                <a:lnTo>
                  <a:pt x="4050" y="1713"/>
                </a:lnTo>
                <a:lnTo>
                  <a:pt x="4062" y="1692"/>
                </a:lnTo>
                <a:lnTo>
                  <a:pt x="4075" y="1673"/>
                </a:lnTo>
                <a:lnTo>
                  <a:pt x="4087" y="1655"/>
                </a:lnTo>
                <a:lnTo>
                  <a:pt x="4100" y="1639"/>
                </a:lnTo>
                <a:lnTo>
                  <a:pt x="4112" y="1624"/>
                </a:lnTo>
                <a:lnTo>
                  <a:pt x="4125" y="1612"/>
                </a:lnTo>
                <a:lnTo>
                  <a:pt x="4137" y="1601"/>
                </a:lnTo>
                <a:lnTo>
                  <a:pt x="4150" y="1591"/>
                </a:lnTo>
                <a:lnTo>
                  <a:pt x="4162" y="1584"/>
                </a:lnTo>
                <a:lnTo>
                  <a:pt x="4175" y="1578"/>
                </a:lnTo>
                <a:lnTo>
                  <a:pt x="4187" y="1574"/>
                </a:lnTo>
                <a:lnTo>
                  <a:pt x="4200" y="1572"/>
                </a:lnTo>
                <a:lnTo>
                  <a:pt x="4212" y="1571"/>
                </a:lnTo>
                <a:lnTo>
                  <a:pt x="4225" y="1572"/>
                </a:lnTo>
                <a:lnTo>
                  <a:pt x="4237" y="1574"/>
                </a:lnTo>
                <a:lnTo>
                  <a:pt x="4250" y="1577"/>
                </a:lnTo>
                <a:lnTo>
                  <a:pt x="4262" y="1581"/>
                </a:lnTo>
                <a:lnTo>
                  <a:pt x="4275" y="1587"/>
                </a:lnTo>
                <a:lnTo>
                  <a:pt x="4287" y="1593"/>
                </a:lnTo>
                <a:lnTo>
                  <a:pt x="4300" y="1599"/>
                </a:lnTo>
                <a:lnTo>
                  <a:pt x="4312" y="1607"/>
                </a:lnTo>
                <a:lnTo>
                  <a:pt x="4325" y="1614"/>
                </a:lnTo>
                <a:lnTo>
                  <a:pt x="4337" y="1622"/>
                </a:lnTo>
                <a:lnTo>
                  <a:pt x="4350" y="1631"/>
                </a:lnTo>
                <a:lnTo>
                  <a:pt x="4362" y="1639"/>
                </a:lnTo>
                <a:lnTo>
                  <a:pt x="4375" y="1647"/>
                </a:lnTo>
                <a:lnTo>
                  <a:pt x="4387" y="1655"/>
                </a:lnTo>
                <a:lnTo>
                  <a:pt x="4399" y="1663"/>
                </a:lnTo>
                <a:lnTo>
                  <a:pt x="4412" y="1671"/>
                </a:lnTo>
                <a:lnTo>
                  <a:pt x="4425" y="1678"/>
                </a:lnTo>
                <a:lnTo>
                  <a:pt x="4437" y="1685"/>
                </a:lnTo>
                <a:lnTo>
                  <a:pt x="4449" y="1691"/>
                </a:lnTo>
                <a:lnTo>
                  <a:pt x="4462" y="1697"/>
                </a:lnTo>
                <a:lnTo>
                  <a:pt x="4475" y="1702"/>
                </a:lnTo>
                <a:lnTo>
                  <a:pt x="4487" y="1707"/>
                </a:lnTo>
                <a:lnTo>
                  <a:pt x="4500" y="1711"/>
                </a:lnTo>
                <a:lnTo>
                  <a:pt x="4512" y="1715"/>
                </a:lnTo>
                <a:lnTo>
                  <a:pt x="4525" y="1718"/>
                </a:lnTo>
                <a:lnTo>
                  <a:pt x="4537" y="1720"/>
                </a:lnTo>
                <a:lnTo>
                  <a:pt x="4550" y="1722"/>
                </a:lnTo>
                <a:lnTo>
                  <a:pt x="4562" y="1723"/>
                </a:lnTo>
                <a:lnTo>
                  <a:pt x="4575" y="1724"/>
                </a:lnTo>
                <a:lnTo>
                  <a:pt x="4587" y="1725"/>
                </a:lnTo>
                <a:lnTo>
                  <a:pt x="4600" y="1725"/>
                </a:lnTo>
                <a:lnTo>
                  <a:pt x="4612" y="1724"/>
                </a:lnTo>
                <a:lnTo>
                  <a:pt x="4625" y="1724"/>
                </a:lnTo>
                <a:lnTo>
                  <a:pt x="4637" y="1723"/>
                </a:lnTo>
                <a:lnTo>
                  <a:pt x="4650" y="1721"/>
                </a:lnTo>
                <a:lnTo>
                  <a:pt x="4662" y="1720"/>
                </a:lnTo>
                <a:lnTo>
                  <a:pt x="4675" y="1718"/>
                </a:lnTo>
                <a:lnTo>
                  <a:pt x="4687" y="1716"/>
                </a:lnTo>
                <a:lnTo>
                  <a:pt x="4700" y="1714"/>
                </a:lnTo>
                <a:lnTo>
                  <a:pt x="4712" y="1712"/>
                </a:lnTo>
                <a:lnTo>
                  <a:pt x="4725" y="1710"/>
                </a:lnTo>
                <a:lnTo>
                  <a:pt x="4737" y="1708"/>
                </a:lnTo>
                <a:lnTo>
                  <a:pt x="4750" y="1706"/>
                </a:lnTo>
                <a:lnTo>
                  <a:pt x="4762" y="1704"/>
                </a:lnTo>
                <a:lnTo>
                  <a:pt x="4775" y="1702"/>
                </a:lnTo>
                <a:lnTo>
                  <a:pt x="4787" y="1700"/>
                </a:lnTo>
                <a:lnTo>
                  <a:pt x="4800" y="1698"/>
                </a:lnTo>
                <a:lnTo>
                  <a:pt x="4812" y="1696"/>
                </a:lnTo>
                <a:lnTo>
                  <a:pt x="4825" y="1695"/>
                </a:lnTo>
                <a:lnTo>
                  <a:pt x="4837" y="1693"/>
                </a:lnTo>
                <a:lnTo>
                  <a:pt x="4850" y="1692"/>
                </a:lnTo>
                <a:lnTo>
                  <a:pt x="4862" y="1691"/>
                </a:lnTo>
                <a:lnTo>
                  <a:pt x="4875" y="1690"/>
                </a:lnTo>
                <a:lnTo>
                  <a:pt x="4887" y="1689"/>
                </a:lnTo>
                <a:lnTo>
                  <a:pt x="4900" y="1688"/>
                </a:lnTo>
                <a:lnTo>
                  <a:pt x="4912" y="1687"/>
                </a:lnTo>
                <a:lnTo>
                  <a:pt x="4925" y="1687"/>
                </a:lnTo>
                <a:lnTo>
                  <a:pt x="4937" y="1686"/>
                </a:lnTo>
                <a:lnTo>
                  <a:pt x="4950" y="1686"/>
                </a:lnTo>
                <a:lnTo>
                  <a:pt x="4962" y="1686"/>
                </a:lnTo>
                <a:lnTo>
                  <a:pt x="4975" y="1686"/>
                </a:lnTo>
                <a:lnTo>
                  <a:pt x="4987" y="1686"/>
                </a:lnTo>
                <a:lnTo>
                  <a:pt x="5000" y="1686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44">
            <a:extLst>
              <a:ext uri="{FF2B5EF4-FFF2-40B4-BE49-F238E27FC236}">
                <a16:creationId xmlns:a16="http://schemas.microsoft.com/office/drawing/2014/main" id="{711BEF08-E037-866D-89F7-9EAAD57B0812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0" y="2125353"/>
            <a:ext cx="1408799" cy="832799"/>
          </a:xfrm>
          <a:custGeom>
            <a:avLst/>
            <a:gdLst/>
            <a:ahLst/>
            <a:cxnLst>
              <a:cxn ang="0">
                <a:pos x="75" y="1540"/>
              </a:cxn>
              <a:cxn ang="0">
                <a:pos x="162" y="1546"/>
              </a:cxn>
              <a:cxn ang="0">
                <a:pos x="250" y="1547"/>
              </a:cxn>
              <a:cxn ang="0">
                <a:pos x="337" y="1536"/>
              </a:cxn>
              <a:cxn ang="0">
                <a:pos x="424" y="1511"/>
              </a:cxn>
              <a:cxn ang="0">
                <a:pos x="512" y="1482"/>
              </a:cxn>
              <a:cxn ang="0">
                <a:pos x="600" y="1468"/>
              </a:cxn>
              <a:cxn ang="0">
                <a:pos x="687" y="1492"/>
              </a:cxn>
              <a:cxn ang="0">
                <a:pos x="775" y="1565"/>
              </a:cxn>
              <a:cxn ang="0">
                <a:pos x="862" y="1666"/>
              </a:cxn>
              <a:cxn ang="0">
                <a:pos x="950" y="1739"/>
              </a:cxn>
              <a:cxn ang="0">
                <a:pos x="1037" y="1714"/>
              </a:cxn>
              <a:cxn ang="0">
                <a:pos x="1125" y="1553"/>
              </a:cxn>
              <a:cxn ang="0">
                <a:pos x="1212" y="1292"/>
              </a:cxn>
              <a:cxn ang="0">
                <a:pos x="1300" y="1057"/>
              </a:cxn>
              <a:cxn ang="0">
                <a:pos x="1387" y="1014"/>
              </a:cxn>
              <a:cxn ang="0">
                <a:pos x="1475" y="1271"/>
              </a:cxn>
              <a:cxn ang="0">
                <a:pos x="1562" y="1780"/>
              </a:cxn>
              <a:cxn ang="0">
                <a:pos x="1650" y="2317"/>
              </a:cxn>
              <a:cxn ang="0">
                <a:pos x="1737" y="2565"/>
              </a:cxn>
              <a:cxn ang="0">
                <a:pos x="1825" y="2299"/>
              </a:cxn>
              <a:cxn ang="0">
                <a:pos x="1912" y="1549"/>
              </a:cxn>
              <a:cxn ang="0">
                <a:pos x="2000" y="639"/>
              </a:cxn>
              <a:cxn ang="0">
                <a:pos x="2087" y="51"/>
              </a:cxn>
              <a:cxn ang="0">
                <a:pos x="2175" y="156"/>
              </a:cxn>
              <a:cxn ang="0">
                <a:pos x="2262" y="978"/>
              </a:cxn>
              <a:cxn ang="0">
                <a:pos x="2350" y="2144"/>
              </a:cxn>
              <a:cxn ang="0">
                <a:pos x="2437" y="3061"/>
              </a:cxn>
              <a:cxn ang="0">
                <a:pos x="2525" y="3246"/>
              </a:cxn>
              <a:cxn ang="0">
                <a:pos x="2612" y="2602"/>
              </a:cxn>
              <a:cxn ang="0">
                <a:pos x="2700" y="1469"/>
              </a:cxn>
              <a:cxn ang="0">
                <a:pos x="2787" y="434"/>
              </a:cxn>
              <a:cxn ang="0">
                <a:pos x="2875" y="0"/>
              </a:cxn>
              <a:cxn ang="0">
                <a:pos x="2962" y="320"/>
              </a:cxn>
              <a:cxn ang="0">
                <a:pos x="3050" y="1151"/>
              </a:cxn>
              <a:cxn ang="0">
                <a:pos x="3137" y="2024"/>
              </a:cxn>
              <a:cxn ang="0">
                <a:pos x="3225" y="2520"/>
              </a:cxn>
              <a:cxn ang="0">
                <a:pos x="3312" y="2476"/>
              </a:cxn>
              <a:cxn ang="0">
                <a:pos x="3400" y="2025"/>
              </a:cxn>
              <a:cxn ang="0">
                <a:pos x="3487" y="1468"/>
              </a:cxn>
              <a:cxn ang="0">
                <a:pos x="3575" y="1086"/>
              </a:cxn>
              <a:cxn ang="0">
                <a:pos x="3662" y="1006"/>
              </a:cxn>
              <a:cxn ang="0">
                <a:pos x="3750" y="1179"/>
              </a:cxn>
              <a:cxn ang="0">
                <a:pos x="3837" y="1448"/>
              </a:cxn>
              <a:cxn ang="0">
                <a:pos x="3925" y="1662"/>
              </a:cxn>
              <a:cxn ang="0">
                <a:pos x="4012" y="1744"/>
              </a:cxn>
              <a:cxn ang="0">
                <a:pos x="4100" y="1705"/>
              </a:cxn>
              <a:cxn ang="0">
                <a:pos x="4187" y="1607"/>
              </a:cxn>
              <a:cxn ang="0">
                <a:pos x="4275" y="1518"/>
              </a:cxn>
              <a:cxn ang="0">
                <a:pos x="4362" y="1472"/>
              </a:cxn>
              <a:cxn ang="0">
                <a:pos x="4449" y="1473"/>
              </a:cxn>
              <a:cxn ang="0">
                <a:pos x="4537" y="1498"/>
              </a:cxn>
              <a:cxn ang="0">
                <a:pos x="4625" y="1527"/>
              </a:cxn>
              <a:cxn ang="0">
                <a:pos x="4712" y="1544"/>
              </a:cxn>
              <a:cxn ang="0">
                <a:pos x="4800" y="1548"/>
              </a:cxn>
              <a:cxn ang="0">
                <a:pos x="4887" y="1543"/>
              </a:cxn>
              <a:cxn ang="0">
                <a:pos x="4975" y="1536"/>
              </a:cxn>
            </a:cxnLst>
            <a:rect l="0" t="0" r="r" b="b"/>
            <a:pathLst>
              <a:path w="5000" h="3282">
                <a:moveTo>
                  <a:pt x="0" y="1535"/>
                </a:moveTo>
                <a:lnTo>
                  <a:pt x="12" y="1535"/>
                </a:lnTo>
                <a:lnTo>
                  <a:pt x="25" y="1536"/>
                </a:lnTo>
                <a:lnTo>
                  <a:pt x="37" y="1537"/>
                </a:lnTo>
                <a:lnTo>
                  <a:pt x="50" y="1538"/>
                </a:lnTo>
                <a:lnTo>
                  <a:pt x="62" y="1539"/>
                </a:lnTo>
                <a:lnTo>
                  <a:pt x="75" y="1540"/>
                </a:lnTo>
                <a:lnTo>
                  <a:pt x="87" y="1541"/>
                </a:lnTo>
                <a:lnTo>
                  <a:pt x="100" y="1542"/>
                </a:lnTo>
                <a:lnTo>
                  <a:pt x="112" y="1543"/>
                </a:lnTo>
                <a:lnTo>
                  <a:pt x="125" y="1544"/>
                </a:lnTo>
                <a:lnTo>
                  <a:pt x="137" y="1545"/>
                </a:lnTo>
                <a:lnTo>
                  <a:pt x="150" y="1546"/>
                </a:lnTo>
                <a:lnTo>
                  <a:pt x="162" y="1546"/>
                </a:lnTo>
                <a:lnTo>
                  <a:pt x="175" y="1547"/>
                </a:lnTo>
                <a:lnTo>
                  <a:pt x="187" y="1547"/>
                </a:lnTo>
                <a:lnTo>
                  <a:pt x="200" y="1548"/>
                </a:lnTo>
                <a:lnTo>
                  <a:pt x="212" y="1548"/>
                </a:lnTo>
                <a:lnTo>
                  <a:pt x="225" y="1548"/>
                </a:lnTo>
                <a:lnTo>
                  <a:pt x="237" y="1547"/>
                </a:lnTo>
                <a:lnTo>
                  <a:pt x="250" y="1547"/>
                </a:lnTo>
                <a:lnTo>
                  <a:pt x="262" y="1546"/>
                </a:lnTo>
                <a:lnTo>
                  <a:pt x="275" y="1545"/>
                </a:lnTo>
                <a:lnTo>
                  <a:pt x="287" y="1544"/>
                </a:lnTo>
                <a:lnTo>
                  <a:pt x="300" y="1542"/>
                </a:lnTo>
                <a:lnTo>
                  <a:pt x="312" y="1540"/>
                </a:lnTo>
                <a:lnTo>
                  <a:pt x="325" y="1538"/>
                </a:lnTo>
                <a:lnTo>
                  <a:pt x="337" y="1536"/>
                </a:lnTo>
                <a:lnTo>
                  <a:pt x="350" y="1533"/>
                </a:lnTo>
                <a:lnTo>
                  <a:pt x="362" y="1530"/>
                </a:lnTo>
                <a:lnTo>
                  <a:pt x="375" y="1527"/>
                </a:lnTo>
                <a:lnTo>
                  <a:pt x="387" y="1523"/>
                </a:lnTo>
                <a:lnTo>
                  <a:pt x="399" y="1519"/>
                </a:lnTo>
                <a:lnTo>
                  <a:pt x="412" y="1515"/>
                </a:lnTo>
                <a:lnTo>
                  <a:pt x="424" y="1511"/>
                </a:lnTo>
                <a:lnTo>
                  <a:pt x="437" y="1507"/>
                </a:lnTo>
                <a:lnTo>
                  <a:pt x="449" y="1503"/>
                </a:lnTo>
                <a:lnTo>
                  <a:pt x="462" y="1498"/>
                </a:lnTo>
                <a:lnTo>
                  <a:pt x="474" y="1494"/>
                </a:lnTo>
                <a:lnTo>
                  <a:pt x="487" y="1490"/>
                </a:lnTo>
                <a:lnTo>
                  <a:pt x="499" y="1486"/>
                </a:lnTo>
                <a:lnTo>
                  <a:pt x="512" y="1482"/>
                </a:lnTo>
                <a:lnTo>
                  <a:pt x="524" y="1478"/>
                </a:lnTo>
                <a:lnTo>
                  <a:pt x="537" y="1475"/>
                </a:lnTo>
                <a:lnTo>
                  <a:pt x="549" y="1473"/>
                </a:lnTo>
                <a:lnTo>
                  <a:pt x="562" y="1470"/>
                </a:lnTo>
                <a:lnTo>
                  <a:pt x="575" y="1469"/>
                </a:lnTo>
                <a:lnTo>
                  <a:pt x="587" y="1468"/>
                </a:lnTo>
                <a:lnTo>
                  <a:pt x="600" y="1468"/>
                </a:lnTo>
                <a:lnTo>
                  <a:pt x="612" y="1468"/>
                </a:lnTo>
                <a:lnTo>
                  <a:pt x="625" y="1470"/>
                </a:lnTo>
                <a:lnTo>
                  <a:pt x="637" y="1472"/>
                </a:lnTo>
                <a:lnTo>
                  <a:pt x="650" y="1476"/>
                </a:lnTo>
                <a:lnTo>
                  <a:pt x="662" y="1480"/>
                </a:lnTo>
                <a:lnTo>
                  <a:pt x="675" y="1486"/>
                </a:lnTo>
                <a:lnTo>
                  <a:pt x="687" y="1492"/>
                </a:lnTo>
                <a:lnTo>
                  <a:pt x="700" y="1500"/>
                </a:lnTo>
                <a:lnTo>
                  <a:pt x="712" y="1508"/>
                </a:lnTo>
                <a:lnTo>
                  <a:pt x="725" y="1518"/>
                </a:lnTo>
                <a:lnTo>
                  <a:pt x="737" y="1528"/>
                </a:lnTo>
                <a:lnTo>
                  <a:pt x="750" y="1540"/>
                </a:lnTo>
                <a:lnTo>
                  <a:pt x="762" y="1552"/>
                </a:lnTo>
                <a:lnTo>
                  <a:pt x="775" y="1565"/>
                </a:lnTo>
                <a:lnTo>
                  <a:pt x="787" y="1579"/>
                </a:lnTo>
                <a:lnTo>
                  <a:pt x="800" y="1593"/>
                </a:lnTo>
                <a:lnTo>
                  <a:pt x="812" y="1607"/>
                </a:lnTo>
                <a:lnTo>
                  <a:pt x="825" y="1622"/>
                </a:lnTo>
                <a:lnTo>
                  <a:pt x="837" y="1637"/>
                </a:lnTo>
                <a:lnTo>
                  <a:pt x="850" y="1652"/>
                </a:lnTo>
                <a:lnTo>
                  <a:pt x="862" y="1666"/>
                </a:lnTo>
                <a:lnTo>
                  <a:pt x="875" y="1680"/>
                </a:lnTo>
                <a:lnTo>
                  <a:pt x="887" y="1693"/>
                </a:lnTo>
                <a:lnTo>
                  <a:pt x="900" y="1705"/>
                </a:lnTo>
                <a:lnTo>
                  <a:pt x="912" y="1716"/>
                </a:lnTo>
                <a:lnTo>
                  <a:pt x="925" y="1725"/>
                </a:lnTo>
                <a:lnTo>
                  <a:pt x="937" y="1733"/>
                </a:lnTo>
                <a:lnTo>
                  <a:pt x="950" y="1739"/>
                </a:lnTo>
                <a:lnTo>
                  <a:pt x="962" y="1743"/>
                </a:lnTo>
                <a:lnTo>
                  <a:pt x="975" y="1745"/>
                </a:lnTo>
                <a:lnTo>
                  <a:pt x="987" y="1744"/>
                </a:lnTo>
                <a:lnTo>
                  <a:pt x="1000" y="1741"/>
                </a:lnTo>
                <a:lnTo>
                  <a:pt x="1012" y="1735"/>
                </a:lnTo>
                <a:lnTo>
                  <a:pt x="1025" y="1726"/>
                </a:lnTo>
                <a:lnTo>
                  <a:pt x="1037" y="1714"/>
                </a:lnTo>
                <a:lnTo>
                  <a:pt x="1050" y="1700"/>
                </a:lnTo>
                <a:lnTo>
                  <a:pt x="1062" y="1682"/>
                </a:lnTo>
                <a:lnTo>
                  <a:pt x="1075" y="1662"/>
                </a:lnTo>
                <a:lnTo>
                  <a:pt x="1087" y="1639"/>
                </a:lnTo>
                <a:lnTo>
                  <a:pt x="1099" y="1613"/>
                </a:lnTo>
                <a:lnTo>
                  <a:pt x="1112" y="1584"/>
                </a:lnTo>
                <a:lnTo>
                  <a:pt x="1125" y="1553"/>
                </a:lnTo>
                <a:lnTo>
                  <a:pt x="1137" y="1520"/>
                </a:lnTo>
                <a:lnTo>
                  <a:pt x="1150" y="1485"/>
                </a:lnTo>
                <a:lnTo>
                  <a:pt x="1162" y="1448"/>
                </a:lnTo>
                <a:lnTo>
                  <a:pt x="1175" y="1410"/>
                </a:lnTo>
                <a:lnTo>
                  <a:pt x="1187" y="1371"/>
                </a:lnTo>
                <a:lnTo>
                  <a:pt x="1200" y="1332"/>
                </a:lnTo>
                <a:lnTo>
                  <a:pt x="1212" y="1292"/>
                </a:lnTo>
                <a:lnTo>
                  <a:pt x="1225" y="1253"/>
                </a:lnTo>
                <a:lnTo>
                  <a:pt x="1237" y="1215"/>
                </a:lnTo>
                <a:lnTo>
                  <a:pt x="1250" y="1179"/>
                </a:lnTo>
                <a:lnTo>
                  <a:pt x="1262" y="1144"/>
                </a:lnTo>
                <a:lnTo>
                  <a:pt x="1275" y="1112"/>
                </a:lnTo>
                <a:lnTo>
                  <a:pt x="1287" y="1083"/>
                </a:lnTo>
                <a:lnTo>
                  <a:pt x="1300" y="1057"/>
                </a:lnTo>
                <a:lnTo>
                  <a:pt x="1312" y="1036"/>
                </a:lnTo>
                <a:lnTo>
                  <a:pt x="1325" y="1019"/>
                </a:lnTo>
                <a:lnTo>
                  <a:pt x="1337" y="1006"/>
                </a:lnTo>
                <a:lnTo>
                  <a:pt x="1350" y="1000"/>
                </a:lnTo>
                <a:lnTo>
                  <a:pt x="1362" y="998"/>
                </a:lnTo>
                <a:lnTo>
                  <a:pt x="1375" y="1003"/>
                </a:lnTo>
                <a:lnTo>
                  <a:pt x="1387" y="1014"/>
                </a:lnTo>
                <a:lnTo>
                  <a:pt x="1400" y="1032"/>
                </a:lnTo>
                <a:lnTo>
                  <a:pt x="1412" y="1055"/>
                </a:lnTo>
                <a:lnTo>
                  <a:pt x="1424" y="1086"/>
                </a:lnTo>
                <a:lnTo>
                  <a:pt x="1437" y="1123"/>
                </a:lnTo>
                <a:lnTo>
                  <a:pt x="1450" y="1166"/>
                </a:lnTo>
                <a:lnTo>
                  <a:pt x="1462" y="1216"/>
                </a:lnTo>
                <a:lnTo>
                  <a:pt x="1475" y="1271"/>
                </a:lnTo>
                <a:lnTo>
                  <a:pt x="1487" y="1332"/>
                </a:lnTo>
                <a:lnTo>
                  <a:pt x="1500" y="1397"/>
                </a:lnTo>
                <a:lnTo>
                  <a:pt x="1512" y="1468"/>
                </a:lnTo>
                <a:lnTo>
                  <a:pt x="1525" y="1542"/>
                </a:lnTo>
                <a:lnTo>
                  <a:pt x="1537" y="1619"/>
                </a:lnTo>
                <a:lnTo>
                  <a:pt x="1550" y="1699"/>
                </a:lnTo>
                <a:lnTo>
                  <a:pt x="1562" y="1780"/>
                </a:lnTo>
                <a:lnTo>
                  <a:pt x="1575" y="1863"/>
                </a:lnTo>
                <a:lnTo>
                  <a:pt x="1587" y="1944"/>
                </a:lnTo>
                <a:lnTo>
                  <a:pt x="1600" y="2025"/>
                </a:lnTo>
                <a:lnTo>
                  <a:pt x="1612" y="2104"/>
                </a:lnTo>
                <a:lnTo>
                  <a:pt x="1625" y="2179"/>
                </a:lnTo>
                <a:lnTo>
                  <a:pt x="1637" y="2251"/>
                </a:lnTo>
                <a:lnTo>
                  <a:pt x="1650" y="2317"/>
                </a:lnTo>
                <a:lnTo>
                  <a:pt x="1662" y="2377"/>
                </a:lnTo>
                <a:lnTo>
                  <a:pt x="1675" y="2431"/>
                </a:lnTo>
                <a:lnTo>
                  <a:pt x="1687" y="2476"/>
                </a:lnTo>
                <a:lnTo>
                  <a:pt x="1700" y="2513"/>
                </a:lnTo>
                <a:lnTo>
                  <a:pt x="1712" y="2541"/>
                </a:lnTo>
                <a:lnTo>
                  <a:pt x="1724" y="2558"/>
                </a:lnTo>
                <a:lnTo>
                  <a:pt x="1737" y="2565"/>
                </a:lnTo>
                <a:lnTo>
                  <a:pt x="1750" y="2562"/>
                </a:lnTo>
                <a:lnTo>
                  <a:pt x="1762" y="2546"/>
                </a:lnTo>
                <a:lnTo>
                  <a:pt x="1775" y="2520"/>
                </a:lnTo>
                <a:lnTo>
                  <a:pt x="1787" y="2482"/>
                </a:lnTo>
                <a:lnTo>
                  <a:pt x="1800" y="2432"/>
                </a:lnTo>
                <a:lnTo>
                  <a:pt x="1812" y="2371"/>
                </a:lnTo>
                <a:lnTo>
                  <a:pt x="1825" y="2299"/>
                </a:lnTo>
                <a:lnTo>
                  <a:pt x="1837" y="2217"/>
                </a:lnTo>
                <a:lnTo>
                  <a:pt x="1850" y="2125"/>
                </a:lnTo>
                <a:lnTo>
                  <a:pt x="1862" y="2024"/>
                </a:lnTo>
                <a:lnTo>
                  <a:pt x="1875" y="1915"/>
                </a:lnTo>
                <a:lnTo>
                  <a:pt x="1887" y="1798"/>
                </a:lnTo>
                <a:lnTo>
                  <a:pt x="1900" y="1676"/>
                </a:lnTo>
                <a:lnTo>
                  <a:pt x="1912" y="1549"/>
                </a:lnTo>
                <a:lnTo>
                  <a:pt x="1925" y="1418"/>
                </a:lnTo>
                <a:lnTo>
                  <a:pt x="1937" y="1285"/>
                </a:lnTo>
                <a:lnTo>
                  <a:pt x="1950" y="1151"/>
                </a:lnTo>
                <a:lnTo>
                  <a:pt x="1962" y="1018"/>
                </a:lnTo>
                <a:lnTo>
                  <a:pt x="1975" y="887"/>
                </a:lnTo>
                <a:lnTo>
                  <a:pt x="1987" y="761"/>
                </a:lnTo>
                <a:lnTo>
                  <a:pt x="2000" y="639"/>
                </a:lnTo>
                <a:lnTo>
                  <a:pt x="2012" y="524"/>
                </a:lnTo>
                <a:lnTo>
                  <a:pt x="2025" y="417"/>
                </a:lnTo>
                <a:lnTo>
                  <a:pt x="2037" y="320"/>
                </a:lnTo>
                <a:lnTo>
                  <a:pt x="2050" y="234"/>
                </a:lnTo>
                <a:lnTo>
                  <a:pt x="2062" y="160"/>
                </a:lnTo>
                <a:lnTo>
                  <a:pt x="2075" y="98"/>
                </a:lnTo>
                <a:lnTo>
                  <a:pt x="2087" y="51"/>
                </a:lnTo>
                <a:lnTo>
                  <a:pt x="2100" y="18"/>
                </a:lnTo>
                <a:lnTo>
                  <a:pt x="2112" y="1"/>
                </a:lnTo>
                <a:lnTo>
                  <a:pt x="2125" y="0"/>
                </a:lnTo>
                <a:lnTo>
                  <a:pt x="2137" y="15"/>
                </a:lnTo>
                <a:lnTo>
                  <a:pt x="2150" y="46"/>
                </a:lnTo>
                <a:lnTo>
                  <a:pt x="2162" y="93"/>
                </a:lnTo>
                <a:lnTo>
                  <a:pt x="2175" y="156"/>
                </a:lnTo>
                <a:lnTo>
                  <a:pt x="2187" y="234"/>
                </a:lnTo>
                <a:lnTo>
                  <a:pt x="2199" y="327"/>
                </a:lnTo>
                <a:lnTo>
                  <a:pt x="2212" y="434"/>
                </a:lnTo>
                <a:lnTo>
                  <a:pt x="2224" y="554"/>
                </a:lnTo>
                <a:lnTo>
                  <a:pt x="2237" y="686"/>
                </a:lnTo>
                <a:lnTo>
                  <a:pt x="2250" y="828"/>
                </a:lnTo>
                <a:lnTo>
                  <a:pt x="2262" y="978"/>
                </a:lnTo>
                <a:lnTo>
                  <a:pt x="2275" y="1137"/>
                </a:lnTo>
                <a:lnTo>
                  <a:pt x="2287" y="1301"/>
                </a:lnTo>
                <a:lnTo>
                  <a:pt x="2300" y="1469"/>
                </a:lnTo>
                <a:lnTo>
                  <a:pt x="2312" y="1639"/>
                </a:lnTo>
                <a:lnTo>
                  <a:pt x="2325" y="1809"/>
                </a:lnTo>
                <a:lnTo>
                  <a:pt x="2337" y="1978"/>
                </a:lnTo>
                <a:lnTo>
                  <a:pt x="2350" y="2144"/>
                </a:lnTo>
                <a:lnTo>
                  <a:pt x="2362" y="2304"/>
                </a:lnTo>
                <a:lnTo>
                  <a:pt x="2375" y="2457"/>
                </a:lnTo>
                <a:lnTo>
                  <a:pt x="2387" y="2602"/>
                </a:lnTo>
                <a:lnTo>
                  <a:pt x="2400" y="2736"/>
                </a:lnTo>
                <a:lnTo>
                  <a:pt x="2412" y="2858"/>
                </a:lnTo>
                <a:lnTo>
                  <a:pt x="2425" y="2967"/>
                </a:lnTo>
                <a:lnTo>
                  <a:pt x="2437" y="3061"/>
                </a:lnTo>
                <a:lnTo>
                  <a:pt x="2450" y="3139"/>
                </a:lnTo>
                <a:lnTo>
                  <a:pt x="2462" y="3201"/>
                </a:lnTo>
                <a:lnTo>
                  <a:pt x="2475" y="3246"/>
                </a:lnTo>
                <a:lnTo>
                  <a:pt x="2487" y="3273"/>
                </a:lnTo>
                <a:lnTo>
                  <a:pt x="2500" y="3282"/>
                </a:lnTo>
                <a:lnTo>
                  <a:pt x="2512" y="3273"/>
                </a:lnTo>
                <a:lnTo>
                  <a:pt x="2525" y="3246"/>
                </a:lnTo>
                <a:lnTo>
                  <a:pt x="2537" y="3201"/>
                </a:lnTo>
                <a:lnTo>
                  <a:pt x="2550" y="3139"/>
                </a:lnTo>
                <a:lnTo>
                  <a:pt x="2562" y="3061"/>
                </a:lnTo>
                <a:lnTo>
                  <a:pt x="2575" y="2967"/>
                </a:lnTo>
                <a:lnTo>
                  <a:pt x="2587" y="2858"/>
                </a:lnTo>
                <a:lnTo>
                  <a:pt x="2600" y="2736"/>
                </a:lnTo>
                <a:lnTo>
                  <a:pt x="2612" y="2602"/>
                </a:lnTo>
                <a:lnTo>
                  <a:pt x="2625" y="2457"/>
                </a:lnTo>
                <a:lnTo>
                  <a:pt x="2637" y="2304"/>
                </a:lnTo>
                <a:lnTo>
                  <a:pt x="2650" y="2144"/>
                </a:lnTo>
                <a:lnTo>
                  <a:pt x="2662" y="1978"/>
                </a:lnTo>
                <a:lnTo>
                  <a:pt x="2675" y="1809"/>
                </a:lnTo>
                <a:lnTo>
                  <a:pt x="2687" y="1639"/>
                </a:lnTo>
                <a:lnTo>
                  <a:pt x="2700" y="1469"/>
                </a:lnTo>
                <a:lnTo>
                  <a:pt x="2712" y="1301"/>
                </a:lnTo>
                <a:lnTo>
                  <a:pt x="2725" y="1137"/>
                </a:lnTo>
                <a:lnTo>
                  <a:pt x="2737" y="978"/>
                </a:lnTo>
                <a:lnTo>
                  <a:pt x="2750" y="828"/>
                </a:lnTo>
                <a:lnTo>
                  <a:pt x="2762" y="686"/>
                </a:lnTo>
                <a:lnTo>
                  <a:pt x="2775" y="554"/>
                </a:lnTo>
                <a:lnTo>
                  <a:pt x="2787" y="434"/>
                </a:lnTo>
                <a:lnTo>
                  <a:pt x="2800" y="327"/>
                </a:lnTo>
                <a:lnTo>
                  <a:pt x="2812" y="234"/>
                </a:lnTo>
                <a:lnTo>
                  <a:pt x="2824" y="156"/>
                </a:lnTo>
                <a:lnTo>
                  <a:pt x="2837" y="93"/>
                </a:lnTo>
                <a:lnTo>
                  <a:pt x="2849" y="46"/>
                </a:lnTo>
                <a:lnTo>
                  <a:pt x="2862" y="15"/>
                </a:lnTo>
                <a:lnTo>
                  <a:pt x="2875" y="0"/>
                </a:lnTo>
                <a:lnTo>
                  <a:pt x="2887" y="1"/>
                </a:lnTo>
                <a:lnTo>
                  <a:pt x="2900" y="18"/>
                </a:lnTo>
                <a:lnTo>
                  <a:pt x="2912" y="51"/>
                </a:lnTo>
                <a:lnTo>
                  <a:pt x="2925" y="98"/>
                </a:lnTo>
                <a:lnTo>
                  <a:pt x="2937" y="160"/>
                </a:lnTo>
                <a:lnTo>
                  <a:pt x="2950" y="234"/>
                </a:lnTo>
                <a:lnTo>
                  <a:pt x="2962" y="320"/>
                </a:lnTo>
                <a:lnTo>
                  <a:pt x="2975" y="417"/>
                </a:lnTo>
                <a:lnTo>
                  <a:pt x="2987" y="524"/>
                </a:lnTo>
                <a:lnTo>
                  <a:pt x="3000" y="639"/>
                </a:lnTo>
                <a:lnTo>
                  <a:pt x="3012" y="761"/>
                </a:lnTo>
                <a:lnTo>
                  <a:pt x="3025" y="887"/>
                </a:lnTo>
                <a:lnTo>
                  <a:pt x="3037" y="1018"/>
                </a:lnTo>
                <a:lnTo>
                  <a:pt x="3050" y="1151"/>
                </a:lnTo>
                <a:lnTo>
                  <a:pt x="3062" y="1285"/>
                </a:lnTo>
                <a:lnTo>
                  <a:pt x="3075" y="1418"/>
                </a:lnTo>
                <a:lnTo>
                  <a:pt x="3087" y="1549"/>
                </a:lnTo>
                <a:lnTo>
                  <a:pt x="3100" y="1676"/>
                </a:lnTo>
                <a:lnTo>
                  <a:pt x="3112" y="1798"/>
                </a:lnTo>
                <a:lnTo>
                  <a:pt x="3125" y="1915"/>
                </a:lnTo>
                <a:lnTo>
                  <a:pt x="3137" y="2024"/>
                </a:lnTo>
                <a:lnTo>
                  <a:pt x="3150" y="2125"/>
                </a:lnTo>
                <a:lnTo>
                  <a:pt x="3162" y="2217"/>
                </a:lnTo>
                <a:lnTo>
                  <a:pt x="3175" y="2299"/>
                </a:lnTo>
                <a:lnTo>
                  <a:pt x="3187" y="2371"/>
                </a:lnTo>
                <a:lnTo>
                  <a:pt x="3200" y="2432"/>
                </a:lnTo>
                <a:lnTo>
                  <a:pt x="3212" y="2482"/>
                </a:lnTo>
                <a:lnTo>
                  <a:pt x="3225" y="2520"/>
                </a:lnTo>
                <a:lnTo>
                  <a:pt x="3237" y="2546"/>
                </a:lnTo>
                <a:lnTo>
                  <a:pt x="3250" y="2562"/>
                </a:lnTo>
                <a:lnTo>
                  <a:pt x="3262" y="2565"/>
                </a:lnTo>
                <a:lnTo>
                  <a:pt x="3275" y="2558"/>
                </a:lnTo>
                <a:lnTo>
                  <a:pt x="3287" y="2541"/>
                </a:lnTo>
                <a:lnTo>
                  <a:pt x="3300" y="2513"/>
                </a:lnTo>
                <a:lnTo>
                  <a:pt x="3312" y="2476"/>
                </a:lnTo>
                <a:lnTo>
                  <a:pt x="3325" y="2431"/>
                </a:lnTo>
                <a:lnTo>
                  <a:pt x="3337" y="2377"/>
                </a:lnTo>
                <a:lnTo>
                  <a:pt x="3350" y="2317"/>
                </a:lnTo>
                <a:lnTo>
                  <a:pt x="3362" y="2251"/>
                </a:lnTo>
                <a:lnTo>
                  <a:pt x="3375" y="2179"/>
                </a:lnTo>
                <a:lnTo>
                  <a:pt x="3387" y="2104"/>
                </a:lnTo>
                <a:lnTo>
                  <a:pt x="3400" y="2025"/>
                </a:lnTo>
                <a:lnTo>
                  <a:pt x="3412" y="1944"/>
                </a:lnTo>
                <a:lnTo>
                  <a:pt x="3425" y="1863"/>
                </a:lnTo>
                <a:lnTo>
                  <a:pt x="3437" y="1780"/>
                </a:lnTo>
                <a:lnTo>
                  <a:pt x="3449" y="1699"/>
                </a:lnTo>
                <a:lnTo>
                  <a:pt x="3462" y="1619"/>
                </a:lnTo>
                <a:lnTo>
                  <a:pt x="3474" y="1542"/>
                </a:lnTo>
                <a:lnTo>
                  <a:pt x="3487" y="1468"/>
                </a:lnTo>
                <a:lnTo>
                  <a:pt x="3500" y="1397"/>
                </a:lnTo>
                <a:lnTo>
                  <a:pt x="3512" y="1332"/>
                </a:lnTo>
                <a:lnTo>
                  <a:pt x="3525" y="1271"/>
                </a:lnTo>
                <a:lnTo>
                  <a:pt x="3537" y="1216"/>
                </a:lnTo>
                <a:lnTo>
                  <a:pt x="3550" y="1166"/>
                </a:lnTo>
                <a:lnTo>
                  <a:pt x="3562" y="1123"/>
                </a:lnTo>
                <a:lnTo>
                  <a:pt x="3575" y="1086"/>
                </a:lnTo>
                <a:lnTo>
                  <a:pt x="3587" y="1055"/>
                </a:lnTo>
                <a:lnTo>
                  <a:pt x="3600" y="1032"/>
                </a:lnTo>
                <a:lnTo>
                  <a:pt x="3612" y="1014"/>
                </a:lnTo>
                <a:lnTo>
                  <a:pt x="3625" y="1003"/>
                </a:lnTo>
                <a:lnTo>
                  <a:pt x="3637" y="998"/>
                </a:lnTo>
                <a:lnTo>
                  <a:pt x="3650" y="1000"/>
                </a:lnTo>
                <a:lnTo>
                  <a:pt x="3662" y="1006"/>
                </a:lnTo>
                <a:lnTo>
                  <a:pt x="3675" y="1019"/>
                </a:lnTo>
                <a:lnTo>
                  <a:pt x="3687" y="1036"/>
                </a:lnTo>
                <a:lnTo>
                  <a:pt x="3700" y="1057"/>
                </a:lnTo>
                <a:lnTo>
                  <a:pt x="3712" y="1083"/>
                </a:lnTo>
                <a:lnTo>
                  <a:pt x="3725" y="1112"/>
                </a:lnTo>
                <a:lnTo>
                  <a:pt x="3737" y="1144"/>
                </a:lnTo>
                <a:lnTo>
                  <a:pt x="3750" y="1179"/>
                </a:lnTo>
                <a:lnTo>
                  <a:pt x="3762" y="1215"/>
                </a:lnTo>
                <a:lnTo>
                  <a:pt x="3775" y="1253"/>
                </a:lnTo>
                <a:lnTo>
                  <a:pt x="3787" y="1292"/>
                </a:lnTo>
                <a:lnTo>
                  <a:pt x="3800" y="1332"/>
                </a:lnTo>
                <a:lnTo>
                  <a:pt x="3812" y="1371"/>
                </a:lnTo>
                <a:lnTo>
                  <a:pt x="3825" y="1410"/>
                </a:lnTo>
                <a:lnTo>
                  <a:pt x="3837" y="1448"/>
                </a:lnTo>
                <a:lnTo>
                  <a:pt x="3850" y="1485"/>
                </a:lnTo>
                <a:lnTo>
                  <a:pt x="3862" y="1520"/>
                </a:lnTo>
                <a:lnTo>
                  <a:pt x="3875" y="1553"/>
                </a:lnTo>
                <a:lnTo>
                  <a:pt x="3887" y="1584"/>
                </a:lnTo>
                <a:lnTo>
                  <a:pt x="3900" y="1613"/>
                </a:lnTo>
                <a:lnTo>
                  <a:pt x="3912" y="1639"/>
                </a:lnTo>
                <a:lnTo>
                  <a:pt x="3925" y="1662"/>
                </a:lnTo>
                <a:lnTo>
                  <a:pt x="3937" y="1682"/>
                </a:lnTo>
                <a:lnTo>
                  <a:pt x="3950" y="1700"/>
                </a:lnTo>
                <a:lnTo>
                  <a:pt x="3962" y="1714"/>
                </a:lnTo>
                <a:lnTo>
                  <a:pt x="3975" y="1726"/>
                </a:lnTo>
                <a:lnTo>
                  <a:pt x="3987" y="1735"/>
                </a:lnTo>
                <a:lnTo>
                  <a:pt x="4000" y="1741"/>
                </a:lnTo>
                <a:lnTo>
                  <a:pt x="4012" y="1744"/>
                </a:lnTo>
                <a:lnTo>
                  <a:pt x="4025" y="1745"/>
                </a:lnTo>
                <a:lnTo>
                  <a:pt x="4037" y="1743"/>
                </a:lnTo>
                <a:lnTo>
                  <a:pt x="4050" y="1739"/>
                </a:lnTo>
                <a:lnTo>
                  <a:pt x="4062" y="1733"/>
                </a:lnTo>
                <a:lnTo>
                  <a:pt x="4075" y="1725"/>
                </a:lnTo>
                <a:lnTo>
                  <a:pt x="4087" y="1716"/>
                </a:lnTo>
                <a:lnTo>
                  <a:pt x="4100" y="1705"/>
                </a:lnTo>
                <a:lnTo>
                  <a:pt x="4112" y="1693"/>
                </a:lnTo>
                <a:lnTo>
                  <a:pt x="4125" y="1680"/>
                </a:lnTo>
                <a:lnTo>
                  <a:pt x="4137" y="1666"/>
                </a:lnTo>
                <a:lnTo>
                  <a:pt x="4150" y="1652"/>
                </a:lnTo>
                <a:lnTo>
                  <a:pt x="4162" y="1637"/>
                </a:lnTo>
                <a:lnTo>
                  <a:pt x="4175" y="1622"/>
                </a:lnTo>
                <a:lnTo>
                  <a:pt x="4187" y="1607"/>
                </a:lnTo>
                <a:lnTo>
                  <a:pt x="4200" y="1593"/>
                </a:lnTo>
                <a:lnTo>
                  <a:pt x="4212" y="1579"/>
                </a:lnTo>
                <a:lnTo>
                  <a:pt x="4225" y="1565"/>
                </a:lnTo>
                <a:lnTo>
                  <a:pt x="4237" y="1552"/>
                </a:lnTo>
                <a:lnTo>
                  <a:pt x="4250" y="1540"/>
                </a:lnTo>
                <a:lnTo>
                  <a:pt x="4262" y="1528"/>
                </a:lnTo>
                <a:lnTo>
                  <a:pt x="4275" y="1518"/>
                </a:lnTo>
                <a:lnTo>
                  <a:pt x="4287" y="1508"/>
                </a:lnTo>
                <a:lnTo>
                  <a:pt x="4300" y="1500"/>
                </a:lnTo>
                <a:lnTo>
                  <a:pt x="4312" y="1492"/>
                </a:lnTo>
                <a:lnTo>
                  <a:pt x="4325" y="1486"/>
                </a:lnTo>
                <a:lnTo>
                  <a:pt x="4337" y="1480"/>
                </a:lnTo>
                <a:lnTo>
                  <a:pt x="4350" y="1476"/>
                </a:lnTo>
                <a:lnTo>
                  <a:pt x="4362" y="1472"/>
                </a:lnTo>
                <a:lnTo>
                  <a:pt x="4375" y="1470"/>
                </a:lnTo>
                <a:lnTo>
                  <a:pt x="4387" y="1468"/>
                </a:lnTo>
                <a:lnTo>
                  <a:pt x="4399" y="1468"/>
                </a:lnTo>
                <a:lnTo>
                  <a:pt x="4412" y="1468"/>
                </a:lnTo>
                <a:lnTo>
                  <a:pt x="4425" y="1469"/>
                </a:lnTo>
                <a:lnTo>
                  <a:pt x="4437" y="1470"/>
                </a:lnTo>
                <a:lnTo>
                  <a:pt x="4449" y="1473"/>
                </a:lnTo>
                <a:lnTo>
                  <a:pt x="4462" y="1475"/>
                </a:lnTo>
                <a:lnTo>
                  <a:pt x="4475" y="1478"/>
                </a:lnTo>
                <a:lnTo>
                  <a:pt x="4487" y="1482"/>
                </a:lnTo>
                <a:lnTo>
                  <a:pt x="4500" y="1486"/>
                </a:lnTo>
                <a:lnTo>
                  <a:pt x="4512" y="1490"/>
                </a:lnTo>
                <a:lnTo>
                  <a:pt x="4525" y="1494"/>
                </a:lnTo>
                <a:lnTo>
                  <a:pt x="4537" y="1498"/>
                </a:lnTo>
                <a:lnTo>
                  <a:pt x="4550" y="1503"/>
                </a:lnTo>
                <a:lnTo>
                  <a:pt x="4562" y="1507"/>
                </a:lnTo>
                <a:lnTo>
                  <a:pt x="4575" y="1511"/>
                </a:lnTo>
                <a:lnTo>
                  <a:pt x="4587" y="1515"/>
                </a:lnTo>
                <a:lnTo>
                  <a:pt x="4600" y="1519"/>
                </a:lnTo>
                <a:lnTo>
                  <a:pt x="4612" y="1523"/>
                </a:lnTo>
                <a:lnTo>
                  <a:pt x="4625" y="1527"/>
                </a:lnTo>
                <a:lnTo>
                  <a:pt x="4637" y="1530"/>
                </a:lnTo>
                <a:lnTo>
                  <a:pt x="4650" y="1533"/>
                </a:lnTo>
                <a:lnTo>
                  <a:pt x="4662" y="1536"/>
                </a:lnTo>
                <a:lnTo>
                  <a:pt x="4675" y="1538"/>
                </a:lnTo>
                <a:lnTo>
                  <a:pt x="4687" y="1540"/>
                </a:lnTo>
                <a:lnTo>
                  <a:pt x="4700" y="1542"/>
                </a:lnTo>
                <a:lnTo>
                  <a:pt x="4712" y="1544"/>
                </a:lnTo>
                <a:lnTo>
                  <a:pt x="4725" y="1545"/>
                </a:lnTo>
                <a:lnTo>
                  <a:pt x="4737" y="1546"/>
                </a:lnTo>
                <a:lnTo>
                  <a:pt x="4750" y="1547"/>
                </a:lnTo>
                <a:lnTo>
                  <a:pt x="4762" y="1547"/>
                </a:lnTo>
                <a:lnTo>
                  <a:pt x="4775" y="1548"/>
                </a:lnTo>
                <a:lnTo>
                  <a:pt x="4787" y="1548"/>
                </a:lnTo>
                <a:lnTo>
                  <a:pt x="4800" y="1548"/>
                </a:lnTo>
                <a:lnTo>
                  <a:pt x="4812" y="1547"/>
                </a:lnTo>
                <a:lnTo>
                  <a:pt x="4825" y="1547"/>
                </a:lnTo>
                <a:lnTo>
                  <a:pt x="4837" y="1546"/>
                </a:lnTo>
                <a:lnTo>
                  <a:pt x="4850" y="1546"/>
                </a:lnTo>
                <a:lnTo>
                  <a:pt x="4862" y="1545"/>
                </a:lnTo>
                <a:lnTo>
                  <a:pt x="4875" y="1544"/>
                </a:lnTo>
                <a:lnTo>
                  <a:pt x="4887" y="1543"/>
                </a:lnTo>
                <a:lnTo>
                  <a:pt x="4900" y="1542"/>
                </a:lnTo>
                <a:lnTo>
                  <a:pt x="4912" y="1541"/>
                </a:lnTo>
                <a:lnTo>
                  <a:pt x="4925" y="1540"/>
                </a:lnTo>
                <a:lnTo>
                  <a:pt x="4937" y="1539"/>
                </a:lnTo>
                <a:lnTo>
                  <a:pt x="4950" y="1538"/>
                </a:lnTo>
                <a:lnTo>
                  <a:pt x="4962" y="1537"/>
                </a:lnTo>
                <a:lnTo>
                  <a:pt x="4975" y="1536"/>
                </a:lnTo>
                <a:lnTo>
                  <a:pt x="4987" y="1535"/>
                </a:lnTo>
                <a:lnTo>
                  <a:pt x="5000" y="1535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6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1" name="Rectangle 26">
            <a:extLst>
              <a:ext uri="{FF2B5EF4-FFF2-40B4-BE49-F238E27FC236}">
                <a16:creationId xmlns:a16="http://schemas.microsoft.com/office/drawing/2014/main" id="{33FBA770-64B0-20B3-9071-0DD11DFBB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144" y="2284201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3399FF"/>
                </a:solidFill>
              </a:rPr>
              <a:t>FEL</a:t>
            </a:r>
          </a:p>
        </p:txBody>
      </p:sp>
      <p:sp>
        <p:nvSpPr>
          <p:cNvPr id="62" name="Rectangle 26">
            <a:extLst>
              <a:ext uri="{FF2B5EF4-FFF2-40B4-BE49-F238E27FC236}">
                <a16:creationId xmlns:a16="http://schemas.microsoft.com/office/drawing/2014/main" id="{70B073D0-6A04-2AE4-53D1-F0EC1F4FC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1780145"/>
            <a:ext cx="6896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Mid IR</a:t>
            </a:r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BA6090A1-B154-1EB3-1083-098A391C1DB7}"/>
              </a:ext>
            </a:extLst>
          </p:cNvPr>
          <p:cNvSpPr/>
          <p:nvPr/>
        </p:nvSpPr>
        <p:spPr>
          <a:xfrm>
            <a:off x="1548000" y="692696"/>
            <a:ext cx="4032448" cy="583393"/>
          </a:xfrm>
          <a:prstGeom prst="rightArrow">
            <a:avLst/>
          </a:pr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5" name="GouyPhaseShift1PhasesRand.mp4">
            <a:hlinkClick r:id="" action="ppaction://media"/>
            <a:extLst>
              <a:ext uri="{FF2B5EF4-FFF2-40B4-BE49-F238E27FC236}">
                <a16:creationId xmlns:a16="http://schemas.microsoft.com/office/drawing/2014/main" id="{8A1CA3F7-7BB4-B28F-26DE-FEC2834548E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63552" y="3068960"/>
            <a:ext cx="7620000" cy="3704133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48497626-A0E9-18CD-C08D-AD50BF82DFF8}"/>
              </a:ext>
            </a:extLst>
          </p:cNvPr>
          <p:cNvSpPr/>
          <p:nvPr/>
        </p:nvSpPr>
        <p:spPr>
          <a:xfrm>
            <a:off x="2063552" y="6597352"/>
            <a:ext cx="7596386" cy="360040"/>
          </a:xfrm>
          <a:prstGeom prst="rect">
            <a:avLst/>
          </a:prstGeom>
          <a:solidFill>
            <a:srgbClr val="F1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0C628C08-1678-7485-853E-9DEE7089781A}"/>
              </a:ext>
            </a:extLst>
          </p:cNvPr>
          <p:cNvSpPr txBox="1"/>
          <p:nvPr/>
        </p:nvSpPr>
        <p:spPr>
          <a:xfrm>
            <a:off x="1400343" y="6597352"/>
            <a:ext cx="74331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/>
              <a:t>                                                           Delay                                       Delay/Shot No.                           </a:t>
            </a:r>
            <a:r>
              <a:rPr lang="el-GR" sz="1400" b="1" dirty="0">
                <a:solidFill>
                  <a:srgbClr val="0014E6"/>
                </a:solidFill>
              </a:rPr>
              <a:t>Δ</a:t>
            </a:r>
            <a:r>
              <a:rPr lang="en-US" sz="1400" b="1" dirty="0">
                <a:solidFill>
                  <a:srgbClr val="0014E6"/>
                </a:solidFill>
              </a:rPr>
              <a:t>KE  TOF #1</a:t>
            </a:r>
            <a:endParaRPr lang="en-GB" sz="1400" b="1" dirty="0">
              <a:solidFill>
                <a:srgbClr val="0014E6"/>
              </a:solidFill>
            </a:endParaRPr>
          </a:p>
        </p:txBody>
      </p:sp>
      <p:sp>
        <p:nvSpPr>
          <p:cNvPr id="4" name="TextBox 13">
            <a:extLst>
              <a:ext uri="{FF2B5EF4-FFF2-40B4-BE49-F238E27FC236}">
                <a16:creationId xmlns:a16="http://schemas.microsoft.com/office/drawing/2014/main" id="{342C7D9A-0CCB-2431-A973-BC1B0513A543}"/>
              </a:ext>
            </a:extLst>
          </p:cNvPr>
          <p:cNvSpPr txBox="1"/>
          <p:nvPr/>
        </p:nvSpPr>
        <p:spPr>
          <a:xfrm rot="16200000">
            <a:off x="2063552" y="4653136"/>
            <a:ext cx="1224136" cy="216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Field Strength</a:t>
            </a:r>
            <a:endParaRPr lang="en-GB" sz="1400" b="1" dirty="0">
              <a:solidFill>
                <a:srgbClr val="0014E6"/>
              </a:solidFill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B93D098B-6ADD-3910-0BE8-331537B92C7D}"/>
              </a:ext>
            </a:extLst>
          </p:cNvPr>
          <p:cNvSpPr txBox="1"/>
          <p:nvPr/>
        </p:nvSpPr>
        <p:spPr>
          <a:xfrm rot="16200000">
            <a:off x="3559001" y="4709105"/>
            <a:ext cx="24091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b="1" dirty="0">
                <a:solidFill>
                  <a:srgbClr val="0014E6"/>
                </a:solidFill>
              </a:rPr>
              <a:t>Δ</a:t>
            </a:r>
            <a:r>
              <a:rPr lang="en-US" sz="1400" b="1" dirty="0">
                <a:solidFill>
                  <a:srgbClr val="0014E6"/>
                </a:solidFill>
              </a:rPr>
              <a:t>KE  TOF #1           </a:t>
            </a:r>
            <a:r>
              <a:rPr lang="el-GR" sz="1400" b="1" dirty="0">
                <a:solidFill>
                  <a:srgbClr val="FF0000"/>
                </a:solidFill>
              </a:rPr>
              <a:t>Δ</a:t>
            </a:r>
            <a:r>
              <a:rPr lang="el-GR" sz="1400" b="1" dirty="0">
                <a:solidFill>
                  <a:srgbClr val="0014E6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KE  TOF #2 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3DC54B4B-8A32-C2F8-E74B-C9B573A36344}"/>
              </a:ext>
            </a:extLst>
          </p:cNvPr>
          <p:cNvSpPr txBox="1"/>
          <p:nvPr/>
        </p:nvSpPr>
        <p:spPr>
          <a:xfrm rot="16200000">
            <a:off x="6486393" y="4713916"/>
            <a:ext cx="10570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b="1" dirty="0">
                <a:solidFill>
                  <a:srgbClr val="FF0000"/>
                </a:solidFill>
              </a:rPr>
              <a:t>Δ</a:t>
            </a:r>
            <a:r>
              <a:rPr lang="el-GR" sz="1400" b="1" dirty="0">
                <a:solidFill>
                  <a:srgbClr val="0014E6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KE  TOF #2 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03E8DBB7-715D-559B-41A0-5EE5FAC12DD1}"/>
              </a:ext>
            </a:extLst>
          </p:cNvPr>
          <p:cNvSpPr txBox="1"/>
          <p:nvPr/>
        </p:nvSpPr>
        <p:spPr>
          <a:xfrm>
            <a:off x="3206550" y="3117247"/>
            <a:ext cx="692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   </a:t>
            </a:r>
            <a:r>
              <a:rPr lang="en-GB" sz="1600" b="1" dirty="0"/>
              <a:t>Streak Field                          Energy Shift                         Correlation</a:t>
            </a:r>
            <a:endParaRPr lang="en-GB" sz="1400" b="1" dirty="0">
              <a:solidFill>
                <a:srgbClr val="0014E6"/>
              </a:solidFill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58D8901-9D78-01E2-A2C5-BD2E4154D17B}"/>
              </a:ext>
            </a:extLst>
          </p:cNvPr>
          <p:cNvGrpSpPr/>
          <p:nvPr/>
        </p:nvGrpSpPr>
        <p:grpSpPr>
          <a:xfrm>
            <a:off x="234743" y="3356992"/>
            <a:ext cx="3338134" cy="1469777"/>
            <a:chOff x="234743" y="3356992"/>
            <a:chExt cx="3338134" cy="1469777"/>
          </a:xfrm>
        </p:grpSpPr>
        <p:cxnSp>
          <p:nvCxnSpPr>
            <p:cNvPr id="51" name="Straight Arrow Connector 12">
              <a:extLst>
                <a:ext uri="{FF2B5EF4-FFF2-40B4-BE49-F238E27FC236}">
                  <a16:creationId xmlns:a16="http://schemas.microsoft.com/office/drawing/2014/main" id="{EBDDCE1D-6C82-6945-ADD8-5ED468C70C89}"/>
                </a:ext>
              </a:extLst>
            </p:cNvPr>
            <p:cNvCxnSpPr>
              <a:cxnSpLocks/>
              <a:stCxn id="52" idx="3"/>
            </p:cNvCxnSpPr>
            <p:nvPr/>
          </p:nvCxnSpPr>
          <p:spPr>
            <a:xfrm flipV="1">
              <a:off x="1229589" y="4463697"/>
              <a:ext cx="2250627" cy="13224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13">
              <a:extLst>
                <a:ext uri="{FF2B5EF4-FFF2-40B4-BE49-F238E27FC236}">
                  <a16:creationId xmlns:a16="http://schemas.microsoft.com/office/drawing/2014/main" id="{56F4E7C0-9766-4EA2-A124-069D86B2BC68}"/>
                </a:ext>
              </a:extLst>
            </p:cNvPr>
            <p:cNvSpPr txBox="1"/>
            <p:nvPr/>
          </p:nvSpPr>
          <p:spPr>
            <a:xfrm>
              <a:off x="252975" y="4365104"/>
              <a:ext cx="97661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Streak</a:t>
              </a:r>
              <a:r>
                <a:rPr lang="en-GB" sz="1400" dirty="0"/>
                <a:t> field </a:t>
              </a:r>
            </a:p>
            <a:p>
              <a:pPr algn="l"/>
              <a:r>
                <a:rPr lang="en-GB" sz="1400" dirty="0"/>
                <a:t>@ TOF #2</a:t>
              </a:r>
            </a:p>
          </p:txBody>
        </p:sp>
        <p:sp>
          <p:nvSpPr>
            <p:cNvPr id="56" name="TextBox 13">
              <a:extLst>
                <a:ext uri="{FF2B5EF4-FFF2-40B4-BE49-F238E27FC236}">
                  <a16:creationId xmlns:a16="http://schemas.microsoft.com/office/drawing/2014/main" id="{88507FD9-A35F-AAFD-4866-319B6EA47CC5}"/>
                </a:ext>
              </a:extLst>
            </p:cNvPr>
            <p:cNvSpPr txBox="1"/>
            <p:nvPr/>
          </p:nvSpPr>
          <p:spPr>
            <a:xfrm>
              <a:off x="234743" y="3356992"/>
              <a:ext cx="97661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/>
                <a:t>Streak</a:t>
              </a:r>
              <a:r>
                <a:rPr lang="en-GB" sz="1400" dirty="0"/>
                <a:t> field </a:t>
              </a:r>
            </a:p>
            <a:p>
              <a:pPr algn="l"/>
              <a:r>
                <a:rPr lang="en-GB" sz="1400" dirty="0"/>
                <a:t>@ TOF #1</a:t>
              </a:r>
            </a:p>
          </p:txBody>
        </p:sp>
        <p:cxnSp>
          <p:nvCxnSpPr>
            <p:cNvPr id="59" name="Straight Arrow Connector 12">
              <a:extLst>
                <a:ext uri="{FF2B5EF4-FFF2-40B4-BE49-F238E27FC236}">
                  <a16:creationId xmlns:a16="http://schemas.microsoft.com/office/drawing/2014/main" id="{C077A4CD-C7FD-0582-3915-126A5B9371CB}"/>
                </a:ext>
              </a:extLst>
            </p:cNvPr>
            <p:cNvCxnSpPr>
              <a:cxnSpLocks/>
              <a:stCxn id="56" idx="3"/>
            </p:cNvCxnSpPr>
            <p:nvPr/>
          </p:nvCxnSpPr>
          <p:spPr>
            <a:xfrm>
              <a:off x="1211357" y="3587825"/>
              <a:ext cx="2361520" cy="489247"/>
            </a:xfrm>
            <a:prstGeom prst="straightConnector1">
              <a:avLst/>
            </a:prstGeom>
            <a:ln w="12700">
              <a:solidFill>
                <a:schemeClr val="accent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itel 1">
            <a:extLst>
              <a:ext uri="{FF2B5EF4-FFF2-40B4-BE49-F238E27FC236}">
                <a16:creationId xmlns:a16="http://schemas.microsoft.com/office/drawing/2014/main" id="{874CBA6E-B2BF-32A2-F6F1-D2915A572C5B}"/>
              </a:ext>
            </a:extLst>
          </p:cNvPr>
          <p:cNvSpPr txBox="1">
            <a:spLocks/>
          </p:cNvSpPr>
          <p:nvPr/>
        </p:nvSpPr>
        <p:spPr>
          <a:xfrm>
            <a:off x="5844444" y="767986"/>
            <a:ext cx="4392488" cy="576064"/>
          </a:xfrm>
          <a:prstGeom prst="rect">
            <a:avLst/>
          </a:prstGeom>
          <a:ln w="31750">
            <a:noFill/>
          </a:ln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0" dirty="0">
                <a:latin typeface="+mn-lt"/>
              </a:rPr>
              <a:t>Approach:</a:t>
            </a:r>
          </a:p>
          <a:p>
            <a:r>
              <a:rPr lang="en-US" sz="1600" b="0" dirty="0">
                <a:latin typeface="+mn-lt"/>
              </a:rPr>
              <a:t>Self-referencing to mitigate timing jitter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19">
                <a:extLst>
                  <a:ext uri="{FF2B5EF4-FFF2-40B4-BE49-F238E27FC236}">
                    <a16:creationId xmlns:a16="http://schemas.microsoft.com/office/drawing/2014/main" id="{B7E9C80F-564E-01E4-6197-1B8B40C48B33}"/>
                  </a:ext>
                </a:extLst>
              </p:cNvPr>
              <p:cNvSpPr txBox="1"/>
              <p:nvPr/>
            </p:nvSpPr>
            <p:spPr>
              <a:xfrm>
                <a:off x="9927360" y="3068960"/>
                <a:ext cx="2139368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Simulation: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phase shift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CEP stable mid-IR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Timing jitter</a:t>
                </a:r>
              </a:p>
            </p:txBody>
          </p:sp>
        </mc:Choice>
        <mc:Fallback xmlns="">
          <p:sp>
            <p:nvSpPr>
              <p:cNvPr id="63" name="TextBox 19">
                <a:extLst>
                  <a:ext uri="{FF2B5EF4-FFF2-40B4-BE49-F238E27FC236}">
                    <a16:creationId xmlns:a16="http://schemas.microsoft.com/office/drawing/2014/main" id="{B7E9C80F-564E-01E4-6197-1B8B40C48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7360" y="3068960"/>
                <a:ext cx="2139368" cy="1107996"/>
              </a:xfrm>
              <a:prstGeom prst="rect">
                <a:avLst/>
              </a:prstGeom>
              <a:blipFill>
                <a:blip r:embed="rId8"/>
                <a:stretch>
                  <a:fillRect l="-6857" t="-18132" r="-6000" b="-131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2758A13A-4E90-B0F3-8A41-0A1734D75571}"/>
              </a:ext>
            </a:extLst>
          </p:cNvPr>
          <p:cNvGrpSpPr/>
          <p:nvPr/>
        </p:nvGrpSpPr>
        <p:grpSpPr>
          <a:xfrm>
            <a:off x="5238750" y="4441626"/>
            <a:ext cx="3027497" cy="1075606"/>
            <a:chOff x="5238750" y="4441626"/>
            <a:chExt cx="3027497" cy="1075606"/>
          </a:xfrm>
        </p:grpSpPr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B3F47F6-2B94-9649-EF97-403A8E08F2B8}"/>
                </a:ext>
              </a:extLst>
            </p:cNvPr>
            <p:cNvGrpSpPr/>
            <p:nvPr/>
          </p:nvGrpSpPr>
          <p:grpSpPr>
            <a:xfrm>
              <a:off x="7808678" y="4441626"/>
              <a:ext cx="457569" cy="1075606"/>
              <a:chOff x="7808678" y="4441626"/>
              <a:chExt cx="457569" cy="1075606"/>
            </a:xfrm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B27F53A5-0606-D80B-F91A-20D89C3D6803}"/>
                  </a:ext>
                </a:extLst>
              </p:cNvPr>
              <p:cNvSpPr/>
              <p:nvPr/>
            </p:nvSpPr>
            <p:spPr>
              <a:xfrm>
                <a:off x="7808678" y="4441626"/>
                <a:ext cx="457569" cy="1034447"/>
              </a:xfrm>
              <a:custGeom>
                <a:avLst/>
                <a:gdLst>
                  <a:gd name="connsiteX0" fmla="*/ 246184 w 441026"/>
                  <a:gd name="connsiteY0" fmla="*/ 345880 h 601957"/>
                  <a:gd name="connsiteX1" fmla="*/ 222738 w 441026"/>
                  <a:gd name="connsiteY1" fmla="*/ 457249 h 601957"/>
                  <a:gd name="connsiteX2" fmla="*/ 269631 w 441026"/>
                  <a:gd name="connsiteY2" fmla="*/ 586203 h 601957"/>
                  <a:gd name="connsiteX3" fmla="*/ 381000 w 441026"/>
                  <a:gd name="connsiteY3" fmla="*/ 586203 h 601957"/>
                  <a:gd name="connsiteX4" fmla="*/ 422031 w 441026"/>
                  <a:gd name="connsiteY4" fmla="*/ 463111 h 601957"/>
                  <a:gd name="connsiteX5" fmla="*/ 439615 w 441026"/>
                  <a:gd name="connsiteY5" fmla="*/ 322434 h 601957"/>
                  <a:gd name="connsiteX6" fmla="*/ 386861 w 441026"/>
                  <a:gd name="connsiteY6" fmla="*/ 111418 h 601957"/>
                  <a:gd name="connsiteX7" fmla="*/ 269631 w 441026"/>
                  <a:gd name="connsiteY7" fmla="*/ 49 h 601957"/>
                  <a:gd name="connsiteX8" fmla="*/ 93784 w 441026"/>
                  <a:gd name="connsiteY8" fmla="*/ 99695 h 601957"/>
                  <a:gd name="connsiteX9" fmla="*/ 17584 w 441026"/>
                  <a:gd name="connsiteY9" fmla="*/ 269680 h 601957"/>
                  <a:gd name="connsiteX10" fmla="*/ 0 w 441026"/>
                  <a:gd name="connsiteY10" fmla="*/ 556895 h 601957"/>
                  <a:gd name="connsiteX0" fmla="*/ 246184 w 440794"/>
                  <a:gd name="connsiteY0" fmla="*/ 345880 h 594481"/>
                  <a:gd name="connsiteX1" fmla="*/ 222738 w 440794"/>
                  <a:gd name="connsiteY1" fmla="*/ 457249 h 594481"/>
                  <a:gd name="connsiteX2" fmla="*/ 269631 w 440794"/>
                  <a:gd name="connsiteY2" fmla="*/ 586203 h 594481"/>
                  <a:gd name="connsiteX3" fmla="*/ 404446 w 440794"/>
                  <a:gd name="connsiteY3" fmla="*/ 568618 h 594481"/>
                  <a:gd name="connsiteX4" fmla="*/ 422031 w 440794"/>
                  <a:gd name="connsiteY4" fmla="*/ 463111 h 594481"/>
                  <a:gd name="connsiteX5" fmla="*/ 439615 w 440794"/>
                  <a:gd name="connsiteY5" fmla="*/ 322434 h 594481"/>
                  <a:gd name="connsiteX6" fmla="*/ 386861 w 440794"/>
                  <a:gd name="connsiteY6" fmla="*/ 111418 h 594481"/>
                  <a:gd name="connsiteX7" fmla="*/ 269631 w 440794"/>
                  <a:gd name="connsiteY7" fmla="*/ 49 h 594481"/>
                  <a:gd name="connsiteX8" fmla="*/ 93784 w 440794"/>
                  <a:gd name="connsiteY8" fmla="*/ 99695 h 594481"/>
                  <a:gd name="connsiteX9" fmla="*/ 17584 w 440794"/>
                  <a:gd name="connsiteY9" fmla="*/ 269680 h 594481"/>
                  <a:gd name="connsiteX10" fmla="*/ 0 w 440794"/>
                  <a:gd name="connsiteY10" fmla="*/ 556895 h 594481"/>
                  <a:gd name="connsiteX0" fmla="*/ 252045 w 446655"/>
                  <a:gd name="connsiteY0" fmla="*/ 345880 h 721018"/>
                  <a:gd name="connsiteX1" fmla="*/ 228599 w 446655"/>
                  <a:gd name="connsiteY1" fmla="*/ 457249 h 721018"/>
                  <a:gd name="connsiteX2" fmla="*/ 275492 w 446655"/>
                  <a:gd name="connsiteY2" fmla="*/ 586203 h 721018"/>
                  <a:gd name="connsiteX3" fmla="*/ 410307 w 446655"/>
                  <a:gd name="connsiteY3" fmla="*/ 568618 h 721018"/>
                  <a:gd name="connsiteX4" fmla="*/ 427892 w 446655"/>
                  <a:gd name="connsiteY4" fmla="*/ 463111 h 721018"/>
                  <a:gd name="connsiteX5" fmla="*/ 445476 w 446655"/>
                  <a:gd name="connsiteY5" fmla="*/ 322434 h 721018"/>
                  <a:gd name="connsiteX6" fmla="*/ 392722 w 446655"/>
                  <a:gd name="connsiteY6" fmla="*/ 111418 h 721018"/>
                  <a:gd name="connsiteX7" fmla="*/ 275492 w 446655"/>
                  <a:gd name="connsiteY7" fmla="*/ 49 h 721018"/>
                  <a:gd name="connsiteX8" fmla="*/ 99645 w 446655"/>
                  <a:gd name="connsiteY8" fmla="*/ 99695 h 721018"/>
                  <a:gd name="connsiteX9" fmla="*/ 23445 w 446655"/>
                  <a:gd name="connsiteY9" fmla="*/ 269680 h 721018"/>
                  <a:gd name="connsiteX10" fmla="*/ 0 w 446655"/>
                  <a:gd name="connsiteY10" fmla="*/ 721018 h 721018"/>
                  <a:gd name="connsiteX0" fmla="*/ 252045 w 446790"/>
                  <a:gd name="connsiteY0" fmla="*/ 345880 h 721018"/>
                  <a:gd name="connsiteX1" fmla="*/ 228599 w 446790"/>
                  <a:gd name="connsiteY1" fmla="*/ 457249 h 721018"/>
                  <a:gd name="connsiteX2" fmla="*/ 275492 w 446790"/>
                  <a:gd name="connsiteY2" fmla="*/ 586203 h 721018"/>
                  <a:gd name="connsiteX3" fmla="*/ 395792 w 446790"/>
                  <a:gd name="connsiteY3" fmla="*/ 550475 h 721018"/>
                  <a:gd name="connsiteX4" fmla="*/ 427892 w 446790"/>
                  <a:gd name="connsiteY4" fmla="*/ 463111 h 721018"/>
                  <a:gd name="connsiteX5" fmla="*/ 445476 w 446790"/>
                  <a:gd name="connsiteY5" fmla="*/ 322434 h 721018"/>
                  <a:gd name="connsiteX6" fmla="*/ 392722 w 446790"/>
                  <a:gd name="connsiteY6" fmla="*/ 111418 h 721018"/>
                  <a:gd name="connsiteX7" fmla="*/ 275492 w 446790"/>
                  <a:gd name="connsiteY7" fmla="*/ 49 h 721018"/>
                  <a:gd name="connsiteX8" fmla="*/ 99645 w 446790"/>
                  <a:gd name="connsiteY8" fmla="*/ 99695 h 721018"/>
                  <a:gd name="connsiteX9" fmla="*/ 23445 w 446790"/>
                  <a:gd name="connsiteY9" fmla="*/ 269680 h 721018"/>
                  <a:gd name="connsiteX10" fmla="*/ 0 w 446790"/>
                  <a:gd name="connsiteY10" fmla="*/ 721018 h 721018"/>
                  <a:gd name="connsiteX0" fmla="*/ 252045 w 446790"/>
                  <a:gd name="connsiteY0" fmla="*/ 347251 h 722389"/>
                  <a:gd name="connsiteX1" fmla="*/ 228599 w 446790"/>
                  <a:gd name="connsiteY1" fmla="*/ 458620 h 722389"/>
                  <a:gd name="connsiteX2" fmla="*/ 275492 w 446790"/>
                  <a:gd name="connsiteY2" fmla="*/ 587574 h 722389"/>
                  <a:gd name="connsiteX3" fmla="*/ 395792 w 446790"/>
                  <a:gd name="connsiteY3" fmla="*/ 551846 h 722389"/>
                  <a:gd name="connsiteX4" fmla="*/ 427892 w 446790"/>
                  <a:gd name="connsiteY4" fmla="*/ 464482 h 722389"/>
                  <a:gd name="connsiteX5" fmla="*/ 445476 w 446790"/>
                  <a:gd name="connsiteY5" fmla="*/ 323805 h 722389"/>
                  <a:gd name="connsiteX6" fmla="*/ 392722 w 446790"/>
                  <a:gd name="connsiteY6" fmla="*/ 112789 h 722389"/>
                  <a:gd name="connsiteX7" fmla="*/ 275492 w 446790"/>
                  <a:gd name="connsiteY7" fmla="*/ 1420 h 722389"/>
                  <a:gd name="connsiteX8" fmla="*/ 117788 w 446790"/>
                  <a:gd name="connsiteY8" fmla="*/ 64781 h 722389"/>
                  <a:gd name="connsiteX9" fmla="*/ 23445 w 446790"/>
                  <a:gd name="connsiteY9" fmla="*/ 271051 h 722389"/>
                  <a:gd name="connsiteX10" fmla="*/ 0 w 446790"/>
                  <a:gd name="connsiteY10" fmla="*/ 722389 h 722389"/>
                  <a:gd name="connsiteX0" fmla="*/ 252045 w 446790"/>
                  <a:gd name="connsiteY0" fmla="*/ 347251 h 722389"/>
                  <a:gd name="connsiteX1" fmla="*/ 228599 w 446790"/>
                  <a:gd name="connsiteY1" fmla="*/ 458620 h 722389"/>
                  <a:gd name="connsiteX2" fmla="*/ 275492 w 446790"/>
                  <a:gd name="connsiteY2" fmla="*/ 587574 h 722389"/>
                  <a:gd name="connsiteX3" fmla="*/ 395792 w 446790"/>
                  <a:gd name="connsiteY3" fmla="*/ 551846 h 722389"/>
                  <a:gd name="connsiteX4" fmla="*/ 427892 w 446790"/>
                  <a:gd name="connsiteY4" fmla="*/ 464482 h 722389"/>
                  <a:gd name="connsiteX5" fmla="*/ 445476 w 446790"/>
                  <a:gd name="connsiteY5" fmla="*/ 323805 h 722389"/>
                  <a:gd name="connsiteX6" fmla="*/ 392722 w 446790"/>
                  <a:gd name="connsiteY6" fmla="*/ 112789 h 722389"/>
                  <a:gd name="connsiteX7" fmla="*/ 275492 w 446790"/>
                  <a:gd name="connsiteY7" fmla="*/ 1420 h 722389"/>
                  <a:gd name="connsiteX8" fmla="*/ 117788 w 446790"/>
                  <a:gd name="connsiteY8" fmla="*/ 64781 h 722389"/>
                  <a:gd name="connsiteX9" fmla="*/ 23445 w 446790"/>
                  <a:gd name="connsiteY9" fmla="*/ 271051 h 722389"/>
                  <a:gd name="connsiteX10" fmla="*/ 3907 w 446790"/>
                  <a:gd name="connsiteY10" fmla="*/ 449688 h 722389"/>
                  <a:gd name="connsiteX11" fmla="*/ 0 w 446790"/>
                  <a:gd name="connsiteY11" fmla="*/ 722389 h 722389"/>
                  <a:gd name="connsiteX0" fmla="*/ 248265 w 443010"/>
                  <a:gd name="connsiteY0" fmla="*/ 347251 h 1012675"/>
                  <a:gd name="connsiteX1" fmla="*/ 224819 w 443010"/>
                  <a:gd name="connsiteY1" fmla="*/ 458620 h 1012675"/>
                  <a:gd name="connsiteX2" fmla="*/ 271712 w 443010"/>
                  <a:gd name="connsiteY2" fmla="*/ 587574 h 1012675"/>
                  <a:gd name="connsiteX3" fmla="*/ 392012 w 443010"/>
                  <a:gd name="connsiteY3" fmla="*/ 551846 h 1012675"/>
                  <a:gd name="connsiteX4" fmla="*/ 424112 w 443010"/>
                  <a:gd name="connsiteY4" fmla="*/ 464482 h 1012675"/>
                  <a:gd name="connsiteX5" fmla="*/ 441696 w 443010"/>
                  <a:gd name="connsiteY5" fmla="*/ 323805 h 1012675"/>
                  <a:gd name="connsiteX6" fmla="*/ 388942 w 443010"/>
                  <a:gd name="connsiteY6" fmla="*/ 112789 h 1012675"/>
                  <a:gd name="connsiteX7" fmla="*/ 271712 w 443010"/>
                  <a:gd name="connsiteY7" fmla="*/ 1420 h 1012675"/>
                  <a:gd name="connsiteX8" fmla="*/ 114008 w 443010"/>
                  <a:gd name="connsiteY8" fmla="*/ 64781 h 1012675"/>
                  <a:gd name="connsiteX9" fmla="*/ 19665 w 443010"/>
                  <a:gd name="connsiteY9" fmla="*/ 271051 h 1012675"/>
                  <a:gd name="connsiteX10" fmla="*/ 127 w 443010"/>
                  <a:gd name="connsiteY10" fmla="*/ 449688 h 1012675"/>
                  <a:gd name="connsiteX11" fmla="*/ 83306 w 443010"/>
                  <a:gd name="connsiteY11" fmla="*/ 1012675 h 1012675"/>
                  <a:gd name="connsiteX0" fmla="*/ 248147 w 442892"/>
                  <a:gd name="connsiteY0" fmla="*/ 347251 h 1012675"/>
                  <a:gd name="connsiteX1" fmla="*/ 224701 w 442892"/>
                  <a:gd name="connsiteY1" fmla="*/ 458620 h 1012675"/>
                  <a:gd name="connsiteX2" fmla="*/ 271594 w 442892"/>
                  <a:gd name="connsiteY2" fmla="*/ 587574 h 1012675"/>
                  <a:gd name="connsiteX3" fmla="*/ 391894 w 442892"/>
                  <a:gd name="connsiteY3" fmla="*/ 551846 h 1012675"/>
                  <a:gd name="connsiteX4" fmla="*/ 423994 w 442892"/>
                  <a:gd name="connsiteY4" fmla="*/ 464482 h 1012675"/>
                  <a:gd name="connsiteX5" fmla="*/ 441578 w 442892"/>
                  <a:gd name="connsiteY5" fmla="*/ 323805 h 1012675"/>
                  <a:gd name="connsiteX6" fmla="*/ 388824 w 442892"/>
                  <a:gd name="connsiteY6" fmla="*/ 112789 h 1012675"/>
                  <a:gd name="connsiteX7" fmla="*/ 271594 w 442892"/>
                  <a:gd name="connsiteY7" fmla="*/ 1420 h 1012675"/>
                  <a:gd name="connsiteX8" fmla="*/ 113890 w 442892"/>
                  <a:gd name="connsiteY8" fmla="*/ 64781 h 1012675"/>
                  <a:gd name="connsiteX9" fmla="*/ 19547 w 442892"/>
                  <a:gd name="connsiteY9" fmla="*/ 271051 h 1012675"/>
                  <a:gd name="connsiteX10" fmla="*/ 9 w 442892"/>
                  <a:gd name="connsiteY10" fmla="*/ 449688 h 1012675"/>
                  <a:gd name="connsiteX11" fmla="*/ 18152 w 442892"/>
                  <a:gd name="connsiteY11" fmla="*/ 667403 h 1012675"/>
                  <a:gd name="connsiteX12" fmla="*/ 83188 w 442892"/>
                  <a:gd name="connsiteY12" fmla="*/ 1012675 h 1012675"/>
                  <a:gd name="connsiteX0" fmla="*/ 254351 w 449096"/>
                  <a:gd name="connsiteY0" fmla="*/ 347251 h 1012675"/>
                  <a:gd name="connsiteX1" fmla="*/ 230905 w 449096"/>
                  <a:gd name="connsiteY1" fmla="*/ 458620 h 1012675"/>
                  <a:gd name="connsiteX2" fmla="*/ 277798 w 449096"/>
                  <a:gd name="connsiteY2" fmla="*/ 587574 h 1012675"/>
                  <a:gd name="connsiteX3" fmla="*/ 398098 w 449096"/>
                  <a:gd name="connsiteY3" fmla="*/ 551846 h 1012675"/>
                  <a:gd name="connsiteX4" fmla="*/ 430198 w 449096"/>
                  <a:gd name="connsiteY4" fmla="*/ 464482 h 1012675"/>
                  <a:gd name="connsiteX5" fmla="*/ 447782 w 449096"/>
                  <a:gd name="connsiteY5" fmla="*/ 323805 h 1012675"/>
                  <a:gd name="connsiteX6" fmla="*/ 395028 w 449096"/>
                  <a:gd name="connsiteY6" fmla="*/ 112789 h 1012675"/>
                  <a:gd name="connsiteX7" fmla="*/ 277798 w 449096"/>
                  <a:gd name="connsiteY7" fmla="*/ 1420 h 1012675"/>
                  <a:gd name="connsiteX8" fmla="*/ 120094 w 449096"/>
                  <a:gd name="connsiteY8" fmla="*/ 64781 h 1012675"/>
                  <a:gd name="connsiteX9" fmla="*/ 25751 w 449096"/>
                  <a:gd name="connsiteY9" fmla="*/ 271051 h 1012675"/>
                  <a:gd name="connsiteX10" fmla="*/ 6213 w 449096"/>
                  <a:gd name="connsiteY10" fmla="*/ 449688 h 1012675"/>
                  <a:gd name="connsiteX11" fmla="*/ 6213 w 449096"/>
                  <a:gd name="connsiteY11" fmla="*/ 667403 h 1012675"/>
                  <a:gd name="connsiteX12" fmla="*/ 89392 w 449096"/>
                  <a:gd name="connsiteY12" fmla="*/ 1012675 h 1012675"/>
                  <a:gd name="connsiteX0" fmla="*/ 262681 w 457426"/>
                  <a:gd name="connsiteY0" fmla="*/ 347251 h 1012675"/>
                  <a:gd name="connsiteX1" fmla="*/ 239235 w 457426"/>
                  <a:gd name="connsiteY1" fmla="*/ 458620 h 1012675"/>
                  <a:gd name="connsiteX2" fmla="*/ 286128 w 457426"/>
                  <a:gd name="connsiteY2" fmla="*/ 587574 h 1012675"/>
                  <a:gd name="connsiteX3" fmla="*/ 406428 w 457426"/>
                  <a:gd name="connsiteY3" fmla="*/ 551846 h 1012675"/>
                  <a:gd name="connsiteX4" fmla="*/ 438528 w 457426"/>
                  <a:gd name="connsiteY4" fmla="*/ 464482 h 1012675"/>
                  <a:gd name="connsiteX5" fmla="*/ 456112 w 457426"/>
                  <a:gd name="connsiteY5" fmla="*/ 323805 h 1012675"/>
                  <a:gd name="connsiteX6" fmla="*/ 403358 w 457426"/>
                  <a:gd name="connsiteY6" fmla="*/ 112789 h 1012675"/>
                  <a:gd name="connsiteX7" fmla="*/ 286128 w 457426"/>
                  <a:gd name="connsiteY7" fmla="*/ 1420 h 1012675"/>
                  <a:gd name="connsiteX8" fmla="*/ 128424 w 457426"/>
                  <a:gd name="connsiteY8" fmla="*/ 64781 h 1012675"/>
                  <a:gd name="connsiteX9" fmla="*/ 34081 w 457426"/>
                  <a:gd name="connsiteY9" fmla="*/ 271051 h 1012675"/>
                  <a:gd name="connsiteX10" fmla="*/ 28 w 457426"/>
                  <a:gd name="connsiteY10" fmla="*/ 467830 h 1012675"/>
                  <a:gd name="connsiteX11" fmla="*/ 14543 w 457426"/>
                  <a:gd name="connsiteY11" fmla="*/ 667403 h 1012675"/>
                  <a:gd name="connsiteX12" fmla="*/ 97722 w 457426"/>
                  <a:gd name="connsiteY12" fmla="*/ 1012675 h 1012675"/>
                  <a:gd name="connsiteX0" fmla="*/ 262681 w 457426"/>
                  <a:gd name="connsiteY0" fmla="*/ 347251 h 1012675"/>
                  <a:gd name="connsiteX1" fmla="*/ 239235 w 457426"/>
                  <a:gd name="connsiteY1" fmla="*/ 458620 h 1012675"/>
                  <a:gd name="connsiteX2" fmla="*/ 286128 w 457426"/>
                  <a:gd name="connsiteY2" fmla="*/ 576688 h 1012675"/>
                  <a:gd name="connsiteX3" fmla="*/ 406428 w 457426"/>
                  <a:gd name="connsiteY3" fmla="*/ 551846 h 1012675"/>
                  <a:gd name="connsiteX4" fmla="*/ 438528 w 457426"/>
                  <a:gd name="connsiteY4" fmla="*/ 464482 h 1012675"/>
                  <a:gd name="connsiteX5" fmla="*/ 456112 w 457426"/>
                  <a:gd name="connsiteY5" fmla="*/ 323805 h 1012675"/>
                  <a:gd name="connsiteX6" fmla="*/ 403358 w 457426"/>
                  <a:gd name="connsiteY6" fmla="*/ 112789 h 1012675"/>
                  <a:gd name="connsiteX7" fmla="*/ 286128 w 457426"/>
                  <a:gd name="connsiteY7" fmla="*/ 1420 h 1012675"/>
                  <a:gd name="connsiteX8" fmla="*/ 128424 w 457426"/>
                  <a:gd name="connsiteY8" fmla="*/ 64781 h 1012675"/>
                  <a:gd name="connsiteX9" fmla="*/ 34081 w 457426"/>
                  <a:gd name="connsiteY9" fmla="*/ 271051 h 1012675"/>
                  <a:gd name="connsiteX10" fmla="*/ 28 w 457426"/>
                  <a:gd name="connsiteY10" fmla="*/ 467830 h 1012675"/>
                  <a:gd name="connsiteX11" fmla="*/ 14543 w 457426"/>
                  <a:gd name="connsiteY11" fmla="*/ 667403 h 1012675"/>
                  <a:gd name="connsiteX12" fmla="*/ 97722 w 457426"/>
                  <a:gd name="connsiteY12" fmla="*/ 1012675 h 1012675"/>
                  <a:gd name="connsiteX0" fmla="*/ 262681 w 457426"/>
                  <a:gd name="connsiteY0" fmla="*/ 347251 h 1012675"/>
                  <a:gd name="connsiteX1" fmla="*/ 239235 w 457426"/>
                  <a:gd name="connsiteY1" fmla="*/ 458620 h 1012675"/>
                  <a:gd name="connsiteX2" fmla="*/ 289757 w 457426"/>
                  <a:gd name="connsiteY2" fmla="*/ 591202 h 1012675"/>
                  <a:gd name="connsiteX3" fmla="*/ 406428 w 457426"/>
                  <a:gd name="connsiteY3" fmla="*/ 551846 h 1012675"/>
                  <a:gd name="connsiteX4" fmla="*/ 438528 w 457426"/>
                  <a:gd name="connsiteY4" fmla="*/ 464482 h 1012675"/>
                  <a:gd name="connsiteX5" fmla="*/ 456112 w 457426"/>
                  <a:gd name="connsiteY5" fmla="*/ 323805 h 1012675"/>
                  <a:gd name="connsiteX6" fmla="*/ 403358 w 457426"/>
                  <a:gd name="connsiteY6" fmla="*/ 112789 h 1012675"/>
                  <a:gd name="connsiteX7" fmla="*/ 286128 w 457426"/>
                  <a:gd name="connsiteY7" fmla="*/ 1420 h 1012675"/>
                  <a:gd name="connsiteX8" fmla="*/ 128424 w 457426"/>
                  <a:gd name="connsiteY8" fmla="*/ 64781 h 1012675"/>
                  <a:gd name="connsiteX9" fmla="*/ 34081 w 457426"/>
                  <a:gd name="connsiteY9" fmla="*/ 271051 h 1012675"/>
                  <a:gd name="connsiteX10" fmla="*/ 28 w 457426"/>
                  <a:gd name="connsiteY10" fmla="*/ 467830 h 1012675"/>
                  <a:gd name="connsiteX11" fmla="*/ 14543 w 457426"/>
                  <a:gd name="connsiteY11" fmla="*/ 667403 h 1012675"/>
                  <a:gd name="connsiteX12" fmla="*/ 97722 w 457426"/>
                  <a:gd name="connsiteY12" fmla="*/ 1012675 h 1012675"/>
                  <a:gd name="connsiteX0" fmla="*/ 262681 w 457590"/>
                  <a:gd name="connsiteY0" fmla="*/ 347251 h 1012675"/>
                  <a:gd name="connsiteX1" fmla="*/ 239235 w 457590"/>
                  <a:gd name="connsiteY1" fmla="*/ 458620 h 1012675"/>
                  <a:gd name="connsiteX2" fmla="*/ 289757 w 457590"/>
                  <a:gd name="connsiteY2" fmla="*/ 591202 h 1012675"/>
                  <a:gd name="connsiteX3" fmla="*/ 391914 w 457590"/>
                  <a:gd name="connsiteY3" fmla="*/ 548217 h 1012675"/>
                  <a:gd name="connsiteX4" fmla="*/ 438528 w 457590"/>
                  <a:gd name="connsiteY4" fmla="*/ 464482 h 1012675"/>
                  <a:gd name="connsiteX5" fmla="*/ 456112 w 457590"/>
                  <a:gd name="connsiteY5" fmla="*/ 323805 h 1012675"/>
                  <a:gd name="connsiteX6" fmla="*/ 403358 w 457590"/>
                  <a:gd name="connsiteY6" fmla="*/ 112789 h 1012675"/>
                  <a:gd name="connsiteX7" fmla="*/ 286128 w 457590"/>
                  <a:gd name="connsiteY7" fmla="*/ 1420 h 1012675"/>
                  <a:gd name="connsiteX8" fmla="*/ 128424 w 457590"/>
                  <a:gd name="connsiteY8" fmla="*/ 64781 h 1012675"/>
                  <a:gd name="connsiteX9" fmla="*/ 34081 w 457590"/>
                  <a:gd name="connsiteY9" fmla="*/ 271051 h 1012675"/>
                  <a:gd name="connsiteX10" fmla="*/ 28 w 457590"/>
                  <a:gd name="connsiteY10" fmla="*/ 467830 h 1012675"/>
                  <a:gd name="connsiteX11" fmla="*/ 14543 w 457590"/>
                  <a:gd name="connsiteY11" fmla="*/ 667403 h 1012675"/>
                  <a:gd name="connsiteX12" fmla="*/ 97722 w 457590"/>
                  <a:gd name="connsiteY12" fmla="*/ 1012675 h 1012675"/>
                  <a:gd name="connsiteX0" fmla="*/ 262660 w 457569"/>
                  <a:gd name="connsiteY0" fmla="*/ 347251 h 1012675"/>
                  <a:gd name="connsiteX1" fmla="*/ 239214 w 457569"/>
                  <a:gd name="connsiteY1" fmla="*/ 458620 h 1012675"/>
                  <a:gd name="connsiteX2" fmla="*/ 289736 w 457569"/>
                  <a:gd name="connsiteY2" fmla="*/ 591202 h 1012675"/>
                  <a:gd name="connsiteX3" fmla="*/ 391893 w 457569"/>
                  <a:gd name="connsiteY3" fmla="*/ 548217 h 1012675"/>
                  <a:gd name="connsiteX4" fmla="*/ 438507 w 457569"/>
                  <a:gd name="connsiteY4" fmla="*/ 464482 h 1012675"/>
                  <a:gd name="connsiteX5" fmla="*/ 456091 w 457569"/>
                  <a:gd name="connsiteY5" fmla="*/ 323805 h 1012675"/>
                  <a:gd name="connsiteX6" fmla="*/ 403337 w 457569"/>
                  <a:gd name="connsiteY6" fmla="*/ 112789 h 1012675"/>
                  <a:gd name="connsiteX7" fmla="*/ 286107 w 457569"/>
                  <a:gd name="connsiteY7" fmla="*/ 1420 h 1012675"/>
                  <a:gd name="connsiteX8" fmla="*/ 128403 w 457569"/>
                  <a:gd name="connsiteY8" fmla="*/ 64781 h 1012675"/>
                  <a:gd name="connsiteX9" fmla="*/ 34060 w 457569"/>
                  <a:gd name="connsiteY9" fmla="*/ 271051 h 1012675"/>
                  <a:gd name="connsiteX10" fmla="*/ 7 w 457569"/>
                  <a:gd name="connsiteY10" fmla="*/ 467830 h 1012675"/>
                  <a:gd name="connsiteX11" fmla="*/ 14522 w 457569"/>
                  <a:gd name="connsiteY11" fmla="*/ 667403 h 1012675"/>
                  <a:gd name="connsiteX12" fmla="*/ 54436 w 457569"/>
                  <a:gd name="connsiteY12" fmla="*/ 845203 h 1012675"/>
                  <a:gd name="connsiteX13" fmla="*/ 97701 w 457569"/>
                  <a:gd name="connsiteY13" fmla="*/ 1012675 h 1012675"/>
                  <a:gd name="connsiteX0" fmla="*/ 262660 w 457569"/>
                  <a:gd name="connsiteY0" fmla="*/ 347251 h 1034447"/>
                  <a:gd name="connsiteX1" fmla="*/ 239214 w 457569"/>
                  <a:gd name="connsiteY1" fmla="*/ 458620 h 1034447"/>
                  <a:gd name="connsiteX2" fmla="*/ 289736 w 457569"/>
                  <a:gd name="connsiteY2" fmla="*/ 591202 h 1034447"/>
                  <a:gd name="connsiteX3" fmla="*/ 391893 w 457569"/>
                  <a:gd name="connsiteY3" fmla="*/ 548217 h 1034447"/>
                  <a:gd name="connsiteX4" fmla="*/ 438507 w 457569"/>
                  <a:gd name="connsiteY4" fmla="*/ 464482 h 1034447"/>
                  <a:gd name="connsiteX5" fmla="*/ 456091 w 457569"/>
                  <a:gd name="connsiteY5" fmla="*/ 323805 h 1034447"/>
                  <a:gd name="connsiteX6" fmla="*/ 403337 w 457569"/>
                  <a:gd name="connsiteY6" fmla="*/ 112789 h 1034447"/>
                  <a:gd name="connsiteX7" fmla="*/ 286107 w 457569"/>
                  <a:gd name="connsiteY7" fmla="*/ 1420 h 1034447"/>
                  <a:gd name="connsiteX8" fmla="*/ 128403 w 457569"/>
                  <a:gd name="connsiteY8" fmla="*/ 64781 h 1034447"/>
                  <a:gd name="connsiteX9" fmla="*/ 34060 w 457569"/>
                  <a:gd name="connsiteY9" fmla="*/ 271051 h 1034447"/>
                  <a:gd name="connsiteX10" fmla="*/ 7 w 457569"/>
                  <a:gd name="connsiteY10" fmla="*/ 467830 h 1034447"/>
                  <a:gd name="connsiteX11" fmla="*/ 14522 w 457569"/>
                  <a:gd name="connsiteY11" fmla="*/ 667403 h 1034447"/>
                  <a:gd name="connsiteX12" fmla="*/ 54436 w 457569"/>
                  <a:gd name="connsiteY12" fmla="*/ 845203 h 1034447"/>
                  <a:gd name="connsiteX13" fmla="*/ 133986 w 457569"/>
                  <a:gd name="connsiteY13" fmla="*/ 1034447 h 1034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569" h="1034447">
                    <a:moveTo>
                      <a:pt x="262660" y="347251"/>
                    </a:moveTo>
                    <a:cubicBezTo>
                      <a:pt x="248983" y="382908"/>
                      <a:pt x="234701" y="417962"/>
                      <a:pt x="239214" y="458620"/>
                    </a:cubicBezTo>
                    <a:cubicBezTo>
                      <a:pt x="243727" y="499278"/>
                      <a:pt x="264290" y="576269"/>
                      <a:pt x="289736" y="591202"/>
                    </a:cubicBezTo>
                    <a:cubicBezTo>
                      <a:pt x="315182" y="606135"/>
                      <a:pt x="367098" y="569337"/>
                      <a:pt x="391893" y="548217"/>
                    </a:cubicBezTo>
                    <a:cubicBezTo>
                      <a:pt x="416688" y="527097"/>
                      <a:pt x="427807" y="501884"/>
                      <a:pt x="438507" y="464482"/>
                    </a:cubicBezTo>
                    <a:cubicBezTo>
                      <a:pt x="449207" y="427080"/>
                      <a:pt x="461953" y="382421"/>
                      <a:pt x="456091" y="323805"/>
                    </a:cubicBezTo>
                    <a:cubicBezTo>
                      <a:pt x="450229" y="265189"/>
                      <a:pt x="431668" y="166520"/>
                      <a:pt x="403337" y="112789"/>
                    </a:cubicBezTo>
                    <a:cubicBezTo>
                      <a:pt x="375006" y="59058"/>
                      <a:pt x="331929" y="9421"/>
                      <a:pt x="286107" y="1420"/>
                    </a:cubicBezTo>
                    <a:cubicBezTo>
                      <a:pt x="240285" y="-6581"/>
                      <a:pt x="170411" y="19842"/>
                      <a:pt x="128403" y="64781"/>
                    </a:cubicBezTo>
                    <a:cubicBezTo>
                      <a:pt x="86395" y="109719"/>
                      <a:pt x="53040" y="206900"/>
                      <a:pt x="34060" y="271051"/>
                    </a:cubicBezTo>
                    <a:cubicBezTo>
                      <a:pt x="15080" y="335202"/>
                      <a:pt x="240" y="401771"/>
                      <a:pt x="7" y="467830"/>
                    </a:cubicBezTo>
                    <a:cubicBezTo>
                      <a:pt x="-226" y="533889"/>
                      <a:pt x="5451" y="604508"/>
                      <a:pt x="14522" y="667403"/>
                    </a:cubicBezTo>
                    <a:cubicBezTo>
                      <a:pt x="23593" y="730298"/>
                      <a:pt x="40573" y="787658"/>
                      <a:pt x="54436" y="845203"/>
                    </a:cubicBezTo>
                    <a:cubicBezTo>
                      <a:pt x="68299" y="902748"/>
                      <a:pt x="126775" y="1006535"/>
                      <a:pt x="133986" y="1034447"/>
                    </a:cubicBezTo>
                  </a:path>
                </a:pathLst>
              </a:custGeom>
              <a:noFill/>
              <a:ln w="38100">
                <a:solidFill>
                  <a:srgbClr val="57ED85"/>
                </a:solidFill>
                <a:headEnd type="none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itel 1">
                <a:extLst>
                  <a:ext uri="{FF2B5EF4-FFF2-40B4-BE49-F238E27FC236}">
                    <a16:creationId xmlns:a16="http://schemas.microsoft.com/office/drawing/2014/main" id="{427F34F6-948D-A871-9AA7-35F540EEE5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0688" y="5157192"/>
                <a:ext cx="216024" cy="360040"/>
              </a:xfrm>
              <a:prstGeom prst="rect">
                <a:avLst/>
              </a:prstGeom>
              <a:ln w="31750">
                <a:noFill/>
              </a:ln>
            </p:spPr>
            <p:txBody>
              <a:bodyPr vert="horz" lIns="0" tIns="0" rIns="0" bIns="0" rtlCol="0" anchor="t">
                <a:noAutofit/>
              </a:bodyPr>
              <a:lstStyle>
                <a:lvl1pPr algn="l" defTabSz="914400" rtl="0" eaLnBrk="1" latinLnBrk="0" hangingPunct="1">
                  <a:lnSpc>
                    <a:spcPct val="100000"/>
                  </a:lnSpc>
                  <a:spcBef>
                    <a:spcPct val="0"/>
                  </a:spcBef>
                  <a:buNone/>
                  <a:defRPr sz="2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400" dirty="0">
                    <a:solidFill>
                      <a:srgbClr val="57ED85"/>
                    </a:solidFill>
                    <a:latin typeface="+mn-lt"/>
                  </a:rPr>
                  <a:t>t</a:t>
                </a:r>
              </a:p>
            </p:txBody>
          </p:sp>
        </p:grpSp>
        <p:cxnSp>
          <p:nvCxnSpPr>
            <p:cNvPr id="67" name="Gerade Verbindung mit Pfeil 66">
              <a:extLst>
                <a:ext uri="{FF2B5EF4-FFF2-40B4-BE49-F238E27FC236}">
                  <a16:creationId xmlns:a16="http://schemas.microsoft.com/office/drawing/2014/main" id="{EEF550B7-9204-DB38-EDE7-8E350A961DE2}"/>
                </a:ext>
              </a:extLst>
            </p:cNvPr>
            <p:cNvCxnSpPr>
              <a:cxnSpLocks/>
            </p:cNvCxnSpPr>
            <p:nvPr/>
          </p:nvCxnSpPr>
          <p:spPr>
            <a:xfrm>
              <a:off x="5238750" y="4869160"/>
              <a:ext cx="1079500" cy="0"/>
            </a:xfrm>
            <a:prstGeom prst="straightConnector1">
              <a:avLst/>
            </a:prstGeom>
            <a:ln w="38100">
              <a:solidFill>
                <a:srgbClr val="57ED8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itel 1">
              <a:extLst>
                <a:ext uri="{FF2B5EF4-FFF2-40B4-BE49-F238E27FC236}">
                  <a16:creationId xmlns:a16="http://schemas.microsoft.com/office/drawing/2014/main" id="{104713D7-4CCB-F48C-2280-55E0E934883A}"/>
                </a:ext>
              </a:extLst>
            </p:cNvPr>
            <p:cNvSpPr txBox="1">
              <a:spLocks/>
            </p:cNvSpPr>
            <p:nvPr/>
          </p:nvSpPr>
          <p:spPr>
            <a:xfrm>
              <a:off x="5892899" y="4509120"/>
              <a:ext cx="216024" cy="360040"/>
            </a:xfrm>
            <a:prstGeom prst="rect">
              <a:avLst/>
            </a:prstGeom>
            <a:ln w="31750"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>
                  <a:solidFill>
                    <a:srgbClr val="57ED85"/>
                  </a:solidFill>
                  <a:latin typeface="+mn-lt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834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802</Words>
  <Application>Microsoft Office PowerPoint</Application>
  <PresentationFormat>Breitbild</PresentationFormat>
  <Paragraphs>280</Paragraphs>
  <Slides>13</Slides>
  <Notes>8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Aptos</vt:lpstr>
      <vt:lpstr>Arial</vt:lpstr>
      <vt:lpstr>Calibri</vt:lpstr>
      <vt:lpstr>Cambria Math</vt:lpstr>
      <vt:lpstr>Times</vt:lpstr>
      <vt:lpstr>Benutzerdefiniertes Design</vt:lpstr>
      <vt:lpstr>Diavolezza Update</vt:lpstr>
      <vt:lpstr>Diavolezza project structure</vt:lpstr>
      <vt:lpstr>Diavolezza beamline</vt:lpstr>
      <vt:lpstr>Timeline Diavolezza beamline (coarse)</vt:lpstr>
      <vt:lpstr>Diavolezza endstation layout</vt:lpstr>
      <vt:lpstr>THz streaking setup</vt:lpstr>
      <vt:lpstr>Mid-IR streaking setup</vt:lpstr>
      <vt:lpstr>Mid-IR streaking setup</vt:lpstr>
      <vt:lpstr>Mid-IR streaking setup</vt:lpstr>
      <vt:lpstr>Mid-IR streaking setup</vt:lpstr>
      <vt:lpstr>Summary &amp; Outlook</vt:lpstr>
      <vt:lpstr>PowerPoint-Präsentation</vt:lpstr>
      <vt:lpstr>PowerPoint-Präsentation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Neppl Stefan</dc:creator>
  <dc:description>erstellt durch Vorlagenbauer.ch</dc:description>
  <cp:lastModifiedBy>Neppl Stefan</cp:lastModifiedBy>
  <cp:revision>238</cp:revision>
  <dcterms:created xsi:type="dcterms:W3CDTF">2024-06-06T10:26:26Z</dcterms:created>
  <dcterms:modified xsi:type="dcterms:W3CDTF">2025-01-21T07:14:52Z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