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1"/>
  </p:notesMasterIdLst>
  <p:handoutMasterIdLst>
    <p:handoutMasterId r:id="rId12"/>
  </p:handoutMasterIdLst>
  <p:sldIdLst>
    <p:sldId id="378" r:id="rId5"/>
    <p:sldId id="290" r:id="rId6"/>
    <p:sldId id="372" r:id="rId7"/>
    <p:sldId id="373" r:id="rId8"/>
    <p:sldId id="374" r:id="rId9"/>
    <p:sldId id="379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58" autoAdjust="0"/>
  </p:normalViewPr>
  <p:slideViewPr>
    <p:cSldViewPr showGuides="1">
      <p:cViewPr varScale="1">
        <p:scale>
          <a:sx n="120" d="100"/>
          <a:sy n="120" d="100"/>
        </p:scale>
        <p:origin x="800" y="184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21.01.25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21.01.25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513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07353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imation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SI_PP_Variante_2_high">
            <a:hlinkClick r:id="" action="ppaction://media"/>
            <a:extLst>
              <a:ext uri="{FF2B5EF4-FFF2-40B4-BE49-F238E27FC236}">
                <a16:creationId xmlns:a16="http://schemas.microsoft.com/office/drawing/2014/main" id="{B9E95332-8A16-F6F8-4526-19421153E533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641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122363"/>
            <a:ext cx="8045451" cy="2331485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1"/>
              <a:t>Author</a:t>
            </a:r>
            <a:endParaRPr lang="en-GB" noProof="0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8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499668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  <p:sldLayoutId id="2147483741" r:id="rId35"/>
    <p:sldLayoutId id="2147483742" r:id="rId3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0.tiff"/><Relationship Id="rId5" Type="http://schemas.openxmlformats.org/officeDocument/2006/relationships/image" Target="../media/image9.tiff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Experiment laser systems: status &amp; outlook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 err="1"/>
              <a:t>SwissFEL</a:t>
            </a:r>
            <a:r>
              <a:rPr lang="en-GB" noProof="0" dirty="0"/>
              <a:t> Performance Workshop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S. Johnson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Windisch, 21 January 2025</a:t>
            </a:r>
          </a:p>
        </p:txBody>
      </p:sp>
    </p:spTree>
    <p:extLst>
      <p:ext uri="{BB962C8B-B14F-4D97-AF65-F5344CB8AC3E}">
        <p14:creationId xmlns:p14="http://schemas.microsoft.com/office/powerpoint/2010/main" val="3045637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34845" y="3172721"/>
            <a:ext cx="1731661" cy="64807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10000"/>
                </a:solidFill>
              </a:rPr>
              <a:t>Steven Johnson</a:t>
            </a:r>
          </a:p>
          <a:p>
            <a:pPr marL="0" indent="0">
              <a:buNone/>
            </a:pPr>
            <a:r>
              <a:rPr lang="en-US" dirty="0">
                <a:solidFill>
                  <a:srgbClr val="010000"/>
                </a:solidFill>
              </a:rPr>
              <a:t>Group leader</a:t>
            </a:r>
            <a:endParaRPr lang="de-DE" dirty="0">
              <a:solidFill>
                <a:srgbClr val="010000"/>
              </a:solidFill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 laser group:  Who we are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68DFDD-8105-3340-B89A-9019B6EF15A3}"/>
              </a:ext>
            </a:extLst>
          </p:cNvPr>
          <p:cNvSpPr txBox="1"/>
          <p:nvPr/>
        </p:nvSpPr>
        <p:spPr>
          <a:xfrm>
            <a:off x="4649037" y="6832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endParaRPr lang="en-US" kern="1000" spc="30" dirty="0" err="1">
              <a:cs typeface="Franklin Gothic 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71B66D-A975-964B-8FE0-DC591F6292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107" y="1303454"/>
            <a:ext cx="1350000" cy="18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245B21-03D1-4E4D-8D87-EFBD52D248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1202" y="1361883"/>
            <a:ext cx="1538700" cy="18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AF2102-ADC5-6649-8206-4F294653E1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8450" y="1350682"/>
            <a:ext cx="1350000" cy="180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EF2C76-E753-0446-B56E-DA4966AAC6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5084" y="4138080"/>
            <a:ext cx="1593068" cy="1593068"/>
          </a:xfrm>
          <a:prstGeom prst="rect">
            <a:avLst/>
          </a:prstGeom>
        </p:spPr>
      </p:pic>
      <p:sp>
        <p:nvSpPr>
          <p:cNvPr id="11" name="Inhaltsplatzhalter 1">
            <a:extLst>
              <a:ext uri="{FF2B5EF4-FFF2-40B4-BE49-F238E27FC236}">
                <a16:creationId xmlns:a16="http://schemas.microsoft.com/office/drawing/2014/main" id="{BC3F4AF4-2399-A440-B233-398BBD203A81}"/>
              </a:ext>
            </a:extLst>
          </p:cNvPr>
          <p:cNvSpPr txBox="1">
            <a:spLocks/>
          </p:cNvSpPr>
          <p:nvPr/>
        </p:nvSpPr>
        <p:spPr>
          <a:xfrm>
            <a:off x="7192470" y="3161814"/>
            <a:ext cx="1731661" cy="6480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dirty="0" err="1">
                <a:solidFill>
                  <a:srgbClr val="010000"/>
                </a:solidFill>
              </a:rPr>
              <a:t>Serhane</a:t>
            </a:r>
            <a:r>
              <a:rPr lang="en-US" dirty="0">
                <a:solidFill>
                  <a:srgbClr val="010000"/>
                </a:solidFill>
              </a:rPr>
              <a:t> </a:t>
            </a:r>
            <a:r>
              <a:rPr lang="en-US" dirty="0" err="1">
                <a:solidFill>
                  <a:srgbClr val="010000"/>
                </a:solidFill>
              </a:rPr>
              <a:t>Zerdane</a:t>
            </a:r>
            <a:endParaRPr lang="en-US" dirty="0">
              <a:solidFill>
                <a:srgbClr val="01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10000"/>
                </a:solidFill>
              </a:rPr>
              <a:t>Bernina interface</a:t>
            </a:r>
            <a:endParaRPr lang="de-DE" dirty="0"/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EF103083-1CE3-F742-8215-0CB67F9A31BB}"/>
              </a:ext>
            </a:extLst>
          </p:cNvPr>
          <p:cNvSpPr txBox="1">
            <a:spLocks/>
          </p:cNvSpPr>
          <p:nvPr/>
        </p:nvSpPr>
        <p:spPr>
          <a:xfrm>
            <a:off x="2901414" y="3239943"/>
            <a:ext cx="2018518" cy="6480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dirty="0" err="1">
                <a:solidFill>
                  <a:srgbClr val="010000"/>
                </a:solidFill>
              </a:rPr>
              <a:t>Yunpei</a:t>
            </a:r>
            <a:r>
              <a:rPr lang="en-US" dirty="0">
                <a:solidFill>
                  <a:srgbClr val="010000"/>
                </a:solidFill>
              </a:rPr>
              <a:t> Deng</a:t>
            </a:r>
          </a:p>
          <a:p>
            <a:pPr marL="0" indent="0">
              <a:buNone/>
            </a:pPr>
            <a:r>
              <a:rPr lang="en-US" dirty="0">
                <a:solidFill>
                  <a:srgbClr val="010000"/>
                </a:solidFill>
              </a:rPr>
              <a:t>LHX / </a:t>
            </a:r>
            <a:r>
              <a:rPr lang="en-US" dirty="0" err="1">
                <a:solidFill>
                  <a:srgbClr val="010000"/>
                </a:solidFill>
              </a:rPr>
              <a:t>Diavolezza</a:t>
            </a:r>
            <a:endParaRPr lang="de-DE" dirty="0"/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B9D2CFEA-5BE4-314D-AC4A-60007FBC307E}"/>
              </a:ext>
            </a:extLst>
          </p:cNvPr>
          <p:cNvSpPr txBox="1">
            <a:spLocks/>
          </p:cNvSpPr>
          <p:nvPr/>
        </p:nvSpPr>
        <p:spPr>
          <a:xfrm>
            <a:off x="5004676" y="3212472"/>
            <a:ext cx="1731661" cy="6480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10000"/>
                </a:solidFill>
              </a:rPr>
              <a:t>Philip Johnson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010000"/>
                </a:solidFill>
              </a:rPr>
              <a:t>Alvra</a:t>
            </a:r>
            <a:r>
              <a:rPr lang="en-US" dirty="0">
                <a:solidFill>
                  <a:srgbClr val="010000"/>
                </a:solidFill>
              </a:rPr>
              <a:t> interface</a:t>
            </a:r>
            <a:endParaRPr lang="de-DE" dirty="0"/>
          </a:p>
        </p:txBody>
      </p:sp>
      <p:sp>
        <p:nvSpPr>
          <p:cNvPr id="16" name="Inhaltsplatzhalter 1">
            <a:extLst>
              <a:ext uri="{FF2B5EF4-FFF2-40B4-BE49-F238E27FC236}">
                <a16:creationId xmlns:a16="http://schemas.microsoft.com/office/drawing/2014/main" id="{5A07D280-9A2D-F044-93CC-8F84947215DF}"/>
              </a:ext>
            </a:extLst>
          </p:cNvPr>
          <p:cNvSpPr txBox="1">
            <a:spLocks/>
          </p:cNvSpPr>
          <p:nvPr/>
        </p:nvSpPr>
        <p:spPr>
          <a:xfrm>
            <a:off x="1599674" y="5839694"/>
            <a:ext cx="2591566" cy="6480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10000"/>
                </a:solidFill>
              </a:rPr>
              <a:t>Xinhua </a:t>
            </a:r>
            <a:r>
              <a:rPr lang="en-US" dirty="0" err="1">
                <a:solidFill>
                  <a:srgbClr val="010000"/>
                </a:solidFill>
              </a:rPr>
              <a:t>Xie</a:t>
            </a:r>
            <a:endParaRPr lang="en-US" dirty="0">
              <a:solidFill>
                <a:srgbClr val="010000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010000"/>
                </a:solidFill>
              </a:rPr>
              <a:t>Maloja</a:t>
            </a:r>
            <a:r>
              <a:rPr lang="en-US" dirty="0">
                <a:solidFill>
                  <a:srgbClr val="010000"/>
                </a:solidFill>
              </a:rPr>
              <a:t> interface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2BC92AA-6EC2-1C45-88D3-15A4DD6D1C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21994" y="3880709"/>
            <a:ext cx="1603456" cy="1879251"/>
          </a:xfrm>
          <a:prstGeom prst="rect">
            <a:avLst/>
          </a:prstGeom>
        </p:spPr>
      </p:pic>
      <p:sp>
        <p:nvSpPr>
          <p:cNvPr id="17" name="Inhaltsplatzhalter 1">
            <a:extLst>
              <a:ext uri="{FF2B5EF4-FFF2-40B4-BE49-F238E27FC236}">
                <a16:creationId xmlns:a16="http://schemas.microsoft.com/office/drawing/2014/main" id="{0518FDD0-354A-D449-A9F0-12AE702598F6}"/>
              </a:ext>
            </a:extLst>
          </p:cNvPr>
          <p:cNvSpPr txBox="1">
            <a:spLocks/>
          </p:cNvSpPr>
          <p:nvPr/>
        </p:nvSpPr>
        <p:spPr>
          <a:xfrm>
            <a:off x="4521994" y="5840928"/>
            <a:ext cx="2591566" cy="6480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dirty="0" err="1">
                <a:solidFill>
                  <a:srgbClr val="010000"/>
                </a:solidFill>
              </a:rPr>
              <a:t>Biaolong</a:t>
            </a:r>
            <a:r>
              <a:rPr lang="en-US" dirty="0">
                <a:solidFill>
                  <a:srgbClr val="010000"/>
                </a:solidFill>
              </a:rPr>
              <a:t> Liu 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010000"/>
                </a:solidFill>
              </a:rPr>
              <a:t>Furka</a:t>
            </a:r>
            <a:r>
              <a:rPr lang="en-US" dirty="0">
                <a:solidFill>
                  <a:srgbClr val="010000"/>
                </a:solidFill>
              </a:rPr>
              <a:t> interface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CEB806-7E47-3444-A7A7-E0E88B597DAA}"/>
              </a:ext>
            </a:extLst>
          </p:cNvPr>
          <p:cNvSpPr txBox="1"/>
          <p:nvPr/>
        </p:nvSpPr>
        <p:spPr>
          <a:xfrm>
            <a:off x="4925565" y="641653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endParaRPr lang="en-US" kern="1000" spc="30" dirty="0" err="1">
              <a:cs typeface="Franklin Gothic Book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649CF19-6F2C-E591-3CA4-1540420BD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245" y="1306014"/>
            <a:ext cx="1350000" cy="1821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errass Raphael">
            <a:extLst>
              <a:ext uri="{FF2B5EF4-FFF2-40B4-BE49-F238E27FC236}">
                <a16:creationId xmlns:a16="http://schemas.microsoft.com/office/drawing/2014/main" id="{11BD415D-15E0-EC36-B299-5D5498CBF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0171" y="1303454"/>
            <a:ext cx="1340348" cy="1787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Inhaltsplatzhalter 1">
            <a:extLst>
              <a:ext uri="{FF2B5EF4-FFF2-40B4-BE49-F238E27FC236}">
                <a16:creationId xmlns:a16="http://schemas.microsoft.com/office/drawing/2014/main" id="{C7EAF346-FAEE-6CE6-1A81-9DD2A5857AFA}"/>
              </a:ext>
            </a:extLst>
          </p:cNvPr>
          <p:cNvSpPr txBox="1">
            <a:spLocks/>
          </p:cNvSpPr>
          <p:nvPr/>
        </p:nvSpPr>
        <p:spPr>
          <a:xfrm>
            <a:off x="9264352" y="3173522"/>
            <a:ext cx="2212429" cy="6480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10000"/>
                </a:solidFill>
              </a:rPr>
              <a:t>Rafael </a:t>
            </a:r>
            <a:r>
              <a:rPr lang="en-US" dirty="0" err="1">
                <a:solidFill>
                  <a:srgbClr val="010000"/>
                </a:solidFill>
              </a:rPr>
              <a:t>Perrass</a:t>
            </a:r>
            <a:endParaRPr lang="en-US" dirty="0">
              <a:solidFill>
                <a:srgbClr val="01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10000"/>
                </a:solidFill>
              </a:rPr>
              <a:t>Technician (&lt; 25%)</a:t>
            </a:r>
            <a:endParaRPr lang="de-DE" dirty="0"/>
          </a:p>
        </p:txBody>
      </p:sp>
      <p:pic>
        <p:nvPicPr>
          <p:cNvPr id="5" name="Picture 2" descr="Peng Han">
            <a:extLst>
              <a:ext uri="{FF2B5EF4-FFF2-40B4-BE49-F238E27FC236}">
                <a16:creationId xmlns:a16="http://schemas.microsoft.com/office/drawing/2014/main" id="{6D350A51-7398-B36A-4FAC-8585D29B7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783" y="3955019"/>
            <a:ext cx="1339390" cy="1787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D85A01C4-5CC6-AC04-EAB8-224046E876FE}"/>
              </a:ext>
            </a:extLst>
          </p:cNvPr>
          <p:cNvSpPr txBox="1">
            <a:spLocks/>
          </p:cNvSpPr>
          <p:nvPr/>
        </p:nvSpPr>
        <p:spPr>
          <a:xfrm>
            <a:off x="7378531" y="5832255"/>
            <a:ext cx="2275196" cy="853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10000"/>
                </a:solidFill>
              </a:rPr>
              <a:t>Peng Han</a:t>
            </a:r>
          </a:p>
          <a:p>
            <a:pPr marL="0" indent="0">
              <a:buNone/>
            </a:pPr>
            <a:r>
              <a:rPr lang="en-US" dirty="0">
                <a:solidFill>
                  <a:srgbClr val="010000"/>
                </a:solidFill>
              </a:rPr>
              <a:t>postdoc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ACB6802-F1FF-3EE0-550C-93EE46707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079173"/>
            <a:ext cx="8964613" cy="4644616"/>
          </a:xfrm>
        </p:spPr>
        <p:txBody>
          <a:bodyPr/>
          <a:lstStyle/>
          <a:p>
            <a:r>
              <a:rPr lang="en-US" b="1" dirty="0"/>
              <a:t>Development work:</a:t>
            </a:r>
          </a:p>
          <a:p>
            <a:pPr lvl="1"/>
            <a:r>
              <a:rPr lang="en-US" dirty="0"/>
              <a:t>ATHOS oscillator swapped with spare, timing more stable</a:t>
            </a:r>
          </a:p>
          <a:p>
            <a:pPr lvl="1"/>
            <a:r>
              <a:rPr lang="en-US" dirty="0"/>
              <a:t>Continuous delay sampling implemented at </a:t>
            </a:r>
            <a:r>
              <a:rPr lang="en-US" dirty="0" err="1"/>
              <a:t>Alvra</a:t>
            </a:r>
            <a:endParaRPr lang="en-US" dirty="0"/>
          </a:p>
          <a:p>
            <a:pPr lvl="1"/>
            <a:r>
              <a:rPr lang="en-US" dirty="0"/>
              <a:t>Single-shot CEP monitor for mid IR @ Bernina</a:t>
            </a:r>
          </a:p>
          <a:p>
            <a:pPr lvl="1"/>
            <a:r>
              <a:rPr lang="en-US" dirty="0"/>
              <a:t>Worked with </a:t>
            </a:r>
            <a:r>
              <a:rPr lang="en-US" dirty="0" err="1"/>
              <a:t>Maloja</a:t>
            </a:r>
            <a:r>
              <a:rPr lang="en-US" dirty="0"/>
              <a:t> team to improve timing tool (19 fs resolution)</a:t>
            </a:r>
          </a:p>
          <a:p>
            <a:pPr lvl="1"/>
            <a:r>
              <a:rPr lang="en-US" dirty="0"/>
              <a:t>Commissioned DUV pump sources for </a:t>
            </a:r>
            <a:r>
              <a:rPr lang="en-US" dirty="0" err="1"/>
              <a:t>Maloja</a:t>
            </a:r>
            <a:endParaRPr lang="en-US" dirty="0"/>
          </a:p>
          <a:p>
            <a:pPr lvl="1"/>
            <a:r>
              <a:rPr lang="en-US" dirty="0"/>
              <a:t>For 2025:  </a:t>
            </a:r>
          </a:p>
          <a:p>
            <a:pPr lvl="2"/>
            <a:r>
              <a:rPr lang="en-US" dirty="0"/>
              <a:t>Commission phase-stable mid-IR/THz pump</a:t>
            </a:r>
          </a:p>
          <a:p>
            <a:pPr lvl="2"/>
            <a:r>
              <a:rPr lang="en-US" dirty="0"/>
              <a:t>VUV source development for </a:t>
            </a:r>
            <a:r>
              <a:rPr lang="en-US" dirty="0" err="1"/>
              <a:t>Maloja</a:t>
            </a:r>
            <a:endParaRPr lang="en-US" dirty="0"/>
          </a:p>
          <a:p>
            <a:pPr lvl="2"/>
            <a:r>
              <a:rPr lang="en-US" dirty="0"/>
              <a:t>Timing tool improvements, Circular THz @ </a:t>
            </a:r>
            <a:r>
              <a:rPr lang="en-US" dirty="0" err="1"/>
              <a:t>Furka</a:t>
            </a:r>
            <a:endParaRPr lang="en-US" dirty="0"/>
          </a:p>
          <a:p>
            <a:pPr lvl="2"/>
            <a:r>
              <a:rPr lang="en-US" dirty="0"/>
              <a:t>Investigate options for better beam sharing at ATHOS</a:t>
            </a:r>
            <a:endParaRPr lang="en-GB" noProof="0" dirty="0"/>
          </a:p>
          <a:p>
            <a:r>
              <a:rPr lang="en-US" b="1" dirty="0"/>
              <a:t>Issues :</a:t>
            </a:r>
          </a:p>
          <a:p>
            <a:pPr lvl="1"/>
            <a:r>
              <a:rPr lang="en-US" dirty="0"/>
              <a:t>Former ATHOS oscillator not possible to synchronize any longer, sent for repair (spare used to replace)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CEDAB-015A-4220-8C31-68E7CDAF5116}" type="datetime1">
              <a:rPr lang="de-CH" smtClean="0"/>
              <a:t>21.01.25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 laser status / plans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12535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6268-3039-4795-AACD-6345DF77D7AF}" type="datetime1">
              <a:rPr lang="de-CH" smtClean="0"/>
              <a:t>21.01.25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894F5E-07DF-CB86-D194-63C3CB0980CF}"/>
              </a:ext>
            </a:extLst>
          </p:cNvPr>
          <p:cNvSpPr/>
          <p:nvPr/>
        </p:nvSpPr>
        <p:spPr>
          <a:xfrm>
            <a:off x="335360" y="6093296"/>
            <a:ext cx="1144927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1CD19F-FB94-C788-8070-66777FAB12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6" y="-99392"/>
            <a:ext cx="12150914" cy="6743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51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6F1709-4EBA-A83D-2FD0-8A38F16F73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484B8C7-E89E-D76A-F6A8-0EBDBA578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760715" cy="205222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Controllable THz polarization and transmission.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Field strength estimation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noProof="0" dirty="0"/>
              <a:t>ZEONEX 8 mm: ~ 1.1 MV/cm  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noProof="0" dirty="0"/>
              <a:t>TPX 3 mm:  ~ 2.3 MV/cm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Circular polarized THz via Quartz waveplates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F831E30-121F-3F9A-EBB3-AEF4330A3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4CB6E-B5FF-4EEC-8430-F9CCD17AD518}" type="datetime1">
              <a:rPr lang="de-CH" smtClean="0"/>
              <a:t>21.01.25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A754784-5EEA-8A34-0470-2F86CB79C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B564C07-CAA4-A3E9-8AD2-4E68AB345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F62344A3-ED64-786B-96B9-1DFA5952B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+mj-lt"/>
              </a:rPr>
              <a:t>THz generation setup upgrade: High field, circular polarization</a:t>
            </a:r>
            <a:endParaRPr lang="en-GB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A71D58-FD96-4378-BA50-6958627C1CE8}"/>
              </a:ext>
            </a:extLst>
          </p:cNvPr>
          <p:cNvSpPr txBox="1"/>
          <p:nvPr/>
        </p:nvSpPr>
        <p:spPr>
          <a:xfrm>
            <a:off x="729814" y="684466"/>
            <a:ext cx="4572000" cy="381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dirty="0">
                <a:solidFill>
                  <a:srgbClr val="000000"/>
                </a:solidFill>
                <a:latin typeface="Calibri"/>
              </a:rPr>
              <a:t>(S. Zerhane + Bernina group)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832DA893-90C9-7BF7-C3DD-BA6637584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" b="2"/>
          <a:stretch>
            <a:fillRect/>
          </a:stretch>
        </p:blipFill>
        <p:spPr bwMode="auto">
          <a:xfrm>
            <a:off x="7363618" y="1315152"/>
            <a:ext cx="2512219" cy="2320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8BCB6720-2E70-E37B-10E7-CA4ABED52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848" y="3700957"/>
            <a:ext cx="2961084" cy="2215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7AF62537-6BB7-C107-C515-5FE73CE78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7" t="3532" r="8968" b="4338"/>
          <a:stretch>
            <a:fillRect/>
          </a:stretch>
        </p:blipFill>
        <p:spPr bwMode="auto">
          <a:xfrm>
            <a:off x="8207743" y="3813825"/>
            <a:ext cx="2331244" cy="2270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EA1329AB-23CE-3425-4EA4-6483917AC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606" y="3635681"/>
            <a:ext cx="2925366" cy="213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711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A152B-B7C6-5805-237A-B820F3AF7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E64A818-901B-C275-0CFC-ECB616776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760715" cy="205222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Possible route to more efficient timing tool for soft x-rays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Idea:  use x-rays to create spin-polarized current in a magnet + spin-charge conversion to make THz pulse, measure timing of THz pulse relative to laser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Initial tests at 530 eV and 930 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D100B0B-0792-AD7C-DF92-C75EE9F83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4CB6E-B5FF-4EEC-8430-F9CCD17AD518}" type="datetime1">
              <a:rPr lang="de-CH" smtClean="0"/>
              <a:t>21.01.25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3CCEA2-33C2-4C26-2919-8EDAB511A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F4A7E1E-1B70-3C51-FD0F-55095D45D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9A8E505E-41DC-87BD-DBA5-6E65E17E3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>
                <a:latin typeface="+mj-lt"/>
              </a:rPr>
              <a:t>Furka</a:t>
            </a:r>
            <a:r>
              <a:rPr lang="en-US" sz="2400" dirty="0">
                <a:latin typeface="+mj-lt"/>
              </a:rPr>
              <a:t> spintronic timing tool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78BCC2-873A-C1B3-10C0-52D8AE76EFFE}"/>
              </a:ext>
            </a:extLst>
          </p:cNvPr>
          <p:cNvSpPr txBox="1"/>
          <p:nvPr/>
        </p:nvSpPr>
        <p:spPr>
          <a:xfrm>
            <a:off x="729814" y="684466"/>
            <a:ext cx="4572000" cy="381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dirty="0">
                <a:solidFill>
                  <a:srgbClr val="000000"/>
                </a:solidFill>
                <a:latin typeface="Calibri"/>
              </a:rPr>
              <a:t>(B. Liu + Furka group)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9DA886-D2F8-F55F-226D-2B3A89B7B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9616" y="4053433"/>
            <a:ext cx="3743938" cy="23311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7A1A914-2665-6F82-3521-94F689F0E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957" y="2060848"/>
            <a:ext cx="5530215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273687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189</TotalTime>
  <Words>296</Words>
  <Application>Microsoft Macintosh PowerPoint</Application>
  <PresentationFormat>Widescreen</PresentationFormat>
  <Paragraphs>62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Aptos</vt:lpstr>
      <vt:lpstr>Arial</vt:lpstr>
      <vt:lpstr>Calibri</vt:lpstr>
      <vt:lpstr>Franklin Gothic Book</vt:lpstr>
      <vt:lpstr>Rockwell</vt:lpstr>
      <vt:lpstr>Symbol</vt:lpstr>
      <vt:lpstr>Benutzerdefiniertes Design</vt:lpstr>
      <vt:lpstr>Experiment laser systems: status &amp; outlook</vt:lpstr>
      <vt:lpstr>Experiment laser group:  Who we are</vt:lpstr>
      <vt:lpstr>Experiment laser status / plans</vt:lpstr>
      <vt:lpstr>PowerPoint Presentation</vt:lpstr>
      <vt:lpstr>THz generation setup upgrade: High field, circular polarization</vt:lpstr>
      <vt:lpstr>Furka spintronic timing tool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Johnson Steven</dc:creator>
  <dc:description>erstellt durch Vorlagenbauer.ch</dc:description>
  <cp:lastModifiedBy>Johnson Steven</cp:lastModifiedBy>
  <cp:revision>8</cp:revision>
  <dcterms:created xsi:type="dcterms:W3CDTF">2025-01-20T19:54:01Z</dcterms:created>
  <dcterms:modified xsi:type="dcterms:W3CDTF">2025-01-21T12:33:29Z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