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84" r:id="rId5"/>
    <p:sldId id="822" r:id="rId6"/>
    <p:sldId id="313" r:id="rId7"/>
    <p:sldId id="315" r:id="rId8"/>
    <p:sldId id="823" r:id="rId9"/>
    <p:sldId id="311" r:id="rId10"/>
    <p:sldId id="819" r:id="rId11"/>
    <p:sldId id="824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3A048"/>
    <a:srgbClr val="C99701"/>
    <a:srgbClr val="FFC5DD"/>
    <a:srgbClr val="F0F0F0"/>
    <a:srgbClr val="CBCCF5"/>
    <a:srgbClr val="E7E7FA"/>
    <a:srgbClr val="EBE7F9"/>
    <a:srgbClr val="D5CCF2"/>
    <a:srgbClr val="FF66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4674" autoAdjust="0"/>
  </p:normalViewPr>
  <p:slideViewPr>
    <p:cSldViewPr showGuides="1">
      <p:cViewPr varScale="1">
        <p:scale>
          <a:sx n="119" d="100"/>
          <a:sy n="119" d="100"/>
        </p:scale>
        <p:origin x="432" y="192"/>
      </p:cViewPr>
      <p:guideLst/>
    </p:cSldViewPr>
  </p:slideViewPr>
  <p:outlineViewPr>
    <p:cViewPr>
      <p:scale>
        <a:sx n="33" d="100"/>
        <a:sy n="33" d="100"/>
      </p:scale>
      <p:origin x="0" y="-49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7567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8066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F17EE9-29C0-2141-A489-2A4BA5A347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563"/>
          <a:stretch/>
        </p:blipFill>
        <p:spPr>
          <a:xfrm>
            <a:off x="631137" y="358671"/>
            <a:ext cx="983351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D22868-1576-071B-E02E-9CD70D5B494D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BAB254-92A5-7C1F-983C-107CA0212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3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7746-BF37-40AC-8B77-B619BAD1863E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34B-DFD3-455F-8A3E-5A3CB93F3A10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E9ABE-E0E0-4CCB-8396-932D3DE870C1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0637-B87A-49E3-AD5F-E613C67EE3D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461-0AED-472A-BD73-728DCA428EBA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FE62A-5853-4C3D-82C7-AF58B0C54D8D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121-F1C6-4266-99BF-A1D91CBD932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C2B3-4A89-48A7-9787-1F00220C8AA5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F70078A-CA75-6E51-EAF3-607D965A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3A16A8-CDB6-176A-AF4C-BA6EAABE01B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6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8FE3-7217-40C9-849D-7AD527778AAB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0827-3E06-493D-930C-1E45C8D0F45A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539F-740B-40CC-ADDB-0396BA218BD4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531E-C764-4B51-9A6E-20FAD9DE85E8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BFBA-A6AC-4DE6-B714-70B32052EFEA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0772-9396-4BF2-8DB8-A2945763C939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B52-F702-4809-8F9B-2F72C617B315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5D56-C3D3-4AC5-8C3E-A7E7B22ADE6B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76CB0-FECC-48CA-B9BA-8FAA3855801E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5EED-6066-42D9-8A29-51ADB10AB9A7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61A34A1-2093-78E5-BDC0-6F5FCE1849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FEE30C-2586-654A-BF54-CCEAD6C813D2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F998-1E8C-4D58-AFA0-82C5DF4AD287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60C-4767-4D45-9F8C-51FCF48D8AAA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EA20-1531-4CB2-A523-B37CFD4CEC22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26C9-455A-48F0-9E5E-EAFC4E008CE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8630E5-6617-6EC8-B1AA-7FE318E4A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30975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9CEAA5-5F9D-F7C3-AF88-8662AFFE9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998C08-46AF-EBED-4A96-23C91C0A4A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7C6E0-D112-01A6-5C12-D3A0AB6D6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B3026D-1F74-4A46-A0F7-6F2450BC8849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DC89DF-B58D-4DCA-BF14-448085CB752A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CCBC205-8E73-4BA4-AF4A-AA08EA2787AD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0" r:id="rId2"/>
    <p:sldLayoutId id="2147483718" r:id="rId3"/>
    <p:sldLayoutId id="2147483726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r>
              <a:rPr lang="en-GB" noProof="0" dirty="0"/>
              <a:t> 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Photon Science Roadmap towards Porthos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Christoph </a:t>
            </a:r>
            <a:r>
              <a:rPr lang="en-GB" noProof="0" dirty="0" err="1"/>
              <a:t>Bostedt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SwissFEL</a:t>
            </a:r>
            <a:r>
              <a:rPr lang="en-GB" dirty="0"/>
              <a:t> Performance WS, January 2025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774ABB-ABF9-AE62-FF81-552D6B9DE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5924847"/>
            <a:ext cx="11233323" cy="288133"/>
          </a:xfrm>
        </p:spPr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scnat.ch</a:t>
            </a:r>
            <a:r>
              <a:rPr lang="en-GB" dirty="0"/>
              <a:t>/de/</a:t>
            </a:r>
            <a:r>
              <a:rPr lang="en-GB" dirty="0" err="1"/>
              <a:t>for_a_solid_science</a:t>
            </a:r>
            <a:r>
              <a:rPr lang="en-GB" dirty="0"/>
              <a:t>/</a:t>
            </a:r>
            <a:r>
              <a:rPr lang="en-GB" dirty="0" err="1"/>
              <a:t>networks_and_infrastructures</a:t>
            </a:r>
            <a:r>
              <a:rPr lang="en-GB" dirty="0"/>
              <a:t>/</a:t>
            </a:r>
            <a:r>
              <a:rPr lang="en-GB" dirty="0" err="1"/>
              <a:t>research_infrastructures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9D578E-2BFF-2F9F-4EFD-1FBC958B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E155C-AAB2-47B4-5170-D76F83420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C1E99-108D-16A2-A7E5-BE450A286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56557A4-634E-2AE3-DA68-58FF96F45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Community Roadmaps Published in December!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165E45-B1BF-FFE4-83F7-D9C4A7874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729" y="844030"/>
            <a:ext cx="6106542" cy="48892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7372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EA83B-070A-AA01-BB86-39AB32139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93A12-5D1C-9712-EFB6-15F47E9BA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99137-E8F1-A7F5-B6E5-109289522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C8C0734-29B7-6B07-8CB7-1F72B46A1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180512" cy="810444"/>
          </a:xfrm>
        </p:spPr>
        <p:txBody>
          <a:bodyPr/>
          <a:lstStyle/>
          <a:p>
            <a:r>
              <a:rPr lang="en-CH" dirty="0"/>
              <a:t>Community Roadmap: Main Findings and Recommendations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042D2F-E4EC-03FE-03C4-968A447B5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535" y="1124744"/>
            <a:ext cx="3667681" cy="52089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F7A845-E49D-89B2-C875-974D6A9C3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461" y="769109"/>
            <a:ext cx="3630549" cy="60732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5DBF3B4-CEFD-F494-2E45-B3A9FD9D73E5}"/>
              </a:ext>
            </a:extLst>
          </p:cNvPr>
          <p:cNvSpPr/>
          <p:nvPr/>
        </p:nvSpPr>
        <p:spPr>
          <a:xfrm>
            <a:off x="8400256" y="980728"/>
            <a:ext cx="3384376" cy="2520280"/>
          </a:xfrm>
          <a:prstGeom prst="rect">
            <a:avLst/>
          </a:prstGeom>
          <a:solidFill>
            <a:schemeClr val="accent3">
              <a:lumMod val="40000"/>
              <a:lumOff val="60000"/>
              <a:alpha val="1108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8ED061-445A-87E2-79C3-B937A04AD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22" y="1403598"/>
            <a:ext cx="3667681" cy="31775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5A3BF1-278B-67EE-B903-C73576FAAF8B}"/>
              </a:ext>
            </a:extLst>
          </p:cNvPr>
          <p:cNvSpPr/>
          <p:nvPr/>
        </p:nvSpPr>
        <p:spPr>
          <a:xfrm>
            <a:off x="498019" y="1124745"/>
            <a:ext cx="3667680" cy="3456384"/>
          </a:xfrm>
          <a:prstGeom prst="rect">
            <a:avLst/>
          </a:prstGeom>
          <a:solidFill>
            <a:schemeClr val="accent3">
              <a:lumMod val="40000"/>
              <a:lumOff val="60000"/>
              <a:alpha val="1108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52C5AD-23D4-E31D-EA4D-937B4B4D3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019" y="5733256"/>
            <a:ext cx="3667680" cy="496314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5D9C2F-EB21-04A4-EFBA-41663BA880DF}"/>
              </a:ext>
            </a:extLst>
          </p:cNvPr>
          <p:cNvSpPr txBox="1"/>
          <p:nvPr/>
        </p:nvSpPr>
        <p:spPr>
          <a:xfrm>
            <a:off x="551384" y="1197332"/>
            <a:ext cx="138063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SwissFEL specific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04342F-FFC1-BC2A-9F60-D751E8D8A411}"/>
              </a:ext>
            </a:extLst>
          </p:cNvPr>
          <p:cNvSpPr txBox="1"/>
          <p:nvPr/>
        </p:nvSpPr>
        <p:spPr>
          <a:xfrm>
            <a:off x="551384" y="5517812"/>
            <a:ext cx="174426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General (international)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A00A83-5603-89A2-387F-6E994C9ABDEA}"/>
              </a:ext>
            </a:extLst>
          </p:cNvPr>
          <p:cNvSpPr/>
          <p:nvPr/>
        </p:nvSpPr>
        <p:spPr>
          <a:xfrm>
            <a:off x="433505" y="5454402"/>
            <a:ext cx="3667680" cy="854918"/>
          </a:xfrm>
          <a:prstGeom prst="rect">
            <a:avLst/>
          </a:prstGeom>
          <a:solidFill>
            <a:srgbClr val="FFC000">
              <a:alpha val="110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</p:spTree>
    <p:extLst>
      <p:ext uri="{BB962C8B-B14F-4D97-AF65-F5344CB8AC3E}">
        <p14:creationId xmlns:p14="http://schemas.microsoft.com/office/powerpoint/2010/main" val="91126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9DA8A9-D05D-0F7C-9EA2-B5E6985D6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87321"/>
            <a:ext cx="10513243" cy="421246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Ultrafast chiral dynamics in photoexcited biological and chemical processes, including enantioselective catalysis</a:t>
            </a:r>
            <a:r>
              <a:rPr lang="en-CH" sz="1800" dirty="0">
                <a:ea typeface="MS PMincho" panose="02020600040205080304" pitchFamily="18" charset="-128"/>
              </a:rPr>
              <a:t> as well as </a:t>
            </a:r>
            <a:r>
              <a:rPr lang="en-US" sz="1800" dirty="0">
                <a:ea typeface="MS PMincho" panose="02020600040205080304" pitchFamily="18" charset="-128"/>
              </a:rPr>
              <a:t>controlling spin and light polarization.</a:t>
            </a:r>
            <a:r>
              <a:rPr lang="en-CH" sz="1800" dirty="0"/>
              <a:t> </a:t>
            </a:r>
            <a:endParaRPr lang="en-US" sz="1800" dirty="0">
              <a:ea typeface="MS PMincho" panose="02020600040205080304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Coherent and incoherent vibrational excitations in nonequilibrium materials in particular Iridates, </a:t>
            </a:r>
            <a:r>
              <a:rPr lang="en-US" sz="1800" dirty="0" err="1">
                <a:ea typeface="MS PMincho" panose="02020600040205080304" pitchFamily="18" charset="-128"/>
              </a:rPr>
              <a:t>Ruthenates</a:t>
            </a:r>
            <a:r>
              <a:rPr lang="en-US" sz="1800" dirty="0">
                <a:ea typeface="MS PMincho" panose="02020600040205080304" pitchFamily="18" charset="-128"/>
              </a:rPr>
              <a:t>, Lanthanides, and Actinides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Coherent control and readout of prepared states in gases and solids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Charge- and energy-transfer mechanisms between specific sites in molecules and materials on electronic time and atomic length scales.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Gas-particle reactions at the surface of aerosols </a:t>
            </a:r>
            <a:r>
              <a:rPr lang="de-CH" sz="1800" dirty="0">
                <a:ea typeface="MS PMincho" panose="02020600040205080304" pitchFamily="18" charset="-128"/>
              </a:rPr>
              <a:t>in </a:t>
            </a:r>
            <a:r>
              <a:rPr lang="de-CH" sz="1800" dirty="0" err="1">
                <a:ea typeface="MS PMincho" panose="02020600040205080304" pitchFamily="18" charset="-128"/>
              </a:rPr>
              <a:t>atmospheric</a:t>
            </a:r>
            <a:r>
              <a:rPr lang="de-CH" sz="1800" dirty="0">
                <a:ea typeface="MS PMincho" panose="02020600040205080304" pitchFamily="18" charset="-128"/>
              </a:rPr>
              <a:t> </a:t>
            </a:r>
            <a:r>
              <a:rPr lang="de-CH" sz="1800" dirty="0" err="1">
                <a:ea typeface="MS PMincho" panose="02020600040205080304" pitchFamily="18" charset="-128"/>
              </a:rPr>
              <a:t>chemistry</a:t>
            </a:r>
            <a:endParaRPr lang="en-US" sz="1800" dirty="0">
              <a:ea typeface="MS PMincho" panose="02020600040205080304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MS PMincho" panose="02020600040205080304" pitchFamily="18" charset="-128"/>
              </a:rPr>
              <a:t>Ultrafast laser-matter interaction for advanced manufacturing</a:t>
            </a:r>
            <a:r>
              <a:rPr lang="en-CH" sz="1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/>
              <a:t>Enahncements to structural biology program through higher photon energy and lower beam damage with (sub-) femtosecond pulses</a:t>
            </a:r>
            <a:endParaRPr lang="en-US" sz="1800" dirty="0">
              <a:ea typeface="MS PMincho" panose="02020600040205080304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/>
              <a:t>Novel X-ray spectroscopy approaches, from non-linear X-ray spectroscopy to </a:t>
            </a:r>
            <a:r>
              <a:rPr lang="en-US" sz="1800" dirty="0">
                <a:effectLst/>
                <a:ea typeface="MS PMincho" panose="02020600040205080304" pitchFamily="18" charset="-128"/>
              </a:rPr>
              <a:t>time-domain interferometry</a:t>
            </a:r>
            <a:endParaRPr lang="en-CH" sz="1800" dirty="0">
              <a:effectLst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42822D-9900-BC6E-3B69-059A6EA50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4DF4D-6A8A-51F2-5184-4917024D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77BD8-2469-14E0-D686-B454C80C1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9BC79DE-DAE9-3284-0CCC-E6D982CC8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Community Science Case Examples (Roadmap)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246589-2F96-5752-932E-1DA4483AB340}"/>
              </a:ext>
            </a:extLst>
          </p:cNvPr>
          <p:cNvSpPr txBox="1"/>
          <p:nvPr/>
        </p:nvSpPr>
        <p:spPr>
          <a:xfrm>
            <a:off x="703079" y="5309738"/>
            <a:ext cx="1108938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Yves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Bellouard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(EPFL), Christoph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Bostedt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</a:t>
            </a:r>
            <a:r>
              <a:rPr lang="fr-CH" sz="1600" dirty="0">
                <a:latin typeface="Times New Roman" panose="02020603050405020304" pitchFamily="18" charset="0"/>
                <a:ea typeface="MS PMincho" panose="02020600040205080304" pitchFamily="18" charset="-128"/>
              </a:rPr>
              <a:t>PSI and EPFL), 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Hans Braun (PSI), Adrian Cavalieri (PSI and Uni Bern), Alessandro Colombo (ETHZ), Sascha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Feldmann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(EPFL), Lukas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Gallmann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(ETHZ), Simon Gerber (PSI), Steve Johnson (PSI and ETHZ), Claude Monney (Uni Fribourg), Malte Oppermann (Uni Basel), Daniela Rupp (ETHZ), Thomas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Schietinger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(PSI), Ruth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Signorell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(ETHZ), Jörg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Standfuss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(PSI and Uni Zürich), Michel Steinmetz (PSI and Uni Basel), Hans Jakob </a:t>
            </a:r>
            <a:r>
              <a:rPr lang="fr-CH" sz="1600" dirty="0" err="1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Wörner</a:t>
            </a:r>
            <a:r>
              <a:rPr lang="fr-CH" sz="1600" dirty="0">
                <a:effectLst/>
                <a:latin typeface="Times New Roman" panose="02020603050405020304" pitchFamily="18" charset="0"/>
                <a:ea typeface="MS PMincho" panose="02020600040205080304" pitchFamily="18" charset="-128"/>
              </a:rPr>
              <a:t> (ETHZ).</a:t>
            </a:r>
            <a:r>
              <a:rPr lang="en-CH" sz="1600" dirty="0">
                <a:effectLst/>
              </a:rPr>
              <a:t> 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767799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54DF16-ACD1-B4C4-F06E-48B455341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420887"/>
            <a:ext cx="8964613" cy="1368153"/>
          </a:xfrm>
        </p:spPr>
        <p:txBody>
          <a:bodyPr/>
          <a:lstStyle/>
          <a:p>
            <a:r>
              <a:rPr lang="en-CH" sz="4000" dirty="0"/>
              <a:t>What is next?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442B2D-CF0D-38E1-7E09-E029FA81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6C9CD1-1FE4-E947-6A7E-2F1F8ECE1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F32A21-9074-6FA4-5744-63ABD9A7B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40452DC-45A1-DB1C-5558-8C8D42AC3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52195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4055DF-8DEA-4EEE-FC4B-1570EA1E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704E4B-B1CF-6FAC-AC53-B8CB335A3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522AD-D36F-F616-12B7-BF7EDB85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588CDD2-5991-7722-428A-636DA1BCD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Process Towards New Research Infrastructure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6F4291-C54F-6AB2-3812-ACC632D14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622" y="818850"/>
            <a:ext cx="8424936" cy="58067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3154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3474" y="370604"/>
            <a:ext cx="11938079" cy="417187"/>
          </a:xfrm>
          <a:prstGeom prst="rect">
            <a:avLst/>
          </a:prstGeom>
        </p:spPr>
        <p:txBody>
          <a:bodyPr vert="horz" wrap="square" lIns="0" tIns="16912" rIns="0" bIns="0" rtlCol="0" anchor="t">
            <a:spAutoFit/>
          </a:bodyPr>
          <a:lstStyle/>
          <a:p>
            <a:pPr marL="16913">
              <a:spcBef>
                <a:spcPts val="133"/>
              </a:spcBef>
            </a:pPr>
            <a:r>
              <a:rPr dirty="0"/>
              <a:t>Boundary</a:t>
            </a:r>
            <a:r>
              <a:rPr spc="-160" dirty="0"/>
              <a:t> </a:t>
            </a:r>
            <a:r>
              <a:rPr lang="de-CH" dirty="0"/>
              <a:t>C</a:t>
            </a:r>
            <a:r>
              <a:rPr dirty="0" err="1"/>
              <a:t>onditions</a:t>
            </a:r>
            <a:r>
              <a:rPr spc="-160" dirty="0"/>
              <a:t> </a:t>
            </a:r>
            <a:r>
              <a:rPr lang="de-CH" spc="-160" dirty="0" err="1"/>
              <a:t>of</a:t>
            </a:r>
            <a:r>
              <a:rPr lang="de-CH" spc="-160" dirty="0"/>
              <a:t> </a:t>
            </a:r>
            <a:r>
              <a:rPr lang="de-CH" spc="-13" dirty="0"/>
              <a:t>BFI and </a:t>
            </a:r>
            <a:r>
              <a:rPr lang="de-CH" spc="-13" dirty="0" err="1"/>
              <a:t>Porthos</a:t>
            </a:r>
            <a:r>
              <a:rPr lang="de-CH" spc="-13" dirty="0"/>
              <a:t> Options: </a:t>
            </a:r>
            <a:r>
              <a:rPr lang="de-CH" spc="-13" dirty="0" err="1"/>
              <a:t>Staged</a:t>
            </a:r>
            <a:r>
              <a:rPr lang="de-CH" spc="-13" dirty="0"/>
              <a:t> </a:t>
            </a:r>
            <a:r>
              <a:rPr lang="de-CH" spc="-13" dirty="0" err="1"/>
              <a:t>or</a:t>
            </a:r>
            <a:r>
              <a:rPr lang="de-CH" spc="-13" dirty="0"/>
              <a:t> Not?</a:t>
            </a:r>
            <a:endParaRPr spc="-13" dirty="0"/>
          </a:p>
        </p:txBody>
      </p:sp>
      <p:sp>
        <p:nvSpPr>
          <p:cNvPr id="57" name="object 5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marL="85409">
              <a:lnSpc>
                <a:spcPts val="1145"/>
              </a:lnSpc>
            </a:pPr>
            <a:r>
              <a:rPr dirty="0"/>
              <a:t>Page</a:t>
            </a:r>
            <a:r>
              <a:rPr spc="160" dirty="0"/>
              <a:t> </a:t>
            </a:r>
            <a:fld id="{81D60167-4931-47E6-BA6A-407CBD079E47}" type="slidenum">
              <a:rPr spc="-67" dirty="0"/>
              <a:pPr marL="85409">
                <a:lnSpc>
                  <a:spcPts val="1145"/>
                </a:lnSpc>
              </a:pPr>
              <a:t>7</a:t>
            </a:fld>
            <a:endParaRPr spc="-67" dirty="0"/>
          </a:p>
        </p:txBody>
      </p:sp>
      <p:sp>
        <p:nvSpPr>
          <p:cNvPr id="3" name="object 3"/>
          <p:cNvSpPr txBox="1"/>
          <p:nvPr/>
        </p:nvSpPr>
        <p:spPr>
          <a:xfrm>
            <a:off x="284961" y="4854357"/>
            <a:ext cx="543418" cy="1032505"/>
          </a:xfrm>
          <a:prstGeom prst="rect">
            <a:avLst/>
          </a:prstGeom>
        </p:spPr>
        <p:txBody>
          <a:bodyPr vert="vert270" wrap="square" lIns="0" tIns="3382" rIns="0" bIns="0" rtlCol="0">
            <a:spAutoFit/>
          </a:bodyPr>
          <a:lstStyle/>
          <a:p>
            <a:pPr marL="16913" marR="6765">
              <a:lnSpc>
                <a:spcPts val="2131"/>
              </a:lnSpc>
              <a:spcBef>
                <a:spcPts val="27"/>
              </a:spcBef>
            </a:pPr>
            <a:r>
              <a:rPr sz="2131" b="1" spc="-13" dirty="0">
                <a:solidFill>
                  <a:srgbClr val="00007F"/>
                </a:solidFill>
                <a:latin typeface="Calibri"/>
                <a:cs typeface="Calibri"/>
              </a:rPr>
              <a:t>Porthos activities</a:t>
            </a:r>
            <a:endParaRPr sz="2131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207472" y="1521650"/>
            <a:ext cx="10203282" cy="153903"/>
            <a:chOff x="901077" y="1142646"/>
            <a:chExt cx="7661909" cy="115570"/>
          </a:xfrm>
        </p:grpSpPr>
        <p:sp>
          <p:nvSpPr>
            <p:cNvPr id="5" name="object 5"/>
            <p:cNvSpPr/>
            <p:nvPr/>
          </p:nvSpPr>
          <p:spPr>
            <a:xfrm>
              <a:off x="901077" y="1200240"/>
              <a:ext cx="553720" cy="0"/>
            </a:xfrm>
            <a:custGeom>
              <a:avLst/>
              <a:gdLst/>
              <a:ahLst/>
              <a:cxnLst/>
              <a:rect l="l" t="t" r="r" b="b"/>
              <a:pathLst>
                <a:path w="553719">
                  <a:moveTo>
                    <a:pt x="0" y="0"/>
                  </a:moveTo>
                  <a:lnTo>
                    <a:pt x="553326" y="0"/>
                  </a:lnTo>
                </a:path>
              </a:pathLst>
            </a:custGeom>
            <a:ln w="291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6" name="object 6"/>
            <p:cNvSpPr/>
            <p:nvPr/>
          </p:nvSpPr>
          <p:spPr>
            <a:xfrm>
              <a:off x="1446834" y="1142646"/>
              <a:ext cx="15240" cy="115570"/>
            </a:xfrm>
            <a:custGeom>
              <a:avLst/>
              <a:gdLst/>
              <a:ahLst/>
              <a:cxnLst/>
              <a:rect l="l" t="t" r="r" b="b"/>
              <a:pathLst>
                <a:path w="15240" h="115569">
                  <a:moveTo>
                    <a:pt x="15125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25" y="115557"/>
                  </a:lnTo>
                  <a:lnTo>
                    <a:pt x="1512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7" name="object 7"/>
            <p:cNvSpPr/>
            <p:nvPr/>
          </p:nvSpPr>
          <p:spPr>
            <a:xfrm>
              <a:off x="1503718" y="1200240"/>
              <a:ext cx="2326005" cy="0"/>
            </a:xfrm>
            <a:custGeom>
              <a:avLst/>
              <a:gdLst/>
              <a:ahLst/>
              <a:cxnLst/>
              <a:rect l="l" t="t" r="r" b="b"/>
              <a:pathLst>
                <a:path w="2326004">
                  <a:moveTo>
                    <a:pt x="0" y="0"/>
                  </a:moveTo>
                  <a:lnTo>
                    <a:pt x="2325598" y="0"/>
                  </a:lnTo>
                </a:path>
              </a:pathLst>
            </a:custGeom>
            <a:ln w="291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8" name="object 8"/>
            <p:cNvSpPr/>
            <p:nvPr/>
          </p:nvSpPr>
          <p:spPr>
            <a:xfrm>
              <a:off x="1496161" y="1142646"/>
              <a:ext cx="2341245" cy="115570"/>
            </a:xfrm>
            <a:custGeom>
              <a:avLst/>
              <a:gdLst/>
              <a:ahLst/>
              <a:cxnLst/>
              <a:rect l="l" t="t" r="r" b="b"/>
              <a:pathLst>
                <a:path w="2341245" h="115569">
                  <a:moveTo>
                    <a:pt x="15113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13" y="115557"/>
                  </a:lnTo>
                  <a:lnTo>
                    <a:pt x="15113" y="0"/>
                  </a:lnTo>
                  <a:close/>
                </a:path>
                <a:path w="2341245" h="115569">
                  <a:moveTo>
                    <a:pt x="2340724" y="0"/>
                  </a:moveTo>
                  <a:lnTo>
                    <a:pt x="2325598" y="0"/>
                  </a:lnTo>
                  <a:lnTo>
                    <a:pt x="2325598" y="115557"/>
                  </a:lnTo>
                  <a:lnTo>
                    <a:pt x="2340724" y="115557"/>
                  </a:lnTo>
                  <a:lnTo>
                    <a:pt x="234072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9" name="object 9"/>
            <p:cNvSpPr/>
            <p:nvPr/>
          </p:nvSpPr>
          <p:spPr>
            <a:xfrm>
              <a:off x="3862793" y="1200240"/>
              <a:ext cx="2326005" cy="0"/>
            </a:xfrm>
            <a:custGeom>
              <a:avLst/>
              <a:gdLst/>
              <a:ahLst/>
              <a:cxnLst/>
              <a:rect l="l" t="t" r="r" b="b"/>
              <a:pathLst>
                <a:path w="2326004">
                  <a:moveTo>
                    <a:pt x="0" y="0"/>
                  </a:moveTo>
                  <a:lnTo>
                    <a:pt x="2325611" y="0"/>
                  </a:lnTo>
                </a:path>
              </a:pathLst>
            </a:custGeom>
            <a:ln w="291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10" name="object 10"/>
            <p:cNvSpPr/>
            <p:nvPr/>
          </p:nvSpPr>
          <p:spPr>
            <a:xfrm>
              <a:off x="3855237" y="1142646"/>
              <a:ext cx="2341245" cy="115570"/>
            </a:xfrm>
            <a:custGeom>
              <a:avLst/>
              <a:gdLst/>
              <a:ahLst/>
              <a:cxnLst/>
              <a:rect l="l" t="t" r="r" b="b"/>
              <a:pathLst>
                <a:path w="2341245" h="115569">
                  <a:moveTo>
                    <a:pt x="15125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25" y="115557"/>
                  </a:lnTo>
                  <a:lnTo>
                    <a:pt x="15125" y="0"/>
                  </a:lnTo>
                  <a:close/>
                </a:path>
                <a:path w="2341245" h="115569">
                  <a:moveTo>
                    <a:pt x="2340724" y="0"/>
                  </a:moveTo>
                  <a:lnTo>
                    <a:pt x="2325598" y="0"/>
                  </a:lnTo>
                  <a:lnTo>
                    <a:pt x="2325598" y="115557"/>
                  </a:lnTo>
                  <a:lnTo>
                    <a:pt x="2340724" y="115557"/>
                  </a:lnTo>
                  <a:lnTo>
                    <a:pt x="234072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11" name="object 11"/>
            <p:cNvSpPr/>
            <p:nvPr/>
          </p:nvSpPr>
          <p:spPr>
            <a:xfrm>
              <a:off x="6229438" y="1200240"/>
              <a:ext cx="2326005" cy="0"/>
            </a:xfrm>
            <a:custGeom>
              <a:avLst/>
              <a:gdLst/>
              <a:ahLst/>
              <a:cxnLst/>
              <a:rect l="l" t="t" r="r" b="b"/>
              <a:pathLst>
                <a:path w="2326004">
                  <a:moveTo>
                    <a:pt x="0" y="0"/>
                  </a:moveTo>
                  <a:lnTo>
                    <a:pt x="2325598" y="0"/>
                  </a:lnTo>
                </a:path>
              </a:pathLst>
            </a:custGeom>
            <a:ln w="291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12" name="object 12"/>
            <p:cNvSpPr/>
            <p:nvPr/>
          </p:nvSpPr>
          <p:spPr>
            <a:xfrm>
              <a:off x="6221882" y="1142646"/>
              <a:ext cx="2341245" cy="115570"/>
            </a:xfrm>
            <a:custGeom>
              <a:avLst/>
              <a:gdLst/>
              <a:ahLst/>
              <a:cxnLst/>
              <a:rect l="l" t="t" r="r" b="b"/>
              <a:pathLst>
                <a:path w="2341245" h="115569">
                  <a:moveTo>
                    <a:pt x="15113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13" y="115557"/>
                  </a:lnTo>
                  <a:lnTo>
                    <a:pt x="15113" y="0"/>
                  </a:lnTo>
                  <a:close/>
                </a:path>
                <a:path w="2341245" h="115569">
                  <a:moveTo>
                    <a:pt x="2340711" y="0"/>
                  </a:moveTo>
                  <a:lnTo>
                    <a:pt x="2325598" y="0"/>
                  </a:lnTo>
                  <a:lnTo>
                    <a:pt x="2325598" y="115557"/>
                  </a:lnTo>
                  <a:lnTo>
                    <a:pt x="2340711" y="115557"/>
                  </a:lnTo>
                  <a:lnTo>
                    <a:pt x="234071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</p:grpSp>
      <p:sp>
        <p:nvSpPr>
          <p:cNvPr id="13" name="object 13"/>
          <p:cNvSpPr/>
          <p:nvPr/>
        </p:nvSpPr>
        <p:spPr>
          <a:xfrm>
            <a:off x="1202195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80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87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14" name="object 14"/>
          <p:cNvSpPr/>
          <p:nvPr/>
        </p:nvSpPr>
        <p:spPr>
          <a:xfrm>
            <a:off x="2773226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80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74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15" name="object 15"/>
          <p:cNvSpPr/>
          <p:nvPr/>
        </p:nvSpPr>
        <p:spPr>
          <a:xfrm>
            <a:off x="4344241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79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74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16" name="object 16"/>
          <p:cNvSpPr/>
          <p:nvPr/>
        </p:nvSpPr>
        <p:spPr>
          <a:xfrm>
            <a:off x="5914782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79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74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17" name="object 17"/>
          <p:cNvSpPr/>
          <p:nvPr/>
        </p:nvSpPr>
        <p:spPr>
          <a:xfrm>
            <a:off x="7485797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79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87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18" name="object 18"/>
          <p:cNvSpPr/>
          <p:nvPr/>
        </p:nvSpPr>
        <p:spPr>
          <a:xfrm>
            <a:off x="9056829" y="4192904"/>
            <a:ext cx="784738" cy="368691"/>
          </a:xfrm>
          <a:custGeom>
            <a:avLst/>
            <a:gdLst/>
            <a:ahLst/>
            <a:cxnLst/>
            <a:rect l="l" t="t" r="r" b="b"/>
            <a:pathLst>
              <a:path w="589279" h="276860">
                <a:moveTo>
                  <a:pt x="588962" y="0"/>
                </a:moveTo>
                <a:lnTo>
                  <a:pt x="0" y="0"/>
                </a:lnTo>
                <a:lnTo>
                  <a:pt x="0" y="276479"/>
                </a:lnTo>
                <a:lnTo>
                  <a:pt x="294474" y="276479"/>
                </a:lnTo>
                <a:lnTo>
                  <a:pt x="588962" y="276479"/>
                </a:lnTo>
                <a:lnTo>
                  <a:pt x="588962" y="0"/>
                </a:lnTo>
                <a:close/>
              </a:path>
            </a:pathLst>
          </a:custGeom>
          <a:solidFill>
            <a:srgbClr val="86CDF9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1202196" y="4192904"/>
          <a:ext cx="9421919" cy="3678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4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6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5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47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55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47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5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47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47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38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67846">
                <a:tc>
                  <a:txBody>
                    <a:bodyPr/>
                    <a:lstStyle/>
                    <a:p>
                      <a:pPr marL="88900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2024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2025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2026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2027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2028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2029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2030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2031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2032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2033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2034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1810"/>
                        </a:lnSpc>
                      </a:pPr>
                      <a:r>
                        <a:rPr sz="2100" spc="-20" dirty="0">
                          <a:latin typeface="Calibri"/>
                          <a:cs typeface="Calibri"/>
                        </a:rPr>
                        <a:t>2035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0" name="object 20"/>
          <p:cNvGrpSpPr/>
          <p:nvPr/>
        </p:nvGrpSpPr>
        <p:grpSpPr>
          <a:xfrm>
            <a:off x="10631682" y="4005938"/>
            <a:ext cx="983459" cy="744994"/>
            <a:chOff x="7977961" y="3008162"/>
            <a:chExt cx="738505" cy="559435"/>
          </a:xfrm>
        </p:grpSpPr>
        <p:sp>
          <p:nvSpPr>
            <p:cNvPr id="21" name="object 21"/>
            <p:cNvSpPr/>
            <p:nvPr/>
          </p:nvSpPr>
          <p:spPr>
            <a:xfrm>
              <a:off x="7977961" y="3008162"/>
              <a:ext cx="738505" cy="559435"/>
            </a:xfrm>
            <a:custGeom>
              <a:avLst/>
              <a:gdLst/>
              <a:ahLst/>
              <a:cxnLst/>
              <a:rect l="l" t="t" r="r" b="b"/>
              <a:pathLst>
                <a:path w="738504" h="559435">
                  <a:moveTo>
                    <a:pt x="359638" y="0"/>
                  </a:moveTo>
                  <a:lnTo>
                    <a:pt x="359638" y="141478"/>
                  </a:lnTo>
                  <a:lnTo>
                    <a:pt x="0" y="141478"/>
                  </a:lnTo>
                  <a:lnTo>
                    <a:pt x="0" y="417601"/>
                  </a:lnTo>
                  <a:lnTo>
                    <a:pt x="359638" y="417601"/>
                  </a:lnTo>
                  <a:lnTo>
                    <a:pt x="359638" y="559435"/>
                  </a:lnTo>
                  <a:lnTo>
                    <a:pt x="738352" y="279717"/>
                  </a:lnTo>
                  <a:lnTo>
                    <a:pt x="359638" y="0"/>
                  </a:lnTo>
                  <a:close/>
                </a:path>
              </a:pathLst>
            </a:custGeom>
            <a:solidFill>
              <a:srgbClr val="86CDF9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22" name="object 22"/>
            <p:cNvSpPr/>
            <p:nvPr/>
          </p:nvSpPr>
          <p:spPr>
            <a:xfrm>
              <a:off x="7977961" y="3008162"/>
              <a:ext cx="738505" cy="559435"/>
            </a:xfrm>
            <a:custGeom>
              <a:avLst/>
              <a:gdLst/>
              <a:ahLst/>
              <a:cxnLst/>
              <a:rect l="l" t="t" r="r" b="b"/>
              <a:pathLst>
                <a:path w="738504" h="559435">
                  <a:moveTo>
                    <a:pt x="0" y="141478"/>
                  </a:moveTo>
                  <a:lnTo>
                    <a:pt x="359638" y="141478"/>
                  </a:lnTo>
                  <a:lnTo>
                    <a:pt x="359638" y="0"/>
                  </a:lnTo>
                  <a:lnTo>
                    <a:pt x="738352" y="279717"/>
                  </a:lnTo>
                  <a:lnTo>
                    <a:pt x="359638" y="559435"/>
                  </a:lnTo>
                  <a:lnTo>
                    <a:pt x="359638" y="417601"/>
                  </a:lnTo>
                  <a:lnTo>
                    <a:pt x="0" y="417601"/>
                  </a:lnTo>
                  <a:lnTo>
                    <a:pt x="0" y="141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101870" y="1023392"/>
            <a:ext cx="954708" cy="478742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lnSpc>
                <a:spcPts val="1758"/>
              </a:lnSpc>
              <a:spcBef>
                <a:spcPts val="133"/>
              </a:spcBef>
            </a:pPr>
            <a:r>
              <a:rPr sz="1598" b="1" spc="-27" dirty="0">
                <a:solidFill>
                  <a:srgbClr val="FF0000"/>
                </a:solidFill>
                <a:latin typeface="Calibri"/>
                <a:cs typeface="Calibri"/>
              </a:rPr>
              <a:t>BFI*</a:t>
            </a:r>
            <a:endParaRPr sz="1598">
              <a:latin typeface="Calibri"/>
              <a:cs typeface="Calibri"/>
            </a:endParaRPr>
          </a:p>
          <a:p>
            <a:pPr marL="16913">
              <a:lnSpc>
                <a:spcPts val="1758"/>
              </a:lnSpc>
            </a:pPr>
            <a:r>
              <a:rPr sz="1598" b="1" spc="-13" dirty="0">
                <a:solidFill>
                  <a:srgbClr val="FF0000"/>
                </a:solidFill>
                <a:latin typeface="Calibri"/>
                <a:cs typeface="Calibri"/>
              </a:rPr>
              <a:t>2021–2024</a:t>
            </a:r>
            <a:endParaRPr sz="1598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84403" y="1102035"/>
            <a:ext cx="4737178" cy="344134"/>
          </a:xfrm>
          <a:prstGeom prst="rect">
            <a:avLst/>
          </a:prstGeom>
        </p:spPr>
        <p:txBody>
          <a:bodyPr vert="horz" wrap="square" lIns="0" tIns="16067" rIns="0" bIns="0" rtlCol="0">
            <a:spAutoFit/>
          </a:bodyPr>
          <a:lstStyle/>
          <a:p>
            <a:pPr marL="16913">
              <a:spcBef>
                <a:spcPts val="127"/>
              </a:spcBef>
              <a:tabLst>
                <a:tab pos="3085702" algn="l"/>
              </a:tabLst>
            </a:pPr>
            <a:r>
              <a:rPr sz="2131" b="1" dirty="0">
                <a:solidFill>
                  <a:srgbClr val="FF0000"/>
                </a:solidFill>
                <a:latin typeface="Calibri"/>
                <a:cs typeface="Calibri"/>
              </a:rPr>
              <a:t>BFI</a:t>
            </a:r>
            <a:r>
              <a:rPr sz="2131" b="1" spc="-53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31" b="1" spc="-13" dirty="0">
                <a:solidFill>
                  <a:srgbClr val="FF0000"/>
                </a:solidFill>
                <a:latin typeface="Calibri"/>
                <a:cs typeface="Calibri"/>
              </a:rPr>
              <a:t>2025–2028</a:t>
            </a:r>
            <a:r>
              <a:rPr sz="2131" b="1" dirty="0">
                <a:solidFill>
                  <a:srgbClr val="FF0000"/>
                </a:solidFill>
                <a:latin typeface="Calibri"/>
                <a:cs typeface="Calibri"/>
              </a:rPr>
              <a:t>	BFI</a:t>
            </a:r>
            <a:r>
              <a:rPr sz="2131" b="1" spc="-53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31" b="1" spc="-13" dirty="0">
                <a:solidFill>
                  <a:srgbClr val="FF0000"/>
                </a:solidFill>
                <a:latin typeface="Calibri"/>
                <a:cs typeface="Calibri"/>
              </a:rPr>
              <a:t>2029–2032</a:t>
            </a:r>
            <a:endParaRPr sz="2131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917182" y="1102035"/>
            <a:ext cx="1667568" cy="344134"/>
          </a:xfrm>
          <a:prstGeom prst="rect">
            <a:avLst/>
          </a:prstGeom>
        </p:spPr>
        <p:txBody>
          <a:bodyPr vert="horz" wrap="square" lIns="0" tIns="16067" rIns="0" bIns="0" rtlCol="0">
            <a:spAutoFit/>
          </a:bodyPr>
          <a:lstStyle/>
          <a:p>
            <a:pPr marL="16913">
              <a:spcBef>
                <a:spcPts val="127"/>
              </a:spcBef>
            </a:pPr>
            <a:r>
              <a:rPr sz="2131" b="1" dirty="0">
                <a:solidFill>
                  <a:srgbClr val="FF0000"/>
                </a:solidFill>
                <a:latin typeface="Calibri"/>
                <a:cs typeface="Calibri"/>
              </a:rPr>
              <a:t>BFI</a:t>
            </a:r>
            <a:r>
              <a:rPr sz="2131" b="1" spc="-53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31" b="1" spc="-13" dirty="0">
                <a:solidFill>
                  <a:srgbClr val="FF0000"/>
                </a:solidFill>
                <a:latin typeface="Calibri"/>
                <a:cs typeface="Calibri"/>
              </a:rPr>
              <a:t>2033–2036</a:t>
            </a:r>
            <a:endParaRPr sz="2131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44703" y="5283437"/>
            <a:ext cx="2119976" cy="530038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algn="ctr">
              <a:lnSpc>
                <a:spcPts val="2064"/>
              </a:lnSpc>
              <a:spcBef>
                <a:spcPts val="133"/>
              </a:spcBef>
            </a:pPr>
            <a:r>
              <a:rPr sz="1864" spc="-13" dirty="0">
                <a:latin typeface="Calibri"/>
                <a:cs typeface="Calibri"/>
              </a:rPr>
              <a:t>Preproject?</a:t>
            </a:r>
            <a:endParaRPr sz="1864">
              <a:latin typeface="Calibri"/>
              <a:cs typeface="Calibri"/>
            </a:endParaRPr>
          </a:p>
          <a:p>
            <a:pPr algn="ctr">
              <a:lnSpc>
                <a:spcPts val="1904"/>
              </a:lnSpc>
            </a:pPr>
            <a:r>
              <a:rPr sz="1731" spc="-33" dirty="0">
                <a:latin typeface="Calibri"/>
                <a:cs typeface="Calibri"/>
              </a:rPr>
              <a:t>(Injector,</a:t>
            </a:r>
            <a:r>
              <a:rPr sz="1731" spc="27" dirty="0">
                <a:latin typeface="Calibri"/>
                <a:cs typeface="Calibri"/>
              </a:rPr>
              <a:t> </a:t>
            </a:r>
            <a:r>
              <a:rPr sz="1731" spc="-13" dirty="0">
                <a:latin typeface="Calibri"/>
                <a:cs typeface="Calibri"/>
              </a:rPr>
              <a:t>undulators,...)</a:t>
            </a:r>
            <a:endParaRPr sz="1731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473639" y="4808823"/>
            <a:ext cx="1881510" cy="30395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864" dirty="0">
                <a:latin typeface="Calibri"/>
                <a:cs typeface="Calibri"/>
              </a:rPr>
              <a:t>Project</a:t>
            </a:r>
            <a:r>
              <a:rPr sz="1864" spc="-107" dirty="0">
                <a:latin typeface="Calibri"/>
                <a:cs typeface="Calibri"/>
              </a:rPr>
              <a:t> </a:t>
            </a:r>
            <a:r>
              <a:rPr sz="1864" spc="-13" dirty="0">
                <a:latin typeface="Calibri"/>
                <a:cs typeface="Calibri"/>
              </a:rPr>
              <a:t>realization?</a:t>
            </a:r>
            <a:endParaRPr sz="1864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225213" y="4929762"/>
            <a:ext cx="3874643" cy="249459"/>
            <a:chOff x="914400" y="3701886"/>
            <a:chExt cx="2909570" cy="187325"/>
          </a:xfrm>
        </p:grpSpPr>
        <p:sp>
          <p:nvSpPr>
            <p:cNvPr id="29" name="object 29"/>
            <p:cNvSpPr/>
            <p:nvPr/>
          </p:nvSpPr>
          <p:spPr>
            <a:xfrm>
              <a:off x="1518475" y="3831122"/>
              <a:ext cx="2183765" cy="0"/>
            </a:xfrm>
            <a:custGeom>
              <a:avLst/>
              <a:gdLst/>
              <a:ahLst/>
              <a:cxnLst/>
              <a:rect l="l" t="t" r="r" b="b"/>
              <a:pathLst>
                <a:path w="2183765">
                  <a:moveTo>
                    <a:pt x="0" y="0"/>
                  </a:moveTo>
                  <a:lnTo>
                    <a:pt x="2183765" y="0"/>
                  </a:lnTo>
                </a:path>
              </a:pathLst>
            </a:custGeom>
            <a:ln w="29159">
              <a:solidFill>
                <a:srgbClr val="00007F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30" name="object 30"/>
            <p:cNvSpPr/>
            <p:nvPr/>
          </p:nvSpPr>
          <p:spPr>
            <a:xfrm>
              <a:off x="1510919" y="3773527"/>
              <a:ext cx="15240" cy="115570"/>
            </a:xfrm>
            <a:custGeom>
              <a:avLst/>
              <a:gdLst/>
              <a:ahLst/>
              <a:cxnLst/>
              <a:rect l="l" t="t" r="r" b="b"/>
              <a:pathLst>
                <a:path w="15240" h="115570">
                  <a:moveTo>
                    <a:pt x="15125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25" y="115557"/>
                  </a:lnTo>
                  <a:lnTo>
                    <a:pt x="15125" y="0"/>
                  </a:lnTo>
                  <a:close/>
                </a:path>
              </a:pathLst>
            </a:custGeom>
            <a:solidFill>
              <a:srgbClr val="00007F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pic>
          <p:nvPicPr>
            <p:cNvPr id="31" name="object 3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94683" y="3773527"/>
              <a:ext cx="128879" cy="115557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921956" y="3759481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>
                  <a:moveTo>
                    <a:pt x="0" y="0"/>
                  </a:moveTo>
                  <a:lnTo>
                    <a:pt x="456844" y="0"/>
                  </a:lnTo>
                </a:path>
              </a:pathLst>
            </a:custGeom>
            <a:ln w="29159">
              <a:solidFill>
                <a:srgbClr val="00007F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33" name="object 33"/>
            <p:cNvSpPr/>
            <p:nvPr/>
          </p:nvSpPr>
          <p:spPr>
            <a:xfrm>
              <a:off x="914400" y="3701886"/>
              <a:ext cx="15240" cy="115570"/>
            </a:xfrm>
            <a:custGeom>
              <a:avLst/>
              <a:gdLst/>
              <a:ahLst/>
              <a:cxnLst/>
              <a:rect l="l" t="t" r="r" b="b"/>
              <a:pathLst>
                <a:path w="15240" h="115570">
                  <a:moveTo>
                    <a:pt x="15125" y="0"/>
                  </a:moveTo>
                  <a:lnTo>
                    <a:pt x="0" y="0"/>
                  </a:lnTo>
                  <a:lnTo>
                    <a:pt x="0" y="115557"/>
                  </a:lnTo>
                  <a:lnTo>
                    <a:pt x="15125" y="115557"/>
                  </a:lnTo>
                  <a:lnTo>
                    <a:pt x="15125" y="0"/>
                  </a:lnTo>
                  <a:close/>
                </a:path>
              </a:pathLst>
            </a:custGeom>
            <a:solidFill>
              <a:srgbClr val="00007F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pic>
          <p:nvPicPr>
            <p:cNvPr id="34" name="object 3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1244" y="3701886"/>
              <a:ext cx="128879" cy="115557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5930359" y="5111454"/>
            <a:ext cx="5505004" cy="153903"/>
            <a:chOff x="4447616" y="3838323"/>
            <a:chExt cx="4133850" cy="115570"/>
          </a:xfrm>
        </p:grpSpPr>
        <p:sp>
          <p:nvSpPr>
            <p:cNvPr id="36" name="object 36"/>
            <p:cNvSpPr/>
            <p:nvPr/>
          </p:nvSpPr>
          <p:spPr>
            <a:xfrm>
              <a:off x="4462195" y="3895917"/>
              <a:ext cx="3997960" cy="635"/>
            </a:xfrm>
            <a:custGeom>
              <a:avLst/>
              <a:gdLst/>
              <a:ahLst/>
              <a:cxnLst/>
              <a:rect l="l" t="t" r="r" b="b"/>
              <a:pathLst>
                <a:path w="3997959" h="635">
                  <a:moveTo>
                    <a:pt x="0" y="0"/>
                  </a:moveTo>
                  <a:lnTo>
                    <a:pt x="3997439" y="368"/>
                  </a:lnTo>
                </a:path>
              </a:pathLst>
            </a:custGeom>
            <a:ln w="29159">
              <a:solidFill>
                <a:srgbClr val="00007F"/>
              </a:solidFill>
            </a:ln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sp>
          <p:nvSpPr>
            <p:cNvPr id="37" name="object 37"/>
            <p:cNvSpPr/>
            <p:nvPr/>
          </p:nvSpPr>
          <p:spPr>
            <a:xfrm>
              <a:off x="4454639" y="3838323"/>
              <a:ext cx="15240" cy="115570"/>
            </a:xfrm>
            <a:custGeom>
              <a:avLst/>
              <a:gdLst/>
              <a:ahLst/>
              <a:cxnLst/>
              <a:rect l="l" t="t" r="r" b="b"/>
              <a:pathLst>
                <a:path w="15239" h="115570">
                  <a:moveTo>
                    <a:pt x="15125" y="0"/>
                  </a:moveTo>
                  <a:lnTo>
                    <a:pt x="0" y="0"/>
                  </a:lnTo>
                  <a:lnTo>
                    <a:pt x="0" y="115201"/>
                  </a:lnTo>
                  <a:lnTo>
                    <a:pt x="5397" y="115557"/>
                  </a:lnTo>
                  <a:lnTo>
                    <a:pt x="15125" y="115557"/>
                  </a:lnTo>
                  <a:lnTo>
                    <a:pt x="15125" y="0"/>
                  </a:lnTo>
                  <a:close/>
                </a:path>
              </a:pathLst>
            </a:custGeom>
            <a:solidFill>
              <a:srgbClr val="00007F"/>
            </a:solidFill>
          </p:spPr>
          <p:txBody>
            <a:bodyPr wrap="square" lIns="0" tIns="0" rIns="0" bIns="0" rtlCol="0"/>
            <a:lstStyle/>
            <a:p>
              <a:endParaRPr sz="2397"/>
            </a:p>
          </p:txBody>
        </p:sp>
        <p:pic>
          <p:nvPicPr>
            <p:cNvPr id="38" name="object 3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2078" y="3838323"/>
              <a:ext cx="128879" cy="115557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863134" y="5187543"/>
            <a:ext cx="1172877" cy="552680"/>
          </a:xfrm>
          <a:prstGeom prst="rect">
            <a:avLst/>
          </a:prstGeom>
        </p:spPr>
        <p:txBody>
          <a:bodyPr vert="horz" wrap="square" lIns="0" tIns="62576" rIns="0" bIns="0" rtlCol="0">
            <a:spAutoFit/>
          </a:bodyPr>
          <a:lstStyle/>
          <a:p>
            <a:pPr marL="244387" marR="6765" indent="-228320">
              <a:lnSpc>
                <a:spcPts val="1878"/>
              </a:lnSpc>
              <a:spcBef>
                <a:spcPts val="493"/>
              </a:spcBef>
            </a:pPr>
            <a:r>
              <a:rPr sz="1864" spc="-27" dirty="0">
                <a:latin typeface="Calibri"/>
                <a:cs typeface="Calibri"/>
              </a:rPr>
              <a:t>Preparatory </a:t>
            </a:r>
            <a:r>
              <a:rPr sz="1864" spc="-13" dirty="0">
                <a:latin typeface="Calibri"/>
                <a:cs typeface="Calibri"/>
              </a:rPr>
              <a:t>studies</a:t>
            </a:r>
            <a:endParaRPr sz="1864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344056" y="4619927"/>
            <a:ext cx="441415" cy="30395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864" b="1" spc="-33" dirty="0">
                <a:solidFill>
                  <a:srgbClr val="00007F"/>
                </a:solidFill>
                <a:latin typeface="Calibri"/>
                <a:cs typeface="Calibri"/>
              </a:rPr>
              <a:t>CDR</a:t>
            </a:r>
            <a:endParaRPr sz="1864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31798" y="4387889"/>
            <a:ext cx="247767" cy="30395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864" b="1" spc="-113" dirty="0">
                <a:solidFill>
                  <a:srgbClr val="00007F"/>
                </a:solidFill>
                <a:latin typeface="Arial"/>
                <a:cs typeface="Arial"/>
              </a:rPr>
              <a:t></a:t>
            </a:r>
            <a:endParaRPr sz="1864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014331" y="4387889"/>
            <a:ext cx="247767" cy="30395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864" b="1" spc="-113" dirty="0">
                <a:solidFill>
                  <a:srgbClr val="00007F"/>
                </a:solidFill>
                <a:latin typeface="Arial"/>
                <a:cs typeface="Arial"/>
              </a:rPr>
              <a:t></a:t>
            </a:r>
            <a:endParaRPr sz="1864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926589" y="4620401"/>
            <a:ext cx="433804" cy="30395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864" b="1" spc="-33" dirty="0">
                <a:solidFill>
                  <a:srgbClr val="00007F"/>
                </a:solidFill>
                <a:latin typeface="Calibri"/>
                <a:cs typeface="Calibri"/>
              </a:rPr>
              <a:t>TDR</a:t>
            </a:r>
            <a:endParaRPr sz="1864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062211" y="2058095"/>
            <a:ext cx="2448923" cy="805033"/>
          </a:xfrm>
          <a:custGeom>
            <a:avLst/>
            <a:gdLst/>
            <a:ahLst/>
            <a:cxnLst/>
            <a:rect l="l" t="t" r="r" b="b"/>
            <a:pathLst>
              <a:path w="1838960" h="604519">
                <a:moveTo>
                  <a:pt x="1323365" y="0"/>
                </a:moveTo>
                <a:lnTo>
                  <a:pt x="1323365" y="157327"/>
                </a:lnTo>
                <a:lnTo>
                  <a:pt x="0" y="157327"/>
                </a:lnTo>
                <a:lnTo>
                  <a:pt x="0" y="446404"/>
                </a:lnTo>
                <a:lnTo>
                  <a:pt x="1323365" y="446404"/>
                </a:lnTo>
                <a:lnTo>
                  <a:pt x="1323365" y="604088"/>
                </a:lnTo>
                <a:lnTo>
                  <a:pt x="1838883" y="302044"/>
                </a:lnTo>
                <a:lnTo>
                  <a:pt x="1323365" y="0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45" name="object 45"/>
          <p:cNvSpPr txBox="1"/>
          <p:nvPr/>
        </p:nvSpPr>
        <p:spPr>
          <a:xfrm>
            <a:off x="1662298" y="2214739"/>
            <a:ext cx="918346" cy="38596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2397" spc="-13" dirty="0">
                <a:latin typeface="Calibri"/>
                <a:cs typeface="Calibri"/>
              </a:rPr>
              <a:t>SLS-</a:t>
            </a:r>
            <a:r>
              <a:rPr sz="2397" spc="-33" dirty="0">
                <a:latin typeface="Calibri"/>
                <a:cs typeface="Calibri"/>
              </a:rPr>
              <a:t>2.0</a:t>
            </a:r>
            <a:endParaRPr sz="2397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561364" y="2201920"/>
            <a:ext cx="1567784" cy="528514"/>
          </a:xfrm>
          <a:custGeom>
            <a:avLst/>
            <a:gdLst/>
            <a:ahLst/>
            <a:cxnLst/>
            <a:rect l="l" t="t" r="r" b="b"/>
            <a:pathLst>
              <a:path w="1177289" h="396875">
                <a:moveTo>
                  <a:pt x="747369" y="0"/>
                </a:moveTo>
                <a:lnTo>
                  <a:pt x="747369" y="90728"/>
                </a:lnTo>
                <a:lnTo>
                  <a:pt x="0" y="90728"/>
                </a:lnTo>
                <a:lnTo>
                  <a:pt x="0" y="305638"/>
                </a:lnTo>
                <a:lnTo>
                  <a:pt x="747369" y="305638"/>
                </a:lnTo>
                <a:lnTo>
                  <a:pt x="747369" y="396722"/>
                </a:lnTo>
                <a:lnTo>
                  <a:pt x="1176845" y="198361"/>
                </a:lnTo>
                <a:lnTo>
                  <a:pt x="747369" y="0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47" name="object 47"/>
          <p:cNvSpPr txBox="1"/>
          <p:nvPr/>
        </p:nvSpPr>
        <p:spPr>
          <a:xfrm>
            <a:off x="3609648" y="2246382"/>
            <a:ext cx="1158503" cy="344134"/>
          </a:xfrm>
          <a:prstGeom prst="rect">
            <a:avLst/>
          </a:prstGeom>
        </p:spPr>
        <p:txBody>
          <a:bodyPr vert="horz" wrap="square" lIns="0" tIns="16067" rIns="0" bIns="0" rtlCol="0">
            <a:spAutoFit/>
          </a:bodyPr>
          <a:lstStyle/>
          <a:p>
            <a:pPr marL="16913">
              <a:spcBef>
                <a:spcPts val="127"/>
              </a:spcBef>
            </a:pPr>
            <a:r>
              <a:rPr sz="2131" spc="-13" dirty="0">
                <a:latin typeface="Calibri"/>
                <a:cs typeface="Calibri"/>
              </a:rPr>
              <a:t>beamlines</a:t>
            </a:r>
            <a:endParaRPr sz="2131">
              <a:latin typeface="Calibri"/>
              <a:cs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837851" y="2921037"/>
            <a:ext cx="5867776" cy="1044344"/>
          </a:xfrm>
          <a:custGeom>
            <a:avLst/>
            <a:gdLst/>
            <a:ahLst/>
            <a:cxnLst/>
            <a:rect l="l" t="t" r="r" b="b"/>
            <a:pathLst>
              <a:path w="4406265" h="784225">
                <a:moveTo>
                  <a:pt x="851039" y="190436"/>
                </a:moveTo>
                <a:lnTo>
                  <a:pt x="581406" y="0"/>
                </a:lnTo>
                <a:lnTo>
                  <a:pt x="581406" y="98996"/>
                </a:lnTo>
                <a:lnTo>
                  <a:pt x="0" y="98996"/>
                </a:lnTo>
                <a:lnTo>
                  <a:pt x="0" y="281520"/>
                </a:lnTo>
                <a:lnTo>
                  <a:pt x="581406" y="281520"/>
                </a:lnTo>
                <a:lnTo>
                  <a:pt x="581406" y="380885"/>
                </a:lnTo>
                <a:lnTo>
                  <a:pt x="851039" y="190436"/>
                </a:lnTo>
                <a:close/>
              </a:path>
              <a:path w="4406265" h="784225">
                <a:moveTo>
                  <a:pt x="4406036" y="458279"/>
                </a:moveTo>
                <a:lnTo>
                  <a:pt x="3732123" y="132473"/>
                </a:lnTo>
                <a:lnTo>
                  <a:pt x="3732123" y="313918"/>
                </a:lnTo>
                <a:lnTo>
                  <a:pt x="2061362" y="313918"/>
                </a:lnTo>
                <a:lnTo>
                  <a:pt x="2061362" y="602284"/>
                </a:lnTo>
                <a:lnTo>
                  <a:pt x="3732123" y="602284"/>
                </a:lnTo>
                <a:lnTo>
                  <a:pt x="3732123" y="784085"/>
                </a:lnTo>
                <a:lnTo>
                  <a:pt x="4406036" y="458279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49" name="object 49"/>
          <p:cNvSpPr txBox="1"/>
          <p:nvPr/>
        </p:nvSpPr>
        <p:spPr>
          <a:xfrm>
            <a:off x="4369999" y="3311631"/>
            <a:ext cx="1150047" cy="344134"/>
          </a:xfrm>
          <a:prstGeom prst="rect">
            <a:avLst/>
          </a:prstGeom>
        </p:spPr>
        <p:txBody>
          <a:bodyPr vert="horz" wrap="square" lIns="0" tIns="16067" rIns="0" bIns="0" rtlCol="0">
            <a:spAutoFit/>
          </a:bodyPr>
          <a:lstStyle/>
          <a:p>
            <a:pPr marL="16913">
              <a:spcBef>
                <a:spcPts val="127"/>
              </a:spcBef>
            </a:pPr>
            <a:r>
              <a:rPr sz="2131" spc="-27" dirty="0">
                <a:latin typeface="Calibri"/>
                <a:cs typeface="Calibri"/>
              </a:rPr>
              <a:t>IMPACT**</a:t>
            </a:r>
            <a:endParaRPr sz="2131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85662" y="3322167"/>
            <a:ext cx="991070" cy="471190"/>
          </a:xfrm>
          <a:prstGeom prst="rect">
            <a:avLst/>
          </a:prstGeom>
        </p:spPr>
        <p:txBody>
          <a:bodyPr vert="horz" wrap="square" lIns="0" tIns="57502" rIns="0" bIns="0" rtlCol="0">
            <a:spAutoFit/>
          </a:bodyPr>
          <a:lstStyle/>
          <a:p>
            <a:pPr marL="16913" marR="6765">
              <a:lnSpc>
                <a:spcPts val="1598"/>
              </a:lnSpc>
              <a:spcBef>
                <a:spcPts val="453"/>
              </a:spcBef>
            </a:pPr>
            <a:r>
              <a:rPr sz="1598" spc="-13" dirty="0">
                <a:latin typeface="Calibri"/>
                <a:cs typeface="Calibri"/>
              </a:rPr>
              <a:t>SwissFEL endstations</a:t>
            </a:r>
            <a:endParaRPr sz="1598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663445" y="4179325"/>
            <a:ext cx="1062803" cy="311176"/>
          </a:xfrm>
          <a:prstGeom prst="rect">
            <a:avLst/>
          </a:prstGeom>
        </p:spPr>
        <p:txBody>
          <a:bodyPr vert="horz" wrap="square" lIns="0" tIns="16067" rIns="0" bIns="0" rtlCol="0">
            <a:spAutoFit/>
          </a:bodyPr>
          <a:lstStyle/>
          <a:p>
            <a:pPr marL="16913">
              <a:lnSpc>
                <a:spcPts val="2344"/>
              </a:lnSpc>
              <a:spcBef>
                <a:spcPts val="127"/>
              </a:spcBef>
            </a:pPr>
            <a:r>
              <a:rPr sz="2131" spc="-33" dirty="0">
                <a:latin typeface="Calibri"/>
                <a:cs typeface="Calibri"/>
              </a:rPr>
              <a:t>203</a:t>
            </a:r>
            <a:r>
              <a:rPr sz="2131" spc="-67" dirty="0">
                <a:latin typeface="Calibri"/>
                <a:cs typeface="Calibri"/>
              </a:rPr>
              <a:t>6</a:t>
            </a:r>
            <a:endParaRPr sz="2131" dirty="0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903847" y="1988778"/>
            <a:ext cx="2484464" cy="538969"/>
          </a:xfrm>
          <a:custGeom>
            <a:avLst/>
            <a:gdLst/>
            <a:ahLst/>
            <a:cxnLst/>
            <a:rect l="l" t="t" r="r" b="b"/>
            <a:pathLst>
              <a:path w="2462529" h="521335">
                <a:moveTo>
                  <a:pt x="1808276" y="0"/>
                </a:moveTo>
                <a:lnTo>
                  <a:pt x="1808276" y="146888"/>
                </a:lnTo>
                <a:lnTo>
                  <a:pt x="0" y="146888"/>
                </a:lnTo>
                <a:lnTo>
                  <a:pt x="0" y="373684"/>
                </a:lnTo>
                <a:lnTo>
                  <a:pt x="1808276" y="373684"/>
                </a:lnTo>
                <a:lnTo>
                  <a:pt x="1808276" y="520928"/>
                </a:lnTo>
                <a:lnTo>
                  <a:pt x="2462403" y="260286"/>
                </a:lnTo>
                <a:lnTo>
                  <a:pt x="1808276" y="0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3" name="object 53"/>
          <p:cNvSpPr txBox="1"/>
          <p:nvPr/>
        </p:nvSpPr>
        <p:spPr>
          <a:xfrm>
            <a:off x="6270446" y="2058095"/>
            <a:ext cx="2022685" cy="38596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2397" dirty="0">
                <a:latin typeface="Calibri"/>
                <a:cs typeface="Calibri"/>
              </a:rPr>
              <a:t>Porthos</a:t>
            </a:r>
            <a:r>
              <a:rPr sz="2397" spc="-107" dirty="0">
                <a:latin typeface="Calibri"/>
                <a:cs typeface="Calibri"/>
              </a:rPr>
              <a:t> </a:t>
            </a:r>
            <a:r>
              <a:rPr sz="2397" spc="-67" dirty="0">
                <a:latin typeface="Calibri"/>
                <a:cs typeface="Calibri"/>
              </a:rPr>
              <a:t>I</a:t>
            </a:r>
            <a:r>
              <a:rPr lang="de-CH" sz="2397" spc="-67" dirty="0">
                <a:latin typeface="Calibri"/>
                <a:cs typeface="Calibri"/>
              </a:rPr>
              <a:t> ??? </a:t>
            </a:r>
            <a:endParaRPr sz="2397" dirty="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8394862" y="1758736"/>
            <a:ext cx="3279325" cy="946108"/>
          </a:xfrm>
          <a:custGeom>
            <a:avLst/>
            <a:gdLst/>
            <a:ahLst/>
            <a:cxnLst/>
            <a:rect l="l" t="t" r="r" b="b"/>
            <a:pathLst>
              <a:path w="2462529" h="771525">
                <a:moveTo>
                  <a:pt x="1808276" y="0"/>
                </a:moveTo>
                <a:lnTo>
                  <a:pt x="1808276" y="217436"/>
                </a:lnTo>
                <a:lnTo>
                  <a:pt x="0" y="217436"/>
                </a:lnTo>
                <a:lnTo>
                  <a:pt x="0" y="553681"/>
                </a:lnTo>
                <a:lnTo>
                  <a:pt x="1808276" y="553681"/>
                </a:lnTo>
                <a:lnTo>
                  <a:pt x="1808276" y="771474"/>
                </a:lnTo>
                <a:lnTo>
                  <a:pt x="2462403" y="385559"/>
                </a:lnTo>
                <a:lnTo>
                  <a:pt x="1808276" y="0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5" name="object 55"/>
          <p:cNvSpPr txBox="1"/>
          <p:nvPr/>
        </p:nvSpPr>
        <p:spPr>
          <a:xfrm>
            <a:off x="9219696" y="2024896"/>
            <a:ext cx="1213469" cy="38596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2397" dirty="0">
                <a:latin typeface="Calibri"/>
                <a:cs typeface="Calibri"/>
              </a:rPr>
              <a:t>Porthos</a:t>
            </a:r>
            <a:r>
              <a:rPr lang="de-CH" sz="2397" dirty="0">
                <a:latin typeface="Calibri"/>
                <a:cs typeface="Calibri"/>
              </a:rPr>
              <a:t> II</a:t>
            </a:r>
            <a:endParaRPr sz="2397" dirty="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580323" y="6035494"/>
            <a:ext cx="4568054" cy="42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13">
              <a:lnSpc>
                <a:spcPts val="1492"/>
              </a:lnSpc>
            </a:pPr>
            <a:r>
              <a:rPr sz="1598" dirty="0">
                <a:latin typeface="Calibri"/>
                <a:cs typeface="Calibri"/>
              </a:rPr>
              <a:t>*</a:t>
            </a:r>
            <a:r>
              <a:rPr sz="1598" spc="653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BFI</a:t>
            </a:r>
            <a:r>
              <a:rPr sz="1598" spc="-2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=</a:t>
            </a:r>
            <a:r>
              <a:rPr sz="1598" spc="-2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Swiss</a:t>
            </a:r>
            <a:r>
              <a:rPr sz="1598" spc="-13" dirty="0">
                <a:latin typeface="Calibri"/>
                <a:cs typeface="Calibri"/>
              </a:rPr>
              <a:t> Government</a:t>
            </a:r>
            <a:r>
              <a:rPr sz="1598" spc="-27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funding</a:t>
            </a:r>
            <a:r>
              <a:rPr sz="1598" spc="-33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periods</a:t>
            </a:r>
            <a:r>
              <a:rPr sz="1598" spc="-2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(four</a:t>
            </a:r>
            <a:r>
              <a:rPr sz="1598" spc="-27" dirty="0">
                <a:latin typeface="Calibri"/>
                <a:cs typeface="Calibri"/>
              </a:rPr>
              <a:t> </a:t>
            </a:r>
            <a:r>
              <a:rPr sz="1598" spc="-13" dirty="0">
                <a:latin typeface="Calibri"/>
                <a:cs typeface="Calibri"/>
              </a:rPr>
              <a:t>years)</a:t>
            </a:r>
            <a:endParaRPr sz="1598">
              <a:latin typeface="Calibri"/>
              <a:cs typeface="Calibri"/>
            </a:endParaRPr>
          </a:p>
          <a:p>
            <a:pPr marL="16913">
              <a:lnSpc>
                <a:spcPts val="1758"/>
              </a:lnSpc>
            </a:pPr>
            <a:r>
              <a:rPr sz="1598" dirty="0">
                <a:latin typeface="Calibri"/>
                <a:cs typeface="Calibri"/>
              </a:rPr>
              <a:t>**</a:t>
            </a:r>
            <a:r>
              <a:rPr sz="1598" spc="-33" dirty="0">
                <a:latin typeface="Calibri"/>
                <a:cs typeface="Calibri"/>
              </a:rPr>
              <a:t> </a:t>
            </a:r>
            <a:r>
              <a:rPr sz="1598" spc="-27" dirty="0">
                <a:latin typeface="Calibri"/>
                <a:cs typeface="Calibri"/>
              </a:rPr>
              <a:t>IMPACT</a:t>
            </a:r>
            <a:r>
              <a:rPr sz="1598" spc="-4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=</a:t>
            </a:r>
            <a:r>
              <a:rPr sz="1598" spc="-47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Upgrade</a:t>
            </a:r>
            <a:r>
              <a:rPr sz="1598" spc="-2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of</a:t>
            </a:r>
            <a:r>
              <a:rPr sz="1598" spc="-33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the</a:t>
            </a:r>
            <a:r>
              <a:rPr sz="1598" spc="-47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PSI</a:t>
            </a:r>
            <a:r>
              <a:rPr sz="1598" spc="-40" dirty="0">
                <a:latin typeface="Calibri"/>
                <a:cs typeface="Calibri"/>
              </a:rPr>
              <a:t> </a:t>
            </a:r>
            <a:r>
              <a:rPr sz="1598" dirty="0">
                <a:latin typeface="Calibri"/>
                <a:cs typeface="Calibri"/>
              </a:rPr>
              <a:t>proton</a:t>
            </a:r>
            <a:r>
              <a:rPr sz="1598" spc="-33" dirty="0">
                <a:latin typeface="Calibri"/>
                <a:cs typeface="Calibri"/>
              </a:rPr>
              <a:t> </a:t>
            </a:r>
            <a:r>
              <a:rPr sz="1598" spc="-13" dirty="0">
                <a:latin typeface="Calibri"/>
                <a:cs typeface="Calibri"/>
              </a:rPr>
              <a:t>facility</a:t>
            </a:r>
            <a:endParaRPr sz="1598">
              <a:latin typeface="Calibri"/>
              <a:cs typeface="Calibri"/>
            </a:endParaRPr>
          </a:p>
        </p:txBody>
      </p:sp>
      <p:sp>
        <p:nvSpPr>
          <p:cNvPr id="58" name="object 54">
            <a:extLst>
              <a:ext uri="{FF2B5EF4-FFF2-40B4-BE49-F238E27FC236}">
                <a16:creationId xmlns:a16="http://schemas.microsoft.com/office/drawing/2014/main" id="{EBCE860F-75D3-A2C0-E2B5-8DB3B8A4D768}"/>
              </a:ext>
            </a:extLst>
          </p:cNvPr>
          <p:cNvSpPr/>
          <p:nvPr/>
        </p:nvSpPr>
        <p:spPr>
          <a:xfrm>
            <a:off x="8417584" y="2677017"/>
            <a:ext cx="3279325" cy="1501463"/>
          </a:xfrm>
          <a:custGeom>
            <a:avLst/>
            <a:gdLst/>
            <a:ahLst/>
            <a:cxnLst/>
            <a:rect l="l" t="t" r="r" b="b"/>
            <a:pathLst>
              <a:path w="2462529" h="771525">
                <a:moveTo>
                  <a:pt x="1808276" y="0"/>
                </a:moveTo>
                <a:lnTo>
                  <a:pt x="1808276" y="217436"/>
                </a:lnTo>
                <a:lnTo>
                  <a:pt x="0" y="217436"/>
                </a:lnTo>
                <a:lnTo>
                  <a:pt x="0" y="553681"/>
                </a:lnTo>
                <a:lnTo>
                  <a:pt x="1808276" y="553681"/>
                </a:lnTo>
                <a:lnTo>
                  <a:pt x="1808276" y="771474"/>
                </a:lnTo>
                <a:lnTo>
                  <a:pt x="2462403" y="385559"/>
                </a:lnTo>
                <a:lnTo>
                  <a:pt x="1808276" y="0"/>
                </a:lnTo>
                <a:close/>
              </a:path>
            </a:pathLst>
          </a:custGeom>
          <a:solidFill>
            <a:srgbClr val="A8A8A8"/>
          </a:solidFill>
        </p:spPr>
        <p:txBody>
          <a:bodyPr wrap="square" lIns="0" tIns="0" rIns="0" bIns="0" rtlCol="0"/>
          <a:lstStyle/>
          <a:p>
            <a:endParaRPr sz="2397" dirty="0"/>
          </a:p>
        </p:txBody>
      </p:sp>
      <p:sp>
        <p:nvSpPr>
          <p:cNvPr id="59" name="object 55">
            <a:extLst>
              <a:ext uri="{FF2B5EF4-FFF2-40B4-BE49-F238E27FC236}">
                <a16:creationId xmlns:a16="http://schemas.microsoft.com/office/drawing/2014/main" id="{C5892812-413E-27B0-1AC5-07B3B827EFDB}"/>
              </a:ext>
            </a:extLst>
          </p:cNvPr>
          <p:cNvSpPr txBox="1"/>
          <p:nvPr/>
        </p:nvSpPr>
        <p:spPr>
          <a:xfrm>
            <a:off x="9371281" y="3221476"/>
            <a:ext cx="1213469" cy="385961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2397" dirty="0" err="1">
                <a:latin typeface="Calibri"/>
                <a:cs typeface="Calibri"/>
              </a:rPr>
              <a:t>Portho</a:t>
            </a:r>
            <a:r>
              <a:rPr lang="de-CH" sz="2397" dirty="0">
                <a:latin typeface="Calibri"/>
                <a:cs typeface="Calibri"/>
              </a:rPr>
              <a:t>s</a:t>
            </a:r>
            <a:endParaRPr sz="2397" dirty="0">
              <a:latin typeface="Calibri"/>
              <a:cs typeface="Calibri"/>
            </a:endParaRPr>
          </a:p>
        </p:txBody>
      </p:sp>
      <p:sp>
        <p:nvSpPr>
          <p:cNvPr id="60" name="6-point Star 59">
            <a:extLst>
              <a:ext uri="{FF2B5EF4-FFF2-40B4-BE49-F238E27FC236}">
                <a16:creationId xmlns:a16="http://schemas.microsoft.com/office/drawing/2014/main" id="{BD041E3D-1B7A-F540-BA79-2BA5402CBAD5}"/>
              </a:ext>
            </a:extLst>
          </p:cNvPr>
          <p:cNvSpPr/>
          <p:nvPr/>
        </p:nvSpPr>
        <p:spPr>
          <a:xfrm>
            <a:off x="8611794" y="2345090"/>
            <a:ext cx="1008112" cy="823940"/>
          </a:xfrm>
          <a:prstGeom prst="star6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/>
              <a:t>OR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C668457-9455-EDCA-962B-C76F526D5CEE}"/>
              </a:ext>
            </a:extLst>
          </p:cNvPr>
          <p:cNvSpPr txBox="1"/>
          <p:nvPr/>
        </p:nvSpPr>
        <p:spPr>
          <a:xfrm>
            <a:off x="7111491" y="5508047"/>
            <a:ext cx="4519579" cy="119898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397" dirty="0"/>
              <a:t>Staged approach preferred by CAS &amp; CPS to ensure continuity in </a:t>
            </a:r>
            <a:r>
              <a:rPr lang="en-US" sz="2397" dirty="0" err="1"/>
              <a:t>SwissFEL</a:t>
            </a:r>
            <a:r>
              <a:rPr lang="en-US" sz="2397" dirty="0"/>
              <a:t> development</a:t>
            </a:r>
          </a:p>
        </p:txBody>
      </p:sp>
    </p:spTree>
    <p:extLst>
      <p:ext uri="{BB962C8B-B14F-4D97-AF65-F5344CB8AC3E}">
        <p14:creationId xmlns:p14="http://schemas.microsoft.com/office/powerpoint/2010/main" val="373383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E177D-12BE-5D1A-6BC8-AEA2950F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19.01.25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266A86-72FE-3BC9-137F-99F4871C7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8BA2F-36B8-A6C2-C853-AE4D2B758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CB4B96-C85B-1598-213D-770D6AE77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388" y="113064"/>
            <a:ext cx="8595499" cy="66318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059EE3-4419-36E0-A780-FEAACB684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968" y="872665"/>
            <a:ext cx="3096344" cy="5112669"/>
          </a:xfrm>
        </p:spPr>
        <p:txBody>
          <a:bodyPr/>
          <a:lstStyle/>
          <a:p>
            <a:pPr algn="ctr"/>
            <a:r>
              <a:rPr lang="en-GB" sz="3200" b="1" dirty="0">
                <a:solidFill>
                  <a:srgbClr val="C3A048"/>
                </a:solidFill>
              </a:rPr>
              <a:t>SSB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C3A048"/>
              </a:solidFill>
            </a:endParaRPr>
          </a:p>
          <a:p>
            <a:pPr algn="ctr"/>
            <a:r>
              <a:rPr lang="en-GB" sz="1600" dirty="0">
                <a:solidFill>
                  <a:srgbClr val="C3A048"/>
                </a:solidFill>
              </a:rPr>
              <a:t>White Paper </a:t>
            </a:r>
          </a:p>
          <a:p>
            <a:pPr algn="ctr"/>
            <a:r>
              <a:rPr lang="en-GB" sz="1600" dirty="0">
                <a:solidFill>
                  <a:srgbClr val="C3A048"/>
                </a:solidFill>
              </a:rPr>
              <a:t>for PSI-</a:t>
            </a:r>
            <a:r>
              <a:rPr lang="en-GB" sz="1600" dirty="0" err="1">
                <a:solidFill>
                  <a:srgbClr val="C3A048"/>
                </a:solidFill>
              </a:rPr>
              <a:t>Rirector</a:t>
            </a:r>
            <a:endParaRPr lang="en-GB" sz="1600" dirty="0">
              <a:solidFill>
                <a:srgbClr val="C3A048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Undulator R&amp;D including afterburner</a:t>
            </a: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Injector RD for 3-bunch technology</a:t>
            </a: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Injector upgrade for lower energy spread beam, benefit to seeding</a:t>
            </a: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Self seeding R&amp;D towards demonstration on Aramis</a:t>
            </a: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Design study for building for </a:t>
            </a:r>
            <a:r>
              <a:rPr lang="en-GB" sz="1600" dirty="0" err="1">
                <a:solidFill>
                  <a:schemeClr val="bg1"/>
                </a:solidFill>
              </a:rPr>
              <a:t>groundbreaking</a:t>
            </a:r>
            <a:r>
              <a:rPr lang="en-GB" sz="1600" dirty="0">
                <a:solidFill>
                  <a:schemeClr val="bg1"/>
                </a:solidFill>
              </a:rPr>
              <a:t> in 2033</a:t>
            </a:r>
          </a:p>
          <a:p>
            <a:pPr algn="ctr">
              <a:spcBef>
                <a:spcPts val="1200"/>
              </a:spcBef>
            </a:pPr>
            <a:r>
              <a:rPr lang="en-GB" sz="1600" dirty="0">
                <a:solidFill>
                  <a:schemeClr val="bg1"/>
                </a:solidFill>
              </a:rPr>
              <a:t>Potentially energy upgrade for Aramis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5833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PS V8" id="{60DDCA37-A5CA-4154-8A04-26FD2C76E200}" vid="{8247A4F9-EBED-457E-B191-EE93C80CA4F5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617</TotalTime>
  <Words>490</Words>
  <Application>Microsoft Macintosh PowerPoint</Application>
  <PresentationFormat>Widescreen</PresentationFormat>
  <Paragraphs>90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Times New Roman</vt:lpstr>
      <vt:lpstr>Benutzerdefiniertes Design</vt:lpstr>
      <vt:lpstr>SwissFEL </vt:lpstr>
      <vt:lpstr>Community Roadmaps Published in December!</vt:lpstr>
      <vt:lpstr>Community Roadmap: Main Findings and Recommendations</vt:lpstr>
      <vt:lpstr>Community Science Case Examples (Roadmap)</vt:lpstr>
      <vt:lpstr>PowerPoint Presentation</vt:lpstr>
      <vt:lpstr>The Process Towards New Research Infrastructure</vt:lpstr>
      <vt:lpstr>Boundary Conditions of BFI and Porthos Options: Staged or Not?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SwissFEL</dc:title>
  <dc:creator>Christoph Bostedt</dc:creator>
  <dc:description>erstellt durch Vorlagenbauer.ch</dc:description>
  <cp:lastModifiedBy>Bostedt Christoph</cp:lastModifiedBy>
  <cp:revision>27</cp:revision>
  <dcterms:created xsi:type="dcterms:W3CDTF">2024-07-05T12:58:20Z</dcterms:created>
  <dcterms:modified xsi:type="dcterms:W3CDTF">2025-01-19T16:07:38Z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