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2"/>
  </p:notesMasterIdLst>
  <p:handoutMasterIdLst>
    <p:handoutMasterId r:id="rId13"/>
  </p:handoutMasterIdLst>
  <p:sldIdLst>
    <p:sldId id="328" r:id="rId5"/>
    <p:sldId id="372" r:id="rId6"/>
    <p:sldId id="378" r:id="rId7"/>
    <p:sldId id="379" r:id="rId8"/>
    <p:sldId id="380" r:id="rId9"/>
    <p:sldId id="373" r:id="rId10"/>
    <p:sldId id="381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E14DC"/>
    <a:srgbClr val="DC005A"/>
    <a:srgbClr val="F0F0F0"/>
    <a:srgbClr val="CBCCF5"/>
    <a:srgbClr val="E7E7FA"/>
    <a:srgbClr val="EBE7F9"/>
    <a:srgbClr val="D5CCF2"/>
    <a:srgbClr val="FF66FF"/>
    <a:srgbClr val="F5F5F5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 autoAdjust="0"/>
    <p:restoredTop sz="94695" autoAdjust="0"/>
  </p:normalViewPr>
  <p:slideViewPr>
    <p:cSldViewPr showGuides="1">
      <p:cViewPr varScale="1">
        <p:scale>
          <a:sx n="93" d="100"/>
          <a:sy n="93" d="100"/>
        </p:scale>
        <p:origin x="216" y="880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20.01.25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20.01.25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5DCBAC0-C997-51F4-B31A-6643077629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4E380BE0-D2DD-758D-8FB3-C66ABC43948F}"/>
              </a:ext>
            </a:extLst>
          </p:cNvPr>
          <p:cNvPicPr>
            <a:picLocks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839216ED-1D3E-4989-F73B-699207E3E07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6725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3CEB4D-6442-4EAE-928E-1716F64643EE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D67A8-72F5-4EA0-AEE5-AA706F0841C2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5DAF33-BDAF-478F-838A-E9F39586BE33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40236-327E-41B2-9035-218746EC9075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DEB0BF-E397-4E3B-8935-3C6AD4609862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5F19-A282-45FB-8907-9C687A09612B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807B13-42A0-42AA-9886-F18F73D8E8A7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DE657B3-799B-419D-842A-0B057420B00E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793AD-8257-4488-B89C-04154080CC49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1E556-C99C-45DA-A92A-0127B5829584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27345E66-66BF-458F-9ECC-0137C436D39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B35BFE92-3F62-94D3-81A9-6A70BFCC8517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4856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12CA4-9B65-4323-813E-0555DFC29CBF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31F0-38DA-4660-A9A4-75A43471A00D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0139E-91FB-43EA-B73F-38F59586AE34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A9059-4CD8-41CF-AAA5-BA2C66E79CF2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30053-CB48-4C24-9679-AE5F82D6C9ED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33BF7-ED28-49FE-8204-941FB418776E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A706E-1A5D-4B0F-8A09-C49986EFCE2E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C0ED2-B593-49BC-800C-EFF0B6FECC2A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7AA13-144D-4A81-BD97-C3C50DD1CEFD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2BC3A0-AFAA-4C10-80D3-874719BA8F3E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5F4DB84D-137B-E208-8522-827D2B0580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464"/>
            <a:ext cx="8045451" cy="200838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7ED9B3E-7EAC-8717-93BC-C8A4DE828FC5}"/>
              </a:ext>
            </a:extLst>
          </p:cNvPr>
          <p:cNvPicPr>
            <a:picLocks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19"/>
          <a:stretch/>
        </p:blipFill>
        <p:spPr>
          <a:xfrm>
            <a:off x="2532062" y="536705"/>
            <a:ext cx="2270109" cy="399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05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CF4D5-1441-40F0-85BE-652BBCD9074C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1E7DD-B54E-47CA-9017-135B06514895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F9A50C-B821-4B2D-B048-B53CAF0B11D7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33BB2D-3BE0-4040-A7D1-9E26D078DE43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F791-0DC3-4B0E-9A60-2039D14140E6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FD1D1B1-199B-B9C4-27A4-21CA90E7DB7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7412"/>
            <a:ext cx="5292725" cy="2006436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6944836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5BE06D8-2FE3-96CD-AA3D-B806436AFE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709E2BB-A0AA-1CF6-7312-AEF53611B9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A5939DA-110E-81F5-6354-6BF96A1070E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29"/>
          <a:stretch/>
        </p:blipFill>
        <p:spPr>
          <a:xfrm>
            <a:off x="2532062" y="534382"/>
            <a:ext cx="2272914" cy="40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639AB39-731A-42C6-B206-CE54D4D98141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831E7CF-BCA5-4A31-8D9E-3D38A26B44A4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26000A9-9506-4F5E-B437-9BC8B2DD6E8D}" type="datetime1">
              <a:rPr lang="de-CH" noProof="0" smtClean="0"/>
              <a:t>20.01.25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Scientific Computing, Theory and Data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2" r:id="rId2"/>
    <p:sldLayoutId id="2147483720" r:id="rId3"/>
    <p:sldLayoutId id="2147483728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noProof="0" dirty="0"/>
              <a:t>DAQ Updates</a:t>
            </a:r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Sven Augustin</a:t>
            </a:r>
            <a:endParaRPr lang="en-GB" noProof="0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SwissFEL Performance Workshop, 21 January 2025</a:t>
            </a:r>
          </a:p>
        </p:txBody>
      </p:sp>
    </p:spTree>
    <p:extLst>
      <p:ext uri="{BB962C8B-B14F-4D97-AF65-F5344CB8AC3E}">
        <p14:creationId xmlns:p14="http://schemas.microsoft.com/office/powerpoint/2010/main" val="3247902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ACB6802-F1FF-3EE0-550C-93EE46707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990600"/>
            <a:ext cx="10582275" cy="4644616"/>
          </a:xfrm>
        </p:spPr>
        <p:txBody>
          <a:bodyPr/>
          <a:lstStyle/>
          <a:p>
            <a:r>
              <a:rPr lang="en-GB" b="1" dirty="0"/>
              <a:t>REST-API as entry point to the server-side software</a:t>
            </a:r>
          </a:p>
          <a:p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Complete rewrite while (mostly) keeping API/logic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API clean-up (mainly fixed confusing names)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Added useful error/log messages for everything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pep8, </a:t>
            </a:r>
            <a:r>
              <a:rPr lang="en-GB" dirty="0" err="1"/>
              <a:t>pylint</a:t>
            </a:r>
            <a:r>
              <a:rPr lang="en-GB" dirty="0"/>
              <a:t>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Use SSD for temporary raw files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No more accumulating delays (even for JF 16M)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Improved detector interface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May run several firmware versions in parallel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endParaRPr lang="en-GB" dirty="0"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ym typeface="Wingdings" pitchFamily="2" charset="2"/>
              </a:rPr>
              <a:t>Added readout for detector temperatures, chiller water flow, problematic modules, etc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0DF1-931C-4FAF-9D9E-78F85C83D15C}" type="datetime1">
              <a:rPr lang="de-CH" smtClean="0"/>
              <a:t>20.01.25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Scientific Computing, Theory and Data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2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noProof="0" dirty="0"/>
              <a:t>f-</a:t>
            </a:r>
            <a:r>
              <a:rPr lang="en-GB" noProof="0" dirty="0" err="1"/>
              <a:t>daq</a:t>
            </a:r>
            <a:r>
              <a:rPr lang="en-GB" noProof="0" dirty="0"/>
              <a:t>-broker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7DB9AD4-DAAF-E572-EB7E-B335B70D6300}"/>
              </a:ext>
            </a:extLst>
          </p:cNvPr>
          <p:cNvGrpSpPr/>
          <p:nvPr/>
        </p:nvGrpSpPr>
        <p:grpSpPr>
          <a:xfrm>
            <a:off x="6577040" y="836610"/>
            <a:ext cx="5595910" cy="4860949"/>
            <a:chOff x="400050" y="442919"/>
            <a:chExt cx="7780106" cy="6758275"/>
          </a:xfrm>
        </p:grpSpPr>
        <p:pic>
          <p:nvPicPr>
            <p:cNvPr id="15" name="Picture 14" descr="A screenshot of a graph&#10;&#10;Description automatically generated">
              <a:extLst>
                <a:ext uri="{FF2B5EF4-FFF2-40B4-BE49-F238E27FC236}">
                  <a16:creationId xmlns:a16="http://schemas.microsoft.com/office/drawing/2014/main" id="{AA6FD9AD-239A-ED79-7DC5-C08FA6D130C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756" y="442919"/>
              <a:ext cx="7772400" cy="2432063"/>
            </a:xfrm>
            <a:prstGeom prst="rect">
              <a:avLst/>
            </a:prstGeom>
          </p:spPr>
        </p:pic>
        <p:pic>
          <p:nvPicPr>
            <p:cNvPr id="17" name="Picture 16" descr="A graph with red and green lines&#10;&#10;Description automatically generated">
              <a:extLst>
                <a:ext uri="{FF2B5EF4-FFF2-40B4-BE49-F238E27FC236}">
                  <a16:creationId xmlns:a16="http://schemas.microsoft.com/office/drawing/2014/main" id="{99AF50FC-9122-3E22-AB38-293C75A9D16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050" y="2923823"/>
              <a:ext cx="7772400" cy="4277371"/>
            </a:xfrm>
            <a:prstGeom prst="rect">
              <a:avLst/>
            </a:prstGeom>
          </p:spPr>
        </p:pic>
      </p:grpSp>
      <p:sp>
        <p:nvSpPr>
          <p:cNvPr id="19" name="Frame 18">
            <a:extLst>
              <a:ext uri="{FF2B5EF4-FFF2-40B4-BE49-F238E27FC236}">
                <a16:creationId xmlns:a16="http://schemas.microsoft.com/office/drawing/2014/main" id="{5305AF74-EA33-ADBA-4C36-D3D73F222056}"/>
              </a:ext>
            </a:extLst>
          </p:cNvPr>
          <p:cNvSpPr/>
          <p:nvPr/>
        </p:nvSpPr>
        <p:spPr>
          <a:xfrm>
            <a:off x="10647363" y="762000"/>
            <a:ext cx="1620837" cy="5029200"/>
          </a:xfrm>
          <a:prstGeom prst="frame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 err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2535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ACB6802-F1FF-3EE0-550C-93EE46707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990600"/>
            <a:ext cx="10887074" cy="4644616"/>
          </a:xfrm>
        </p:spPr>
        <p:txBody>
          <a:bodyPr/>
          <a:lstStyle/>
          <a:p>
            <a:r>
              <a:rPr lang="en-GB" b="1" dirty="0"/>
              <a:t>Deploy sf-</a:t>
            </a:r>
            <a:r>
              <a:rPr lang="en-GB" b="1" dirty="0" err="1"/>
              <a:t>daq</a:t>
            </a:r>
            <a:r>
              <a:rPr lang="en-GB" b="1" dirty="0"/>
              <a:t> (broker, detector buffer, epics buffer, DAP, </a:t>
            </a:r>
            <a:r>
              <a:rPr lang="en-GB" b="1" dirty="0" err="1"/>
              <a:t>streamvis</a:t>
            </a:r>
            <a:r>
              <a:rPr lang="en-GB" b="1" dirty="0"/>
              <a:t>, etc.)</a:t>
            </a:r>
          </a:p>
          <a:p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Complete rewrite from scratch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Switched from ansible to </a:t>
            </a:r>
            <a:r>
              <a:rPr lang="en-GB" dirty="0" err="1"/>
              <a:t>pyinfra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Full DAQ restart was 55 mins, now 7 mins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Added overview tools to map out what runs where (strongly simplifies adding detectors)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endParaRPr lang="en-GB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0DF1-931C-4FAF-9D9E-78F85C83D15C}" type="datetime1">
              <a:rPr lang="de-CH" smtClean="0"/>
              <a:t>20.01.25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Scientific Computing, Theory and Data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noProof="0" dirty="0"/>
              <a:t>f-</a:t>
            </a:r>
            <a:r>
              <a:rPr lang="en-GB" noProof="0" dirty="0" err="1"/>
              <a:t>daq</a:t>
            </a:r>
            <a:r>
              <a:rPr lang="en-GB" noProof="0" dirty="0"/>
              <a:t> deployment</a:t>
            </a:r>
          </a:p>
        </p:txBody>
      </p:sp>
      <p:pic>
        <p:nvPicPr>
          <p:cNvPr id="8" name="Picture 7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BAA6D7E5-DC04-A5BE-3DC0-01D2CABED4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4" y="3429000"/>
            <a:ext cx="7933747" cy="2112390"/>
          </a:xfrm>
          <a:prstGeom prst="rect">
            <a:avLst/>
          </a:prstGeom>
        </p:spPr>
      </p:pic>
      <p:pic>
        <p:nvPicPr>
          <p:cNvPr id="10" name="Picture 9" descr="A screen shot of a computer code&#10;&#10;Description automatically generated">
            <a:extLst>
              <a:ext uri="{FF2B5EF4-FFF2-40B4-BE49-F238E27FC236}">
                <a16:creationId xmlns:a16="http://schemas.microsoft.com/office/drawing/2014/main" id="{29A09D37-2440-AA0E-3AA7-221F283457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0418" y="3429000"/>
            <a:ext cx="2791981" cy="285783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2D0EA50-66B7-91E2-B44D-A714435F8394}"/>
              </a:ext>
            </a:extLst>
          </p:cNvPr>
          <p:cNvSpPr txBox="1"/>
          <p:nvPr/>
        </p:nvSpPr>
        <p:spPr>
          <a:xfrm>
            <a:off x="685800" y="5640901"/>
            <a:ext cx="5678221" cy="3847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500" dirty="0"/>
              <a:t>↑</a:t>
            </a:r>
            <a:r>
              <a:rPr lang="en-US" dirty="0"/>
              <a:t> A loop in ansible (</a:t>
            </a:r>
            <a:r>
              <a:rPr lang="en-US" dirty="0" err="1"/>
              <a:t>yaml</a:t>
            </a:r>
            <a:r>
              <a:rPr lang="en-US" dirty="0"/>
              <a:t> is not a programming language!)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89D9B0A-FD57-35E2-3A8A-632C4FFA5731}"/>
              </a:ext>
            </a:extLst>
          </p:cNvPr>
          <p:cNvSpPr txBox="1"/>
          <p:nvPr/>
        </p:nvSpPr>
        <p:spPr>
          <a:xfrm>
            <a:off x="6839628" y="5971401"/>
            <a:ext cx="184717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A loop in </a:t>
            </a:r>
            <a:r>
              <a:rPr lang="en-US" dirty="0" err="1"/>
              <a:t>pyinfra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147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ACB6802-F1FF-3EE0-550C-93EE46707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196401"/>
            <a:ext cx="10887074" cy="4644616"/>
          </a:xfrm>
        </p:spPr>
        <p:txBody>
          <a:bodyPr/>
          <a:lstStyle/>
          <a:p>
            <a:r>
              <a:rPr lang="en-GB" b="1" dirty="0"/>
              <a:t>O</a:t>
            </a:r>
            <a:r>
              <a:rPr lang="en-GB" b="1" noProof="0" dirty="0" err="1"/>
              <a:t>nline</a:t>
            </a:r>
            <a:r>
              <a:rPr lang="en-GB" b="1" noProof="0" dirty="0"/>
              <a:t> analysis of streamed JF data</a:t>
            </a:r>
          </a:p>
          <a:p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Complete rewrite: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Was one function of 454 lines, now divided into meaningful pieces: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noProof="0" dirty="0"/>
              <a:t>peak</a:t>
            </a:r>
            <a:r>
              <a:rPr lang="en-GB" sz="2000" noProof="0" dirty="0"/>
              <a:t> finder, azimuthal integration, thresholding, ROIs, aggregation, etc.</a:t>
            </a:r>
            <a:endParaRPr lang="en-US" sz="2000" dirty="0"/>
          </a:p>
          <a:p>
            <a:pPr lvl="1" indent="0">
              <a:buNone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Removed ~10 useless in-memory copies made of the raw images and the image masks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Memory footprint reduction by ~25%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Throughput increase? (no performance metrics </a:t>
            </a:r>
            <a:r>
              <a:rPr lang="en-GB" dirty="0">
                <a:sym typeface="Wingdings" pitchFamily="2" charset="2"/>
              </a:rPr>
              <a:t> cannot quantify improvements ☹️)</a:t>
            </a:r>
            <a:endParaRPr lang="en-GB" dirty="0"/>
          </a:p>
          <a:p>
            <a:endParaRPr lang="en-GB" dirty="0"/>
          </a:p>
          <a:p>
            <a:endParaRPr lang="en-GB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0DF1-931C-4FAF-9D9E-78F85C83D15C}" type="datetime1">
              <a:rPr lang="de-CH" smtClean="0"/>
              <a:t>20.01.25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Scientific Computing, Theory and Data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4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DAP (</a:t>
            </a:r>
            <a:r>
              <a:rPr lang="en-US" dirty="0"/>
              <a:t>Detector Analysis Pipeline)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884121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068C63-3C1C-2370-0029-337BE6D015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1ACB6802-F1FF-3EE0-550C-93EE467073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5" y="1196401"/>
            <a:ext cx="10887074" cy="4644616"/>
          </a:xfrm>
        </p:spPr>
        <p:txBody>
          <a:bodyPr/>
          <a:lstStyle/>
          <a:p>
            <a:r>
              <a:rPr lang="en-GB" b="1" dirty="0"/>
              <a:t>Runs </a:t>
            </a:r>
            <a:r>
              <a:rPr lang="en-GB" b="1" dirty="0" err="1"/>
              <a:t>crystfel</a:t>
            </a:r>
            <a:r>
              <a:rPr lang="en-GB" b="1" dirty="0"/>
              <a:t> on JF files on the online cluster (Eris)</a:t>
            </a:r>
          </a:p>
          <a:p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Complete rewrite from scratch ongoing (Hi Natalia! 👋)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General purpose tool, not only for </a:t>
            </a:r>
            <a:r>
              <a:rPr lang="en-GB" dirty="0" err="1"/>
              <a:t>crystfel</a:t>
            </a:r>
            <a:r>
              <a:rPr lang="en-GB" dirty="0"/>
              <a:t>, for user-friendly automatic submission to cluster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Use broker messages instead of checking folders for new files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Give users feedback via messages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Use jinja templates instead of self-mutilating bash scripts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r>
              <a:rPr lang="en-GB" b="1" dirty="0"/>
              <a:t>Worth noting: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Jungfraujoch</a:t>
            </a:r>
            <a:r>
              <a:rPr lang="en-GB" dirty="0"/>
              <a:t> @ </a:t>
            </a:r>
            <a:r>
              <a:rPr lang="en-GB" dirty="0" err="1"/>
              <a:t>Cristallina</a:t>
            </a:r>
            <a:r>
              <a:rPr lang="en-GB" dirty="0"/>
              <a:t>-MX is (mostly) up and running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Incl. pipeline (Clara) to the MX database Heidi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Next step: move interface into sf-</a:t>
            </a:r>
            <a:r>
              <a:rPr lang="en-GB" dirty="0" err="1"/>
              <a:t>daq</a:t>
            </a:r>
            <a:r>
              <a:rPr lang="en-GB" dirty="0"/>
              <a:t> and make it transparent for users</a:t>
            </a:r>
          </a:p>
          <a:p>
            <a:endParaRPr lang="en-GB" dirty="0"/>
          </a:p>
          <a:p>
            <a:endParaRPr lang="en-GB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6A1188D-909D-39A9-4750-1E7F8D005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E30DF1-931C-4FAF-9D9E-78F85C83D15C}" type="datetime1">
              <a:rPr lang="de-CH" smtClean="0"/>
              <a:t>20.01.25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D6849C0-A2DD-591B-6151-298F4B9C9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Scientific Computing, Theory and Data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66D533C-7864-F5B2-5C3E-8853ED8C84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5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DA9E9C6-DEA6-E7B3-6EA9-EB627E57E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 (Automatic</a:t>
            </a:r>
            <a:r>
              <a:rPr lang="en-US" dirty="0"/>
              <a:t> Processing)</a:t>
            </a:r>
            <a:endParaRPr lang="en-GB" noProof="0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8AFFCBB-C629-DB2F-1B5B-7FF7EB77CD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3199" y="2819400"/>
            <a:ext cx="24892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20558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21C67-A690-5311-1953-5D38CA8C8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324" y="1106692"/>
            <a:ext cx="11496676" cy="5751308"/>
          </a:xfrm>
        </p:spPr>
        <p:txBody>
          <a:bodyPr/>
          <a:lstStyle/>
          <a:p>
            <a:r>
              <a:rPr lang="en-GB" b="1" dirty="0"/>
              <a:t>“History” in approximately chronological order:</a:t>
            </a:r>
          </a:p>
          <a:p>
            <a:endParaRPr lang="en-GB" b="1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Rolf: Athos photon energy via undulators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Didier:</a:t>
            </a:r>
            <a:r>
              <a:rPr lang="en-GB" dirty="0"/>
              <a:t> Scale N magnets together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Christoph: Rotate Athos polarization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noProof="0" dirty="0"/>
              <a:t>Sven: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Live BS acquisition via</a:t>
            </a:r>
            <a:r>
              <a:rPr lang="en-GB" b="1" noProof="0" dirty="0"/>
              <a:t> bstrd</a:t>
            </a:r>
            <a:r>
              <a:rPr lang="en-GB" noProof="0" dirty="0"/>
              <a:t> (bsread receiver with cache)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Adaptive orbit feedback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dirty="0"/>
              <a:t>Dispersion tool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noProof="0" dirty="0"/>
              <a:t>HERO: coherent</a:t>
            </a:r>
            <a:r>
              <a:rPr lang="en-US" dirty="0"/>
              <a:t> emission/space charge blow-up vs. energy modulation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US" dirty="0"/>
              <a:t>XTCAV stabilizer</a:t>
            </a:r>
            <a:endParaRPr lang="en-GB" noProof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Nicole &amp; Stefan: Preliminary investigations (waiting for Sven’s BS acquisition to be in slic – </a:t>
            </a:r>
            <a:r>
              <a:rPr lang="en-GB" i="1" dirty="0"/>
              <a:t>sorry!</a:t>
            </a:r>
            <a:r>
              <a:rPr lang="en-GB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Philipp: Spectral analysis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noProof="0" dirty="0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07F59-0ABF-4642-BC6D-CF3C707F5CDD}" type="datetime1">
              <a:rPr lang="de-CH" smtClean="0"/>
              <a:t>20.01.25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Scientific Computing, Theory and Data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6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slic on the machine side</a:t>
            </a:r>
          </a:p>
        </p:txBody>
      </p:sp>
      <p:pic>
        <p:nvPicPr>
          <p:cNvPr id="10" name="Picture 9" descr="A black wheel with white text on it&#10;&#10;Description automatically generated">
            <a:extLst>
              <a:ext uri="{FF2B5EF4-FFF2-40B4-BE49-F238E27FC236}">
                <a16:creationId xmlns:a16="http://schemas.microsoft.com/office/drawing/2014/main" id="{5356D59E-9E0F-915E-B063-E5451293FC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0" y="1187450"/>
            <a:ext cx="1327150" cy="132715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0EB7EC79-CFD3-6EEB-F19A-7A00CCD42E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flipH="1">
            <a:off x="9659937" y="1143000"/>
            <a:ext cx="2514600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2512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307F59-0ABF-4642-BC6D-CF3C707F5CDD}" type="datetime1">
              <a:rPr lang="de-CH" smtClean="0"/>
              <a:t>21.01.25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PSI Center for Scientific Computing, Theory and Data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7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Experiment IT Development and Operations (eido)</a:t>
            </a:r>
            <a:br>
              <a:rPr lang="en-US" b="1" dirty="0"/>
            </a:br>
            <a:endParaRPr lang="en-GB" noProof="0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07FE593-B732-169E-E0FE-CFBEDE69E4A4}"/>
              </a:ext>
            </a:extLst>
          </p:cNvPr>
          <p:cNvGrpSpPr/>
          <p:nvPr/>
        </p:nvGrpSpPr>
        <p:grpSpPr>
          <a:xfrm>
            <a:off x="304799" y="990600"/>
            <a:ext cx="11664842" cy="5235861"/>
            <a:chOff x="304799" y="1088739"/>
            <a:chExt cx="11664842" cy="4988297"/>
          </a:xfrm>
        </p:grpSpPr>
        <p:sp>
          <p:nvSpPr>
            <p:cNvPr id="19" name="Rounded Rectangle 18">
              <a:extLst>
                <a:ext uri="{FF2B5EF4-FFF2-40B4-BE49-F238E27FC236}">
                  <a16:creationId xmlns:a16="http://schemas.microsoft.com/office/drawing/2014/main" id="{E2B1D91E-9B0A-085D-34A9-81CC38CE97D2}"/>
                </a:ext>
              </a:extLst>
            </p:cNvPr>
            <p:cNvSpPr/>
            <p:nvPr/>
          </p:nvSpPr>
          <p:spPr>
            <a:xfrm>
              <a:off x="304799" y="1088739"/>
              <a:ext cx="3674373" cy="4988297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31448BAA-E042-1B4F-7D55-2C1B7FD5240C}"/>
                </a:ext>
              </a:extLst>
            </p:cNvPr>
            <p:cNvSpPr/>
            <p:nvPr/>
          </p:nvSpPr>
          <p:spPr>
            <a:xfrm>
              <a:off x="2825641" y="1088739"/>
              <a:ext cx="9144000" cy="4988297"/>
            </a:xfrm>
            <a:prstGeom prst="roundRect">
              <a:avLst>
                <a:gd name="adj" fmla="val 1250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86F5F418-E37F-75C9-4688-B7E5A301AE93}"/>
                </a:ext>
              </a:extLst>
            </p:cNvPr>
            <p:cNvSpPr/>
            <p:nvPr/>
          </p:nvSpPr>
          <p:spPr>
            <a:xfrm>
              <a:off x="304800" y="1088739"/>
              <a:ext cx="3703320" cy="4988297"/>
            </a:xfrm>
            <a:prstGeom prst="roundRect">
              <a:avLst/>
            </a:prstGeom>
            <a:solidFill>
              <a:srgbClr val="6E14DC">
                <a:alpha val="50196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/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2E972784-8257-F6AB-7FD2-CF00AFFA6C23}"/>
              </a:ext>
            </a:extLst>
          </p:cNvPr>
          <p:cNvSpPr txBox="1"/>
          <p:nvPr/>
        </p:nvSpPr>
        <p:spPr>
          <a:xfrm>
            <a:off x="1190799" y="1143000"/>
            <a:ext cx="1047403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chemeClr val="bg1"/>
                </a:solidFill>
              </a:rPr>
              <a:t>SwissFEL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8183DC6-D921-3AAE-7DF2-1AB210C5E111}"/>
              </a:ext>
            </a:extLst>
          </p:cNvPr>
          <p:cNvSpPr txBox="1"/>
          <p:nvPr/>
        </p:nvSpPr>
        <p:spPr>
          <a:xfrm>
            <a:off x="6988074" y="1143000"/>
            <a:ext cx="819135" cy="3077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2000" dirty="0">
                <a:solidFill>
                  <a:schemeClr val="bg1"/>
                </a:solidFill>
              </a:rPr>
              <a:t>SLS 2.0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532196-7420-E34D-B71B-3D39D050A378}"/>
              </a:ext>
            </a:extLst>
          </p:cNvPr>
          <p:cNvSpPr txBox="1"/>
          <p:nvPr/>
        </p:nvSpPr>
        <p:spPr>
          <a:xfrm>
            <a:off x="1113808" y="5334000"/>
            <a:ext cx="94359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Natalia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Woznica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82B158B-7C9F-6DB9-07B0-711A601571E0}"/>
              </a:ext>
            </a:extLst>
          </p:cNvPr>
          <p:cNvSpPr txBox="1"/>
          <p:nvPr/>
        </p:nvSpPr>
        <p:spPr>
          <a:xfrm>
            <a:off x="8438428" y="5334000"/>
            <a:ext cx="941796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Klaus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Wakonig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9FBE88-1E10-3A2F-F69E-7444A9EF7222}"/>
              </a:ext>
            </a:extLst>
          </p:cNvPr>
          <p:cNvSpPr txBox="1"/>
          <p:nvPr/>
        </p:nvSpPr>
        <p:spPr>
          <a:xfrm>
            <a:off x="4800600" y="5334000"/>
            <a:ext cx="1009892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Christian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Appel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A3543CB-F0AA-5E8A-5C44-94DF7A78521A}"/>
              </a:ext>
            </a:extLst>
          </p:cNvPr>
          <p:cNvSpPr txBox="1"/>
          <p:nvPr/>
        </p:nvSpPr>
        <p:spPr>
          <a:xfrm>
            <a:off x="10322352" y="5334000"/>
            <a:ext cx="802848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Jan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Wyzula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318657-ACB2-64C4-CE46-60BDCC6E8EEC}"/>
              </a:ext>
            </a:extLst>
          </p:cNvPr>
          <p:cNvSpPr txBox="1"/>
          <p:nvPr/>
        </p:nvSpPr>
        <p:spPr>
          <a:xfrm>
            <a:off x="6781800" y="5334000"/>
            <a:ext cx="632674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David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Perl</a:t>
            </a:r>
          </a:p>
        </p:txBody>
      </p:sp>
      <p:pic>
        <p:nvPicPr>
          <p:cNvPr id="23" name="Picture 22" descr="A person with a puppet on his shoulder&#10;&#10;Description automatically generated">
            <a:extLst>
              <a:ext uri="{FF2B5EF4-FFF2-40B4-BE49-F238E27FC236}">
                <a16:creationId xmlns:a16="http://schemas.microsoft.com/office/drawing/2014/main" id="{D63EB888-84D8-0EFC-33A8-D154D70D86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739" y="1611378"/>
            <a:ext cx="1828800" cy="1828800"/>
          </a:xfrm>
          <a:prstGeom prst="rect">
            <a:avLst/>
          </a:prstGeom>
        </p:spPr>
      </p:pic>
      <p:pic>
        <p:nvPicPr>
          <p:cNvPr id="26" name="Picture 25" descr="A person wearing glasses and a brown sweater with a toy on his shoulder&#10;&#10;Description automatically generated">
            <a:extLst>
              <a:ext uri="{FF2B5EF4-FFF2-40B4-BE49-F238E27FC236}">
                <a16:creationId xmlns:a16="http://schemas.microsoft.com/office/drawing/2014/main" id="{C9111A62-917B-EF0C-9830-01D3190E70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7946" y="3440179"/>
            <a:ext cx="1828800" cy="1828800"/>
          </a:xfrm>
          <a:prstGeom prst="rect">
            <a:avLst/>
          </a:prstGeom>
        </p:spPr>
      </p:pic>
      <p:pic>
        <p:nvPicPr>
          <p:cNvPr id="28" name="Picture 27" descr="A person holding two small stuffed animals&#10;&#10;Description automatically generated">
            <a:extLst>
              <a:ext uri="{FF2B5EF4-FFF2-40B4-BE49-F238E27FC236}">
                <a16:creationId xmlns:a16="http://schemas.microsoft.com/office/drawing/2014/main" id="{04A6DB85-2A87-C931-051E-37AB0569BA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153" y="1611379"/>
            <a:ext cx="1828800" cy="1828800"/>
          </a:xfrm>
          <a:prstGeom prst="rect">
            <a:avLst/>
          </a:prstGeom>
        </p:spPr>
      </p:pic>
      <p:pic>
        <p:nvPicPr>
          <p:cNvPr id="32" name="Picture 31" descr="A mannequin wearing glasses&#10;&#10;Description automatically generated">
            <a:extLst>
              <a:ext uri="{FF2B5EF4-FFF2-40B4-BE49-F238E27FC236}">
                <a16:creationId xmlns:a16="http://schemas.microsoft.com/office/drawing/2014/main" id="{1A3B878E-63FD-3645-4877-E392736074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25" y="1600200"/>
            <a:ext cx="1828800" cy="1828800"/>
          </a:xfrm>
          <a:prstGeom prst="rect">
            <a:avLst/>
          </a:prstGeom>
        </p:spPr>
      </p:pic>
      <p:pic>
        <p:nvPicPr>
          <p:cNvPr id="34" name="Picture 33" descr="A person wearing glasses and a plaid shirt&#10;&#10;Description automatically generated">
            <a:extLst>
              <a:ext uri="{FF2B5EF4-FFF2-40B4-BE49-F238E27FC236}">
                <a16:creationId xmlns:a16="http://schemas.microsoft.com/office/drawing/2014/main" id="{1BC23A9A-4AD8-2223-BED1-6E756E1915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9532" y="3448165"/>
            <a:ext cx="1828800" cy="1828800"/>
          </a:xfrm>
          <a:prstGeom prst="rect">
            <a:avLst/>
          </a:prstGeom>
        </p:spPr>
      </p:pic>
      <p:pic>
        <p:nvPicPr>
          <p:cNvPr id="38" name="Picture 37" descr="A person with a beard and mustache&#10;&#10;Description automatically generated">
            <a:extLst>
              <a:ext uri="{FF2B5EF4-FFF2-40B4-BE49-F238E27FC236}">
                <a16:creationId xmlns:a16="http://schemas.microsoft.com/office/drawing/2014/main" id="{BA37D6FC-0D2F-1745-8E9E-346837CB3CF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359" y="3448165"/>
            <a:ext cx="1828800" cy="182880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4887598E-BE28-38EE-9D8F-EF2D806C1CD9}"/>
              </a:ext>
            </a:extLst>
          </p:cNvPr>
          <p:cNvSpPr txBox="1"/>
          <p:nvPr/>
        </p:nvSpPr>
        <p:spPr>
          <a:xfrm>
            <a:off x="2971800" y="5334000"/>
            <a:ext cx="969946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Sven</a:t>
            </a:r>
          </a:p>
          <a:p>
            <a:pPr algn="ctr"/>
            <a:r>
              <a:rPr lang="en-US" sz="2000" dirty="0">
                <a:solidFill>
                  <a:schemeClr val="bg1"/>
                </a:solidFill>
              </a:rPr>
              <a:t>Augustin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27044E32-C490-9ABF-F55A-5E8D95490F7B}"/>
              </a:ext>
            </a:extLst>
          </p:cNvPr>
          <p:cNvSpPr txBox="1"/>
          <p:nvPr/>
        </p:nvSpPr>
        <p:spPr>
          <a:xfrm>
            <a:off x="9110454" y="6096000"/>
            <a:ext cx="2319546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800" dirty="0">
                <a:solidFill>
                  <a:schemeClr val="bg1"/>
                </a:solidFill>
              </a:rPr>
              <a:t>portraits  generated from PSI photos with midjourney</a:t>
            </a:r>
          </a:p>
        </p:txBody>
      </p:sp>
    </p:spTree>
    <p:extLst>
      <p:ext uri="{BB962C8B-B14F-4D97-AF65-F5344CB8AC3E}">
        <p14:creationId xmlns:p14="http://schemas.microsoft.com/office/powerpoint/2010/main" val="923766338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 PSI SCD V8" id="{AEDF47F7-B6AA-46EA-A82A-8228D53D19E2}" vid="{BCD13C25-36F4-4B2B-A01B-264039C7F994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1266</TotalTime>
  <Words>527</Words>
  <Application>Microsoft Macintosh PowerPoint</Application>
  <PresentationFormat>Widescreen</PresentationFormat>
  <Paragraphs>101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Aptos</vt:lpstr>
      <vt:lpstr>Arial</vt:lpstr>
      <vt:lpstr>Wingdings</vt:lpstr>
      <vt:lpstr>Benutzerdefiniertes Design</vt:lpstr>
      <vt:lpstr>DAQ Updates</vt:lpstr>
      <vt:lpstr>sf-daq-broker</vt:lpstr>
      <vt:lpstr>sf-daq deployment</vt:lpstr>
      <vt:lpstr>DAP (Detector Analysis Pipeline)</vt:lpstr>
      <vt:lpstr>AP (Automatic Processing)</vt:lpstr>
      <vt:lpstr>slic on the machine side</vt:lpstr>
      <vt:lpstr>Experiment IT Development and Operations (eido)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DAQ Updates</dc:title>
  <dc:creator>Augustin Sven</dc:creator>
  <dc:description>erstellt durch Vorlagenbauer.ch</dc:description>
  <cp:lastModifiedBy>Augustin Sven</cp:lastModifiedBy>
  <cp:revision>32</cp:revision>
  <dcterms:created xsi:type="dcterms:W3CDTF">2025-01-20T10:43:27Z</dcterms:created>
  <dcterms:modified xsi:type="dcterms:W3CDTF">2025-01-21T08:55:20Z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