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3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80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78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6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8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351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70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531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9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6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37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5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0DB49-94AF-4AE7-BEA3-0E53FA01504B}" type="datetimeFigureOut">
              <a:rPr lang="en-US" smtClean="0"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09BEE-CCDC-4039-B8EA-3E4376274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063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pyScan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M. </a:t>
            </a:r>
            <a:r>
              <a:rPr lang="en-US" dirty="0" err="1" smtClean="0"/>
              <a:t>Aiba</a:t>
            </a:r>
            <a:endParaRPr lang="en-US" dirty="0"/>
          </a:p>
          <a:p>
            <a:r>
              <a:rPr lang="en-US" dirty="0" smtClean="0"/>
              <a:t>Jan.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49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Epics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Pre/post-actions can be defined by a user defined function (so far, only in python application) </a:t>
            </a:r>
          </a:p>
          <a:p>
            <a:r>
              <a:rPr lang="en-US" dirty="0" smtClean="0"/>
              <a:t>Example: close and open a feedback loop by talking to the feedback server during the scan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41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 another scan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Based on well established C.A. library</a:t>
            </a:r>
          </a:p>
          <a:p>
            <a:pPr lvl="1"/>
            <a:r>
              <a:rPr lang="en-US" dirty="0" smtClean="0"/>
              <a:t>i.e. </a:t>
            </a:r>
            <a:r>
              <a:rPr lang="en-US" dirty="0" smtClean="0"/>
              <a:t>CAFE</a:t>
            </a:r>
            <a:endParaRPr lang="en-US" dirty="0" smtClean="0"/>
          </a:p>
          <a:p>
            <a:pPr lvl="1"/>
            <a:r>
              <a:rPr lang="en-US" dirty="0" smtClean="0"/>
              <a:t>All the complicate operations (monitor, set and match, etc.) are performed by CAFE</a:t>
            </a:r>
          </a:p>
          <a:p>
            <a:pPr lvl="1"/>
            <a:r>
              <a:rPr lang="en-US" dirty="0" smtClean="0"/>
              <a:t>Thus, the scan tool code itself could be compact</a:t>
            </a:r>
          </a:p>
          <a:p>
            <a:r>
              <a:rPr lang="en-US" dirty="0" smtClean="0"/>
              <a:t>Implementation as a python class</a:t>
            </a:r>
          </a:p>
          <a:p>
            <a:pPr lvl="1"/>
            <a:r>
              <a:rPr lang="en-US" dirty="0" smtClean="0"/>
              <a:t>Easy to maintain and extend</a:t>
            </a:r>
          </a:p>
          <a:p>
            <a:pPr lvl="1"/>
            <a:r>
              <a:rPr lang="en-US" dirty="0" smtClean="0"/>
              <a:t>Can be wrapped (</a:t>
            </a:r>
            <a:r>
              <a:rPr lang="en-US" dirty="0" err="1" smtClean="0"/>
              <a:t>cython</a:t>
            </a:r>
            <a:r>
              <a:rPr lang="en-US" dirty="0" smtClean="0"/>
              <a:t>) to be C/C+ shared object</a:t>
            </a:r>
          </a:p>
          <a:p>
            <a:pPr lvl="1"/>
            <a:r>
              <a:rPr lang="en-US" dirty="0" smtClean="0"/>
              <a:t>Can be extended to be a scan server</a:t>
            </a:r>
          </a:p>
          <a:p>
            <a:r>
              <a:rPr lang="en-US" dirty="0" smtClean="0"/>
              <a:t>Developer = Heavy user (namely myself) </a:t>
            </a:r>
          </a:p>
          <a:p>
            <a:pPr lvl="1"/>
            <a:r>
              <a:rPr lang="en-US" dirty="0" smtClean="0"/>
              <a:t>Good for commissioning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600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Generic and flexible scan tool</a:t>
            </a:r>
          </a:p>
          <a:p>
            <a:pPr lvl="1"/>
            <a:r>
              <a:rPr lang="en-US" dirty="0" smtClean="0"/>
              <a:t>Easy integration into high level applications</a:t>
            </a:r>
          </a:p>
          <a:p>
            <a:pPr lvl="1"/>
            <a:r>
              <a:rPr lang="en-US" dirty="0" smtClean="0"/>
              <a:t>Any kind of scan</a:t>
            </a:r>
          </a:p>
          <a:p>
            <a:pPr lvl="2"/>
            <a:r>
              <a:rPr lang="en-US" dirty="0" smtClean="0"/>
              <a:t>Single-knob scan (SKS), multi-knob scan (MKS) and series scan (SS)</a:t>
            </a:r>
          </a:p>
          <a:p>
            <a:pPr lvl="2"/>
            <a:r>
              <a:rPr lang="en-US" dirty="0" smtClean="0"/>
              <a:t>And combination of them</a:t>
            </a:r>
          </a:p>
          <a:p>
            <a:pPr lvl="1"/>
            <a:r>
              <a:rPr lang="en-US" dirty="0" smtClean="0"/>
              <a:t>Pre action, post action, monitor, etc.</a:t>
            </a:r>
          </a:p>
          <a:p>
            <a:r>
              <a:rPr lang="en-US" dirty="0" smtClean="0"/>
              <a:t>Need a decent scan tool </a:t>
            </a:r>
            <a:r>
              <a:rPr lang="en-US" u="sng" dirty="0" smtClean="0"/>
              <a:t>now</a:t>
            </a:r>
            <a:r>
              <a:rPr lang="en-US" dirty="0" smtClean="0"/>
              <a:t> for application development</a:t>
            </a:r>
          </a:p>
          <a:p>
            <a:pPr lvl="1"/>
            <a:r>
              <a:rPr lang="en-US" dirty="0" smtClean="0"/>
              <a:t>The code is ready (found in PSI </a:t>
            </a:r>
            <a:r>
              <a:rPr lang="en-US" dirty="0" err="1" smtClean="0"/>
              <a:t>git</a:t>
            </a:r>
            <a:r>
              <a:rPr lang="en-US" dirty="0" smtClean="0"/>
              <a:t> together with User’s manual) and briefly tested</a:t>
            </a:r>
          </a:p>
        </p:txBody>
      </p:sp>
    </p:spTree>
    <p:extLst>
      <p:ext uri="{BB962C8B-B14F-4D97-AF65-F5344CB8AC3E}">
        <p14:creationId xmlns:p14="http://schemas.microsoft.com/office/powerpoint/2010/main" val="427347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Single/Multi knob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402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Schematic flow chart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PreAction</a:t>
            </a:r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 smtClean="0">
                <a:solidFill>
                  <a:srgbClr val="00B050"/>
                </a:solidFill>
              </a:rPr>
              <a:t>Knob(s)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in </a:t>
            </a:r>
            <a:r>
              <a:rPr lang="en-US" dirty="0" err="1" smtClean="0">
                <a:solidFill>
                  <a:srgbClr val="00B050"/>
                </a:solidFill>
              </a:rPr>
              <a:t>ScanValues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 	</a:t>
            </a:r>
            <a:r>
              <a:rPr lang="en-US" dirty="0" smtClean="0">
                <a:solidFill>
                  <a:srgbClr val="00B050"/>
                </a:solidFill>
              </a:rPr>
              <a:t>In-</a:t>
            </a:r>
            <a:r>
              <a:rPr lang="en-US" dirty="0" err="1" smtClean="0">
                <a:solidFill>
                  <a:srgbClr val="00B050"/>
                </a:solidFill>
              </a:rPr>
              <a:t>loopPreAction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setAndMatch</a:t>
            </a:r>
            <a:r>
              <a:rPr lang="en-US" dirty="0">
                <a:solidFill>
                  <a:srgbClr val="FFC000"/>
                </a:solidFill>
              </a:rPr>
              <a:t>(</a:t>
            </a:r>
            <a:r>
              <a:rPr lang="en-US" dirty="0" smtClean="0">
                <a:solidFill>
                  <a:srgbClr val="00B050"/>
                </a:solidFill>
              </a:rPr>
              <a:t>Knob(s), </a:t>
            </a:r>
            <a:r>
              <a:rPr lang="en-US" dirty="0" err="1" smtClean="0">
                <a:solidFill>
                  <a:srgbClr val="00B050"/>
                </a:solidFill>
              </a:rPr>
              <a:t>Readback</a:t>
            </a:r>
            <a:r>
              <a:rPr lang="en-US" dirty="0" smtClean="0">
                <a:solidFill>
                  <a:srgbClr val="00B050"/>
                </a:solidFill>
              </a:rPr>
              <a:t>(s)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  <a:r>
              <a:rPr lang="en-US" dirty="0" smtClean="0"/>
              <a:t> </a:t>
            </a: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for </a:t>
            </a:r>
            <a:r>
              <a:rPr lang="en-US" dirty="0" err="1" smtClean="0"/>
              <a:t>i_meas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00B050"/>
                </a:solidFill>
              </a:rPr>
              <a:t>NumberOfMeasurements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C000"/>
                </a:solidFill>
              </a:rPr>
              <a:t>Measure observable(s)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sleep(</a:t>
            </a:r>
            <a:r>
              <a:rPr lang="en-US" dirty="0" smtClean="0">
                <a:solidFill>
                  <a:srgbClr val="00B050"/>
                </a:solidFill>
              </a:rPr>
              <a:t>Waiting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B050"/>
                </a:solidFill>
              </a:rPr>
              <a:t>In-</a:t>
            </a:r>
            <a:r>
              <a:rPr lang="en-US" dirty="0" err="1" smtClean="0">
                <a:solidFill>
                  <a:srgbClr val="00B050"/>
                </a:solidFill>
              </a:rPr>
              <a:t>loopPostAction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00B050"/>
                </a:solidFill>
              </a:rPr>
              <a:t>PostAction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2366084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Monitoring(</a:t>
            </a:r>
            <a:r>
              <a:rPr lang="en-US" sz="2400" dirty="0" smtClean="0">
                <a:solidFill>
                  <a:srgbClr val="00B050"/>
                </a:solidFill>
              </a:rPr>
              <a:t>Monitor</a:t>
            </a:r>
            <a:r>
              <a:rPr lang="en-US" sz="2400" dirty="0" smtClean="0">
                <a:solidFill>
                  <a:srgbClr val="FFC000"/>
                </a:solidFill>
              </a:rPr>
              <a:t>)</a:t>
            </a:r>
            <a:endParaRPr lang="en-US" sz="2400" dirty="0">
              <a:solidFill>
                <a:srgbClr val="FFC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067944" y="2596916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07904" y="1903219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Interrupt the measurement</a:t>
            </a:r>
          </a:p>
          <a:p>
            <a:r>
              <a:rPr lang="en-US" dirty="0" smtClean="0"/>
              <a:t>If any problem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407707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Color code:</a:t>
            </a:r>
          </a:p>
          <a:p>
            <a:r>
              <a:rPr lang="en-US" sz="2400" dirty="0" smtClean="0">
                <a:solidFill>
                  <a:srgbClr val="FFC000"/>
                </a:solidFill>
              </a:rPr>
              <a:t>CAFE method</a:t>
            </a:r>
          </a:p>
          <a:p>
            <a:r>
              <a:rPr lang="en-US" sz="2400" dirty="0" err="1" smtClean="0">
                <a:solidFill>
                  <a:srgbClr val="00B050"/>
                </a:solidFill>
              </a:rPr>
              <a:t>pyScan</a:t>
            </a:r>
            <a:r>
              <a:rPr lang="en-US" sz="2400" dirty="0" smtClean="0">
                <a:solidFill>
                  <a:srgbClr val="00B050"/>
                </a:solidFill>
              </a:rPr>
              <a:t> user defined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5517232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6600FF"/>
                </a:solidFill>
              </a:rPr>
              <a:t>ScanValues</a:t>
            </a:r>
            <a:r>
              <a:rPr lang="en-US" dirty="0" smtClean="0">
                <a:solidFill>
                  <a:srgbClr val="6600FF"/>
                </a:solidFill>
              </a:rPr>
              <a:t> can be given in different format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6600FF"/>
                </a:solidFill>
              </a:rPr>
              <a:t>List of absolute values,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6600FF"/>
                </a:solidFill>
              </a:rPr>
              <a:t>Start/End values + Number of measurements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6600FF"/>
                </a:solidFill>
              </a:rPr>
              <a:t>Additive to the present values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68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Single/Multi knob scan example: </a:t>
            </a:r>
            <a:br>
              <a:rPr lang="en-US" dirty="0" smtClean="0"/>
            </a:br>
            <a:r>
              <a:rPr lang="en-US" dirty="0" smtClean="0"/>
              <a:t>Quad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Schematic flow chart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B050"/>
                </a:solidFill>
              </a:rPr>
              <a:t>GunOnDelay</a:t>
            </a:r>
            <a:r>
              <a:rPr lang="en-US" dirty="0" smtClean="0">
                <a:solidFill>
                  <a:srgbClr val="00B050"/>
                </a:solidFill>
              </a:rPr>
              <a:t>-&gt;Q cycling -&gt;</a:t>
            </a:r>
            <a:r>
              <a:rPr lang="en-US" dirty="0" err="1" smtClean="0">
                <a:solidFill>
                  <a:srgbClr val="00B050"/>
                </a:solidFill>
              </a:rPr>
              <a:t>GunOn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 smtClean="0">
                <a:solidFill>
                  <a:srgbClr val="00B050"/>
                </a:solidFill>
              </a:rPr>
              <a:t>Q:I-SET</a:t>
            </a:r>
            <a:r>
              <a:rPr lang="en-US" dirty="0" smtClean="0"/>
              <a:t> in </a:t>
            </a:r>
            <a:r>
              <a:rPr lang="en-US" dirty="0" err="1" smtClean="0">
                <a:solidFill>
                  <a:srgbClr val="00B050"/>
                </a:solidFill>
              </a:rPr>
              <a:t>ScanValues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 	</a:t>
            </a:r>
            <a:r>
              <a:rPr lang="en-US" dirty="0" smtClean="0">
                <a:solidFill>
                  <a:srgbClr val="00B050"/>
                </a:solidFill>
              </a:rPr>
              <a:t>In-</a:t>
            </a:r>
            <a:r>
              <a:rPr lang="en-US" dirty="0" err="1" smtClean="0">
                <a:solidFill>
                  <a:srgbClr val="00B050"/>
                </a:solidFill>
              </a:rPr>
              <a:t>loopPreAction</a:t>
            </a:r>
            <a:r>
              <a:rPr lang="en-US" dirty="0" smtClean="0">
                <a:solidFill>
                  <a:srgbClr val="00B050"/>
                </a:solidFill>
              </a:rPr>
              <a:t> = None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setAndMatch(</a:t>
            </a:r>
            <a:r>
              <a:rPr lang="en-US" dirty="0" smtClean="0">
                <a:solidFill>
                  <a:srgbClr val="00B050"/>
                </a:solidFill>
              </a:rPr>
              <a:t>Q:I-SET, Q:I-READ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  <a:endParaRPr lang="en-US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for </a:t>
            </a:r>
            <a:r>
              <a:rPr lang="en-US" dirty="0" err="1" smtClean="0"/>
              <a:t>i_meas</a:t>
            </a:r>
            <a:r>
              <a:rPr lang="en-US" dirty="0" smtClean="0"/>
              <a:t> in </a:t>
            </a:r>
            <a:r>
              <a:rPr lang="en-US" dirty="0" smtClean="0"/>
              <a:t>(0,</a:t>
            </a:r>
            <a:r>
              <a:rPr lang="en-US" dirty="0" smtClean="0">
                <a:solidFill>
                  <a:srgbClr val="00B050"/>
                </a:solidFill>
              </a:rPr>
              <a:t>5</a:t>
            </a:r>
            <a:r>
              <a:rPr lang="en-US" dirty="0" smtClean="0"/>
              <a:t>):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FFC000"/>
                </a:solidFill>
              </a:rPr>
              <a:t>Measure beam size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sleep(</a:t>
            </a:r>
            <a:r>
              <a:rPr lang="en-US" dirty="0" smtClean="0">
                <a:solidFill>
                  <a:srgbClr val="00B050"/>
                </a:solidFill>
              </a:rPr>
              <a:t>1 sec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B050"/>
                </a:solidFill>
              </a:rPr>
              <a:t>In-</a:t>
            </a:r>
            <a:r>
              <a:rPr lang="en-US" dirty="0" err="1" smtClean="0">
                <a:solidFill>
                  <a:srgbClr val="00B050"/>
                </a:solidFill>
              </a:rPr>
              <a:t>loopPostAction</a:t>
            </a:r>
            <a:r>
              <a:rPr lang="en-US" dirty="0" smtClean="0">
                <a:solidFill>
                  <a:srgbClr val="00B050"/>
                </a:solidFill>
              </a:rPr>
              <a:t> = None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B050"/>
                </a:solidFill>
              </a:rPr>
              <a:t>GunOnDelay</a:t>
            </a:r>
            <a:r>
              <a:rPr lang="en-US" dirty="0" smtClean="0">
                <a:solidFill>
                  <a:srgbClr val="00B050"/>
                </a:solidFill>
              </a:rPr>
              <a:t>-&gt;</a:t>
            </a:r>
            <a:r>
              <a:rPr lang="en-US" dirty="0" err="1" smtClean="0">
                <a:solidFill>
                  <a:srgbClr val="00B050"/>
                </a:solidFill>
              </a:rPr>
              <a:t>Qcycling</a:t>
            </a:r>
            <a:r>
              <a:rPr lang="en-US" dirty="0" smtClean="0">
                <a:solidFill>
                  <a:srgbClr val="00B050"/>
                </a:solidFill>
              </a:rPr>
              <a:t>-&gt;Q:I-SET restore-&gt;</a:t>
            </a:r>
            <a:r>
              <a:rPr lang="en-US" dirty="0" err="1" smtClean="0">
                <a:solidFill>
                  <a:srgbClr val="00B050"/>
                </a:solidFill>
              </a:rPr>
              <a:t>GunOn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78159" y="1988840"/>
            <a:ext cx="3291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Monitoring(</a:t>
            </a:r>
            <a:r>
              <a:rPr lang="en-US" sz="2400" dirty="0" err="1" smtClean="0">
                <a:solidFill>
                  <a:srgbClr val="00B050"/>
                </a:solidFill>
              </a:rPr>
              <a:t>BPMvalid</a:t>
            </a:r>
            <a:r>
              <a:rPr lang="en-US" sz="2400" dirty="0" smtClean="0">
                <a:solidFill>
                  <a:srgbClr val="FFC000"/>
                </a:solidFill>
              </a:rPr>
              <a:t>)</a:t>
            </a:r>
          </a:p>
          <a:p>
            <a:r>
              <a:rPr lang="en-US" sz="1600" dirty="0" smtClean="0"/>
              <a:t>Pause the measurement if no beam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078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knob scan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Schematic flow chart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PreAction=None</a:t>
            </a:r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 smtClean="0"/>
              <a:t>Knob</a:t>
            </a:r>
            <a:r>
              <a:rPr lang="en-US" dirty="0" smtClean="0"/>
              <a:t> </a:t>
            </a:r>
            <a:r>
              <a:rPr lang="en-US" dirty="0" smtClean="0"/>
              <a:t>in </a:t>
            </a:r>
            <a:r>
              <a:rPr lang="en-US" dirty="0" smtClean="0">
                <a:solidFill>
                  <a:srgbClr val="00B050"/>
                </a:solidFill>
              </a:rPr>
              <a:t>Knobs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for </a:t>
            </a:r>
            <a:r>
              <a:rPr lang="en-US" dirty="0" smtClean="0"/>
              <a:t>Knob</a:t>
            </a:r>
            <a:r>
              <a:rPr lang="en-US" dirty="0" smtClean="0"/>
              <a:t> </a:t>
            </a:r>
            <a:r>
              <a:rPr lang="en-US" dirty="0" smtClean="0"/>
              <a:t>in </a:t>
            </a:r>
            <a:r>
              <a:rPr lang="en-US" dirty="0" err="1" smtClean="0">
                <a:solidFill>
                  <a:srgbClr val="00B050"/>
                </a:solidFill>
              </a:rPr>
              <a:t>ScanValues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 		</a:t>
            </a:r>
            <a:r>
              <a:rPr lang="en-US" dirty="0" smtClean="0">
                <a:solidFill>
                  <a:srgbClr val="00B050"/>
                </a:solidFill>
              </a:rPr>
              <a:t>In-</a:t>
            </a:r>
            <a:r>
              <a:rPr lang="en-US" dirty="0" err="1" smtClean="0">
                <a:solidFill>
                  <a:srgbClr val="00B050"/>
                </a:solidFill>
              </a:rPr>
              <a:t>loopPreAction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setAndMatch(</a:t>
            </a:r>
            <a:r>
              <a:rPr lang="en-US" dirty="0" smtClean="0">
                <a:solidFill>
                  <a:srgbClr val="00B050"/>
                </a:solidFill>
              </a:rPr>
              <a:t>Knob, </a:t>
            </a:r>
            <a:r>
              <a:rPr lang="en-US" dirty="0" err="1" smtClean="0">
                <a:solidFill>
                  <a:srgbClr val="00B050"/>
                </a:solidFill>
              </a:rPr>
              <a:t>Readback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  <a:endParaRPr lang="en-US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for </a:t>
            </a:r>
            <a:r>
              <a:rPr lang="en-US" dirty="0" err="1" smtClean="0"/>
              <a:t>i_meas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00B050"/>
                </a:solidFill>
              </a:rPr>
              <a:t>NumberOfMeasurements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C000"/>
                </a:solidFill>
              </a:rPr>
              <a:t>Measure observable(s)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sleep(</a:t>
            </a:r>
            <a:r>
              <a:rPr lang="en-US" dirty="0" smtClean="0">
                <a:solidFill>
                  <a:srgbClr val="00B050"/>
                </a:solidFill>
              </a:rPr>
              <a:t>Waiting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B050"/>
                </a:solidFill>
              </a:rPr>
              <a:t>In-</a:t>
            </a:r>
            <a:r>
              <a:rPr lang="en-US" dirty="0" err="1" smtClean="0">
                <a:solidFill>
                  <a:srgbClr val="00B050"/>
                </a:solidFill>
              </a:rPr>
              <a:t>loopPostAction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rgbClr val="00B050"/>
                </a:solidFill>
              </a:rPr>
              <a:t>PostAction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2366084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Monitoring</a:t>
            </a:r>
            <a:r>
              <a:rPr lang="en-US" sz="2400" dirty="0">
                <a:solidFill>
                  <a:prstClr val="black"/>
                </a:solidFill>
              </a:rPr>
              <a:t>(</a:t>
            </a:r>
            <a:r>
              <a:rPr lang="en-US" sz="2400" dirty="0">
                <a:solidFill>
                  <a:srgbClr val="00B050"/>
                </a:solidFill>
              </a:rPr>
              <a:t>Monitor</a:t>
            </a:r>
            <a:r>
              <a:rPr lang="en-US" sz="2400" dirty="0">
                <a:solidFill>
                  <a:prstClr val="black"/>
                </a:solidFill>
              </a:rPr>
              <a:t>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563888" y="2596916"/>
            <a:ext cx="20882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47864" y="193191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Interrupt the measurement</a:t>
            </a:r>
          </a:p>
          <a:p>
            <a:r>
              <a:rPr lang="en-US" dirty="0">
                <a:solidFill>
                  <a:prstClr val="black"/>
                </a:solidFill>
              </a:rPr>
              <a:t>If any problem</a:t>
            </a:r>
          </a:p>
        </p:txBody>
      </p:sp>
    </p:spTree>
    <p:extLst>
      <p:ext uri="{BB962C8B-B14F-4D97-AF65-F5344CB8AC3E}">
        <p14:creationId xmlns:p14="http://schemas.microsoft.com/office/powerpoint/2010/main" val="241527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Series knob scan example: </a:t>
            </a:r>
            <a:br>
              <a:rPr lang="en-US" dirty="0" smtClean="0"/>
            </a:br>
            <a:r>
              <a:rPr lang="en-US" dirty="0" smtClean="0"/>
              <a:t>Orbit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Schematic flow chart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PreAction=None</a:t>
            </a:r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 smtClean="0"/>
              <a:t>Knob </a:t>
            </a:r>
            <a:r>
              <a:rPr lang="en-US" dirty="0" smtClean="0"/>
              <a:t>in </a:t>
            </a:r>
            <a:r>
              <a:rPr lang="en-US" dirty="0" smtClean="0">
                <a:solidFill>
                  <a:srgbClr val="00B050"/>
                </a:solidFill>
              </a:rPr>
              <a:t>Knobs(</a:t>
            </a:r>
            <a:r>
              <a:rPr lang="en-US" dirty="0" err="1" smtClean="0">
                <a:solidFill>
                  <a:srgbClr val="00B050"/>
                </a:solidFill>
              </a:rPr>
              <a:t>Corrector:I-SET</a:t>
            </a:r>
            <a:r>
              <a:rPr lang="en-US" dirty="0" smtClean="0">
                <a:solidFill>
                  <a:srgbClr val="00B050"/>
                </a:solidFill>
              </a:rPr>
              <a:t>)</a:t>
            </a:r>
            <a:r>
              <a:rPr lang="en-US" dirty="0" smtClean="0"/>
              <a:t>: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for </a:t>
            </a:r>
            <a:r>
              <a:rPr lang="en-US" dirty="0" smtClean="0"/>
              <a:t>Knob </a:t>
            </a:r>
            <a:r>
              <a:rPr lang="en-US" dirty="0" smtClean="0"/>
              <a:t>in </a:t>
            </a:r>
            <a:r>
              <a:rPr lang="en-US" dirty="0"/>
              <a:t>(</a:t>
            </a:r>
            <a:r>
              <a:rPr lang="en-US" dirty="0" smtClean="0">
                <a:solidFill>
                  <a:srgbClr val="00B050"/>
                </a:solidFill>
              </a:rPr>
              <a:t>0,+</a:t>
            </a:r>
            <a:r>
              <a:rPr lang="en-US" dirty="0" smtClean="0">
                <a:solidFill>
                  <a:srgbClr val="00B050"/>
                </a:solidFill>
                <a:latin typeface="Symbol" panose="05050102010706020507" pitchFamily="18" charset="2"/>
              </a:rPr>
              <a:t>D</a:t>
            </a:r>
            <a:r>
              <a:rPr lang="en-US" dirty="0" smtClean="0">
                <a:solidFill>
                  <a:srgbClr val="00B050"/>
                </a:solidFill>
              </a:rPr>
              <a:t>I</a:t>
            </a:r>
            <a:r>
              <a:rPr lang="en-US" dirty="0" smtClean="0"/>
              <a:t>):</a:t>
            </a:r>
          </a:p>
          <a:p>
            <a:pPr marL="0" indent="0">
              <a:buNone/>
            </a:pPr>
            <a:r>
              <a:rPr lang="en-US" dirty="0" smtClean="0"/>
              <a:t> 		</a:t>
            </a:r>
            <a:r>
              <a:rPr lang="en-US" dirty="0" smtClean="0">
                <a:solidFill>
                  <a:srgbClr val="00B050"/>
                </a:solidFill>
              </a:rPr>
              <a:t>In-</a:t>
            </a:r>
            <a:r>
              <a:rPr lang="en-US" dirty="0" err="1" smtClean="0">
                <a:solidFill>
                  <a:srgbClr val="00B050"/>
                </a:solidFill>
              </a:rPr>
              <a:t>loopPreAction</a:t>
            </a:r>
            <a:r>
              <a:rPr lang="en-US" dirty="0" smtClean="0">
                <a:solidFill>
                  <a:srgbClr val="00B050"/>
                </a:solidFill>
              </a:rPr>
              <a:t>=None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00B05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setAndMatch(</a:t>
            </a:r>
            <a:r>
              <a:rPr lang="en-US" dirty="0" smtClean="0"/>
              <a:t>Knob, </a:t>
            </a:r>
            <a:r>
              <a:rPr lang="en-US" dirty="0" err="1" smtClean="0">
                <a:solidFill>
                  <a:srgbClr val="00B050"/>
                </a:solidFill>
              </a:rPr>
              <a:t>Readback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  <a:endParaRPr lang="en-US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for </a:t>
            </a:r>
            <a:r>
              <a:rPr lang="en-US" dirty="0" err="1" smtClean="0"/>
              <a:t>i_meas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00B050"/>
                </a:solidFill>
              </a:rPr>
              <a:t>5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FFC000"/>
                </a:solidFill>
              </a:rPr>
              <a:t>Beam position at many BPMs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smtClean="0"/>
              <a:t>sleep(</a:t>
            </a:r>
            <a:r>
              <a:rPr lang="en-US" dirty="0" smtClean="0">
                <a:solidFill>
                  <a:srgbClr val="00B050"/>
                </a:solidFill>
              </a:rPr>
              <a:t>1 sec</a:t>
            </a:r>
            <a:r>
              <a:rPr lang="en-US" dirty="0" smtClean="0"/>
              <a:t>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B050"/>
                </a:solidFill>
              </a:rPr>
              <a:t>In-</a:t>
            </a:r>
            <a:r>
              <a:rPr lang="en-US" dirty="0" err="1" smtClean="0">
                <a:solidFill>
                  <a:srgbClr val="00B050"/>
                </a:solidFill>
              </a:rPr>
              <a:t>loopPostAction</a:t>
            </a:r>
            <a:r>
              <a:rPr lang="en-US" dirty="0">
                <a:solidFill>
                  <a:srgbClr val="00B050"/>
                </a:solidFill>
              </a:rPr>
              <a:t>=</a:t>
            </a:r>
            <a:r>
              <a:rPr lang="en-US" dirty="0" smtClean="0">
                <a:solidFill>
                  <a:srgbClr val="00B050"/>
                </a:solidFill>
              </a:rPr>
              <a:t>None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00B050"/>
                </a:solidFill>
              </a:rPr>
              <a:t>PostAction</a:t>
            </a:r>
            <a:r>
              <a:rPr lang="en-US" dirty="0" smtClean="0">
                <a:solidFill>
                  <a:srgbClr val="00B050"/>
                </a:solidFill>
              </a:rPr>
              <a:t>=None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2366084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Monitoring(</a:t>
            </a:r>
            <a:r>
              <a:rPr lang="en-US" sz="2400" dirty="0" err="1" smtClean="0">
                <a:solidFill>
                  <a:srgbClr val="00B050"/>
                </a:solidFill>
              </a:rPr>
              <a:t>BPMvalid</a:t>
            </a:r>
            <a:r>
              <a:rPr lang="en-US" sz="2400" dirty="0" smtClean="0">
                <a:solidFill>
                  <a:srgbClr val="FFC000"/>
                </a:solidFill>
              </a:rPr>
              <a:t>)</a:t>
            </a:r>
            <a:endParaRPr lang="en-US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74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SKS over MKS, for example, Multi Quad scans over various Gun solenoid setting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 smtClean="0">
                <a:solidFill>
                  <a:srgbClr val="00B050"/>
                </a:solidFill>
              </a:rPr>
              <a:t>Knob</a:t>
            </a:r>
            <a:r>
              <a:rPr lang="en-US" dirty="0" smtClean="0"/>
              <a:t> </a:t>
            </a:r>
            <a:r>
              <a:rPr lang="en-US" dirty="0" smtClean="0"/>
              <a:t>in </a:t>
            </a:r>
            <a:r>
              <a:rPr lang="en-US" dirty="0" err="1" smtClean="0">
                <a:solidFill>
                  <a:srgbClr val="00B050"/>
                </a:solidFill>
              </a:rPr>
              <a:t>ScanValues</a:t>
            </a:r>
            <a:r>
              <a:rPr lang="en-US" dirty="0" smtClean="0"/>
              <a:t>:</a:t>
            </a:r>
            <a:endParaRPr lang="en-US" dirty="0" smtClean="0"/>
          </a:p>
          <a:p>
            <a:pPr marL="0" lvl="0" indent="0">
              <a:buNone/>
            </a:pP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setAndMatch(</a:t>
            </a:r>
            <a:r>
              <a:rPr lang="en-US" dirty="0" smtClean="0">
                <a:solidFill>
                  <a:srgbClr val="00B050"/>
                </a:solidFill>
              </a:rPr>
              <a:t>Knob, </a:t>
            </a:r>
            <a:r>
              <a:rPr lang="en-US" dirty="0" err="1" smtClean="0">
                <a:solidFill>
                  <a:srgbClr val="00B050"/>
                </a:solidFill>
              </a:rPr>
              <a:t>Readback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for </a:t>
            </a:r>
            <a:r>
              <a:rPr lang="en-US" dirty="0" smtClean="0">
                <a:solidFill>
                  <a:srgbClr val="92D050"/>
                </a:solidFill>
              </a:rPr>
              <a:t>Knobs</a:t>
            </a:r>
            <a:r>
              <a:rPr lang="en-US" dirty="0" smtClean="0"/>
              <a:t> </a:t>
            </a:r>
            <a:r>
              <a:rPr lang="en-US" dirty="0" smtClean="0"/>
              <a:t>in </a:t>
            </a:r>
            <a:r>
              <a:rPr lang="en-US" dirty="0" err="1" smtClean="0">
                <a:solidFill>
                  <a:srgbClr val="92D050"/>
                </a:solidFill>
              </a:rPr>
              <a:t>ScanValues</a:t>
            </a:r>
            <a:r>
              <a:rPr lang="en-US" dirty="0" smtClean="0"/>
              <a:t>:</a:t>
            </a:r>
            <a:r>
              <a:rPr lang="en-US" dirty="0" smtClean="0"/>
              <a:t>	</a:t>
            </a: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		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C000"/>
                </a:solidFill>
              </a:rPr>
              <a:t>setAndMatch(</a:t>
            </a:r>
            <a:r>
              <a:rPr lang="en-US" dirty="0" smtClean="0">
                <a:solidFill>
                  <a:srgbClr val="92D050"/>
                </a:solidFill>
              </a:rPr>
              <a:t>Knobs, </a:t>
            </a:r>
            <a:r>
              <a:rPr lang="en-US" dirty="0" err="1" smtClean="0">
                <a:solidFill>
                  <a:srgbClr val="92D050"/>
                </a:solidFill>
              </a:rPr>
              <a:t>Readbacks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  <a:endParaRPr lang="en-US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		for </a:t>
            </a:r>
            <a:r>
              <a:rPr lang="en-US" dirty="0" err="1" smtClean="0"/>
              <a:t>i_meas</a:t>
            </a:r>
            <a:r>
              <a:rPr lang="en-US" dirty="0" smtClean="0"/>
              <a:t> in </a:t>
            </a:r>
            <a:r>
              <a:rPr lang="en-US" dirty="0" smtClean="0">
                <a:solidFill>
                  <a:srgbClr val="92D050"/>
                </a:solidFill>
              </a:rPr>
              <a:t>NumberOfMeasurements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dirty="0" smtClean="0">
                <a:solidFill>
                  <a:srgbClr val="FFC000"/>
                </a:solidFill>
              </a:rPr>
              <a:t>Measure observable(s)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sleep(</a:t>
            </a:r>
            <a:r>
              <a:rPr lang="en-US" dirty="0" smtClean="0">
                <a:solidFill>
                  <a:srgbClr val="92D050"/>
                </a:solidFill>
              </a:rPr>
              <a:t>Waiting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157192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>
                <a:solidFill>
                  <a:srgbClr val="7030A0"/>
                </a:solidFill>
              </a:rPr>
              <a:t>Pre and post actions are omitted in the above flow-chart but they can be configured also in a combined scan at any level</a:t>
            </a:r>
          </a:p>
          <a:p>
            <a:pPr marL="285750" indent="-285750">
              <a:buFontTx/>
              <a:buChar char="-"/>
            </a:pPr>
            <a:r>
              <a:rPr lang="en-US" sz="2400" dirty="0" smtClean="0">
                <a:solidFill>
                  <a:srgbClr val="7030A0"/>
                </a:solidFill>
              </a:rPr>
              <a:t>Almost all kinds of scan can be build by combining SKS, MKS and SS</a:t>
            </a:r>
            <a:endParaRPr lang="en-US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3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74431"/>
            <a:ext cx="8229600" cy="488356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/>
              <a:t>Input definition (only important fields are shown)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indict0={}</a:t>
            </a:r>
          </a:p>
          <a:p>
            <a:pPr marL="0" indent="0">
              <a:buNone/>
            </a:pPr>
            <a:r>
              <a:rPr lang="en-US" dirty="0"/>
              <a:t>        indict0['Knob']=[</a:t>
            </a:r>
            <a:r>
              <a:rPr lang="en-US" dirty="0" err="1"/>
              <a:t>self.EC.prefix+BPM</a:t>
            </a:r>
            <a:r>
              <a:rPr lang="en-US" dirty="0"/>
              <a:t>+':OFFS-X</a:t>
            </a:r>
            <a:r>
              <a:rPr lang="en-US" dirty="0" smtClean="0"/>
              <a:t>'] # Knob: BPM offset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indict0['</a:t>
            </a:r>
            <a:r>
              <a:rPr lang="en-US" dirty="0" err="1"/>
              <a:t>ScanRange</a:t>
            </a:r>
            <a:r>
              <a:rPr lang="en-US" dirty="0"/>
              <a:t>']=[-0.3, 0.3]</a:t>
            </a:r>
          </a:p>
          <a:p>
            <a:pPr marL="0" indent="0">
              <a:buNone/>
            </a:pPr>
            <a:r>
              <a:rPr lang="en-US" dirty="0"/>
              <a:t>        indict0['</a:t>
            </a:r>
            <a:r>
              <a:rPr lang="en-US" dirty="0" err="1"/>
              <a:t>Nstep</a:t>
            </a:r>
            <a:r>
              <a:rPr lang="en-US" dirty="0"/>
              <a:t>']=</a:t>
            </a:r>
            <a:r>
              <a:rPr lang="en-US" dirty="0" smtClean="0"/>
              <a:t>6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indict</a:t>
            </a:r>
            <a:r>
              <a:rPr lang="en-US" dirty="0"/>
              <a:t>={}</a:t>
            </a:r>
          </a:p>
          <a:p>
            <a:pPr marL="0" indent="0">
              <a:buNone/>
            </a:pPr>
            <a:r>
              <a:rPr lang="en-US" dirty="0"/>
              <a:t>        indict['Knob']=[</a:t>
            </a:r>
            <a:r>
              <a:rPr lang="en-US" dirty="0" err="1"/>
              <a:t>self.EC.prefix+Quad</a:t>
            </a:r>
            <a:r>
              <a:rPr lang="en-US" dirty="0"/>
              <a:t>+':I-SET'] # Knob: Quad current</a:t>
            </a:r>
          </a:p>
          <a:p>
            <a:pPr marL="0" indent="0">
              <a:buNone/>
            </a:pPr>
            <a:r>
              <a:rPr lang="en-US" dirty="0"/>
              <a:t>        indict['Additive']=1 # Knob is varied with respect to the present value.</a:t>
            </a:r>
          </a:p>
          <a:p>
            <a:pPr marL="0" indent="0">
              <a:buNone/>
            </a:pPr>
            <a:r>
              <a:rPr lang="en-US" dirty="0"/>
              <a:t>        indict['</a:t>
            </a:r>
            <a:r>
              <a:rPr lang="en-US" dirty="0" err="1"/>
              <a:t>ScanValues</a:t>
            </a:r>
            <a:r>
              <a:rPr lang="en-US" dirty="0"/>
              <a:t>']=[-dI,0,dI] # </a:t>
            </a:r>
            <a:r>
              <a:rPr lang="en-US" dirty="0" err="1"/>
              <a:t>dI</a:t>
            </a:r>
            <a:r>
              <a:rPr lang="en-US" dirty="0"/>
              <a:t> is computed previously using on-line model</a:t>
            </a:r>
          </a:p>
          <a:p>
            <a:pPr marL="0" indent="0">
              <a:buNone/>
            </a:pPr>
            <a:r>
              <a:rPr lang="en-US" dirty="0"/>
              <a:t>        indict['</a:t>
            </a:r>
            <a:r>
              <a:rPr lang="en-US" dirty="0" err="1"/>
              <a:t>NumberOfMeasurements</a:t>
            </a:r>
            <a:r>
              <a:rPr lang="en-US" dirty="0"/>
              <a:t>']=5 </a:t>
            </a:r>
          </a:p>
          <a:p>
            <a:pPr marL="0" indent="0">
              <a:buNone/>
            </a:pPr>
            <a:r>
              <a:rPr lang="en-US" dirty="0"/>
              <a:t>        # Wait until the orbit feedback (another application) brings the beam to the shifted BPM </a:t>
            </a:r>
            <a:r>
              <a:rPr lang="en-US" dirty="0" err="1"/>
              <a:t>centre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indict['</a:t>
            </a:r>
            <a:r>
              <a:rPr lang="en-US" dirty="0" err="1"/>
              <a:t>PreAction</a:t>
            </a:r>
            <a:r>
              <a:rPr lang="en-US" dirty="0"/>
              <a:t>']=[[self.EC.prefix+'DUMMY:NUMBER',</a:t>
            </a:r>
            <a:r>
              <a:rPr lang="en-US" dirty="0" err="1"/>
              <a:t>self.EC.prefix+BPM</a:t>
            </a:r>
            <a:r>
              <a:rPr lang="en-US" dirty="0"/>
              <a:t>+':X1',0.0,0.005,60</a:t>
            </a:r>
            <a:r>
              <a:rPr lang="en-US" dirty="0" smtClean="0"/>
              <a:t>]]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# </a:t>
            </a:r>
            <a:r>
              <a:rPr lang="en-US" dirty="0" smtClean="0"/>
              <a:t>Monitor </a:t>
            </a:r>
            <a:r>
              <a:rPr lang="en-US" dirty="0"/>
              <a:t>if BPMs and </a:t>
            </a:r>
            <a:r>
              <a:rPr lang="en-US" dirty="0" smtClean="0"/>
              <a:t>Q power supply are OK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indict['Monitor']=[</a:t>
            </a:r>
            <a:r>
              <a:rPr lang="en-US" dirty="0" err="1"/>
              <a:t>self.EC.prefix+BPM</a:t>
            </a:r>
            <a:r>
              <a:rPr lang="en-US" dirty="0"/>
              <a:t>+':X1-VALID',self.EC.prefix+BPMobs+':X1-VALID']</a:t>
            </a:r>
          </a:p>
          <a:p>
            <a:pPr marL="0" indent="0">
              <a:buNone/>
            </a:pPr>
            <a:r>
              <a:rPr lang="en-US" dirty="0"/>
              <a:t>        indict['Monitor'].append(</a:t>
            </a:r>
            <a:r>
              <a:rPr lang="en-US" dirty="0" err="1"/>
              <a:t>self.EC.prefix+Quad</a:t>
            </a:r>
            <a:r>
              <a:rPr lang="en-US" dirty="0"/>
              <a:t>+':ONOFF</a:t>
            </a:r>
            <a:r>
              <a:rPr lang="en-US" dirty="0" smtClean="0"/>
              <a:t>')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self.Measurement.indict</a:t>
            </a:r>
            <a:r>
              <a:rPr lang="en-US" dirty="0"/>
              <a:t>=[indict0,indict]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533" y="2518411"/>
            <a:ext cx="3057533" cy="163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Combination example: </a:t>
            </a:r>
            <a:br>
              <a:rPr lang="en-US" dirty="0" smtClean="0"/>
            </a:br>
            <a:r>
              <a:rPr lang="en-US" dirty="0" smtClean="0"/>
              <a:t>BBA to find Q </a:t>
            </a:r>
            <a:r>
              <a:rPr lang="en-US" dirty="0" err="1" smtClean="0"/>
              <a:t>centre</a:t>
            </a:r>
            <a:endParaRPr lang="en-US" dirty="0"/>
          </a:p>
        </p:txBody>
      </p:sp>
      <p:grpSp>
        <p:nvGrpSpPr>
          <p:cNvPr id="1053" name="Group 1052"/>
          <p:cNvGrpSpPr/>
          <p:nvPr/>
        </p:nvGrpSpPr>
        <p:grpSpPr>
          <a:xfrm>
            <a:off x="5266134" y="124673"/>
            <a:ext cx="3602132" cy="2195235"/>
            <a:chOff x="5364088" y="4048691"/>
            <a:chExt cx="3602132" cy="2692677"/>
          </a:xfrm>
        </p:grpSpPr>
        <p:sp>
          <p:nvSpPr>
            <p:cNvPr id="6" name="Oval 5"/>
            <p:cNvSpPr/>
            <p:nvPr/>
          </p:nvSpPr>
          <p:spPr>
            <a:xfrm>
              <a:off x="7135808" y="4819642"/>
              <a:ext cx="216024" cy="115212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775768" y="4819642"/>
              <a:ext cx="0" cy="2520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631752" y="5073351"/>
              <a:ext cx="2880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643464" y="5755746"/>
              <a:ext cx="2880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6775768" y="5755746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5983680" y="5107674"/>
              <a:ext cx="1260140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5983680" y="5395706"/>
              <a:ext cx="126014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5983680" y="5395706"/>
              <a:ext cx="1260140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7243820" y="5107674"/>
              <a:ext cx="1151564" cy="1846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7243820" y="5107674"/>
              <a:ext cx="1154025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4" name="Straight Arrow Connector 1023"/>
            <p:cNvCxnSpPr/>
            <p:nvPr/>
          </p:nvCxnSpPr>
          <p:spPr>
            <a:xfrm>
              <a:off x="7243820" y="5107674"/>
              <a:ext cx="1154025" cy="57606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5" name="TextBox 1024"/>
            <p:cNvSpPr txBox="1"/>
            <p:nvPr/>
          </p:nvSpPr>
          <p:spPr>
            <a:xfrm>
              <a:off x="5364088" y="5200007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Orbit </a:t>
              </a:r>
            </a:p>
            <a:p>
              <a:r>
                <a:rPr lang="en-US" dirty="0"/>
                <a:t>f</a:t>
              </a:r>
              <a:r>
                <a:rPr lang="en-US" dirty="0" smtClean="0"/>
                <a:t>eedback</a:t>
              </a:r>
              <a:endParaRPr lang="en-US" dirty="0"/>
            </a:p>
          </p:txBody>
        </p:sp>
        <p:sp>
          <p:nvSpPr>
            <p:cNvPr id="1027" name="TextBox 1026"/>
            <p:cNvSpPr txBox="1"/>
            <p:nvPr/>
          </p:nvSpPr>
          <p:spPr>
            <a:xfrm>
              <a:off x="5947112" y="6043776"/>
              <a:ext cx="19922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Knob: </a:t>
              </a:r>
            </a:p>
            <a:p>
              <a:r>
                <a:rPr lang="en-US" dirty="0" smtClean="0"/>
                <a:t>BPM offset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83376" y="4048691"/>
              <a:ext cx="20609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Knob: </a:t>
              </a:r>
            </a:p>
            <a:p>
              <a:r>
                <a:rPr lang="en-US" dirty="0" smtClean="0"/>
                <a:t>Quad current</a:t>
              </a:r>
              <a:endParaRPr lang="en-US" dirty="0"/>
            </a:p>
          </p:txBody>
        </p:sp>
        <p:cxnSp>
          <p:nvCxnSpPr>
            <p:cNvPr id="1039" name="Straight Connector 1038"/>
            <p:cNvCxnSpPr/>
            <p:nvPr/>
          </p:nvCxnSpPr>
          <p:spPr>
            <a:xfrm>
              <a:off x="8391291" y="4814160"/>
              <a:ext cx="2461" cy="206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1" name="Straight Connector 1040"/>
            <p:cNvCxnSpPr/>
            <p:nvPr/>
          </p:nvCxnSpPr>
          <p:spPr>
            <a:xfrm>
              <a:off x="8247275" y="5020892"/>
              <a:ext cx="29295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9" name="Straight Connector 1048"/>
            <p:cNvCxnSpPr/>
            <p:nvPr/>
          </p:nvCxnSpPr>
          <p:spPr>
            <a:xfrm>
              <a:off x="8247275" y="5755746"/>
              <a:ext cx="29704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1" name="Straight Connector 1050"/>
            <p:cNvCxnSpPr/>
            <p:nvPr/>
          </p:nvCxnSpPr>
          <p:spPr>
            <a:xfrm>
              <a:off x="8397845" y="5755746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2" name="TextBox 1051"/>
            <p:cNvSpPr txBox="1"/>
            <p:nvPr/>
          </p:nvSpPr>
          <p:spPr>
            <a:xfrm>
              <a:off x="7436612" y="6095037"/>
              <a:ext cx="15296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Observable:</a:t>
              </a:r>
            </a:p>
            <a:p>
              <a:r>
                <a:rPr lang="en-US" dirty="0" smtClean="0"/>
                <a:t>Beam position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408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On-screen Show (4:3)</PresentationFormat>
  <Paragraphs>127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pyScan</vt:lpstr>
      <vt:lpstr>Yet another scan tool</vt:lpstr>
      <vt:lpstr>Demand</vt:lpstr>
      <vt:lpstr>Single/Multi knob scan</vt:lpstr>
      <vt:lpstr>Single/Multi knob scan example:  Quad scan</vt:lpstr>
      <vt:lpstr>Series knob scan</vt:lpstr>
      <vt:lpstr>Series knob scan example:  Orbit response</vt:lpstr>
      <vt:lpstr>Combination</vt:lpstr>
      <vt:lpstr>Combination example:  BBA to find Q centre</vt:lpstr>
      <vt:lpstr>Non Epics action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pyScan</dc:title>
  <dc:creator>masa</dc:creator>
  <cp:lastModifiedBy>Aiba Masamitsu</cp:lastModifiedBy>
  <cp:revision>35</cp:revision>
  <cp:lastPrinted>2016-01-05T17:17:35Z</cp:lastPrinted>
  <dcterms:created xsi:type="dcterms:W3CDTF">2015-12-21T21:18:46Z</dcterms:created>
  <dcterms:modified xsi:type="dcterms:W3CDTF">2016-01-06T16:20:39Z</dcterms:modified>
</cp:coreProperties>
</file>