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5" r:id="rId1"/>
    <p:sldMasterId id="2147483666" r:id="rId2"/>
  </p:sldMasterIdLst>
  <p:notesMasterIdLst>
    <p:notesMasterId r:id="rId8"/>
  </p:notesMasterIdLst>
  <p:sldIdLst>
    <p:sldId id="264" r:id="rId3"/>
    <p:sldId id="256" r:id="rId4"/>
    <p:sldId id="257" r:id="rId5"/>
    <p:sldId id="263" r:id="rId6"/>
    <p:sldId id="265" r:id="rId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Georgia" panose="02040502050405020303" pitchFamily="18" charset="0"/>
      <p:regular r:id="rId13"/>
      <p:bold r:id="rId14"/>
      <p:italic r:id="rId15"/>
      <p:boldItalic r:id="rId16"/>
    </p:embeddedFont>
    <p:embeddedFont>
      <p:font typeface="Gill Sans" panose="020B0604020202020204" charset="0"/>
      <p:regular r:id="rId17"/>
      <p:bold r:id="rId18"/>
    </p:embeddedFont>
    <p:embeddedFont>
      <p:font typeface="Helvetica Neue" panose="020B0604020202020204" charset="0"/>
      <p:regular r:id="rId19"/>
      <p:bold r:id="rId20"/>
      <p:italic r:id="rId21"/>
      <p:boldItalic r:id="rId22"/>
    </p:embeddedFont>
    <p:embeddedFont>
      <p:font typeface="Merriweather Sans" pitchFamily="2" charset="0"/>
      <p:regular r:id="rId23"/>
      <p:bold r:id="rId24"/>
      <p:italic r:id="rId25"/>
      <p:boldItalic r:id="rId26"/>
    </p:embeddedFont>
    <p:embeddedFont>
      <p:font typeface="Times" panose="02020603050405020304" pitchFamily="18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576" y="12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26" Type="http://schemas.openxmlformats.org/officeDocument/2006/relationships/font" Target="fonts/font18.fntdata"/><Relationship Id="rId3" Type="http://schemas.openxmlformats.org/officeDocument/2006/relationships/slide" Target="slides/slide1.xml"/><Relationship Id="rId21" Type="http://schemas.openxmlformats.org/officeDocument/2006/relationships/font" Target="fonts/font13.fntdata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5" Type="http://schemas.openxmlformats.org/officeDocument/2006/relationships/font" Target="fonts/font17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29" Type="http://schemas.openxmlformats.org/officeDocument/2006/relationships/font" Target="fonts/font2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3.fntdata"/><Relationship Id="rId24" Type="http://schemas.openxmlformats.org/officeDocument/2006/relationships/font" Target="fonts/font16.fntdata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font" Target="fonts/font7.fntdata"/><Relationship Id="rId23" Type="http://schemas.openxmlformats.org/officeDocument/2006/relationships/font" Target="fonts/font15.fntdata"/><Relationship Id="rId28" Type="http://schemas.openxmlformats.org/officeDocument/2006/relationships/font" Target="fonts/font20.fntdata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font" Target="fonts/font14.fntdata"/><Relationship Id="rId27" Type="http://schemas.openxmlformats.org/officeDocument/2006/relationships/font" Target="fonts/font19.fntdata"/><Relationship Id="rId30" Type="http://schemas.openxmlformats.org/officeDocument/2006/relationships/font" Target="fonts/font22.fntdata"/><Relationship Id="rId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63041cfb85_2_4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g163041cfb85_2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63041cfb85_2_5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8" name="Google Shape;108;g163041cfb85_2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63041cfb85_2_7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6" name="Google Shape;136;g163041cfb85_2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83883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63041cfb85_2_4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g163041cfb85_2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42603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tx">
  <p:cSld name="TITLE_AND_BOD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body" idx="1"/>
          </p:nvPr>
        </p:nvSpPr>
        <p:spPr>
          <a:xfrm>
            <a:off x="789590" y="674192"/>
            <a:ext cx="8007141" cy="4047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/>
            </a:lvl1pPr>
            <a:lvl2pPr marL="914400" lvl="1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2pPr>
            <a:lvl3pPr marL="1371600" lvl="2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3pPr>
            <a:lvl4pPr marL="1828800" lvl="3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4pPr>
            <a:lvl5pPr marL="2286000" lvl="4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8780237" y="4389834"/>
            <a:ext cx="117552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">
  <p:cSld name="Titelfolie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5" descr="U:\20160506_PSI_Luftbild_0292.jpg"/>
          <p:cNvPicPr preferRelativeResize="0"/>
          <p:nvPr/>
        </p:nvPicPr>
        <p:blipFill rotWithShape="1">
          <a:blip r:embed="rId2">
            <a:alphaModFix/>
          </a:blip>
          <a:srcRect t="14107" b="14107"/>
          <a:stretch/>
        </p:blipFill>
        <p:spPr>
          <a:xfrm>
            <a:off x="1980221" y="786421"/>
            <a:ext cx="6544352" cy="2348353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5"/>
          <p:cNvSpPr txBox="1">
            <a:spLocks noGrp="1"/>
          </p:cNvSpPr>
          <p:nvPr>
            <p:ph type="title"/>
          </p:nvPr>
        </p:nvSpPr>
        <p:spPr>
          <a:xfrm>
            <a:off x="674615" y="3440889"/>
            <a:ext cx="5976938" cy="628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700"/>
              <a:buFont typeface="Georgia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body" idx="1"/>
          </p:nvPr>
        </p:nvSpPr>
        <p:spPr>
          <a:xfrm>
            <a:off x="674615" y="3209344"/>
            <a:ext cx="5976938" cy="205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None/>
              <a:defRPr b="1">
                <a:solidFill>
                  <a:srgbClr val="969696"/>
                </a:solidFill>
              </a:defRPr>
            </a:lvl1pPr>
            <a:lvl2pPr marL="914400" lvl="1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Char char="−"/>
              <a:defRPr b="1">
                <a:solidFill>
                  <a:srgbClr val="969696"/>
                </a:solidFill>
              </a:defRPr>
            </a:lvl2pPr>
            <a:lvl3pPr marL="1371600" lvl="2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Char char="−"/>
              <a:defRPr b="1">
                <a:solidFill>
                  <a:srgbClr val="969696"/>
                </a:solidFill>
              </a:defRPr>
            </a:lvl3pPr>
            <a:lvl4pPr marL="1828800" lvl="3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Char char="−"/>
              <a:defRPr b="1">
                <a:solidFill>
                  <a:srgbClr val="969696"/>
                </a:solidFill>
              </a:defRPr>
            </a:lvl4pPr>
            <a:lvl5pPr marL="2286000" lvl="4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Char char="−"/>
              <a:defRPr b="1">
                <a:solidFill>
                  <a:srgbClr val="969696"/>
                </a:solidFill>
              </a:defRPr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/>
          <p:nvPr/>
        </p:nvSpPr>
        <p:spPr>
          <a:xfrm>
            <a:off x="-1581" y="801955"/>
            <a:ext cx="1900801" cy="2336941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67" name="Google Shape;67;p15" descr="PSI-Logo_narrow_30k.ep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1117" y="951570"/>
            <a:ext cx="685801" cy="2446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8" name="Google Shape;68;p15"/>
          <p:cNvGrpSpPr/>
          <p:nvPr/>
        </p:nvGrpSpPr>
        <p:grpSpPr>
          <a:xfrm>
            <a:off x="5860567" y="2915405"/>
            <a:ext cx="2664011" cy="267438"/>
            <a:chOff x="0" y="0"/>
            <a:chExt cx="3788815" cy="507140"/>
          </a:xfrm>
        </p:grpSpPr>
        <p:sp>
          <p:nvSpPr>
            <p:cNvPr id="69" name="Google Shape;69;p15"/>
            <p:cNvSpPr/>
            <p:nvPr/>
          </p:nvSpPr>
          <p:spPr>
            <a:xfrm>
              <a:off x="0" y="107994"/>
              <a:ext cx="3788815" cy="291151"/>
            </a:xfrm>
            <a:prstGeom prst="rect">
              <a:avLst/>
            </a:prstGeom>
            <a:solidFill>
              <a:srgbClr val="FFFFFF">
                <a:alpha val="73725"/>
              </a:srgbClr>
            </a:solidFill>
            <a:ln>
              <a:noFill/>
            </a:ln>
          </p:spPr>
          <p:txBody>
            <a:bodyPr spcFirstLastPara="1" wrap="square" lIns="31425" tIns="31425" rIns="31425" bIns="3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05150"/>
                </a:buClr>
                <a:buSzPts val="900"/>
                <a:buFont typeface="Calibri"/>
                <a:buNone/>
              </a:pPr>
              <a:endParaRPr sz="900" b="1" i="0" u="none" strike="noStrike" cap="none" dirty="0">
                <a:solidFill>
                  <a:srgbClr val="50515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" name="Google Shape;70;p15"/>
            <p:cNvSpPr txBox="1"/>
            <p:nvPr/>
          </p:nvSpPr>
          <p:spPr>
            <a:xfrm>
              <a:off x="0" y="0"/>
              <a:ext cx="3788815" cy="5071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05150"/>
                </a:buClr>
                <a:buSzPts val="900"/>
                <a:buFont typeface="Calibri"/>
                <a:buNone/>
              </a:pPr>
              <a:r>
                <a:rPr lang="en-GB" sz="900" b="1" i="0" u="none" strike="noStrike" cap="none" dirty="0">
                  <a:solidFill>
                    <a:srgbClr val="505150"/>
                  </a:solidFill>
                  <a:latin typeface="Calibri"/>
                  <a:ea typeface="Calibri"/>
                  <a:cs typeface="Calibri"/>
                  <a:sym typeface="Calibri"/>
                </a:rPr>
                <a:t>WIR SCHAFFEN WISSEN – HEUTE FÜR MORGEN</a:t>
              </a:r>
              <a:endParaRPr sz="900" dirty="0"/>
            </a:p>
          </p:txBody>
        </p:sp>
      </p:grpSp>
      <p:sp>
        <p:nvSpPr>
          <p:cNvPr id="71" name="Google Shape;71;p15"/>
          <p:cNvSpPr/>
          <p:nvPr/>
        </p:nvSpPr>
        <p:spPr>
          <a:xfrm>
            <a:off x="8605579" y="801955"/>
            <a:ext cx="540001" cy="2336941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2" name="Google Shape;72;p15"/>
          <p:cNvSpPr/>
          <p:nvPr/>
        </p:nvSpPr>
        <p:spPr>
          <a:xfrm>
            <a:off x="678547" y="4096048"/>
            <a:ext cx="540544" cy="40451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3" name="Google Shape;73;p15"/>
          <p:cNvSpPr txBox="1">
            <a:spLocks noGrp="1"/>
          </p:cNvSpPr>
          <p:nvPr>
            <p:ph type="sldNum" idx="12"/>
          </p:nvPr>
        </p:nvSpPr>
        <p:spPr>
          <a:xfrm>
            <a:off x="6057900" y="4218385"/>
            <a:ext cx="1600201" cy="20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 und Inhalt (grau)">
  <p:cSld name="Titel und Inhalt (grau)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/>
          <p:nvPr/>
        </p:nvSpPr>
        <p:spPr>
          <a:xfrm>
            <a:off x="-1580" y="1437679"/>
            <a:ext cx="540544" cy="40944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76" name="Google Shape;76;p16" descr="PSI-Logo_narrow_30k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8020" y="803671"/>
            <a:ext cx="571500" cy="203597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6"/>
          <p:cNvSpPr/>
          <p:nvPr/>
        </p:nvSpPr>
        <p:spPr>
          <a:xfrm>
            <a:off x="618736" y="1437679"/>
            <a:ext cx="8311316" cy="2916437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8" name="Google Shape;78;p16"/>
          <p:cNvSpPr txBox="1">
            <a:spLocks noGrp="1"/>
          </p:cNvSpPr>
          <p:nvPr>
            <p:ph type="title"/>
          </p:nvPr>
        </p:nvSpPr>
        <p:spPr>
          <a:xfrm>
            <a:off x="1556320" y="806962"/>
            <a:ext cx="7376726" cy="548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sldNum" idx="12"/>
          </p:nvPr>
        </p:nvSpPr>
        <p:spPr>
          <a:xfrm>
            <a:off x="8823840" y="4389834"/>
            <a:ext cx="117551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  <p:sp>
        <p:nvSpPr>
          <p:cNvPr id="80" name="Google Shape;80;p16"/>
          <p:cNvSpPr txBox="1">
            <a:spLocks noGrp="1"/>
          </p:cNvSpPr>
          <p:nvPr>
            <p:ph type="body" idx="1"/>
          </p:nvPr>
        </p:nvSpPr>
        <p:spPr>
          <a:xfrm>
            <a:off x="699550" y="1478127"/>
            <a:ext cx="8149689" cy="2592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/>
            </a:lvl1pPr>
            <a:lvl2pPr marL="914400" lvl="1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2pPr>
            <a:lvl3pPr marL="1371600" lvl="2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3pPr>
            <a:lvl4pPr marL="1828800" lvl="3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4pPr>
            <a:lvl5pPr marL="2286000" lvl="4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Nur Titel">
  <p:cSld name="Nur Titel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/>
          <p:nvPr/>
        </p:nvSpPr>
        <p:spPr>
          <a:xfrm>
            <a:off x="-1580" y="1437679"/>
            <a:ext cx="540544" cy="40944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83" name="Google Shape;83;p17" descr="PSI-Logo_narrow_30k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8020" y="803671"/>
            <a:ext cx="571500" cy="203597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7"/>
          <p:cNvSpPr txBox="1">
            <a:spLocks noGrp="1"/>
          </p:cNvSpPr>
          <p:nvPr>
            <p:ph type="title"/>
          </p:nvPr>
        </p:nvSpPr>
        <p:spPr>
          <a:xfrm>
            <a:off x="1556320" y="806962"/>
            <a:ext cx="7269805" cy="561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7"/>
          <p:cNvSpPr txBox="1">
            <a:spLocks noGrp="1"/>
          </p:cNvSpPr>
          <p:nvPr>
            <p:ph type="sldNum" idx="12"/>
          </p:nvPr>
        </p:nvSpPr>
        <p:spPr>
          <a:xfrm>
            <a:off x="8769336" y="4389834"/>
            <a:ext cx="117552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Nur Titel (grau)">
  <p:cSld name="Nur Titel (grau)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/>
          <p:nvPr/>
        </p:nvSpPr>
        <p:spPr>
          <a:xfrm>
            <a:off x="-1580" y="1437679"/>
            <a:ext cx="540544" cy="40944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88" name="Google Shape;88;p18" descr="PSI-Logo_narrow_30k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8020" y="803671"/>
            <a:ext cx="571500" cy="203597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8"/>
          <p:cNvSpPr txBox="1">
            <a:spLocks noGrp="1"/>
          </p:cNvSpPr>
          <p:nvPr>
            <p:ph type="title"/>
          </p:nvPr>
        </p:nvSpPr>
        <p:spPr>
          <a:xfrm>
            <a:off x="1556320" y="806962"/>
            <a:ext cx="7323244" cy="561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sldNum" idx="12"/>
          </p:nvPr>
        </p:nvSpPr>
        <p:spPr>
          <a:xfrm>
            <a:off x="8812939" y="4389834"/>
            <a:ext cx="117551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  <p:sp>
        <p:nvSpPr>
          <p:cNvPr id="91" name="Google Shape;91;p18"/>
          <p:cNvSpPr/>
          <p:nvPr/>
        </p:nvSpPr>
        <p:spPr>
          <a:xfrm>
            <a:off x="618736" y="1437679"/>
            <a:ext cx="8305894" cy="2916437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&amp; Bullets">
  <p:cSld name="Title &amp; Bullets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/>
          <p:nvPr/>
        </p:nvSpPr>
        <p:spPr>
          <a:xfrm>
            <a:off x="1142999" y="647960"/>
            <a:ext cx="6864699" cy="391791"/>
          </a:xfrm>
          <a:prstGeom prst="rect">
            <a:avLst/>
          </a:prstGeom>
          <a:solidFill>
            <a:srgbClr val="D4FB79"/>
          </a:solidFill>
          <a:ln>
            <a:noFill/>
          </a:ln>
        </p:spPr>
        <p:txBody>
          <a:bodyPr spcFirstLastPara="1" wrap="square" lIns="24550" tIns="24550" rIns="24550" bIns="24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</a:pPr>
            <a:endParaRPr sz="2400" b="0" i="0" u="none" strike="noStrike" cap="none" dirty="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4" name="Google Shape;94;p19"/>
          <p:cNvSpPr/>
          <p:nvPr/>
        </p:nvSpPr>
        <p:spPr>
          <a:xfrm>
            <a:off x="1142999" y="4354897"/>
            <a:ext cx="6864699" cy="165758"/>
          </a:xfrm>
          <a:prstGeom prst="rect">
            <a:avLst/>
          </a:prstGeom>
          <a:solidFill>
            <a:srgbClr val="D4FB79"/>
          </a:solidFill>
          <a:ln>
            <a:noFill/>
          </a:ln>
        </p:spPr>
        <p:txBody>
          <a:bodyPr spcFirstLastPara="1" wrap="square" lIns="24550" tIns="24550" rIns="24550" bIns="24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</a:pPr>
            <a:endParaRPr sz="2400" b="0" i="0" u="none" strike="noStrike" cap="none" dirty="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5" name="Google Shape;95;p19"/>
          <p:cNvSpPr txBox="1">
            <a:spLocks noGrp="1"/>
          </p:cNvSpPr>
          <p:nvPr>
            <p:ph type="body" idx="1"/>
          </p:nvPr>
        </p:nvSpPr>
        <p:spPr>
          <a:xfrm>
            <a:off x="1185675" y="4345688"/>
            <a:ext cx="6275339" cy="154038"/>
          </a:xfrm>
          <a:prstGeom prst="rect">
            <a:avLst/>
          </a:prstGeom>
          <a:noFill/>
          <a:ln>
            <a:noFill/>
          </a:ln>
          <a:effectLst>
            <a:outerShdw blurRad="50800" dist="25400" dir="2700000" rotWithShape="0">
              <a:srgbClr val="000000">
                <a:alpha val="74901"/>
              </a:srgbClr>
            </a:outerShdw>
          </a:effectLst>
        </p:spPr>
        <p:txBody>
          <a:bodyPr spcFirstLastPara="1" wrap="square" lIns="24550" tIns="24550" rIns="24550" bIns="24550" anchor="ctr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914400" lvl="1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2pPr>
            <a:lvl3pPr marL="1371600" lvl="2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3pPr>
            <a:lvl4pPr marL="1828800" lvl="3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4pPr>
            <a:lvl5pPr marL="2286000" lvl="4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  <p:sp>
        <p:nvSpPr>
          <p:cNvPr id="96" name="Google Shape;96;p19"/>
          <p:cNvSpPr txBox="1">
            <a:spLocks noGrp="1"/>
          </p:cNvSpPr>
          <p:nvPr>
            <p:ph type="title"/>
          </p:nvPr>
        </p:nvSpPr>
        <p:spPr>
          <a:xfrm>
            <a:off x="1196577" y="642937"/>
            <a:ext cx="6811121" cy="401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550" tIns="24550" rIns="24550" bIns="2455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Merriweather Sans"/>
              <a:buNone/>
              <a:defRPr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9"/>
          <p:cNvSpPr txBox="1">
            <a:spLocks noGrp="1"/>
          </p:cNvSpPr>
          <p:nvPr>
            <p:ph type="body" idx="2"/>
          </p:nvPr>
        </p:nvSpPr>
        <p:spPr>
          <a:xfrm>
            <a:off x="1196577" y="1089979"/>
            <a:ext cx="6750845" cy="3234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550" tIns="24550" rIns="24550" bIns="24550" anchor="t" anchorCtr="0">
            <a:normAutofit/>
          </a:bodyPr>
          <a:lstStyle>
            <a:lvl1pPr marL="457200" lvl="0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914400" lvl="1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1371600" lvl="2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1828800" lvl="3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2286000" lvl="4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  <p:sp>
        <p:nvSpPr>
          <p:cNvPr id="98" name="Google Shape;98;p19"/>
          <p:cNvSpPr txBox="1">
            <a:spLocks noGrp="1"/>
          </p:cNvSpPr>
          <p:nvPr>
            <p:ph type="sldNum" idx="12"/>
          </p:nvPr>
        </p:nvSpPr>
        <p:spPr>
          <a:xfrm>
            <a:off x="7740007" y="4359920"/>
            <a:ext cx="220609" cy="154037"/>
          </a:xfrm>
          <a:prstGeom prst="rect">
            <a:avLst/>
          </a:prstGeom>
          <a:noFill/>
          <a:ln>
            <a:noFill/>
          </a:ln>
          <a:effectLst>
            <a:outerShdw blurRad="50800" dist="25400" dir="2700000" rotWithShape="0">
              <a:srgbClr val="000000">
                <a:alpha val="74901"/>
              </a:srgbClr>
            </a:outerShdw>
          </a:effectLst>
        </p:spPr>
        <p:txBody>
          <a:bodyPr spcFirstLastPara="1" wrap="square" lIns="24550" tIns="24550" rIns="24550" bIns="24550" anchor="t" anchorCtr="0">
            <a:norm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sz="8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7350" y="714375"/>
            <a:ext cx="540544" cy="40944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52" name="Google Shape;52;p13" descr="PSI-Logo_narrow_30k.eps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27937" y="234404"/>
            <a:ext cx="571500" cy="203597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789590" y="674192"/>
            <a:ext cx="8007141" cy="4047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307534" y="4944252"/>
            <a:ext cx="7949309" cy="142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450" tIns="17450" rIns="17450" bIns="1745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F5F5F"/>
              </a:buClr>
              <a:buSzPts val="700"/>
              <a:buFont typeface="Merriweather Sans"/>
              <a:buNone/>
            </a:pPr>
            <a:r>
              <a:rPr lang="en-GB" sz="700" b="0" i="0" u="none" strike="noStrike" cap="none" dirty="0">
                <a:solidFill>
                  <a:srgbClr val="5F5F5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Tobias</a:t>
            </a:r>
            <a:r>
              <a:rPr lang="en-GB" sz="700" b="0" i="0" u="none" strike="noStrike" cap="none" baseline="0" dirty="0">
                <a:solidFill>
                  <a:srgbClr val="5F5F5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 Weilbach</a:t>
            </a:r>
            <a:r>
              <a:rPr lang="en-GB" sz="700" b="0" i="0" u="none" strike="noStrike" cap="none" dirty="0">
                <a:solidFill>
                  <a:srgbClr val="5F5F5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                                                                                  SEM Meeting 04.12.2023</a:t>
            </a:r>
            <a:endParaRPr sz="900" dirty="0"/>
          </a:p>
        </p:txBody>
      </p:sp>
      <p:sp>
        <p:nvSpPr>
          <p:cNvPr id="56" name="Google Shape;56;p13"/>
          <p:cNvSpPr txBox="1"/>
          <p:nvPr/>
        </p:nvSpPr>
        <p:spPr>
          <a:xfrm>
            <a:off x="8860657" y="4957912"/>
            <a:ext cx="108518" cy="115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450" tIns="17450" rIns="17450" bIns="17450" anchor="t" anchorCtr="0">
            <a:normAutofit fontScale="47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F5F5F"/>
              </a:buClr>
              <a:buSzPts val="700"/>
              <a:buFont typeface="Merriweather Sans"/>
              <a:buNone/>
            </a:pPr>
            <a:fld id="{00000000-1234-1234-1234-123412341234}" type="slidenum">
              <a:rPr lang="en-GB" sz="700" b="0" i="0" u="none" strike="noStrike" cap="none">
                <a:solidFill>
                  <a:srgbClr val="5F5F5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‹Nr.›</a:t>
            </a:fld>
            <a:endParaRPr sz="900" dirty="0"/>
          </a:p>
        </p:txBody>
      </p:sp>
      <p:sp>
        <p:nvSpPr>
          <p:cNvPr id="57" name="Google Shape;57;p13"/>
          <p:cNvSpPr txBox="1">
            <a:spLocks noGrp="1"/>
          </p:cNvSpPr>
          <p:nvPr>
            <p:ph type="sldNum" idx="12"/>
          </p:nvPr>
        </p:nvSpPr>
        <p:spPr>
          <a:xfrm>
            <a:off x="8780237" y="4389834"/>
            <a:ext cx="117552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sz="900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RC Report Week 06/2024</a:t>
            </a:r>
            <a:br>
              <a:rPr lang="en-US" dirty="0"/>
            </a:br>
            <a:r>
              <a:rPr lang="en-US" sz="1800" dirty="0"/>
              <a:t>Tobias Weilbach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SEM 12.02.2024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71763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US" sz="2200" b="0" i="0" u="none" strike="noStrike" cap="none" dirty="0">
                <a:solidFill>
                  <a:srgbClr val="686868"/>
                </a:solidFill>
                <a:sym typeface="Georgia"/>
              </a:rPr>
              <a:t>RC Report week </a:t>
            </a:r>
            <a:r>
              <a:rPr lang="en-US" dirty="0"/>
              <a:t>06/2024</a:t>
            </a:r>
            <a:r>
              <a:rPr lang="en-US" sz="2200" b="0" i="0" u="none" strike="noStrike" cap="none" dirty="0">
                <a:solidFill>
                  <a:srgbClr val="686868"/>
                </a:solidFill>
                <a:sym typeface="Georgia"/>
              </a:rPr>
              <a:t>  </a:t>
            </a:r>
            <a:r>
              <a:rPr lang="en-US" dirty="0"/>
              <a:t>05.02.</a:t>
            </a:r>
            <a:r>
              <a:rPr lang="en-US" sz="2200" b="0" i="0" u="none" strike="noStrike" cap="none" dirty="0">
                <a:solidFill>
                  <a:srgbClr val="686868"/>
                </a:solidFill>
                <a:sym typeface="Georgia"/>
              </a:rPr>
              <a:t>-12.02.2024</a:t>
            </a:r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1406335-F745-5A97-B5ED-26B535378E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9567" y="590978"/>
            <a:ext cx="6487039" cy="42890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GB" sz="2200" b="0" i="0" u="none" strike="noStrike" cap="none" dirty="0">
                <a:solidFill>
                  <a:srgbClr val="686868"/>
                </a:solidFill>
                <a:sym typeface="Georgia"/>
              </a:rPr>
              <a:t>The week</a:t>
            </a:r>
            <a:endParaRPr lang="en-GB" dirty="0"/>
          </a:p>
        </p:txBody>
      </p:sp>
      <p:pic>
        <p:nvPicPr>
          <p:cNvPr id="3" name="Grafik 2" descr="Ein Bild, das Text, Diagramm, Reihe, Plan enthält.&#10;&#10;Automatisch generierte Beschreibung">
            <a:extLst>
              <a:ext uri="{FF2B5EF4-FFF2-40B4-BE49-F238E27FC236}">
                <a16:creationId xmlns:a16="http://schemas.microsoft.com/office/drawing/2014/main" id="{7B9E2B17-4642-FEBF-2685-A28F2A2BB9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56" t="7696" r="2506" b="5083"/>
          <a:stretch/>
        </p:blipFill>
        <p:spPr>
          <a:xfrm>
            <a:off x="1197141" y="613608"/>
            <a:ext cx="5991727" cy="428355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>
            <a:spLocks noGrp="1"/>
          </p:cNvSpPr>
          <p:nvPr>
            <p:ph type="body" idx="1"/>
          </p:nvPr>
        </p:nvSpPr>
        <p:spPr>
          <a:xfrm>
            <a:off x="789590" y="674192"/>
            <a:ext cx="5069789" cy="4116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133350" lvl="1" indent="0">
              <a:spcBef>
                <a:spcPts val="600"/>
              </a:spcBef>
              <a:buSzPts val="1300"/>
              <a:buNone/>
            </a:pPr>
            <a:r>
              <a:rPr lang="en-US" sz="1400" dirty="0"/>
              <a:t>Set-up</a:t>
            </a:r>
            <a:r>
              <a:rPr lang="en-US" sz="1200" dirty="0"/>
              <a:t> (AR: 10.5 keV, AT: 530 eV C+ and LH)</a:t>
            </a:r>
          </a:p>
          <a:p>
            <a:pPr marL="361950" lvl="1" indent="-228600">
              <a:spcBef>
                <a:spcPts val="600"/>
              </a:spcBef>
              <a:buSzPts val="1300"/>
              <a:buFont typeface="Arial" panose="020B0604020202020204" pitchFamily="34" charset="0"/>
              <a:buChar char="•"/>
            </a:pPr>
            <a:r>
              <a:rPr lang="en-US" sz="1200" dirty="0"/>
              <a:t>Tunnel access needed to fix SATUN21 upper motors control unit</a:t>
            </a:r>
          </a:p>
          <a:p>
            <a:pPr marL="361950" lvl="1" indent="-228600">
              <a:spcBef>
                <a:spcPts val="600"/>
              </a:spcBef>
              <a:buSzPts val="1300"/>
              <a:buFont typeface="Arial" panose="020B0604020202020204" pitchFamily="34" charset="0"/>
              <a:buChar char="•"/>
            </a:pPr>
            <a:r>
              <a:rPr lang="en-US" sz="1200" dirty="0"/>
              <a:t>PSYS problem while exiting tunnel set tunnel to free, tunnel search needed</a:t>
            </a:r>
          </a:p>
          <a:p>
            <a:pPr marL="361950" lvl="1" indent="-228600">
              <a:spcBef>
                <a:spcPts val="600"/>
              </a:spcBef>
              <a:buSzPts val="1300"/>
              <a:buFont typeface="Arial" panose="020B0604020202020204" pitchFamily="34" charset="0"/>
              <a:buChar char="•"/>
            </a:pPr>
            <a:r>
              <a:rPr lang="en-US" sz="1200" dirty="0"/>
              <a:t>S30CB10 modulator problem after tunnel access</a:t>
            </a:r>
          </a:p>
          <a:p>
            <a:pPr marL="361950" lvl="1" indent="-228600">
              <a:spcBef>
                <a:spcPts val="600"/>
              </a:spcBef>
              <a:buSzPts val="1300"/>
              <a:buFont typeface="Arial" panose="020B0604020202020204" pitchFamily="34" charset="0"/>
              <a:buChar char="•"/>
            </a:pPr>
            <a:r>
              <a:rPr lang="en-US" sz="1200" dirty="0"/>
              <a:t>A timing jump in the LLRF master board of the gun </a:t>
            </a:r>
          </a:p>
          <a:p>
            <a:pPr marL="361950" lvl="1" indent="-228600">
              <a:spcBef>
                <a:spcPts val="600"/>
              </a:spcBef>
              <a:buSzPts val="1300"/>
              <a:buFont typeface="Arial" panose="020B0604020202020204" pitchFamily="34" charset="0"/>
              <a:buChar char="•"/>
            </a:pPr>
            <a:r>
              <a:rPr lang="en-US" sz="1200" dirty="0"/>
              <a:t>Could not prepare 530 eV LH for </a:t>
            </a:r>
            <a:r>
              <a:rPr lang="en-US" sz="1200" dirty="0" err="1"/>
              <a:t>Furka</a:t>
            </a:r>
            <a:endParaRPr lang="en-US" sz="1200" dirty="0"/>
          </a:p>
          <a:p>
            <a:pPr marL="361950" lvl="1" indent="-228600">
              <a:spcBef>
                <a:spcPts val="600"/>
              </a:spcBef>
              <a:buSzPts val="1300"/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133350" lvl="1" indent="0">
              <a:spcBef>
                <a:spcPts val="600"/>
              </a:spcBef>
              <a:buSzPts val="1300"/>
              <a:buNone/>
            </a:pPr>
            <a:r>
              <a:rPr lang="en-US" sz="1200" dirty="0"/>
              <a:t>User Operation:</a:t>
            </a:r>
          </a:p>
          <a:p>
            <a:pPr marL="304800" lvl="1" indent="-171450">
              <a:spcBef>
                <a:spcPts val="600"/>
              </a:spcBef>
              <a:buSzPts val="1300"/>
              <a:buFont typeface="Arial" panose="020B0604020202020204" pitchFamily="34" charset="0"/>
              <a:buChar char="•"/>
            </a:pPr>
            <a:r>
              <a:rPr lang="en-US" sz="1200" dirty="0"/>
              <a:t>Arrival time FBs drive the machine to a worse performance, probably some kind of jump in the BAM, switched off FBs, under investigation </a:t>
            </a:r>
          </a:p>
          <a:p>
            <a:pPr marL="304800" lvl="1" indent="-171450">
              <a:spcBef>
                <a:spcPts val="600"/>
              </a:spcBef>
              <a:buSzPts val="1300"/>
              <a:buFont typeface="Arial" panose="020B0604020202020204" pitchFamily="34" charset="0"/>
              <a:buChar char="•"/>
            </a:pPr>
            <a:r>
              <a:rPr lang="en-US" sz="1200" dirty="0"/>
              <a:t>Gain curve measurements in Aramis showed first 5 undulators not contributing -&gt; BBA needed</a:t>
            </a:r>
          </a:p>
          <a:p>
            <a:pPr marL="304800" lvl="1" indent="-171450">
              <a:spcBef>
                <a:spcPts val="600"/>
              </a:spcBef>
              <a:buSzPts val="1300"/>
              <a:buFont typeface="Arial" panose="020B0604020202020204" pitchFamily="34" charset="0"/>
              <a:buChar char="•"/>
            </a:pPr>
            <a:r>
              <a:rPr lang="en-US" sz="1200" dirty="0"/>
              <a:t>T&amp;S problems at </a:t>
            </a:r>
            <a:r>
              <a:rPr lang="en-US" sz="1200" dirty="0" err="1"/>
              <a:t>Furka</a:t>
            </a:r>
            <a:r>
              <a:rPr lang="en-US" sz="1200" dirty="0"/>
              <a:t>, an optical link lost its lock after a power supply failure</a:t>
            </a:r>
          </a:p>
        </p:txBody>
      </p:sp>
      <p:sp>
        <p:nvSpPr>
          <p:cNvPr id="139" name="Google Shape;139;p24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4094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US" dirty="0"/>
              <a:t>Issues</a:t>
            </a:r>
            <a:r>
              <a:rPr lang="en-US" sz="2200" b="0" i="0" u="none" strike="noStrike" cap="none" dirty="0">
                <a:solidFill>
                  <a:srgbClr val="686868"/>
                </a:solidFill>
                <a:sym typeface="Georgia"/>
              </a:rPr>
              <a:t> last week</a:t>
            </a:r>
            <a:endParaRPr lang="en-US" dirty="0"/>
          </a:p>
        </p:txBody>
      </p:sp>
      <p:sp>
        <p:nvSpPr>
          <p:cNvPr id="140" name="Google Shape;140;p24"/>
          <p:cNvSpPr txBox="1"/>
          <p:nvPr/>
        </p:nvSpPr>
        <p:spPr>
          <a:xfrm>
            <a:off x="4837809" y="3707130"/>
            <a:ext cx="8929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None/>
            </a:pPr>
            <a:endParaRPr lang="en-US" sz="800" b="0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1" name="Google Shape;141;p24"/>
          <p:cNvSpPr txBox="1"/>
          <p:nvPr/>
        </p:nvSpPr>
        <p:spPr>
          <a:xfrm>
            <a:off x="-172612" y="967475"/>
            <a:ext cx="8929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None/>
            </a:pPr>
            <a:endParaRPr lang="en-US" sz="800" b="0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5" name="Grafik 4" descr="Ein Bild, das Text, Diagramm, Reihe, Screenshot enthält.&#10;&#10;Automatisch generierte Beschreibung">
            <a:extLst>
              <a:ext uri="{FF2B5EF4-FFF2-40B4-BE49-F238E27FC236}">
                <a16:creationId xmlns:a16="http://schemas.microsoft.com/office/drawing/2014/main" id="{22381874-6DD1-0563-65C3-3EA5A18BAE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88" r="6916"/>
          <a:stretch/>
        </p:blipFill>
        <p:spPr>
          <a:xfrm>
            <a:off x="5940916" y="2029145"/>
            <a:ext cx="2899611" cy="2376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221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US" sz="2200" b="0" i="0" u="none" strike="noStrike" cap="none" dirty="0">
                <a:solidFill>
                  <a:srgbClr val="686868"/>
                </a:solidFill>
                <a:sym typeface="Georgia"/>
              </a:rPr>
              <a:t>Preview week </a:t>
            </a:r>
            <a:r>
              <a:rPr lang="en-US" dirty="0"/>
              <a:t>07</a:t>
            </a:r>
            <a:r>
              <a:rPr lang="en-US" sz="2200" b="0" i="0" u="none" strike="noStrike" cap="none" dirty="0">
                <a:solidFill>
                  <a:srgbClr val="686868"/>
                </a:solidFill>
                <a:sym typeface="Georgia"/>
              </a:rPr>
              <a:t>  </a:t>
            </a:r>
            <a:r>
              <a:rPr lang="en-US" dirty="0"/>
              <a:t>12</a:t>
            </a:r>
            <a:r>
              <a:rPr lang="en-US" sz="2200" b="0" i="0" u="none" strike="noStrike" cap="none" dirty="0">
                <a:solidFill>
                  <a:srgbClr val="686868"/>
                </a:solidFill>
                <a:sym typeface="Georgia"/>
              </a:rPr>
              <a:t>.-19.02.2024: MD week (RC Orlandi)</a:t>
            </a:r>
            <a:endParaRPr lang="en-US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AC5DB43-6F38-1B52-DB57-A58621C964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0011" y="582690"/>
            <a:ext cx="6568736" cy="43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73112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SI-Powerpoint-Master Calibri V2">
  <a:themeElements>
    <a:clrScheme name="PSI-Powerpoint-Master Calibri V2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</Words>
  <Application>Microsoft Office PowerPoint</Application>
  <PresentationFormat>Bildschirmpräsentation (16:9)</PresentationFormat>
  <Paragraphs>17</Paragraphs>
  <Slides>5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5</vt:i4>
      </vt:variant>
    </vt:vector>
  </HeadingPairs>
  <TitlesOfParts>
    <vt:vector size="14" baseType="lpstr">
      <vt:lpstr>Helvetica Neue</vt:lpstr>
      <vt:lpstr>Arial</vt:lpstr>
      <vt:lpstr>Merriweather Sans</vt:lpstr>
      <vt:lpstr>Calibri</vt:lpstr>
      <vt:lpstr>Times</vt:lpstr>
      <vt:lpstr>Georgia</vt:lpstr>
      <vt:lpstr>Gill Sans</vt:lpstr>
      <vt:lpstr>Simple Light</vt:lpstr>
      <vt:lpstr>PSI-Powerpoint-Master Calibri V2</vt:lpstr>
      <vt:lpstr>RC Report Week 06/2024 Tobias Weilbach</vt:lpstr>
      <vt:lpstr>RC Report week 06/2024  05.02.-12.02.2024</vt:lpstr>
      <vt:lpstr>The week</vt:lpstr>
      <vt:lpstr>Issues last week</vt:lpstr>
      <vt:lpstr>Preview week 07  12.-19.02.2024: MD week (RC Orlandi)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RC Report 2022 week 40   3.-10.10.2022</dc:title>
  <dc:creator>Voulot Didier</dc:creator>
  <cp:lastModifiedBy>Weilbach Tobias</cp:lastModifiedBy>
  <cp:revision>60</cp:revision>
  <dcterms:modified xsi:type="dcterms:W3CDTF">2024-02-12T11:59:58Z</dcterms:modified>
</cp:coreProperties>
</file>