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9"/>
  </p:notesMasterIdLst>
  <p:handoutMasterIdLst>
    <p:handoutMasterId r:id="rId10"/>
  </p:handoutMasterIdLst>
  <p:sldIdLst>
    <p:sldId id="331" r:id="rId2"/>
    <p:sldId id="333" r:id="rId3"/>
    <p:sldId id="332" r:id="rId4"/>
    <p:sldId id="334" r:id="rId5"/>
    <p:sldId id="337" r:id="rId6"/>
    <p:sldId id="335" r:id="rId7"/>
    <p:sldId id="336" r:id="rId8"/>
  </p:sldIdLst>
  <p:sldSz cx="9144000" cy="5143500" type="screen16x9"/>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189"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377"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566"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754"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5943" algn="l" defTabSz="457189" rtl="0" eaLnBrk="1" latinLnBrk="0" hangingPunct="1">
      <a:defRPr sz="1600" kern="1200">
        <a:solidFill>
          <a:schemeClr val="tx1"/>
        </a:solidFill>
        <a:latin typeface="Arial" charset="0"/>
        <a:ea typeface="ヒラギノ角ゴ Pro W3" charset="0"/>
        <a:cs typeface="ヒラギノ角ゴ Pro W3" charset="0"/>
      </a:defRPr>
    </a:lvl6pPr>
    <a:lvl7pPr marL="2743131" algn="l" defTabSz="457189" rtl="0" eaLnBrk="1" latinLnBrk="0" hangingPunct="1">
      <a:defRPr sz="1600" kern="1200">
        <a:solidFill>
          <a:schemeClr val="tx1"/>
        </a:solidFill>
        <a:latin typeface="Arial" charset="0"/>
        <a:ea typeface="ヒラギノ角ゴ Pro W3" charset="0"/>
        <a:cs typeface="ヒラギノ角ゴ Pro W3" charset="0"/>
      </a:defRPr>
    </a:lvl7pPr>
    <a:lvl8pPr marL="3200320" algn="l" defTabSz="457189" rtl="0" eaLnBrk="1" latinLnBrk="0" hangingPunct="1">
      <a:defRPr sz="1600" kern="1200">
        <a:solidFill>
          <a:schemeClr val="tx1"/>
        </a:solidFill>
        <a:latin typeface="Arial" charset="0"/>
        <a:ea typeface="ヒラギノ角ゴ Pro W3" charset="0"/>
        <a:cs typeface="ヒラギノ角ゴ Pro W3" charset="0"/>
      </a:defRPr>
    </a:lvl8pPr>
    <a:lvl9pPr marL="3657509" algn="l" defTabSz="457189"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000"/>
    <a:srgbClr val="FFFFFF"/>
    <a:srgbClr val="808080"/>
    <a:srgbClr val="000000"/>
    <a:srgbClr val="FDCA00"/>
    <a:srgbClr val="EF5B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2" autoAdjust="0"/>
    <p:restoredTop sz="97274" autoAdjust="0"/>
  </p:normalViewPr>
  <p:slideViewPr>
    <p:cSldViewPr snapToObjects="1">
      <p:cViewPr varScale="1">
        <p:scale>
          <a:sx n="154" d="100"/>
          <a:sy n="154" d="100"/>
        </p:scale>
        <p:origin x="357" y="75"/>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39" t="13866" r="1" b="14431"/>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hasCustomPrompt="1"/>
          </p:nvPr>
        </p:nvSpPr>
        <p:spPr>
          <a:xfrm>
            <a:off x="814399" y="3273828"/>
            <a:ext cx="7969249" cy="810090"/>
          </a:xfrm>
        </p:spPr>
        <p:txBody>
          <a:bodyPr/>
          <a:lstStyle>
            <a:lvl1pPr>
              <a:lnSpc>
                <a:spcPct val="100000"/>
              </a:lnSpc>
              <a:defRPr sz="2500">
                <a:solidFill>
                  <a:srgbClr val="686868"/>
                </a:solidFill>
                <a:latin typeface="Georgia" charset="0"/>
                <a:ea typeface="ヒラギノ角ゴ Pro W3" charset="0"/>
              </a:defRPr>
            </a:lvl1pPr>
          </a:lstStyle>
          <a:p>
            <a:pPr lvl="0"/>
            <a:r>
              <a:rPr lang="en-GB" noProof="0" dirty="0"/>
              <a:t>Insert the title of your </a:t>
            </a:r>
            <a:br>
              <a:rPr lang="en-GB" noProof="0" dirty="0"/>
            </a:br>
            <a:r>
              <a:rPr lang="en-GB" noProof="0" dirty="0"/>
              <a:t>presentation here</a:t>
            </a:r>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a:solidFill>
                  <a:srgbClr val="969696"/>
                </a:solidFill>
                <a:ea typeface="ヒラギノ角ゴ Pro W3" charset="0"/>
              </a:defRPr>
            </a:lvl1pPr>
          </a:lstStyle>
          <a:p>
            <a:r>
              <a:rPr lang="en-GB" noProof="0" dirty="0"/>
              <a:t>First name and name Author  ::  Function  ::  Paul Scherrer Institute</a:t>
            </a:r>
          </a:p>
        </p:txBody>
      </p:sp>
      <p:sp>
        <p:nvSpPr>
          <p:cNvPr id="10" name="Rechteck 1"/>
          <p:cNvSpPr>
            <a:spLocks noChangeArrowheads="1"/>
          </p:cNvSpPr>
          <p:nvPr userDrawn="1"/>
        </p:nvSpPr>
        <p:spPr bwMode="auto">
          <a:xfrm>
            <a:off x="5796136" y="2397447"/>
            <a:ext cx="252028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mn-lt"/>
                <a:cs typeface="Arial" charset="0"/>
              </a:rPr>
              <a:t>WIR SCHAFFEN WISSEN – HEUTE FÜR MORGEN</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a:t>Insert the occasion and date of your presentation here</a:t>
            </a: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a:effectLst/>
              </a:rPr>
              <a:t>Enter slide title</a:t>
            </a:r>
            <a:endParaRPr lang="en-GB"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a:extLst>
              <a:ext uri="{28A0092B-C50C-407E-A947-70E740481C1C}">
                <a14:useLocalDpi xmlns:a14="http://schemas.microsoft.com/office/drawing/2010/main" val="0"/>
              </a:ext>
            </a:extLst>
          </a:blip>
          <a:srcRect l="-1" t="13691" r="643" b="11426"/>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noProof="0" dirty="0"/>
          </a:p>
        </p:txBody>
      </p:sp>
      <p:sp>
        <p:nvSpPr>
          <p:cNvPr id="14" name="Textplatzhalter 13"/>
          <p:cNvSpPr>
            <a:spLocks noGrp="1"/>
          </p:cNvSpPr>
          <p:nvPr>
            <p:ph type="body" sz="quarter" idx="13" hasCustomPrompt="1"/>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a:t>Edit master text format</a:t>
            </a:r>
          </a:p>
          <a:p>
            <a:pPr lvl="1"/>
            <a:r>
              <a:rPr lang="en-GB" noProof="0" dirty="0"/>
              <a:t>Second level</a:t>
            </a:r>
            <a:endParaRPr lang="de-DE" dirty="0"/>
          </a:p>
          <a:p>
            <a:pPr lvl="2"/>
            <a:r>
              <a:rPr lang="en-GB" noProof="0" dirty="0"/>
              <a:t>Third level</a:t>
            </a:r>
            <a:endParaRPr lang="de-DE" dirty="0"/>
          </a:p>
          <a:p>
            <a:pPr lvl="3"/>
            <a:r>
              <a:rPr lang="en-GB" noProof="0" dirty="0"/>
              <a:t>Fourth level</a:t>
            </a:r>
            <a:endParaRPr lang="de-DE" dirty="0"/>
          </a:p>
          <a:p>
            <a:pPr lvl="4"/>
            <a:r>
              <a:rPr lang="en-GB" noProof="0" dirty="0"/>
              <a:t>Fifth level</a:t>
            </a:r>
            <a:endParaRPr lang="en-GB" dirty="0"/>
          </a:p>
        </p:txBody>
      </p:sp>
      <p:pic>
        <p:nvPicPr>
          <p:cNvPr id="9"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11" y="216000"/>
            <a:ext cx="6708025"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a:effectLst/>
              </a:rPr>
              <a:t>Enter </a:t>
            </a:r>
            <a:r>
              <a:rPr lang="de-CH" dirty="0" err="1">
                <a:effectLst/>
              </a:rPr>
              <a:t>slide</a:t>
            </a:r>
            <a:r>
              <a:rPr lang="de-CH" dirty="0">
                <a:effectLst/>
              </a:rPr>
              <a:t> title</a:t>
            </a:r>
            <a:endParaRPr lang="en-GB" noProof="0" dirty="0"/>
          </a:p>
        </p:txBody>
      </p:sp>
      <p:sp>
        <p:nvSpPr>
          <p:cNvPr id="18" name="Foliennummernplatzhalter 5"/>
          <p:cNvSpPr>
            <a:spLocks noGrp="1"/>
          </p:cNvSpPr>
          <p:nvPr>
            <p:ph type="sldNum" sz="quarter" idx="4"/>
          </p:nvPr>
        </p:nvSpPr>
        <p:spPr>
          <a:xfrm>
            <a:off x="8206312" y="4968000"/>
            <a:ext cx="575742" cy="147638"/>
          </a:xfrm>
          <a:prstGeom prst="rect">
            <a:avLst/>
          </a:prstGeom>
        </p:spPr>
        <p:txBody>
          <a:bodyPr vert="horz" wrap="square" lIns="0" tIns="0" rIns="0" bIns="0" numCol="1" anchor="t" anchorCtr="0" compatLnSpc="1">
            <a:prstTxWarp prst="textNoShape">
              <a:avLst/>
            </a:prstTxWarp>
          </a:bodyPr>
          <a:lstStyle>
            <a:lvl1pPr>
              <a:spcBef>
                <a:spcPct val="0"/>
              </a:spcBef>
              <a:defRPr sz="8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12" y="1059659"/>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bwMode="auto">
          <a:xfrm>
            <a:off x="828000"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Lst>
  <p:transition spd="med"/>
  <p:hf hdr="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mn-lt"/>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1020805" y="919732"/>
            <a:ext cx="7742237" cy="3884265"/>
          </a:xfrm>
        </p:spPr>
        <p:txBody>
          <a:bodyPr/>
          <a:lstStyle/>
          <a:p>
            <a:pPr marL="0" indent="0">
              <a:buNone/>
            </a:pPr>
            <a:r>
              <a:rPr lang="en-GB" sz="1800" u="sng" dirty="0"/>
              <a:t>Requests at week’s begin:</a:t>
            </a:r>
          </a:p>
          <a:p>
            <a:r>
              <a:rPr lang="en-US" dirty="0"/>
              <a:t>Aramis: </a:t>
            </a:r>
          </a:p>
          <a:p>
            <a:pPr lvl="1"/>
            <a:r>
              <a:rPr lang="en-US" dirty="0" err="1"/>
              <a:t>Cristallina</a:t>
            </a:r>
            <a:r>
              <a:rPr lang="en-US" dirty="0"/>
              <a:t>: 12 keV, 25-45 Fs FWHM pulses, &gt;500 </a:t>
            </a:r>
            <a:r>
              <a:rPr lang="en-US" dirty="0" err="1"/>
              <a:t>uJ</a:t>
            </a:r>
            <a:r>
              <a:rPr lang="en-US" dirty="0"/>
              <a:t>, standard bandwidth, stable beam until 24.2.2024 morning.</a:t>
            </a:r>
          </a:p>
          <a:p>
            <a:pPr lvl="1"/>
            <a:r>
              <a:rPr lang="en-US" dirty="0"/>
              <a:t>Bernina: 6.7 keV, +/- 500 eV scans with undulators, small bandwidth, as much pulse energy as possible from 24.2.2024 to 26.2.2024.</a:t>
            </a:r>
          </a:p>
          <a:p>
            <a:r>
              <a:rPr lang="en-US" dirty="0"/>
              <a:t>Athos: </a:t>
            </a:r>
          </a:p>
          <a:p>
            <a:pPr lvl="1"/>
            <a:r>
              <a:rPr lang="en-US" dirty="0" err="1"/>
              <a:t>Maloja</a:t>
            </a:r>
            <a:r>
              <a:rPr lang="en-US" dirty="0"/>
              <a:t>: 600 eV linear horizontal, standard pulse length with option to shorten to 1/10</a:t>
            </a:r>
            <a:r>
              <a:rPr lang="en-US" baseline="30000" dirty="0"/>
              <a:t>th</a:t>
            </a:r>
            <a:r>
              <a:rPr lang="en-US" dirty="0"/>
              <a:t>, pulse energy not critical</a:t>
            </a:r>
            <a:r>
              <a:rPr lang="en-GB" sz="1400" dirty="0"/>
              <a:t>.</a:t>
            </a:r>
          </a:p>
          <a:p>
            <a:pPr lvl="1"/>
            <a:endParaRPr lang="en-GB" sz="1400" dirty="0"/>
          </a:p>
          <a:p>
            <a:pPr lvl="1"/>
            <a:endParaRPr lang="en-GB" sz="1400" dirty="0"/>
          </a:p>
          <a:p>
            <a:pPr marL="177790" lvl="1" indent="0">
              <a:buNone/>
            </a:pPr>
            <a:r>
              <a:rPr lang="en-GB" sz="1400" u="sng" dirty="0"/>
              <a:t>RC: Pavle Juranic, PC: John Beale</a:t>
            </a:r>
          </a:p>
          <a:p>
            <a:pPr marL="177790" lvl="1" indent="0">
              <a:buNone/>
            </a:pPr>
            <a:endParaRPr lang="en-GB" sz="1400" dirty="0"/>
          </a:p>
        </p:txBody>
      </p:sp>
      <p:sp>
        <p:nvSpPr>
          <p:cNvPr id="3" name="Titel 2"/>
          <p:cNvSpPr>
            <a:spLocks noGrp="1"/>
          </p:cNvSpPr>
          <p:nvPr>
            <p:ph type="title"/>
          </p:nvPr>
        </p:nvSpPr>
        <p:spPr/>
        <p:txBody>
          <a:bodyPr/>
          <a:lstStyle/>
          <a:p>
            <a:r>
              <a:rPr lang="en-GB" noProof="0" dirty="0"/>
              <a:t>Requests for week of </a:t>
            </a:r>
            <a:r>
              <a:rPr lang="en-GB" dirty="0"/>
              <a:t>19</a:t>
            </a:r>
            <a:r>
              <a:rPr lang="en-GB" noProof="0" dirty="0"/>
              <a:t>.2.2024-26.2.2024</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1</a:t>
            </a:fld>
            <a:endParaRPr lang="de-DE" dirty="0"/>
          </a:p>
        </p:txBody>
      </p:sp>
    </p:spTree>
    <p:extLst>
      <p:ext uri="{BB962C8B-B14F-4D97-AF65-F5344CB8AC3E}">
        <p14:creationId xmlns:p14="http://schemas.microsoft.com/office/powerpoint/2010/main" val="2050465757"/>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19C8EE6-8276-6040-E87B-A417CA82A726}"/>
              </a:ext>
            </a:extLst>
          </p:cNvPr>
          <p:cNvPicPr>
            <a:picLocks noChangeAspect="1"/>
          </p:cNvPicPr>
          <p:nvPr/>
        </p:nvPicPr>
        <p:blipFill>
          <a:blip r:embed="rId2"/>
          <a:stretch>
            <a:fillRect/>
          </a:stretch>
        </p:blipFill>
        <p:spPr>
          <a:xfrm>
            <a:off x="3479223" y="435260"/>
            <a:ext cx="5544733" cy="4155662"/>
          </a:xfrm>
          <a:prstGeom prst="rect">
            <a:avLst/>
          </a:prstGeom>
        </p:spPr>
      </p:pic>
      <p:sp>
        <p:nvSpPr>
          <p:cNvPr id="3" name="Title 2"/>
          <p:cNvSpPr>
            <a:spLocks noGrp="1"/>
          </p:cNvSpPr>
          <p:nvPr>
            <p:ph type="title"/>
          </p:nvPr>
        </p:nvSpPr>
        <p:spPr/>
        <p:txBody>
          <a:bodyPr/>
          <a:lstStyle/>
          <a:p>
            <a:r>
              <a:rPr lang="en-US" dirty="0"/>
              <a:t>Performance</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dirty="0"/>
          </a:p>
        </p:txBody>
      </p:sp>
      <p:sp>
        <p:nvSpPr>
          <p:cNvPr id="6" name="TextBox 5"/>
          <p:cNvSpPr txBox="1"/>
          <p:nvPr/>
        </p:nvSpPr>
        <p:spPr>
          <a:xfrm>
            <a:off x="673054" y="832410"/>
            <a:ext cx="3106857" cy="390841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dirty="0">
                <a:solidFill>
                  <a:srgbClr val="000000"/>
                </a:solidFill>
                <a:latin typeface="Calibri"/>
              </a:rPr>
              <a:t>FEL performance was mostly stable.  </a:t>
            </a:r>
            <a:r>
              <a:rPr lang="en-US" dirty="0" err="1">
                <a:solidFill>
                  <a:srgbClr val="000000"/>
                </a:solidFill>
                <a:latin typeface="Calibri"/>
              </a:rPr>
              <a:t>Maloja</a:t>
            </a:r>
            <a:r>
              <a:rPr lang="en-US" dirty="0">
                <a:solidFill>
                  <a:srgbClr val="000000"/>
                </a:solidFill>
                <a:latin typeface="Calibri"/>
              </a:rPr>
              <a:t> spent most of the week in the short pulse mode which is why the pulse energy is so low in Athos.  There were a few interruptions issues over the week which weren’t show stoppers, and a few larger problems that happened on the weekend, which caused downtime in Athos for a few hours during the night.  Setups on the weekend were tough, and it is obvious that some parameters of the machine degraded over the week.</a:t>
            </a:r>
          </a:p>
        </p:txBody>
      </p:sp>
    </p:spTree>
    <p:extLst>
      <p:ext uri="{BB962C8B-B14F-4D97-AF65-F5344CB8AC3E}">
        <p14:creationId xmlns:p14="http://schemas.microsoft.com/office/powerpoint/2010/main" val="471776486"/>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1043000" y="1006082"/>
            <a:ext cx="7742237" cy="3725908"/>
          </a:xfrm>
        </p:spPr>
        <p:txBody>
          <a:bodyPr/>
          <a:lstStyle/>
          <a:p>
            <a:r>
              <a:rPr lang="en-GB" sz="1600" dirty="0">
                <a:solidFill>
                  <a:srgbClr val="010000"/>
                </a:solidFill>
              </a:rPr>
              <a:t>A few RF interruptions, each one lasting only a minute or so.</a:t>
            </a:r>
          </a:p>
          <a:p>
            <a:pPr marL="0" indent="0">
              <a:buNone/>
            </a:pPr>
            <a:endParaRPr lang="en-GB" sz="1600" dirty="0">
              <a:solidFill>
                <a:srgbClr val="010000"/>
              </a:solidFill>
            </a:endParaRPr>
          </a:p>
          <a:p>
            <a:r>
              <a:rPr lang="en-GB" sz="1600" dirty="0">
                <a:solidFill>
                  <a:srgbClr val="010000"/>
                </a:solidFill>
              </a:rPr>
              <a:t>Integrated charge interlock on 23.2.2024 caused a short downtime, but it was quickly reset.  The WCM was fluctuating quite a bit.</a:t>
            </a:r>
          </a:p>
          <a:p>
            <a:endParaRPr lang="en-GB" sz="1600" dirty="0">
              <a:solidFill>
                <a:srgbClr val="010000"/>
              </a:solidFill>
            </a:endParaRPr>
          </a:p>
          <a:p>
            <a:r>
              <a:rPr lang="en-GB" sz="1600" dirty="0">
                <a:solidFill>
                  <a:srgbClr val="010000"/>
                </a:solidFill>
              </a:rPr>
              <a:t>Mizar issue on the morning of 24.2.2024 caused downtime for Athos for several hours, </a:t>
            </a:r>
            <a:r>
              <a:rPr lang="en-GB" sz="1600" dirty="0" err="1">
                <a:solidFill>
                  <a:srgbClr val="010000"/>
                </a:solidFill>
              </a:rPr>
              <a:t>Pikett</a:t>
            </a:r>
            <a:r>
              <a:rPr lang="en-GB" sz="1600" dirty="0">
                <a:solidFill>
                  <a:srgbClr val="010000"/>
                </a:solidFill>
              </a:rPr>
              <a:t> called to correct it.</a:t>
            </a:r>
          </a:p>
          <a:p>
            <a:endParaRPr lang="en-GB" sz="1600" dirty="0">
              <a:solidFill>
                <a:srgbClr val="010000"/>
              </a:solidFill>
            </a:endParaRPr>
          </a:p>
          <a:p>
            <a:r>
              <a:rPr lang="en-GB" sz="1600" dirty="0">
                <a:solidFill>
                  <a:srgbClr val="010000"/>
                </a:solidFill>
              </a:rPr>
              <a:t>Aramis reference snapshots weren’t restorable on 24.2.2024, caused 4 hours lost for the setup.</a:t>
            </a:r>
          </a:p>
          <a:p>
            <a:endParaRPr lang="en-GB" sz="1600" dirty="0">
              <a:solidFill>
                <a:srgbClr val="010000"/>
              </a:solidFill>
            </a:endParaRPr>
          </a:p>
          <a:p>
            <a:r>
              <a:rPr lang="en-GB" sz="1600" dirty="0">
                <a:solidFill>
                  <a:srgbClr val="010000"/>
                </a:solidFill>
              </a:rPr>
              <a:t>Athos reference snapshots couldn’t get the beam to long bunch length on 25.2.2024 nicely, required about two hours to get set up nicely.  Laser arrival time had to be corrected by 1.6 ps.</a:t>
            </a:r>
          </a:p>
          <a:p>
            <a:endParaRPr lang="en-GB" sz="1600" dirty="0">
              <a:solidFill>
                <a:srgbClr val="010000"/>
              </a:solidFill>
            </a:endParaRPr>
          </a:p>
          <a:p>
            <a:endParaRPr lang="en-GB" sz="1600" dirty="0">
              <a:solidFill>
                <a:srgbClr val="010000"/>
              </a:solidFill>
            </a:endParaRPr>
          </a:p>
          <a:p>
            <a:pPr marL="0" indent="0">
              <a:buNone/>
            </a:pPr>
            <a:endParaRPr lang="en-GB" sz="1400" dirty="0">
              <a:solidFill>
                <a:srgbClr val="010000"/>
              </a:solidFill>
            </a:endParaRPr>
          </a:p>
          <a:p>
            <a:pPr lvl="1"/>
            <a:endParaRPr lang="en-GB" sz="1400" noProof="0" dirty="0">
              <a:solidFill>
                <a:srgbClr val="010000"/>
              </a:solidFill>
            </a:endParaRPr>
          </a:p>
        </p:txBody>
      </p:sp>
      <p:sp>
        <p:nvSpPr>
          <p:cNvPr id="3" name="Titel 2"/>
          <p:cNvSpPr>
            <a:spLocks noGrp="1"/>
          </p:cNvSpPr>
          <p:nvPr>
            <p:ph type="title"/>
          </p:nvPr>
        </p:nvSpPr>
        <p:spPr/>
        <p:txBody>
          <a:bodyPr/>
          <a:lstStyle/>
          <a:p>
            <a:r>
              <a:rPr lang="en-GB" noProof="0" dirty="0"/>
              <a:t>Down time</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dirty="0"/>
          </a:p>
        </p:txBody>
      </p:sp>
    </p:spTree>
    <p:extLst>
      <p:ext uri="{BB962C8B-B14F-4D97-AF65-F5344CB8AC3E}">
        <p14:creationId xmlns:p14="http://schemas.microsoft.com/office/powerpoint/2010/main" val="117839341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899592" y="1021503"/>
            <a:ext cx="8136904" cy="3905997"/>
          </a:xfrm>
        </p:spPr>
        <p:txBody>
          <a:bodyPr/>
          <a:lstStyle/>
          <a:p>
            <a:r>
              <a:rPr lang="en-GB" sz="1400" dirty="0">
                <a:solidFill>
                  <a:srgbClr val="010000"/>
                </a:solidFill>
              </a:rPr>
              <a:t>Repeated SATUN022 motors getting stuck.  It often required the </a:t>
            </a:r>
            <a:r>
              <a:rPr lang="en-GB" sz="1400" dirty="0" err="1">
                <a:solidFill>
                  <a:srgbClr val="010000"/>
                </a:solidFill>
              </a:rPr>
              <a:t>Maloja</a:t>
            </a:r>
            <a:r>
              <a:rPr lang="en-GB" sz="1400" dirty="0">
                <a:solidFill>
                  <a:srgbClr val="010000"/>
                </a:solidFill>
              </a:rPr>
              <a:t> team to physically restart the motor controller to get moving again.</a:t>
            </a:r>
          </a:p>
          <a:p>
            <a:endParaRPr lang="en-GB" sz="1400" dirty="0">
              <a:solidFill>
                <a:srgbClr val="010000"/>
              </a:solidFill>
            </a:endParaRPr>
          </a:p>
          <a:p>
            <a:r>
              <a:rPr lang="en-GB" sz="1400" dirty="0">
                <a:solidFill>
                  <a:srgbClr val="010000"/>
                </a:solidFill>
              </a:rPr>
              <a:t>We had some lasing decrease in Aramis over time, cause of which is unknown, but we could recover by optimizing various parameters.  Maybe fixable by arrival time feedback.</a:t>
            </a:r>
          </a:p>
          <a:p>
            <a:endParaRPr lang="en-GB" sz="1400" dirty="0">
              <a:solidFill>
                <a:srgbClr val="010000"/>
              </a:solidFill>
            </a:endParaRPr>
          </a:p>
          <a:p>
            <a:r>
              <a:rPr lang="en-GB" sz="1400" dirty="0">
                <a:solidFill>
                  <a:srgbClr val="010000"/>
                </a:solidFill>
              </a:rPr>
              <a:t>Temporarily unstable beam in Athos on 25.2.2024 in the morning, seems to have fixed itself within 10 minutes several.  Occurred several times.  Cause not clear.</a:t>
            </a:r>
          </a:p>
          <a:p>
            <a:endParaRPr lang="en-GB" sz="1400" dirty="0">
              <a:solidFill>
                <a:srgbClr val="010000"/>
              </a:solidFill>
            </a:endParaRPr>
          </a:p>
          <a:p>
            <a:r>
              <a:rPr lang="en-GB" sz="1400" dirty="0">
                <a:solidFill>
                  <a:srgbClr val="010000"/>
                </a:solidFill>
              </a:rPr>
              <a:t>DRPS losses in Athos caused us to use 25 or 50 Hz operation, likely due to the use of the XTCAV for </a:t>
            </a:r>
            <a:r>
              <a:rPr lang="en-GB" sz="1400" dirty="0" err="1">
                <a:solidFill>
                  <a:srgbClr val="010000"/>
                </a:solidFill>
              </a:rPr>
              <a:t>Maloja</a:t>
            </a:r>
            <a:r>
              <a:rPr lang="en-GB" sz="1400" dirty="0">
                <a:solidFill>
                  <a:srgbClr val="010000"/>
                </a:solidFill>
              </a:rPr>
              <a:t>.</a:t>
            </a:r>
          </a:p>
          <a:p>
            <a:endParaRPr lang="en-GB" sz="1400" dirty="0">
              <a:solidFill>
                <a:srgbClr val="010000"/>
              </a:solidFill>
            </a:endParaRPr>
          </a:p>
          <a:p>
            <a:r>
              <a:rPr lang="en-GB" sz="1400" dirty="0">
                <a:solidFill>
                  <a:srgbClr val="010000"/>
                </a:solidFill>
              </a:rPr>
              <a:t>The BC1 compensation seemed to be at its limit, but lasing was still mostly OK.</a:t>
            </a:r>
          </a:p>
          <a:p>
            <a:endParaRPr lang="en-GB" sz="1400" dirty="0">
              <a:solidFill>
                <a:srgbClr val="010000"/>
              </a:solidFill>
            </a:endParaRPr>
          </a:p>
          <a:p>
            <a:r>
              <a:rPr lang="en-GB" sz="1400" dirty="0">
                <a:solidFill>
                  <a:srgbClr val="010000"/>
                </a:solidFill>
              </a:rPr>
              <a:t>RF issues with S10CB07, going to filament, reacting strangely.</a:t>
            </a:r>
          </a:p>
          <a:p>
            <a:endParaRPr lang="en-GB" sz="1400" dirty="0">
              <a:solidFill>
                <a:srgbClr val="010000"/>
              </a:solidFill>
            </a:endParaRPr>
          </a:p>
          <a:p>
            <a:r>
              <a:rPr lang="en-GB" sz="1400" dirty="0">
                <a:solidFill>
                  <a:srgbClr val="010000"/>
                </a:solidFill>
              </a:rPr>
              <a:t>CDR had a strange reaction to a RF interlock.</a:t>
            </a:r>
            <a:endParaRPr lang="en-GB" sz="1600" dirty="0">
              <a:solidFill>
                <a:srgbClr val="010000"/>
              </a:solidFill>
            </a:endParaRPr>
          </a:p>
          <a:p>
            <a:endParaRPr lang="en-GB" sz="1600" dirty="0">
              <a:solidFill>
                <a:srgbClr val="010000"/>
              </a:solidFill>
            </a:endParaRPr>
          </a:p>
          <a:p>
            <a:pPr marL="0" indent="0">
              <a:buNone/>
            </a:pPr>
            <a:endParaRPr lang="en-GB" sz="1600" dirty="0">
              <a:solidFill>
                <a:srgbClr val="010000"/>
              </a:solidFill>
            </a:endParaRPr>
          </a:p>
          <a:p>
            <a:pPr marL="0" indent="0">
              <a:buNone/>
            </a:pPr>
            <a:r>
              <a:rPr lang="en-GB" sz="1600" dirty="0">
                <a:solidFill>
                  <a:srgbClr val="010000"/>
                </a:solidFill>
              </a:rPr>
              <a:t> </a:t>
            </a:r>
          </a:p>
          <a:p>
            <a:pPr marL="0" indent="0">
              <a:buNone/>
            </a:pPr>
            <a:endParaRPr lang="en-GB" sz="1400" dirty="0">
              <a:solidFill>
                <a:srgbClr val="010000"/>
              </a:solidFill>
            </a:endParaRPr>
          </a:p>
          <a:p>
            <a:endParaRPr lang="en-GB" sz="1400" dirty="0">
              <a:solidFill>
                <a:srgbClr val="010000"/>
              </a:solidFill>
            </a:endParaRPr>
          </a:p>
          <a:p>
            <a:endParaRPr lang="en-GB" sz="1400" dirty="0">
              <a:solidFill>
                <a:srgbClr val="010000"/>
              </a:solidFill>
            </a:endParaRPr>
          </a:p>
          <a:p>
            <a:endParaRPr lang="en-GB" sz="1400" dirty="0">
              <a:solidFill>
                <a:srgbClr val="010000"/>
              </a:solidFill>
            </a:endParaRPr>
          </a:p>
          <a:p>
            <a:endParaRPr lang="en-GB" sz="1400" dirty="0">
              <a:solidFill>
                <a:srgbClr val="010000"/>
              </a:solidFill>
            </a:endParaRPr>
          </a:p>
        </p:txBody>
      </p:sp>
      <p:sp>
        <p:nvSpPr>
          <p:cNvPr id="3" name="Titel 2"/>
          <p:cNvSpPr>
            <a:spLocks noGrp="1"/>
          </p:cNvSpPr>
          <p:nvPr>
            <p:ph type="title"/>
          </p:nvPr>
        </p:nvSpPr>
        <p:spPr/>
        <p:txBody>
          <a:bodyPr/>
          <a:lstStyle/>
          <a:p>
            <a:r>
              <a:rPr lang="en-GB" noProof="0" dirty="0"/>
              <a:t>Degraded performance</a:t>
            </a:r>
          </a:p>
        </p:txBody>
      </p:sp>
      <p:sp>
        <p:nvSpPr>
          <p:cNvPr id="4" name="Foliennummernplatzhalt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4</a:t>
            </a:fld>
            <a:endParaRPr lang="de-DE" dirty="0"/>
          </a:p>
        </p:txBody>
      </p:sp>
    </p:spTree>
    <p:extLst>
      <p:ext uri="{BB962C8B-B14F-4D97-AF65-F5344CB8AC3E}">
        <p14:creationId xmlns:p14="http://schemas.microsoft.com/office/powerpoint/2010/main" val="87343398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6D4DD3E-92A0-D4C8-21C4-8E1F0EB21313}"/>
              </a:ext>
            </a:extLst>
          </p:cNvPr>
          <p:cNvSpPr>
            <a:spLocks noGrp="1"/>
          </p:cNvSpPr>
          <p:nvPr>
            <p:ph sz="quarter" idx="13"/>
          </p:nvPr>
        </p:nvSpPr>
        <p:spPr/>
        <p:txBody>
          <a:bodyPr/>
          <a:lstStyle/>
          <a:p>
            <a:r>
              <a:rPr lang="en-US" dirty="0"/>
              <a:t>50 Hz jitter correction was set up for </a:t>
            </a:r>
            <a:r>
              <a:rPr lang="en-US" dirty="0" err="1"/>
              <a:t>Cristallina’s</a:t>
            </a:r>
            <a:r>
              <a:rPr lang="en-US" dirty="0"/>
              <a:t> measurements, and it seems to have helped.</a:t>
            </a:r>
          </a:p>
          <a:p>
            <a:endParaRPr lang="de-CH" dirty="0"/>
          </a:p>
          <a:p>
            <a:r>
              <a:rPr lang="de-CH" dirty="0" err="1"/>
              <a:t>It</a:t>
            </a:r>
            <a:r>
              <a:rPr lang="de-CH" dirty="0"/>
              <a:t> </a:t>
            </a:r>
            <a:r>
              <a:rPr lang="de-CH" dirty="0" err="1"/>
              <a:t>needs</a:t>
            </a:r>
            <a:r>
              <a:rPr lang="de-CH" dirty="0"/>
              <a:t> </a:t>
            </a:r>
            <a:r>
              <a:rPr lang="de-CH" dirty="0" err="1"/>
              <a:t>some</a:t>
            </a:r>
            <a:r>
              <a:rPr lang="de-CH" dirty="0"/>
              <a:t> </a:t>
            </a:r>
            <a:r>
              <a:rPr lang="de-CH" dirty="0" err="1"/>
              <a:t>more</a:t>
            </a:r>
            <a:r>
              <a:rPr lang="de-CH" dirty="0"/>
              <a:t> </a:t>
            </a:r>
            <a:r>
              <a:rPr lang="de-CH" dirty="0" err="1"/>
              <a:t>work</a:t>
            </a:r>
            <a:r>
              <a:rPr lang="de-CH" dirty="0"/>
              <a:t> on </a:t>
            </a:r>
            <a:r>
              <a:rPr lang="de-CH" dirty="0" err="1"/>
              <a:t>interalocks</a:t>
            </a:r>
            <a:r>
              <a:rPr lang="de-CH" dirty="0"/>
              <a:t> </a:t>
            </a:r>
            <a:r>
              <a:rPr lang="de-CH" dirty="0" err="1"/>
              <a:t>to</a:t>
            </a:r>
            <a:r>
              <a:rPr lang="de-CH" dirty="0"/>
              <a:t> </a:t>
            </a:r>
            <a:r>
              <a:rPr lang="de-CH" dirty="0" err="1"/>
              <a:t>prevent</a:t>
            </a:r>
            <a:r>
              <a:rPr lang="de-CH" dirty="0"/>
              <a:t> MPS </a:t>
            </a:r>
            <a:r>
              <a:rPr lang="de-CH" dirty="0" err="1"/>
              <a:t>alarms</a:t>
            </a:r>
            <a:r>
              <a:rPr lang="de-CH" dirty="0"/>
              <a:t> due </a:t>
            </a:r>
            <a:r>
              <a:rPr lang="de-CH" dirty="0" err="1"/>
              <a:t>to</a:t>
            </a:r>
            <a:r>
              <a:rPr lang="de-CH" dirty="0"/>
              <a:t> </a:t>
            </a:r>
            <a:r>
              <a:rPr lang="de-CH" dirty="0" err="1"/>
              <a:t>the</a:t>
            </a:r>
            <a:r>
              <a:rPr lang="de-CH" dirty="0"/>
              <a:t> </a:t>
            </a:r>
            <a:r>
              <a:rPr lang="de-CH" dirty="0" err="1"/>
              <a:t>fluctuating</a:t>
            </a:r>
            <a:r>
              <a:rPr lang="de-CH" dirty="0"/>
              <a:t> </a:t>
            </a:r>
            <a:r>
              <a:rPr lang="de-CH" dirty="0" err="1"/>
              <a:t>values</a:t>
            </a:r>
            <a:r>
              <a:rPr lang="de-CH" dirty="0"/>
              <a:t> </a:t>
            </a:r>
            <a:r>
              <a:rPr lang="de-CH" dirty="0" err="1"/>
              <a:t>with</a:t>
            </a:r>
            <a:r>
              <a:rPr lang="de-CH" dirty="0"/>
              <a:t> </a:t>
            </a:r>
            <a:r>
              <a:rPr lang="de-CH" dirty="0" err="1"/>
              <a:t>the</a:t>
            </a:r>
            <a:r>
              <a:rPr lang="de-CH" dirty="0"/>
              <a:t> </a:t>
            </a:r>
            <a:r>
              <a:rPr lang="de-CH" dirty="0" err="1"/>
              <a:t>correctors</a:t>
            </a:r>
            <a:r>
              <a:rPr lang="de-CH" dirty="0"/>
              <a:t>.</a:t>
            </a:r>
            <a:endParaRPr lang="en-US" dirty="0"/>
          </a:p>
        </p:txBody>
      </p:sp>
      <p:sp>
        <p:nvSpPr>
          <p:cNvPr id="3" name="Title 2">
            <a:extLst>
              <a:ext uri="{FF2B5EF4-FFF2-40B4-BE49-F238E27FC236}">
                <a16:creationId xmlns:a16="http://schemas.microsoft.com/office/drawing/2014/main" id="{14710E1D-3D30-C640-290F-EE7F2EC2290F}"/>
              </a:ext>
            </a:extLst>
          </p:cNvPr>
          <p:cNvSpPr>
            <a:spLocks noGrp="1"/>
          </p:cNvSpPr>
          <p:nvPr>
            <p:ph type="title"/>
          </p:nvPr>
        </p:nvSpPr>
        <p:spPr/>
        <p:txBody>
          <a:bodyPr/>
          <a:lstStyle/>
          <a:p>
            <a:r>
              <a:rPr lang="en-US" dirty="0"/>
              <a:t>Special notes</a:t>
            </a:r>
            <a:endParaRPr lang="de-CH" dirty="0"/>
          </a:p>
        </p:txBody>
      </p:sp>
      <p:sp>
        <p:nvSpPr>
          <p:cNvPr id="4" name="Slide Number Placeholder 3">
            <a:extLst>
              <a:ext uri="{FF2B5EF4-FFF2-40B4-BE49-F238E27FC236}">
                <a16:creationId xmlns:a16="http://schemas.microsoft.com/office/drawing/2014/main" id="{2943B4F4-289B-D922-75B5-45D7B7549C6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a:t>
            </a:fld>
            <a:endParaRPr lang="de-DE" dirty="0"/>
          </a:p>
        </p:txBody>
      </p:sp>
    </p:spTree>
    <p:extLst>
      <p:ext uri="{BB962C8B-B14F-4D97-AF65-F5344CB8AC3E}">
        <p14:creationId xmlns:p14="http://schemas.microsoft.com/office/powerpoint/2010/main" val="193674768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043000" y="1006082"/>
            <a:ext cx="7742237" cy="3869924"/>
          </a:xfrm>
        </p:spPr>
        <p:txBody>
          <a:bodyPr/>
          <a:lstStyle/>
          <a:p>
            <a:r>
              <a:rPr lang="de-CH" dirty="0"/>
              <a:t>Monday </a:t>
            </a:r>
            <a:r>
              <a:rPr lang="de-CH" dirty="0" err="1"/>
              <a:t>maintenance</a:t>
            </a:r>
            <a:r>
              <a:rPr lang="de-CH" dirty="0"/>
              <a:t>.</a:t>
            </a:r>
          </a:p>
          <a:p>
            <a:pPr marL="0" indent="0">
              <a:buNone/>
            </a:pPr>
            <a:endParaRPr lang="de-CH" dirty="0"/>
          </a:p>
          <a:p>
            <a:r>
              <a:rPr lang="de-CH" dirty="0" err="1"/>
              <a:t>Aramis</a:t>
            </a:r>
            <a:r>
              <a:rPr lang="de-CH" dirty="0"/>
              <a:t>: </a:t>
            </a:r>
          </a:p>
          <a:p>
            <a:pPr lvl="1"/>
            <a:r>
              <a:rPr lang="de-CH" dirty="0"/>
              <a:t>Bernina: Energy </a:t>
            </a:r>
            <a:r>
              <a:rPr lang="de-CH" dirty="0" err="1"/>
              <a:t>stays</a:t>
            </a:r>
            <a:r>
              <a:rPr lang="de-CH" dirty="0"/>
              <a:t> at 6.7 keV, </a:t>
            </a:r>
            <a:r>
              <a:rPr lang="de-CH" dirty="0" err="1"/>
              <a:t>small</a:t>
            </a:r>
            <a:r>
              <a:rPr lang="de-CH" dirty="0"/>
              <a:t> </a:t>
            </a:r>
            <a:r>
              <a:rPr lang="de-CH" dirty="0" err="1"/>
              <a:t>bandwidth</a:t>
            </a:r>
            <a:r>
              <a:rPr lang="de-CH" dirty="0"/>
              <a:t>, lots </a:t>
            </a:r>
            <a:r>
              <a:rPr lang="de-CH" dirty="0" err="1"/>
              <a:t>of</a:t>
            </a:r>
            <a:r>
              <a:rPr lang="de-CH" dirty="0"/>
              <a:t> pulse </a:t>
            </a:r>
            <a:r>
              <a:rPr lang="de-CH" dirty="0" err="1"/>
              <a:t>energy</a:t>
            </a:r>
            <a:r>
              <a:rPr lang="de-CH" dirty="0"/>
              <a:t>.</a:t>
            </a:r>
          </a:p>
          <a:p>
            <a:pPr lvl="1"/>
            <a:endParaRPr lang="de-CH" dirty="0"/>
          </a:p>
          <a:p>
            <a:r>
              <a:rPr lang="de-CH" dirty="0"/>
              <a:t>Athos: </a:t>
            </a:r>
          </a:p>
          <a:p>
            <a:pPr lvl="1"/>
            <a:r>
              <a:rPr lang="de-CH" sz="1400" dirty="0"/>
              <a:t>Furka: 930 eV and 530 eV, C+ </a:t>
            </a:r>
            <a:r>
              <a:rPr lang="de-CH" sz="1400" dirty="0" err="1"/>
              <a:t>polarization</a:t>
            </a:r>
            <a:r>
              <a:rPr lang="de-CH" sz="1400" dirty="0"/>
              <a:t>.</a:t>
            </a:r>
          </a:p>
        </p:txBody>
      </p:sp>
      <p:sp>
        <p:nvSpPr>
          <p:cNvPr id="3" name="Title 2"/>
          <p:cNvSpPr>
            <a:spLocks noGrp="1"/>
          </p:cNvSpPr>
          <p:nvPr>
            <p:ph type="title"/>
          </p:nvPr>
        </p:nvSpPr>
        <p:spPr/>
        <p:txBody>
          <a:bodyPr/>
          <a:lstStyle/>
          <a:p>
            <a:r>
              <a:rPr lang="en-US" dirty="0"/>
              <a:t>Plan for next week</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6</a:t>
            </a:fld>
            <a:endParaRPr lang="de-DE" dirty="0"/>
          </a:p>
        </p:txBody>
      </p:sp>
    </p:spTree>
    <p:extLst>
      <p:ext uri="{BB962C8B-B14F-4D97-AF65-F5344CB8AC3E}">
        <p14:creationId xmlns:p14="http://schemas.microsoft.com/office/powerpoint/2010/main" val="770970340"/>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sz="1200" dirty="0"/>
              <a:t>Laser </a:t>
            </a:r>
            <a:r>
              <a:rPr lang="en-US" sz="1200" dirty="0" err="1"/>
              <a:t>Pikett</a:t>
            </a:r>
            <a:r>
              <a:rPr lang="en-US" sz="1200" dirty="0"/>
              <a:t> (Carlo Vicario) for fixing the Mizar on Saturday morning.</a:t>
            </a:r>
          </a:p>
          <a:p>
            <a:endParaRPr lang="en-US" sz="1200" dirty="0"/>
          </a:p>
          <a:p>
            <a:r>
              <a:rPr lang="en-US" sz="1200" dirty="0"/>
              <a:t>Eduard Prat for helping set up Athos on Sunday afternoon when the restore didn’t work right.</a:t>
            </a:r>
          </a:p>
          <a:p>
            <a:endParaRPr lang="en-US" sz="1200" dirty="0"/>
          </a:p>
          <a:p>
            <a:r>
              <a:rPr lang="en-US" sz="1200" dirty="0"/>
              <a:t>All the </a:t>
            </a:r>
            <a:r>
              <a:rPr lang="en-US" sz="1200" dirty="0" err="1"/>
              <a:t>piketts</a:t>
            </a:r>
            <a:r>
              <a:rPr lang="en-US" sz="1200" dirty="0"/>
              <a:t> that helped get and kept the machine working.</a:t>
            </a:r>
          </a:p>
          <a:p>
            <a:endParaRPr lang="en-US" sz="1200" dirty="0"/>
          </a:p>
          <a:p>
            <a:r>
              <a:rPr lang="en-US" sz="1200" dirty="0" err="1"/>
              <a:t>Maloja</a:t>
            </a:r>
            <a:r>
              <a:rPr lang="en-US" sz="1200" dirty="0"/>
              <a:t> end-station staff for restarting the SATUN022 movers.</a:t>
            </a:r>
          </a:p>
          <a:p>
            <a:endParaRPr lang="en-US" sz="1200" dirty="0"/>
          </a:p>
          <a:p>
            <a:endParaRPr lang="en-US" sz="1200" dirty="0"/>
          </a:p>
          <a:p>
            <a:endParaRPr lang="en-US" sz="1400" dirty="0"/>
          </a:p>
        </p:txBody>
      </p:sp>
      <p:sp>
        <p:nvSpPr>
          <p:cNvPr id="3" name="Title 2"/>
          <p:cNvSpPr>
            <a:spLocks noGrp="1"/>
          </p:cNvSpPr>
          <p:nvPr>
            <p:ph type="title"/>
          </p:nvPr>
        </p:nvSpPr>
        <p:spPr/>
        <p:txBody>
          <a:bodyPr/>
          <a:lstStyle/>
          <a:p>
            <a:r>
              <a:rPr lang="en-US" dirty="0"/>
              <a:t>Special thanks to</a:t>
            </a:r>
            <a:endParaRPr lang="de-CH" dirty="0"/>
          </a:p>
        </p:txBody>
      </p:sp>
      <p:sp>
        <p:nvSpPr>
          <p:cNvPr id="4" name="Slide Number Placeholder 3"/>
          <p:cNvSpPr>
            <a:spLocks noGrp="1"/>
          </p:cNvSpPr>
          <p:nvPr>
            <p:ph type="sldNum" sz="quarter" idx="16"/>
          </p:nvPr>
        </p:nvSpPr>
        <p:spPr/>
        <p:txBody>
          <a:bodyPr/>
          <a:lstStyle/>
          <a:p>
            <a:pPr algn="r">
              <a:defRPr/>
            </a:pPr>
            <a:r>
              <a:rPr lang="de-DE"/>
              <a:t>Page </a:t>
            </a:r>
            <a:fld id="{EBC07571-3134-BB4B-B83F-1A9FE18D34F3}" type="slidenum">
              <a:rPr lang="de-DE" smtClean="0"/>
              <a:pPr algn="r">
                <a:defRPr/>
              </a:pPr>
              <a:t>7</a:t>
            </a:fld>
            <a:endParaRPr lang="de-DE" dirty="0"/>
          </a:p>
        </p:txBody>
      </p:sp>
    </p:spTree>
    <p:extLst>
      <p:ext uri="{BB962C8B-B14F-4D97-AF65-F5344CB8AC3E}">
        <p14:creationId xmlns:p14="http://schemas.microsoft.com/office/powerpoint/2010/main" val="3944969167"/>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 PowerPoint Master english 16_9.potx" id="{D740BDA2-5362-433F-8FF1-B032EC84CAE9}" vid="{5E8A839B-C512-4D1D-A022-DACBC9126E25}"/>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PSI_PowerPoint-Master_16-9_e</Template>
  <TotalTime>0</TotalTime>
  <Words>596</Words>
  <Application>Microsoft Office PowerPoint</Application>
  <PresentationFormat>On-screen Show (16:9)</PresentationFormat>
  <Paragraphs>72</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Arial</vt:lpstr>
      <vt:lpstr>Arial Narrow</vt:lpstr>
      <vt:lpstr>Calibri</vt:lpstr>
      <vt:lpstr>Georgia</vt:lpstr>
      <vt:lpstr>Symbol</vt:lpstr>
      <vt:lpstr>Times</vt:lpstr>
      <vt:lpstr>PSI-Powerpoint-Master Calibri V2</vt:lpstr>
      <vt:lpstr>Requests for week of 19.2.2024-26.2.2024</vt:lpstr>
      <vt:lpstr>Performance</vt:lpstr>
      <vt:lpstr>Down time</vt:lpstr>
      <vt:lpstr>Degraded performance</vt:lpstr>
      <vt:lpstr>Special notes</vt:lpstr>
      <vt:lpstr>Plan for next week</vt:lpstr>
      <vt:lpstr>Special thanks to</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Juranic Pavle</dc:creator>
  <cp:lastModifiedBy>Juranic Pavle</cp:lastModifiedBy>
  <cp:revision>25</cp:revision>
  <cp:lastPrinted>2015-09-30T13:23:15Z</cp:lastPrinted>
  <dcterms:created xsi:type="dcterms:W3CDTF">2023-06-26T07:01:12Z</dcterms:created>
  <dcterms:modified xsi:type="dcterms:W3CDTF">2024-02-26T08:35:30Z</dcterms:modified>
</cp:coreProperties>
</file>