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</p:sldMasterIdLst>
  <p:notesMasterIdLst>
    <p:notesMasterId r:id="rId33"/>
  </p:notesMasterIdLst>
  <p:sldIdLst>
    <p:sldId id="257" r:id="rId6"/>
    <p:sldId id="315" r:id="rId7"/>
    <p:sldId id="258" r:id="rId8"/>
    <p:sldId id="260" r:id="rId9"/>
    <p:sldId id="265" r:id="rId10"/>
    <p:sldId id="290" r:id="rId11"/>
    <p:sldId id="292" r:id="rId12"/>
    <p:sldId id="294" r:id="rId13"/>
    <p:sldId id="312" r:id="rId14"/>
    <p:sldId id="314" r:id="rId15"/>
    <p:sldId id="313" r:id="rId16"/>
    <p:sldId id="317" r:id="rId17"/>
    <p:sldId id="289" r:id="rId18"/>
    <p:sldId id="302" r:id="rId19"/>
    <p:sldId id="309" r:id="rId20"/>
    <p:sldId id="310" r:id="rId21"/>
    <p:sldId id="311" r:id="rId22"/>
    <p:sldId id="316" r:id="rId23"/>
    <p:sldId id="303" r:id="rId24"/>
    <p:sldId id="304" r:id="rId25"/>
    <p:sldId id="305" r:id="rId26"/>
    <p:sldId id="318" r:id="rId27"/>
    <p:sldId id="306" r:id="rId28"/>
    <p:sldId id="307" r:id="rId29"/>
    <p:sldId id="308" r:id="rId30"/>
    <p:sldId id="272" r:id="rId31"/>
    <p:sldId id="273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8900"/>
    <a:srgbClr val="003088"/>
    <a:srgbClr val="1E5DF8"/>
    <a:srgbClr val="FF6900"/>
    <a:srgbClr val="626262"/>
    <a:srgbClr val="FFFFFF"/>
    <a:srgbClr val="00BED5"/>
    <a:srgbClr val="C13D33"/>
    <a:srgbClr val="E94D36"/>
    <a:srgbClr val="BE2B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68554" autoAdjust="0"/>
  </p:normalViewPr>
  <p:slideViewPr>
    <p:cSldViewPr snapToGrid="0" snapToObjects="1">
      <p:cViewPr varScale="1">
        <p:scale>
          <a:sx n="53" d="100"/>
          <a:sy n="53" d="100"/>
        </p:scale>
        <p:origin x="1149" y="45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es, Louise (STFC,DL,SC)" userId="0486f2c3-5f82-41df-96b0-7204172e9f5c" providerId="ADAL" clId="{A9AD9F58-E246-4B87-B055-081BE8D3BE34}"/>
    <pc:docChg chg="undo custSel addSld delSld modSld">
      <pc:chgData name="Davies, Louise (STFC,DL,SC)" userId="0486f2c3-5f82-41df-96b0-7204172e9f5c" providerId="ADAL" clId="{A9AD9F58-E246-4B87-B055-081BE8D3BE34}" dt="2024-07-03T09:21:37.919" v="114" actId="20577"/>
      <pc:docMkLst>
        <pc:docMk/>
      </pc:docMkLst>
      <pc:sldChg chg="add del">
        <pc:chgData name="Davies, Louise (STFC,DL,SC)" userId="0486f2c3-5f82-41df-96b0-7204172e9f5c" providerId="ADAL" clId="{A9AD9F58-E246-4B87-B055-081BE8D3BE34}" dt="2024-07-03T08:50:38.539" v="8" actId="47"/>
        <pc:sldMkLst>
          <pc:docMk/>
          <pc:sldMk cId="3325482318" sldId="256"/>
        </pc:sldMkLst>
      </pc:sldChg>
      <pc:sldChg chg="modNotesTx">
        <pc:chgData name="Davies, Louise (STFC,DL,SC)" userId="0486f2c3-5f82-41df-96b0-7204172e9f5c" providerId="ADAL" clId="{A9AD9F58-E246-4B87-B055-081BE8D3BE34}" dt="2024-07-03T09:21:37.919" v="114" actId="20577"/>
        <pc:sldMkLst>
          <pc:docMk/>
          <pc:sldMk cId="4228743660" sldId="265"/>
        </pc:sldMkLst>
      </pc:sldChg>
      <pc:sldChg chg="modNotesTx">
        <pc:chgData name="Davies, Louise (STFC,DL,SC)" userId="0486f2c3-5f82-41df-96b0-7204172e9f5c" providerId="ADAL" clId="{A9AD9F58-E246-4B87-B055-081BE8D3BE34}" dt="2024-07-03T05:50:24.424" v="5" actId="20577"/>
        <pc:sldMkLst>
          <pc:docMk/>
          <pc:sldMk cId="1234908007" sldId="302"/>
        </pc:sldMkLst>
      </pc:sldChg>
      <pc:sldChg chg="modNotesTx">
        <pc:chgData name="Davies, Louise (STFC,DL,SC)" userId="0486f2c3-5f82-41df-96b0-7204172e9f5c" providerId="ADAL" clId="{A9AD9F58-E246-4B87-B055-081BE8D3BE34}" dt="2024-07-03T05:50:16.905" v="4" actId="20577"/>
        <pc:sldMkLst>
          <pc:docMk/>
          <pc:sldMk cId="3359376725" sldId="303"/>
        </pc:sldMkLst>
      </pc:sldChg>
      <pc:sldChg chg="modNotesTx">
        <pc:chgData name="Davies, Louise (STFC,DL,SC)" userId="0486f2c3-5f82-41df-96b0-7204172e9f5c" providerId="ADAL" clId="{A9AD9F58-E246-4B87-B055-081BE8D3BE34}" dt="2024-07-03T05:50:12.618" v="3" actId="20577"/>
        <pc:sldMkLst>
          <pc:docMk/>
          <pc:sldMk cId="3302885299" sldId="304"/>
        </pc:sldMkLst>
      </pc:sldChg>
      <pc:sldChg chg="modNotesTx">
        <pc:chgData name="Davies, Louise (STFC,DL,SC)" userId="0486f2c3-5f82-41df-96b0-7204172e9f5c" providerId="ADAL" clId="{A9AD9F58-E246-4B87-B055-081BE8D3BE34}" dt="2024-07-03T05:50:08.090" v="2" actId="20577"/>
        <pc:sldMkLst>
          <pc:docMk/>
          <pc:sldMk cId="3891089766" sldId="305"/>
        </pc:sldMkLst>
      </pc:sldChg>
      <pc:sldChg chg="modNotesTx">
        <pc:chgData name="Davies, Louise (STFC,DL,SC)" userId="0486f2c3-5f82-41df-96b0-7204172e9f5c" providerId="ADAL" clId="{A9AD9F58-E246-4B87-B055-081BE8D3BE34}" dt="2024-07-03T05:49:56.368" v="0" actId="20577"/>
        <pc:sldMkLst>
          <pc:docMk/>
          <pc:sldMk cId="192554656" sldId="307"/>
        </pc:sldMkLst>
      </pc:sldChg>
      <pc:sldChg chg="modNotesTx">
        <pc:chgData name="Davies, Louise (STFC,DL,SC)" userId="0486f2c3-5f82-41df-96b0-7204172e9f5c" providerId="ADAL" clId="{A9AD9F58-E246-4B87-B055-081BE8D3BE34}" dt="2024-07-03T05:50:00.255" v="1" actId="20577"/>
        <pc:sldMkLst>
          <pc:docMk/>
          <pc:sldMk cId="2230234474" sldId="308"/>
        </pc:sldMkLst>
      </pc:sldChg>
      <pc:sldMasterChg chg="addSldLayout delSldLayout">
        <pc:chgData name="Davies, Louise (STFC,DL,SC)" userId="0486f2c3-5f82-41df-96b0-7204172e9f5c" providerId="ADAL" clId="{A9AD9F58-E246-4B87-B055-081BE8D3BE34}" dt="2024-07-03T08:50:38.539" v="8" actId="47"/>
        <pc:sldMasterMkLst>
          <pc:docMk/>
          <pc:sldMasterMk cId="967685184" sldId="2147483681"/>
        </pc:sldMasterMkLst>
        <pc:sldLayoutChg chg="add del">
          <pc:chgData name="Davies, Louise (STFC,DL,SC)" userId="0486f2c3-5f82-41df-96b0-7204172e9f5c" providerId="ADAL" clId="{A9AD9F58-E246-4B87-B055-081BE8D3BE34}" dt="2024-07-03T08:50:38.539" v="8" actId="47"/>
          <pc:sldLayoutMkLst>
            <pc:docMk/>
            <pc:sldMasterMk cId="967685184" sldId="2147483681"/>
            <pc:sldLayoutMk cId="4108278133" sldId="2147483698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7/3/2024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2753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2071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60a120093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60a1200930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Note: there’s a missing link between Dataset and Instrument added as of ICAT 5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117139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654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*Central-ness in first point is kind of changing, more and more relations are getting added to Dataset e.g. </a:t>
            </a:r>
            <a:r>
              <a:rPr lang="en-GB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DatasetInstrument</a:t>
            </a:r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Technique is at Dataset level etc.</a:t>
            </a:r>
          </a:p>
          <a:p>
            <a:endParaRPr lang="en-GB" sz="1200" b="1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SciCAT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Job is interesting, we normally develop external services to store that info e.g. dg-dl-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api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IDS instead of storing it in ICAT itself. Same with user preferences etc.</a:t>
            </a:r>
          </a:p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Everything else is probably either unique to each facility, or maps so closely it’s not really worth commenting on e.g. Sample, Instrument,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PublishedData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vs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DataPublications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etc. Might be worth mentioning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DataPublicationUser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is a snapshot of user info that doesn’t change (e.g. if a user changes their name, the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DataPublication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will still be associated with the name at time of publishing)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2465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Rules: first rule is a simple “public table” rule, second rule lets instrument scientists update their data as long as the dataset name is not raw</a:t>
            </a:r>
          </a:p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 that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InstrumentScientist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InvestigationUser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actual ICAT entities</a:t>
            </a:r>
          </a:p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Also, maybe mention public steps that allow you to “include” e.g. datafiles if you have permission to see their dataset?</a:t>
            </a:r>
          </a:p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 last point – might require a restart to update public table caching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7928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Generally want as few rules as possible to improve performance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iirc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713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7971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3184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796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User can select </a:t>
            </a:r>
            <a:r>
              <a:rPr lang="en-GB" sz="1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(investigations, datasets or datafiles) </a:t>
            </a:r>
          </a:p>
          <a:p>
            <a:endParaRPr lang="en-GB" sz="1200" b="0" i="0" u="none" strike="noStrike" kern="1200" dirty="0">
              <a:solidFill>
                <a:srgbClr val="626262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en-GB" sz="1200" b="0" i="0" u="none" strike="noStrike" kern="1200" dirty="0">
                <a:solidFill>
                  <a:srgbClr val="626262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Not every facility offers multiple download types like this – this is showing Diamond use case</a:t>
            </a:r>
          </a:p>
          <a:p>
            <a:endParaRPr lang="en-GB" sz="1200" b="0" i="0" u="none" strike="noStrike" kern="1200" dirty="0">
              <a:solidFill>
                <a:srgbClr val="626262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en-GB" sz="1200" b="0" i="0" u="none" strike="noStrike" kern="1200" dirty="0">
                <a:solidFill>
                  <a:srgbClr val="626262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Note we also support single level storage so download would occur immediately after submitting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809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6887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7143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User can select </a:t>
            </a:r>
            <a:r>
              <a:rPr lang="en-GB" sz="1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(investigations, datasets or datafiles) </a:t>
            </a:r>
          </a:p>
          <a:p>
            <a:endParaRPr lang="en-GB" sz="1200" b="0" i="0" u="none" strike="noStrike" kern="1200" dirty="0">
              <a:solidFill>
                <a:srgbClr val="626262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en-GB" sz="1200" b="0" i="0" u="none" strike="noStrike" kern="1200" dirty="0">
                <a:solidFill>
                  <a:srgbClr val="626262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Not every facility offers multiple download types like this – this is showing Diamond use case</a:t>
            </a:r>
          </a:p>
          <a:p>
            <a:endParaRPr lang="en-GB" sz="1200" b="0" i="0" u="none" strike="noStrike" kern="1200" dirty="0">
              <a:solidFill>
                <a:srgbClr val="626262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en-GB" sz="1200" b="0" i="0" u="none" strike="noStrike" kern="1200" dirty="0">
                <a:solidFill>
                  <a:srgbClr val="626262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Note we also support single level storage so download would occur immediately after submitting</a:t>
            </a:r>
          </a:p>
          <a:p>
            <a:endParaRPr lang="en-GB" sz="1200" b="0" i="0" u="none" strike="noStrike" kern="1200" dirty="0">
              <a:solidFill>
                <a:srgbClr val="626262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en-GB" sz="1200" b="0" i="0" u="none" strike="noStrike" kern="1200" dirty="0">
                <a:solidFill>
                  <a:srgbClr val="626262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Can also maybe mention we can leverage “cart” functionality to do other things on a selection of data, i.e. mint DOIs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7578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382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6554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46385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910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To replace photo with one of your own. </a:t>
            </a:r>
            <a:r>
              <a:rPr lang="en-US" b="1" dirty="0"/>
              <a:t>1)</a:t>
            </a:r>
            <a:r>
              <a:rPr lang="en-US" dirty="0"/>
              <a:t> Send the geometric shape overlay to the back – </a:t>
            </a:r>
            <a:r>
              <a:rPr lang="en-US" i="1" dirty="0"/>
              <a:t>Right-Click &gt; Send to Back &gt; Send to Back</a:t>
            </a:r>
            <a:r>
              <a:rPr lang="en-US" dirty="0"/>
              <a:t>. </a:t>
            </a:r>
            <a:r>
              <a:rPr lang="en-US" b="1" dirty="0"/>
              <a:t>2) </a:t>
            </a:r>
            <a:r>
              <a:rPr lang="en-US" dirty="0"/>
              <a:t>Replace image – use the guides provided to correctly position it. </a:t>
            </a:r>
            <a:r>
              <a:rPr lang="en-US" b="1" dirty="0"/>
              <a:t>3) </a:t>
            </a:r>
            <a:r>
              <a:rPr lang="en-US" dirty="0"/>
              <a:t>Send your image to the back so that the geometric overlay re-appears over the image. Remember to delete the image credit if using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020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229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Say billion instead of 10</a:t>
            </a:r>
            <a:r>
              <a:rPr lang="en-GB" baseline="30000" dirty="0"/>
              <a:t>9 </a:t>
            </a:r>
            <a:r>
              <a:rPr lang="en-GB" baseline="0" dirty="0"/>
              <a:t> - it’s how to get around confusion between long and short billion</a:t>
            </a:r>
          </a:p>
          <a:p>
            <a:endParaRPr lang="en-GB" baseline="0" dirty="0"/>
          </a:p>
          <a:p>
            <a:r>
              <a:rPr lang="en-GB" baseline="0" dirty="0"/>
              <a:t>Alan </a:t>
            </a:r>
            <a:r>
              <a:rPr lang="en-GB" baseline="0" dirty="0" err="1"/>
              <a:t>Ashtun</a:t>
            </a:r>
            <a:r>
              <a:rPr lang="en-GB" baseline="0" dirty="0"/>
              <a:t> said 2006 is when DLS was involved in ICAT, and ISIS was even earlier, </a:t>
            </a:r>
            <a:r>
              <a:rPr lang="en-GB" baseline="0"/>
              <a:t>so likely 20+ years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444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the “core” view – different facilities have different frontends and so have different APIs on top of ICAT (dg-</a:t>
            </a:r>
            <a:r>
              <a:rPr lang="en-GB" dirty="0" err="1"/>
              <a:t>api</a:t>
            </a:r>
            <a:r>
              <a:rPr lang="en-GB" dirty="0"/>
              <a:t>, ICAT+)</a:t>
            </a:r>
          </a:p>
          <a:p>
            <a:r>
              <a:rPr lang="en-GB" dirty="0"/>
              <a:t>Plus some peripheral features e.g. </a:t>
            </a:r>
            <a:r>
              <a:rPr lang="en-GB" dirty="0" err="1"/>
              <a:t>icat.oaipmh</a:t>
            </a:r>
            <a:r>
              <a:rPr lang="en-GB" dirty="0"/>
              <a:t>, search-</a:t>
            </a:r>
            <a:r>
              <a:rPr lang="en-GB" dirty="0" err="1"/>
              <a:t>api</a:t>
            </a:r>
            <a:r>
              <a:rPr lang="en-GB" dirty="0"/>
              <a:t> component etc. </a:t>
            </a:r>
            <a:r>
              <a:rPr lang="en-GB" dirty="0" err="1"/>
              <a:t>doi</a:t>
            </a:r>
            <a:r>
              <a:rPr lang="en-GB" dirty="0"/>
              <a:t> minters</a:t>
            </a:r>
          </a:p>
          <a:p>
            <a:endParaRPr lang="en-GB" dirty="0"/>
          </a:p>
          <a:p>
            <a:r>
              <a:rPr lang="en-GB" dirty="0"/>
              <a:t>Mention multiple authenticators, this is a plugin system. Facilities can create their own to interface with their own specific user office for example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6814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Java Persistence API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0646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DGW is more successor to TopCAT – STFC was happy with TopCAT and so redeveloped it</a:t>
            </a:r>
          </a:p>
          <a:p>
            <a:r>
              <a:rPr lang="en-GB" sz="1200" b="0" i="0" u="none" strike="noStrike" kern="1200" dirty="0">
                <a:solidFill>
                  <a:srgbClr val="626262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ESRF developed </a:t>
            </a:r>
            <a:r>
              <a:rPr lang="en-GB" sz="1200" b="0" i="0" u="none" strike="noStrike" kern="1200" dirty="0" err="1">
                <a:solidFill>
                  <a:srgbClr val="626262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DataPortal</a:t>
            </a:r>
            <a:r>
              <a:rPr lang="en-GB" sz="1200" b="0" i="0" u="none" strike="noStrike" kern="1200" dirty="0">
                <a:solidFill>
                  <a:srgbClr val="626262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to suit their </a:t>
            </a:r>
            <a:r>
              <a:rPr lang="en-GB" sz="1200" b="0" i="0" u="none" strike="noStrike" kern="1200" dirty="0" err="1">
                <a:solidFill>
                  <a:srgbClr val="626262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usecase</a:t>
            </a:r>
            <a:r>
              <a:rPr lang="en-GB" sz="1200" b="0" i="0" u="none" strike="noStrike" kern="1200" dirty="0">
                <a:solidFill>
                  <a:srgbClr val="626262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more specifically – emphasis on using parameter metadata to e.g. visualise metadata</a:t>
            </a:r>
          </a:p>
          <a:p>
            <a:r>
              <a:rPr lang="en-GB" sz="1200" b="0" i="0" u="none" strike="noStrike" kern="1200" dirty="0">
                <a:solidFill>
                  <a:srgbClr val="626262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HOA and </a:t>
            </a:r>
            <a:r>
              <a:rPr lang="en-GB" sz="1200" b="0" i="0" u="none" strike="noStrike" kern="1200" dirty="0" err="1">
                <a:solidFill>
                  <a:srgbClr val="626262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Paleontology</a:t>
            </a:r>
            <a:r>
              <a:rPr lang="en-GB" sz="1200" b="0" i="0" u="none" strike="noStrike" kern="1200" dirty="0">
                <a:solidFill>
                  <a:srgbClr val="626262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are domain specific offshoots of </a:t>
            </a:r>
            <a:r>
              <a:rPr lang="en-GB" sz="1200" b="0" i="0" u="none" strike="noStrike" kern="1200" dirty="0" err="1">
                <a:solidFill>
                  <a:srgbClr val="626262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DataPortal</a:t>
            </a:r>
            <a:endParaRPr lang="en-GB" sz="1200" b="0" i="0" u="none" strike="noStrike" kern="1200" dirty="0">
              <a:solidFill>
                <a:srgbClr val="626262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47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127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53208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  <p:sldLayoutId id="214748371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icatproject-contrib.github.io/CSMD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png"/><Relationship Id="rId5" Type="http://schemas.openxmlformats.org/officeDocument/2006/relationships/image" Target="../media/image4.png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160730"/>
            <a:ext cx="6033078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/>
                <a:cs typeface="Arial"/>
              </a:rPr>
              <a:t>ICAT Metadata Catalogue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255197" y="3951163"/>
            <a:ext cx="5745669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400" dirty="0" err="1">
                <a:solidFill>
                  <a:srgbClr val="626262"/>
                </a:solidFill>
                <a:latin typeface="Arial"/>
                <a:cs typeface="Arial"/>
              </a:rPr>
              <a:t>SciCatCon</a:t>
            </a: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 Meeting 2024</a:t>
            </a:r>
          </a:p>
          <a:p>
            <a:endParaRPr lang="en-GB" sz="2400" dirty="0">
              <a:solidFill>
                <a:srgbClr val="626262"/>
              </a:solidFill>
              <a:latin typeface="Arial"/>
              <a:cs typeface="Arial"/>
            </a:endParaRPr>
          </a:p>
          <a:p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Louise Davies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Frontends – </a:t>
            </a:r>
            <a:r>
              <a:rPr lang="en-US" sz="4400" b="1" spc="-150" dirty="0" err="1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DataGateway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76BE3E-A94D-2B45-84A0-D49220E85A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340" y="1114623"/>
            <a:ext cx="10878828" cy="5543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695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Frontends – </a:t>
            </a:r>
            <a:r>
              <a:rPr lang="en-US" sz="4400" b="1" spc="-150" dirty="0" err="1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DataPortal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2C67C5-9C73-B997-1361-5000248430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4" y="1114622"/>
            <a:ext cx="10906125" cy="5563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765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275637" y="2160730"/>
            <a:ext cx="990564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800" b="1" spc="-160" dirty="0">
                <a:solidFill>
                  <a:srgbClr val="2E2D62"/>
                </a:solidFill>
                <a:latin typeface="Arial"/>
                <a:cs typeface="Arial"/>
              </a:rPr>
              <a:t>ICAT Data Model</a:t>
            </a:r>
            <a:endParaRPr lang="en-US" sz="4800" b="1" spc="-16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6246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77866" y="405634"/>
            <a:ext cx="4837945" cy="760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b="1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ICAT Data Model</a:t>
            </a:r>
            <a:endParaRPr b="1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Google Shape;80;p16"/>
          <p:cNvSpPr txBox="1"/>
          <p:nvPr/>
        </p:nvSpPr>
        <p:spPr>
          <a:xfrm>
            <a:off x="123870" y="1354167"/>
            <a:ext cx="4707200" cy="6270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2400" dirty="0">
                <a:solidFill>
                  <a:srgbClr val="626262"/>
                </a:solidFill>
              </a:rPr>
              <a:t>Latest version: 6.0.0</a:t>
            </a:r>
          </a:p>
        </p:txBody>
      </p:sp>
      <p:pic>
        <p:nvPicPr>
          <p:cNvPr id="1026" name="Picture 2" descr="Schema overview">
            <a:extLst>
              <a:ext uri="{FF2B5EF4-FFF2-40B4-BE49-F238E27FC236}">
                <a16:creationId xmlns:a16="http://schemas.microsoft.com/office/drawing/2014/main" id="{7697C62E-CCA4-C99B-C6E9-6CBBE62C38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389" y="28575"/>
            <a:ext cx="67643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Google Shape;77;p16">
            <a:extLst>
              <a:ext uri="{FF2B5EF4-FFF2-40B4-BE49-F238E27FC236}">
                <a16:creationId xmlns:a16="http://schemas.microsoft.com/office/drawing/2014/main" id="{F52E7FEA-838C-C09C-BBDC-8F2D4A54D3C0}"/>
              </a:ext>
            </a:extLst>
          </p:cNvPr>
          <p:cNvSpPr txBox="1"/>
          <p:nvPr/>
        </p:nvSpPr>
        <p:spPr>
          <a:xfrm>
            <a:off x="1621665" y="4376494"/>
            <a:ext cx="2047200" cy="4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" sz="2400" dirty="0">
                <a:solidFill>
                  <a:srgbClr val="626262"/>
                </a:solidFill>
              </a:rPr>
              <a:t>Investigation</a:t>
            </a:r>
            <a:endParaRPr sz="2400" dirty="0">
              <a:solidFill>
                <a:srgbClr val="626262"/>
              </a:solidFill>
            </a:endParaRPr>
          </a:p>
        </p:txBody>
      </p:sp>
      <p:sp>
        <p:nvSpPr>
          <p:cNvPr id="3" name="Google Shape;78;p16">
            <a:extLst>
              <a:ext uri="{FF2B5EF4-FFF2-40B4-BE49-F238E27FC236}">
                <a16:creationId xmlns:a16="http://schemas.microsoft.com/office/drawing/2014/main" id="{0E1B01B1-1E5C-07E9-D0B8-29F515A483A7}"/>
              </a:ext>
            </a:extLst>
          </p:cNvPr>
          <p:cNvSpPr txBox="1"/>
          <p:nvPr/>
        </p:nvSpPr>
        <p:spPr>
          <a:xfrm>
            <a:off x="1358499" y="4889240"/>
            <a:ext cx="2047200" cy="4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" sz="2400" dirty="0">
                <a:solidFill>
                  <a:srgbClr val="626262"/>
                </a:solidFill>
              </a:rPr>
              <a:t>Dataset</a:t>
            </a:r>
            <a:endParaRPr sz="2400" dirty="0">
              <a:solidFill>
                <a:srgbClr val="626262"/>
              </a:solidFill>
            </a:endParaRPr>
          </a:p>
        </p:txBody>
      </p:sp>
      <p:sp>
        <p:nvSpPr>
          <p:cNvPr id="4" name="Google Shape;79;p16">
            <a:extLst>
              <a:ext uri="{FF2B5EF4-FFF2-40B4-BE49-F238E27FC236}">
                <a16:creationId xmlns:a16="http://schemas.microsoft.com/office/drawing/2014/main" id="{ECFC10AF-95DF-9A2C-0EEC-3F31883C3BDD}"/>
              </a:ext>
            </a:extLst>
          </p:cNvPr>
          <p:cNvSpPr txBox="1"/>
          <p:nvPr/>
        </p:nvSpPr>
        <p:spPr>
          <a:xfrm>
            <a:off x="1952899" y="5404394"/>
            <a:ext cx="1452800" cy="4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" sz="2400" dirty="0">
                <a:solidFill>
                  <a:srgbClr val="626262"/>
                </a:solidFill>
              </a:rPr>
              <a:t>Datafile</a:t>
            </a:r>
            <a:endParaRPr sz="2400" dirty="0">
              <a:solidFill>
                <a:srgbClr val="626262"/>
              </a:solidFill>
            </a:endParaRPr>
          </a:p>
        </p:txBody>
      </p:sp>
      <p:sp>
        <p:nvSpPr>
          <p:cNvPr id="5" name="Google Shape;80;p16">
            <a:extLst>
              <a:ext uri="{FF2B5EF4-FFF2-40B4-BE49-F238E27FC236}">
                <a16:creationId xmlns:a16="http://schemas.microsoft.com/office/drawing/2014/main" id="{16EF76AF-0E17-D56B-EA7C-E4D83F40B758}"/>
              </a:ext>
            </a:extLst>
          </p:cNvPr>
          <p:cNvSpPr txBox="1"/>
          <p:nvPr/>
        </p:nvSpPr>
        <p:spPr>
          <a:xfrm>
            <a:off x="123870" y="1893375"/>
            <a:ext cx="4707200" cy="106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2400" dirty="0">
                <a:solidFill>
                  <a:srgbClr val="626262"/>
                </a:solidFill>
              </a:rPr>
              <a:t>Based on Core Scientific Metadata Model:</a:t>
            </a:r>
            <a:endParaRPr sz="2400" dirty="0">
              <a:solidFill>
                <a:srgbClr val="626262"/>
              </a:solidFill>
            </a:endParaRPr>
          </a:p>
          <a:p>
            <a:r>
              <a:rPr lang="en" sz="2400" u="sng" dirty="0">
                <a:solidFill>
                  <a:srgbClr val="626262"/>
                </a:solidFill>
                <a:hlinkClick r:id="rId4"/>
              </a:rPr>
              <a:t>http://icatproject-contrib.github.io/CSMD/</a:t>
            </a:r>
            <a:endParaRPr lang="en" sz="2400" u="sng" dirty="0">
              <a:solidFill>
                <a:srgbClr val="626262"/>
              </a:solidFill>
            </a:endParaRPr>
          </a:p>
          <a:p>
            <a:endParaRPr lang="en" sz="2400" u="sng" dirty="0">
              <a:solidFill>
                <a:srgbClr val="626262"/>
              </a:solidFill>
            </a:endParaRPr>
          </a:p>
          <a:p>
            <a:endParaRPr sz="2400" dirty="0">
              <a:solidFill>
                <a:srgbClr val="626262"/>
              </a:solidFill>
            </a:endParaRPr>
          </a:p>
        </p:txBody>
      </p:sp>
      <p:sp>
        <p:nvSpPr>
          <p:cNvPr id="6" name="Google Shape;81;p16">
            <a:extLst>
              <a:ext uri="{FF2B5EF4-FFF2-40B4-BE49-F238E27FC236}">
                <a16:creationId xmlns:a16="http://schemas.microsoft.com/office/drawing/2014/main" id="{692C4B2A-C44A-F2D6-C1AB-540CBF623212}"/>
              </a:ext>
            </a:extLst>
          </p:cNvPr>
          <p:cNvSpPr txBox="1"/>
          <p:nvPr/>
        </p:nvSpPr>
        <p:spPr>
          <a:xfrm>
            <a:off x="1547386" y="3882170"/>
            <a:ext cx="2263826" cy="5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" sz="2400" b="1" dirty="0">
                <a:solidFill>
                  <a:srgbClr val="626262"/>
                </a:solidFill>
              </a:rPr>
              <a:t>Core Entities:</a:t>
            </a:r>
            <a:endParaRPr sz="2400" b="1" dirty="0">
              <a:solidFill>
                <a:srgbClr val="626262"/>
              </a:solidFill>
            </a:endParaRPr>
          </a:p>
        </p:txBody>
      </p:sp>
      <p:cxnSp>
        <p:nvCxnSpPr>
          <p:cNvPr id="7" name="Google Shape;74;p16">
            <a:extLst>
              <a:ext uri="{FF2B5EF4-FFF2-40B4-BE49-F238E27FC236}">
                <a16:creationId xmlns:a16="http://schemas.microsoft.com/office/drawing/2014/main" id="{598C7CA6-FD7A-D740-9E81-2DF112A84581}"/>
              </a:ext>
            </a:extLst>
          </p:cNvPr>
          <p:cNvCxnSpPr>
            <a:cxnSpLocks/>
            <a:stCxn id="2" idx="3"/>
          </p:cNvCxnSpPr>
          <p:nvPr/>
        </p:nvCxnSpPr>
        <p:spPr>
          <a:xfrm flipV="1">
            <a:off x="3668865" y="2857500"/>
            <a:ext cx="5713260" cy="1731194"/>
          </a:xfrm>
          <a:prstGeom prst="straightConnector1">
            <a:avLst/>
          </a:prstGeom>
          <a:noFill/>
          <a:ln w="38100" cap="flat" cmpd="sng">
            <a:solidFill>
              <a:srgbClr val="1155CC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8" name="Google Shape;75;p16">
            <a:extLst>
              <a:ext uri="{FF2B5EF4-FFF2-40B4-BE49-F238E27FC236}">
                <a16:creationId xmlns:a16="http://schemas.microsoft.com/office/drawing/2014/main" id="{51A738D9-7759-CFB8-EF94-C181FE7502ED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3405699" y="3576311"/>
            <a:ext cx="5976426" cy="1525129"/>
          </a:xfrm>
          <a:prstGeom prst="straightConnector1">
            <a:avLst/>
          </a:prstGeom>
          <a:noFill/>
          <a:ln w="38100" cap="flat" cmpd="sng">
            <a:solidFill>
              <a:srgbClr val="1155CC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9" name="Google Shape;76;p16">
            <a:extLst>
              <a:ext uri="{FF2B5EF4-FFF2-40B4-BE49-F238E27FC236}">
                <a16:creationId xmlns:a16="http://schemas.microsoft.com/office/drawing/2014/main" id="{327E78C4-8889-082F-ACA7-22A2F4785F88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3405699" y="5616594"/>
            <a:ext cx="5976426" cy="407641"/>
          </a:xfrm>
          <a:prstGeom prst="straightConnector1">
            <a:avLst/>
          </a:prstGeom>
          <a:noFill/>
          <a:ln w="38100" cap="flat" cmpd="sng">
            <a:solidFill>
              <a:srgbClr val="1155CC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4034909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403340" y="3171070"/>
            <a:ext cx="10719460" cy="2559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32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Metadata stored in Parameters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Attached to Investigation, Dataset, Datafile, Sample,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DataCollection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Value – Numeric/String/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DateTime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JSON, no hierarchy – except with ICAT+ (ESRF)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Model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403340" y="1232341"/>
            <a:ext cx="10719460" cy="1821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32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facility maps relevant entities from data model onto locally relevant concepts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at each ICAT instance</a:t>
            </a:r>
          </a:p>
        </p:txBody>
      </p:sp>
    </p:spTree>
    <p:extLst>
      <p:ext uri="{BB962C8B-B14F-4D97-AF65-F5344CB8AC3E}">
        <p14:creationId xmlns:p14="http://schemas.microsoft.com/office/powerpoint/2010/main" val="1234908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403340" y="1232078"/>
            <a:ext cx="107194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Dataset fairly equivalent between ICAT and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SciCAT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However, Investigation is more “central” to ICAT*, whereas Dataset is more “central” to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SciCAT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ICAT Investigation =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SciCAT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proposal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Investigation is non-optional and is more “core”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Datafile equivalent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DataBlocks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ICAT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Datafiles are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queryable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individually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ICAT Job !=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SciCAT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Job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Model Comparison</a:t>
            </a:r>
          </a:p>
        </p:txBody>
      </p:sp>
    </p:spTree>
    <p:extLst>
      <p:ext uri="{BB962C8B-B14F-4D97-AF65-F5344CB8AC3E}">
        <p14:creationId xmlns:p14="http://schemas.microsoft.com/office/powerpoint/2010/main" val="23351954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403340" y="1232078"/>
            <a:ext cx="1071946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Rules stored in ICAT database </a:t>
            </a: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an external system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CRUD flags paired with simple table permissions or more complex SQL ‘what’ clauses</a:t>
            </a: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9AA83A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9AA83A"/>
                </a:solidFill>
                <a:latin typeface="Consolas" panose="020B0609020204030204" pitchFamily="49" charset="0"/>
              </a:rPr>
              <a:t>crudFlags</a:t>
            </a:r>
            <a:r>
              <a:rPr lang="en-US" dirty="0">
                <a:solidFill>
                  <a:srgbClr val="9AA83A"/>
                </a:solidFill>
                <a:latin typeface="Consolas" panose="020B0609020204030204" pitchFamily="49" charset="0"/>
              </a:rPr>
              <a:t>: R, what: Instrument</a:t>
            </a:r>
            <a:r>
              <a:rPr lang="en-US" b="0" i="0" dirty="0">
                <a:effectLst/>
                <a:latin typeface="Consolas" panose="020B0609020204030204" pitchFamily="49" charset="0"/>
              </a:rPr>
              <a:t>​</a:t>
            </a:r>
            <a:endParaRPr lang="en-US" sz="2400" b="0" i="0" dirty="0">
              <a:effectLst/>
              <a:latin typeface="Arial" panose="020B0604020202020204" pitchFamily="34" charset="0"/>
            </a:endParaRPr>
          </a:p>
          <a:p>
            <a:pPr lvl="1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i="0" u="none" strike="noStrike" dirty="0" err="1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crudFlags</a:t>
            </a:r>
            <a:r>
              <a:rPr lang="en-US" b="0" i="0" u="none" strike="noStrike" dirty="0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: RU, what: SELECT </a:t>
            </a:r>
            <a:r>
              <a:rPr lang="en-US" b="0" i="0" u="none" strike="noStrike" dirty="0" err="1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df</a:t>
            </a:r>
            <a:r>
              <a:rPr lang="en-US" b="0" i="0" u="none" strike="noStrike" dirty="0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 FROM Datafile </a:t>
            </a:r>
            <a:r>
              <a:rPr lang="en-US" b="0" i="0" u="none" strike="noStrike" dirty="0" err="1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df</a:t>
            </a:r>
            <a:r>
              <a:rPr lang="en-US" b="0" i="0" u="none" strike="noStrike" dirty="0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 JOIN </a:t>
            </a:r>
            <a:r>
              <a:rPr lang="en-US" b="0" i="0" u="none" strike="noStrike" dirty="0" err="1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df.dataset</a:t>
            </a:r>
            <a:r>
              <a:rPr lang="en-US" b="0" i="0" u="none" strike="noStrike" dirty="0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 d JOIN </a:t>
            </a:r>
            <a:r>
              <a:rPr lang="en-US" b="0" i="0" u="none" strike="noStrike" dirty="0" err="1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d.investigation</a:t>
            </a:r>
            <a:r>
              <a:rPr lang="en-US" b="0" i="0" u="none" strike="noStrike" dirty="0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i="0" u="none" strike="noStrike" dirty="0" err="1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US" b="0" i="0" u="none" strike="noStrike" dirty="0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 JOIN </a:t>
            </a:r>
            <a:r>
              <a:rPr lang="en-US" b="0" i="0" u="none" strike="noStrike" dirty="0" err="1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i.investigationInstruments</a:t>
            </a:r>
            <a:r>
              <a:rPr lang="en-US" b="0" i="0" u="none" strike="noStrike" dirty="0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 ii JOIN </a:t>
            </a:r>
            <a:r>
              <a:rPr lang="en-US" b="0" i="0" u="none" strike="noStrike" dirty="0" err="1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ii.instrument</a:t>
            </a:r>
            <a:r>
              <a:rPr lang="en-US" b="0" i="0" u="none" strike="noStrike" dirty="0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i="0" u="none" strike="noStrike" dirty="0" err="1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inst</a:t>
            </a:r>
            <a:r>
              <a:rPr lang="en-US" b="0" i="0" u="none" strike="noStrike" dirty="0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 JOIN </a:t>
            </a:r>
            <a:r>
              <a:rPr lang="en-US" b="0" i="0" u="none" strike="noStrike" dirty="0" err="1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inst.instrumentScientists</a:t>
            </a:r>
            <a:r>
              <a:rPr lang="en-US" b="0" i="0" u="none" strike="noStrike" dirty="0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i="0" u="none" strike="noStrike" dirty="0" err="1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instSci</a:t>
            </a:r>
            <a:r>
              <a:rPr lang="en-US" b="0" i="0" u="none" strike="noStrike" dirty="0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 JOIN </a:t>
            </a:r>
            <a:r>
              <a:rPr lang="en-US" b="0" i="0" u="none" strike="noStrike" dirty="0" err="1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instSci.user</a:t>
            </a:r>
            <a:r>
              <a:rPr lang="en-US" b="0" i="0" u="none" strike="noStrike" dirty="0">
                <a:solidFill>
                  <a:srgbClr val="9AA83A"/>
                </a:solidFill>
                <a:effectLst/>
                <a:latin typeface="Consolas" panose="020B0609020204030204" pitchFamily="49" charset="0"/>
              </a:rPr>
              <a:t> u WHERE d.name!='raw' AND u.name = :user</a:t>
            </a:r>
            <a:endParaRPr lang="en-US" sz="2400" b="0" i="0" dirty="0">
              <a:effectLst/>
              <a:latin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Rules can apply to user groups or to all users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change authorization rules at any time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Authorization</a:t>
            </a:r>
          </a:p>
        </p:txBody>
      </p:sp>
    </p:spTree>
    <p:extLst>
      <p:ext uri="{BB962C8B-B14F-4D97-AF65-F5344CB8AC3E}">
        <p14:creationId xmlns:p14="http://schemas.microsoft.com/office/powerpoint/2010/main" val="17150303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403340" y="1232078"/>
            <a:ext cx="107194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ICAT rules are more flexible but also more complex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SciCAT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“rules” are baked in, ICAT each new facility needs to create their own rules – even “standard” ones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isPublished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makes data open, ICAT needs an explicit rule (e.g. ISIS has one based on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releaseDate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 can change their ICAT rules at any time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Authorization can be a performance bottleneck in ICAT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Authorization comparison</a:t>
            </a:r>
          </a:p>
        </p:txBody>
      </p:sp>
    </p:spTree>
    <p:extLst>
      <p:ext uri="{BB962C8B-B14F-4D97-AF65-F5344CB8AC3E}">
        <p14:creationId xmlns:p14="http://schemas.microsoft.com/office/powerpoint/2010/main" val="5839221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275637" y="2160730"/>
            <a:ext cx="9905640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800" b="1" spc="-160" dirty="0">
                <a:solidFill>
                  <a:srgbClr val="2E2D62"/>
                </a:solidFill>
                <a:latin typeface="Arial"/>
                <a:cs typeface="Arial"/>
              </a:rPr>
              <a:t>Handling Scientific </a:t>
            </a:r>
          </a:p>
          <a:p>
            <a:r>
              <a:rPr lang="en-US" sz="4800" b="1" spc="-160" dirty="0">
                <a:solidFill>
                  <a:srgbClr val="2E2D62"/>
                </a:solidFill>
                <a:latin typeface="Arial"/>
                <a:cs typeface="Arial"/>
              </a:rPr>
              <a:t>Metadata</a:t>
            </a:r>
            <a:endParaRPr lang="en-US" sz="4800" spc="-160" dirty="0">
              <a:ea typeface="+mn-lt"/>
              <a:cs typeface="+mn-lt"/>
            </a:endParaRPr>
          </a:p>
          <a:p>
            <a:endParaRPr lang="en-US" sz="4800" b="1" spc="-16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040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</a:t>
            </a:r>
          </a:p>
        </p:txBody>
      </p:sp>
      <p:pic>
        <p:nvPicPr>
          <p:cNvPr id="4" name="Picture 3" descr="A diagram of data analysis&#10;&#10;Description automatically generated with medium confidence">
            <a:extLst>
              <a:ext uri="{FF2B5EF4-FFF2-40B4-BE49-F238E27FC236}">
                <a16:creationId xmlns:a16="http://schemas.microsoft.com/office/drawing/2014/main" id="{36122C02-7D50-ECD5-98B3-5D265DEB78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689"/>
          <a:stretch/>
        </p:blipFill>
        <p:spPr>
          <a:xfrm>
            <a:off x="5648325" y="798236"/>
            <a:ext cx="6210300" cy="559075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67920C3-73FE-1934-D8A1-C9E6C7DFB0A4}"/>
              </a:ext>
            </a:extLst>
          </p:cNvPr>
          <p:cNvSpPr/>
          <p:nvPr/>
        </p:nvSpPr>
        <p:spPr>
          <a:xfrm>
            <a:off x="135944" y="1232341"/>
            <a:ext cx="55790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____Parameter entities contain value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ParameterType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gives metadata about that parameter (e.g. name, units, constraints etc.)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to create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ParameterType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before creating parameters that link to it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ESRF use parameters extensively, and use name prefixes to create “hierarchies” e.g.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CRYOEM_xparameter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376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60" dirty="0">
                <a:solidFill>
                  <a:srgbClr val="2E2D62"/>
                </a:solidFill>
                <a:latin typeface="Arial"/>
                <a:cs typeface="Arial"/>
              </a:rPr>
              <a:t>About me</a:t>
            </a:r>
            <a:endParaRPr lang="en-US" sz="4400" b="1" spc="-160" dirty="0">
              <a:solidFill>
                <a:srgbClr val="FF6900"/>
              </a:solidFill>
              <a:latin typeface="Arial"/>
              <a:cs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67920C3-73FE-1934-D8A1-C9E6C7DFB0A4}"/>
              </a:ext>
            </a:extLst>
          </p:cNvPr>
          <p:cNvSpPr/>
          <p:nvPr/>
        </p:nvSpPr>
        <p:spPr>
          <a:xfrm>
            <a:off x="403340" y="1232341"/>
            <a:ext cx="595676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Worked at STFC for ~8 years</a:t>
            </a:r>
          </a:p>
          <a:p>
            <a:pPr marL="342900" indent="-342900" fontAlgn="base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Worked on ICAT related software for 6 years</a:t>
            </a:r>
          </a:p>
          <a:p>
            <a:pPr marL="342900" indent="-342900" fontAlgn="base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 frontend engineer in our group</a:t>
            </a:r>
          </a:p>
          <a:p>
            <a:pPr marL="342900" indent="-342900" fontAlgn="base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Developed STFC’s ICAT frontend</a:t>
            </a:r>
          </a:p>
        </p:txBody>
      </p:sp>
    </p:spTree>
    <p:extLst>
      <p:ext uri="{BB962C8B-B14F-4D97-AF65-F5344CB8AC3E}">
        <p14:creationId xmlns:p14="http://schemas.microsoft.com/office/powerpoint/2010/main" val="31603241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Searching Parameters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67920C3-73FE-1934-D8A1-C9E6C7DFB0A4}"/>
              </a:ext>
            </a:extLst>
          </p:cNvPr>
          <p:cNvSpPr/>
          <p:nvPr/>
        </p:nvSpPr>
        <p:spPr>
          <a:xfrm>
            <a:off x="135944" y="1232341"/>
            <a:ext cx="55790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ParameterType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its own table, and so can be queried across to find e.g. Investigations which have a certain parameter type with certain value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STFC, we index parameters in Lucene search component and can filter using them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A45A2B-C8C5-5C66-323D-F4F6C9398E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2" y="1232341"/>
            <a:ext cx="4804450" cy="474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8852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-28575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Searching Parameters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43639A-1612-66E7-2531-0F711423CA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639" y="683716"/>
            <a:ext cx="10305893" cy="5992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0897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275637" y="2160730"/>
            <a:ext cx="990564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800" b="1" spc="-160" dirty="0">
                <a:solidFill>
                  <a:srgbClr val="2E2D62"/>
                </a:solidFill>
                <a:latin typeface="Arial"/>
                <a:cs typeface="Arial"/>
              </a:rPr>
              <a:t>Data Retrieval</a:t>
            </a:r>
            <a:endParaRPr lang="en-US" sz="4800" b="1" spc="-16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3579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Retrieval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67920C3-73FE-1934-D8A1-C9E6C7DFB0A4}"/>
              </a:ext>
            </a:extLst>
          </p:cNvPr>
          <p:cNvSpPr/>
          <p:nvPr/>
        </p:nvSpPr>
        <p:spPr>
          <a:xfrm>
            <a:off x="135943" y="1232341"/>
            <a:ext cx="5956765" cy="50406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selects data to add to their “cart”</a:t>
            </a:r>
          </a:p>
          <a:p>
            <a:pPr marL="342900" indent="-342900" fontAlgn="base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chooses download type</a:t>
            </a:r>
          </a:p>
          <a:p>
            <a:pPr marL="342900" indent="-342900" fontAlgn="base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Download will be submitted for restoring</a:t>
            </a:r>
          </a:p>
          <a:p>
            <a:pPr marL="342900" indent="-342900" fontAlgn="base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can opt-in to an email notification</a:t>
            </a:r>
          </a:p>
          <a:p>
            <a:pPr marL="342900" indent="-342900" fontAlgn="base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visits web service to check download status &amp; download HTTPS downloads</a:t>
            </a:r>
          </a:p>
          <a:p>
            <a:pPr marL="342900" indent="-342900" fontAlgn="base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download types require interaction with 3</a:t>
            </a:r>
            <a:r>
              <a:rPr lang="en-GB" sz="2400" baseline="30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party (e.g. Globus server, facility file system)</a:t>
            </a:r>
          </a:p>
          <a:p>
            <a:pPr marL="342900" indent="-3429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6909EB-6245-1E19-1026-427D2B9DB2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23" r="30742"/>
          <a:stretch/>
        </p:blipFill>
        <p:spPr>
          <a:xfrm>
            <a:off x="6092709" y="1114623"/>
            <a:ext cx="5695951" cy="478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5685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Retrieval - Technical</a:t>
            </a:r>
          </a:p>
        </p:txBody>
      </p:sp>
      <p:pic>
        <p:nvPicPr>
          <p:cNvPr id="22" name="Picture 21" descr="A black screen with white text&#10;&#10;Description automatically generated">
            <a:extLst>
              <a:ext uri="{FF2B5EF4-FFF2-40B4-BE49-F238E27FC236}">
                <a16:creationId xmlns:a16="http://schemas.microsoft.com/office/drawing/2014/main" id="{D52D9544-9FC1-2DEF-D558-4293F81C86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066" b="16755"/>
          <a:stretch/>
        </p:blipFill>
        <p:spPr>
          <a:xfrm>
            <a:off x="1108191" y="1238448"/>
            <a:ext cx="9616960" cy="4905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46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Retrieval - Technical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01197309-E27F-A35F-96FD-F349481F83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3194"/>
          <a:stretch/>
        </p:blipFill>
        <p:spPr>
          <a:xfrm>
            <a:off x="1545867" y="1245493"/>
            <a:ext cx="9900366" cy="526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2344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0D8578B-06B8-D44F-871B-381E169CC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3F8DB5-D875-CF4D-A96F-70F080421F1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36DB885-21B5-F244-A9B6-E73EA79D11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9538" y="2851150"/>
            <a:ext cx="6934200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2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435282-852B-AE4C-B8DF-0BEFA1CC50E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50740"/>
            <a:ext cx="12192000" cy="51072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AA93F1F-55CE-8C41-933D-BDAD86FDEF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38" y="5868509"/>
            <a:ext cx="440215" cy="44021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0C8BCE3-7BF5-244B-ABC5-1CC57CE8ADDB}"/>
              </a:ext>
            </a:extLst>
          </p:cNvPr>
          <p:cNvSpPr/>
          <p:nvPr/>
        </p:nvSpPr>
        <p:spPr>
          <a:xfrm>
            <a:off x="5535081" y="5904254"/>
            <a:ext cx="18780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6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STFC_matters</a:t>
            </a:r>
            <a:endParaRPr lang="en-GB" sz="16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C3E187-FC47-6646-A5A3-38BEA5BF97F3}"/>
              </a:ext>
            </a:extLst>
          </p:cNvPr>
          <p:cNvSpPr/>
          <p:nvPr/>
        </p:nvSpPr>
        <p:spPr>
          <a:xfrm>
            <a:off x="7805525" y="5904254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F25C28B-6C92-F94C-81EC-CBF349C848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7049" y="5868508"/>
            <a:ext cx="444002" cy="4372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3CE200E-AB24-384F-BB4C-13ACD0DABD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47494" y="5865567"/>
            <a:ext cx="440215" cy="4402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E2772B-B47D-8D46-97A4-931FF8D2720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03ACBB2-A294-5B41-91E3-A21CD7F0322A}"/>
              </a:ext>
            </a:extLst>
          </p:cNvPr>
          <p:cNvSpPr/>
          <p:nvPr/>
        </p:nvSpPr>
        <p:spPr>
          <a:xfrm>
            <a:off x="1014848" y="5904254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96A358-CF8A-9741-9C85-A77CCE375E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79538" y="2813050"/>
            <a:ext cx="7442200" cy="123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30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3163E93-8ADA-7849-A1F1-A16817F4E1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931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6DE168-6938-B747-BEE8-8CC9B28012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007"/>
          <a:stretch/>
        </p:blipFill>
        <p:spPr>
          <a:xfrm>
            <a:off x="5731098" y="0"/>
            <a:ext cx="6460901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B66DC9-76C9-5140-A7C4-B9B833C488D1}"/>
              </a:ext>
            </a:extLst>
          </p:cNvPr>
          <p:cNvSpPr txBox="1"/>
          <p:nvPr/>
        </p:nvSpPr>
        <p:spPr>
          <a:xfrm>
            <a:off x="423748" y="1380700"/>
            <a:ext cx="5668666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200"/>
              </a:spcAft>
            </a:pPr>
            <a:r>
              <a:rPr lang="en-US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ICAT overview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EBDC0C-5E44-914B-85A5-07AF5BC1B9B6}"/>
              </a:ext>
            </a:extLst>
          </p:cNvPr>
          <p:cNvSpPr txBox="1"/>
          <p:nvPr/>
        </p:nvSpPr>
        <p:spPr>
          <a:xfrm>
            <a:off x="423748" y="2408947"/>
            <a:ext cx="5101814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ICAT data model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FD7155-AB0C-D84C-8261-743120695688}"/>
              </a:ext>
            </a:extLst>
          </p:cNvPr>
          <p:cNvSpPr txBox="1"/>
          <p:nvPr/>
        </p:nvSpPr>
        <p:spPr>
          <a:xfrm>
            <a:off x="423748" y="3437194"/>
            <a:ext cx="5101814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Handling scientific metadata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4031FC-5C47-AB47-A1A8-0701484C0E42}"/>
              </a:ext>
            </a:extLst>
          </p:cNvPr>
          <p:cNvSpPr txBox="1"/>
          <p:nvPr/>
        </p:nvSpPr>
        <p:spPr>
          <a:xfrm>
            <a:off x="423748" y="4465442"/>
            <a:ext cx="5101814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Data Retrieval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1E8603-51D4-7C45-829A-9AE25E5A2E4F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338B96-DB54-A843-B2A0-83FB422A5475}"/>
              </a:ext>
            </a:extLst>
          </p:cNvPr>
          <p:cNvSpPr txBox="1"/>
          <p:nvPr/>
        </p:nvSpPr>
        <p:spPr>
          <a:xfrm rot="16200000">
            <a:off x="10705611" y="4816820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Alan Ford </a:t>
            </a:r>
          </a:p>
        </p:txBody>
      </p:sp>
    </p:spTree>
    <p:extLst>
      <p:ext uri="{BB962C8B-B14F-4D97-AF65-F5344CB8AC3E}">
        <p14:creationId xmlns:p14="http://schemas.microsoft.com/office/powerpoint/2010/main" val="2185692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275637" y="2160730"/>
            <a:ext cx="9905640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800" b="1" spc="-160" dirty="0">
                <a:solidFill>
                  <a:srgbClr val="2E2D62"/>
                </a:solidFill>
                <a:latin typeface="Arial"/>
                <a:cs typeface="Arial"/>
              </a:rPr>
              <a:t>ICAT Overview</a:t>
            </a:r>
            <a:endParaRPr lang="en-US" sz="4800" spc="-160" dirty="0">
              <a:ea typeface="+mn-lt"/>
              <a:cs typeface="+mn-lt"/>
            </a:endParaRPr>
          </a:p>
          <a:p>
            <a:endParaRPr lang="en-US" sz="4800" b="1" spc="-16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145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AF5383A-B8BA-58A2-2ED5-4171F05A4DCD}"/>
              </a:ext>
            </a:extLst>
          </p:cNvPr>
          <p:cNvSpPr/>
          <p:nvPr/>
        </p:nvSpPr>
        <p:spPr>
          <a:xfrm>
            <a:off x="142699" y="3208585"/>
            <a:ext cx="321010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ICAT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has been developed for at least 17 years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ICAT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is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kumimoji="0" lang="en-GB" sz="1800" b="0" i="0" u="none" strike="noStrike" kern="1200" cap="none" spc="0" normalizeH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at several facilities worldwide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aseline="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Handles many years of data (e.g. ISIS - 40 years) and large volumes (e.g. DLS - ~60PB data, ~5x10</a:t>
            </a:r>
            <a:r>
              <a:rPr lang="en-GB" baseline="30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GB" baseline="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files stored in </a:t>
            </a:r>
            <a:r>
              <a:rPr lang="en-GB" b="1" baseline="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ICAT</a:t>
            </a:r>
            <a:r>
              <a:rPr lang="en-GB" baseline="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7FFEB4-F6BB-DB97-87EA-5C7C6246768B}"/>
              </a:ext>
            </a:extLst>
          </p:cNvPr>
          <p:cNvSpPr txBox="1"/>
          <p:nvPr/>
        </p:nvSpPr>
        <p:spPr>
          <a:xfrm>
            <a:off x="142698" y="101997"/>
            <a:ext cx="493532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ICAT Collaboration</a:t>
            </a:r>
            <a:endParaRPr kumimoji="0" lang="en-US" sz="44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Line Callout 2 1">
            <a:extLst>
              <a:ext uri="{FF2B5EF4-FFF2-40B4-BE49-F238E27FC236}">
                <a16:creationId xmlns:a16="http://schemas.microsoft.com/office/drawing/2014/main" id="{4DB32139-B6A0-D8AF-9107-484A1F7F7172}"/>
              </a:ext>
            </a:extLst>
          </p:cNvPr>
          <p:cNvSpPr/>
          <p:nvPr/>
        </p:nvSpPr>
        <p:spPr>
          <a:xfrm>
            <a:off x="2079468" y="871438"/>
            <a:ext cx="1779031" cy="1025976"/>
          </a:xfrm>
          <a:prstGeom prst="borderCallout2">
            <a:avLst>
              <a:gd name="adj1" fmla="val 45254"/>
              <a:gd name="adj2" fmla="val 95790"/>
              <a:gd name="adj3" fmla="val 43525"/>
              <a:gd name="adj4" fmla="val 187085"/>
              <a:gd name="adj5" fmla="val 83707"/>
              <a:gd name="adj6" fmla="val 222183"/>
            </a:avLst>
          </a:prstGeom>
          <a:solidFill>
            <a:srgbClr val="003088"/>
          </a:solidFill>
          <a:ln w="12700">
            <a:solidFill>
              <a:srgbClr val="003088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CLF</a:t>
            </a:r>
          </a:p>
          <a:p>
            <a:r>
              <a:rPr lang="en-US" sz="1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Diamond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Line Callout 2 7">
            <a:extLst>
              <a:ext uri="{FF2B5EF4-FFF2-40B4-BE49-F238E27FC236}">
                <a16:creationId xmlns:a16="http://schemas.microsoft.com/office/drawing/2014/main" id="{CB2F9D47-95F7-0942-5F64-D1A88854DBFD}"/>
              </a:ext>
            </a:extLst>
          </p:cNvPr>
          <p:cNvSpPr/>
          <p:nvPr/>
        </p:nvSpPr>
        <p:spPr>
          <a:xfrm>
            <a:off x="4538583" y="2094344"/>
            <a:ext cx="971782" cy="706353"/>
          </a:xfrm>
          <a:prstGeom prst="borderCallout2">
            <a:avLst>
              <a:gd name="adj1" fmla="val 27784"/>
              <a:gd name="adj2" fmla="val 64801"/>
              <a:gd name="adj3" fmla="val -15496"/>
              <a:gd name="adj4" fmla="val 82119"/>
              <a:gd name="adj5" fmla="val -16158"/>
              <a:gd name="adj6" fmla="val 169155"/>
            </a:avLst>
          </a:prstGeom>
          <a:solidFill>
            <a:srgbClr val="F08900"/>
          </a:solidFill>
          <a:ln w="12700">
            <a:solidFill>
              <a:srgbClr val="F089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ESRF</a:t>
            </a:r>
          </a:p>
        </p:txBody>
      </p:sp>
      <p:sp>
        <p:nvSpPr>
          <p:cNvPr id="11" name="Line Callout 2 9">
            <a:extLst>
              <a:ext uri="{FF2B5EF4-FFF2-40B4-BE49-F238E27FC236}">
                <a16:creationId xmlns:a16="http://schemas.microsoft.com/office/drawing/2014/main" id="{0F892465-47E7-65C9-AD7C-62F36BF7DC10}"/>
              </a:ext>
            </a:extLst>
          </p:cNvPr>
          <p:cNvSpPr/>
          <p:nvPr/>
        </p:nvSpPr>
        <p:spPr>
          <a:xfrm>
            <a:off x="7448109" y="270831"/>
            <a:ext cx="971782" cy="608216"/>
          </a:xfrm>
          <a:prstGeom prst="borderCallout2">
            <a:avLst>
              <a:gd name="adj1" fmla="val 62539"/>
              <a:gd name="adj2" fmla="val 13179"/>
              <a:gd name="adj3" fmla="val 64437"/>
              <a:gd name="adj4" fmla="val -58629"/>
              <a:gd name="adj5" fmla="val 240521"/>
              <a:gd name="adj6" fmla="val -109997"/>
            </a:avLst>
          </a:prstGeom>
          <a:solidFill>
            <a:srgbClr val="F08900"/>
          </a:solidFill>
          <a:ln w="12700">
            <a:solidFill>
              <a:srgbClr val="F089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HZB</a:t>
            </a:r>
          </a:p>
        </p:txBody>
      </p:sp>
      <p:sp>
        <p:nvSpPr>
          <p:cNvPr id="12" name="Line Callout 2 9">
            <a:extLst>
              <a:ext uri="{FF2B5EF4-FFF2-40B4-BE49-F238E27FC236}">
                <a16:creationId xmlns:a16="http://schemas.microsoft.com/office/drawing/2014/main" id="{4D5BE78A-8E7B-162B-862F-8EBDDF31880C}"/>
              </a:ext>
            </a:extLst>
          </p:cNvPr>
          <p:cNvSpPr/>
          <p:nvPr/>
        </p:nvSpPr>
        <p:spPr>
          <a:xfrm>
            <a:off x="8008882" y="3060928"/>
            <a:ext cx="971782" cy="608216"/>
          </a:xfrm>
          <a:prstGeom prst="borderCallout2">
            <a:avLst>
              <a:gd name="adj1" fmla="val 34806"/>
              <a:gd name="adj2" fmla="val 9525"/>
              <a:gd name="adj3" fmla="val 35244"/>
              <a:gd name="adj4" fmla="val -38531"/>
              <a:gd name="adj5" fmla="val -99571"/>
              <a:gd name="adj6" fmla="val -81677"/>
            </a:avLst>
          </a:prstGeom>
          <a:solidFill>
            <a:srgbClr val="F08900"/>
          </a:solidFill>
          <a:ln w="12700">
            <a:solidFill>
              <a:srgbClr val="F089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SESAME</a:t>
            </a:r>
          </a:p>
        </p:txBody>
      </p:sp>
      <p:sp>
        <p:nvSpPr>
          <p:cNvPr id="13" name="Line Callout 2 9">
            <a:extLst>
              <a:ext uri="{FF2B5EF4-FFF2-40B4-BE49-F238E27FC236}">
                <a16:creationId xmlns:a16="http://schemas.microsoft.com/office/drawing/2014/main" id="{CF44358D-E828-3EBB-0C34-E31999192A83}"/>
              </a:ext>
            </a:extLst>
          </p:cNvPr>
          <p:cNvSpPr/>
          <p:nvPr/>
        </p:nvSpPr>
        <p:spPr>
          <a:xfrm>
            <a:off x="7847282" y="1769728"/>
            <a:ext cx="971782" cy="608216"/>
          </a:xfrm>
          <a:prstGeom prst="borderCallout2">
            <a:avLst>
              <a:gd name="adj1" fmla="val 34806"/>
              <a:gd name="adj2" fmla="val 9525"/>
              <a:gd name="adj3" fmla="val 35244"/>
              <a:gd name="adj4" fmla="val -139935"/>
              <a:gd name="adj5" fmla="val 56609"/>
              <a:gd name="adj6" fmla="val -183081"/>
            </a:avLst>
          </a:prstGeom>
          <a:solidFill>
            <a:srgbClr val="003088"/>
          </a:solidFill>
          <a:ln w="12700">
            <a:solidFill>
              <a:srgbClr val="003088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ALBA</a:t>
            </a:r>
          </a:p>
        </p:txBody>
      </p:sp>
      <p:sp>
        <p:nvSpPr>
          <p:cNvPr id="14" name="Line Callout 2 7">
            <a:extLst>
              <a:ext uri="{FF2B5EF4-FFF2-40B4-BE49-F238E27FC236}">
                <a16:creationId xmlns:a16="http://schemas.microsoft.com/office/drawing/2014/main" id="{41A7C9FA-48B6-2494-6C84-851773087134}"/>
              </a:ext>
            </a:extLst>
          </p:cNvPr>
          <p:cNvSpPr/>
          <p:nvPr/>
        </p:nvSpPr>
        <p:spPr>
          <a:xfrm>
            <a:off x="5228277" y="3350951"/>
            <a:ext cx="828187" cy="706353"/>
          </a:xfrm>
          <a:prstGeom prst="borderCallout2">
            <a:avLst>
              <a:gd name="adj1" fmla="val 46636"/>
              <a:gd name="adj2" fmla="val 17492"/>
              <a:gd name="adj3" fmla="val 47345"/>
              <a:gd name="adj4" fmla="val -35231"/>
              <a:gd name="adj5" fmla="val 186191"/>
              <a:gd name="adj6" fmla="val -74540"/>
            </a:avLst>
          </a:prstGeom>
          <a:solidFill>
            <a:srgbClr val="003088"/>
          </a:solidFill>
          <a:ln w="12700">
            <a:solidFill>
              <a:srgbClr val="003088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Sirius</a:t>
            </a:r>
          </a:p>
        </p:txBody>
      </p:sp>
      <p:sp>
        <p:nvSpPr>
          <p:cNvPr id="15" name="Line Callout 2 9">
            <a:extLst>
              <a:ext uri="{FF2B5EF4-FFF2-40B4-BE49-F238E27FC236}">
                <a16:creationId xmlns:a16="http://schemas.microsoft.com/office/drawing/2014/main" id="{EDDC944F-F48A-2AD2-2BC1-77F13864570E}"/>
              </a:ext>
            </a:extLst>
          </p:cNvPr>
          <p:cNvSpPr/>
          <p:nvPr/>
        </p:nvSpPr>
        <p:spPr>
          <a:xfrm>
            <a:off x="6624362" y="3593255"/>
            <a:ext cx="971782" cy="608216"/>
          </a:xfrm>
          <a:prstGeom prst="borderCallout2">
            <a:avLst>
              <a:gd name="adj1" fmla="val 34806"/>
              <a:gd name="adj2" fmla="val 9525"/>
              <a:gd name="adj3" fmla="val 35244"/>
              <a:gd name="adj4" fmla="val -38531"/>
              <a:gd name="adj5" fmla="val -272146"/>
              <a:gd name="adj6" fmla="val -10774"/>
            </a:avLst>
          </a:prstGeom>
          <a:solidFill>
            <a:srgbClr val="F08900"/>
          </a:solidFill>
          <a:ln w="12700">
            <a:solidFill>
              <a:srgbClr val="F0890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CERIC</a:t>
            </a:r>
          </a:p>
        </p:txBody>
      </p:sp>
    </p:spTree>
    <p:extLst>
      <p:ext uri="{BB962C8B-B14F-4D97-AF65-F5344CB8AC3E}">
        <p14:creationId xmlns:p14="http://schemas.microsoft.com/office/powerpoint/2010/main" val="4228743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6839" y="34068"/>
            <a:ext cx="8985161" cy="68239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326359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ICAT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427465" y="1401194"/>
            <a:ext cx="27169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32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61503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8659" y="73327"/>
            <a:ext cx="8753341" cy="67846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326359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ICAT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427465" y="1401194"/>
            <a:ext cx="27169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32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Detailed View</a:t>
            </a:r>
          </a:p>
        </p:txBody>
      </p:sp>
    </p:spTree>
    <p:extLst>
      <p:ext uri="{BB962C8B-B14F-4D97-AF65-F5344CB8AC3E}">
        <p14:creationId xmlns:p14="http://schemas.microsoft.com/office/powerpoint/2010/main" val="1194614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403340" y="1058089"/>
            <a:ext cx="10719460" cy="1821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32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Overview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Written in </a:t>
            </a: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Java EE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Runs on </a:t>
            </a:r>
            <a:r>
              <a:rPr lang="en-GB" sz="2400" b="1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Payara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open-source successor to Sun/Oracle Glassfish Application Server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Integrations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403340" y="2879100"/>
            <a:ext cx="10719460" cy="1451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32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Databases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MySQL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2400" b="1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MariaDB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Oracle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supported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JPA-compatible database ought to be possible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90610A-58FF-F0AB-4095-D75A19FCA56D}"/>
              </a:ext>
            </a:extLst>
          </p:cNvPr>
          <p:cNvSpPr/>
          <p:nvPr/>
        </p:nvSpPr>
        <p:spPr>
          <a:xfrm>
            <a:off x="403340" y="4307036"/>
            <a:ext cx="10719460" cy="1451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32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Storage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</a:t>
            </a:r>
            <a:r>
              <a:rPr lang="en-GB" sz="2400" b="1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filesystem</a:t>
            </a: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access 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supported</a:t>
            </a:r>
            <a:endParaRPr lang="en-GB" sz="2400" b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storage integrations (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tape archive) achieved via </a:t>
            </a: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plugin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</a:t>
            </a:r>
          </a:p>
        </p:txBody>
      </p:sp>
    </p:spTree>
    <p:extLst>
      <p:ext uri="{BB962C8B-B14F-4D97-AF65-F5344CB8AC3E}">
        <p14:creationId xmlns:p14="http://schemas.microsoft.com/office/powerpoint/2010/main" val="86017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403340" y="1058089"/>
            <a:ext cx="107194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“main” frontends –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DataGateway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(STFC developed) and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DataPortal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(ESRF developed)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written in React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 some more domain specific frontends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eCAT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Human Organ Atlas,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Paleontology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Database etc.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Older frontend, TopCAT, written in Angular.js v1 (deprecated)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Frontends</a:t>
            </a:r>
          </a:p>
        </p:txBody>
      </p:sp>
    </p:spTree>
    <p:extLst>
      <p:ext uri="{BB962C8B-B14F-4D97-AF65-F5344CB8AC3E}">
        <p14:creationId xmlns:p14="http://schemas.microsoft.com/office/powerpoint/2010/main" val="1511637282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RI_STFC_master_template_Nov19" id="{3530575E-2727-4A66-B1AC-B6901A4420E5}" vid="{8A6AC85E-ECA2-45A2-B04B-167081C569B6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RI_STFC_master_template_Nov19" id="{3530575E-2727-4A66-B1AC-B6901A4420E5}" vid="{82DBB5AC-AE93-44FA-BDBD-F8CB11A64A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5CDD6A94A459459C297F10E8F74457" ma:contentTypeVersion="15" ma:contentTypeDescription="Create a new document." ma:contentTypeScope="" ma:versionID="c96fc706344063acfe18f40932bba15d">
  <xsd:schema xmlns:xsd="http://www.w3.org/2001/XMLSchema" xmlns:xs="http://www.w3.org/2001/XMLSchema" xmlns:p="http://schemas.microsoft.com/office/2006/metadata/properties" xmlns:ns2="1e0c0f35-d0b2-43fb-b8b8-147d937ebf45" xmlns:ns3="2e24dfb7-a69e-40eb-b94f-44b9ca9c25ed" targetNamespace="http://schemas.microsoft.com/office/2006/metadata/properties" ma:root="true" ma:fieldsID="438c4b7bc73e521f56d8b71ccf727c90" ns2:_="" ns3:_="">
    <xsd:import namespace="1e0c0f35-d0b2-43fb-b8b8-147d937ebf45"/>
    <xsd:import namespace="2e24dfb7-a69e-40eb-b94f-44b9ca9c25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Year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0c0f35-d0b2-43fb-b8b8-147d937ebf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Year" ma:index="12" nillable="true" ma:displayName="Year" ma:default="2022" ma:format="Dropdown" ma:internalName="Year">
      <xsd:simpleType>
        <xsd:restriction base="dms:Choice">
          <xsd:enumeration value="2007"/>
          <xsd:enumeration value="2008"/>
          <xsd:enumeration value="2009"/>
          <xsd:enumeration value="2010"/>
          <xsd:enumeration value="2011"/>
          <xsd:enumeration value="2012"/>
          <xsd:enumeration value="2013"/>
          <xsd:enumeration value="2014"/>
          <xsd:enumeration value="2015"/>
          <xsd:enumeration value="2016"/>
          <xsd:enumeration value="2017"/>
          <xsd:enumeration value="2018"/>
          <xsd:enumeration value="2019"/>
          <xsd:enumeration value="2020"/>
          <xsd:enumeration value="2021"/>
          <xsd:enumeration value="2022"/>
          <xsd:enumeration value="N/A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f5dd817-92c5-4985-aefa-795407915ae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2" nillable="true" ma:displayName="Sign-off status" ma:internalName="Sign_x002d_off_x0020_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24dfb7-a69e-40eb-b94f-44b9ca9c25ed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5ce2244-f3a2-4f8c-9fdd-a2abf5b0a3d3}" ma:internalName="TaxCatchAll" ma:showField="CatchAllData" ma:web="834c96a2-eb0c-4033-b35f-0261faddef2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1e0c0f35-d0b2-43fb-b8b8-147d937ebf45">2022</Year>
    <TaxCatchAll xmlns="2e24dfb7-a69e-40eb-b94f-44b9ca9c25ed" xsi:nil="true"/>
    <lcf76f155ced4ddcb4097134ff3c332f xmlns="1e0c0f35-d0b2-43fb-b8b8-147d937ebf45">
      <Terms xmlns="http://schemas.microsoft.com/office/infopath/2007/PartnerControls"/>
    </lcf76f155ced4ddcb4097134ff3c332f>
    <_Flow_SignoffStatus xmlns="1e0c0f35-d0b2-43fb-b8b8-147d937ebf45" xsi:nil="true"/>
  </documentManagement>
</p:properties>
</file>

<file path=customXml/itemProps1.xml><?xml version="1.0" encoding="utf-8"?>
<ds:datastoreItem xmlns:ds="http://schemas.openxmlformats.org/officeDocument/2006/customXml" ds:itemID="{393B54D1-F225-4900-99A7-595D8C56F5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0c0f35-d0b2-43fb-b8b8-147d937ebf45"/>
    <ds:schemaRef ds:uri="2e24dfb7-a69e-40eb-b94f-44b9ca9c25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CE5AA5E-D351-4BE0-99D5-D5BC6D00E9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06D3F8C-4209-47FF-A37A-E21247ADC2DB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1e0c0f35-d0b2-43fb-b8b8-147d937ebf45"/>
    <ds:schemaRef ds:uri="http://schemas.microsoft.com/office/infopath/2007/PartnerControls"/>
    <ds:schemaRef ds:uri="2e24dfb7-a69e-40eb-b94f-44b9ca9c25ed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UKRI_STFC_master_template_Nov19</Template>
  <TotalTime>6705</TotalTime>
  <Words>1575</Words>
  <Application>Microsoft Office PowerPoint</Application>
  <PresentationFormat>Widescreen</PresentationFormat>
  <Paragraphs>187</Paragraphs>
  <Slides>27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Arial Regular</vt:lpstr>
      <vt:lpstr>Calibri</vt:lpstr>
      <vt:lpstr>Consolas</vt:lpstr>
      <vt:lpstr>Wingdings</vt:lpstr>
      <vt:lpstr>Font and logo master</vt:lpstr>
      <vt:lpstr>Font WITHOUT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ICAT Data Model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Davies, Louise (STFC,DL,SC)</dc:creator>
  <cp:lastModifiedBy>Davies, Louise (STFC,DL,SC)</cp:lastModifiedBy>
  <cp:revision>2</cp:revision>
  <cp:lastPrinted>2019-10-02T08:27:37Z</cp:lastPrinted>
  <dcterms:created xsi:type="dcterms:W3CDTF">2024-06-27T08:41:50Z</dcterms:created>
  <dcterms:modified xsi:type="dcterms:W3CDTF">2024-07-03T09:21:38Z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0x0101000D5CDD6A94A459459C297F10E8F74457</vt:lpwstr>
  </property>
  <property fmtid="{D5CDD505-2E9C-101B-9397-08002B2CF9AE}" pid="3" name="MediaServiceImageTags">
    <vt:lpwstr/>
  </property>
</Properties>
</file>