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30" r:id="rId2"/>
    <p:sldId id="332" r:id="rId3"/>
    <p:sldId id="341" r:id="rId4"/>
    <p:sldId id="342" r:id="rId5"/>
    <p:sldId id="343" r:id="rId6"/>
    <p:sldId id="344" r:id="rId7"/>
    <p:sldId id="337" r:id="rId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7274" autoAdjust="0"/>
  </p:normalViewPr>
  <p:slideViewPr>
    <p:cSldViewPr snapToObjects="1">
      <p:cViewPr varScale="1">
        <p:scale>
          <a:sx n="167" d="100"/>
          <a:sy n="167" d="100"/>
        </p:scale>
        <p:origin x="298" y="12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Fine temperature tuning of a C-band module (</a:t>
            </a:r>
            <a:r>
              <a:rPr lang="en-GB" dirty="0" smtClean="0">
                <a:latin typeface="+mn-lt"/>
              </a:rPr>
              <a:t>S10CB02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Fabio Marcellini &amp; Riccardo </a:t>
            </a:r>
            <a:r>
              <a:rPr lang="en-GB" dirty="0" smtClean="0"/>
              <a:t>Z</a:t>
            </a:r>
            <a:r>
              <a:rPr lang="en-GB" noProof="0" dirty="0" err="1" smtClean="0"/>
              <a:t>ennaro</a:t>
            </a:r>
            <a:r>
              <a:rPr lang="en-GB" noProof="0" dirty="0" smtClean="0"/>
              <a:t> ::  Paul </a:t>
            </a:r>
            <a:r>
              <a:rPr lang="en-GB" noProof="0" dirty="0" smtClean="0"/>
              <a:t>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05/03/2024 </a:t>
            </a:r>
            <a:r>
              <a:rPr lang="en-US" dirty="0" err="1"/>
              <a:t>SwissFEL</a:t>
            </a:r>
            <a:r>
              <a:rPr lang="en-US" dirty="0"/>
              <a:t> Progress Meeting (SPM)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Energy gain vs. T simple model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992168"/>
            <a:ext cx="6768752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Assumption: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Isotropic thermal expansion </a:t>
            </a: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(quite weak assumption)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Perfect constant gradient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Negligible effect of the couplers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Broadband system, no power reflection for temperature variation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8472" y="2571750"/>
            <a:ext cx="7233904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Energy variation due to only integrated cell to cell phase slippage, required information: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d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f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/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dT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	Thermal coefficient of copper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dphi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/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df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	dispersion curve (group velocity (vg) vs. cell #)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39341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slip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97375"/>
            <a:ext cx="5128123" cy="22624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799212"/>
            <a:ext cx="5040560" cy="22208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24128" y="915566"/>
            <a:ext cx="324036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integrated phase slippage is proportional to the temperature error: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~ 22 °for 2 °C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~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44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°for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4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°C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760852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Bead pulling of ACs during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292364"/>
            <a:ext cx="6336704" cy="2991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3728" y="843558"/>
            <a:ext cx="403244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NB: bead pulling without RF power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990911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gain vs. T measurement (</a:t>
            </a:r>
            <a:r>
              <a:rPr lang="en-US" dirty="0" smtClean="0">
                <a:latin typeface="+mn-lt"/>
              </a:rPr>
              <a:t>S10CB02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683568" y="987574"/>
            <a:ext cx="417646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Beam shift on 12/02/2024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temperature 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fine tuning performed using the injector beam dump for energy measurements.</a:t>
            </a:r>
          </a:p>
          <a:p>
            <a:r>
              <a:rPr lang="en-US" sz="1400" dirty="0">
                <a:solidFill>
                  <a:srgbClr val="FF0000"/>
                </a:solidFill>
                <a:latin typeface="+mn-lt"/>
              </a:rPr>
              <a:t>Rep. rate =50Hz</a:t>
            </a:r>
          </a:p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Klystron power output 36.6MW</a:t>
            </a:r>
          </a:p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RF </a:t>
            </a:r>
            <a:r>
              <a:rPr lang="en-US" sz="1400" dirty="0" err="1">
                <a:solidFill>
                  <a:srgbClr val="000000"/>
                </a:solidFill>
                <a:latin typeface="+mn-lt"/>
              </a:rPr>
              <a:t>feedbaks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all off (</a:t>
            </a:r>
            <a:r>
              <a:rPr lang="en-US" sz="1400" dirty="0" err="1">
                <a:solidFill>
                  <a:srgbClr val="000000"/>
                </a:solidFill>
                <a:latin typeface="+mn-lt"/>
              </a:rPr>
              <a:t>ampl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and phase)</a:t>
            </a:r>
          </a:p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beam </a:t>
            </a:r>
            <a:r>
              <a:rPr lang="en-US" sz="1400" dirty="0" err="1">
                <a:solidFill>
                  <a:srgbClr val="000000"/>
                </a:solidFill>
                <a:latin typeface="+mn-lt"/>
              </a:rPr>
              <a:t>enery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feedback at BC1 ON</a:t>
            </a:r>
          </a:p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we found the optimum working temp of 25.4° which is 2.0° lower than present set point (27.4°). Corresponding energy gain is 1.1MeV. (see the plot)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076056" y="1059582"/>
            <a:ext cx="3687642" cy="2899166"/>
            <a:chOff x="5076056" y="1059582"/>
            <a:chExt cx="3687642" cy="289916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76056" y="1059582"/>
              <a:ext cx="3687642" cy="2899166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 bwMode="auto">
            <a:xfrm>
              <a:off x="7152166" y="1431862"/>
              <a:ext cx="144016" cy="144016"/>
            </a:xfrm>
            <a:prstGeom prst="ellipse">
              <a:avLst/>
            </a:prstGeom>
            <a:solidFill>
              <a:schemeClr val="accent1">
                <a:alpha val="3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6516216" y="1203598"/>
              <a:ext cx="144016" cy="144016"/>
            </a:xfrm>
            <a:prstGeom prst="ellipse">
              <a:avLst/>
            </a:prstGeom>
            <a:solidFill>
              <a:schemeClr val="accent1">
                <a:alpha val="39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6660232" y="1275606"/>
              <a:ext cx="491934" cy="2282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triangle" w="sm" len="sm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899592" y="4240484"/>
            <a:ext cx="4104456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Energy gain after correction: +1.1 MeV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122740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Meas. Vs.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r="7142"/>
          <a:stretch/>
        </p:blipFill>
        <p:spPr>
          <a:xfrm>
            <a:off x="611560" y="825288"/>
            <a:ext cx="5976664" cy="3426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4371950"/>
            <a:ext cx="227006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Model:	y=-0.0014x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+1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err="1">
                <a:solidFill>
                  <a:srgbClr val="000000"/>
                </a:solidFill>
                <a:latin typeface="Calibri"/>
              </a:rPr>
              <a:t>Meas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:	y=-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0.0012x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+1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01916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Wir</a:t>
            </a:r>
            <a:r>
              <a:rPr lang="en-GB" noProof="0" dirty="0" smtClean="0"/>
              <a:t> </a:t>
            </a:r>
            <a:r>
              <a:rPr lang="en-GB" noProof="0" dirty="0" err="1" smtClean="0"/>
              <a:t>schaffen</a:t>
            </a:r>
            <a:r>
              <a:rPr lang="en-GB" noProof="0" dirty="0" smtClean="0"/>
              <a:t> </a:t>
            </a:r>
            <a:r>
              <a:rPr lang="en-GB" noProof="0" dirty="0" err="1" smtClean="0"/>
              <a:t>Wissen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heute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morgen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736800" cy="4183379"/>
          </a:xfrm>
        </p:spPr>
        <p:txBody>
          <a:bodyPr tIns="108000"/>
          <a:lstStyle/>
          <a:p>
            <a:r>
              <a:rPr lang="en-GB" sz="1500" b="1" noProof="0" dirty="0" smtClean="0"/>
              <a:t>1.1 MeV is a relatively modest improvement (~30 MeV over the full </a:t>
            </a:r>
            <a:r>
              <a:rPr lang="en-GB" sz="1500" b="1" noProof="0" dirty="0" err="1" smtClean="0"/>
              <a:t>linac</a:t>
            </a:r>
            <a:r>
              <a:rPr lang="en-GB" sz="1500" b="1" noProof="0" dirty="0" smtClean="0"/>
              <a:t>).</a:t>
            </a:r>
          </a:p>
          <a:p>
            <a:r>
              <a:rPr lang="en-GB" sz="1500" b="1" dirty="0" smtClean="0"/>
              <a:t>Around 2 hours are required to </a:t>
            </a:r>
            <a:r>
              <a:rPr lang="en-GB" sz="1500" b="1" dirty="0"/>
              <a:t>tune one </a:t>
            </a:r>
            <a:r>
              <a:rPr lang="en-GB" sz="1500" b="1" dirty="0" smtClean="0"/>
              <a:t>module.</a:t>
            </a:r>
            <a:endParaRPr lang="en-GB" sz="1500" b="1" noProof="0" dirty="0" smtClean="0"/>
          </a:p>
          <a:p>
            <a:r>
              <a:rPr lang="en-GB" sz="1500" b="1" noProof="0" dirty="0" smtClean="0"/>
              <a:t>The temperature correction could be anyway larger in other modules  and the </a:t>
            </a:r>
            <a:r>
              <a:rPr lang="en-GB" sz="1500" b="1" noProof="0" dirty="0" err="1" smtClean="0"/>
              <a:t>Egain</a:t>
            </a:r>
            <a:r>
              <a:rPr lang="en-GB" sz="1500" b="1" noProof="0" dirty="0" smtClean="0"/>
              <a:t> is quadratic with T error.</a:t>
            </a:r>
          </a:p>
        </p:txBody>
      </p:sp>
    </p:spTree>
    <p:extLst>
      <p:ext uri="{BB962C8B-B14F-4D97-AF65-F5344CB8AC3E}">
        <p14:creationId xmlns:p14="http://schemas.microsoft.com/office/powerpoint/2010/main" val="5946716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305</Words>
  <Application>Microsoft Office PowerPoint</Application>
  <PresentationFormat>On-screen Show (16:9)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Georgia</vt:lpstr>
      <vt:lpstr>Symbol</vt:lpstr>
      <vt:lpstr>Times</vt:lpstr>
      <vt:lpstr>ヒラギノ角ゴ Pro W3</vt:lpstr>
      <vt:lpstr>PSI-Powerpoint-Master Calibri V2</vt:lpstr>
      <vt:lpstr>Fine temperature tuning of a C-band module (S10CB02)</vt:lpstr>
      <vt:lpstr>Energy gain vs. T simple model</vt:lpstr>
      <vt:lpstr>Phase slip</vt:lpstr>
      <vt:lpstr>Bead pulling of ACs during production</vt:lpstr>
      <vt:lpstr>Energy gain vs. T measurement (S10CB02) </vt:lpstr>
      <vt:lpstr>Meas. Vs. model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 temperature tuning of a C-band module (S10CB02)</dc:title>
  <dc:creator>Zennaro Riccardo</dc:creator>
  <cp:lastModifiedBy>Zennaro Riccardo</cp:lastModifiedBy>
  <cp:revision>12</cp:revision>
  <cp:lastPrinted>2015-09-30T13:23:15Z</cp:lastPrinted>
  <dcterms:created xsi:type="dcterms:W3CDTF">2024-03-04T09:30:53Z</dcterms:created>
  <dcterms:modified xsi:type="dcterms:W3CDTF">2024-03-05T09:06:11Z</dcterms:modified>
</cp:coreProperties>
</file>