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19"/>
  </p:notesMasterIdLst>
  <p:handoutMasterIdLst>
    <p:handoutMasterId r:id="rId20"/>
  </p:handoutMasterIdLst>
  <p:sldIdLst>
    <p:sldId id="331" r:id="rId2"/>
    <p:sldId id="444" r:id="rId3"/>
    <p:sldId id="466" r:id="rId4"/>
    <p:sldId id="363" r:id="rId5"/>
    <p:sldId id="462" r:id="rId6"/>
    <p:sldId id="370" r:id="rId7"/>
    <p:sldId id="460" r:id="rId8"/>
    <p:sldId id="463" r:id="rId9"/>
    <p:sldId id="467" r:id="rId10"/>
    <p:sldId id="464" r:id="rId11"/>
    <p:sldId id="465" r:id="rId12"/>
    <p:sldId id="468" r:id="rId13"/>
    <p:sldId id="450" r:id="rId14"/>
    <p:sldId id="457" r:id="rId15"/>
    <p:sldId id="461" r:id="rId16"/>
    <p:sldId id="469" r:id="rId17"/>
    <p:sldId id="456" r:id="rId18"/>
  </p:sldIdLst>
  <p:sldSz cx="9144000" cy="6858000" type="screen4x3"/>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Standardabschnitt" id="{AE7857C0-2D20-4703-8FB6-39B300EF5577}">
          <p14:sldIdLst>
            <p14:sldId id="331"/>
            <p14:sldId id="444"/>
            <p14:sldId id="466"/>
            <p14:sldId id="363"/>
            <p14:sldId id="462"/>
            <p14:sldId id="370"/>
            <p14:sldId id="460"/>
            <p14:sldId id="463"/>
            <p14:sldId id="467"/>
            <p14:sldId id="464"/>
            <p14:sldId id="465"/>
            <p14:sldId id="468"/>
            <p14:sldId id="450"/>
            <p14:sldId id="457"/>
            <p14:sldId id="461"/>
            <p14:sldId id="469"/>
            <p14:sldId id="456"/>
          </p14:sldIdLst>
        </p14:section>
      </p14:sectionLst>
    </p:ex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28">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7418"/>
    <a:srgbClr val="FDCA00"/>
    <a:srgbClr val="C50006"/>
    <a:srgbClr val="EF5B00"/>
    <a:srgbClr val="7C204E"/>
    <a:srgbClr val="010000"/>
    <a:srgbClr val="FFFFFF"/>
    <a:srgbClr val="808080"/>
    <a:srgbClr val="000000"/>
    <a:srgbClr val="003B6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332" autoAdjust="0"/>
  </p:normalViewPr>
  <p:slideViewPr>
    <p:cSldViewPr snapToObjects="1">
      <p:cViewPr varScale="1">
        <p:scale>
          <a:sx n="104" d="100"/>
          <a:sy n="104" d="100"/>
        </p:scale>
        <p:origin x="108" y="336"/>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15988"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CustomShape 1"/>
          <p:cNvSpPr/>
          <p:nvPr/>
        </p:nvSpPr>
        <p:spPr>
          <a:xfrm>
            <a:off x="4398840" y="9555120"/>
            <a:ext cx="3371040" cy="500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95000"/>
              </a:lnSpc>
            </a:pPr>
            <a:fld id="{E760AA30-08D0-4076-918F-46395BC30504}" type="slidenum">
              <a:rPr lang="en-US" sz="1400" b="0" strike="noStrike" spc="-1">
                <a:solidFill>
                  <a:srgbClr val="000000"/>
                </a:solidFill>
                <a:latin typeface="Times New Roman"/>
                <a:ea typeface="+mn-ea"/>
              </a:rPr>
              <a:t>2</a:t>
            </a:fld>
            <a:endParaRPr lang="en-US" sz="1400" b="0" strike="noStrike" spc="-1">
              <a:latin typeface="Arial"/>
            </a:endParaRPr>
          </a:p>
        </p:txBody>
      </p:sp>
      <p:sp>
        <p:nvSpPr>
          <p:cNvPr id="53" name="PlaceHolder 2"/>
          <p:cNvSpPr>
            <a:spLocks noGrp="1" noRot="1" noChangeAspect="1"/>
          </p:cNvSpPr>
          <p:nvPr>
            <p:ph type="sldImg"/>
          </p:nvPr>
        </p:nvSpPr>
        <p:spPr>
          <a:xfrm>
            <a:off x="1371600" y="763588"/>
            <a:ext cx="5029200" cy="3771900"/>
          </a:xfrm>
          <a:prstGeom prst="rect">
            <a:avLst/>
          </a:prstGeom>
        </p:spPr>
      </p:sp>
      <p:sp>
        <p:nvSpPr>
          <p:cNvPr id="54" name="PlaceHolder 3"/>
          <p:cNvSpPr>
            <a:spLocks noGrp="1"/>
          </p:cNvSpPr>
          <p:nvPr>
            <p:ph type="body"/>
          </p:nvPr>
        </p:nvSpPr>
        <p:spPr>
          <a:xfrm>
            <a:off x="777960" y="4776840"/>
            <a:ext cx="6217560" cy="4525200"/>
          </a:xfrm>
          <a:prstGeom prst="rect">
            <a:avLst/>
          </a:prstGeom>
        </p:spPr>
        <p:txBody>
          <a:bodyPr lIns="0" tIns="0" rIns="0" bIns="0" anchor="ctr">
            <a:noAutofit/>
          </a:bodyPr>
          <a:lstStyle/>
          <a:p>
            <a:endParaRPr lang="en-US" sz="2000" b="0" strike="noStrike" spc="-1">
              <a:latin typeface="Arial"/>
            </a:endParaRPr>
          </a:p>
        </p:txBody>
      </p:sp>
    </p:spTree>
    <p:extLst>
      <p:ext uri="{BB962C8B-B14F-4D97-AF65-F5344CB8AC3E}">
        <p14:creationId xmlns:p14="http://schemas.microsoft.com/office/powerpoint/2010/main" val="22872383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CustomShape 1"/>
          <p:cNvSpPr/>
          <p:nvPr/>
        </p:nvSpPr>
        <p:spPr>
          <a:xfrm>
            <a:off x="4398840" y="9555120"/>
            <a:ext cx="3371040" cy="500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95000"/>
              </a:lnSpc>
            </a:pPr>
            <a:fld id="{E760AA30-08D0-4076-918F-46395BC30504}" type="slidenum">
              <a:rPr lang="en-US" sz="1400" b="0" strike="noStrike" spc="-1">
                <a:solidFill>
                  <a:srgbClr val="000000"/>
                </a:solidFill>
                <a:latin typeface="Times New Roman"/>
                <a:ea typeface="+mn-ea"/>
              </a:rPr>
              <a:t>14</a:t>
            </a:fld>
            <a:endParaRPr lang="en-US" sz="1400" b="0" strike="noStrike" spc="-1">
              <a:latin typeface="Arial"/>
            </a:endParaRPr>
          </a:p>
        </p:txBody>
      </p:sp>
      <p:sp>
        <p:nvSpPr>
          <p:cNvPr id="53" name="PlaceHolder 2"/>
          <p:cNvSpPr>
            <a:spLocks noGrp="1" noRot="1" noChangeAspect="1"/>
          </p:cNvSpPr>
          <p:nvPr>
            <p:ph type="sldImg"/>
          </p:nvPr>
        </p:nvSpPr>
        <p:spPr>
          <a:xfrm>
            <a:off x="1371600" y="763588"/>
            <a:ext cx="5029200" cy="3771900"/>
          </a:xfrm>
          <a:prstGeom prst="rect">
            <a:avLst/>
          </a:prstGeom>
        </p:spPr>
      </p:sp>
      <p:sp>
        <p:nvSpPr>
          <p:cNvPr id="54" name="PlaceHolder 3"/>
          <p:cNvSpPr>
            <a:spLocks noGrp="1"/>
          </p:cNvSpPr>
          <p:nvPr>
            <p:ph type="body"/>
          </p:nvPr>
        </p:nvSpPr>
        <p:spPr>
          <a:xfrm>
            <a:off x="777960" y="4776840"/>
            <a:ext cx="6217560" cy="4525200"/>
          </a:xfrm>
          <a:prstGeom prst="rect">
            <a:avLst/>
          </a:prstGeom>
        </p:spPr>
        <p:txBody>
          <a:bodyPr lIns="0" tIns="0" rIns="0" bIns="0" anchor="ctr">
            <a:noAutofit/>
          </a:bodyPr>
          <a:lstStyle/>
          <a:p>
            <a:endParaRPr lang="en-US" sz="2000" b="0" strike="noStrike" spc="-1">
              <a:latin typeface="Arial"/>
            </a:endParaRPr>
          </a:p>
        </p:txBody>
      </p:sp>
    </p:spTree>
    <p:extLst>
      <p:ext uri="{BB962C8B-B14F-4D97-AF65-F5344CB8AC3E}">
        <p14:creationId xmlns:p14="http://schemas.microsoft.com/office/powerpoint/2010/main" val="27401571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CustomShape 1"/>
          <p:cNvSpPr/>
          <p:nvPr/>
        </p:nvSpPr>
        <p:spPr>
          <a:xfrm>
            <a:off x="4398840" y="9555120"/>
            <a:ext cx="3371040" cy="500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95000"/>
              </a:lnSpc>
            </a:pPr>
            <a:fld id="{E760AA30-08D0-4076-918F-46395BC30504}" type="slidenum">
              <a:rPr lang="en-US" sz="1400" b="0" strike="noStrike" spc="-1">
                <a:solidFill>
                  <a:srgbClr val="000000"/>
                </a:solidFill>
                <a:latin typeface="Times New Roman"/>
                <a:ea typeface="+mn-ea"/>
              </a:rPr>
              <a:t>15</a:t>
            </a:fld>
            <a:endParaRPr lang="en-US" sz="1400" b="0" strike="noStrike" spc="-1">
              <a:latin typeface="Arial"/>
            </a:endParaRPr>
          </a:p>
        </p:txBody>
      </p:sp>
      <p:sp>
        <p:nvSpPr>
          <p:cNvPr id="53" name="PlaceHolder 2"/>
          <p:cNvSpPr>
            <a:spLocks noGrp="1" noRot="1" noChangeAspect="1"/>
          </p:cNvSpPr>
          <p:nvPr>
            <p:ph type="sldImg"/>
          </p:nvPr>
        </p:nvSpPr>
        <p:spPr>
          <a:xfrm>
            <a:off x="1371600" y="763588"/>
            <a:ext cx="5029200" cy="3771900"/>
          </a:xfrm>
          <a:prstGeom prst="rect">
            <a:avLst/>
          </a:prstGeom>
        </p:spPr>
      </p:sp>
      <p:sp>
        <p:nvSpPr>
          <p:cNvPr id="54" name="PlaceHolder 3"/>
          <p:cNvSpPr>
            <a:spLocks noGrp="1"/>
          </p:cNvSpPr>
          <p:nvPr>
            <p:ph type="body"/>
          </p:nvPr>
        </p:nvSpPr>
        <p:spPr>
          <a:xfrm>
            <a:off x="777960" y="4776840"/>
            <a:ext cx="6217560" cy="4525200"/>
          </a:xfrm>
          <a:prstGeom prst="rect">
            <a:avLst/>
          </a:prstGeom>
        </p:spPr>
        <p:txBody>
          <a:bodyPr lIns="0" tIns="0" rIns="0" bIns="0" anchor="ctr">
            <a:noAutofit/>
          </a:bodyPr>
          <a:lstStyle/>
          <a:p>
            <a:endParaRPr lang="en-US" sz="2000" b="0" strike="noStrike" spc="-1">
              <a:latin typeface="Arial"/>
            </a:endParaRPr>
          </a:p>
        </p:txBody>
      </p:sp>
    </p:spTree>
    <p:extLst>
      <p:ext uri="{BB962C8B-B14F-4D97-AF65-F5344CB8AC3E}">
        <p14:creationId xmlns:p14="http://schemas.microsoft.com/office/powerpoint/2010/main" val="14551913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CustomShape 1"/>
          <p:cNvSpPr/>
          <p:nvPr/>
        </p:nvSpPr>
        <p:spPr>
          <a:xfrm>
            <a:off x="4398840" y="9555120"/>
            <a:ext cx="3371040" cy="500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95000"/>
              </a:lnSpc>
            </a:pPr>
            <a:fld id="{E760AA30-08D0-4076-918F-46395BC30504}" type="slidenum">
              <a:rPr lang="en-US" sz="1400" b="0" strike="noStrike" spc="-1">
                <a:solidFill>
                  <a:srgbClr val="000000"/>
                </a:solidFill>
                <a:latin typeface="Times New Roman"/>
                <a:ea typeface="+mn-ea"/>
              </a:rPr>
              <a:t>16</a:t>
            </a:fld>
            <a:endParaRPr lang="en-US" sz="1400" b="0" strike="noStrike" spc="-1">
              <a:latin typeface="Arial"/>
            </a:endParaRPr>
          </a:p>
        </p:txBody>
      </p:sp>
      <p:sp>
        <p:nvSpPr>
          <p:cNvPr id="53" name="PlaceHolder 2"/>
          <p:cNvSpPr>
            <a:spLocks noGrp="1" noRot="1" noChangeAspect="1"/>
          </p:cNvSpPr>
          <p:nvPr>
            <p:ph type="sldImg"/>
          </p:nvPr>
        </p:nvSpPr>
        <p:spPr>
          <a:xfrm>
            <a:off x="1371600" y="763588"/>
            <a:ext cx="5029200" cy="3771900"/>
          </a:xfrm>
          <a:prstGeom prst="rect">
            <a:avLst/>
          </a:prstGeom>
        </p:spPr>
      </p:sp>
      <p:sp>
        <p:nvSpPr>
          <p:cNvPr id="54" name="PlaceHolder 3"/>
          <p:cNvSpPr>
            <a:spLocks noGrp="1"/>
          </p:cNvSpPr>
          <p:nvPr>
            <p:ph type="body"/>
          </p:nvPr>
        </p:nvSpPr>
        <p:spPr>
          <a:xfrm>
            <a:off x="777960" y="4776840"/>
            <a:ext cx="6217560" cy="4525200"/>
          </a:xfrm>
          <a:prstGeom prst="rect">
            <a:avLst/>
          </a:prstGeom>
        </p:spPr>
        <p:txBody>
          <a:bodyPr lIns="0" tIns="0" rIns="0" bIns="0" anchor="ctr">
            <a:noAutofit/>
          </a:bodyPr>
          <a:lstStyle/>
          <a:p>
            <a:endParaRPr lang="en-US" sz="2000" b="0" strike="noStrike" spc="-1">
              <a:latin typeface="Arial"/>
            </a:endParaRPr>
          </a:p>
        </p:txBody>
      </p:sp>
    </p:spTree>
    <p:extLst>
      <p:ext uri="{BB962C8B-B14F-4D97-AF65-F5344CB8AC3E}">
        <p14:creationId xmlns:p14="http://schemas.microsoft.com/office/powerpoint/2010/main" val="32824474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CustomShape 1"/>
          <p:cNvSpPr/>
          <p:nvPr/>
        </p:nvSpPr>
        <p:spPr>
          <a:xfrm>
            <a:off x="4398840" y="9555120"/>
            <a:ext cx="3371040" cy="500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95000"/>
              </a:lnSpc>
            </a:pPr>
            <a:fld id="{E760AA30-08D0-4076-918F-46395BC30504}" type="slidenum">
              <a:rPr lang="en-US" sz="1400" b="0" strike="noStrike" spc="-1">
                <a:solidFill>
                  <a:srgbClr val="000000"/>
                </a:solidFill>
                <a:latin typeface="Times New Roman"/>
                <a:ea typeface="+mn-ea"/>
              </a:rPr>
              <a:t>17</a:t>
            </a:fld>
            <a:endParaRPr lang="en-US" sz="1400" b="0" strike="noStrike" spc="-1">
              <a:latin typeface="Arial"/>
            </a:endParaRPr>
          </a:p>
        </p:txBody>
      </p:sp>
      <p:sp>
        <p:nvSpPr>
          <p:cNvPr id="53" name="PlaceHolder 2"/>
          <p:cNvSpPr>
            <a:spLocks noGrp="1" noRot="1" noChangeAspect="1"/>
          </p:cNvSpPr>
          <p:nvPr>
            <p:ph type="sldImg"/>
          </p:nvPr>
        </p:nvSpPr>
        <p:spPr>
          <a:xfrm>
            <a:off x="1371600" y="763588"/>
            <a:ext cx="5029200" cy="3771900"/>
          </a:xfrm>
          <a:prstGeom prst="rect">
            <a:avLst/>
          </a:prstGeom>
        </p:spPr>
      </p:sp>
      <p:sp>
        <p:nvSpPr>
          <p:cNvPr id="54" name="PlaceHolder 3"/>
          <p:cNvSpPr>
            <a:spLocks noGrp="1"/>
          </p:cNvSpPr>
          <p:nvPr>
            <p:ph type="body"/>
          </p:nvPr>
        </p:nvSpPr>
        <p:spPr>
          <a:xfrm>
            <a:off x="777960" y="4776840"/>
            <a:ext cx="6217560" cy="4525200"/>
          </a:xfrm>
          <a:prstGeom prst="rect">
            <a:avLst/>
          </a:prstGeom>
        </p:spPr>
        <p:txBody>
          <a:bodyPr lIns="0" tIns="0" rIns="0" bIns="0" anchor="ctr">
            <a:noAutofit/>
          </a:bodyPr>
          <a:lstStyle/>
          <a:p>
            <a:endParaRPr lang="en-US" sz="2000" b="0" strike="noStrike" spc="-1">
              <a:latin typeface="Arial"/>
            </a:endParaRPr>
          </a:p>
        </p:txBody>
      </p:sp>
    </p:spTree>
    <p:extLst>
      <p:ext uri="{BB962C8B-B14F-4D97-AF65-F5344CB8AC3E}">
        <p14:creationId xmlns:p14="http://schemas.microsoft.com/office/powerpoint/2010/main" val="1583090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CustomShape 1"/>
          <p:cNvSpPr/>
          <p:nvPr/>
        </p:nvSpPr>
        <p:spPr>
          <a:xfrm>
            <a:off x="4398840" y="9555120"/>
            <a:ext cx="3371040" cy="500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95000"/>
              </a:lnSpc>
            </a:pPr>
            <a:fld id="{E760AA30-08D0-4076-918F-46395BC30504}" type="slidenum">
              <a:rPr lang="en-US" sz="1400" b="0" strike="noStrike" spc="-1">
                <a:solidFill>
                  <a:srgbClr val="000000"/>
                </a:solidFill>
                <a:latin typeface="Times New Roman"/>
                <a:ea typeface="+mn-ea"/>
              </a:rPr>
              <a:t>3</a:t>
            </a:fld>
            <a:endParaRPr lang="en-US" sz="1400" b="0" strike="noStrike" spc="-1">
              <a:latin typeface="Arial"/>
            </a:endParaRPr>
          </a:p>
        </p:txBody>
      </p:sp>
      <p:sp>
        <p:nvSpPr>
          <p:cNvPr id="53" name="PlaceHolder 2"/>
          <p:cNvSpPr>
            <a:spLocks noGrp="1" noRot="1" noChangeAspect="1"/>
          </p:cNvSpPr>
          <p:nvPr>
            <p:ph type="sldImg"/>
          </p:nvPr>
        </p:nvSpPr>
        <p:spPr>
          <a:xfrm>
            <a:off x="1371600" y="763588"/>
            <a:ext cx="5029200" cy="3771900"/>
          </a:xfrm>
          <a:prstGeom prst="rect">
            <a:avLst/>
          </a:prstGeom>
        </p:spPr>
      </p:sp>
      <p:sp>
        <p:nvSpPr>
          <p:cNvPr id="54" name="PlaceHolder 3"/>
          <p:cNvSpPr>
            <a:spLocks noGrp="1"/>
          </p:cNvSpPr>
          <p:nvPr>
            <p:ph type="body"/>
          </p:nvPr>
        </p:nvSpPr>
        <p:spPr>
          <a:xfrm>
            <a:off x="777960" y="4776840"/>
            <a:ext cx="6217560" cy="4525200"/>
          </a:xfrm>
          <a:prstGeom prst="rect">
            <a:avLst/>
          </a:prstGeom>
        </p:spPr>
        <p:txBody>
          <a:bodyPr lIns="0" tIns="0" rIns="0" bIns="0" anchor="ctr">
            <a:noAutofit/>
          </a:bodyPr>
          <a:lstStyle/>
          <a:p>
            <a:endParaRPr lang="en-US" sz="2000" b="0" strike="noStrike" spc="-1">
              <a:latin typeface="Arial"/>
            </a:endParaRPr>
          </a:p>
        </p:txBody>
      </p:sp>
    </p:spTree>
    <p:extLst>
      <p:ext uri="{BB962C8B-B14F-4D97-AF65-F5344CB8AC3E}">
        <p14:creationId xmlns:p14="http://schemas.microsoft.com/office/powerpoint/2010/main" val="3715278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an optimum R56 for best OK performance. Going beyond it may harm the FEL performance (</a:t>
            </a:r>
            <a:r>
              <a:rPr lang="en-US" dirty="0" err="1"/>
              <a:t>overbunching</a:t>
            </a:r>
            <a:r>
              <a:rPr lang="en-US" dirty="0"/>
              <a:t>)</a:t>
            </a:r>
            <a:endParaRPr lang="de-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4</a:t>
            </a:fld>
            <a:endParaRPr lang="de-DE" dirty="0"/>
          </a:p>
        </p:txBody>
      </p:sp>
    </p:spTree>
    <p:extLst>
      <p:ext uri="{BB962C8B-B14F-4D97-AF65-F5344CB8AC3E}">
        <p14:creationId xmlns:p14="http://schemas.microsoft.com/office/powerpoint/2010/main" val="2922745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7</a:t>
            </a:fld>
            <a:endParaRPr lang="de-DE" dirty="0"/>
          </a:p>
        </p:txBody>
      </p:sp>
    </p:spTree>
    <p:extLst>
      <p:ext uri="{BB962C8B-B14F-4D97-AF65-F5344CB8AC3E}">
        <p14:creationId xmlns:p14="http://schemas.microsoft.com/office/powerpoint/2010/main" val="4239262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8</a:t>
            </a:fld>
            <a:endParaRPr lang="de-DE" dirty="0"/>
          </a:p>
        </p:txBody>
      </p:sp>
    </p:spTree>
    <p:extLst>
      <p:ext uri="{BB962C8B-B14F-4D97-AF65-F5344CB8AC3E}">
        <p14:creationId xmlns:p14="http://schemas.microsoft.com/office/powerpoint/2010/main" val="292755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CustomShape 1"/>
          <p:cNvSpPr/>
          <p:nvPr/>
        </p:nvSpPr>
        <p:spPr>
          <a:xfrm>
            <a:off x="4398840" y="9555120"/>
            <a:ext cx="3371040" cy="500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95000"/>
              </a:lnSpc>
            </a:pPr>
            <a:fld id="{E760AA30-08D0-4076-918F-46395BC30504}" type="slidenum">
              <a:rPr lang="en-US" sz="1400" b="0" strike="noStrike" spc="-1">
                <a:solidFill>
                  <a:srgbClr val="000000"/>
                </a:solidFill>
                <a:latin typeface="Times New Roman"/>
                <a:ea typeface="+mn-ea"/>
              </a:rPr>
              <a:t>9</a:t>
            </a:fld>
            <a:endParaRPr lang="en-US" sz="1400" b="0" strike="noStrike" spc="-1">
              <a:latin typeface="Arial"/>
            </a:endParaRPr>
          </a:p>
        </p:txBody>
      </p:sp>
      <p:sp>
        <p:nvSpPr>
          <p:cNvPr id="53" name="PlaceHolder 2"/>
          <p:cNvSpPr>
            <a:spLocks noGrp="1" noRot="1" noChangeAspect="1"/>
          </p:cNvSpPr>
          <p:nvPr>
            <p:ph type="sldImg"/>
          </p:nvPr>
        </p:nvSpPr>
        <p:spPr>
          <a:xfrm>
            <a:off x="1371600" y="763588"/>
            <a:ext cx="5029200" cy="3771900"/>
          </a:xfrm>
          <a:prstGeom prst="rect">
            <a:avLst/>
          </a:prstGeom>
        </p:spPr>
      </p:sp>
      <p:sp>
        <p:nvSpPr>
          <p:cNvPr id="54" name="PlaceHolder 3"/>
          <p:cNvSpPr>
            <a:spLocks noGrp="1"/>
          </p:cNvSpPr>
          <p:nvPr>
            <p:ph type="body"/>
          </p:nvPr>
        </p:nvSpPr>
        <p:spPr>
          <a:xfrm>
            <a:off x="777960" y="4776840"/>
            <a:ext cx="6217560" cy="4525200"/>
          </a:xfrm>
          <a:prstGeom prst="rect">
            <a:avLst/>
          </a:prstGeom>
        </p:spPr>
        <p:txBody>
          <a:bodyPr lIns="0" tIns="0" rIns="0" bIns="0" anchor="ctr">
            <a:noAutofit/>
          </a:bodyPr>
          <a:lstStyle/>
          <a:p>
            <a:endParaRPr lang="en-US" sz="2000" b="0" strike="noStrike" spc="-1">
              <a:latin typeface="Arial"/>
            </a:endParaRPr>
          </a:p>
        </p:txBody>
      </p:sp>
    </p:spTree>
    <p:extLst>
      <p:ext uri="{BB962C8B-B14F-4D97-AF65-F5344CB8AC3E}">
        <p14:creationId xmlns:p14="http://schemas.microsoft.com/office/powerpoint/2010/main" val="2454039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11</a:t>
            </a:fld>
            <a:endParaRPr lang="de-DE" dirty="0"/>
          </a:p>
        </p:txBody>
      </p:sp>
    </p:spTree>
    <p:extLst>
      <p:ext uri="{BB962C8B-B14F-4D97-AF65-F5344CB8AC3E}">
        <p14:creationId xmlns:p14="http://schemas.microsoft.com/office/powerpoint/2010/main" val="62131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CustomShape 1"/>
          <p:cNvSpPr/>
          <p:nvPr/>
        </p:nvSpPr>
        <p:spPr>
          <a:xfrm>
            <a:off x="4398840" y="9555120"/>
            <a:ext cx="3371040" cy="500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95000"/>
              </a:lnSpc>
            </a:pPr>
            <a:fld id="{E760AA30-08D0-4076-918F-46395BC30504}" type="slidenum">
              <a:rPr lang="en-US" sz="1400" b="0" strike="noStrike" spc="-1">
                <a:solidFill>
                  <a:srgbClr val="000000"/>
                </a:solidFill>
                <a:latin typeface="Times New Roman"/>
                <a:ea typeface="+mn-ea"/>
              </a:rPr>
              <a:t>12</a:t>
            </a:fld>
            <a:endParaRPr lang="en-US" sz="1400" b="0" strike="noStrike" spc="-1">
              <a:latin typeface="Arial"/>
            </a:endParaRPr>
          </a:p>
        </p:txBody>
      </p:sp>
      <p:sp>
        <p:nvSpPr>
          <p:cNvPr id="53" name="PlaceHolder 2"/>
          <p:cNvSpPr>
            <a:spLocks noGrp="1" noRot="1" noChangeAspect="1"/>
          </p:cNvSpPr>
          <p:nvPr>
            <p:ph type="sldImg"/>
          </p:nvPr>
        </p:nvSpPr>
        <p:spPr>
          <a:xfrm>
            <a:off x="1371600" y="763588"/>
            <a:ext cx="5029200" cy="3771900"/>
          </a:xfrm>
          <a:prstGeom prst="rect">
            <a:avLst/>
          </a:prstGeom>
        </p:spPr>
      </p:sp>
      <p:sp>
        <p:nvSpPr>
          <p:cNvPr id="54" name="PlaceHolder 3"/>
          <p:cNvSpPr>
            <a:spLocks noGrp="1"/>
          </p:cNvSpPr>
          <p:nvPr>
            <p:ph type="body"/>
          </p:nvPr>
        </p:nvSpPr>
        <p:spPr>
          <a:xfrm>
            <a:off x="777960" y="4776840"/>
            <a:ext cx="6217560" cy="4525200"/>
          </a:xfrm>
          <a:prstGeom prst="rect">
            <a:avLst/>
          </a:prstGeom>
        </p:spPr>
        <p:txBody>
          <a:bodyPr lIns="0" tIns="0" rIns="0" bIns="0" anchor="ctr">
            <a:noAutofit/>
          </a:bodyPr>
          <a:lstStyle/>
          <a:p>
            <a:endParaRPr lang="en-US" sz="2000" b="0" strike="noStrike" spc="-1">
              <a:latin typeface="Arial"/>
            </a:endParaRPr>
          </a:p>
        </p:txBody>
      </p:sp>
    </p:spTree>
    <p:extLst>
      <p:ext uri="{BB962C8B-B14F-4D97-AF65-F5344CB8AC3E}">
        <p14:creationId xmlns:p14="http://schemas.microsoft.com/office/powerpoint/2010/main" val="3962403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CustomShape 1"/>
          <p:cNvSpPr/>
          <p:nvPr/>
        </p:nvSpPr>
        <p:spPr>
          <a:xfrm>
            <a:off x="4398840" y="9555120"/>
            <a:ext cx="3371040" cy="500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95000"/>
              </a:lnSpc>
            </a:pPr>
            <a:fld id="{E760AA30-08D0-4076-918F-46395BC30504}" type="slidenum">
              <a:rPr lang="en-US" sz="1400" b="0" strike="noStrike" spc="-1">
                <a:solidFill>
                  <a:srgbClr val="000000"/>
                </a:solidFill>
                <a:latin typeface="Times New Roman"/>
                <a:ea typeface="+mn-ea"/>
              </a:rPr>
              <a:t>13</a:t>
            </a:fld>
            <a:endParaRPr lang="en-US" sz="1400" b="0" strike="noStrike" spc="-1">
              <a:latin typeface="Arial"/>
            </a:endParaRPr>
          </a:p>
        </p:txBody>
      </p:sp>
      <p:sp>
        <p:nvSpPr>
          <p:cNvPr id="53" name="PlaceHolder 2"/>
          <p:cNvSpPr>
            <a:spLocks noGrp="1" noRot="1" noChangeAspect="1"/>
          </p:cNvSpPr>
          <p:nvPr>
            <p:ph type="sldImg"/>
          </p:nvPr>
        </p:nvSpPr>
        <p:spPr>
          <a:xfrm>
            <a:off x="1371600" y="763588"/>
            <a:ext cx="5029200" cy="3771900"/>
          </a:xfrm>
          <a:prstGeom prst="rect">
            <a:avLst/>
          </a:prstGeom>
        </p:spPr>
      </p:sp>
      <p:sp>
        <p:nvSpPr>
          <p:cNvPr id="54" name="PlaceHolder 3"/>
          <p:cNvSpPr>
            <a:spLocks noGrp="1"/>
          </p:cNvSpPr>
          <p:nvPr>
            <p:ph type="body"/>
          </p:nvPr>
        </p:nvSpPr>
        <p:spPr>
          <a:xfrm>
            <a:off x="777960" y="4776840"/>
            <a:ext cx="6217560" cy="4525200"/>
          </a:xfrm>
          <a:prstGeom prst="rect">
            <a:avLst/>
          </a:prstGeom>
        </p:spPr>
        <p:txBody>
          <a:bodyPr lIns="0" tIns="0" rIns="0" bIns="0" anchor="ctr">
            <a:noAutofit/>
          </a:bodyPr>
          <a:lstStyle/>
          <a:p>
            <a:endParaRPr lang="en-US" sz="2000" b="0" strike="noStrike" spc="-1">
              <a:latin typeface="Arial"/>
            </a:endParaRPr>
          </a:p>
        </p:txBody>
      </p:sp>
    </p:spTree>
    <p:extLst>
      <p:ext uri="{BB962C8B-B14F-4D97-AF65-F5344CB8AC3E}">
        <p14:creationId xmlns:p14="http://schemas.microsoft.com/office/powerpoint/2010/main" val="40112654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10" name="Picture 2" descr="U:\20160506_PSI_Luftbild_0292.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436" b="7666"/>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8"/>
          <p:cNvSpPr>
            <a:spLocks noGrp="1" noChangeArrowheads="1"/>
          </p:cNvSpPr>
          <p:nvPr>
            <p:ph type="title"/>
          </p:nvPr>
        </p:nvSpPr>
        <p:spPr>
          <a:xfrm>
            <a:off x="814387" y="4572000"/>
            <a:ext cx="7969249" cy="1388939"/>
          </a:xfrm>
        </p:spPr>
        <p:txBody>
          <a:bodyPr/>
          <a:lstStyle>
            <a:lvl1pPr>
              <a:defRPr sz="3000">
                <a:solidFill>
                  <a:srgbClr val="686868"/>
                </a:solidFill>
                <a:latin typeface="Georgia" charset="0"/>
                <a:ea typeface="ヒラギノ角ゴ Pro W3" charset="0"/>
              </a:defRPr>
            </a:lvl1pPr>
          </a:lstStyle>
          <a:p>
            <a:pPr lvl="0"/>
            <a:r>
              <a:rPr lang="en-US" noProof="0"/>
              <a:t>Click to edit Master title style</a:t>
            </a:r>
            <a:endParaRPr lang="en-GB"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US" noProof="0"/>
              <a:t>Click to edit Master subtitle style</a:t>
            </a:r>
            <a:endParaRPr lang="en-GB" noProof="0" dirty="0"/>
          </a:p>
        </p:txBody>
      </p:sp>
      <p:sp>
        <p:nvSpPr>
          <p:cNvPr id="9" name="Rechteck 8"/>
          <p:cNvSpPr/>
          <p:nvPr userDrawn="1"/>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12" name="Bild 2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a:solidFill>
                  <a:srgbClr val="505150"/>
                </a:solidFill>
                <a:latin typeface="+mn-lt"/>
                <a:cs typeface="Arial" charset="0"/>
              </a:rPr>
              <a:t>WIR SCHAFFEN WISSEN – HEUTE FÜR MORGEN</a:t>
            </a:r>
          </a:p>
        </p:txBody>
      </p:sp>
      <p:sp>
        <p:nvSpPr>
          <p:cNvPr id="14" name="Rechteck 13"/>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5" name="Rechteck 15"/>
          <p:cNvSpPr>
            <a:spLocks noChangeArrowheads="1"/>
          </p:cNvSpPr>
          <p:nvPr userDrawn="1"/>
        </p:nvSpPr>
        <p:spPr bwMode="auto">
          <a:xfrm>
            <a:off x="828000" y="6138863"/>
            <a:ext cx="720725" cy="719137"/>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33366807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9" name="Picture 2" descr="U:\20160506_PSI_Luftbild_029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noProof="0"/>
              <a:t>Click to edit Master title style</a:t>
            </a:r>
            <a:endParaRPr lang="en-GB" noProof="0" dirty="0"/>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2AF6C1-3289-416B-8F78-244509F5B983}" type="datetimeFigureOut">
              <a:rPr lang="de-CH" smtClean="0"/>
              <a:t>04.03.2024</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90A02E25-0FBA-4E3B-9131-AEE247EF2D9D}" type="slidenum">
              <a:rPr lang="de-CH" smtClean="0"/>
              <a:t>‹#›</a:t>
            </a:fld>
            <a:endParaRPr lang="de-CH"/>
          </a:p>
        </p:txBody>
      </p:sp>
    </p:spTree>
    <p:extLst>
      <p:ext uri="{BB962C8B-B14F-4D97-AF65-F5344CB8AC3E}">
        <p14:creationId xmlns:p14="http://schemas.microsoft.com/office/powerpoint/2010/main" val="2116632217"/>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noProof="0" dirty="0" err="1"/>
              <a:t>Folientitel</a:t>
            </a:r>
            <a:r>
              <a:rPr lang="en-GB" noProof="0" dirty="0"/>
              <a:t> </a:t>
            </a:r>
            <a:r>
              <a:rPr lang="en-GB" noProof="0" dirty="0" err="1"/>
              <a:t>eingeben</a:t>
            </a:r>
            <a:endParaRPr lang="en-GB"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pic>
        <p:nvPicPr>
          <p:cNvPr id="8" name="Bild 14" descr="PSI-Logo_narrow_30k.eps"/>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2" r:id="rId1"/>
    <p:sldLayoutId id="2147483974" r:id="rId2"/>
    <p:sldLayoutId id="2147483976" r:id="rId3"/>
    <p:sldLayoutId id="2147483973" r:id="rId4"/>
    <p:sldLayoutId id="2147483977" r:id="rId5"/>
    <p:sldLayoutId id="2147483979" r:id="rId6"/>
    <p:sldLayoutId id="2147483978" r:id="rId7"/>
    <p:sldLayoutId id="2147483980" r:id="rId8"/>
    <p:sldLayoutId id="2147483981" r:id="rId9"/>
  </p:sldLayoutIdLst>
  <p:transition spd="med"/>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s://elog-gfa.psi.ch/SwissFEL+commissioning/32430"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814387" y="4581128"/>
            <a:ext cx="7969250" cy="576064"/>
          </a:xfrm>
        </p:spPr>
        <p:txBody>
          <a:bodyPr/>
          <a:lstStyle/>
          <a:p>
            <a:r>
              <a:rPr lang="en-US" sz="2800" dirty="0"/>
              <a:t>Mode-coupled FEL and high-brightness SASE</a:t>
            </a:r>
          </a:p>
        </p:txBody>
      </p:sp>
      <p:sp>
        <p:nvSpPr>
          <p:cNvPr id="6" name="Untertitel 5"/>
          <p:cNvSpPr>
            <a:spLocks noGrp="1"/>
          </p:cNvSpPr>
          <p:nvPr>
            <p:ph type="subTitle" sz="quarter" idx="1"/>
          </p:nvPr>
        </p:nvSpPr>
        <p:spPr>
          <a:xfrm>
            <a:off x="814388" y="4072592"/>
            <a:ext cx="7969249" cy="364520"/>
          </a:xfrm>
        </p:spPr>
        <p:txBody>
          <a:bodyPr/>
          <a:lstStyle/>
          <a:p>
            <a:r>
              <a:rPr lang="en-GB" b="0" i="1" dirty="0"/>
              <a:t>Eduard Prat </a:t>
            </a:r>
            <a:r>
              <a:rPr lang="en-GB" b="0" dirty="0"/>
              <a:t>and Sven </a:t>
            </a:r>
            <a:r>
              <a:rPr lang="en-GB" b="0" dirty="0" err="1"/>
              <a:t>Reiche</a:t>
            </a:r>
            <a:endParaRPr lang="en-GB" b="0" dirty="0"/>
          </a:p>
        </p:txBody>
      </p:sp>
      <p:sp>
        <p:nvSpPr>
          <p:cNvPr id="7" name="Textfeld 6"/>
          <p:cNvSpPr txBox="1"/>
          <p:nvPr/>
        </p:nvSpPr>
        <p:spPr>
          <a:xfrm>
            <a:off x="814386" y="5445224"/>
            <a:ext cx="8150101" cy="504056"/>
          </a:xfrm>
          <a:prstGeom prst="rect">
            <a:avLst/>
          </a:prstGeom>
          <a:noFill/>
        </p:spPr>
        <p:txBody>
          <a:bodyPr wrap="square" lIns="0" tIns="0" rIns="0" bIns="0" rtlCol="0">
            <a:noAutofit/>
          </a:bodyPr>
          <a:lstStyle/>
          <a:p>
            <a:pPr>
              <a:lnSpc>
                <a:spcPct val="110000"/>
              </a:lnSpc>
              <a:spcBef>
                <a:spcPts val="0"/>
              </a:spcBef>
            </a:pPr>
            <a:r>
              <a:rPr lang="en-GB" sz="1800" b="1" dirty="0">
                <a:solidFill>
                  <a:srgbClr val="969696"/>
                </a:solidFill>
                <a:latin typeface="Arial" panose="020B0604020202020204" pitchFamily="34" charset="0"/>
                <a:cs typeface="Arial" panose="020B0604020202020204" pitchFamily="34" charset="0"/>
              </a:rPr>
              <a:t>SPM, 5 March 2024</a:t>
            </a:r>
          </a:p>
        </p:txBody>
      </p:sp>
    </p:spTree>
    <p:extLst>
      <p:ext uri="{BB962C8B-B14F-4D97-AF65-F5344CB8AC3E}">
        <p14:creationId xmlns:p14="http://schemas.microsoft.com/office/powerpoint/2010/main" val="275951994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el 5"/>
          <p:cNvSpPr>
            <a:spLocks noGrp="1"/>
          </p:cNvSpPr>
          <p:nvPr>
            <p:ph type="title"/>
          </p:nvPr>
        </p:nvSpPr>
        <p:spPr>
          <a:xfrm>
            <a:off x="2077200" y="291600"/>
            <a:ext cx="6708025" cy="508500"/>
          </a:xfrm>
        </p:spPr>
        <p:txBody>
          <a:bodyPr/>
          <a:lstStyle/>
          <a:p>
            <a:r>
              <a:rPr lang="en-US" dirty="0"/>
              <a:t>Mode-coupled FEL: initial simulations</a:t>
            </a:r>
          </a:p>
        </p:txBody>
      </p:sp>
      <p:pic>
        <p:nvPicPr>
          <p:cNvPr id="7" name="Picture 6">
            <a:extLst>
              <a:ext uri="{FF2B5EF4-FFF2-40B4-BE49-F238E27FC236}">
                <a16:creationId xmlns:a16="http://schemas.microsoft.com/office/drawing/2014/main" id="{422D214F-C2CE-0FBD-9166-E55BB558657F}"/>
              </a:ext>
            </a:extLst>
          </p:cNvPr>
          <p:cNvPicPr>
            <a:picLocks noChangeAspect="1"/>
          </p:cNvPicPr>
          <p:nvPr/>
        </p:nvPicPr>
        <p:blipFill>
          <a:blip r:embed="rId2"/>
          <a:stretch>
            <a:fillRect/>
          </a:stretch>
        </p:blipFill>
        <p:spPr>
          <a:xfrm>
            <a:off x="1527" y="883060"/>
            <a:ext cx="6516908" cy="5453268"/>
          </a:xfrm>
          <a:prstGeom prst="rect">
            <a:avLst/>
          </a:prstGeom>
        </p:spPr>
      </p:pic>
      <p:sp>
        <p:nvSpPr>
          <p:cNvPr id="9" name="TextBox 11">
            <a:extLst>
              <a:ext uri="{FF2B5EF4-FFF2-40B4-BE49-F238E27FC236}">
                <a16:creationId xmlns:a16="http://schemas.microsoft.com/office/drawing/2014/main" id="{0C45AA7F-07C1-558C-4C1A-ABA4263F1819}"/>
              </a:ext>
            </a:extLst>
          </p:cNvPr>
          <p:cNvSpPr txBox="1">
            <a:spLocks noChangeArrowheads="1"/>
          </p:cNvSpPr>
          <p:nvPr/>
        </p:nvSpPr>
        <p:spPr bwMode="auto">
          <a:xfrm>
            <a:off x="6229449" y="1626539"/>
            <a:ext cx="2555776" cy="320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marL="285750" indent="-285750" algn="just">
              <a:buFont typeface="Arial" panose="020B0604020202020204" pitchFamily="34" charset="0"/>
              <a:buChar char="•"/>
            </a:pPr>
            <a:r>
              <a:rPr lang="en-US" altLang="de-DE" sz="1600" dirty="0">
                <a:latin typeface="+mn-lt"/>
              </a:rPr>
              <a:t>Not working for very good beam (2 kA, 200 keV)</a:t>
            </a:r>
          </a:p>
          <a:p>
            <a:pPr marL="285750" indent="-285750" algn="just">
              <a:buFont typeface="Arial" panose="020B0604020202020204" pitchFamily="34" charset="0"/>
              <a:buChar char="•"/>
            </a:pPr>
            <a:r>
              <a:rPr lang="en-US" altLang="de-DE" sz="1600" dirty="0">
                <a:latin typeface="+mn-lt"/>
              </a:rPr>
              <a:t>Starts to work  for less good beam (2 kA, 500 keV) </a:t>
            </a:r>
          </a:p>
          <a:p>
            <a:pPr marL="285750" indent="-285750" algn="just">
              <a:buFont typeface="Arial" panose="020B0604020202020204" pitchFamily="34" charset="0"/>
              <a:buChar char="•"/>
            </a:pPr>
            <a:r>
              <a:rPr lang="en-US" altLang="de-DE" sz="1600" dirty="0">
                <a:latin typeface="+mn-lt"/>
              </a:rPr>
              <a:t>Works better for even less good beam (0.5 kA, 500 keV)</a:t>
            </a:r>
          </a:p>
          <a:p>
            <a:pPr algn="just"/>
            <a:endParaRPr lang="en-US" altLang="de-DE" sz="1600" dirty="0">
              <a:latin typeface="+mn-lt"/>
            </a:endParaRPr>
          </a:p>
          <a:p>
            <a:pPr algn="just"/>
            <a:r>
              <a:rPr lang="en-US" altLang="de-DE" sz="1600" dirty="0">
                <a:latin typeface="+mn-lt"/>
              </a:rPr>
              <a:t>Next: simulate mode-locked FEL pulses (include energy modulation)</a:t>
            </a:r>
          </a:p>
        </p:txBody>
      </p:sp>
    </p:spTree>
    <p:extLst>
      <p:ext uri="{BB962C8B-B14F-4D97-AF65-F5344CB8AC3E}">
        <p14:creationId xmlns:p14="http://schemas.microsoft.com/office/powerpoint/2010/main" val="28777939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el 5"/>
          <p:cNvSpPr>
            <a:spLocks noGrp="1"/>
          </p:cNvSpPr>
          <p:nvPr>
            <p:ph type="title"/>
          </p:nvPr>
        </p:nvSpPr>
        <p:spPr>
          <a:xfrm>
            <a:off x="2077200" y="291600"/>
            <a:ext cx="6708025" cy="508500"/>
          </a:xfrm>
        </p:spPr>
        <p:txBody>
          <a:bodyPr/>
          <a:lstStyle/>
          <a:p>
            <a:r>
              <a:rPr lang="en-US" dirty="0"/>
              <a:t>HB-SASE: simulations</a:t>
            </a:r>
          </a:p>
        </p:txBody>
      </p:sp>
      <p:pic>
        <p:nvPicPr>
          <p:cNvPr id="6" name="Picture 5" descr="A comparison of a normalized line graph&#10;&#10;Description automatically generated with medium confidence">
            <a:extLst>
              <a:ext uri="{FF2B5EF4-FFF2-40B4-BE49-F238E27FC236}">
                <a16:creationId xmlns:a16="http://schemas.microsoft.com/office/drawing/2014/main" id="{FC0B413A-A209-824D-FC64-210C499C696D}"/>
              </a:ext>
            </a:extLst>
          </p:cNvPr>
          <p:cNvPicPr>
            <a:picLocks noChangeAspect="1"/>
          </p:cNvPicPr>
          <p:nvPr/>
        </p:nvPicPr>
        <p:blipFill>
          <a:blip r:embed="rId3"/>
          <a:stretch>
            <a:fillRect/>
          </a:stretch>
        </p:blipFill>
        <p:spPr>
          <a:xfrm>
            <a:off x="26361" y="3030924"/>
            <a:ext cx="4389120" cy="3168396"/>
          </a:xfrm>
          <a:prstGeom prst="rect">
            <a:avLst/>
          </a:prstGeom>
        </p:spPr>
      </p:pic>
      <p:pic>
        <p:nvPicPr>
          <p:cNvPr id="8" name="Picture 7" descr="A comparison of a normalized line graph&#10;&#10;Description automatically generated with medium confidence">
            <a:extLst>
              <a:ext uri="{FF2B5EF4-FFF2-40B4-BE49-F238E27FC236}">
                <a16:creationId xmlns:a16="http://schemas.microsoft.com/office/drawing/2014/main" id="{23C0D672-907D-E2D3-2F21-524D2702A411}"/>
              </a:ext>
            </a:extLst>
          </p:cNvPr>
          <p:cNvPicPr>
            <a:picLocks noChangeAspect="1"/>
          </p:cNvPicPr>
          <p:nvPr/>
        </p:nvPicPr>
        <p:blipFill>
          <a:blip r:embed="rId4"/>
          <a:stretch>
            <a:fillRect/>
          </a:stretch>
        </p:blipFill>
        <p:spPr>
          <a:xfrm>
            <a:off x="4586986" y="3017208"/>
            <a:ext cx="4389120" cy="3195828"/>
          </a:xfrm>
          <a:prstGeom prst="rect">
            <a:avLst/>
          </a:prstGeom>
        </p:spPr>
      </p:pic>
      <p:sp>
        <p:nvSpPr>
          <p:cNvPr id="9" name="TextBox 11">
            <a:extLst>
              <a:ext uri="{FF2B5EF4-FFF2-40B4-BE49-F238E27FC236}">
                <a16:creationId xmlns:a16="http://schemas.microsoft.com/office/drawing/2014/main" id="{28D8949E-3EBF-F1A8-8538-FCEF4561EDDA}"/>
              </a:ext>
            </a:extLst>
          </p:cNvPr>
          <p:cNvSpPr txBox="1">
            <a:spLocks noChangeArrowheads="1"/>
          </p:cNvSpPr>
          <p:nvPr/>
        </p:nvSpPr>
        <p:spPr bwMode="auto">
          <a:xfrm>
            <a:off x="862835" y="923991"/>
            <a:ext cx="7105291"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marL="285750" indent="-285750" algn="just">
              <a:buFont typeface="Arial" panose="020B0604020202020204" pitchFamily="34" charset="0"/>
              <a:buChar char="•"/>
            </a:pPr>
            <a:r>
              <a:rPr lang="en-US" altLang="de-DE" sz="1600" dirty="0">
                <a:latin typeface="+mn-lt"/>
              </a:rPr>
              <a:t>Simulations done long time ago for 2 kA, 500 eV, 400 nm emittance, 10 m beta function. This is slightly worse than what we normally have  (~3 kA, 1 MeV, 250 nm, 5 m)</a:t>
            </a:r>
          </a:p>
          <a:p>
            <a:pPr marL="285750" indent="-285750" algn="just">
              <a:buFont typeface="Arial" panose="020B0604020202020204" pitchFamily="34" charset="0"/>
              <a:buChar char="•"/>
            </a:pPr>
            <a:r>
              <a:rPr lang="en-US" altLang="de-DE" sz="1600" dirty="0">
                <a:latin typeface="+mn-lt"/>
              </a:rPr>
              <a:t>BW improvements depend on photon energy: low photon energies have higher FEL gains and therefore perform worse </a:t>
            </a:r>
          </a:p>
        </p:txBody>
      </p:sp>
      <p:sp>
        <p:nvSpPr>
          <p:cNvPr id="10" name="TextBox 9">
            <a:extLst>
              <a:ext uri="{FF2B5EF4-FFF2-40B4-BE49-F238E27FC236}">
                <a16:creationId xmlns:a16="http://schemas.microsoft.com/office/drawing/2014/main" id="{B196B95B-A731-75A7-5991-F59EE881CE20}"/>
              </a:ext>
            </a:extLst>
          </p:cNvPr>
          <p:cNvSpPr txBox="1"/>
          <p:nvPr/>
        </p:nvSpPr>
        <p:spPr>
          <a:xfrm>
            <a:off x="853955" y="2614191"/>
            <a:ext cx="3332478" cy="339350"/>
          </a:xfrm>
          <a:prstGeom prst="rect">
            <a:avLst/>
          </a:prstGeom>
          <a:noFill/>
        </p:spPr>
        <p:txBody>
          <a:bodyPr wrap="square" lIns="0" tIns="0" rIns="0" bIns="0" rtlCol="0">
            <a:noAutofit/>
          </a:bodyPr>
          <a:lstStyle/>
          <a:p>
            <a:pPr>
              <a:lnSpc>
                <a:spcPct val="110000"/>
              </a:lnSpc>
              <a:spcBef>
                <a:spcPts val="0"/>
              </a:spcBef>
            </a:pPr>
            <a:r>
              <a:rPr lang="en-US" kern="1000" spc="30" dirty="0">
                <a:latin typeface="+mn-lt"/>
                <a:cs typeface="Franklin Gothic Book"/>
              </a:rPr>
              <a:t>1.2 keV, BW improved by factor of ~9</a:t>
            </a:r>
            <a:endParaRPr lang="de-CH" kern="1000" spc="30" dirty="0" err="1">
              <a:latin typeface="+mn-lt"/>
              <a:cs typeface="Franklin Gothic Book"/>
            </a:endParaRPr>
          </a:p>
        </p:txBody>
      </p:sp>
      <p:sp>
        <p:nvSpPr>
          <p:cNvPr id="11" name="TextBox 10">
            <a:extLst>
              <a:ext uri="{FF2B5EF4-FFF2-40B4-BE49-F238E27FC236}">
                <a16:creationId xmlns:a16="http://schemas.microsoft.com/office/drawing/2014/main" id="{FED133C8-A2B4-8A6F-9E3A-9FB8965BD484}"/>
              </a:ext>
            </a:extLst>
          </p:cNvPr>
          <p:cNvSpPr txBox="1"/>
          <p:nvPr/>
        </p:nvSpPr>
        <p:spPr>
          <a:xfrm>
            <a:off x="5307957" y="2614191"/>
            <a:ext cx="3332478" cy="339350"/>
          </a:xfrm>
          <a:prstGeom prst="rect">
            <a:avLst/>
          </a:prstGeom>
          <a:noFill/>
        </p:spPr>
        <p:txBody>
          <a:bodyPr wrap="square" lIns="0" tIns="0" rIns="0" bIns="0" rtlCol="0">
            <a:noAutofit/>
          </a:bodyPr>
          <a:lstStyle/>
          <a:p>
            <a:pPr>
              <a:lnSpc>
                <a:spcPct val="110000"/>
              </a:lnSpc>
              <a:spcBef>
                <a:spcPts val="0"/>
              </a:spcBef>
            </a:pPr>
            <a:r>
              <a:rPr lang="en-US" kern="1000" spc="30" dirty="0">
                <a:latin typeface="+mn-lt"/>
                <a:cs typeface="Franklin Gothic Book"/>
              </a:rPr>
              <a:t>250 eV, BW improved by factor of ~3</a:t>
            </a:r>
            <a:endParaRPr lang="de-CH" kern="1000" spc="30" dirty="0" err="1">
              <a:latin typeface="+mn-lt"/>
              <a:cs typeface="Franklin Gothic Book"/>
            </a:endParaRPr>
          </a:p>
        </p:txBody>
      </p:sp>
      <p:sp>
        <p:nvSpPr>
          <p:cNvPr id="12" name="TextBox 11">
            <a:extLst>
              <a:ext uri="{FF2B5EF4-FFF2-40B4-BE49-F238E27FC236}">
                <a16:creationId xmlns:a16="http://schemas.microsoft.com/office/drawing/2014/main" id="{3FD98EBC-72F3-F55D-37D6-8519AFF70EA4}"/>
              </a:ext>
            </a:extLst>
          </p:cNvPr>
          <p:cNvSpPr txBox="1">
            <a:spLocks noChangeArrowheads="1"/>
          </p:cNvSpPr>
          <p:nvPr/>
        </p:nvSpPr>
        <p:spPr bwMode="auto">
          <a:xfrm>
            <a:off x="983905" y="6423139"/>
            <a:ext cx="72061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gn="ctr"/>
            <a:r>
              <a:rPr lang="en-US" altLang="de-DE" sz="1600" i="1" dirty="0">
                <a:latin typeface="+mn-lt"/>
              </a:rPr>
              <a:t>[E. Prat and S. </a:t>
            </a:r>
            <a:r>
              <a:rPr lang="en-US" altLang="de-DE" sz="1600" i="1" dirty="0" err="1">
                <a:latin typeface="+mn-lt"/>
              </a:rPr>
              <a:t>Reiche</a:t>
            </a:r>
            <a:r>
              <a:rPr lang="en-US" altLang="de-DE" sz="1600" i="1" dirty="0">
                <a:latin typeface="+mn-lt"/>
              </a:rPr>
              <a:t>, JSR 26, 1085, 2019]</a:t>
            </a:r>
          </a:p>
        </p:txBody>
      </p:sp>
    </p:spTree>
    <p:extLst>
      <p:ext uri="{BB962C8B-B14F-4D97-AF65-F5344CB8AC3E}">
        <p14:creationId xmlns:p14="http://schemas.microsoft.com/office/powerpoint/2010/main" val="39861699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stomShape 3"/>
          <p:cNvSpPr/>
          <p:nvPr/>
        </p:nvSpPr>
        <p:spPr>
          <a:xfrm>
            <a:off x="141070" y="-130587"/>
            <a:ext cx="275936" cy="275936"/>
          </a:xfrm>
          <a:prstGeom prst="rect">
            <a:avLst/>
          </a:prstGeom>
          <a:noFill/>
          <a:ln>
            <a:noFill/>
          </a:ln>
        </p:spPr>
        <p:style>
          <a:lnRef idx="0">
            <a:scrgbClr r="0" g="0" b="0"/>
          </a:lnRef>
          <a:fillRef idx="0">
            <a:scrgbClr r="0" g="0" b="0"/>
          </a:fillRef>
          <a:effectRef idx="0">
            <a:scrgbClr r="0" g="0" b="0"/>
          </a:effectRef>
          <a:fontRef idx="minor"/>
        </p:style>
      </p:sp>
      <p:sp>
        <p:nvSpPr>
          <p:cNvPr id="46" name="CustomShape 4"/>
          <p:cNvSpPr/>
          <p:nvPr/>
        </p:nvSpPr>
        <p:spPr>
          <a:xfrm>
            <a:off x="279202" y="7544"/>
            <a:ext cx="275936" cy="275936"/>
          </a:xfrm>
          <a:prstGeom prst="rect">
            <a:avLst/>
          </a:prstGeom>
          <a:noFill/>
          <a:ln>
            <a:noFill/>
          </a:ln>
        </p:spPr>
        <p:style>
          <a:lnRef idx="0">
            <a:scrgbClr r="0" g="0" b="0"/>
          </a:lnRef>
          <a:fillRef idx="0">
            <a:scrgbClr r="0" g="0" b="0"/>
          </a:fillRef>
          <a:effectRef idx="0">
            <a:scrgbClr r="0" g="0" b="0"/>
          </a:effectRef>
          <a:fontRef idx="minor"/>
        </p:style>
      </p:sp>
      <p:sp>
        <p:nvSpPr>
          <p:cNvPr id="6" name="Titel 5"/>
          <p:cNvSpPr txBox="1">
            <a:spLocks/>
          </p:cNvSpPr>
          <p:nvPr/>
        </p:nvSpPr>
        <p:spPr>
          <a:xfrm>
            <a:off x="2077200" y="291600"/>
            <a:ext cx="6708025" cy="508500"/>
          </a:xfrm>
          <a:prstGeom prst="rect">
            <a:avLst/>
          </a:prstGeom>
        </p:spPr>
        <p:txBody>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US" dirty="0"/>
              <a:t>Contents</a:t>
            </a:r>
          </a:p>
        </p:txBody>
      </p:sp>
      <p:sp>
        <p:nvSpPr>
          <p:cNvPr id="3" name="TextBox 2"/>
          <p:cNvSpPr txBox="1"/>
          <p:nvPr/>
        </p:nvSpPr>
        <p:spPr>
          <a:xfrm>
            <a:off x="1259632" y="1340768"/>
            <a:ext cx="6480720" cy="2736304"/>
          </a:xfrm>
          <a:prstGeom prst="rect">
            <a:avLst/>
          </a:prstGeom>
          <a:solidFill>
            <a:schemeClr val="bg1">
              <a:lumMod val="85000"/>
            </a:schemeClr>
          </a:solidFill>
        </p:spPr>
        <p:txBody>
          <a:bodyPr wrap="none" lIns="0" tIns="0" rIns="0" bIns="0" rtlCol="0">
            <a:noAutofit/>
          </a:bodyPr>
          <a:lstStyle/>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Concept</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solidFill>
                <a:schemeClr val="bg1">
                  <a:lumMod val="75000"/>
                </a:schemeClr>
              </a:solidFill>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Simulations</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latin typeface="+mn-lt"/>
                <a:cs typeface="Franklin Gothic Book"/>
              </a:rPr>
              <a:t>Experimental results</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Conclusion</a:t>
            </a:r>
            <a:endParaRPr lang="de-CH" sz="2200" kern="1000" spc="30" dirty="0" err="1">
              <a:solidFill>
                <a:schemeClr val="bg1">
                  <a:lumMod val="75000"/>
                </a:schemeClr>
              </a:solidFill>
              <a:latin typeface="+mn-lt"/>
              <a:cs typeface="Franklin Gothic Book"/>
            </a:endParaRPr>
          </a:p>
        </p:txBody>
      </p:sp>
    </p:spTree>
    <p:extLst>
      <p:ext uri="{BB962C8B-B14F-4D97-AF65-F5344CB8AC3E}">
        <p14:creationId xmlns:p14="http://schemas.microsoft.com/office/powerpoint/2010/main" val="37817539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stomShape 3"/>
          <p:cNvSpPr/>
          <p:nvPr/>
        </p:nvSpPr>
        <p:spPr>
          <a:xfrm>
            <a:off x="141070" y="-130587"/>
            <a:ext cx="275936" cy="275936"/>
          </a:xfrm>
          <a:prstGeom prst="rect">
            <a:avLst/>
          </a:prstGeom>
          <a:noFill/>
          <a:ln>
            <a:noFill/>
          </a:ln>
        </p:spPr>
        <p:style>
          <a:lnRef idx="0">
            <a:scrgbClr r="0" g="0" b="0"/>
          </a:lnRef>
          <a:fillRef idx="0">
            <a:scrgbClr r="0" g="0" b="0"/>
          </a:fillRef>
          <a:effectRef idx="0">
            <a:scrgbClr r="0" g="0" b="0"/>
          </a:effectRef>
          <a:fontRef idx="minor"/>
        </p:style>
      </p:sp>
      <p:sp>
        <p:nvSpPr>
          <p:cNvPr id="46" name="CustomShape 4"/>
          <p:cNvSpPr/>
          <p:nvPr/>
        </p:nvSpPr>
        <p:spPr>
          <a:xfrm>
            <a:off x="279202" y="7544"/>
            <a:ext cx="275936" cy="275936"/>
          </a:xfrm>
          <a:prstGeom prst="rect">
            <a:avLst/>
          </a:prstGeom>
          <a:noFill/>
          <a:ln>
            <a:noFill/>
          </a:ln>
        </p:spPr>
        <p:style>
          <a:lnRef idx="0">
            <a:scrgbClr r="0" g="0" b="0"/>
          </a:lnRef>
          <a:fillRef idx="0">
            <a:scrgbClr r="0" g="0" b="0"/>
          </a:fillRef>
          <a:effectRef idx="0">
            <a:scrgbClr r="0" g="0" b="0"/>
          </a:effectRef>
          <a:fontRef idx="minor"/>
        </p:style>
      </p:sp>
      <p:sp>
        <p:nvSpPr>
          <p:cNvPr id="6" name="Titel 5"/>
          <p:cNvSpPr txBox="1">
            <a:spLocks/>
          </p:cNvSpPr>
          <p:nvPr/>
        </p:nvSpPr>
        <p:spPr>
          <a:xfrm>
            <a:off x="2077200" y="291600"/>
            <a:ext cx="6708025" cy="508500"/>
          </a:xfrm>
          <a:prstGeom prst="rect">
            <a:avLst/>
          </a:prstGeom>
        </p:spPr>
        <p:txBody>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US" dirty="0"/>
              <a:t>Overview</a:t>
            </a:r>
          </a:p>
        </p:txBody>
      </p:sp>
      <p:sp>
        <p:nvSpPr>
          <p:cNvPr id="3" name="TextBox 2"/>
          <p:cNvSpPr txBox="1"/>
          <p:nvPr/>
        </p:nvSpPr>
        <p:spPr>
          <a:xfrm>
            <a:off x="862831" y="1196752"/>
            <a:ext cx="7885633" cy="4859920"/>
          </a:xfrm>
          <a:prstGeom prst="rect">
            <a:avLst/>
          </a:prstGeom>
          <a:solidFill>
            <a:schemeClr val="bg1">
              <a:lumMod val="85000"/>
            </a:schemeClr>
          </a:solidFill>
        </p:spPr>
        <p:txBody>
          <a:bodyPr wrap="square" lIns="0" tIns="0" rIns="0" bIns="0" rtlCol="0">
            <a:spAutoFit/>
          </a:bodyPr>
          <a:lstStyle/>
          <a:p>
            <a:pPr marL="540000"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Measurements done in Athos beamline, mostly during February 18. With Philipp </a:t>
            </a:r>
            <a:r>
              <a:rPr lang="en-US" sz="1800" kern="1000" spc="30" dirty="0" err="1">
                <a:latin typeface="+mn-lt"/>
                <a:cs typeface="Franklin Gothic Book"/>
              </a:rPr>
              <a:t>Dijkstal</a:t>
            </a:r>
            <a:r>
              <a:rPr lang="en-US" sz="1800" kern="1000" spc="30" dirty="0">
                <a:latin typeface="+mn-lt"/>
                <a:cs typeface="Franklin Gothic Book"/>
              </a:rPr>
              <a:t>, Sven </a:t>
            </a:r>
            <a:r>
              <a:rPr lang="en-US" sz="1800" kern="1000" spc="30" dirty="0" err="1">
                <a:latin typeface="+mn-lt"/>
                <a:cs typeface="Franklin Gothic Book"/>
              </a:rPr>
              <a:t>Reiche</a:t>
            </a:r>
            <a:r>
              <a:rPr lang="en-US" sz="1800" kern="1000" spc="30" dirty="0">
                <a:latin typeface="+mn-lt"/>
                <a:cs typeface="Franklin Gothic Book"/>
              </a:rPr>
              <a:t> and </a:t>
            </a:r>
            <a:r>
              <a:rPr lang="en-US" sz="1800" kern="1000" spc="30" dirty="0" err="1">
                <a:latin typeface="+mn-lt"/>
                <a:cs typeface="Franklin Gothic Book"/>
              </a:rPr>
              <a:t>Wenxiang</a:t>
            </a:r>
            <a:r>
              <a:rPr lang="en-US" sz="1800" kern="1000" spc="30" dirty="0">
                <a:latin typeface="+mn-lt"/>
                <a:cs typeface="Franklin Gothic Book"/>
              </a:rPr>
              <a:t> Hu. </a:t>
            </a:r>
          </a:p>
          <a:p>
            <a:pPr marL="540000" indent="-342900">
              <a:lnSpc>
                <a:spcPct val="110000"/>
              </a:lnSpc>
              <a:spcBef>
                <a:spcPts val="0"/>
              </a:spcBef>
              <a:buClr>
                <a:srgbClr val="00B050"/>
              </a:buClr>
              <a:buFont typeface="Wingdings" panose="05000000000000000000" pitchFamily="2" charset="2"/>
              <a:buChar char="Ø"/>
            </a:pPr>
            <a:endParaRPr lang="en-US" sz="18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Achievements: </a:t>
            </a:r>
          </a:p>
          <a:p>
            <a:pPr marL="997200" lvl="1"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Demonstrated mode-coupled FEL at 500 eV: measured tunable frequency combs as a function of delay</a:t>
            </a:r>
          </a:p>
          <a:p>
            <a:pPr marL="997200" lvl="1"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Demonstrated HB-SASE at 330 and 500 eV: BW improved by a factor of 2 to 3 </a:t>
            </a:r>
            <a:r>
              <a:rPr lang="en-US" sz="1800" kern="1000" spc="30" dirty="0" err="1">
                <a:latin typeface="+mn-lt"/>
                <a:cs typeface="Franklin Gothic Book"/>
              </a:rPr>
              <a:t>wrt</a:t>
            </a:r>
            <a:r>
              <a:rPr lang="en-US" sz="1800" kern="1000" spc="30" dirty="0">
                <a:latin typeface="+mn-lt"/>
                <a:cs typeface="Franklin Gothic Book"/>
              </a:rPr>
              <a:t> SASE. Saturation length significantly reduced. </a:t>
            </a:r>
          </a:p>
          <a:p>
            <a:pPr marL="654300" lvl="1">
              <a:lnSpc>
                <a:spcPct val="110000"/>
              </a:lnSpc>
              <a:spcBef>
                <a:spcPts val="0"/>
              </a:spcBef>
              <a:buClr>
                <a:srgbClr val="00B050"/>
              </a:buClr>
            </a:pPr>
            <a:endParaRPr lang="en-US" sz="18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Outlook:</a:t>
            </a:r>
          </a:p>
          <a:p>
            <a:pPr marL="997200" lvl="1"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Demonstrate mode-locked lasing. </a:t>
            </a:r>
          </a:p>
          <a:p>
            <a:pPr marL="997200" lvl="1"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Improve HB-SASE results (expect factor 5-10 improvements in BW):  reduce energy chirp of the beam, better optimization of chicane delays. </a:t>
            </a:r>
          </a:p>
          <a:p>
            <a:pPr marL="997200" lvl="1" indent="-342900">
              <a:lnSpc>
                <a:spcPct val="110000"/>
              </a:lnSpc>
              <a:spcBef>
                <a:spcPts val="0"/>
              </a:spcBef>
              <a:buClr>
                <a:srgbClr val="00B050"/>
              </a:buClr>
              <a:buFont typeface="Wingdings" panose="05000000000000000000" pitchFamily="2" charset="2"/>
              <a:buChar char="Ø"/>
            </a:pPr>
            <a:endParaRPr lang="en-US" sz="18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More info: </a:t>
            </a:r>
            <a:r>
              <a:rPr lang="en-US" sz="1800" kern="1000" spc="30" dirty="0">
                <a:latin typeface="+mn-lt"/>
                <a:cs typeface="Franklin Gothic Book"/>
                <a:hlinkClick r:id="rId3"/>
              </a:rPr>
              <a:t>https://elog-gfa.psi.ch/SwissFEL+commissioning/32430</a:t>
            </a:r>
            <a:endParaRPr lang="de-CH" sz="2000" kern="1000" spc="30" dirty="0" err="1">
              <a:latin typeface="+mn-lt"/>
              <a:cs typeface="Franklin Gothic Book"/>
            </a:endParaRPr>
          </a:p>
        </p:txBody>
      </p:sp>
    </p:spTree>
    <p:extLst>
      <p:ext uri="{BB962C8B-B14F-4D97-AF65-F5344CB8AC3E}">
        <p14:creationId xmlns:p14="http://schemas.microsoft.com/office/powerpoint/2010/main" val="410281277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stomShape 3"/>
          <p:cNvSpPr/>
          <p:nvPr/>
        </p:nvSpPr>
        <p:spPr>
          <a:xfrm>
            <a:off x="141070" y="-130587"/>
            <a:ext cx="275936" cy="275936"/>
          </a:xfrm>
          <a:prstGeom prst="rect">
            <a:avLst/>
          </a:prstGeom>
          <a:noFill/>
          <a:ln>
            <a:noFill/>
          </a:ln>
        </p:spPr>
        <p:style>
          <a:lnRef idx="0">
            <a:scrgbClr r="0" g="0" b="0"/>
          </a:lnRef>
          <a:fillRef idx="0">
            <a:scrgbClr r="0" g="0" b="0"/>
          </a:fillRef>
          <a:effectRef idx="0">
            <a:scrgbClr r="0" g="0" b="0"/>
          </a:effectRef>
          <a:fontRef idx="minor"/>
        </p:style>
      </p:sp>
      <p:sp>
        <p:nvSpPr>
          <p:cNvPr id="46" name="CustomShape 4"/>
          <p:cNvSpPr/>
          <p:nvPr/>
        </p:nvSpPr>
        <p:spPr>
          <a:xfrm>
            <a:off x="279202" y="7544"/>
            <a:ext cx="275936" cy="275936"/>
          </a:xfrm>
          <a:prstGeom prst="rect">
            <a:avLst/>
          </a:prstGeom>
          <a:noFill/>
          <a:ln>
            <a:noFill/>
          </a:ln>
        </p:spPr>
        <p:style>
          <a:lnRef idx="0">
            <a:scrgbClr r="0" g="0" b="0"/>
          </a:lnRef>
          <a:fillRef idx="0">
            <a:scrgbClr r="0" g="0" b="0"/>
          </a:fillRef>
          <a:effectRef idx="0">
            <a:scrgbClr r="0" g="0" b="0"/>
          </a:effectRef>
          <a:fontRef idx="minor"/>
        </p:style>
      </p:sp>
      <p:sp>
        <p:nvSpPr>
          <p:cNvPr id="6" name="Titel 5"/>
          <p:cNvSpPr txBox="1">
            <a:spLocks/>
          </p:cNvSpPr>
          <p:nvPr/>
        </p:nvSpPr>
        <p:spPr>
          <a:xfrm>
            <a:off x="2077200" y="291600"/>
            <a:ext cx="6708025" cy="508500"/>
          </a:xfrm>
          <a:prstGeom prst="rect">
            <a:avLst/>
          </a:prstGeom>
        </p:spPr>
        <p:txBody>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US" dirty="0"/>
              <a:t>Mode-coupled FEL</a:t>
            </a:r>
          </a:p>
        </p:txBody>
      </p:sp>
      <p:grpSp>
        <p:nvGrpSpPr>
          <p:cNvPr id="32" name="Group 31">
            <a:extLst>
              <a:ext uri="{FF2B5EF4-FFF2-40B4-BE49-F238E27FC236}">
                <a16:creationId xmlns:a16="http://schemas.microsoft.com/office/drawing/2014/main" id="{3EAC0221-1690-C7B4-08EA-DCF306C5674C}"/>
              </a:ext>
            </a:extLst>
          </p:cNvPr>
          <p:cNvGrpSpPr/>
          <p:nvPr/>
        </p:nvGrpSpPr>
        <p:grpSpPr>
          <a:xfrm>
            <a:off x="3923929" y="1932490"/>
            <a:ext cx="5328592" cy="5024901"/>
            <a:chOff x="5076056" y="908720"/>
            <a:chExt cx="4057817" cy="5334134"/>
          </a:xfrm>
        </p:grpSpPr>
        <p:pic>
          <p:nvPicPr>
            <p:cNvPr id="20" name="Picture 19" descr="A green and blue graph&#10;&#10;Description automatically generated">
              <a:extLst>
                <a:ext uri="{FF2B5EF4-FFF2-40B4-BE49-F238E27FC236}">
                  <a16:creationId xmlns:a16="http://schemas.microsoft.com/office/drawing/2014/main" id="{B6697519-ABDF-F01F-73C3-321C3B502EBA}"/>
                </a:ext>
              </a:extLst>
            </p:cNvPr>
            <p:cNvPicPr>
              <a:picLocks noChangeAspect="1"/>
            </p:cNvPicPr>
            <p:nvPr/>
          </p:nvPicPr>
          <p:blipFill>
            <a:blip r:embed="rId3"/>
            <a:stretch>
              <a:fillRect/>
            </a:stretch>
          </p:blipFill>
          <p:spPr>
            <a:xfrm>
              <a:off x="7020644" y="4337548"/>
              <a:ext cx="2102644" cy="1893094"/>
            </a:xfrm>
            <a:prstGeom prst="rect">
              <a:avLst/>
            </a:prstGeom>
          </p:spPr>
        </p:pic>
        <p:pic>
          <p:nvPicPr>
            <p:cNvPr id="21" name="Picture 20" descr="A green and blue graph&#10;&#10;Description automatically generated">
              <a:extLst>
                <a:ext uri="{FF2B5EF4-FFF2-40B4-BE49-F238E27FC236}">
                  <a16:creationId xmlns:a16="http://schemas.microsoft.com/office/drawing/2014/main" id="{EA964581-2A01-F051-3729-6B3D02C827D3}"/>
                </a:ext>
              </a:extLst>
            </p:cNvPr>
            <p:cNvPicPr>
              <a:picLocks noChangeAspect="1"/>
            </p:cNvPicPr>
            <p:nvPr/>
          </p:nvPicPr>
          <p:blipFill>
            <a:blip r:embed="rId4"/>
            <a:stretch>
              <a:fillRect/>
            </a:stretch>
          </p:blipFill>
          <p:spPr>
            <a:xfrm>
              <a:off x="7008406" y="2625590"/>
              <a:ext cx="2102644" cy="1893094"/>
            </a:xfrm>
            <a:prstGeom prst="rect">
              <a:avLst/>
            </a:prstGeom>
          </p:spPr>
        </p:pic>
        <p:pic>
          <p:nvPicPr>
            <p:cNvPr id="22" name="Picture 21" descr="A green and blue graph&#10;&#10;Description automatically generated">
              <a:extLst>
                <a:ext uri="{FF2B5EF4-FFF2-40B4-BE49-F238E27FC236}">
                  <a16:creationId xmlns:a16="http://schemas.microsoft.com/office/drawing/2014/main" id="{D67FE171-E8F3-DA48-7969-F8E9B1EBA1A3}"/>
                </a:ext>
              </a:extLst>
            </p:cNvPr>
            <p:cNvPicPr>
              <a:picLocks noChangeAspect="1"/>
            </p:cNvPicPr>
            <p:nvPr/>
          </p:nvPicPr>
          <p:blipFill>
            <a:blip r:embed="rId5"/>
            <a:stretch>
              <a:fillRect/>
            </a:stretch>
          </p:blipFill>
          <p:spPr>
            <a:xfrm>
              <a:off x="7031229" y="923601"/>
              <a:ext cx="2102644" cy="1893094"/>
            </a:xfrm>
            <a:prstGeom prst="rect">
              <a:avLst/>
            </a:prstGeom>
          </p:spPr>
        </p:pic>
        <p:pic>
          <p:nvPicPr>
            <p:cNvPr id="23" name="Picture 22" descr="A green and blue graph&#10;&#10;Description automatically generated">
              <a:extLst>
                <a:ext uri="{FF2B5EF4-FFF2-40B4-BE49-F238E27FC236}">
                  <a16:creationId xmlns:a16="http://schemas.microsoft.com/office/drawing/2014/main" id="{C7EF0ADB-A5CE-8674-4723-3008D2DB3DEE}"/>
                </a:ext>
              </a:extLst>
            </p:cNvPr>
            <p:cNvPicPr>
              <a:picLocks noChangeAspect="1"/>
            </p:cNvPicPr>
            <p:nvPr/>
          </p:nvPicPr>
          <p:blipFill>
            <a:blip r:embed="rId6"/>
            <a:stretch>
              <a:fillRect/>
            </a:stretch>
          </p:blipFill>
          <p:spPr>
            <a:xfrm>
              <a:off x="5104961" y="4349760"/>
              <a:ext cx="2102644" cy="1893094"/>
            </a:xfrm>
            <a:prstGeom prst="rect">
              <a:avLst/>
            </a:prstGeom>
          </p:spPr>
        </p:pic>
        <p:pic>
          <p:nvPicPr>
            <p:cNvPr id="24" name="Picture 23" descr="A blue and green gradient&#10;&#10;Description automatically generated with medium confidence">
              <a:extLst>
                <a:ext uri="{FF2B5EF4-FFF2-40B4-BE49-F238E27FC236}">
                  <a16:creationId xmlns:a16="http://schemas.microsoft.com/office/drawing/2014/main" id="{2A1FFD80-B514-0F78-03BC-2A111FB7CB55}"/>
                </a:ext>
              </a:extLst>
            </p:cNvPr>
            <p:cNvPicPr>
              <a:picLocks noChangeAspect="1"/>
            </p:cNvPicPr>
            <p:nvPr/>
          </p:nvPicPr>
          <p:blipFill>
            <a:blip r:embed="rId7"/>
            <a:stretch>
              <a:fillRect/>
            </a:stretch>
          </p:blipFill>
          <p:spPr>
            <a:xfrm>
              <a:off x="5076056" y="2642552"/>
              <a:ext cx="2102644" cy="1893094"/>
            </a:xfrm>
            <a:prstGeom prst="rect">
              <a:avLst/>
            </a:prstGeom>
          </p:spPr>
        </p:pic>
        <p:pic>
          <p:nvPicPr>
            <p:cNvPr id="25" name="Picture 24" descr="A blue and green sound waves&#10;&#10;Description automatically generated with medium confidence">
              <a:extLst>
                <a:ext uri="{FF2B5EF4-FFF2-40B4-BE49-F238E27FC236}">
                  <a16:creationId xmlns:a16="http://schemas.microsoft.com/office/drawing/2014/main" id="{72126ECE-D8EF-C8EA-8262-5298AC3A7647}"/>
                </a:ext>
              </a:extLst>
            </p:cNvPr>
            <p:cNvPicPr>
              <a:picLocks noChangeAspect="1"/>
            </p:cNvPicPr>
            <p:nvPr/>
          </p:nvPicPr>
          <p:blipFill>
            <a:blip r:embed="rId8"/>
            <a:stretch>
              <a:fillRect/>
            </a:stretch>
          </p:blipFill>
          <p:spPr>
            <a:xfrm>
              <a:off x="5112923" y="908720"/>
              <a:ext cx="2102644" cy="1893094"/>
            </a:xfrm>
            <a:prstGeom prst="rect">
              <a:avLst/>
            </a:prstGeom>
          </p:spPr>
        </p:pic>
        <p:sp>
          <p:nvSpPr>
            <p:cNvPr id="26" name="TextBox 25">
              <a:extLst>
                <a:ext uri="{FF2B5EF4-FFF2-40B4-BE49-F238E27FC236}">
                  <a16:creationId xmlns:a16="http://schemas.microsoft.com/office/drawing/2014/main" id="{BB659522-8F6D-A919-3544-3B2AC983D7B0}"/>
                </a:ext>
              </a:extLst>
            </p:cNvPr>
            <p:cNvSpPr txBox="1"/>
            <p:nvPr/>
          </p:nvSpPr>
          <p:spPr>
            <a:xfrm>
              <a:off x="5485562" y="1237110"/>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FFFF00"/>
                  </a:solidFill>
                  <a:latin typeface="Calibri"/>
                </a:rPr>
                <a:t>400 nm</a:t>
              </a:r>
              <a:endParaRPr lang="de-CH" sz="1800" dirty="0" err="1">
                <a:solidFill>
                  <a:srgbClr val="FFFF00"/>
                </a:solidFill>
                <a:latin typeface="Calibri"/>
              </a:endParaRPr>
            </a:p>
          </p:txBody>
        </p:sp>
        <p:sp>
          <p:nvSpPr>
            <p:cNvPr id="27" name="TextBox 26">
              <a:extLst>
                <a:ext uri="{FF2B5EF4-FFF2-40B4-BE49-F238E27FC236}">
                  <a16:creationId xmlns:a16="http://schemas.microsoft.com/office/drawing/2014/main" id="{D56CD7FA-7B95-69E1-0B58-58B53A36A341}"/>
                </a:ext>
              </a:extLst>
            </p:cNvPr>
            <p:cNvSpPr txBox="1"/>
            <p:nvPr/>
          </p:nvSpPr>
          <p:spPr>
            <a:xfrm>
              <a:off x="7635370" y="1227934"/>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FFFF00"/>
                  </a:solidFill>
                  <a:latin typeface="Calibri"/>
                </a:rPr>
                <a:t>1000 nm</a:t>
              </a:r>
              <a:endParaRPr lang="de-CH" sz="1800" dirty="0" err="1">
                <a:solidFill>
                  <a:srgbClr val="FFFF00"/>
                </a:solidFill>
                <a:latin typeface="Calibri"/>
              </a:endParaRPr>
            </a:p>
          </p:txBody>
        </p:sp>
        <p:sp>
          <p:nvSpPr>
            <p:cNvPr id="28" name="TextBox 27">
              <a:extLst>
                <a:ext uri="{FF2B5EF4-FFF2-40B4-BE49-F238E27FC236}">
                  <a16:creationId xmlns:a16="http://schemas.microsoft.com/office/drawing/2014/main" id="{C748EE69-DCB0-A8A8-49FA-84D798B4BB1F}"/>
                </a:ext>
              </a:extLst>
            </p:cNvPr>
            <p:cNvSpPr txBox="1"/>
            <p:nvPr/>
          </p:nvSpPr>
          <p:spPr>
            <a:xfrm>
              <a:off x="7635370" y="2915181"/>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FFFF00"/>
                  </a:solidFill>
                  <a:latin typeface="Calibri"/>
                </a:rPr>
                <a:t>1200 nm</a:t>
              </a:r>
              <a:endParaRPr lang="de-CH" sz="1800" dirty="0" err="1">
                <a:solidFill>
                  <a:srgbClr val="FFFF00"/>
                </a:solidFill>
                <a:latin typeface="Calibri"/>
              </a:endParaRPr>
            </a:p>
          </p:txBody>
        </p:sp>
        <p:sp>
          <p:nvSpPr>
            <p:cNvPr id="29" name="TextBox 28">
              <a:extLst>
                <a:ext uri="{FF2B5EF4-FFF2-40B4-BE49-F238E27FC236}">
                  <a16:creationId xmlns:a16="http://schemas.microsoft.com/office/drawing/2014/main" id="{73D1285F-1C5A-BF6A-F12A-7303EE4528C0}"/>
                </a:ext>
              </a:extLst>
            </p:cNvPr>
            <p:cNvSpPr txBox="1"/>
            <p:nvPr/>
          </p:nvSpPr>
          <p:spPr>
            <a:xfrm>
              <a:off x="7637275" y="4674840"/>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FFFF00"/>
                  </a:solidFill>
                  <a:latin typeface="Calibri"/>
                </a:rPr>
                <a:t>1400 nm</a:t>
              </a:r>
              <a:endParaRPr lang="de-CH" sz="1800" dirty="0" err="1">
                <a:solidFill>
                  <a:srgbClr val="FFFF00"/>
                </a:solidFill>
                <a:latin typeface="Calibri"/>
              </a:endParaRPr>
            </a:p>
          </p:txBody>
        </p:sp>
        <p:sp>
          <p:nvSpPr>
            <p:cNvPr id="30" name="TextBox 29">
              <a:extLst>
                <a:ext uri="{FF2B5EF4-FFF2-40B4-BE49-F238E27FC236}">
                  <a16:creationId xmlns:a16="http://schemas.microsoft.com/office/drawing/2014/main" id="{CEE2D82E-F1C6-EDBC-A89E-D1C63264E23C}"/>
                </a:ext>
              </a:extLst>
            </p:cNvPr>
            <p:cNvSpPr txBox="1"/>
            <p:nvPr/>
          </p:nvSpPr>
          <p:spPr>
            <a:xfrm>
              <a:off x="5476418" y="2944318"/>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FFFF00"/>
                  </a:solidFill>
                  <a:latin typeface="Calibri"/>
                </a:rPr>
                <a:t>600 nm</a:t>
              </a:r>
              <a:endParaRPr lang="de-CH" sz="1800" dirty="0" err="1">
                <a:solidFill>
                  <a:srgbClr val="FFFF00"/>
                </a:solidFill>
                <a:latin typeface="Calibri"/>
              </a:endParaRPr>
            </a:p>
          </p:txBody>
        </p:sp>
        <p:sp>
          <p:nvSpPr>
            <p:cNvPr id="31" name="TextBox 30">
              <a:extLst>
                <a:ext uri="{FF2B5EF4-FFF2-40B4-BE49-F238E27FC236}">
                  <a16:creationId xmlns:a16="http://schemas.microsoft.com/office/drawing/2014/main" id="{7508E9C9-BD98-9D35-0788-F90A5C728D8D}"/>
                </a:ext>
              </a:extLst>
            </p:cNvPr>
            <p:cNvSpPr txBox="1"/>
            <p:nvPr/>
          </p:nvSpPr>
          <p:spPr>
            <a:xfrm>
              <a:off x="5444355" y="4674840"/>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FFFF00"/>
                  </a:solidFill>
                  <a:latin typeface="Calibri"/>
                </a:rPr>
                <a:t>800 nm</a:t>
              </a:r>
              <a:endParaRPr lang="de-CH" sz="1800" dirty="0" err="1">
                <a:solidFill>
                  <a:srgbClr val="FFFF00"/>
                </a:solidFill>
                <a:latin typeface="Calibri"/>
              </a:endParaRPr>
            </a:p>
          </p:txBody>
        </p:sp>
      </p:grpSp>
      <p:sp>
        <p:nvSpPr>
          <p:cNvPr id="33" name="TextBox 32">
            <a:extLst>
              <a:ext uri="{FF2B5EF4-FFF2-40B4-BE49-F238E27FC236}">
                <a16:creationId xmlns:a16="http://schemas.microsoft.com/office/drawing/2014/main" id="{ADE9E2CB-15E3-54EC-CE1C-8CED791CF20D}"/>
              </a:ext>
            </a:extLst>
          </p:cNvPr>
          <p:cNvSpPr txBox="1"/>
          <p:nvPr/>
        </p:nvSpPr>
        <p:spPr>
          <a:xfrm>
            <a:off x="701627" y="869044"/>
            <a:ext cx="8083598" cy="1280479"/>
          </a:xfrm>
          <a:prstGeom prst="rect">
            <a:avLst/>
          </a:prstGeom>
          <a:noFill/>
        </p:spPr>
        <p:txBody>
          <a:bodyPr wrap="square" lIns="0" tIns="0" rIns="0" bIns="0" rtlCol="0">
            <a:spAutoFit/>
          </a:bodyPr>
          <a:lstStyle/>
          <a:p>
            <a:pPr marL="285750" indent="-285750" eaLnBrk="1" hangingPunct="1">
              <a:lnSpc>
                <a:spcPct val="110000"/>
              </a:lnSpc>
              <a:spcBef>
                <a:spcPts val="600"/>
              </a:spcBef>
              <a:buClr>
                <a:srgbClr val="000000"/>
              </a:buClr>
              <a:buFont typeface="Wingdings" panose="05000000000000000000" pitchFamily="2" charset="2"/>
              <a:buChar char="Ø"/>
            </a:pPr>
            <a:r>
              <a:rPr lang="en-US" sz="1800" dirty="0">
                <a:solidFill>
                  <a:srgbClr val="000000"/>
                </a:solidFill>
                <a:latin typeface="Calibri"/>
              </a:rPr>
              <a:t>Measured frequency combs for different delays. Number and separation of combs depends on delay (more delay </a:t>
            </a:r>
            <a:r>
              <a:rPr lang="en-US" sz="1800" dirty="0">
                <a:solidFill>
                  <a:srgbClr val="000000"/>
                </a:solidFill>
                <a:latin typeface="Calibri"/>
                <a:sym typeface="Wingdings" panose="05000000000000000000" pitchFamily="2" charset="2"/>
              </a:rPr>
              <a:t> less separation and more combs). Delay + slippage corresponds approximately to mode separation.</a:t>
            </a:r>
            <a:endParaRPr lang="en-US" sz="1800" dirty="0">
              <a:solidFill>
                <a:srgbClr val="000000"/>
              </a:solidFill>
              <a:latin typeface="Calibri"/>
            </a:endParaRPr>
          </a:p>
          <a:p>
            <a:pPr eaLnBrk="1" hangingPunct="1">
              <a:lnSpc>
                <a:spcPct val="110000"/>
              </a:lnSpc>
              <a:spcBef>
                <a:spcPts val="600"/>
              </a:spcBef>
              <a:buClr>
                <a:srgbClr val="000000"/>
              </a:buClr>
            </a:pPr>
            <a:endParaRPr lang="en-US" sz="1800" dirty="0">
              <a:solidFill>
                <a:srgbClr val="000000"/>
              </a:solidFill>
              <a:latin typeface="Calibri"/>
            </a:endParaRPr>
          </a:p>
        </p:txBody>
      </p:sp>
      <p:pic>
        <p:nvPicPr>
          <p:cNvPr id="37" name="Picture 36" descr="A graph of a graph&#10;&#10;Description automatically generated">
            <a:extLst>
              <a:ext uri="{FF2B5EF4-FFF2-40B4-BE49-F238E27FC236}">
                <a16:creationId xmlns:a16="http://schemas.microsoft.com/office/drawing/2014/main" id="{DD9236A0-1541-7932-3AC6-329D197AA4BB}"/>
              </a:ext>
            </a:extLst>
          </p:cNvPr>
          <p:cNvPicPr>
            <a:picLocks noChangeAspect="1"/>
          </p:cNvPicPr>
          <p:nvPr/>
        </p:nvPicPr>
        <p:blipFill>
          <a:blip r:embed="rId9"/>
          <a:stretch>
            <a:fillRect/>
          </a:stretch>
        </p:blipFill>
        <p:spPr>
          <a:xfrm>
            <a:off x="755576" y="4320481"/>
            <a:ext cx="2928796" cy="2636911"/>
          </a:xfrm>
          <a:prstGeom prst="rect">
            <a:avLst/>
          </a:prstGeom>
        </p:spPr>
      </p:pic>
      <p:sp>
        <p:nvSpPr>
          <p:cNvPr id="38" name="TextBox 37">
            <a:extLst>
              <a:ext uri="{FF2B5EF4-FFF2-40B4-BE49-F238E27FC236}">
                <a16:creationId xmlns:a16="http://schemas.microsoft.com/office/drawing/2014/main" id="{FA12C70C-96AE-5CB7-CC29-05AA985B0FCA}"/>
              </a:ext>
            </a:extLst>
          </p:cNvPr>
          <p:cNvSpPr txBox="1"/>
          <p:nvPr/>
        </p:nvSpPr>
        <p:spPr>
          <a:xfrm>
            <a:off x="1533116" y="1826490"/>
            <a:ext cx="3038884" cy="738414"/>
          </a:xfrm>
          <a:prstGeom prst="rect">
            <a:avLst/>
          </a:prstGeom>
          <a:noFill/>
        </p:spPr>
        <p:txBody>
          <a:bodyPr wrap="square" lIns="0" tIns="0" rIns="0" bIns="0" rtlCol="0">
            <a:noAutofit/>
          </a:bodyPr>
          <a:lstStyle/>
          <a:p>
            <a:pPr>
              <a:lnSpc>
                <a:spcPct val="110000"/>
              </a:lnSpc>
              <a:spcBef>
                <a:spcPts val="0"/>
              </a:spcBef>
            </a:pPr>
            <a:r>
              <a:rPr lang="en-US" sz="1800" kern="1000" spc="30" dirty="0">
                <a:latin typeface="+mn-lt"/>
                <a:cs typeface="Franklin Gothic Book"/>
              </a:rPr>
              <a:t>Average spectra</a:t>
            </a:r>
            <a:endParaRPr lang="de-CH" sz="1800" kern="1000" spc="30" dirty="0" err="1">
              <a:latin typeface="+mn-lt"/>
              <a:cs typeface="Franklin Gothic Book"/>
            </a:endParaRPr>
          </a:p>
        </p:txBody>
      </p:sp>
      <p:pic>
        <p:nvPicPr>
          <p:cNvPr id="39" name="Picture 38" descr="A graph of a graph&#10;&#10;Description automatically generated">
            <a:extLst>
              <a:ext uri="{FF2B5EF4-FFF2-40B4-BE49-F238E27FC236}">
                <a16:creationId xmlns:a16="http://schemas.microsoft.com/office/drawing/2014/main" id="{DE16E61C-2612-9ECA-C74A-4AAA9FAA08B8}"/>
              </a:ext>
            </a:extLst>
          </p:cNvPr>
          <p:cNvPicPr>
            <a:picLocks noChangeAspect="1"/>
          </p:cNvPicPr>
          <p:nvPr/>
        </p:nvPicPr>
        <p:blipFill rotWithShape="1">
          <a:blip r:embed="rId10"/>
          <a:srcRect t="5262"/>
          <a:stretch/>
        </p:blipFill>
        <p:spPr>
          <a:xfrm>
            <a:off x="765405" y="2132856"/>
            <a:ext cx="2928796" cy="2498144"/>
          </a:xfrm>
          <a:prstGeom prst="rect">
            <a:avLst/>
          </a:prstGeom>
        </p:spPr>
      </p:pic>
      <p:sp>
        <p:nvSpPr>
          <p:cNvPr id="40" name="TextBox 39">
            <a:extLst>
              <a:ext uri="{FF2B5EF4-FFF2-40B4-BE49-F238E27FC236}">
                <a16:creationId xmlns:a16="http://schemas.microsoft.com/office/drawing/2014/main" id="{3AB3D1CE-329F-F206-3048-804F5807C719}"/>
              </a:ext>
            </a:extLst>
          </p:cNvPr>
          <p:cNvSpPr txBox="1"/>
          <p:nvPr/>
        </p:nvSpPr>
        <p:spPr>
          <a:xfrm>
            <a:off x="2483768" y="2994954"/>
            <a:ext cx="1144826" cy="939194"/>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latin typeface="Calibri"/>
              </a:rPr>
              <a:t>400 nm</a:t>
            </a:r>
            <a:endParaRPr lang="de-CH" sz="1800" dirty="0" err="1">
              <a:latin typeface="Calibri"/>
            </a:endParaRPr>
          </a:p>
        </p:txBody>
      </p:sp>
      <p:sp>
        <p:nvSpPr>
          <p:cNvPr id="41" name="TextBox 40">
            <a:extLst>
              <a:ext uri="{FF2B5EF4-FFF2-40B4-BE49-F238E27FC236}">
                <a16:creationId xmlns:a16="http://schemas.microsoft.com/office/drawing/2014/main" id="{4959E170-7597-9B21-3F2E-93711C0D8F85}"/>
              </a:ext>
            </a:extLst>
          </p:cNvPr>
          <p:cNvSpPr txBox="1"/>
          <p:nvPr/>
        </p:nvSpPr>
        <p:spPr>
          <a:xfrm>
            <a:off x="2483768" y="4723146"/>
            <a:ext cx="1144826" cy="939194"/>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latin typeface="Calibri"/>
              </a:rPr>
              <a:t>1000 nm</a:t>
            </a:r>
            <a:endParaRPr lang="de-CH" sz="1800" dirty="0" err="1">
              <a:latin typeface="Calibri"/>
            </a:endParaRPr>
          </a:p>
        </p:txBody>
      </p:sp>
      <p:sp>
        <p:nvSpPr>
          <p:cNvPr id="42" name="TextBox 41">
            <a:extLst>
              <a:ext uri="{FF2B5EF4-FFF2-40B4-BE49-F238E27FC236}">
                <a16:creationId xmlns:a16="http://schemas.microsoft.com/office/drawing/2014/main" id="{277319EB-104C-2233-016D-FFF0C510D15C}"/>
              </a:ext>
            </a:extLst>
          </p:cNvPr>
          <p:cNvSpPr txBox="1"/>
          <p:nvPr/>
        </p:nvSpPr>
        <p:spPr>
          <a:xfrm>
            <a:off x="5784874" y="1826490"/>
            <a:ext cx="3038884" cy="738414"/>
          </a:xfrm>
          <a:prstGeom prst="rect">
            <a:avLst/>
          </a:prstGeom>
          <a:noFill/>
        </p:spPr>
        <p:txBody>
          <a:bodyPr wrap="square" lIns="0" tIns="0" rIns="0" bIns="0" rtlCol="0">
            <a:noAutofit/>
          </a:bodyPr>
          <a:lstStyle/>
          <a:p>
            <a:pPr>
              <a:lnSpc>
                <a:spcPct val="110000"/>
              </a:lnSpc>
              <a:spcBef>
                <a:spcPts val="0"/>
              </a:spcBef>
            </a:pPr>
            <a:r>
              <a:rPr lang="en-US" sz="1800" kern="1000" spc="30" dirty="0">
                <a:latin typeface="+mn-lt"/>
                <a:cs typeface="Franklin Gothic Book"/>
              </a:rPr>
              <a:t>Single-shot spectra</a:t>
            </a:r>
            <a:endParaRPr lang="de-CH" sz="1800" kern="1000" spc="30" dirty="0" err="1">
              <a:latin typeface="+mn-lt"/>
              <a:cs typeface="Franklin Gothic Book"/>
            </a:endParaRPr>
          </a:p>
        </p:txBody>
      </p:sp>
    </p:spTree>
    <p:extLst>
      <p:ext uri="{BB962C8B-B14F-4D97-AF65-F5344CB8AC3E}">
        <p14:creationId xmlns:p14="http://schemas.microsoft.com/office/powerpoint/2010/main" val="49172326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stomShape 3"/>
          <p:cNvSpPr/>
          <p:nvPr/>
        </p:nvSpPr>
        <p:spPr>
          <a:xfrm>
            <a:off x="141070" y="-130587"/>
            <a:ext cx="275936" cy="275936"/>
          </a:xfrm>
          <a:prstGeom prst="rect">
            <a:avLst/>
          </a:prstGeom>
          <a:noFill/>
          <a:ln>
            <a:noFill/>
          </a:ln>
        </p:spPr>
        <p:style>
          <a:lnRef idx="0">
            <a:scrgbClr r="0" g="0" b="0"/>
          </a:lnRef>
          <a:fillRef idx="0">
            <a:scrgbClr r="0" g="0" b="0"/>
          </a:fillRef>
          <a:effectRef idx="0">
            <a:scrgbClr r="0" g="0" b="0"/>
          </a:effectRef>
          <a:fontRef idx="minor"/>
        </p:style>
      </p:sp>
      <p:sp>
        <p:nvSpPr>
          <p:cNvPr id="46" name="CustomShape 4"/>
          <p:cNvSpPr/>
          <p:nvPr/>
        </p:nvSpPr>
        <p:spPr>
          <a:xfrm>
            <a:off x="279202" y="7544"/>
            <a:ext cx="275936" cy="275936"/>
          </a:xfrm>
          <a:prstGeom prst="rect">
            <a:avLst/>
          </a:prstGeom>
          <a:noFill/>
          <a:ln>
            <a:noFill/>
          </a:ln>
        </p:spPr>
        <p:style>
          <a:lnRef idx="0">
            <a:scrgbClr r="0" g="0" b="0"/>
          </a:lnRef>
          <a:fillRef idx="0">
            <a:scrgbClr r="0" g="0" b="0"/>
          </a:fillRef>
          <a:effectRef idx="0">
            <a:scrgbClr r="0" g="0" b="0"/>
          </a:effectRef>
          <a:fontRef idx="minor"/>
        </p:style>
      </p:sp>
      <p:sp>
        <p:nvSpPr>
          <p:cNvPr id="6" name="Titel 5"/>
          <p:cNvSpPr txBox="1">
            <a:spLocks/>
          </p:cNvSpPr>
          <p:nvPr/>
        </p:nvSpPr>
        <p:spPr>
          <a:xfrm>
            <a:off x="2077200" y="291600"/>
            <a:ext cx="6708025" cy="508500"/>
          </a:xfrm>
          <a:prstGeom prst="rect">
            <a:avLst/>
          </a:prstGeom>
        </p:spPr>
        <p:txBody>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US" dirty="0"/>
              <a:t>HB-SASE</a:t>
            </a:r>
          </a:p>
        </p:txBody>
      </p:sp>
      <p:pic>
        <p:nvPicPr>
          <p:cNvPr id="2" name="Picture 1" descr="A graph of different colored lines&#10;&#10;Description automatically generated">
            <a:extLst>
              <a:ext uri="{FF2B5EF4-FFF2-40B4-BE49-F238E27FC236}">
                <a16:creationId xmlns:a16="http://schemas.microsoft.com/office/drawing/2014/main" id="{7D39B2C2-A7B8-198B-698B-3513BE145785}"/>
              </a:ext>
            </a:extLst>
          </p:cNvPr>
          <p:cNvPicPr>
            <a:picLocks noChangeAspect="1"/>
          </p:cNvPicPr>
          <p:nvPr/>
        </p:nvPicPr>
        <p:blipFill>
          <a:blip r:embed="rId3"/>
          <a:stretch>
            <a:fillRect/>
          </a:stretch>
        </p:blipFill>
        <p:spPr>
          <a:xfrm>
            <a:off x="25780" y="3169685"/>
            <a:ext cx="4687065" cy="3515299"/>
          </a:xfrm>
          <a:prstGeom prst="rect">
            <a:avLst/>
          </a:prstGeom>
        </p:spPr>
      </p:pic>
      <p:pic>
        <p:nvPicPr>
          <p:cNvPr id="3" name="Picture 2" descr="A graph of a graph&#10;&#10;Description automatically generated">
            <a:extLst>
              <a:ext uri="{FF2B5EF4-FFF2-40B4-BE49-F238E27FC236}">
                <a16:creationId xmlns:a16="http://schemas.microsoft.com/office/drawing/2014/main" id="{EC1CBEEA-B372-3E47-9A03-F7B01819B8B0}"/>
              </a:ext>
            </a:extLst>
          </p:cNvPr>
          <p:cNvPicPr>
            <a:picLocks noChangeAspect="1"/>
          </p:cNvPicPr>
          <p:nvPr/>
        </p:nvPicPr>
        <p:blipFill>
          <a:blip r:embed="rId4"/>
          <a:stretch>
            <a:fillRect/>
          </a:stretch>
        </p:blipFill>
        <p:spPr>
          <a:xfrm>
            <a:off x="4499992" y="3356992"/>
            <a:ext cx="4533525" cy="3398848"/>
          </a:xfrm>
          <a:prstGeom prst="rect">
            <a:avLst/>
          </a:prstGeom>
        </p:spPr>
      </p:pic>
      <p:pic>
        <p:nvPicPr>
          <p:cNvPr id="4" name="Picture 3" descr="A graph of a graph of a graph&#10;&#10;Description automatically generated with medium confidence">
            <a:extLst>
              <a:ext uri="{FF2B5EF4-FFF2-40B4-BE49-F238E27FC236}">
                <a16:creationId xmlns:a16="http://schemas.microsoft.com/office/drawing/2014/main" id="{D6551BFF-7926-D49C-592D-FA4C34913583}"/>
              </a:ext>
            </a:extLst>
          </p:cNvPr>
          <p:cNvPicPr>
            <a:picLocks noChangeAspect="1"/>
          </p:cNvPicPr>
          <p:nvPr/>
        </p:nvPicPr>
        <p:blipFill>
          <a:blip r:embed="rId5"/>
          <a:stretch>
            <a:fillRect/>
          </a:stretch>
        </p:blipFill>
        <p:spPr>
          <a:xfrm>
            <a:off x="4572000" y="332656"/>
            <a:ext cx="4533525" cy="3398848"/>
          </a:xfrm>
          <a:prstGeom prst="rect">
            <a:avLst/>
          </a:prstGeom>
        </p:spPr>
      </p:pic>
      <p:sp>
        <p:nvSpPr>
          <p:cNvPr id="5" name="TextBox 4">
            <a:extLst>
              <a:ext uri="{FF2B5EF4-FFF2-40B4-BE49-F238E27FC236}">
                <a16:creationId xmlns:a16="http://schemas.microsoft.com/office/drawing/2014/main" id="{FD6B6A5D-730F-8A75-0A02-EED133E30313}"/>
              </a:ext>
            </a:extLst>
          </p:cNvPr>
          <p:cNvSpPr txBox="1"/>
          <p:nvPr/>
        </p:nvSpPr>
        <p:spPr>
          <a:xfrm>
            <a:off x="6943990" y="1015887"/>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Calibri"/>
              </a:rPr>
              <a:t>HB-SASE</a:t>
            </a:r>
            <a:endParaRPr lang="de-CH" sz="1800" dirty="0" err="1">
              <a:solidFill>
                <a:srgbClr val="000000"/>
              </a:solidFill>
              <a:latin typeface="Calibri"/>
            </a:endParaRPr>
          </a:p>
        </p:txBody>
      </p:sp>
      <p:sp>
        <p:nvSpPr>
          <p:cNvPr id="7" name="TextBox 6">
            <a:extLst>
              <a:ext uri="{FF2B5EF4-FFF2-40B4-BE49-F238E27FC236}">
                <a16:creationId xmlns:a16="http://schemas.microsoft.com/office/drawing/2014/main" id="{E0AA5E3E-52E4-E434-F33E-6DAAF996C38B}"/>
              </a:ext>
            </a:extLst>
          </p:cNvPr>
          <p:cNvSpPr txBox="1"/>
          <p:nvPr/>
        </p:nvSpPr>
        <p:spPr>
          <a:xfrm>
            <a:off x="7164288" y="4147231"/>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Calibri"/>
              </a:rPr>
              <a:t>SASE</a:t>
            </a:r>
            <a:endParaRPr lang="de-CH" sz="1800" dirty="0" err="1">
              <a:solidFill>
                <a:srgbClr val="000000"/>
              </a:solidFill>
              <a:latin typeface="Calibri"/>
            </a:endParaRPr>
          </a:p>
        </p:txBody>
      </p:sp>
      <p:sp>
        <p:nvSpPr>
          <p:cNvPr id="8" name="TextBox 7">
            <a:extLst>
              <a:ext uri="{FF2B5EF4-FFF2-40B4-BE49-F238E27FC236}">
                <a16:creationId xmlns:a16="http://schemas.microsoft.com/office/drawing/2014/main" id="{71400FC8-7394-9304-11E4-EEE65C6E24AE}"/>
              </a:ext>
            </a:extLst>
          </p:cNvPr>
          <p:cNvSpPr txBox="1"/>
          <p:nvPr/>
        </p:nvSpPr>
        <p:spPr>
          <a:xfrm>
            <a:off x="381103" y="1124744"/>
            <a:ext cx="4533333" cy="1203535"/>
          </a:xfrm>
          <a:prstGeom prst="rect">
            <a:avLst/>
          </a:prstGeom>
          <a:noFill/>
        </p:spPr>
        <p:txBody>
          <a:bodyPr wrap="square" lIns="0" tIns="0" rIns="0" bIns="0" rtlCol="0">
            <a:spAutoFit/>
          </a:bodyPr>
          <a:lstStyle/>
          <a:p>
            <a:pPr marL="285750" indent="-285750" eaLnBrk="1" hangingPunct="1">
              <a:lnSpc>
                <a:spcPct val="110000"/>
              </a:lnSpc>
              <a:spcBef>
                <a:spcPct val="0"/>
              </a:spcBef>
              <a:buClr>
                <a:srgbClr val="000000"/>
              </a:buClr>
              <a:buFont typeface="Wingdings" panose="05000000000000000000" pitchFamily="2" charset="2"/>
              <a:buChar char="Ø"/>
            </a:pPr>
            <a:r>
              <a:rPr lang="en-US" sz="1800" dirty="0">
                <a:solidFill>
                  <a:srgbClr val="000000"/>
                </a:solidFill>
                <a:latin typeface="Calibri"/>
              </a:rPr>
              <a:t>Demonstrated for 330 and 500 eV</a:t>
            </a:r>
          </a:p>
          <a:p>
            <a:pPr marL="742939" lvl="1" indent="-285750" eaLnBrk="1" hangingPunct="1">
              <a:lnSpc>
                <a:spcPct val="110000"/>
              </a:lnSpc>
              <a:spcBef>
                <a:spcPct val="0"/>
              </a:spcBef>
              <a:buClr>
                <a:srgbClr val="000000"/>
              </a:buClr>
              <a:buFont typeface="Arial" panose="020B0604020202020204" pitchFamily="34" charset="0"/>
              <a:buChar char="•"/>
            </a:pPr>
            <a:r>
              <a:rPr lang="en-US" sz="1800" dirty="0">
                <a:solidFill>
                  <a:srgbClr val="000000"/>
                </a:solidFill>
                <a:latin typeface="Calibri"/>
              </a:rPr>
              <a:t>BW improvement by a factor of 2-3 </a:t>
            </a:r>
          </a:p>
          <a:p>
            <a:pPr marL="742939" lvl="1" indent="-285750" eaLnBrk="1" hangingPunct="1">
              <a:lnSpc>
                <a:spcPct val="110000"/>
              </a:lnSpc>
              <a:spcBef>
                <a:spcPct val="0"/>
              </a:spcBef>
              <a:buClr>
                <a:srgbClr val="000000"/>
              </a:buClr>
              <a:buFont typeface="Arial" panose="020B0604020202020204" pitchFamily="34" charset="0"/>
              <a:buChar char="•"/>
            </a:pPr>
            <a:r>
              <a:rPr lang="en-US" sz="1800" dirty="0">
                <a:solidFill>
                  <a:srgbClr val="000000"/>
                </a:solidFill>
                <a:latin typeface="Calibri"/>
              </a:rPr>
              <a:t>FEL saturation length significantly reduced due to optical klystron effect</a:t>
            </a:r>
          </a:p>
        </p:txBody>
      </p:sp>
      <p:sp>
        <p:nvSpPr>
          <p:cNvPr id="9" name="TextBox 8">
            <a:extLst>
              <a:ext uri="{FF2B5EF4-FFF2-40B4-BE49-F238E27FC236}">
                <a16:creationId xmlns:a16="http://schemas.microsoft.com/office/drawing/2014/main" id="{1EE38482-4518-08DC-90CF-E0566E839DAA}"/>
              </a:ext>
            </a:extLst>
          </p:cNvPr>
          <p:cNvSpPr txBox="1"/>
          <p:nvPr/>
        </p:nvSpPr>
        <p:spPr>
          <a:xfrm>
            <a:off x="1351625" y="2882805"/>
            <a:ext cx="2592288" cy="432048"/>
          </a:xfrm>
          <a:prstGeom prst="rect">
            <a:avLst/>
          </a:prstGeom>
          <a:noFill/>
        </p:spPr>
        <p:txBody>
          <a:bodyPr wrap="square" lIns="0" tIns="0" rIns="0" bIns="0" rtlCol="0">
            <a:noAutofit/>
          </a:bodyPr>
          <a:lstStyle/>
          <a:p>
            <a:pPr>
              <a:lnSpc>
                <a:spcPct val="110000"/>
              </a:lnSpc>
              <a:spcBef>
                <a:spcPts val="0"/>
              </a:spcBef>
            </a:pPr>
            <a:r>
              <a:rPr lang="en-US" sz="1800" i="1" kern="1000" spc="30" dirty="0">
                <a:latin typeface="+mn-lt"/>
                <a:cs typeface="Franklin Gothic Book"/>
              </a:rPr>
              <a:t>Gain curve for 500 eV</a:t>
            </a:r>
            <a:endParaRPr lang="de-CH" sz="1800" i="1" kern="1000" spc="30" dirty="0" err="1">
              <a:latin typeface="+mn-lt"/>
              <a:cs typeface="Franklin Gothic Book"/>
            </a:endParaRPr>
          </a:p>
        </p:txBody>
      </p:sp>
      <p:sp>
        <p:nvSpPr>
          <p:cNvPr id="10" name="TextBox 9">
            <a:extLst>
              <a:ext uri="{FF2B5EF4-FFF2-40B4-BE49-F238E27FC236}">
                <a16:creationId xmlns:a16="http://schemas.microsoft.com/office/drawing/2014/main" id="{457623A5-6194-2367-E045-5400936DAF26}"/>
              </a:ext>
            </a:extLst>
          </p:cNvPr>
          <p:cNvSpPr txBox="1"/>
          <p:nvPr/>
        </p:nvSpPr>
        <p:spPr>
          <a:xfrm>
            <a:off x="5868144" y="259922"/>
            <a:ext cx="2592288" cy="432048"/>
          </a:xfrm>
          <a:prstGeom prst="rect">
            <a:avLst/>
          </a:prstGeom>
          <a:noFill/>
        </p:spPr>
        <p:txBody>
          <a:bodyPr wrap="square" lIns="0" tIns="0" rIns="0" bIns="0" rtlCol="0">
            <a:noAutofit/>
          </a:bodyPr>
          <a:lstStyle/>
          <a:p>
            <a:pPr>
              <a:lnSpc>
                <a:spcPct val="110000"/>
              </a:lnSpc>
              <a:spcBef>
                <a:spcPts val="0"/>
              </a:spcBef>
            </a:pPr>
            <a:r>
              <a:rPr lang="en-US" sz="1800" i="1" kern="1000" spc="30" dirty="0">
                <a:latin typeface="+mn-lt"/>
                <a:cs typeface="Franklin Gothic Book"/>
              </a:rPr>
              <a:t>Spectra for 500 eV</a:t>
            </a:r>
            <a:endParaRPr lang="de-CH" sz="1800" i="1" kern="1000" spc="30" dirty="0" err="1">
              <a:latin typeface="+mn-lt"/>
              <a:cs typeface="Franklin Gothic Book"/>
            </a:endParaRPr>
          </a:p>
        </p:txBody>
      </p:sp>
    </p:spTree>
    <p:extLst>
      <p:ext uri="{BB962C8B-B14F-4D97-AF65-F5344CB8AC3E}">
        <p14:creationId xmlns:p14="http://schemas.microsoft.com/office/powerpoint/2010/main" val="294823733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stomShape 3"/>
          <p:cNvSpPr/>
          <p:nvPr/>
        </p:nvSpPr>
        <p:spPr>
          <a:xfrm>
            <a:off x="141070" y="-130587"/>
            <a:ext cx="275936" cy="275936"/>
          </a:xfrm>
          <a:prstGeom prst="rect">
            <a:avLst/>
          </a:prstGeom>
          <a:noFill/>
          <a:ln>
            <a:noFill/>
          </a:ln>
        </p:spPr>
        <p:style>
          <a:lnRef idx="0">
            <a:scrgbClr r="0" g="0" b="0"/>
          </a:lnRef>
          <a:fillRef idx="0">
            <a:scrgbClr r="0" g="0" b="0"/>
          </a:fillRef>
          <a:effectRef idx="0">
            <a:scrgbClr r="0" g="0" b="0"/>
          </a:effectRef>
          <a:fontRef idx="minor"/>
        </p:style>
      </p:sp>
      <p:sp>
        <p:nvSpPr>
          <p:cNvPr id="46" name="CustomShape 4"/>
          <p:cNvSpPr/>
          <p:nvPr/>
        </p:nvSpPr>
        <p:spPr>
          <a:xfrm>
            <a:off x="279202" y="7544"/>
            <a:ext cx="275936" cy="275936"/>
          </a:xfrm>
          <a:prstGeom prst="rect">
            <a:avLst/>
          </a:prstGeom>
          <a:noFill/>
          <a:ln>
            <a:noFill/>
          </a:ln>
        </p:spPr>
        <p:style>
          <a:lnRef idx="0">
            <a:scrgbClr r="0" g="0" b="0"/>
          </a:lnRef>
          <a:fillRef idx="0">
            <a:scrgbClr r="0" g="0" b="0"/>
          </a:fillRef>
          <a:effectRef idx="0">
            <a:scrgbClr r="0" g="0" b="0"/>
          </a:effectRef>
          <a:fontRef idx="minor"/>
        </p:style>
      </p:sp>
      <p:sp>
        <p:nvSpPr>
          <p:cNvPr id="6" name="Titel 5"/>
          <p:cNvSpPr txBox="1">
            <a:spLocks/>
          </p:cNvSpPr>
          <p:nvPr/>
        </p:nvSpPr>
        <p:spPr>
          <a:xfrm>
            <a:off x="2077200" y="291600"/>
            <a:ext cx="6708025" cy="508500"/>
          </a:xfrm>
          <a:prstGeom prst="rect">
            <a:avLst/>
          </a:prstGeom>
        </p:spPr>
        <p:txBody>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US" dirty="0"/>
              <a:t>Contents</a:t>
            </a:r>
          </a:p>
        </p:txBody>
      </p:sp>
      <p:sp>
        <p:nvSpPr>
          <p:cNvPr id="3" name="TextBox 2"/>
          <p:cNvSpPr txBox="1"/>
          <p:nvPr/>
        </p:nvSpPr>
        <p:spPr>
          <a:xfrm>
            <a:off x="1259632" y="1340768"/>
            <a:ext cx="6480720" cy="2736304"/>
          </a:xfrm>
          <a:prstGeom prst="rect">
            <a:avLst/>
          </a:prstGeom>
          <a:solidFill>
            <a:schemeClr val="bg1">
              <a:lumMod val="85000"/>
            </a:schemeClr>
          </a:solidFill>
        </p:spPr>
        <p:txBody>
          <a:bodyPr wrap="none" lIns="0" tIns="0" rIns="0" bIns="0" rtlCol="0">
            <a:noAutofit/>
          </a:bodyPr>
          <a:lstStyle/>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Concept</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solidFill>
                <a:schemeClr val="bg1">
                  <a:lumMod val="75000"/>
                </a:schemeClr>
              </a:solidFill>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Simulations</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solidFill>
                <a:schemeClr val="bg1">
                  <a:lumMod val="75000"/>
                </a:schemeClr>
              </a:solidFill>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Experimental results</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latin typeface="+mn-lt"/>
                <a:cs typeface="Franklin Gothic Book"/>
              </a:rPr>
              <a:t>Conclusion</a:t>
            </a:r>
            <a:endParaRPr lang="de-CH" sz="2200" kern="1000" spc="30" dirty="0" err="1">
              <a:latin typeface="+mn-lt"/>
              <a:cs typeface="Franklin Gothic Book"/>
            </a:endParaRPr>
          </a:p>
        </p:txBody>
      </p:sp>
    </p:spTree>
    <p:extLst>
      <p:ext uri="{BB962C8B-B14F-4D97-AF65-F5344CB8AC3E}">
        <p14:creationId xmlns:p14="http://schemas.microsoft.com/office/powerpoint/2010/main" val="30575569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stomShape 3"/>
          <p:cNvSpPr/>
          <p:nvPr/>
        </p:nvSpPr>
        <p:spPr>
          <a:xfrm>
            <a:off x="141070" y="-130587"/>
            <a:ext cx="275936" cy="275936"/>
          </a:xfrm>
          <a:prstGeom prst="rect">
            <a:avLst/>
          </a:prstGeom>
          <a:noFill/>
          <a:ln>
            <a:noFill/>
          </a:ln>
        </p:spPr>
        <p:style>
          <a:lnRef idx="0">
            <a:scrgbClr r="0" g="0" b="0"/>
          </a:lnRef>
          <a:fillRef idx="0">
            <a:scrgbClr r="0" g="0" b="0"/>
          </a:fillRef>
          <a:effectRef idx="0">
            <a:scrgbClr r="0" g="0" b="0"/>
          </a:effectRef>
          <a:fontRef idx="minor"/>
        </p:style>
      </p:sp>
      <p:sp>
        <p:nvSpPr>
          <p:cNvPr id="46" name="CustomShape 4"/>
          <p:cNvSpPr/>
          <p:nvPr/>
        </p:nvSpPr>
        <p:spPr>
          <a:xfrm>
            <a:off x="279202" y="7544"/>
            <a:ext cx="275936" cy="275936"/>
          </a:xfrm>
          <a:prstGeom prst="rect">
            <a:avLst/>
          </a:prstGeom>
          <a:noFill/>
          <a:ln>
            <a:noFill/>
          </a:ln>
        </p:spPr>
        <p:style>
          <a:lnRef idx="0">
            <a:scrgbClr r="0" g="0" b="0"/>
          </a:lnRef>
          <a:fillRef idx="0">
            <a:scrgbClr r="0" g="0" b="0"/>
          </a:fillRef>
          <a:effectRef idx="0">
            <a:scrgbClr r="0" g="0" b="0"/>
          </a:effectRef>
          <a:fontRef idx="minor"/>
        </p:style>
      </p:sp>
      <p:sp>
        <p:nvSpPr>
          <p:cNvPr id="6" name="Titel 5"/>
          <p:cNvSpPr txBox="1">
            <a:spLocks/>
          </p:cNvSpPr>
          <p:nvPr/>
        </p:nvSpPr>
        <p:spPr>
          <a:xfrm>
            <a:off x="2077200" y="291600"/>
            <a:ext cx="6708025" cy="508500"/>
          </a:xfrm>
          <a:prstGeom prst="rect">
            <a:avLst/>
          </a:prstGeom>
        </p:spPr>
        <p:txBody>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US" dirty="0"/>
              <a:t>Conclusion</a:t>
            </a:r>
          </a:p>
        </p:txBody>
      </p:sp>
      <p:sp>
        <p:nvSpPr>
          <p:cNvPr id="3" name="TextBox 2"/>
          <p:cNvSpPr txBox="1"/>
          <p:nvPr/>
        </p:nvSpPr>
        <p:spPr>
          <a:xfrm>
            <a:off x="899592" y="852761"/>
            <a:ext cx="7885633" cy="4709110"/>
          </a:xfrm>
          <a:prstGeom prst="rect">
            <a:avLst/>
          </a:prstGeom>
          <a:solidFill>
            <a:schemeClr val="bg1">
              <a:lumMod val="85000"/>
            </a:schemeClr>
          </a:solidFill>
        </p:spPr>
        <p:txBody>
          <a:bodyPr wrap="square" lIns="0" tIns="0" rIns="0" bIns="0" rtlCol="0">
            <a:spAutoFit/>
          </a:bodyPr>
          <a:lstStyle/>
          <a:p>
            <a:pPr marL="197100">
              <a:lnSpc>
                <a:spcPct val="110000"/>
              </a:lnSpc>
              <a:spcBef>
                <a:spcPts val="0"/>
              </a:spcBef>
              <a:buClr>
                <a:srgbClr val="00B050"/>
              </a:buClr>
            </a:pPr>
            <a:r>
              <a:rPr lang="en-US" sz="1800" kern="1000" spc="30" dirty="0">
                <a:latin typeface="+mn-lt"/>
                <a:cs typeface="Franklin Gothic Book"/>
              </a:rPr>
              <a:t>Demonstrated</a:t>
            </a:r>
            <a:r>
              <a:rPr lang="en-US" sz="1800" b="1" kern="1000" spc="30" dirty="0">
                <a:latin typeface="+mn-lt"/>
                <a:cs typeface="Franklin Gothic Book"/>
              </a:rPr>
              <a:t>:</a:t>
            </a:r>
          </a:p>
          <a:p>
            <a:pPr marL="540000"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Mode-coupled FEL: frequency combs with tunable separation.  </a:t>
            </a:r>
          </a:p>
          <a:p>
            <a:pPr marL="540000"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HB-SASE: BW improved by factor 2-3. </a:t>
            </a:r>
          </a:p>
          <a:p>
            <a:pPr marL="197100">
              <a:lnSpc>
                <a:spcPct val="110000"/>
              </a:lnSpc>
              <a:spcBef>
                <a:spcPts val="1200"/>
              </a:spcBef>
              <a:spcAft>
                <a:spcPts val="0"/>
              </a:spcAft>
              <a:buClr>
                <a:srgbClr val="00B050"/>
              </a:buClr>
            </a:pPr>
            <a:r>
              <a:rPr lang="en-US" sz="1800" kern="1000" spc="30" dirty="0">
                <a:latin typeface="+mn-lt"/>
                <a:cs typeface="Franklin Gothic Book"/>
              </a:rPr>
              <a:t>Demonstration worked because of low FEL gain </a:t>
            </a:r>
            <a:r>
              <a:rPr lang="en-US" kern="1000" spc="30" dirty="0">
                <a:latin typeface="+mn-lt"/>
                <a:cs typeface="Franklin Gothic Book"/>
              </a:rPr>
              <a:t>(</a:t>
            </a:r>
            <a:r>
              <a:rPr lang="en-US" kern="1000" spc="30" dirty="0" err="1">
                <a:latin typeface="+mn-lt"/>
                <a:cs typeface="Franklin Gothic Book"/>
              </a:rPr>
              <a:t>Lu≤Lg</a:t>
            </a:r>
            <a:r>
              <a:rPr lang="en-US" kern="1000" spc="30" dirty="0">
                <a:latin typeface="+mn-lt"/>
                <a:cs typeface="Franklin Gothic Book"/>
              </a:rPr>
              <a:t>) </a:t>
            </a:r>
            <a:r>
              <a:rPr lang="en-US" sz="1800" kern="1000" spc="30" dirty="0">
                <a:latin typeface="+mn-lt"/>
                <a:cs typeface="Franklin Gothic Book"/>
              </a:rPr>
              <a:t>and low energy spread </a:t>
            </a:r>
            <a:r>
              <a:rPr lang="en-US" kern="1000" spc="30" dirty="0">
                <a:latin typeface="+mn-lt"/>
                <a:cs typeface="Franklin Gothic Book"/>
              </a:rPr>
              <a:t>(no </a:t>
            </a:r>
            <a:r>
              <a:rPr lang="en-US" kern="1000" spc="30" dirty="0" err="1">
                <a:latin typeface="+mn-lt"/>
                <a:cs typeface="Franklin Gothic Book"/>
              </a:rPr>
              <a:t>overbunching</a:t>
            </a:r>
            <a:r>
              <a:rPr lang="en-US" kern="1000" spc="30" dirty="0">
                <a:latin typeface="+mn-lt"/>
                <a:cs typeface="Franklin Gothic Book"/>
              </a:rPr>
              <a:t> due to large R56, allowing longer delays)</a:t>
            </a:r>
          </a:p>
          <a:p>
            <a:pPr marL="197100">
              <a:lnSpc>
                <a:spcPct val="110000"/>
              </a:lnSpc>
              <a:spcBef>
                <a:spcPts val="0"/>
              </a:spcBef>
              <a:buClr>
                <a:srgbClr val="00B050"/>
              </a:buClr>
            </a:pPr>
            <a:endParaRPr lang="en-US" sz="1800" b="1" kern="1000" spc="30" dirty="0">
              <a:latin typeface="+mn-lt"/>
              <a:cs typeface="Franklin Gothic Book"/>
            </a:endParaRPr>
          </a:p>
          <a:p>
            <a:pPr marL="197100">
              <a:lnSpc>
                <a:spcPct val="110000"/>
              </a:lnSpc>
              <a:spcBef>
                <a:spcPts val="0"/>
              </a:spcBef>
              <a:buClr>
                <a:srgbClr val="00B050"/>
              </a:buClr>
            </a:pPr>
            <a:r>
              <a:rPr lang="en-US" sz="1800" kern="1000" spc="30" dirty="0">
                <a:latin typeface="+mn-lt"/>
                <a:cs typeface="Franklin Gothic Book"/>
              </a:rPr>
              <a:t>Outlook: </a:t>
            </a:r>
          </a:p>
          <a:p>
            <a:pPr marL="540000"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Simulate mode-coupled/locked FEL </a:t>
            </a:r>
          </a:p>
          <a:p>
            <a:pPr marL="540000"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Demonstrate mode-locked FEL</a:t>
            </a:r>
          </a:p>
          <a:p>
            <a:pPr marL="540000"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Improve HB-SASE performance</a:t>
            </a:r>
          </a:p>
          <a:p>
            <a:pPr marL="540000" indent="-342900">
              <a:lnSpc>
                <a:spcPct val="110000"/>
              </a:lnSpc>
              <a:spcBef>
                <a:spcPts val="0"/>
              </a:spcBef>
              <a:buClr>
                <a:srgbClr val="00B050"/>
              </a:buClr>
              <a:buFont typeface="Wingdings" panose="05000000000000000000" pitchFamily="2" charset="2"/>
              <a:buChar char="Ø"/>
            </a:pPr>
            <a:endParaRPr lang="en-US" sz="1800" kern="1000" spc="30" dirty="0">
              <a:latin typeface="+mn-lt"/>
              <a:cs typeface="Franklin Gothic Book"/>
            </a:endParaRPr>
          </a:p>
          <a:p>
            <a:pPr marL="197100">
              <a:lnSpc>
                <a:spcPct val="110000"/>
              </a:lnSpc>
              <a:spcBef>
                <a:spcPts val="0"/>
              </a:spcBef>
              <a:buClr>
                <a:srgbClr val="00B050"/>
              </a:buClr>
            </a:pPr>
            <a:r>
              <a:rPr lang="en-US" sz="1800" kern="1000" spc="30" dirty="0">
                <a:latin typeface="+mn-lt"/>
                <a:cs typeface="Franklin Gothic Book"/>
              </a:rPr>
              <a:t>Usability: </a:t>
            </a:r>
          </a:p>
          <a:p>
            <a:pPr marL="540000"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Mode-coupled/locked FEL: somebody in PSD interested?</a:t>
            </a:r>
          </a:p>
          <a:p>
            <a:pPr marL="540000" indent="-342900">
              <a:lnSpc>
                <a:spcPct val="110000"/>
              </a:lnSpc>
              <a:spcBef>
                <a:spcPts val="0"/>
              </a:spcBef>
              <a:buClr>
                <a:srgbClr val="00B050"/>
              </a:buClr>
              <a:buFont typeface="Wingdings" panose="05000000000000000000" pitchFamily="2" charset="2"/>
              <a:buChar char="Ø"/>
            </a:pPr>
            <a:r>
              <a:rPr lang="en-US" sz="1800" kern="1000" spc="30" dirty="0">
                <a:latin typeface="+mn-lt"/>
                <a:cs typeface="Franklin Gothic Book"/>
              </a:rPr>
              <a:t>HB-SASE: since it works better for long gain length, may be usable only for high photon energies</a:t>
            </a:r>
          </a:p>
        </p:txBody>
      </p:sp>
      <p:sp>
        <p:nvSpPr>
          <p:cNvPr id="7" name="TextBox 6"/>
          <p:cNvSpPr txBox="1"/>
          <p:nvPr/>
        </p:nvSpPr>
        <p:spPr>
          <a:xfrm>
            <a:off x="899591" y="6021288"/>
            <a:ext cx="7885633" cy="321627"/>
          </a:xfrm>
          <a:prstGeom prst="rect">
            <a:avLst/>
          </a:prstGeom>
          <a:solidFill>
            <a:schemeClr val="bg1">
              <a:lumMod val="85000"/>
            </a:schemeClr>
          </a:solidFill>
        </p:spPr>
        <p:txBody>
          <a:bodyPr wrap="square" lIns="0" tIns="0" rIns="0" bIns="0" rtlCol="0">
            <a:spAutoFit/>
          </a:bodyPr>
          <a:lstStyle/>
          <a:p>
            <a:pPr marL="197100" algn="ctr">
              <a:lnSpc>
                <a:spcPct val="110000"/>
              </a:lnSpc>
              <a:spcBef>
                <a:spcPts val="0"/>
              </a:spcBef>
              <a:buClr>
                <a:srgbClr val="00B050"/>
              </a:buClr>
            </a:pPr>
            <a:r>
              <a:rPr lang="en-US" sz="2000" b="1" kern="1000" spc="30" dirty="0">
                <a:latin typeface="+mn-lt"/>
                <a:cs typeface="Franklin Gothic Book"/>
              </a:rPr>
              <a:t>Thanks for your attention!</a:t>
            </a:r>
          </a:p>
        </p:txBody>
      </p:sp>
    </p:spTree>
    <p:extLst>
      <p:ext uri="{BB962C8B-B14F-4D97-AF65-F5344CB8AC3E}">
        <p14:creationId xmlns:p14="http://schemas.microsoft.com/office/powerpoint/2010/main" val="20546240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stomShape 3"/>
          <p:cNvSpPr/>
          <p:nvPr/>
        </p:nvSpPr>
        <p:spPr>
          <a:xfrm>
            <a:off x="141070" y="-130587"/>
            <a:ext cx="275936" cy="275936"/>
          </a:xfrm>
          <a:prstGeom prst="rect">
            <a:avLst/>
          </a:prstGeom>
          <a:noFill/>
          <a:ln>
            <a:noFill/>
          </a:ln>
        </p:spPr>
        <p:style>
          <a:lnRef idx="0">
            <a:scrgbClr r="0" g="0" b="0"/>
          </a:lnRef>
          <a:fillRef idx="0">
            <a:scrgbClr r="0" g="0" b="0"/>
          </a:fillRef>
          <a:effectRef idx="0">
            <a:scrgbClr r="0" g="0" b="0"/>
          </a:effectRef>
          <a:fontRef idx="minor"/>
        </p:style>
      </p:sp>
      <p:sp>
        <p:nvSpPr>
          <p:cNvPr id="46" name="CustomShape 4"/>
          <p:cNvSpPr/>
          <p:nvPr/>
        </p:nvSpPr>
        <p:spPr>
          <a:xfrm>
            <a:off x="279202" y="7544"/>
            <a:ext cx="275936" cy="275936"/>
          </a:xfrm>
          <a:prstGeom prst="rect">
            <a:avLst/>
          </a:prstGeom>
          <a:noFill/>
          <a:ln>
            <a:noFill/>
          </a:ln>
        </p:spPr>
        <p:style>
          <a:lnRef idx="0">
            <a:scrgbClr r="0" g="0" b="0"/>
          </a:lnRef>
          <a:fillRef idx="0">
            <a:scrgbClr r="0" g="0" b="0"/>
          </a:fillRef>
          <a:effectRef idx="0">
            <a:scrgbClr r="0" g="0" b="0"/>
          </a:effectRef>
          <a:fontRef idx="minor"/>
        </p:style>
      </p:sp>
      <p:sp>
        <p:nvSpPr>
          <p:cNvPr id="6" name="Titel 5"/>
          <p:cNvSpPr txBox="1">
            <a:spLocks/>
          </p:cNvSpPr>
          <p:nvPr/>
        </p:nvSpPr>
        <p:spPr>
          <a:xfrm>
            <a:off x="2077200" y="291600"/>
            <a:ext cx="6708025" cy="508500"/>
          </a:xfrm>
          <a:prstGeom prst="rect">
            <a:avLst/>
          </a:prstGeom>
        </p:spPr>
        <p:txBody>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US" dirty="0"/>
              <a:t>Contents</a:t>
            </a:r>
          </a:p>
        </p:txBody>
      </p:sp>
      <p:sp>
        <p:nvSpPr>
          <p:cNvPr id="3" name="TextBox 2"/>
          <p:cNvSpPr txBox="1"/>
          <p:nvPr/>
        </p:nvSpPr>
        <p:spPr>
          <a:xfrm>
            <a:off x="1259632" y="1340768"/>
            <a:ext cx="6480720" cy="2736304"/>
          </a:xfrm>
          <a:prstGeom prst="rect">
            <a:avLst/>
          </a:prstGeom>
          <a:solidFill>
            <a:schemeClr val="bg1">
              <a:lumMod val="85000"/>
            </a:schemeClr>
          </a:solidFill>
        </p:spPr>
        <p:txBody>
          <a:bodyPr wrap="none" lIns="0" tIns="0" rIns="0" bIns="0" rtlCol="0">
            <a:noAutofit/>
          </a:bodyPr>
          <a:lstStyle/>
          <a:p>
            <a:pPr marL="540000" indent="-342900">
              <a:lnSpc>
                <a:spcPct val="110000"/>
              </a:lnSpc>
              <a:spcBef>
                <a:spcPts val="0"/>
              </a:spcBef>
              <a:buClr>
                <a:srgbClr val="00B050"/>
              </a:buClr>
              <a:buFont typeface="Wingdings" panose="05000000000000000000" pitchFamily="2" charset="2"/>
              <a:buChar char="Ø"/>
            </a:pPr>
            <a:r>
              <a:rPr lang="en-US" sz="2200" kern="1000" spc="30" dirty="0">
                <a:latin typeface="+mn-lt"/>
                <a:cs typeface="Franklin Gothic Book"/>
              </a:rPr>
              <a:t>Concept</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latin typeface="+mn-lt"/>
                <a:cs typeface="Franklin Gothic Book"/>
              </a:rPr>
              <a:t>Simulations</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latin typeface="+mn-lt"/>
                <a:cs typeface="Franklin Gothic Book"/>
              </a:rPr>
              <a:t>Experimental results</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latin typeface="+mn-lt"/>
                <a:cs typeface="Franklin Gothic Book"/>
              </a:rPr>
              <a:t>Conclusion</a:t>
            </a:r>
            <a:endParaRPr lang="de-CH" sz="2200" kern="1000" spc="30" dirty="0" err="1">
              <a:latin typeface="+mn-lt"/>
              <a:cs typeface="Franklin Gothic Book"/>
            </a:endParaRPr>
          </a:p>
        </p:txBody>
      </p:sp>
    </p:spTree>
    <p:extLst>
      <p:ext uri="{BB962C8B-B14F-4D97-AF65-F5344CB8AC3E}">
        <p14:creationId xmlns:p14="http://schemas.microsoft.com/office/powerpoint/2010/main" val="252939047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stomShape 3"/>
          <p:cNvSpPr/>
          <p:nvPr/>
        </p:nvSpPr>
        <p:spPr>
          <a:xfrm>
            <a:off x="141070" y="-130587"/>
            <a:ext cx="275936" cy="275936"/>
          </a:xfrm>
          <a:prstGeom prst="rect">
            <a:avLst/>
          </a:prstGeom>
          <a:noFill/>
          <a:ln>
            <a:noFill/>
          </a:ln>
        </p:spPr>
        <p:style>
          <a:lnRef idx="0">
            <a:scrgbClr r="0" g="0" b="0"/>
          </a:lnRef>
          <a:fillRef idx="0">
            <a:scrgbClr r="0" g="0" b="0"/>
          </a:fillRef>
          <a:effectRef idx="0">
            <a:scrgbClr r="0" g="0" b="0"/>
          </a:effectRef>
          <a:fontRef idx="minor"/>
        </p:style>
      </p:sp>
      <p:sp>
        <p:nvSpPr>
          <p:cNvPr id="46" name="CustomShape 4"/>
          <p:cNvSpPr/>
          <p:nvPr/>
        </p:nvSpPr>
        <p:spPr>
          <a:xfrm>
            <a:off x="279202" y="7544"/>
            <a:ext cx="275936" cy="275936"/>
          </a:xfrm>
          <a:prstGeom prst="rect">
            <a:avLst/>
          </a:prstGeom>
          <a:noFill/>
          <a:ln>
            <a:noFill/>
          </a:ln>
        </p:spPr>
        <p:style>
          <a:lnRef idx="0">
            <a:scrgbClr r="0" g="0" b="0"/>
          </a:lnRef>
          <a:fillRef idx="0">
            <a:scrgbClr r="0" g="0" b="0"/>
          </a:fillRef>
          <a:effectRef idx="0">
            <a:scrgbClr r="0" g="0" b="0"/>
          </a:effectRef>
          <a:fontRef idx="minor"/>
        </p:style>
      </p:sp>
      <p:sp>
        <p:nvSpPr>
          <p:cNvPr id="6" name="Titel 5"/>
          <p:cNvSpPr txBox="1">
            <a:spLocks/>
          </p:cNvSpPr>
          <p:nvPr/>
        </p:nvSpPr>
        <p:spPr>
          <a:xfrm>
            <a:off x="2077200" y="291600"/>
            <a:ext cx="6708025" cy="508500"/>
          </a:xfrm>
          <a:prstGeom prst="rect">
            <a:avLst/>
          </a:prstGeom>
        </p:spPr>
        <p:txBody>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US" dirty="0"/>
              <a:t>Contents</a:t>
            </a:r>
          </a:p>
        </p:txBody>
      </p:sp>
      <p:sp>
        <p:nvSpPr>
          <p:cNvPr id="3" name="TextBox 2"/>
          <p:cNvSpPr txBox="1"/>
          <p:nvPr/>
        </p:nvSpPr>
        <p:spPr>
          <a:xfrm>
            <a:off x="1259632" y="1340768"/>
            <a:ext cx="6480720" cy="2736304"/>
          </a:xfrm>
          <a:prstGeom prst="rect">
            <a:avLst/>
          </a:prstGeom>
          <a:solidFill>
            <a:schemeClr val="bg1">
              <a:lumMod val="85000"/>
            </a:schemeClr>
          </a:solidFill>
        </p:spPr>
        <p:txBody>
          <a:bodyPr wrap="none" lIns="0" tIns="0" rIns="0" bIns="0" rtlCol="0">
            <a:noAutofit/>
          </a:bodyPr>
          <a:lstStyle/>
          <a:p>
            <a:pPr marL="540000" indent="-342900">
              <a:lnSpc>
                <a:spcPct val="110000"/>
              </a:lnSpc>
              <a:spcBef>
                <a:spcPts val="0"/>
              </a:spcBef>
              <a:buClr>
                <a:srgbClr val="00B050"/>
              </a:buClr>
              <a:buFont typeface="Wingdings" panose="05000000000000000000" pitchFamily="2" charset="2"/>
              <a:buChar char="Ø"/>
            </a:pPr>
            <a:r>
              <a:rPr lang="en-US" sz="2200" kern="1000" spc="30" dirty="0">
                <a:latin typeface="+mn-lt"/>
                <a:cs typeface="Franklin Gothic Book"/>
              </a:rPr>
              <a:t>Concept</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Simulations</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solidFill>
                <a:schemeClr val="bg1">
                  <a:lumMod val="75000"/>
                </a:schemeClr>
              </a:solidFill>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Experimental results</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solidFill>
                <a:schemeClr val="bg1">
                  <a:lumMod val="75000"/>
                </a:schemeClr>
              </a:solidFill>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Conclusion</a:t>
            </a:r>
            <a:endParaRPr lang="de-CH" sz="2200" kern="1000" spc="30" dirty="0" err="1">
              <a:solidFill>
                <a:schemeClr val="bg1">
                  <a:lumMod val="75000"/>
                </a:schemeClr>
              </a:solidFill>
              <a:latin typeface="+mn-lt"/>
              <a:cs typeface="Franklin Gothic Book"/>
            </a:endParaRPr>
          </a:p>
        </p:txBody>
      </p:sp>
    </p:spTree>
    <p:extLst>
      <p:ext uri="{BB962C8B-B14F-4D97-AF65-F5344CB8AC3E}">
        <p14:creationId xmlns:p14="http://schemas.microsoft.com/office/powerpoint/2010/main" val="386490813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5"/>
          <p:cNvSpPr>
            <a:spLocks noGrp="1"/>
          </p:cNvSpPr>
          <p:nvPr>
            <p:ph type="title"/>
          </p:nvPr>
        </p:nvSpPr>
        <p:spPr>
          <a:xfrm>
            <a:off x="2077200" y="291600"/>
            <a:ext cx="6708025" cy="508500"/>
          </a:xfrm>
        </p:spPr>
        <p:txBody>
          <a:bodyPr/>
          <a:lstStyle/>
          <a:p>
            <a:r>
              <a:rPr lang="en-US" dirty="0"/>
              <a:t>Intra-undulator chicanes in Athos</a:t>
            </a:r>
          </a:p>
        </p:txBody>
      </p:sp>
      <p:sp>
        <p:nvSpPr>
          <p:cNvPr id="12" name="TextBox 7"/>
          <p:cNvSpPr txBox="1">
            <a:spLocks noChangeArrowheads="1"/>
          </p:cNvSpPr>
          <p:nvPr/>
        </p:nvSpPr>
        <p:spPr bwMode="auto">
          <a:xfrm>
            <a:off x="225795" y="4037151"/>
            <a:ext cx="8640960" cy="1696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2900" indent="-342900">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marL="457200" indent="-457200">
              <a:lnSpc>
                <a:spcPct val="110000"/>
              </a:lnSpc>
              <a:spcBef>
                <a:spcPts val="0"/>
              </a:spcBef>
              <a:buFont typeface="+mj-lt"/>
              <a:buAutoNum type="arabicPeriod"/>
              <a:defRPr/>
            </a:pPr>
            <a:r>
              <a:rPr lang="en-US" altLang="de-DE" sz="1600" i="1" dirty="0">
                <a:solidFill>
                  <a:srgbClr val="0000FF"/>
                </a:solidFill>
                <a:latin typeface="+mn-lt"/>
              </a:rPr>
              <a:t>R56: </a:t>
            </a:r>
            <a:r>
              <a:rPr lang="en-US" altLang="de-DE" sz="1600" b="1" dirty="0">
                <a:latin typeface="+mn-lt"/>
              </a:rPr>
              <a:t>reduction of saturation length</a:t>
            </a:r>
            <a:r>
              <a:rPr lang="en-US" altLang="de-DE" sz="1600" dirty="0">
                <a:latin typeface="+mn-lt"/>
              </a:rPr>
              <a:t> via optical klystron effect (fast conversion from energy modulation to density modulation). There is an optimum R56=</a:t>
            </a:r>
            <a:r>
              <a:rPr lang="el-GR" altLang="de-DE" sz="1600" dirty="0">
                <a:latin typeface="+mn-lt"/>
              </a:rPr>
              <a:t>λ</a:t>
            </a:r>
            <a:r>
              <a:rPr lang="en-US" altLang="de-DE" sz="1600" dirty="0">
                <a:latin typeface="+mn-lt"/>
              </a:rPr>
              <a:t>/2</a:t>
            </a:r>
            <a:r>
              <a:rPr lang="el-GR" altLang="de-DE" sz="1600" dirty="0">
                <a:latin typeface="+mn-lt"/>
              </a:rPr>
              <a:t>πδ</a:t>
            </a:r>
            <a:r>
              <a:rPr lang="en-US" altLang="de-DE" sz="1600" dirty="0">
                <a:latin typeface="+mn-lt"/>
              </a:rPr>
              <a:t>; going beyond it implies </a:t>
            </a:r>
            <a:r>
              <a:rPr lang="en-US" altLang="de-DE" sz="1600" dirty="0" err="1">
                <a:latin typeface="+mn-lt"/>
              </a:rPr>
              <a:t>overbunching</a:t>
            </a:r>
            <a:r>
              <a:rPr lang="en-US" altLang="de-DE" sz="1600" dirty="0">
                <a:latin typeface="+mn-lt"/>
              </a:rPr>
              <a:t> and FEL degradation. </a:t>
            </a:r>
          </a:p>
          <a:p>
            <a:pPr marL="457200" indent="-457200">
              <a:lnSpc>
                <a:spcPct val="110000"/>
              </a:lnSpc>
              <a:spcBef>
                <a:spcPts val="0"/>
              </a:spcBef>
              <a:buFont typeface="+mj-lt"/>
              <a:buAutoNum type="arabicPeriod"/>
              <a:defRPr/>
            </a:pPr>
            <a:endParaRPr lang="en-US" altLang="de-DE" sz="500" dirty="0">
              <a:latin typeface="+mn-lt"/>
            </a:endParaRPr>
          </a:p>
          <a:p>
            <a:pPr marL="457200" indent="-457200">
              <a:lnSpc>
                <a:spcPct val="110000"/>
              </a:lnSpc>
              <a:spcBef>
                <a:spcPts val="0"/>
              </a:spcBef>
              <a:buFont typeface="+mj-lt"/>
              <a:buAutoNum type="arabicPeriod"/>
              <a:defRPr/>
            </a:pPr>
            <a:r>
              <a:rPr lang="en-US" altLang="de-DE" sz="1600" i="1" dirty="0">
                <a:solidFill>
                  <a:srgbClr val="0000FF"/>
                </a:solidFill>
                <a:latin typeface="+mn-lt"/>
              </a:rPr>
              <a:t>Delay: </a:t>
            </a:r>
          </a:p>
          <a:p>
            <a:pPr marL="457200" indent="-457200">
              <a:lnSpc>
                <a:spcPct val="110000"/>
              </a:lnSpc>
              <a:spcBef>
                <a:spcPts val="0"/>
              </a:spcBef>
              <a:buFont typeface="Arial" panose="020B0604020202020204" pitchFamily="34" charset="0"/>
              <a:buChar char="•"/>
              <a:defRPr/>
            </a:pPr>
            <a:r>
              <a:rPr lang="en-US" altLang="de-DE" sz="1600" b="1" dirty="0">
                <a:latin typeface="+mn-lt"/>
              </a:rPr>
              <a:t>Coherence enhancement</a:t>
            </a:r>
            <a:r>
              <a:rPr lang="en-US" altLang="de-DE" sz="1600" dirty="0">
                <a:latin typeface="+mn-lt"/>
              </a:rPr>
              <a:t> (this talk): mode-coupled FEL and high-brightness SASE (HB-SASE)</a:t>
            </a:r>
            <a:endParaRPr lang="en-US" altLang="de-DE" sz="1600" i="1" dirty="0">
              <a:latin typeface="+mn-lt"/>
            </a:endParaRPr>
          </a:p>
          <a:p>
            <a:pPr marL="457200" indent="-457200">
              <a:lnSpc>
                <a:spcPct val="110000"/>
              </a:lnSpc>
              <a:spcBef>
                <a:spcPts val="0"/>
              </a:spcBef>
              <a:buFont typeface="Arial" panose="020B0604020202020204" pitchFamily="34" charset="0"/>
              <a:buChar char="•"/>
              <a:defRPr/>
            </a:pPr>
            <a:r>
              <a:rPr lang="en-US" altLang="de-DE" sz="1600" b="1" dirty="0">
                <a:latin typeface="+mn-lt"/>
              </a:rPr>
              <a:t>High-power and short pulses </a:t>
            </a:r>
            <a:r>
              <a:rPr lang="en-US" altLang="de-DE" sz="1600" dirty="0">
                <a:latin typeface="+mn-lt"/>
              </a:rPr>
              <a:t>via fresh-slice multi-stage amplification </a:t>
            </a:r>
          </a:p>
        </p:txBody>
      </p:sp>
      <p:sp>
        <p:nvSpPr>
          <p:cNvPr id="15" name="TextBox 1"/>
          <p:cNvSpPr txBox="1">
            <a:spLocks noChangeArrowheads="1"/>
          </p:cNvSpPr>
          <p:nvPr/>
        </p:nvSpPr>
        <p:spPr bwMode="auto">
          <a:xfrm>
            <a:off x="144463" y="2772641"/>
            <a:ext cx="8748017" cy="1512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gn="just">
              <a:lnSpc>
                <a:spcPct val="110000"/>
              </a:lnSpc>
            </a:pPr>
            <a:r>
              <a:rPr lang="en-US" altLang="de-DE" sz="1600" dirty="0">
                <a:latin typeface="+mn-lt"/>
              </a:rPr>
              <a:t>Chicanes have two physical effects: longitudinal dispersion (R56) and delay. In dispersive chicanes, R56 and delay are always there and linked (R56 is about twice the delay). </a:t>
            </a:r>
          </a:p>
          <a:p>
            <a:pPr algn="just">
              <a:lnSpc>
                <a:spcPct val="110000"/>
              </a:lnSpc>
            </a:pPr>
            <a:endParaRPr lang="en-US" altLang="de-DE" sz="800" dirty="0">
              <a:latin typeface="+mn-lt"/>
            </a:endParaRPr>
          </a:p>
          <a:p>
            <a:pPr algn="just">
              <a:lnSpc>
                <a:spcPct val="110000"/>
              </a:lnSpc>
            </a:pPr>
            <a:r>
              <a:rPr lang="en-US" altLang="de-DE" sz="1600" dirty="0">
                <a:latin typeface="+mn-lt"/>
              </a:rPr>
              <a:t>Benefits: </a:t>
            </a:r>
          </a:p>
          <a:p>
            <a:pPr algn="just">
              <a:lnSpc>
                <a:spcPct val="110000"/>
              </a:lnSpc>
            </a:pPr>
            <a:endParaRPr lang="en-US" altLang="de-DE" sz="1600" dirty="0">
              <a:latin typeface="+mn-lt"/>
            </a:endParaRPr>
          </a:p>
        </p:txBody>
      </p:sp>
      <p:sp>
        <p:nvSpPr>
          <p:cNvPr id="16" name="Rectangle 3"/>
          <p:cNvSpPr>
            <a:spLocks noChangeArrowheads="1"/>
          </p:cNvSpPr>
          <p:nvPr/>
        </p:nvSpPr>
        <p:spPr bwMode="auto">
          <a:xfrm>
            <a:off x="1187276" y="909017"/>
            <a:ext cx="6769100" cy="1439863"/>
          </a:xfrm>
          <a:prstGeom prst="rect">
            <a:avLst/>
          </a:prstGeom>
          <a:gradFill rotWithShape="0">
            <a:gsLst>
              <a:gs pos="0">
                <a:srgbClr val="FFEFD1"/>
              </a:gs>
              <a:gs pos="64999">
                <a:srgbClr val="F0EBD5"/>
              </a:gs>
              <a:gs pos="100000">
                <a:srgbClr val="D1C39F"/>
              </a:gs>
            </a:gsLst>
            <a:lin ang="5400000"/>
          </a:gradFill>
          <a:ln w="9525" algn="ctr">
            <a:solidFill>
              <a:schemeClr val="tx1"/>
            </a:solidFill>
            <a:round/>
            <a:headEnd/>
            <a:tailEnd/>
          </a:ln>
        </p:spPr>
        <p:txBody>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endParaRPr lang="de-DE" altLang="de-DE"/>
          </a:p>
        </p:txBody>
      </p:sp>
      <p:sp>
        <p:nvSpPr>
          <p:cNvPr id="18" name="TextBox 2"/>
          <p:cNvSpPr txBox="1">
            <a:spLocks noChangeArrowheads="1"/>
          </p:cNvSpPr>
          <p:nvPr/>
        </p:nvSpPr>
        <p:spPr bwMode="auto">
          <a:xfrm>
            <a:off x="1763538" y="980752"/>
            <a:ext cx="57023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nSpc>
                <a:spcPct val="110000"/>
              </a:lnSpc>
            </a:pPr>
            <a:r>
              <a:rPr lang="en-US" altLang="de-DE" b="1" i="1" dirty="0">
                <a:solidFill>
                  <a:srgbClr val="0000FF"/>
                </a:solidFill>
                <a:latin typeface="Arial Narrow" pitchFamily="34" charset="0"/>
              </a:rPr>
              <a:t>C</a:t>
            </a:r>
            <a:r>
              <a:rPr lang="en-US" altLang="de-DE" i="1" dirty="0">
                <a:latin typeface="Arial Narrow" pitchFamily="34" charset="0"/>
              </a:rPr>
              <a:t>hicanes for </a:t>
            </a:r>
            <a:r>
              <a:rPr lang="en-US" altLang="de-DE" b="1" i="1" dirty="0">
                <a:solidFill>
                  <a:srgbClr val="0000FF"/>
                </a:solidFill>
                <a:latin typeface="Arial Narrow" pitchFamily="34" charset="0"/>
              </a:rPr>
              <a:t>H</a:t>
            </a:r>
            <a:r>
              <a:rPr lang="en-US" altLang="de-DE" i="1" dirty="0">
                <a:latin typeface="Arial Narrow" pitchFamily="34" charset="0"/>
              </a:rPr>
              <a:t>igh power and </a:t>
            </a:r>
            <a:r>
              <a:rPr lang="en-US" altLang="de-DE" b="1" i="1" dirty="0">
                <a:solidFill>
                  <a:srgbClr val="0000FF"/>
                </a:solidFill>
                <a:latin typeface="Arial Narrow" pitchFamily="34" charset="0"/>
              </a:rPr>
              <a:t>I</a:t>
            </a:r>
            <a:r>
              <a:rPr lang="en-US" altLang="de-DE" i="1" dirty="0">
                <a:latin typeface="Arial Narrow" pitchFamily="34" charset="0"/>
              </a:rPr>
              <a:t>mproved </a:t>
            </a:r>
            <a:r>
              <a:rPr lang="en-US" altLang="de-DE" b="1" i="1" dirty="0">
                <a:solidFill>
                  <a:srgbClr val="0000FF"/>
                </a:solidFill>
                <a:latin typeface="Arial Narrow" pitchFamily="34" charset="0"/>
              </a:rPr>
              <a:t>C</a:t>
            </a:r>
            <a:r>
              <a:rPr lang="en-US" altLang="de-DE" i="1" dirty="0">
                <a:latin typeface="Arial Narrow" pitchFamily="34" charset="0"/>
              </a:rPr>
              <a:t>oherence</a:t>
            </a:r>
          </a:p>
        </p:txBody>
      </p:sp>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4626" y="1485577"/>
            <a:ext cx="3473450" cy="630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ectangle 4"/>
          <p:cNvSpPr>
            <a:spLocks noChangeArrowheads="1"/>
          </p:cNvSpPr>
          <p:nvPr/>
        </p:nvSpPr>
        <p:spPr bwMode="auto">
          <a:xfrm>
            <a:off x="104518" y="6105356"/>
            <a:ext cx="8820150" cy="347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gn="ctr">
              <a:lnSpc>
                <a:spcPct val="110000"/>
              </a:lnSpc>
              <a:spcBef>
                <a:spcPts val="0"/>
              </a:spcBef>
            </a:pPr>
            <a:r>
              <a:rPr lang="en-US" altLang="de-DE" sz="1600" dirty="0">
                <a:latin typeface="+mn-lt"/>
              </a:rPr>
              <a:t>The delay of the chicanes is up to ~5 fs or </a:t>
            </a:r>
            <a:r>
              <a:rPr lang="en-US" altLang="de-DE" sz="1600" dirty="0">
                <a:latin typeface="Arial" panose="020B0604020202020204" pitchFamily="34" charset="0"/>
                <a:cs typeface="Arial" panose="020B0604020202020204" pitchFamily="34" charset="0"/>
              </a:rPr>
              <a:t>~</a:t>
            </a:r>
            <a:r>
              <a:rPr lang="en-US" altLang="de-DE" sz="1600" dirty="0">
                <a:latin typeface="+mn-lt"/>
              </a:rPr>
              <a:t>1.6 µm </a:t>
            </a:r>
          </a:p>
        </p:txBody>
      </p:sp>
    </p:spTree>
    <p:extLst>
      <p:ext uri="{BB962C8B-B14F-4D97-AF65-F5344CB8AC3E}">
        <p14:creationId xmlns:p14="http://schemas.microsoft.com/office/powerpoint/2010/main" val="110362091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4294967295"/>
          </p:nvPr>
        </p:nvSpPr>
        <p:spPr>
          <a:xfrm>
            <a:off x="611560" y="980728"/>
            <a:ext cx="8352928" cy="1992354"/>
          </a:xfrm>
          <a:prstGeom prst="rect">
            <a:avLst/>
          </a:prstGeom>
        </p:spPr>
        <p:txBody>
          <a:bodyPr/>
          <a:lstStyle/>
          <a:p>
            <a:pPr>
              <a:spcBef>
                <a:spcPts val="600"/>
              </a:spcBef>
            </a:pPr>
            <a:r>
              <a:rPr lang="en-US" altLang="de-DE" sz="1600" dirty="0">
                <a:ea typeface="ヒラギノ角ゴ Pro W3" charset="-128"/>
                <a:cs typeface="Arial Narrow" pitchFamily="34" charset="0"/>
                <a:sym typeface="Wingdings" pitchFamily="2" charset="2"/>
              </a:rPr>
              <a:t>Standard SASE for X-rays: </a:t>
            </a:r>
          </a:p>
          <a:p>
            <a:pPr lvl="1">
              <a:spcBef>
                <a:spcPts val="600"/>
              </a:spcBef>
            </a:pPr>
            <a:r>
              <a:rPr lang="en-US" altLang="de-DE" sz="1600" dirty="0">
                <a:ea typeface="ヒラギノ角ゴ Pro W3" charset="-128"/>
                <a:cs typeface="Arial Narrow" pitchFamily="34" charset="0"/>
                <a:sym typeface="Wingdings" pitchFamily="2" charset="2"/>
              </a:rPr>
              <a:t>Poor longitudinal coherence. </a:t>
            </a:r>
          </a:p>
          <a:p>
            <a:pPr lvl="1">
              <a:spcBef>
                <a:spcPts val="600"/>
              </a:spcBef>
            </a:pPr>
            <a:r>
              <a:rPr lang="en-US" altLang="de-DE" sz="1600" dirty="0">
                <a:ea typeface="ヒラギノ角ゴ Pro W3" charset="-128"/>
                <a:cs typeface="Arial Narrow" pitchFamily="34" charset="0"/>
                <a:sym typeface="Wingdings" pitchFamily="2" charset="2"/>
              </a:rPr>
              <a:t>Coherence length proportional to slippage: one wavelength per undulator period or 0.1 fs for 1 nm in Athos. </a:t>
            </a:r>
          </a:p>
          <a:p>
            <a:pPr lvl="1">
              <a:spcBef>
                <a:spcPts val="600"/>
              </a:spcBef>
              <a:spcAft>
                <a:spcPts val="1200"/>
              </a:spcAft>
            </a:pPr>
            <a:r>
              <a:rPr lang="en-US" altLang="de-DE" sz="1600" dirty="0">
                <a:ea typeface="ヒラギノ角ゴ Pro W3" charset="-128"/>
                <a:cs typeface="Arial Narrow" pitchFamily="34" charset="0"/>
                <a:sym typeface="Wingdings" pitchFamily="2" charset="2"/>
              </a:rPr>
              <a:t>Spectral and power profiles with multiple uncorrelated spikes, spike/coherence length &lt; 1 fs</a:t>
            </a:r>
          </a:p>
          <a:p>
            <a:pPr>
              <a:spcBef>
                <a:spcPts val="600"/>
              </a:spcBef>
              <a:spcAft>
                <a:spcPts val="1200"/>
              </a:spcAft>
            </a:pPr>
            <a:endParaRPr lang="en-US" altLang="de-DE" sz="1600" dirty="0">
              <a:ea typeface="ヒラギノ角ゴ Pro W3" charset="-128"/>
              <a:cs typeface="Arial Narrow" pitchFamily="34" charset="0"/>
              <a:sym typeface="Wingdings" pitchFamily="2" charset="2"/>
            </a:endParaRPr>
          </a:p>
          <a:p>
            <a:pPr>
              <a:spcBef>
                <a:spcPts val="600"/>
              </a:spcBef>
              <a:spcAft>
                <a:spcPts val="1200"/>
              </a:spcAft>
            </a:pPr>
            <a:endParaRPr lang="en-US" altLang="de-DE" sz="1600" dirty="0">
              <a:ea typeface="ヒラギノ角ゴ Pro W3" charset="-128"/>
              <a:cs typeface="Arial Narrow" pitchFamily="34" charset="0"/>
              <a:sym typeface="Wingdings" pitchFamily="2" charset="2"/>
            </a:endParaRPr>
          </a:p>
          <a:p>
            <a:pPr>
              <a:spcBef>
                <a:spcPts val="600"/>
              </a:spcBef>
              <a:spcAft>
                <a:spcPts val="1200"/>
              </a:spcAft>
            </a:pPr>
            <a:endParaRPr lang="en-US" altLang="de-DE" sz="1600" dirty="0">
              <a:ea typeface="ヒラギノ角ゴ Pro W3" charset="-128"/>
              <a:cs typeface="Arial Narrow" pitchFamily="34" charset="0"/>
              <a:sym typeface="Wingdings" pitchFamily="2" charset="2"/>
            </a:endParaRPr>
          </a:p>
          <a:p>
            <a:pPr>
              <a:spcBef>
                <a:spcPts val="600"/>
              </a:spcBef>
              <a:spcAft>
                <a:spcPts val="1200"/>
              </a:spcAft>
            </a:pPr>
            <a:endParaRPr lang="en-US" altLang="de-DE" sz="1600" dirty="0">
              <a:ea typeface="ヒラギノ角ゴ Pro W3" charset="-128"/>
              <a:cs typeface="Arial Narrow" pitchFamily="34" charset="0"/>
              <a:sym typeface="Wingdings" pitchFamily="2" charset="2"/>
            </a:endParaRPr>
          </a:p>
          <a:p>
            <a:pPr>
              <a:spcBef>
                <a:spcPts val="600"/>
              </a:spcBef>
              <a:spcAft>
                <a:spcPts val="1200"/>
              </a:spcAft>
            </a:pPr>
            <a:endParaRPr lang="en-US" altLang="de-DE" sz="1600" dirty="0">
              <a:ea typeface="ヒラギノ角ゴ Pro W3" charset="-128"/>
              <a:cs typeface="Arial Narrow" pitchFamily="34" charset="0"/>
              <a:sym typeface="Wingdings" pitchFamily="2" charset="2"/>
            </a:endParaRPr>
          </a:p>
          <a:p>
            <a:pPr>
              <a:spcBef>
                <a:spcPts val="600"/>
              </a:spcBef>
              <a:spcAft>
                <a:spcPts val="1200"/>
              </a:spcAft>
            </a:pPr>
            <a:endParaRPr lang="en-US" altLang="de-DE" sz="400" dirty="0">
              <a:ea typeface="ヒラギノ角ゴ Pro W3" charset="-128"/>
              <a:cs typeface="Arial Narrow" pitchFamily="34" charset="0"/>
              <a:sym typeface="Wingdings" pitchFamily="2" charset="2"/>
            </a:endParaRPr>
          </a:p>
          <a:p>
            <a:pPr>
              <a:spcBef>
                <a:spcPts val="600"/>
              </a:spcBef>
              <a:spcAft>
                <a:spcPts val="1200"/>
              </a:spcAft>
            </a:pPr>
            <a:r>
              <a:rPr lang="en-US" altLang="de-DE" sz="1600" dirty="0">
                <a:ea typeface="ヒラギノ角ゴ Pro W3" charset="-128"/>
                <a:cs typeface="Arial Narrow" pitchFamily="34" charset="0"/>
                <a:sym typeface="Wingdings" pitchFamily="2" charset="2"/>
              </a:rPr>
              <a:t>Basic idea: </a:t>
            </a:r>
            <a:r>
              <a:rPr lang="en-US" altLang="de-DE" sz="1600" b="1" dirty="0">
                <a:ea typeface="ヒラギノ角ゴ Pro W3" charset="-128"/>
                <a:cs typeface="Arial Narrow" pitchFamily="34" charset="0"/>
                <a:sym typeface="Wingdings" pitchFamily="2" charset="2"/>
              </a:rPr>
              <a:t>increase coherence length </a:t>
            </a:r>
            <a:r>
              <a:rPr lang="en-US" altLang="de-DE" sz="1600" dirty="0">
                <a:ea typeface="ヒラギノ角ゴ Pro W3" charset="-128"/>
                <a:cs typeface="Arial Narrow" pitchFamily="34" charset="0"/>
                <a:sym typeface="Wingdings" pitchFamily="2" charset="2"/>
              </a:rPr>
              <a:t>due to delay of the chicanes. The delay shifts the radiation field forward, overcoming the limit given by the slippage. </a:t>
            </a:r>
          </a:p>
          <a:p>
            <a:pPr>
              <a:spcBef>
                <a:spcPts val="600"/>
              </a:spcBef>
            </a:pPr>
            <a:r>
              <a:rPr lang="en-US" altLang="de-DE" sz="1600" dirty="0">
                <a:ea typeface="ヒラギノ角ゴ Pro W3" charset="-128"/>
                <a:cs typeface="Arial Narrow" pitchFamily="34" charset="0"/>
                <a:sym typeface="Wingdings" pitchFamily="2" charset="2"/>
              </a:rPr>
              <a:t>Two variations: mode-coupled FEL and HB-SASE</a:t>
            </a:r>
            <a:endParaRPr lang="en-US" altLang="de-DE" sz="1600" dirty="0">
              <a:ea typeface="ヒラギノ角ゴ Pro W3" charset="-128"/>
              <a:cs typeface="Arial Narrow" pitchFamily="34" charset="0"/>
            </a:endParaRPr>
          </a:p>
        </p:txBody>
      </p:sp>
      <p:sp>
        <p:nvSpPr>
          <p:cNvPr id="74" name="Titel 5"/>
          <p:cNvSpPr>
            <a:spLocks noGrp="1"/>
          </p:cNvSpPr>
          <p:nvPr>
            <p:ph type="title"/>
          </p:nvPr>
        </p:nvSpPr>
        <p:spPr>
          <a:xfrm>
            <a:off x="2077200" y="291600"/>
            <a:ext cx="6708025" cy="508500"/>
          </a:xfrm>
        </p:spPr>
        <p:txBody>
          <a:bodyPr/>
          <a:lstStyle/>
          <a:p>
            <a:r>
              <a:rPr lang="en-US" dirty="0"/>
              <a:t>Coherence enhancement schemes</a:t>
            </a:r>
          </a:p>
        </p:txBody>
      </p:sp>
      <p:sp>
        <p:nvSpPr>
          <p:cNvPr id="3" name="TextBox 11">
            <a:extLst>
              <a:ext uri="{FF2B5EF4-FFF2-40B4-BE49-F238E27FC236}">
                <a16:creationId xmlns:a16="http://schemas.microsoft.com/office/drawing/2014/main" id="{46B856EE-D5FD-84C5-749F-379518FCFAC8}"/>
              </a:ext>
            </a:extLst>
          </p:cNvPr>
          <p:cNvSpPr txBox="1">
            <a:spLocks noChangeArrowheads="1"/>
          </p:cNvSpPr>
          <p:nvPr/>
        </p:nvSpPr>
        <p:spPr bwMode="auto">
          <a:xfrm>
            <a:off x="107504" y="3534107"/>
            <a:ext cx="206997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gn="ctr"/>
            <a:r>
              <a:rPr lang="en-US" altLang="de-DE" sz="1600" i="1" dirty="0">
                <a:latin typeface="+mn-lt"/>
              </a:rPr>
              <a:t>Simulated power and spectra profile for Athos (540 eV)</a:t>
            </a:r>
          </a:p>
        </p:txBody>
      </p:sp>
      <p:pic>
        <p:nvPicPr>
          <p:cNvPr id="5" name="Picture 4">
            <a:extLst>
              <a:ext uri="{FF2B5EF4-FFF2-40B4-BE49-F238E27FC236}">
                <a16:creationId xmlns:a16="http://schemas.microsoft.com/office/drawing/2014/main" id="{9CC7ADBD-8D0F-3924-2260-420B7918F6C6}"/>
              </a:ext>
            </a:extLst>
          </p:cNvPr>
          <p:cNvPicPr>
            <a:picLocks noChangeAspect="1"/>
          </p:cNvPicPr>
          <p:nvPr/>
        </p:nvPicPr>
        <p:blipFill>
          <a:blip r:embed="rId2"/>
          <a:stretch>
            <a:fillRect/>
          </a:stretch>
        </p:blipFill>
        <p:spPr>
          <a:xfrm>
            <a:off x="2266240" y="2731396"/>
            <a:ext cx="3332310" cy="2497804"/>
          </a:xfrm>
          <a:prstGeom prst="rect">
            <a:avLst/>
          </a:prstGeom>
        </p:spPr>
      </p:pic>
      <p:pic>
        <p:nvPicPr>
          <p:cNvPr id="7" name="Picture 6">
            <a:extLst>
              <a:ext uri="{FF2B5EF4-FFF2-40B4-BE49-F238E27FC236}">
                <a16:creationId xmlns:a16="http://schemas.microsoft.com/office/drawing/2014/main" id="{75B000D3-81A5-6E27-B87A-BB561FD1D4E2}"/>
              </a:ext>
            </a:extLst>
          </p:cNvPr>
          <p:cNvPicPr>
            <a:picLocks noChangeAspect="1"/>
          </p:cNvPicPr>
          <p:nvPr/>
        </p:nvPicPr>
        <p:blipFill>
          <a:blip r:embed="rId3"/>
          <a:stretch>
            <a:fillRect/>
          </a:stretch>
        </p:blipFill>
        <p:spPr>
          <a:xfrm>
            <a:off x="5452915" y="2731396"/>
            <a:ext cx="3332310" cy="2497804"/>
          </a:xfrm>
          <a:prstGeom prst="rect">
            <a:avLst/>
          </a:prstGeom>
        </p:spPr>
      </p:pic>
    </p:spTree>
    <p:extLst>
      <p:ext uri="{BB962C8B-B14F-4D97-AF65-F5344CB8AC3E}">
        <p14:creationId xmlns:p14="http://schemas.microsoft.com/office/powerpoint/2010/main" val="28732896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el 5"/>
          <p:cNvSpPr>
            <a:spLocks noGrp="1"/>
          </p:cNvSpPr>
          <p:nvPr>
            <p:ph type="title"/>
          </p:nvPr>
        </p:nvSpPr>
        <p:spPr>
          <a:xfrm>
            <a:off x="2077200" y="291600"/>
            <a:ext cx="6708025" cy="508500"/>
          </a:xfrm>
        </p:spPr>
        <p:txBody>
          <a:bodyPr/>
          <a:lstStyle/>
          <a:p>
            <a:r>
              <a:rPr lang="en-US" dirty="0"/>
              <a:t>Mode-coupled FEL</a:t>
            </a:r>
          </a:p>
        </p:txBody>
      </p:sp>
      <p:pic>
        <p:nvPicPr>
          <p:cNvPr id="14" name="Picture 13">
            <a:extLst>
              <a:ext uri="{FF2B5EF4-FFF2-40B4-BE49-F238E27FC236}">
                <a16:creationId xmlns:a16="http://schemas.microsoft.com/office/drawing/2014/main" id="{EF9E5783-2101-885F-D8A9-7BD908E14DDD}"/>
              </a:ext>
            </a:extLst>
          </p:cNvPr>
          <p:cNvPicPr>
            <a:picLocks noChangeAspect="1"/>
          </p:cNvPicPr>
          <p:nvPr/>
        </p:nvPicPr>
        <p:blipFill>
          <a:blip r:embed="rId2"/>
          <a:stretch>
            <a:fillRect/>
          </a:stretch>
        </p:blipFill>
        <p:spPr>
          <a:xfrm>
            <a:off x="-36512" y="2348880"/>
            <a:ext cx="4515715" cy="3491659"/>
          </a:xfrm>
          <a:prstGeom prst="rect">
            <a:avLst/>
          </a:prstGeom>
        </p:spPr>
      </p:pic>
      <p:sp>
        <p:nvSpPr>
          <p:cNvPr id="15" name="Content Placeholder 1">
            <a:extLst>
              <a:ext uri="{FF2B5EF4-FFF2-40B4-BE49-F238E27FC236}">
                <a16:creationId xmlns:a16="http://schemas.microsoft.com/office/drawing/2014/main" id="{CCE55D27-3F4B-393A-46ED-8512E7F0833D}"/>
              </a:ext>
            </a:extLst>
          </p:cNvPr>
          <p:cNvSpPr txBox="1">
            <a:spLocks/>
          </p:cNvSpPr>
          <p:nvPr/>
        </p:nvSpPr>
        <p:spPr>
          <a:xfrm>
            <a:off x="4445630" y="1124554"/>
            <a:ext cx="4698370" cy="2020987"/>
          </a:xfrm>
          <a:prstGeom prst="rect">
            <a:avLst/>
          </a:prstGeom>
        </p:spPr>
        <p:txBody>
          <a:bodyPr vert="horz" lIns="0" tIns="0" rIns="0" bIns="0" rtlCol="0">
            <a:noAutofit/>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a:lstStyle>
          <a:p>
            <a:pPr marL="177800" lvl="1" indent="0">
              <a:spcBef>
                <a:spcPts val="600"/>
              </a:spcBef>
              <a:buNone/>
            </a:pPr>
            <a:r>
              <a:rPr lang="en-US" altLang="de-DE" sz="1600" i="1" dirty="0">
                <a:ea typeface="ヒラギノ角ゴ Pro W3" charset="-128"/>
                <a:cs typeface="Arial Narrow" pitchFamily="34" charset="0"/>
                <a:sym typeface="Wingdings" pitchFamily="2" charset="2"/>
              </a:rPr>
              <a:t>Equal and periodic delays</a:t>
            </a:r>
          </a:p>
          <a:p>
            <a:pPr lvl="1">
              <a:spcBef>
                <a:spcPts val="600"/>
              </a:spcBef>
              <a:buFont typeface="Wingdings" panose="05000000000000000000" pitchFamily="2" charset="2"/>
              <a:buChar char="§"/>
            </a:pPr>
            <a:r>
              <a:rPr lang="en-US" altLang="de-DE" sz="1600" dirty="0">
                <a:ea typeface="ヒラギノ角ゴ Pro W3" charset="-128"/>
                <a:cs typeface="Arial Narrow" pitchFamily="34" charset="0"/>
                <a:sym typeface="Wingdings" pitchFamily="2" charset="2"/>
              </a:rPr>
              <a:t>Power profile: superposition of trains of short pulses (separated by the delay) . In each train the pulses are phase-locked but no phase correlation between the different trains. </a:t>
            </a:r>
          </a:p>
          <a:p>
            <a:pPr lvl="1">
              <a:spcBef>
                <a:spcPts val="600"/>
              </a:spcBef>
              <a:buFont typeface="Wingdings" panose="05000000000000000000" pitchFamily="2" charset="2"/>
              <a:buChar char="§"/>
            </a:pPr>
            <a:r>
              <a:rPr lang="en-US" altLang="de-DE" sz="1600" dirty="0">
                <a:ea typeface="ヒラギノ角ゴ Pro W3" charset="-128"/>
                <a:cs typeface="Arial Narrow" pitchFamily="34" charset="0"/>
                <a:sym typeface="Wingdings" pitchFamily="2" charset="2"/>
              </a:rPr>
              <a:t>Spectrum: tunable frequency combs. Envelope given by spike length in power profile,  individual length given by coherence increase, separation given by delay. </a:t>
            </a:r>
          </a:p>
          <a:p>
            <a:pPr lvl="1">
              <a:spcBef>
                <a:spcPts val="600"/>
              </a:spcBef>
              <a:buFont typeface="Wingdings" panose="05000000000000000000" pitchFamily="2" charset="2"/>
              <a:buChar char="§"/>
            </a:pPr>
            <a:r>
              <a:rPr lang="en-US" altLang="de-DE" sz="1600" dirty="0">
                <a:ea typeface="ヒラギノ角ゴ Pro W3" charset="-128"/>
                <a:cs typeface="Arial Narrow" pitchFamily="34" charset="0"/>
                <a:sym typeface="Wingdings" pitchFamily="2" charset="2"/>
              </a:rPr>
              <a:t>Bonus: energy modulation with external laser at same frequency as the delay it filters out one of the trains, nicer power profile and spectra and no interference on short scale   </a:t>
            </a:r>
            <a:r>
              <a:rPr lang="en-US" altLang="de-DE" sz="1600" b="1" dirty="0">
                <a:ea typeface="ヒラギノ角ゴ Pro W3" charset="-128"/>
                <a:cs typeface="Arial Narrow" pitchFamily="34" charset="0"/>
                <a:sym typeface="Wingdings" pitchFamily="2" charset="2"/>
              </a:rPr>
              <a:t>mode-locked FEL </a:t>
            </a:r>
          </a:p>
        </p:txBody>
      </p:sp>
      <p:sp>
        <p:nvSpPr>
          <p:cNvPr id="16" name="TextBox 11">
            <a:extLst>
              <a:ext uri="{FF2B5EF4-FFF2-40B4-BE49-F238E27FC236}">
                <a16:creationId xmlns:a16="http://schemas.microsoft.com/office/drawing/2014/main" id="{7201F595-9E64-ED6C-339F-142789185E4C}"/>
              </a:ext>
            </a:extLst>
          </p:cNvPr>
          <p:cNvSpPr txBox="1">
            <a:spLocks noChangeArrowheads="1"/>
          </p:cNvSpPr>
          <p:nvPr/>
        </p:nvSpPr>
        <p:spPr bwMode="auto">
          <a:xfrm>
            <a:off x="761965" y="1396384"/>
            <a:ext cx="291876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gn="ctr"/>
            <a:r>
              <a:rPr lang="en-US" altLang="de-DE" sz="1600" i="1" dirty="0">
                <a:latin typeface="+mn-lt"/>
              </a:rPr>
              <a:t>[N. R. Thompson and B. W. J. McNeil, </a:t>
            </a:r>
            <a:r>
              <a:rPr lang="hu-HU" altLang="de-DE" sz="1600" i="1" dirty="0" err="1">
                <a:latin typeface="+mn-lt"/>
              </a:rPr>
              <a:t>Phys</a:t>
            </a:r>
            <a:r>
              <a:rPr lang="hu-HU" altLang="de-DE" sz="1600" i="1" dirty="0">
                <a:latin typeface="+mn-lt"/>
              </a:rPr>
              <a:t>. </a:t>
            </a:r>
            <a:r>
              <a:rPr lang="hu-HU" altLang="de-DE" sz="1600" i="1" dirty="0" err="1">
                <a:latin typeface="+mn-lt"/>
              </a:rPr>
              <a:t>Rev</a:t>
            </a:r>
            <a:r>
              <a:rPr lang="hu-HU" altLang="de-DE" sz="1600" i="1" dirty="0">
                <a:latin typeface="+mn-lt"/>
              </a:rPr>
              <a:t>. Lett. 1</a:t>
            </a:r>
            <a:r>
              <a:rPr lang="en-US" altLang="de-DE" sz="1600" i="1" dirty="0">
                <a:latin typeface="+mn-lt"/>
              </a:rPr>
              <a:t>0</a:t>
            </a:r>
            <a:r>
              <a:rPr lang="hu-HU" altLang="de-DE" sz="1600" i="1" dirty="0">
                <a:latin typeface="+mn-lt"/>
              </a:rPr>
              <a:t>0, </a:t>
            </a:r>
            <a:r>
              <a:rPr lang="en-US" altLang="de-DE" sz="1600" i="1" dirty="0">
                <a:latin typeface="+mn-lt"/>
              </a:rPr>
              <a:t>203901</a:t>
            </a:r>
            <a:r>
              <a:rPr lang="de-CH" altLang="de-DE" sz="1600" i="1" dirty="0">
                <a:latin typeface="+mn-lt"/>
              </a:rPr>
              <a:t> (2008)</a:t>
            </a:r>
            <a:r>
              <a:rPr lang="hu-HU" altLang="de-DE" sz="1600" i="1" dirty="0">
                <a:latin typeface="+mn-lt"/>
              </a:rPr>
              <a:t>]</a:t>
            </a:r>
            <a:endParaRPr lang="en-US" altLang="de-DE" sz="1600" i="1" dirty="0">
              <a:latin typeface="+mn-lt"/>
            </a:endParaRPr>
          </a:p>
        </p:txBody>
      </p:sp>
      <p:sp>
        <p:nvSpPr>
          <p:cNvPr id="17" name="TextBox 16">
            <a:extLst>
              <a:ext uri="{FF2B5EF4-FFF2-40B4-BE49-F238E27FC236}">
                <a16:creationId xmlns:a16="http://schemas.microsoft.com/office/drawing/2014/main" id="{F3B74131-BD46-13E9-1D5B-050FE6FFEC51}"/>
              </a:ext>
            </a:extLst>
          </p:cNvPr>
          <p:cNvSpPr txBox="1"/>
          <p:nvPr/>
        </p:nvSpPr>
        <p:spPr>
          <a:xfrm>
            <a:off x="951490" y="2506486"/>
            <a:ext cx="1269855" cy="339350"/>
          </a:xfrm>
          <a:prstGeom prst="rect">
            <a:avLst/>
          </a:prstGeom>
          <a:noFill/>
        </p:spPr>
        <p:txBody>
          <a:bodyPr wrap="square" lIns="0" tIns="0" rIns="0" bIns="0" rtlCol="0">
            <a:noAutofit/>
          </a:bodyPr>
          <a:lstStyle/>
          <a:p>
            <a:pPr>
              <a:lnSpc>
                <a:spcPct val="110000"/>
              </a:lnSpc>
              <a:spcBef>
                <a:spcPts val="0"/>
              </a:spcBef>
            </a:pPr>
            <a:r>
              <a:rPr lang="en-US" kern="1000" spc="30" dirty="0">
                <a:latin typeface="+mn-lt"/>
                <a:cs typeface="Franklin Gothic Book"/>
              </a:rPr>
              <a:t>SASE</a:t>
            </a:r>
            <a:endParaRPr lang="de-CH" kern="1000" spc="30" dirty="0" err="1">
              <a:latin typeface="+mn-lt"/>
              <a:cs typeface="Franklin Gothic Book"/>
            </a:endParaRPr>
          </a:p>
        </p:txBody>
      </p:sp>
      <p:sp>
        <p:nvSpPr>
          <p:cNvPr id="18" name="TextBox 17">
            <a:extLst>
              <a:ext uri="{FF2B5EF4-FFF2-40B4-BE49-F238E27FC236}">
                <a16:creationId xmlns:a16="http://schemas.microsoft.com/office/drawing/2014/main" id="{5CCF26A7-5EA6-40BF-FB78-18488D996075}"/>
              </a:ext>
            </a:extLst>
          </p:cNvPr>
          <p:cNvSpPr txBox="1"/>
          <p:nvPr/>
        </p:nvSpPr>
        <p:spPr>
          <a:xfrm>
            <a:off x="446755" y="3556973"/>
            <a:ext cx="2016225" cy="339350"/>
          </a:xfrm>
          <a:prstGeom prst="rect">
            <a:avLst/>
          </a:prstGeom>
          <a:noFill/>
        </p:spPr>
        <p:txBody>
          <a:bodyPr wrap="square" lIns="0" tIns="0" rIns="0" bIns="0" rtlCol="0">
            <a:noAutofit/>
          </a:bodyPr>
          <a:lstStyle/>
          <a:p>
            <a:pPr>
              <a:lnSpc>
                <a:spcPct val="110000"/>
              </a:lnSpc>
              <a:spcBef>
                <a:spcPts val="0"/>
              </a:spcBef>
            </a:pPr>
            <a:r>
              <a:rPr lang="en-US" kern="1000" spc="30" dirty="0">
                <a:latin typeface="+mn-lt"/>
                <a:cs typeface="Franklin Gothic Book"/>
              </a:rPr>
              <a:t>Mode-coupled FEL</a:t>
            </a:r>
            <a:endParaRPr lang="de-CH" kern="1000" spc="30" dirty="0" err="1">
              <a:latin typeface="+mn-lt"/>
              <a:cs typeface="Franklin Gothic Book"/>
            </a:endParaRPr>
          </a:p>
        </p:txBody>
      </p:sp>
      <p:sp>
        <p:nvSpPr>
          <p:cNvPr id="19" name="TextBox 18">
            <a:extLst>
              <a:ext uri="{FF2B5EF4-FFF2-40B4-BE49-F238E27FC236}">
                <a16:creationId xmlns:a16="http://schemas.microsoft.com/office/drawing/2014/main" id="{44B7C29C-F452-68D6-37C1-70D1DB598E1D}"/>
              </a:ext>
            </a:extLst>
          </p:cNvPr>
          <p:cNvSpPr txBox="1"/>
          <p:nvPr/>
        </p:nvSpPr>
        <p:spPr>
          <a:xfrm>
            <a:off x="446755" y="4637093"/>
            <a:ext cx="2016225" cy="339350"/>
          </a:xfrm>
          <a:prstGeom prst="rect">
            <a:avLst/>
          </a:prstGeom>
          <a:noFill/>
        </p:spPr>
        <p:txBody>
          <a:bodyPr wrap="square" lIns="0" tIns="0" rIns="0" bIns="0" rtlCol="0">
            <a:noAutofit/>
          </a:bodyPr>
          <a:lstStyle/>
          <a:p>
            <a:pPr>
              <a:lnSpc>
                <a:spcPct val="110000"/>
              </a:lnSpc>
              <a:spcBef>
                <a:spcPts val="0"/>
              </a:spcBef>
            </a:pPr>
            <a:r>
              <a:rPr lang="en-US" kern="1000" spc="30" dirty="0">
                <a:latin typeface="+mn-lt"/>
                <a:cs typeface="Franklin Gothic Book"/>
              </a:rPr>
              <a:t>Mode-locked FEL</a:t>
            </a:r>
            <a:endParaRPr lang="de-CH" kern="1000" spc="30" dirty="0" err="1">
              <a:latin typeface="+mn-lt"/>
              <a:cs typeface="Franklin Gothic Book"/>
            </a:endParaRPr>
          </a:p>
        </p:txBody>
      </p:sp>
      <p:sp>
        <p:nvSpPr>
          <p:cNvPr id="6" name="TextBox 11">
            <a:extLst>
              <a:ext uri="{FF2B5EF4-FFF2-40B4-BE49-F238E27FC236}">
                <a16:creationId xmlns:a16="http://schemas.microsoft.com/office/drawing/2014/main" id="{4E14A0E8-EBCB-2968-6C6D-0AE9A50EF7D5}"/>
              </a:ext>
            </a:extLst>
          </p:cNvPr>
          <p:cNvSpPr txBox="1">
            <a:spLocks noChangeArrowheads="1"/>
          </p:cNvSpPr>
          <p:nvPr/>
        </p:nvSpPr>
        <p:spPr bwMode="auto">
          <a:xfrm>
            <a:off x="442649" y="5946841"/>
            <a:ext cx="378809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gn="ctr"/>
            <a:r>
              <a:rPr lang="en-US" altLang="de-DE" sz="1600" dirty="0">
                <a:latin typeface="+mn-lt"/>
              </a:rPr>
              <a:t>Individual pulses in mode-coupled/locked FEL shorter because Lu&lt;&lt;Lg (not in our case)</a:t>
            </a:r>
          </a:p>
        </p:txBody>
      </p:sp>
      <p:sp>
        <p:nvSpPr>
          <p:cNvPr id="8" name="TextBox 7">
            <a:extLst>
              <a:ext uri="{FF2B5EF4-FFF2-40B4-BE49-F238E27FC236}">
                <a16:creationId xmlns:a16="http://schemas.microsoft.com/office/drawing/2014/main" id="{8582417C-F97A-6C49-DB49-BB870464AC49}"/>
              </a:ext>
            </a:extLst>
          </p:cNvPr>
          <p:cNvSpPr txBox="1"/>
          <p:nvPr/>
        </p:nvSpPr>
        <p:spPr>
          <a:xfrm>
            <a:off x="4700093" y="5396180"/>
            <a:ext cx="4245534" cy="1200329"/>
          </a:xfrm>
          <a:prstGeom prst="rect">
            <a:avLst/>
          </a:prstGeom>
          <a:solidFill>
            <a:schemeClr val="accent1">
              <a:lumMod val="20000"/>
              <a:lumOff val="80000"/>
            </a:schemeClr>
          </a:solidFill>
          <a:ln>
            <a:noFill/>
          </a:ln>
        </p:spPr>
        <p:txBody>
          <a:bodyPr wrap="square">
            <a:spAutoFit/>
          </a:bodyPr>
          <a:lstStyle/>
          <a:p>
            <a:pPr>
              <a:spcBef>
                <a:spcPts val="0"/>
              </a:spcBef>
              <a:buFont typeface="Wingdings" panose="05000000000000000000" pitchFamily="2" charset="2"/>
              <a:buChar char="§"/>
            </a:pPr>
            <a:r>
              <a:rPr lang="en-US" altLang="de-DE" sz="1800" dirty="0">
                <a:latin typeface="+mn-lt"/>
                <a:ea typeface="ヒラギノ角ゴ Pro W3" charset="-128"/>
                <a:cs typeface="Arial Narrow" pitchFamily="34" charset="0"/>
                <a:sym typeface="Wingdings" pitchFamily="2" charset="2"/>
              </a:rPr>
              <a:t>SASE: superposition of single spikes. </a:t>
            </a:r>
          </a:p>
          <a:p>
            <a:pPr>
              <a:spcBef>
                <a:spcPts val="0"/>
              </a:spcBef>
              <a:buFont typeface="Wingdings" panose="05000000000000000000" pitchFamily="2" charset="2"/>
              <a:buChar char="§"/>
            </a:pPr>
            <a:r>
              <a:rPr lang="en-US" altLang="de-DE" sz="1800" dirty="0">
                <a:latin typeface="+mn-lt"/>
                <a:ea typeface="ヒラギノ角ゴ Pro W3" charset="-128"/>
                <a:cs typeface="Arial Narrow" pitchFamily="34" charset="0"/>
                <a:sym typeface="Wingdings" pitchFamily="2" charset="2"/>
              </a:rPr>
              <a:t>Mode-coupled FEL: superposition of trains of spikes. </a:t>
            </a:r>
          </a:p>
          <a:p>
            <a:pPr>
              <a:spcBef>
                <a:spcPts val="0"/>
              </a:spcBef>
              <a:buFont typeface="Wingdings" panose="05000000000000000000" pitchFamily="2" charset="2"/>
              <a:buChar char="§"/>
            </a:pPr>
            <a:r>
              <a:rPr lang="en-US" altLang="de-DE" sz="1800" dirty="0">
                <a:latin typeface="+mn-lt"/>
                <a:ea typeface="ヒラギノ角ゴ Pro W3" charset="-128"/>
                <a:cs typeface="Arial Narrow" pitchFamily="34" charset="0"/>
                <a:sym typeface="Wingdings" pitchFamily="2" charset="2"/>
              </a:rPr>
              <a:t>Mode-locked FEL: one train of spikes</a:t>
            </a:r>
          </a:p>
        </p:txBody>
      </p:sp>
    </p:spTree>
    <p:extLst>
      <p:ext uri="{BB962C8B-B14F-4D97-AF65-F5344CB8AC3E}">
        <p14:creationId xmlns:p14="http://schemas.microsoft.com/office/powerpoint/2010/main" val="1639067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6" grpId="0"/>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el 5"/>
          <p:cNvSpPr>
            <a:spLocks noGrp="1"/>
          </p:cNvSpPr>
          <p:nvPr>
            <p:ph type="title"/>
          </p:nvPr>
        </p:nvSpPr>
        <p:spPr>
          <a:xfrm>
            <a:off x="2077200" y="291600"/>
            <a:ext cx="6708025" cy="508500"/>
          </a:xfrm>
        </p:spPr>
        <p:txBody>
          <a:bodyPr/>
          <a:lstStyle/>
          <a:p>
            <a:r>
              <a:rPr lang="en-US" dirty="0"/>
              <a:t>HB-SASE</a:t>
            </a:r>
          </a:p>
        </p:txBody>
      </p:sp>
      <p:sp>
        <p:nvSpPr>
          <p:cNvPr id="15" name="Content Placeholder 1">
            <a:extLst>
              <a:ext uri="{FF2B5EF4-FFF2-40B4-BE49-F238E27FC236}">
                <a16:creationId xmlns:a16="http://schemas.microsoft.com/office/drawing/2014/main" id="{CCE55D27-3F4B-393A-46ED-8512E7F0833D}"/>
              </a:ext>
            </a:extLst>
          </p:cNvPr>
          <p:cNvSpPr txBox="1">
            <a:spLocks/>
          </p:cNvSpPr>
          <p:nvPr/>
        </p:nvSpPr>
        <p:spPr>
          <a:xfrm>
            <a:off x="697157" y="1148614"/>
            <a:ext cx="8088067" cy="1992354"/>
          </a:xfrm>
          <a:prstGeom prst="rect">
            <a:avLst/>
          </a:prstGeom>
        </p:spPr>
        <p:txBody>
          <a:bodyPr vert="horz" lIns="0" tIns="0" rIns="0" bIns="0" rtlCol="0">
            <a:noAutofit/>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a:lstStyle>
          <a:p>
            <a:pPr marL="177800" lvl="1" indent="0">
              <a:spcBef>
                <a:spcPts val="600"/>
              </a:spcBef>
              <a:buNone/>
            </a:pPr>
            <a:r>
              <a:rPr lang="en-US" altLang="de-DE" sz="1600" i="1" dirty="0">
                <a:ea typeface="ヒラギノ角ゴ Pro W3" charset="-128"/>
                <a:cs typeface="Arial Narrow" pitchFamily="34" charset="0"/>
                <a:sym typeface="Wingdings" pitchFamily="2" charset="2"/>
              </a:rPr>
              <a:t>Different delays</a:t>
            </a:r>
            <a:r>
              <a:rPr lang="en-US" altLang="de-DE" sz="1600" dirty="0">
                <a:ea typeface="ヒラギノ角ゴ Pro W3" charset="-128"/>
                <a:cs typeface="Arial Narrow" pitchFamily="34" charset="0"/>
                <a:sym typeface="Wingdings" pitchFamily="2" charset="2"/>
              </a:rPr>
              <a:t> . Chose them such that the sideband modes can be made on a single mode, frequency modes interfere destructively except for a single mode.  </a:t>
            </a:r>
          </a:p>
          <a:p>
            <a:pPr lvl="1">
              <a:spcBef>
                <a:spcPts val="600"/>
              </a:spcBef>
              <a:buFont typeface="Wingdings" panose="05000000000000000000" pitchFamily="2" charset="2"/>
              <a:buChar char="§"/>
            </a:pPr>
            <a:r>
              <a:rPr lang="en-US" altLang="de-DE" sz="1600" dirty="0">
                <a:ea typeface="ヒラギノ角ゴ Pro W3" charset="-128"/>
                <a:cs typeface="Arial Narrow" pitchFamily="34" charset="0"/>
                <a:sym typeface="Wingdings" pitchFamily="2" charset="2"/>
              </a:rPr>
              <a:t>Power profile: one standard long pulse, but with less spikes than SASE (ideally one)</a:t>
            </a:r>
          </a:p>
          <a:p>
            <a:pPr lvl="1">
              <a:spcBef>
                <a:spcPts val="600"/>
              </a:spcBef>
              <a:buFont typeface="Wingdings" panose="05000000000000000000" pitchFamily="2" charset="2"/>
              <a:buChar char="§"/>
            </a:pPr>
            <a:r>
              <a:rPr lang="en-US" altLang="de-DE" sz="1600" dirty="0">
                <a:ea typeface="ヒラギノ角ゴ Pro W3" charset="-128"/>
                <a:cs typeface="Arial Narrow" pitchFamily="34" charset="0"/>
                <a:sym typeface="Wingdings" pitchFamily="2" charset="2"/>
              </a:rPr>
              <a:t>Spectrum: one mode, significantly smaller BW due to coherence enhancement </a:t>
            </a:r>
          </a:p>
          <a:p>
            <a:pPr lvl="1">
              <a:spcBef>
                <a:spcPts val="600"/>
              </a:spcBef>
              <a:buFont typeface="Wingdings" panose="05000000000000000000" pitchFamily="2" charset="2"/>
              <a:buChar char="§"/>
            </a:pPr>
            <a:endParaRPr lang="en-US" altLang="de-DE" sz="1600" dirty="0">
              <a:ea typeface="ヒラギノ角ゴ Pro W3" charset="-128"/>
              <a:cs typeface="Arial Narrow" pitchFamily="34" charset="0"/>
              <a:sym typeface="Wingdings" pitchFamily="2" charset="2"/>
            </a:endParaRPr>
          </a:p>
          <a:p>
            <a:pPr lvl="1">
              <a:spcBef>
                <a:spcPts val="600"/>
              </a:spcBef>
              <a:buFont typeface="Wingdings" panose="05000000000000000000" pitchFamily="2" charset="2"/>
              <a:buChar char="§"/>
            </a:pPr>
            <a:endParaRPr lang="en-US" altLang="de-DE" sz="1600" dirty="0">
              <a:ea typeface="ヒラギノ角ゴ Pro W3" charset="-128"/>
              <a:cs typeface="Arial Narrow" pitchFamily="34" charset="0"/>
              <a:sym typeface="Wingdings" pitchFamily="2" charset="2"/>
            </a:endParaRPr>
          </a:p>
          <a:p>
            <a:pPr lvl="1">
              <a:spcBef>
                <a:spcPts val="600"/>
              </a:spcBef>
              <a:buFont typeface="Wingdings" panose="05000000000000000000" pitchFamily="2" charset="2"/>
              <a:buChar char="§"/>
            </a:pPr>
            <a:endParaRPr lang="en-US" altLang="de-DE" sz="1600" dirty="0">
              <a:ea typeface="ヒラギノ角ゴ Pro W3" charset="-128"/>
              <a:cs typeface="Arial Narrow" pitchFamily="34" charset="0"/>
              <a:sym typeface="Wingdings" pitchFamily="2" charset="2"/>
            </a:endParaRPr>
          </a:p>
          <a:p>
            <a:pPr lvl="1">
              <a:spcBef>
                <a:spcPts val="600"/>
              </a:spcBef>
              <a:buFont typeface="Wingdings" panose="05000000000000000000" pitchFamily="2" charset="2"/>
              <a:buChar char="§"/>
            </a:pPr>
            <a:endParaRPr lang="en-US" altLang="de-DE" sz="1600" dirty="0">
              <a:ea typeface="ヒラギノ角ゴ Pro W3" charset="-128"/>
              <a:cs typeface="Arial Narrow" pitchFamily="34" charset="0"/>
              <a:sym typeface="Wingdings" pitchFamily="2" charset="2"/>
            </a:endParaRPr>
          </a:p>
          <a:p>
            <a:pPr lvl="1">
              <a:spcBef>
                <a:spcPts val="600"/>
              </a:spcBef>
              <a:buFont typeface="Wingdings" panose="05000000000000000000" pitchFamily="2" charset="2"/>
              <a:buChar char="§"/>
            </a:pPr>
            <a:endParaRPr lang="en-US" altLang="de-DE" sz="1600" dirty="0">
              <a:ea typeface="ヒラギノ角ゴ Pro W3" charset="-128"/>
              <a:cs typeface="Arial Narrow" pitchFamily="34" charset="0"/>
              <a:sym typeface="Wingdings" pitchFamily="2" charset="2"/>
            </a:endParaRPr>
          </a:p>
          <a:p>
            <a:pPr lvl="1">
              <a:spcBef>
                <a:spcPts val="600"/>
              </a:spcBef>
              <a:buFont typeface="Wingdings" panose="05000000000000000000" pitchFamily="2" charset="2"/>
              <a:buChar char="§"/>
            </a:pPr>
            <a:endParaRPr lang="en-US" altLang="de-DE" sz="1600" dirty="0">
              <a:ea typeface="ヒラギノ角ゴ Pro W3" charset="-128"/>
              <a:cs typeface="Arial Narrow" pitchFamily="34" charset="0"/>
              <a:sym typeface="Wingdings" pitchFamily="2" charset="2"/>
            </a:endParaRPr>
          </a:p>
          <a:p>
            <a:pPr lvl="1">
              <a:spcBef>
                <a:spcPts val="600"/>
              </a:spcBef>
              <a:buFont typeface="Wingdings" panose="05000000000000000000" pitchFamily="2" charset="2"/>
              <a:buChar char="§"/>
            </a:pPr>
            <a:endParaRPr lang="en-US" altLang="de-DE" sz="1600" dirty="0">
              <a:ea typeface="ヒラギノ角ゴ Pro W3" charset="-128"/>
              <a:cs typeface="Arial Narrow" pitchFamily="34" charset="0"/>
              <a:sym typeface="Wingdings" pitchFamily="2" charset="2"/>
            </a:endParaRPr>
          </a:p>
          <a:p>
            <a:pPr lvl="1">
              <a:spcBef>
                <a:spcPts val="600"/>
              </a:spcBef>
              <a:buFont typeface="Wingdings" panose="05000000000000000000" pitchFamily="2" charset="2"/>
              <a:buChar char="§"/>
            </a:pPr>
            <a:endParaRPr lang="en-US" altLang="de-DE" sz="1600" dirty="0">
              <a:ea typeface="ヒラギノ角ゴ Pro W3" charset="-128"/>
              <a:cs typeface="Arial Narrow" pitchFamily="34" charset="0"/>
              <a:sym typeface="Wingdings" pitchFamily="2" charset="2"/>
            </a:endParaRPr>
          </a:p>
          <a:p>
            <a:pPr marL="177800" lvl="1" indent="0">
              <a:spcBef>
                <a:spcPts val="600"/>
              </a:spcBef>
              <a:buNone/>
            </a:pPr>
            <a:endParaRPr lang="en-US" altLang="de-DE" sz="1600" dirty="0">
              <a:ea typeface="ヒラギノ角ゴ Pro W3" charset="-128"/>
              <a:cs typeface="Arial Narrow" pitchFamily="34" charset="0"/>
              <a:sym typeface="Wingdings" pitchFamily="2" charset="2"/>
            </a:endParaRPr>
          </a:p>
          <a:p>
            <a:pPr marL="177800" lvl="1" indent="0">
              <a:spcBef>
                <a:spcPts val="600"/>
              </a:spcBef>
              <a:buNone/>
            </a:pPr>
            <a:r>
              <a:rPr lang="en-US" altLang="de-DE" sz="1600" dirty="0">
                <a:ea typeface="ヒラギノ角ゴ Pro W3" charset="-128"/>
                <a:cs typeface="Arial Narrow" pitchFamily="34" charset="0"/>
                <a:sym typeface="Wingdings" pitchFamily="2" charset="2"/>
              </a:rPr>
              <a:t>With isochronous chicanes and short (0.5 m) modules  expect almost transform limited pulses. </a:t>
            </a:r>
          </a:p>
          <a:p>
            <a:pPr marL="177800" lvl="1" indent="0">
              <a:spcBef>
                <a:spcPts val="600"/>
              </a:spcBef>
              <a:buNone/>
            </a:pPr>
            <a:r>
              <a:rPr lang="en-US" altLang="de-DE" sz="1600" dirty="0">
                <a:ea typeface="ヒラギノ角ゴ Pro W3" charset="-128"/>
                <a:cs typeface="Arial Narrow" pitchFamily="34" charset="0"/>
                <a:sym typeface="Wingdings" pitchFamily="2" charset="2"/>
              </a:rPr>
              <a:t>At Athos  expect maximum and improvement of a factor of 8-10</a:t>
            </a:r>
          </a:p>
        </p:txBody>
      </p:sp>
      <p:sp>
        <p:nvSpPr>
          <p:cNvPr id="16" name="TextBox 11">
            <a:extLst>
              <a:ext uri="{FF2B5EF4-FFF2-40B4-BE49-F238E27FC236}">
                <a16:creationId xmlns:a16="http://schemas.microsoft.com/office/drawing/2014/main" id="{7201F595-9E64-ED6C-339F-142789185E4C}"/>
              </a:ext>
            </a:extLst>
          </p:cNvPr>
          <p:cNvSpPr txBox="1">
            <a:spLocks noChangeArrowheads="1"/>
          </p:cNvSpPr>
          <p:nvPr/>
        </p:nvSpPr>
        <p:spPr bwMode="auto">
          <a:xfrm>
            <a:off x="331649" y="3347701"/>
            <a:ext cx="273630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charset="0"/>
                <a:ea typeface="ヒラギノ角ゴ Pro W3" charset="-128"/>
              </a:defRPr>
            </a:lvl1pPr>
            <a:lvl2pPr marL="742950" indent="-285750">
              <a:defRPr sz="2400">
                <a:solidFill>
                  <a:schemeClr val="tx1"/>
                </a:solidFill>
                <a:latin typeface="Times" charset="0"/>
                <a:ea typeface="ヒラギノ角ゴ Pro W3" charset="-128"/>
              </a:defRPr>
            </a:lvl2pPr>
            <a:lvl3pPr marL="1143000" indent="-228600">
              <a:defRPr sz="2400">
                <a:solidFill>
                  <a:schemeClr val="tx1"/>
                </a:solidFill>
                <a:latin typeface="Times" charset="0"/>
                <a:ea typeface="ヒラギノ角ゴ Pro W3" charset="-128"/>
              </a:defRPr>
            </a:lvl3pPr>
            <a:lvl4pPr marL="1600200" indent="-228600">
              <a:defRPr sz="2400">
                <a:solidFill>
                  <a:schemeClr val="tx1"/>
                </a:solidFill>
                <a:latin typeface="Times" charset="0"/>
                <a:ea typeface="ヒラギノ角ゴ Pro W3" charset="-128"/>
              </a:defRPr>
            </a:lvl4pPr>
            <a:lvl5pPr marL="2057400" indent="-228600">
              <a:defRPr sz="2400">
                <a:solidFill>
                  <a:schemeClr val="tx1"/>
                </a:solidFill>
                <a:latin typeface="Times"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charset="0"/>
                <a:ea typeface="ヒラギノ角ゴ Pro W3" charset="-128"/>
              </a:defRPr>
            </a:lvl9pPr>
          </a:lstStyle>
          <a:p>
            <a:pPr algn="ctr"/>
            <a:r>
              <a:rPr lang="en-US" altLang="de-DE" sz="1600" i="1" dirty="0">
                <a:latin typeface="+mn-lt"/>
              </a:rPr>
              <a:t>[B. W. J. McNeil, N. R. Thompson, and D. J. Dunning </a:t>
            </a:r>
            <a:r>
              <a:rPr lang="hu-HU" altLang="de-DE" sz="1600" i="1" dirty="0">
                <a:latin typeface="+mn-lt"/>
              </a:rPr>
              <a:t>Phys. Rev. Lett. 110, 134802</a:t>
            </a:r>
            <a:r>
              <a:rPr lang="de-CH" altLang="de-DE" sz="1600" i="1" dirty="0">
                <a:latin typeface="+mn-lt"/>
              </a:rPr>
              <a:t> (2013)</a:t>
            </a:r>
            <a:r>
              <a:rPr lang="hu-HU" altLang="de-DE" sz="1600" i="1" dirty="0">
                <a:latin typeface="+mn-lt"/>
              </a:rPr>
              <a:t>]</a:t>
            </a:r>
            <a:endParaRPr lang="en-US" altLang="de-DE" sz="1600" i="1" dirty="0">
              <a:latin typeface="+mn-lt"/>
            </a:endParaRPr>
          </a:p>
        </p:txBody>
      </p:sp>
      <p:pic>
        <p:nvPicPr>
          <p:cNvPr id="3" name="Picture 2">
            <a:extLst>
              <a:ext uri="{FF2B5EF4-FFF2-40B4-BE49-F238E27FC236}">
                <a16:creationId xmlns:a16="http://schemas.microsoft.com/office/drawing/2014/main" id="{28A650E1-747D-A98D-1340-7FFE8663876E}"/>
              </a:ext>
            </a:extLst>
          </p:cNvPr>
          <p:cNvPicPr>
            <a:picLocks noChangeAspect="1"/>
          </p:cNvPicPr>
          <p:nvPr/>
        </p:nvPicPr>
        <p:blipFill>
          <a:blip r:embed="rId3"/>
          <a:stretch>
            <a:fillRect/>
          </a:stretch>
        </p:blipFill>
        <p:spPr>
          <a:xfrm>
            <a:off x="2989306" y="2924944"/>
            <a:ext cx="5120915" cy="2272766"/>
          </a:xfrm>
          <a:prstGeom prst="rect">
            <a:avLst/>
          </a:prstGeom>
        </p:spPr>
      </p:pic>
      <p:sp>
        <p:nvSpPr>
          <p:cNvPr id="4" name="TextBox 3">
            <a:extLst>
              <a:ext uri="{FF2B5EF4-FFF2-40B4-BE49-F238E27FC236}">
                <a16:creationId xmlns:a16="http://schemas.microsoft.com/office/drawing/2014/main" id="{216CEDF9-F723-45BF-C9A6-204E42BF29EB}"/>
              </a:ext>
            </a:extLst>
          </p:cNvPr>
          <p:cNvSpPr txBox="1"/>
          <p:nvPr/>
        </p:nvSpPr>
        <p:spPr>
          <a:xfrm>
            <a:off x="3663667" y="3086181"/>
            <a:ext cx="2061943" cy="477767"/>
          </a:xfrm>
          <a:prstGeom prst="rect">
            <a:avLst/>
          </a:prstGeom>
          <a:noFill/>
        </p:spPr>
        <p:txBody>
          <a:bodyPr wrap="square" lIns="0" tIns="0" rIns="0" bIns="0" rtlCol="0">
            <a:noAutofit/>
          </a:bodyPr>
          <a:lstStyle/>
          <a:p>
            <a:pPr>
              <a:lnSpc>
                <a:spcPct val="110000"/>
              </a:lnSpc>
              <a:spcBef>
                <a:spcPts val="0"/>
              </a:spcBef>
            </a:pPr>
            <a:r>
              <a:rPr lang="en-US" kern="1000" spc="30" dirty="0">
                <a:latin typeface="+mn-lt"/>
                <a:cs typeface="Franklin Gothic Book"/>
              </a:rPr>
              <a:t>Beginning </a:t>
            </a:r>
            <a:endParaRPr lang="de-CH" kern="1000" spc="30" dirty="0" err="1">
              <a:latin typeface="+mn-lt"/>
              <a:cs typeface="Franklin Gothic Book"/>
            </a:endParaRPr>
          </a:p>
        </p:txBody>
      </p:sp>
      <p:sp>
        <p:nvSpPr>
          <p:cNvPr id="5" name="TextBox 4">
            <a:extLst>
              <a:ext uri="{FF2B5EF4-FFF2-40B4-BE49-F238E27FC236}">
                <a16:creationId xmlns:a16="http://schemas.microsoft.com/office/drawing/2014/main" id="{2DECFE72-5C83-7F30-A4AE-F6BE2E143F48}"/>
              </a:ext>
            </a:extLst>
          </p:cNvPr>
          <p:cNvSpPr txBox="1"/>
          <p:nvPr/>
        </p:nvSpPr>
        <p:spPr>
          <a:xfrm>
            <a:off x="6016606" y="3086181"/>
            <a:ext cx="2061943" cy="477767"/>
          </a:xfrm>
          <a:prstGeom prst="rect">
            <a:avLst/>
          </a:prstGeom>
          <a:noFill/>
        </p:spPr>
        <p:txBody>
          <a:bodyPr wrap="square" lIns="0" tIns="0" rIns="0" bIns="0" rtlCol="0">
            <a:noAutofit/>
          </a:bodyPr>
          <a:lstStyle/>
          <a:p>
            <a:pPr>
              <a:lnSpc>
                <a:spcPct val="110000"/>
              </a:lnSpc>
              <a:spcBef>
                <a:spcPts val="0"/>
              </a:spcBef>
            </a:pPr>
            <a:r>
              <a:rPr lang="en-US" kern="1000" spc="30" dirty="0">
                <a:latin typeface="+mn-lt"/>
                <a:cs typeface="Franklin Gothic Book"/>
              </a:rPr>
              <a:t>End </a:t>
            </a:r>
            <a:endParaRPr lang="de-CH" kern="1000" spc="30" dirty="0" err="1">
              <a:latin typeface="+mn-lt"/>
              <a:cs typeface="Franklin Gothic Book"/>
            </a:endParaRPr>
          </a:p>
        </p:txBody>
      </p:sp>
    </p:spTree>
    <p:extLst>
      <p:ext uri="{BB962C8B-B14F-4D97-AF65-F5344CB8AC3E}">
        <p14:creationId xmlns:p14="http://schemas.microsoft.com/office/powerpoint/2010/main" val="150674946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el 5"/>
          <p:cNvSpPr>
            <a:spLocks noGrp="1"/>
          </p:cNvSpPr>
          <p:nvPr>
            <p:ph type="title"/>
          </p:nvPr>
        </p:nvSpPr>
        <p:spPr>
          <a:xfrm>
            <a:off x="2077200" y="291600"/>
            <a:ext cx="6708025" cy="508500"/>
          </a:xfrm>
        </p:spPr>
        <p:txBody>
          <a:bodyPr/>
          <a:lstStyle/>
          <a:p>
            <a:r>
              <a:rPr lang="en-US" dirty="0"/>
              <a:t>Notes for both modes</a:t>
            </a:r>
          </a:p>
        </p:txBody>
      </p:sp>
      <p:sp>
        <p:nvSpPr>
          <p:cNvPr id="6" name="Content Placeholder 1">
            <a:extLst>
              <a:ext uri="{FF2B5EF4-FFF2-40B4-BE49-F238E27FC236}">
                <a16:creationId xmlns:a16="http://schemas.microsoft.com/office/drawing/2014/main" id="{0DCED8B6-8E0C-0C9D-5FD8-64D231B37DF3}"/>
              </a:ext>
            </a:extLst>
          </p:cNvPr>
          <p:cNvSpPr txBox="1">
            <a:spLocks/>
          </p:cNvSpPr>
          <p:nvPr/>
        </p:nvSpPr>
        <p:spPr>
          <a:xfrm>
            <a:off x="827584" y="1196752"/>
            <a:ext cx="7831248" cy="4104456"/>
          </a:xfrm>
          <a:prstGeom prst="rect">
            <a:avLst/>
          </a:prstGeom>
        </p:spPr>
        <p:txBody>
          <a:bodyPr vert="horz" lIns="0" tIns="0" rIns="0" bIns="0" rtlCol="0">
            <a:noAutofit/>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a:lstStyle>
          <a:p>
            <a:pPr lvl="1">
              <a:spcBef>
                <a:spcPts val="600"/>
              </a:spcBef>
              <a:buFont typeface="Wingdings" panose="05000000000000000000" pitchFamily="2" charset="2"/>
              <a:buChar char="§"/>
            </a:pPr>
            <a:r>
              <a:rPr lang="en-US" altLang="de-DE" dirty="0">
                <a:ea typeface="ヒラギノ角ゴ Pro W3" charset="-128"/>
                <a:cs typeface="Arial Narrow" pitchFamily="34" charset="0"/>
                <a:sym typeface="Wingdings" pitchFamily="2" charset="2"/>
              </a:rPr>
              <a:t>Optical klystron helps reducing the saturation length. For HB-SASE, delays should go from large to small in the undulator (to avoid </a:t>
            </a:r>
            <a:r>
              <a:rPr lang="en-US" altLang="de-DE" dirty="0" err="1">
                <a:ea typeface="ヒラギノ角ゴ Pro W3" charset="-128"/>
                <a:cs typeface="Arial Narrow" pitchFamily="34" charset="0"/>
                <a:sym typeface="Wingdings" pitchFamily="2" charset="2"/>
              </a:rPr>
              <a:t>overbunching</a:t>
            </a:r>
            <a:r>
              <a:rPr lang="en-US" altLang="de-DE" dirty="0">
                <a:ea typeface="ヒラギノ角ゴ Pro W3" charset="-128"/>
                <a:cs typeface="Arial Narrow" pitchFamily="34" charset="0"/>
                <a:sym typeface="Wingdings" pitchFamily="2" charset="2"/>
              </a:rPr>
              <a:t>)  compact HB-SASE</a:t>
            </a:r>
          </a:p>
          <a:p>
            <a:pPr marL="177800" lvl="1" indent="0">
              <a:spcBef>
                <a:spcPts val="600"/>
              </a:spcBef>
              <a:buNone/>
            </a:pPr>
            <a:endParaRPr lang="en-US" altLang="de-DE" dirty="0">
              <a:ea typeface="ヒラギノ角ゴ Pro W3" charset="-128"/>
              <a:cs typeface="Arial Narrow" pitchFamily="34" charset="0"/>
              <a:sym typeface="Wingdings" pitchFamily="2" charset="2"/>
            </a:endParaRPr>
          </a:p>
          <a:p>
            <a:pPr lvl="1">
              <a:spcBef>
                <a:spcPts val="600"/>
              </a:spcBef>
              <a:buFont typeface="Wingdings" panose="05000000000000000000" pitchFamily="2" charset="2"/>
              <a:buChar char="§"/>
            </a:pPr>
            <a:r>
              <a:rPr lang="en-US" altLang="de-DE" dirty="0">
                <a:ea typeface="ヒラギノ角ゴ Pro W3" charset="-128"/>
                <a:cs typeface="Arial Narrow" pitchFamily="34" charset="0"/>
                <a:sym typeface="Wingdings" pitchFamily="2" charset="2"/>
              </a:rPr>
              <a:t>Delays should be applied as often as possible (i.e. before SASE gain is too high). </a:t>
            </a:r>
            <a:endParaRPr lang="en-US" altLang="de-DE" sz="1800" i="1" dirty="0">
              <a:latin typeface="+mn-lt"/>
            </a:endParaRPr>
          </a:p>
          <a:p>
            <a:pPr lvl="1">
              <a:spcBef>
                <a:spcPts val="600"/>
              </a:spcBef>
              <a:buFont typeface="Wingdings" panose="05000000000000000000" pitchFamily="2" charset="2"/>
              <a:buChar char="§"/>
            </a:pPr>
            <a:endParaRPr lang="en-US" altLang="de-DE" sz="1800" dirty="0">
              <a:latin typeface="+mn-lt"/>
            </a:endParaRPr>
          </a:p>
          <a:p>
            <a:pPr lvl="1">
              <a:spcBef>
                <a:spcPts val="600"/>
              </a:spcBef>
              <a:buFont typeface="Wingdings" panose="05000000000000000000" pitchFamily="2" charset="2"/>
              <a:buChar char="§"/>
            </a:pPr>
            <a:r>
              <a:rPr lang="en-US" altLang="de-DE" sz="1800" dirty="0">
                <a:latin typeface="+mn-lt"/>
              </a:rPr>
              <a:t>Reducing energy spread (</a:t>
            </a:r>
            <a:r>
              <a:rPr lang="el-GR" altLang="de-DE" sz="1800" dirty="0">
                <a:latin typeface="+mn-lt"/>
              </a:rPr>
              <a:t>δ</a:t>
            </a:r>
            <a:r>
              <a:rPr lang="en-US" altLang="de-DE" sz="1800" dirty="0">
                <a:latin typeface="+mn-lt"/>
              </a:rPr>
              <a:t>) increases optimum R56, allowing larger delays without deteriorating FEL performance</a:t>
            </a:r>
          </a:p>
          <a:p>
            <a:pPr lvl="1">
              <a:spcBef>
                <a:spcPts val="600"/>
              </a:spcBef>
              <a:buFont typeface="Wingdings" panose="05000000000000000000" pitchFamily="2" charset="2"/>
              <a:buChar char="§"/>
            </a:pPr>
            <a:endParaRPr lang="en-US" altLang="de-DE" dirty="0"/>
          </a:p>
          <a:p>
            <a:pPr lvl="1">
              <a:spcBef>
                <a:spcPts val="600"/>
              </a:spcBef>
              <a:buFont typeface="Wingdings" panose="05000000000000000000" pitchFamily="2" charset="2"/>
              <a:buChar char="§"/>
            </a:pPr>
            <a:r>
              <a:rPr lang="en-US" altLang="de-DE" dirty="0">
                <a:ea typeface="ヒラギノ角ゴ Pro W3" charset="-128"/>
                <a:cs typeface="Arial Narrow" pitchFamily="34" charset="0"/>
                <a:sym typeface="Wingdings" pitchFamily="2" charset="2"/>
              </a:rPr>
              <a:t>Both modes worked (better) last MD shift because of longer gain length (low current) and reduced energy spread. They seem incompatible with optimum conditions for Athos (unless very high photon energy).</a:t>
            </a:r>
          </a:p>
          <a:p>
            <a:pPr lvl="1">
              <a:spcBef>
                <a:spcPts val="600"/>
              </a:spcBef>
              <a:buFont typeface="Wingdings" panose="05000000000000000000" pitchFamily="2" charset="2"/>
              <a:buChar char="§"/>
            </a:pPr>
            <a:endParaRPr lang="en-US" altLang="de-DE" sz="1800" dirty="0">
              <a:latin typeface="+mn-lt"/>
            </a:endParaRPr>
          </a:p>
          <a:p>
            <a:pPr lvl="1">
              <a:spcBef>
                <a:spcPts val="600"/>
              </a:spcBef>
              <a:buFont typeface="Wingdings" panose="05000000000000000000" pitchFamily="2" charset="2"/>
              <a:buChar char="§"/>
            </a:pPr>
            <a:endParaRPr lang="en-US" altLang="de-DE" dirty="0">
              <a:ea typeface="ヒラギノ角ゴ Pro W3" charset="-128"/>
              <a:cs typeface="Arial Narrow" pitchFamily="34" charset="0"/>
              <a:sym typeface="Wingdings" pitchFamily="2" charset="2"/>
            </a:endParaRPr>
          </a:p>
        </p:txBody>
      </p:sp>
    </p:spTree>
    <p:extLst>
      <p:ext uri="{BB962C8B-B14F-4D97-AF65-F5344CB8AC3E}">
        <p14:creationId xmlns:p14="http://schemas.microsoft.com/office/powerpoint/2010/main" val="54491364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stomShape 3"/>
          <p:cNvSpPr/>
          <p:nvPr/>
        </p:nvSpPr>
        <p:spPr>
          <a:xfrm>
            <a:off x="141070" y="-130587"/>
            <a:ext cx="275936" cy="275936"/>
          </a:xfrm>
          <a:prstGeom prst="rect">
            <a:avLst/>
          </a:prstGeom>
          <a:noFill/>
          <a:ln>
            <a:noFill/>
          </a:ln>
        </p:spPr>
        <p:style>
          <a:lnRef idx="0">
            <a:scrgbClr r="0" g="0" b="0"/>
          </a:lnRef>
          <a:fillRef idx="0">
            <a:scrgbClr r="0" g="0" b="0"/>
          </a:fillRef>
          <a:effectRef idx="0">
            <a:scrgbClr r="0" g="0" b="0"/>
          </a:effectRef>
          <a:fontRef idx="minor"/>
        </p:style>
      </p:sp>
      <p:sp>
        <p:nvSpPr>
          <p:cNvPr id="46" name="CustomShape 4"/>
          <p:cNvSpPr/>
          <p:nvPr/>
        </p:nvSpPr>
        <p:spPr>
          <a:xfrm>
            <a:off x="279202" y="7544"/>
            <a:ext cx="275936" cy="275936"/>
          </a:xfrm>
          <a:prstGeom prst="rect">
            <a:avLst/>
          </a:prstGeom>
          <a:noFill/>
          <a:ln>
            <a:noFill/>
          </a:ln>
        </p:spPr>
        <p:style>
          <a:lnRef idx="0">
            <a:scrgbClr r="0" g="0" b="0"/>
          </a:lnRef>
          <a:fillRef idx="0">
            <a:scrgbClr r="0" g="0" b="0"/>
          </a:fillRef>
          <a:effectRef idx="0">
            <a:scrgbClr r="0" g="0" b="0"/>
          </a:effectRef>
          <a:fontRef idx="minor"/>
        </p:style>
      </p:sp>
      <p:sp>
        <p:nvSpPr>
          <p:cNvPr id="6" name="Titel 5"/>
          <p:cNvSpPr txBox="1">
            <a:spLocks/>
          </p:cNvSpPr>
          <p:nvPr/>
        </p:nvSpPr>
        <p:spPr>
          <a:xfrm>
            <a:off x="2077200" y="291600"/>
            <a:ext cx="6708025" cy="508500"/>
          </a:xfrm>
          <a:prstGeom prst="rect">
            <a:avLst/>
          </a:prstGeom>
        </p:spPr>
        <p:txBody>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US" dirty="0"/>
              <a:t>Contents</a:t>
            </a:r>
          </a:p>
        </p:txBody>
      </p:sp>
      <p:sp>
        <p:nvSpPr>
          <p:cNvPr id="3" name="TextBox 2"/>
          <p:cNvSpPr txBox="1"/>
          <p:nvPr/>
        </p:nvSpPr>
        <p:spPr>
          <a:xfrm>
            <a:off x="1259632" y="1340768"/>
            <a:ext cx="6480720" cy="2736304"/>
          </a:xfrm>
          <a:prstGeom prst="rect">
            <a:avLst/>
          </a:prstGeom>
          <a:solidFill>
            <a:schemeClr val="bg1">
              <a:lumMod val="85000"/>
            </a:schemeClr>
          </a:solidFill>
        </p:spPr>
        <p:txBody>
          <a:bodyPr wrap="none" lIns="0" tIns="0" rIns="0" bIns="0" rtlCol="0">
            <a:noAutofit/>
          </a:bodyPr>
          <a:lstStyle/>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Concept</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latin typeface="+mn-lt"/>
                <a:cs typeface="Franklin Gothic Book"/>
              </a:rPr>
              <a:t>Simulations</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Experimental results</a:t>
            </a:r>
          </a:p>
          <a:p>
            <a:pPr marL="540000" indent="-342900">
              <a:lnSpc>
                <a:spcPct val="110000"/>
              </a:lnSpc>
              <a:spcBef>
                <a:spcPts val="0"/>
              </a:spcBef>
              <a:buClr>
                <a:srgbClr val="00B050"/>
              </a:buClr>
              <a:buFont typeface="Wingdings" panose="05000000000000000000" pitchFamily="2" charset="2"/>
              <a:buChar char="Ø"/>
            </a:pPr>
            <a:endParaRPr lang="en-US" sz="2200" kern="1000" spc="30" dirty="0">
              <a:solidFill>
                <a:schemeClr val="bg1">
                  <a:lumMod val="75000"/>
                </a:schemeClr>
              </a:solidFill>
              <a:latin typeface="+mn-lt"/>
              <a:cs typeface="Franklin Gothic Book"/>
            </a:endParaRPr>
          </a:p>
          <a:p>
            <a:pPr marL="540000" indent="-342900">
              <a:lnSpc>
                <a:spcPct val="110000"/>
              </a:lnSpc>
              <a:spcBef>
                <a:spcPts val="0"/>
              </a:spcBef>
              <a:buClr>
                <a:srgbClr val="00B050"/>
              </a:buClr>
              <a:buFont typeface="Wingdings" panose="05000000000000000000" pitchFamily="2" charset="2"/>
              <a:buChar char="Ø"/>
            </a:pPr>
            <a:r>
              <a:rPr lang="en-US" sz="2200" kern="1000" spc="30" dirty="0">
                <a:solidFill>
                  <a:schemeClr val="bg1">
                    <a:lumMod val="75000"/>
                  </a:schemeClr>
                </a:solidFill>
                <a:latin typeface="+mn-lt"/>
                <a:cs typeface="Franklin Gothic Book"/>
              </a:rPr>
              <a:t>Conclusion</a:t>
            </a:r>
            <a:endParaRPr lang="de-CH" sz="2200" kern="1000" spc="30" dirty="0" err="1">
              <a:solidFill>
                <a:schemeClr val="bg1">
                  <a:lumMod val="75000"/>
                </a:schemeClr>
              </a:solidFill>
              <a:latin typeface="+mn-lt"/>
              <a:cs typeface="Franklin Gothic Book"/>
            </a:endParaRPr>
          </a:p>
        </p:txBody>
      </p:sp>
    </p:spTree>
    <p:extLst>
      <p:ext uri="{BB962C8B-B14F-4D97-AF65-F5344CB8AC3E}">
        <p14:creationId xmlns:p14="http://schemas.microsoft.com/office/powerpoint/2010/main" val="2848131184"/>
      </p:ext>
    </p:extLst>
  </p:cSld>
  <p:clrMapOvr>
    <a:masterClrMapping/>
  </p:clrMapOvr>
  <p:transition spd="med"/>
</p:sld>
</file>

<file path=ppt/theme/theme1.xml><?xml version="1.0" encoding="utf-8"?>
<a:theme xmlns:a="http://schemas.openxmlformats.org/drawingml/2006/main" name="PSI PowerPoint Master english">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a:lnSpc>
            <a:spcPct val="110000"/>
          </a:lnSpc>
          <a:spcBef>
            <a:spcPts val="0"/>
          </a:spcBef>
          <a:defRPr sz="1800" kern="1000" spc="30" dirty="0" err="1" smtClean="0">
            <a:latin typeface="+mn-lt"/>
            <a:cs typeface="Franklin Gothic Book"/>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 PowerPoint Master english</Template>
  <TotalTime>0</TotalTime>
  <Words>1165</Words>
  <Application>Microsoft Office PowerPoint</Application>
  <PresentationFormat>On-screen Show (4:3)</PresentationFormat>
  <Paragraphs>180</Paragraphs>
  <Slides>17</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Arial Narrow</vt:lpstr>
      <vt:lpstr>Calibri</vt:lpstr>
      <vt:lpstr>Georgia</vt:lpstr>
      <vt:lpstr>Rockwell</vt:lpstr>
      <vt:lpstr>Symbol</vt:lpstr>
      <vt:lpstr>Times</vt:lpstr>
      <vt:lpstr>Times New Roman</vt:lpstr>
      <vt:lpstr>Wingdings</vt:lpstr>
      <vt:lpstr>PSI PowerPoint Master english</vt:lpstr>
      <vt:lpstr>Mode-coupled FEL and high-brightness SASE</vt:lpstr>
      <vt:lpstr>PowerPoint Presentation</vt:lpstr>
      <vt:lpstr>PowerPoint Presentation</vt:lpstr>
      <vt:lpstr>Intra-undulator chicanes in Athos</vt:lpstr>
      <vt:lpstr>Coherence enhancement schemes</vt:lpstr>
      <vt:lpstr>Mode-coupled FEL</vt:lpstr>
      <vt:lpstr>HB-SASE</vt:lpstr>
      <vt:lpstr>Notes for both modes</vt:lpstr>
      <vt:lpstr>PowerPoint Presentation</vt:lpstr>
      <vt:lpstr>Mode-coupled FEL: initial simulations</vt:lpstr>
      <vt:lpstr>HB-SASE: simulations</vt:lpstr>
      <vt:lpstr>PowerPoint Presentation</vt:lpstr>
      <vt:lpstr>PowerPoint Presentation</vt:lpstr>
      <vt:lpstr>PowerPoint Presentation</vt:lpstr>
      <vt:lpstr>PowerPoint Presentation</vt:lpstr>
      <vt:lpstr>PowerPoint Presentation</vt:lpstr>
      <vt:lpstr>PowerPoint Presentation</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the title of your  presentation here</dc:title>
  <dc:creator>Reiche Sven</dc:creator>
  <cp:lastModifiedBy>Prat Costa Eduard</cp:lastModifiedBy>
  <cp:revision>761</cp:revision>
  <cp:lastPrinted>2019-01-28T13:06:42Z</cp:lastPrinted>
  <dcterms:created xsi:type="dcterms:W3CDTF">2016-10-31T15:03:20Z</dcterms:created>
  <dcterms:modified xsi:type="dcterms:W3CDTF">2024-03-05T09:59:43Z</dcterms:modified>
</cp:coreProperties>
</file>