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537" r:id="rId2"/>
    <p:sldId id="722" r:id="rId3"/>
    <p:sldId id="699" r:id="rId4"/>
    <p:sldId id="700" r:id="rId5"/>
    <p:sldId id="701" r:id="rId6"/>
    <p:sldId id="702" r:id="rId7"/>
    <p:sldId id="705" r:id="rId8"/>
    <p:sldId id="706" r:id="rId9"/>
    <p:sldId id="709" r:id="rId10"/>
    <p:sldId id="732" r:id="rId11"/>
    <p:sldId id="733" r:id="rId12"/>
    <p:sldId id="711" r:id="rId13"/>
    <p:sldId id="731" r:id="rId14"/>
    <p:sldId id="707" r:id="rId15"/>
    <p:sldId id="719" r:id="rId16"/>
    <p:sldId id="721" r:id="rId17"/>
    <p:sldId id="729" r:id="rId18"/>
    <p:sldId id="730" r:id="rId19"/>
    <p:sldId id="725" r:id="rId20"/>
    <p:sldId id="728" r:id="rId21"/>
    <p:sldId id="715" r:id="rId22"/>
    <p:sldId id="712" r:id="rId23"/>
  </p:sldIdLst>
  <p:sldSz cx="9144000" cy="5143500" type="screen16x9"/>
  <p:notesSz cx="10691813" cy="7559675"/>
  <p:embeddedFontLst>
    <p:embeddedFont>
      <p:font typeface="Cambria Math" panose="02040503050406030204" pitchFamily="18" charset="0"/>
      <p:regular r:id="rId26"/>
    </p:embeddedFont>
    <p:embeddedFont>
      <p:font typeface="Century Gothic" panose="020B0502020202020204" pitchFamily="34" charset="0"/>
      <p:regular r:id="rId27"/>
      <p:bold r:id="rId28"/>
      <p:italic r:id="rId29"/>
      <p:boldItalic r:id="rId30"/>
    </p:embeddedFont>
    <p:embeddedFont>
      <p:font typeface="Corbel" panose="020B0503020204020204" pitchFamily="34" charset="0"/>
      <p:regular r:id="rId31"/>
      <p:bold r:id="rId32"/>
      <p:italic r:id="rId33"/>
      <p:boldItalic r:id="rId34"/>
    </p:embeddedFont>
    <p:embeddedFont>
      <p:font typeface="Edwardian Script ITC" panose="030303020407070D0804" pitchFamily="66" charset="0"/>
      <p:regular r:id="rId35"/>
    </p:embeddedFont>
    <p:embeddedFont>
      <p:font typeface="Palatino Linotype" panose="02040502050505030304" pitchFamily="18" charset="0"/>
      <p:regular r:id="rId36"/>
      <p:bold r:id="rId37"/>
      <p:italic r:id="rId38"/>
      <p:boldItalic r:id="rId39"/>
    </p:embeddedFont>
  </p:embeddedFontLst>
  <p:defaultTextStyle>
    <a:defPPr>
      <a:defRPr lang="en-US"/>
    </a:defPPr>
    <a:lvl1pPr algn="l" defTabSz="361860" rtl="0" eaLnBrk="0" fontAlgn="base" hangingPunct="0">
      <a:spcBef>
        <a:spcPct val="0"/>
      </a:spcBef>
      <a:spcAft>
        <a:spcPct val="0"/>
      </a:spcAft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599925" indent="-228540" algn="l" defTabSz="361860" rtl="0" eaLnBrk="0" fontAlgn="base" hangingPunct="0">
      <a:spcBef>
        <a:spcPct val="0"/>
      </a:spcBef>
      <a:spcAft>
        <a:spcPct val="0"/>
      </a:spcAft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23695" indent="-182518" algn="l" defTabSz="361860" rtl="0" eaLnBrk="0" fontAlgn="base" hangingPunct="0">
      <a:spcBef>
        <a:spcPct val="0"/>
      </a:spcBef>
      <a:spcAft>
        <a:spcPct val="0"/>
      </a:spcAft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293493" indent="-182518" algn="l" defTabSz="361860" rtl="0" eaLnBrk="0" fontAlgn="base" hangingPunct="0">
      <a:spcBef>
        <a:spcPct val="0"/>
      </a:spcBef>
      <a:spcAft>
        <a:spcPct val="0"/>
      </a:spcAft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663280" indent="-182518" algn="l" defTabSz="361860" rtl="0" eaLnBrk="0" fontAlgn="base" hangingPunct="0">
      <a:spcBef>
        <a:spcPct val="0"/>
      </a:spcBef>
      <a:spcAft>
        <a:spcPct val="0"/>
      </a:spcAft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5430" algn="l" defTabSz="914175" rtl="0" eaLnBrk="1" latinLnBrk="0" hangingPunct="1"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2512" algn="l" defTabSz="914175" rtl="0" eaLnBrk="1" latinLnBrk="0" hangingPunct="1"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199600" algn="l" defTabSz="914175" rtl="0" eaLnBrk="1" latinLnBrk="0" hangingPunct="1"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6686" algn="l" defTabSz="914175" rtl="0" eaLnBrk="1" latinLnBrk="0" hangingPunct="1"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B8FF"/>
    <a:srgbClr val="CCFFCC"/>
    <a:srgbClr val="FF00FF"/>
    <a:srgbClr val="FF3300"/>
    <a:srgbClr val="0000FF"/>
    <a:srgbClr val="FF66FF"/>
    <a:srgbClr val="FFFF99"/>
    <a:srgbClr val="F2DCDB"/>
    <a:srgbClr val="FF9933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9" autoAdjust="0"/>
    <p:restoredTop sz="92003" autoAdjust="0"/>
  </p:normalViewPr>
  <p:slideViewPr>
    <p:cSldViewPr>
      <p:cViewPr varScale="1">
        <p:scale>
          <a:sx n="120" d="100"/>
          <a:sy n="120" d="100"/>
        </p:scale>
        <p:origin x="84" y="25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A7DE8C58-6E72-4F23-8ABF-3BB0667A20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49216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D84B2A7-CB67-47D8-B658-661AD74708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054725" y="0"/>
            <a:ext cx="4635500" cy="3778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362554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2FFA496-9226-45C3-A13F-7C9B845791B6}" type="datetimeFigureOut">
              <a:rPr lang="it-IT" altLang="it-IT"/>
              <a:pPr>
                <a:defRPr/>
              </a:pPr>
              <a:t>16/09/2024</a:t>
            </a:fld>
            <a:endParaRPr lang="it-IT" alt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8C06820-4B5A-4BCE-AC19-9EF30EB1EC9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054725" y="7180263"/>
            <a:ext cx="4635500" cy="3778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 smtClean="0"/>
            </a:lvl1pPr>
          </a:lstStyle>
          <a:p>
            <a:pPr>
              <a:defRPr/>
            </a:pPr>
            <a:fld id="{5D5D1C6D-CAF5-438B-9F63-2A909D8C56A6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8A6BCA2-E1AF-4E63-A286-38B5EC86BE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7180263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362554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17531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>
            <a:extLst>
              <a:ext uri="{FF2B5EF4-FFF2-40B4-BE49-F238E27FC236}">
                <a16:creationId xmlns:a16="http://schemas.microsoft.com/office/drawing/2014/main" id="{D3694CFA-DE63-4B3A-AA62-8D0EE28DC3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B6772715-E07E-45C2-853F-FCDD55C161AC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25750" y="574675"/>
            <a:ext cx="503396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9357091E-1D35-4870-80D4-7D6EDE3C048F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1068388" y="3590925"/>
            <a:ext cx="8550275" cy="34004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>
            <a:extLst>
              <a:ext uri="{FF2B5EF4-FFF2-40B4-BE49-F238E27FC236}">
                <a16:creationId xmlns:a16="http://schemas.microsoft.com/office/drawing/2014/main" id="{E5EE36DA-7458-4B33-A413-E55CDF6202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463867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0246" name="Text Box 5">
            <a:extLst>
              <a:ext uri="{FF2B5EF4-FFF2-40B4-BE49-F238E27FC236}">
                <a16:creationId xmlns:a16="http://schemas.microsoft.com/office/drawing/2014/main" id="{FDA324B4-1F25-4BBA-AE22-79FAABA9E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1550" y="0"/>
            <a:ext cx="463867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0247" name="Text Box 6">
            <a:extLst>
              <a:ext uri="{FF2B5EF4-FFF2-40B4-BE49-F238E27FC236}">
                <a16:creationId xmlns:a16="http://schemas.microsoft.com/office/drawing/2014/main" id="{7B880D7C-6FF3-4DC8-B914-FBE0CC3A70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181850"/>
            <a:ext cx="4638675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CD8BA91C-0DB7-430D-A13D-F46F1236EB9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051550" y="7181850"/>
            <a:ext cx="4635500" cy="37623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8E05C37-CB2F-452F-B7B6-85D475D5B5A3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701329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36186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1pPr>
    <a:lvl2pPr marL="601513" indent="-230129" algn="l" defTabSz="36186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2pPr>
    <a:lvl3pPr marL="925283" indent="-184105" algn="l" defTabSz="36186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3pPr>
    <a:lvl4pPr marL="1295072" indent="-184105" algn="l" defTabSz="36186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4pPr>
    <a:lvl5pPr marL="1664870" indent="-184105" algn="l" defTabSz="36186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5pPr>
    <a:lvl6pPr marL="1850687" algn="l" defTabSz="3701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20823" algn="l" defTabSz="3701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90961" algn="l" defTabSz="3701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61095" algn="l" defTabSz="3701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78163" y="944563"/>
            <a:ext cx="4535487" cy="2551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8732-2338-4A53-8646-3E22B16C7E8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352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-schermata 1.jpg">
            <a:extLst>
              <a:ext uri="{FF2B5EF4-FFF2-40B4-BE49-F238E27FC236}">
                <a16:creationId xmlns:a16="http://schemas.microsoft.com/office/drawing/2014/main" id="{536AA11C-EDF0-4514-A14F-20CF21782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"/>
            <a:ext cx="914400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541326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52950" y="1689883"/>
            <a:ext cx="7773120" cy="1102795"/>
          </a:xfrm>
          <a:prstGeom prst="rect">
            <a:avLst/>
          </a:prstGeom>
        </p:spPr>
        <p:txBody>
          <a:bodyPr lIns="74039" tIns="37017" rIns="74039" bIns="37017" anchor="ctr" anchorCtr="0"/>
          <a:lstStyle>
            <a:lvl1pPr>
              <a:defRPr sz="2900" baseline="0"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4E65E1BE-4806-476E-BF4A-B3721D17039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xfrm>
            <a:off x="8816985" y="4776798"/>
            <a:ext cx="195263" cy="1555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8FD197-3925-4400-AB9E-DDC2E0B00F0E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5344554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or Text with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B6BDF35F-28BC-4CDA-9944-3222F4E1A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273" y="73026"/>
            <a:ext cx="250825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77804" y="122087"/>
            <a:ext cx="6074527" cy="636912"/>
          </a:xfrm>
          <a:prstGeom prst="rect">
            <a:avLst/>
          </a:prstGeom>
        </p:spPr>
        <p:txBody>
          <a:bodyPr lIns="74039" tIns="37017" rIns="74039" bIns="37017" anchor="ctr"/>
          <a:lstStyle>
            <a:lvl1pPr algn="l">
              <a:defRPr sz="2300" baseline="0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921" y="1200007"/>
            <a:ext cx="8229600" cy="3394796"/>
          </a:xfrm>
          <a:prstGeom prst="rect">
            <a:avLst/>
          </a:prstGeom>
        </p:spPr>
        <p:txBody>
          <a:bodyPr lIns="74039" tIns="37017" rIns="74039" bIns="37017"/>
          <a:lstStyle>
            <a:lvl1pPr marL="277631" indent="-277631">
              <a:lnSpc>
                <a:spcPct val="100000"/>
              </a:lnSpc>
              <a:spcBef>
                <a:spcPts val="0"/>
              </a:spcBef>
              <a:spcAft>
                <a:spcPts val="486"/>
              </a:spcAft>
              <a:buFont typeface="Wingdings" panose="05000000000000000000" pitchFamily="2" charset="2"/>
              <a:buChar char="ü"/>
              <a:defRPr sz="1900" b="0"/>
            </a:lvl1pPr>
            <a:lvl2pPr marL="601535" indent="-2313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2pPr>
            <a:lvl3pPr marL="971713" indent="-2313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 sz="1600" i="1" baseline="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1872CCC3-B552-4D77-9D63-5AFC5853C4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51898" y="4776798"/>
            <a:ext cx="261937" cy="1555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162619-F2EE-430D-9B91-E0213FB74DA2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3624769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C8830B0E-5850-4A24-B7A8-F9678B910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273" y="73026"/>
            <a:ext cx="250825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677804" y="122087"/>
            <a:ext cx="6074527" cy="636912"/>
          </a:xfrm>
          <a:prstGeom prst="rect">
            <a:avLst/>
          </a:prstGeom>
        </p:spPr>
        <p:txBody>
          <a:bodyPr lIns="74039" tIns="37017" rIns="74039" bIns="37017" anchor="ctr"/>
          <a:lstStyle>
            <a:lvl1pPr algn="l">
              <a:defRPr sz="2300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457921" y="1200007"/>
            <a:ext cx="8229600" cy="3394796"/>
          </a:xfrm>
          <a:prstGeom prst="rect">
            <a:avLst/>
          </a:prstGeom>
        </p:spPr>
        <p:txBody>
          <a:bodyPr lIns="74039" tIns="37017" rIns="74039" bIns="37017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 sz="1900"/>
            </a:lvl1pPr>
            <a:lvl2pPr marL="370178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900"/>
            </a:lvl2pPr>
            <a:lvl3pPr marL="740357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9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numero diapositiva 2">
            <a:extLst>
              <a:ext uri="{FF2B5EF4-FFF2-40B4-BE49-F238E27FC236}">
                <a16:creationId xmlns:a16="http://schemas.microsoft.com/office/drawing/2014/main" id="{96BE0055-0C2E-4267-A889-BD65E291084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88DF94-E4BB-4A67-88B8-603C32AF8021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20976618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Pictures, graphs, visuals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59D040E1-978E-467B-8A9C-50DB569D0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273" y="73026"/>
            <a:ext cx="250825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677804" y="122087"/>
            <a:ext cx="6074527" cy="636912"/>
          </a:xfrm>
          <a:prstGeom prst="rect">
            <a:avLst/>
          </a:prstGeom>
        </p:spPr>
        <p:txBody>
          <a:bodyPr lIns="74039" tIns="37017" rIns="74039" bIns="37017" anchor="ctr"/>
          <a:lstStyle>
            <a:lvl1pPr algn="l">
              <a:defRPr sz="2300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4" name="Segnaposto numero diapositiva 2">
            <a:extLst>
              <a:ext uri="{FF2B5EF4-FFF2-40B4-BE49-F238E27FC236}">
                <a16:creationId xmlns:a16="http://schemas.microsoft.com/office/drawing/2014/main" id="{2C7A203E-5F82-47B3-A164-F38D70E9D3B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25734D-6F4E-43F4-996E-C1AF4457ABF1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8175407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r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988CB374-2364-462E-9B1C-52F4AF357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273" y="73026"/>
            <a:ext cx="250825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77273" y="122087"/>
            <a:ext cx="6075046" cy="695205"/>
          </a:xfrm>
          <a:prstGeom prst="rect">
            <a:avLst/>
          </a:prstGeom>
        </p:spPr>
        <p:txBody>
          <a:bodyPr lIns="74039" tIns="37017" rIns="74039" bIns="37017" anchor="ctr"/>
          <a:lstStyle>
            <a:lvl1pPr algn="l">
              <a:defRPr sz="2300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920" y="1200007"/>
            <a:ext cx="4044960" cy="3394796"/>
          </a:xfrm>
          <a:prstGeom prst="rect">
            <a:avLst/>
          </a:prstGeom>
        </p:spPr>
        <p:txBody>
          <a:bodyPr lIns="74039" tIns="37017" rIns="74039" bIns="37017"/>
          <a:lstStyle>
            <a:lvl1pPr marL="277631" indent="-277631">
              <a:buFont typeface="Wingdings" panose="05000000000000000000" pitchFamily="2" charset="2"/>
              <a:buChar char="ü"/>
              <a:defRPr sz="1600"/>
            </a:lvl1pPr>
            <a:lvl2pPr marL="601535" indent="-231357">
              <a:buFont typeface="Arial" panose="020B0604020202020204" pitchFamily="34" charset="0"/>
              <a:buChar char="•"/>
              <a:defRPr sz="1500"/>
            </a:lvl2pPr>
            <a:lvl3pPr marL="971713" indent="-231357">
              <a:buFont typeface="Arial" panose="020B0604020202020204" pitchFamily="34" charset="0"/>
              <a:buChar char="−"/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1121" y="1200007"/>
            <a:ext cx="4046400" cy="3394796"/>
          </a:xfrm>
          <a:prstGeom prst="rect">
            <a:avLst/>
          </a:prstGeom>
          <a:solidFill>
            <a:schemeClr val="bg1"/>
          </a:solidFill>
        </p:spPr>
        <p:txBody>
          <a:bodyPr lIns="74039" tIns="37017" rIns="74039" bIns="37017"/>
          <a:lstStyle>
            <a:lvl1pPr marL="277631" indent="-277631">
              <a:buFont typeface="Wingdings" panose="05000000000000000000" pitchFamily="2" charset="2"/>
              <a:buChar char="ü"/>
              <a:defRPr sz="1600"/>
            </a:lvl1pPr>
            <a:lvl2pPr marL="601535" indent="-231357">
              <a:buFont typeface="Arial" panose="020B0604020202020204" pitchFamily="34" charset="0"/>
              <a:buChar char="•"/>
              <a:defRPr sz="1500"/>
            </a:lvl2pPr>
            <a:lvl3pPr marL="971713" indent="-231357">
              <a:buFont typeface="Arial" panose="020B0604020202020204" pitchFamily="34" charset="0"/>
              <a:buChar char="−"/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>
            <a:extLst>
              <a:ext uri="{FF2B5EF4-FFF2-40B4-BE49-F238E27FC236}">
                <a16:creationId xmlns:a16="http://schemas.microsoft.com/office/drawing/2014/main" id="{9BE9D3D1-B83A-414F-8385-0FBE34B3EA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8E545C-1A19-4463-93CB-B65DD526E741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23023416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: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74052FF6-5441-457E-B2BB-C2199578D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28860"/>
            <a:ext cx="9144000" cy="41592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72866" tIns="62080" rIns="72866" bIns="3643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363712" eaLnBrk="1">
              <a:lnSpc>
                <a:spcPct val="93000"/>
              </a:lnSpc>
              <a:buSzPct val="100000"/>
              <a:defRPr/>
            </a:pPr>
            <a:r>
              <a:rPr lang="it-IT" sz="2700" dirty="0" err="1"/>
              <a:t>Thank</a:t>
            </a:r>
            <a:r>
              <a:rPr lang="it-IT" sz="2700" dirty="0"/>
              <a:t> </a:t>
            </a:r>
            <a:r>
              <a:rPr lang="it-IT" sz="2700" dirty="0" err="1"/>
              <a:t>you</a:t>
            </a:r>
            <a:r>
              <a:rPr lang="it-IT" sz="2700" dirty="0"/>
              <a:t>!</a:t>
            </a:r>
          </a:p>
          <a:p>
            <a:pPr algn="ctr" defTabSz="363712" eaLnBrk="1">
              <a:lnSpc>
                <a:spcPct val="93000"/>
              </a:lnSpc>
              <a:buSzPct val="100000"/>
              <a:defRPr/>
            </a:pPr>
            <a:endParaRPr lang="it-IT" sz="2700" dirty="0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BCA4EABC-3C3F-4445-982A-2EB613598F6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FCCDA9-D883-428E-AAD9-5729EE759491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25865467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_Videata finale+www.jpg">
            <a:extLst>
              <a:ext uri="{FF2B5EF4-FFF2-40B4-BE49-F238E27FC236}">
                <a16:creationId xmlns:a16="http://schemas.microsoft.com/office/drawing/2014/main" id="{681FF4BB-E75B-4FF0-8D0A-E75FBAD78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"/>
            <a:ext cx="914400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8739098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2" descr="PPT-sfondo ok.jpg">
            <a:extLst>
              <a:ext uri="{FF2B5EF4-FFF2-40B4-BE49-F238E27FC236}">
                <a16:creationId xmlns:a16="http://schemas.microsoft.com/office/drawing/2014/main" id="{20D92C3C-4CA0-4FC1-897C-F09C24F267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magine 1" descr="PPT_EST logo.png">
            <a:extLst>
              <a:ext uri="{FF2B5EF4-FFF2-40B4-BE49-F238E27FC236}">
                <a16:creationId xmlns:a16="http://schemas.microsoft.com/office/drawing/2014/main" id="{BEC9C067-A890-4D79-A160-2C566F2F72E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5" y="152402"/>
            <a:ext cx="196056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 Box 7">
            <a:extLst>
              <a:ext uri="{FF2B5EF4-FFF2-40B4-BE49-F238E27FC236}">
                <a16:creationId xmlns:a16="http://schemas.microsoft.com/office/drawing/2014/main" id="{FEC86A6F-3702-497A-BF22-3A8F9D8F43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6200" y="4925913"/>
            <a:ext cx="3005138" cy="214313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866" tIns="45759" rIns="72866" bIns="3643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defTabSz="362464" eaLnBrk="1">
              <a:lnSpc>
                <a:spcPct val="93000"/>
              </a:lnSpc>
              <a:buSzPct val="100000"/>
              <a:defRPr/>
            </a:pPr>
            <a:r>
              <a:rPr lang="en-GB" altLang="it-IT" sz="900" dirty="0">
                <a:solidFill>
                  <a:srgbClr val="000000"/>
                </a:solidFill>
              </a:rPr>
              <a:t>simone.dimitri@elettra.eu</a:t>
            </a:r>
            <a:endParaRPr lang="it-IT" altLang="it-IT" sz="900" dirty="0">
              <a:solidFill>
                <a:srgbClr val="000000"/>
              </a:solidFill>
            </a:endParaRP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3DFD5FA-2AA8-4A16-A028-DFBDDF1EFCF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816985" y="4965601"/>
            <a:ext cx="193675" cy="1555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360273" algn="l"/>
                <a:tab pos="723720" algn="l"/>
                <a:tab pos="1087168" algn="l"/>
                <a:tab pos="1452203" algn="l"/>
                <a:tab pos="1815650" algn="l"/>
                <a:tab pos="2179097" algn="l"/>
                <a:tab pos="2542544" algn="l"/>
                <a:tab pos="2905991" algn="l"/>
                <a:tab pos="3271028" algn="l"/>
                <a:tab pos="3634469" algn="l"/>
                <a:tab pos="3997913" algn="l"/>
                <a:tab pos="4361360" algn="l"/>
                <a:tab pos="4724808" algn="l"/>
                <a:tab pos="5089843" algn="l"/>
                <a:tab pos="5453290" algn="l"/>
                <a:tab pos="5816734" algn="l"/>
                <a:tab pos="6180181" algn="l"/>
                <a:tab pos="6543628" algn="l"/>
                <a:tab pos="6907074" algn="l"/>
                <a:tab pos="7272110" algn="l"/>
              </a:tabLst>
              <a:defRPr sz="10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E1406AD-9DAE-483B-85B5-FEA65EE4EA39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5A731664-A014-4D0C-AA60-694A2B4D0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4921151"/>
            <a:ext cx="4440238" cy="24288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866" tIns="45759" rIns="72866" bIns="3643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362464" eaLnBrk="1">
              <a:lnSpc>
                <a:spcPct val="93000"/>
              </a:lnSpc>
              <a:buSzPct val="100000"/>
              <a:defRPr/>
            </a:pPr>
            <a:r>
              <a:rPr lang="en-GB" altLang="en-US" sz="900" b="1" dirty="0">
                <a:solidFill>
                  <a:srgbClr val="000000"/>
                </a:solidFill>
              </a:rPr>
              <a:t>L</a:t>
            </a:r>
            <a:r>
              <a:rPr lang="en-GB" altLang="en-US" sz="900" dirty="0">
                <a:solidFill>
                  <a:srgbClr val="000000"/>
                </a:solidFill>
              </a:rPr>
              <a:t>ongitudinal </a:t>
            </a:r>
            <a:r>
              <a:rPr lang="en-GB" altLang="en-US" sz="900" b="1" dirty="0">
                <a:solidFill>
                  <a:srgbClr val="000000"/>
                </a:solidFill>
              </a:rPr>
              <a:t>E</a:t>
            </a:r>
            <a:r>
              <a:rPr lang="en-GB" altLang="en-US" sz="900" dirty="0">
                <a:solidFill>
                  <a:srgbClr val="000000"/>
                </a:solidFill>
              </a:rPr>
              <a:t>lectron beam </a:t>
            </a:r>
            <a:r>
              <a:rPr lang="en-GB" altLang="en-US" sz="900" b="1" dirty="0">
                <a:solidFill>
                  <a:srgbClr val="000000"/>
                </a:solidFill>
              </a:rPr>
              <a:t>D</a:t>
            </a:r>
            <a:r>
              <a:rPr lang="en-GB" altLang="en-US" sz="900" dirty="0">
                <a:solidFill>
                  <a:srgbClr val="000000"/>
                </a:solidFill>
              </a:rPr>
              <a:t>ynamics for coherent </a:t>
            </a:r>
            <a:r>
              <a:rPr lang="en-GB" altLang="en-US" sz="900" b="1" dirty="0">
                <a:solidFill>
                  <a:srgbClr val="000000"/>
                </a:solidFill>
              </a:rPr>
              <a:t>S</a:t>
            </a:r>
            <a:r>
              <a:rPr lang="en-GB" altLang="en-US" sz="900" dirty="0">
                <a:solidFill>
                  <a:srgbClr val="000000"/>
                </a:solidFill>
              </a:rPr>
              <a:t>ources 2024, Bern, September 2024</a:t>
            </a:r>
            <a:endParaRPr lang="it-IT" altLang="en-US" sz="900" dirty="0">
              <a:solidFill>
                <a:srgbClr val="000000"/>
              </a:solidFill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A534CBCC-DD29-420C-A4A2-8C3352B05B4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98" y="4643448"/>
            <a:ext cx="46037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21" r:id="rId1"/>
    <p:sldLayoutId id="2147484622" r:id="rId2"/>
    <p:sldLayoutId id="2147484623" r:id="rId3"/>
    <p:sldLayoutId id="2147484624" r:id="rId4"/>
    <p:sldLayoutId id="2147484625" r:id="rId5"/>
    <p:sldLayoutId id="2147484626" r:id="rId6"/>
    <p:sldLayoutId id="2147484627" r:id="rId7"/>
    <p:sldLayoutId id="2147484628" r:id="rId8"/>
  </p:sldLayoutIdLst>
  <p:transition spd="med">
    <p:fade/>
  </p:transition>
  <p:hf hdr="0" ftr="0" dt="0"/>
  <p:txStyles>
    <p:titleStyle>
      <a:lvl1pPr algn="ctr" defTabSz="36186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+mj-lt"/>
          <a:ea typeface="MS PGothic" pitchFamily="34" charset="-128"/>
          <a:cs typeface="MS PGothic" charset="0"/>
        </a:defRPr>
      </a:lvl1pPr>
      <a:lvl2pPr algn="ctr" defTabSz="36186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2pPr>
      <a:lvl3pPr algn="ctr" defTabSz="36186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3pPr>
      <a:lvl4pPr algn="ctr" defTabSz="36186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4pPr>
      <a:lvl5pPr algn="ctr" defTabSz="36186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5pPr>
      <a:lvl6pPr marL="2035752" indent="-185070" algn="ctr" defTabSz="36371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405891" indent="-185070" algn="ctr" defTabSz="36371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2776031" indent="-185070" algn="ctr" defTabSz="36371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146171" indent="-185070" algn="ctr" defTabSz="36371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276155" indent="-276155" algn="l" defTabSz="36186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26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1pPr>
      <a:lvl2pPr marL="599925" indent="-228540" algn="l" defTabSz="361860" rtl="0" eaLnBrk="0" fontAlgn="base" hangingPunct="0">
        <a:lnSpc>
          <a:spcPct val="93000"/>
        </a:lnSpc>
        <a:spcBef>
          <a:spcPct val="0"/>
        </a:spcBef>
        <a:spcAft>
          <a:spcPts val="925"/>
        </a:spcAft>
        <a:buClr>
          <a:srgbClr val="000000"/>
        </a:buClr>
        <a:buSzPct val="100000"/>
        <a:buFont typeface="Times New Roman" panose="02020603050405020304" pitchFamily="18" charset="0"/>
        <a:defRPr sz="23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2pPr>
      <a:lvl3pPr marL="923695" indent="-182518" algn="l" defTabSz="361860" rtl="0" eaLnBrk="0" fontAlgn="base" hangingPunct="0">
        <a:lnSpc>
          <a:spcPct val="93000"/>
        </a:lnSpc>
        <a:spcBef>
          <a:spcPct val="0"/>
        </a:spcBef>
        <a:spcAft>
          <a:spcPts val="688"/>
        </a:spcAft>
        <a:buClr>
          <a:srgbClr val="000000"/>
        </a:buClr>
        <a:buSzPct val="100000"/>
        <a:buFont typeface="Times New Roman" panose="02020603050405020304" pitchFamily="18" charset="0"/>
        <a:defRPr sz="19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3pPr>
      <a:lvl4pPr marL="1293493" indent="-182518" algn="l" defTabSz="361860" rtl="0" eaLnBrk="0" fontAlgn="base" hangingPunct="0">
        <a:lnSpc>
          <a:spcPct val="93000"/>
        </a:lnSpc>
        <a:spcBef>
          <a:spcPct val="0"/>
        </a:spcBef>
        <a:spcAft>
          <a:spcPts val="463"/>
        </a:spcAft>
        <a:buClr>
          <a:srgbClr val="000000"/>
        </a:buClr>
        <a:buSzPct val="100000"/>
        <a:buFont typeface="Times New Roman" panose="02020603050405020304" pitchFamily="18" charset="0"/>
        <a:defRPr sz="16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4pPr>
      <a:lvl5pPr marL="1663280" indent="-182518" algn="l" defTabSz="361860" rtl="0" eaLnBrk="0" fontAlgn="base" hangingPunct="0">
        <a:lnSpc>
          <a:spcPct val="93000"/>
        </a:lnSpc>
        <a:spcBef>
          <a:spcPct val="0"/>
        </a:spcBef>
        <a:spcAft>
          <a:spcPts val="238"/>
        </a:spcAft>
        <a:buClr>
          <a:srgbClr val="000000"/>
        </a:buClr>
        <a:buSzPct val="100000"/>
        <a:buFont typeface="Times New Roman" panose="02020603050405020304" pitchFamily="18" charset="0"/>
        <a:defRPr sz="16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5pPr>
      <a:lvl6pPr marL="2035752" indent="-185070" algn="l" defTabSz="363712" rtl="0" eaLnBrk="1" fontAlgn="base" hangingPunct="1">
        <a:lnSpc>
          <a:spcPct val="93000"/>
        </a:lnSpc>
        <a:spcBef>
          <a:spcPct val="0"/>
        </a:spcBef>
        <a:spcAft>
          <a:spcPts val="233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6pPr>
      <a:lvl7pPr marL="2405891" indent="-185070" algn="l" defTabSz="363712" rtl="0" eaLnBrk="1" fontAlgn="base" hangingPunct="1">
        <a:lnSpc>
          <a:spcPct val="93000"/>
        </a:lnSpc>
        <a:spcBef>
          <a:spcPct val="0"/>
        </a:spcBef>
        <a:spcAft>
          <a:spcPts val="233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7pPr>
      <a:lvl8pPr marL="2776031" indent="-185070" algn="l" defTabSz="363712" rtl="0" eaLnBrk="1" fontAlgn="base" hangingPunct="1">
        <a:lnSpc>
          <a:spcPct val="93000"/>
        </a:lnSpc>
        <a:spcBef>
          <a:spcPct val="0"/>
        </a:spcBef>
        <a:spcAft>
          <a:spcPts val="233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8pPr>
      <a:lvl9pPr marL="3146171" indent="-185070" algn="l" defTabSz="363712" rtl="0" eaLnBrk="1" fontAlgn="base" hangingPunct="1">
        <a:lnSpc>
          <a:spcPct val="93000"/>
        </a:lnSpc>
        <a:spcBef>
          <a:spcPct val="0"/>
        </a:spcBef>
        <a:spcAft>
          <a:spcPts val="233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0139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40279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10419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80547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50687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0823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90961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61095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0.png"/><Relationship Id="rId3" Type="http://schemas.openxmlformats.org/officeDocument/2006/relationships/image" Target="../media/image36.jpg"/><Relationship Id="rId7" Type="http://schemas.openxmlformats.org/officeDocument/2006/relationships/image" Target="../media/image48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1.png"/><Relationship Id="rId5" Type="http://schemas.openxmlformats.org/officeDocument/2006/relationships/image" Target="../media/image580.png"/><Relationship Id="rId4" Type="http://schemas.openxmlformats.org/officeDocument/2006/relationships/image" Target="../media/image57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5.jp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g"/><Relationship Id="rId3" Type="http://schemas.openxmlformats.org/officeDocument/2006/relationships/image" Target="../media/image56.jpg"/><Relationship Id="rId7" Type="http://schemas.openxmlformats.org/officeDocument/2006/relationships/image" Target="../media/image60.jp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jpg"/><Relationship Id="rId5" Type="http://schemas.openxmlformats.org/officeDocument/2006/relationships/image" Target="../media/image58.jpg"/><Relationship Id="rId4" Type="http://schemas.openxmlformats.org/officeDocument/2006/relationships/image" Target="../media/image57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g"/><Relationship Id="rId3" Type="http://schemas.openxmlformats.org/officeDocument/2006/relationships/image" Target="../media/image62.jpg"/><Relationship Id="rId7" Type="http://schemas.openxmlformats.org/officeDocument/2006/relationships/image" Target="../media/image66.jp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jpg"/><Relationship Id="rId5" Type="http://schemas.openxmlformats.org/officeDocument/2006/relationships/image" Target="../media/image64.jpg"/><Relationship Id="rId4" Type="http://schemas.openxmlformats.org/officeDocument/2006/relationships/image" Target="../media/image6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6.jpg"/><Relationship Id="rId4" Type="http://schemas.openxmlformats.org/officeDocument/2006/relationships/image" Target="../media/image75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emf"/><Relationship Id="rId5" Type="http://schemas.openxmlformats.org/officeDocument/2006/relationships/image" Target="../media/image8.png"/><Relationship Id="rId10" Type="http://schemas.openxmlformats.org/officeDocument/2006/relationships/image" Target="../media/image25.png"/><Relationship Id="rId4" Type="http://schemas.openxmlformats.org/officeDocument/2006/relationships/image" Target="../media/image21.wmf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7" Type="http://schemas.openxmlformats.org/officeDocument/2006/relationships/image" Target="../media/image3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8.png"/><Relationship Id="rId7" Type="http://schemas.openxmlformats.org/officeDocument/2006/relationships/image" Target="../media/image41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9.wmf"/><Relationship Id="rId11" Type="http://schemas.openxmlformats.org/officeDocument/2006/relationships/image" Target="../media/image38.pn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43.png"/><Relationship Id="rId4" Type="http://schemas.openxmlformats.org/officeDocument/2006/relationships/image" Target="../media/image40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1810" y="1203598"/>
            <a:ext cx="8142638" cy="1698836"/>
          </a:xfrm>
        </p:spPr>
        <p:txBody>
          <a:bodyPr/>
          <a:lstStyle/>
          <a:p>
            <a:pPr>
              <a:lnSpc>
                <a:spcPct val="114000"/>
              </a:lnSpc>
              <a:spcBef>
                <a:spcPts val="450"/>
              </a:spcBef>
              <a:spcAft>
                <a:spcPts val="450"/>
              </a:spcAft>
            </a:pPr>
            <a:r>
              <a:rPr lang="en-GB" sz="3600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Comparative study of microbunching instability at the FERMI FEL</a:t>
            </a:r>
            <a:endParaRPr lang="en-GB" sz="2100" dirty="0"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r>
              <a:rPr lang="en-GB"/>
              <a:t>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871633" y="3140343"/>
            <a:ext cx="5400751" cy="913373"/>
          </a:xfrm>
          <a:prstGeom prst="rect">
            <a:avLst/>
          </a:prstGeom>
          <a:noFill/>
        </p:spPr>
        <p:txBody>
          <a:bodyPr wrap="none" lIns="68565" tIns="34289" rIns="68565" bIns="34289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450"/>
              </a:spcAft>
            </a:pPr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Simone Di Mitri</a:t>
            </a:r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  </a:t>
            </a:r>
          </a:p>
          <a:p>
            <a:pPr algn="ctr">
              <a:lnSpc>
                <a:spcPct val="114000"/>
              </a:lnSpc>
              <a:spcBef>
                <a:spcPts val="900"/>
              </a:spcBef>
            </a:pPr>
            <a:r>
              <a:rPr lang="en-GB" sz="1800" i="1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Elettra</a:t>
            </a:r>
            <a:r>
              <a:rPr lang="en-GB" sz="1800" i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Sincrotrone</a:t>
            </a:r>
            <a:r>
              <a:rPr lang="en-GB" sz="1800" i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Trieste  &amp;  University of Trieste</a:t>
            </a:r>
            <a:endParaRPr lang="en-GB" sz="1600" i="1" dirty="0">
              <a:solidFill>
                <a:schemeClr val="tx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BC52EC-57D9-481F-B245-545CDA8E7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80" y="32453"/>
            <a:ext cx="2051720" cy="99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511867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FF2E7F-C75E-49AD-BF82-864234F905E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10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7FF9E6C-8828-4B45-8A61-8F5D1BDA9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Longitudinal Landau damping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2322901-5AFB-4E1E-BE1A-7E1D7BB8DFFC}"/>
                  </a:ext>
                </a:extLst>
              </p:cNvPr>
              <p:cNvSpPr/>
              <p:nvPr/>
            </p:nvSpPr>
            <p:spPr>
              <a:xfrm>
                <a:off x="4517985" y="1898304"/>
                <a:ext cx="4089323" cy="5763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en-US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d>
                        <m:d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d>
                                  <m:dPr>
                                    <m:begChr m:val=""/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𝐹</m:t>
                                        </m:r>
                                      </m:e>
                                      <m:sub>
                                        <m:r>
                                          <a:rPr lang="en-US" sz="1400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sz="140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</m:d>
                              </m:e>
                              <m:e>
                                <m:d>
                                  <m:dPr>
                                    <m:begChr m:val=""/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𝑖𝑘</m:t>
                                    </m:r>
                                    <m:sSub>
                                      <m:sSubPr>
                                        <m:ctrlPr>
                                          <a:rPr lang="en-US" sz="14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US" sz="1400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56</m:t>
                                        </m:r>
                                      </m:sub>
                                    </m:sSub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𝐶𝐹</m:t>
                                    </m:r>
                                    <m:r>
                                      <a:rPr lang="en-US" sz="140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begChr m:val=""/>
                                        <m:ctrlPr>
                                          <a:rPr lang="en-US" sz="14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𝐶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4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4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𝐺</m:t>
                                            </m:r>
                                          </m:e>
                                          <m:sub>
                                            <m:r>
                                              <a:rPr lang="en-US" sz="1400" i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  <m:r>
                                          <a:rPr lang="en-US" sz="1400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en-US" sz="14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𝜆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US" sz="140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</m:d>
                                <m:r>
                                  <a:rPr lang="en-US" sz="14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begChr m:val=""/>
                                        <m:ctrlPr>
                                          <a:rPr lang="en-US" sz="14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4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4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𝑅</m:t>
                                            </m:r>
                                          </m:e>
                                          <m:sub>
                                            <m:r>
                                              <a:rPr lang="en-US" sz="1400" i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56</m:t>
                                            </m:r>
                                          </m:sub>
                                        </m:sSub>
                                        <m:sSup>
                                          <m:sSupPr>
                                            <m:ctrlPr>
                                              <a:rPr lang="en-US" sz="14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4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𝐶</m:t>
                                            </m:r>
                                          </m:e>
                                          <m:sup>
                                            <m:r>
                                              <a:rPr lang="en-US" sz="1400" i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  <m:sSub>
                                          <m:sSubPr>
                                            <m:ctrlPr>
                                              <a:rPr lang="en-US" sz="14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4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𝐺</m:t>
                                            </m:r>
                                          </m:e>
                                          <m:sub>
                                            <m:r>
                                              <a:rPr lang="en-US" sz="1400" i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  <m:r>
                                          <a:rPr lang="en-US" sz="1400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en-US" sz="14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𝜆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2322901-5AFB-4E1E-BE1A-7E1D7BB8DF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7985" y="1898304"/>
                <a:ext cx="4089323" cy="576376"/>
              </a:xfrm>
              <a:prstGeom prst="rect">
                <a:avLst/>
              </a:prstGeom>
              <a:blipFill>
                <a:blip r:embed="rId2"/>
                <a:stretch>
                  <a:fillRect t="-52632" r="-4173" b="-82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0016C78-45A4-4441-BDA1-4A7C119A992C}"/>
                  </a:ext>
                </a:extLst>
              </p:cNvPr>
              <p:cNvSpPr/>
              <p:nvPr/>
            </p:nvSpPr>
            <p:spPr>
              <a:xfrm>
                <a:off x="5025390" y="3238716"/>
                <a:ext cx="3888432" cy="4131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1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G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14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LH</m:t>
                        </m:r>
                      </m:sub>
                    </m:sSub>
                    <m:r>
                      <a:rPr lang="en-US" sz="14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14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𝑒𝑥𝑝</m:t>
                    </m:r>
                    <m:d>
                      <m:dPr>
                        <m:begChr m:val="["/>
                        <m:endChr m:val="]"/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4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𝐶𝑘</m:t>
                            </m:r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14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56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en-US" sz="14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14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0,1</m:t>
                        </m:r>
                      </m:sub>
                    </m:sSub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  <m:sup>
                        <m:r>
                          <a:rPr lang="en-US" sz="1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𝐿𝐻</m:t>
                        </m:r>
                      </m:sub>
                      <m:sup>
                        <m:r>
                          <a:rPr lang="en-US" sz="1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0016C78-45A4-4441-BDA1-4A7C119A99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5390" y="3238716"/>
                <a:ext cx="3888432" cy="4131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11">
            <a:extLst>
              <a:ext uri="{FF2B5EF4-FFF2-40B4-BE49-F238E27FC236}">
                <a16:creationId xmlns:a16="http://schemas.microsoft.com/office/drawing/2014/main" id="{EAEF9200-E10A-4F21-95F8-6CB1F3FCF3A7}"/>
              </a:ext>
            </a:extLst>
          </p:cNvPr>
          <p:cNvSpPr txBox="1"/>
          <p:nvPr/>
        </p:nvSpPr>
        <p:spPr>
          <a:xfrm>
            <a:off x="184728" y="887743"/>
            <a:ext cx="875914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sz="16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Intrinsic</a:t>
            </a:r>
            <a:r>
              <a:rPr lang="it-IT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energy spread, IBS, LH: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added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in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qudrature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step-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wise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along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the line.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Exponential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suppression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of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bunching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DFDC72-CF80-4D97-9B6C-A2E0D5FAB79D}"/>
              </a:ext>
            </a:extLst>
          </p:cNvPr>
          <p:cNvSpPr txBox="1"/>
          <p:nvPr/>
        </p:nvSpPr>
        <p:spPr>
          <a:xfrm>
            <a:off x="1187624" y="1491630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Huang–Kim </a:t>
            </a:r>
            <a:endParaRPr lang="en-US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947DD7-94B2-474D-ACC7-B5324C5A94BB}"/>
              </a:ext>
            </a:extLst>
          </p:cNvPr>
          <p:cNvSpPr txBox="1"/>
          <p:nvPr/>
        </p:nvSpPr>
        <p:spPr>
          <a:xfrm>
            <a:off x="5652120" y="1491630"/>
            <a:ext cx="1699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Bosch–</a:t>
            </a:r>
            <a:r>
              <a:rPr lang="en-US" sz="16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Kleman</a:t>
            </a:r>
            <a:r>
              <a:rPr lang="en-US" sz="1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endParaRPr lang="en-US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C088CC0-065C-49A7-9D9D-E19DE10D7E32}"/>
                  </a:ext>
                </a:extLst>
              </p:cNvPr>
              <p:cNvSpPr/>
              <p:nvPr/>
            </p:nvSpPr>
            <p:spPr>
              <a:xfrm>
                <a:off x="755576" y="1874713"/>
                <a:ext cx="1971502" cy="5717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𝑒𝑥𝑝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𝐶𝑘</m:t>
                                  </m:r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14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56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  <m:r>
                                        <a:rPr lang="en-US" sz="14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C088CC0-065C-49A7-9D9D-E19DE10D7E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874713"/>
                <a:ext cx="1971502" cy="5717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5D9ADF68-999D-4A34-AB3F-75B0765EE920}"/>
              </a:ext>
            </a:extLst>
          </p:cNvPr>
          <p:cNvSpPr txBox="1"/>
          <p:nvPr/>
        </p:nvSpPr>
        <p:spPr>
          <a:xfrm>
            <a:off x="205349" y="2690704"/>
            <a:ext cx="8687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Laser heater: 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round beam, Gaussian distributions, 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arbitrary electrons-laser overlap.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CEF9511-15A8-4BFF-8360-73C9297D2755}"/>
                  </a:ext>
                </a:extLst>
              </p:cNvPr>
              <p:cNvSpPr/>
              <p:nvPr/>
            </p:nvSpPr>
            <p:spPr>
              <a:xfrm>
                <a:off x="413248" y="3070894"/>
                <a:ext cx="3232222" cy="7288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𝐿𝐻</m:t>
                          </m:r>
                        </m:sub>
                      </m:sSub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f>
                        <m:f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  <m:sSub>
                            <m:sSub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  <m:sSub>
                            <m:sSub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</m:d>
                        </m:e>
                      </m:d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US" sz="1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𝐿𝐻</m:t>
                          </m:r>
                        </m:sub>
                        <m:sup>
                          <m:r>
                            <a:rPr lang="en-US" sz="1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CEF9511-15A8-4BFF-8360-73C9297D27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248" y="3070894"/>
                <a:ext cx="3232222" cy="7288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128C68F-53E2-4F3D-84FB-DD9CD579892F}"/>
                  </a:ext>
                </a:extLst>
              </p:cNvPr>
              <p:cNvSpPr/>
              <p:nvPr/>
            </p:nvSpPr>
            <p:spPr>
              <a:xfrm>
                <a:off x="2152534" y="3794806"/>
                <a:ext cx="5155770" cy="6491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0,1</m:t>
                          </m:r>
                        </m:sub>
                      </m:sSub>
                      <m:d>
                        <m:d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en-US" sz="1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𝐿𝐻</m:t>
                              </m:r>
                            </m:sub>
                            <m:sup>
                              <m:r>
                                <a:rPr lang="en-US" sz="1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grow m:val="on"/>
                          <m:subHide m:val="on"/>
                          <m:supHide m:val="on"/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nary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𝑑𝑅𝑒𝑥𝑝</m:t>
                      </m:r>
                      <m:d>
                        <m:d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0,1</m:t>
                          </m:r>
                        </m:sub>
                      </m:sSub>
                      <m:d>
                        <m:d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56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𝐿𝐻</m:t>
                              </m:r>
                            </m:sub>
                          </m:s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𝑒𝑥𝑝</m:t>
                          </m:r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Sup>
                                    <m:sSubSup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  <m:sup>
                                      <m:r>
                                        <a:rPr lang="en-US" sz="14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sSubSup>
                                    <m:sSubSup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  <m:r>
                                        <a:rPr lang="en-US" sz="14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𝐿𝐻</m:t>
                                      </m:r>
                                    </m:sub>
                                    <m:sup>
                                      <m:r>
                                        <a:rPr lang="en-US" sz="14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128C68F-53E2-4F3D-84FB-DD9CD57989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2534" y="3794806"/>
                <a:ext cx="5155770" cy="64915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DD03DAC5-3913-4988-A3E8-0284A1A9BC0E}"/>
              </a:ext>
            </a:extLst>
          </p:cNvPr>
          <p:cNvSpPr/>
          <p:nvPr/>
        </p:nvSpPr>
        <p:spPr>
          <a:xfrm>
            <a:off x="1504462" y="4006998"/>
            <a:ext cx="731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where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11636322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FF2E7F-C75E-49AD-BF82-864234F905E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11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7FF9E6C-8828-4B45-8A61-8F5D1BDA9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Transverse Landau damping</a:t>
            </a:r>
            <a:endParaRPr lang="en-GB" sz="2000" dirty="0"/>
          </a:p>
        </p:txBody>
      </p:sp>
      <p:sp>
        <p:nvSpPr>
          <p:cNvPr id="8" name="CasellaDiTesto 11">
            <a:extLst>
              <a:ext uri="{FF2B5EF4-FFF2-40B4-BE49-F238E27FC236}">
                <a16:creationId xmlns:a16="http://schemas.microsoft.com/office/drawing/2014/main" id="{EAEF9200-E10A-4F21-95F8-6CB1F3FCF3A7}"/>
              </a:ext>
            </a:extLst>
          </p:cNvPr>
          <p:cNvSpPr txBox="1"/>
          <p:nvPr/>
        </p:nvSpPr>
        <p:spPr>
          <a:xfrm>
            <a:off x="180369" y="842158"/>
            <a:ext cx="8759140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Dispersive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motion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coupled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to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betatron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emittance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: </a:t>
            </a:r>
            <a:r>
              <a:rPr lang="it-IT" sz="16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H</a:t>
            </a:r>
            <a:r>
              <a:rPr lang="it-IT" sz="1600" b="1" baseline="-250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x</a:t>
            </a:r>
            <a:r>
              <a:rPr lang="it-IT" sz="1600" b="1" dirty="0" err="1">
                <a:solidFill>
                  <a:schemeClr val="tx1"/>
                </a:solidFill>
                <a:latin typeface="Century Gothic" panose="020B0502020202020204" pitchFamily="34" charset="0"/>
                <a:sym typeface="Symbol" panose="05050102010706020507" pitchFamily="18" charset="2"/>
              </a:rPr>
              <a:t></a:t>
            </a:r>
            <a:r>
              <a:rPr lang="it-IT" sz="1600" b="1" baseline="-250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x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DFDC72-CF80-4D97-9B6C-A2E0D5FAB79D}"/>
              </a:ext>
            </a:extLst>
          </p:cNvPr>
          <p:cNvSpPr txBox="1"/>
          <p:nvPr/>
        </p:nvSpPr>
        <p:spPr>
          <a:xfrm>
            <a:off x="1187624" y="1347614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Huang–Kim </a:t>
            </a:r>
            <a:endParaRPr lang="en-US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947DD7-94B2-474D-ACC7-B5324C5A94BB}"/>
              </a:ext>
            </a:extLst>
          </p:cNvPr>
          <p:cNvSpPr txBox="1"/>
          <p:nvPr/>
        </p:nvSpPr>
        <p:spPr>
          <a:xfrm>
            <a:off x="5652120" y="1347614"/>
            <a:ext cx="16417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Bosch–</a:t>
            </a:r>
            <a:r>
              <a:rPr lang="en-US" sz="16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Kleman</a:t>
            </a:r>
            <a:endParaRPr lang="en-US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C088CC0-065C-49A7-9D9D-E19DE10D7E32}"/>
                  </a:ext>
                </a:extLst>
              </p:cNvPr>
              <p:cNvSpPr/>
              <p:nvPr/>
            </p:nvSpPr>
            <p:spPr>
              <a:xfrm>
                <a:off x="837143" y="1707580"/>
                <a:ext cx="2073453" cy="4853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𝑒𝑥𝑝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ad>
                                    <m:radPr>
                                      <m:degHide m:val="on"/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GB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𝜀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GB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rad>
                                </m:e>
                              </m:d>
                            </m:e>
                            <m:sup>
                              <m:r>
                                <a:rPr lang="en-US" sz="16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C088CC0-065C-49A7-9D9D-E19DE10D7E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143" y="1707580"/>
                <a:ext cx="2073453" cy="48532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59241C81-DF69-4E10-B96D-489A810D35D2}"/>
              </a:ext>
            </a:extLst>
          </p:cNvPr>
          <p:cNvSpPr txBox="1"/>
          <p:nvPr/>
        </p:nvSpPr>
        <p:spPr>
          <a:xfrm>
            <a:off x="395536" y="2382612"/>
            <a:ext cx="38155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and related quantities for 1- and 2-stage amplification through a 4-dipole chicane.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7822768-5D31-4B14-9E30-F47672A99171}"/>
                  </a:ext>
                </a:extLst>
              </p:cNvPr>
              <p:cNvSpPr/>
              <p:nvPr/>
            </p:nvSpPr>
            <p:spPr>
              <a:xfrm>
                <a:off x="4639439" y="1709143"/>
                <a:ext cx="4240776" cy="4891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𝑒𝑥𝑝</m:t>
                    </m:r>
                    <m:d>
                      <m:dPr>
                        <m:begChr m:val="["/>
                        <m:endChr m:val="]"/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sSub>
                                  <m:sSubPr>
                                    <m:ctrlPr>
                                      <a:rPr lang="en-GB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rad>
                                  <m:radPr>
                                    <m:degHide m:val="on"/>
                                    <m:ctrlPr>
                                      <a:rPr lang="en-GB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en-GB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a:rPr lang="en-GB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GB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GB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</m:rad>
                              </m:e>
                            </m:d>
                          </m:e>
                          <m:sup>
                            <m:r>
                              <a:rPr lang="en-US" sz="16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𝑒𝑥𝑝</m:t>
                    </m:r>
                    <m:d>
                      <m:dPr>
                        <m:begChr m:val="["/>
                        <m:endChr m:val="]"/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GB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sSub>
                                  <m:sSubPr>
                                    <m:ctrlPr>
                                      <a:rPr lang="en-GB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rad>
                                  <m:radPr>
                                    <m:degHide m:val="on"/>
                                    <m:ctrlPr>
                                      <a:rPr lang="en-GB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en-GB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GB" sz="16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6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𝜀</m:t>
                                            </m:r>
                                          </m:e>
                                          <m:sub>
                                            <m:r>
                                              <a:rPr lang="en-GB" sz="16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GB" sz="16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GB" sz="16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𝛽</m:t>
                                            </m:r>
                                          </m:e>
                                          <m:sub>
                                            <m:r>
                                              <a:rPr lang="en-GB" sz="16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rad>
                              </m:e>
                            </m:d>
                          </m:e>
                          <m:sup>
                            <m:r>
                              <a:rPr lang="en-US" sz="16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7822768-5D31-4B14-9E30-F47672A991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9439" y="1709143"/>
                <a:ext cx="4240776" cy="489108"/>
              </a:xfrm>
              <a:prstGeom prst="rect">
                <a:avLst/>
              </a:prstGeom>
              <a:blipFill>
                <a:blip r:embed="rId3"/>
                <a:stretch>
                  <a:fillRect t="-50617" b="-1012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23CB9B40-5152-4EDA-A1AF-18A64DA04E0C}"/>
              </a:ext>
            </a:extLst>
          </p:cNvPr>
          <p:cNvSpPr txBox="1"/>
          <p:nvPr/>
        </p:nvSpPr>
        <p:spPr>
          <a:xfrm>
            <a:off x="4715159" y="2323747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and related quantities for uncompressed and compressed wavelengths through a 4-dipole chicane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14CAFB-389A-496A-9A1B-360AC86825E5}"/>
              </a:ext>
            </a:extLst>
          </p:cNvPr>
          <p:cNvSpPr txBox="1"/>
          <p:nvPr/>
        </p:nvSpPr>
        <p:spPr>
          <a:xfrm>
            <a:off x="379480" y="3377930"/>
            <a:ext cx="38155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The </a:t>
            </a:r>
            <a:r>
              <a:rPr lang="en-GB" sz="1600" b="1" i="1" dirty="0">
                <a:solidFill>
                  <a:srgbClr val="C00000"/>
                </a:solidFill>
                <a:latin typeface="Century Gothic" panose="020B0502020202020204" pitchFamily="34" charset="0"/>
              </a:rPr>
              <a:t>damping</a:t>
            </a:r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 appears to be dominated by the derivative of dispersion, i.e., </a:t>
            </a:r>
            <a:r>
              <a:rPr lang="en-GB" sz="1600" b="1" i="1" dirty="0">
                <a:solidFill>
                  <a:srgbClr val="C00000"/>
                </a:solidFill>
                <a:latin typeface="Century Gothic" panose="020B0502020202020204" pitchFamily="34" charset="0"/>
              </a:rPr>
              <a:t>outer dipoles</a:t>
            </a:r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FDD60D-9A95-4B54-94EE-48139C93FA4C}"/>
              </a:ext>
            </a:extLst>
          </p:cNvPr>
          <p:cNvSpPr txBox="1"/>
          <p:nvPr/>
        </p:nvSpPr>
        <p:spPr>
          <a:xfrm>
            <a:off x="4785602" y="3374135"/>
            <a:ext cx="38155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The damping is distributed along the chicane, associated to </a:t>
            </a:r>
            <a:r>
              <a:rPr lang="en-GB" sz="1600" b="1" i="1" dirty="0">
                <a:solidFill>
                  <a:srgbClr val="C00000"/>
                </a:solidFill>
                <a:latin typeface="Century Gothic" panose="020B0502020202020204" pitchFamily="34" charset="0"/>
              </a:rPr>
              <a:t>both dispersion</a:t>
            </a:r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 and its </a:t>
            </a:r>
            <a:r>
              <a:rPr lang="en-GB" sz="1600" b="1" i="1" dirty="0">
                <a:solidFill>
                  <a:srgbClr val="C00000"/>
                </a:solidFill>
                <a:latin typeface="Century Gothic" panose="020B0502020202020204" pitchFamily="34" charset="0"/>
              </a:rPr>
              <a:t>first derivative</a:t>
            </a:r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71157514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9DEDF3-B087-4D40-9924-243D733F2CF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12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612E39B-0FAC-4F56-A844-6945F93AD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Gain &amp; final energy spread</a:t>
            </a:r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6AF3AD-4190-4721-A3E4-F29947F029D4}"/>
              </a:ext>
            </a:extLst>
          </p:cNvPr>
          <p:cNvSpPr txBox="1"/>
          <p:nvPr/>
        </p:nvSpPr>
        <p:spPr>
          <a:xfrm>
            <a:off x="251520" y="843558"/>
            <a:ext cx="8424936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Gain = ratio of final and initial bunching:</a:t>
            </a:r>
          </a:p>
          <a:p>
            <a:pPr marL="515938" lvl="1" indent="-230188"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515938" algn="l"/>
              </a:tabLst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defined at any point along the line;</a:t>
            </a:r>
          </a:p>
          <a:p>
            <a:pPr marL="515938" lvl="1" indent="-230188"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515938" algn="l"/>
              </a:tabLst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linear regime, including low gain terms </a:t>
            </a:r>
            <a:r>
              <a:rPr lang="en-US" sz="1800" i="1" dirty="0">
                <a:solidFill>
                  <a:schemeClr val="tx1"/>
                </a:solidFill>
                <a:latin typeface="Century Gothic" panose="020B0502020202020204" pitchFamily="34" charset="0"/>
              </a:rPr>
              <a:t>+ 2</a:t>
            </a:r>
            <a:r>
              <a:rPr lang="en-US" sz="1800" i="1" baseline="30000" dirty="0">
                <a:solidFill>
                  <a:schemeClr val="tx1"/>
                </a:solidFill>
                <a:latin typeface="Century Gothic" panose="020B0502020202020204" pitchFamily="34" charset="0"/>
              </a:rPr>
              <a:t>nd</a:t>
            </a:r>
            <a:r>
              <a:rPr lang="en-US" sz="1800" i="1" dirty="0">
                <a:solidFill>
                  <a:schemeClr val="tx1"/>
                </a:solidFill>
                <a:latin typeface="Century Gothic" panose="020B0502020202020204" pitchFamily="34" charset="0"/>
              </a:rPr>
              <a:t> order correction.</a:t>
            </a:r>
            <a:endParaRPr lang="en-US" sz="1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2BE2F0-9BE8-4C99-960C-B7EBC8DD7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87" y="3726399"/>
            <a:ext cx="2833935" cy="4247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9BB382A-2EDF-4B12-BCAB-B37BB6E3BAAB}"/>
                  </a:ext>
                </a:extLst>
              </p:cNvPr>
              <p:cNvSpPr/>
              <p:nvPr/>
            </p:nvSpPr>
            <p:spPr>
              <a:xfrm>
                <a:off x="3988571" y="3608802"/>
                <a:ext cx="3463749" cy="5729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n-US" sz="1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grow m:val="on"/>
                          <m:subHide m:val="on"/>
                          <m:supHide m:val="on"/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Δγ</m:t>
                                  </m:r>
                                  <m:d>
                                    <m:d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𝑒𝑐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grow m:val="on"/>
                          <m:subHide m:val="on"/>
                          <m:supHide m:val="on"/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nary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f>
                        <m:f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G</m:t>
                                  </m:r>
                                  <m:d>
                                    <m:d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𝑖𝑛𝑡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9BB382A-2EDF-4B12-BCAB-B37BB6E3BA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8571" y="3608802"/>
                <a:ext cx="3463749" cy="5729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Arrow: Right 14">
            <a:extLst>
              <a:ext uri="{FF2B5EF4-FFF2-40B4-BE49-F238E27FC236}">
                <a16:creationId xmlns:a16="http://schemas.microsoft.com/office/drawing/2014/main" id="{1C16050B-0C28-40C2-B2C6-8D1AC09B848E}"/>
              </a:ext>
            </a:extLst>
          </p:cNvPr>
          <p:cNvSpPr/>
          <p:nvPr/>
        </p:nvSpPr>
        <p:spPr bwMode="auto">
          <a:xfrm>
            <a:off x="3491880" y="3726399"/>
            <a:ext cx="407732" cy="42474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7414B-D7CC-4323-8C97-2C2B733890FF}"/>
              </a:ext>
            </a:extLst>
          </p:cNvPr>
          <p:cNvSpPr txBox="1"/>
          <p:nvPr/>
        </p:nvSpPr>
        <p:spPr>
          <a:xfrm>
            <a:off x="4283968" y="4218642"/>
            <a:ext cx="193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+ intrinsic</a:t>
            </a:r>
            <a:r>
              <a:rPr lang="en-US" sz="1800" baseline="30000" dirty="0">
                <a:solidFill>
                  <a:srgbClr val="C00000"/>
                </a:solidFill>
                <a:latin typeface="Century Gothic" panose="020B0502020202020204" pitchFamily="34" charset="0"/>
              </a:rPr>
              <a:t>2</a:t>
            </a: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 + IBS</a:t>
            </a:r>
            <a:r>
              <a:rPr lang="en-US" sz="1800" baseline="30000" dirty="0">
                <a:solidFill>
                  <a:srgbClr val="C00000"/>
                </a:solidFill>
                <a:latin typeface="Century Gothic" panose="020B0502020202020204" pitchFamily="34" charset="0"/>
              </a:rPr>
              <a:t>2</a:t>
            </a:r>
            <a:endParaRPr lang="en-US" sz="18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527A335-C8C4-4D08-97B1-AEE8F5E93F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987848"/>
            <a:ext cx="8971388" cy="969697"/>
          </a:xfrm>
          <a:prstGeom prst="rect">
            <a:avLst/>
          </a:prstGeom>
        </p:spPr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C097642-8458-4EE6-8621-5C87F4019E98}"/>
              </a:ext>
            </a:extLst>
          </p:cNvPr>
          <p:cNvSpPr/>
          <p:nvPr/>
        </p:nvSpPr>
        <p:spPr bwMode="auto">
          <a:xfrm>
            <a:off x="2587491" y="2759825"/>
            <a:ext cx="244378" cy="304800"/>
          </a:xfrm>
          <a:custGeom>
            <a:avLst/>
            <a:gdLst>
              <a:gd name="connsiteX0" fmla="*/ 155709 w 244378"/>
              <a:gd name="connsiteY0" fmla="*/ 0 h 304800"/>
              <a:gd name="connsiteX1" fmla="*/ 6080 w 244378"/>
              <a:gd name="connsiteY1" fmla="*/ 144088 h 304800"/>
              <a:gd name="connsiteX2" fmla="*/ 50414 w 244378"/>
              <a:gd name="connsiteY2" fmla="*/ 277091 h 304800"/>
              <a:gd name="connsiteX3" fmla="*/ 244378 w 244378"/>
              <a:gd name="connsiteY3" fmla="*/ 3048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378" h="304800">
                <a:moveTo>
                  <a:pt x="155709" y="0"/>
                </a:moveTo>
                <a:cubicBezTo>
                  <a:pt x="89669" y="48953"/>
                  <a:pt x="23629" y="97906"/>
                  <a:pt x="6080" y="144088"/>
                </a:cubicBezTo>
                <a:cubicBezTo>
                  <a:pt x="-11469" y="190270"/>
                  <a:pt x="10698" y="250306"/>
                  <a:pt x="50414" y="277091"/>
                </a:cubicBezTo>
                <a:cubicBezTo>
                  <a:pt x="90130" y="303876"/>
                  <a:pt x="167254" y="304338"/>
                  <a:pt x="244378" y="30480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solidFill>
                  <a:srgbClr val="FF0000"/>
                </a:solidFill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E239222-52AE-47BC-99C3-6E6A24806A26}"/>
              </a:ext>
            </a:extLst>
          </p:cNvPr>
          <p:cNvSpPr/>
          <p:nvPr/>
        </p:nvSpPr>
        <p:spPr bwMode="auto">
          <a:xfrm>
            <a:off x="6219113" y="2737303"/>
            <a:ext cx="244378" cy="304800"/>
          </a:xfrm>
          <a:custGeom>
            <a:avLst/>
            <a:gdLst>
              <a:gd name="connsiteX0" fmla="*/ 155709 w 244378"/>
              <a:gd name="connsiteY0" fmla="*/ 0 h 304800"/>
              <a:gd name="connsiteX1" fmla="*/ 6080 w 244378"/>
              <a:gd name="connsiteY1" fmla="*/ 144088 h 304800"/>
              <a:gd name="connsiteX2" fmla="*/ 50414 w 244378"/>
              <a:gd name="connsiteY2" fmla="*/ 277091 h 304800"/>
              <a:gd name="connsiteX3" fmla="*/ 244378 w 244378"/>
              <a:gd name="connsiteY3" fmla="*/ 3048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378" h="304800">
                <a:moveTo>
                  <a:pt x="155709" y="0"/>
                </a:moveTo>
                <a:cubicBezTo>
                  <a:pt x="89669" y="48953"/>
                  <a:pt x="23629" y="97906"/>
                  <a:pt x="6080" y="144088"/>
                </a:cubicBezTo>
                <a:cubicBezTo>
                  <a:pt x="-11469" y="190270"/>
                  <a:pt x="10698" y="250306"/>
                  <a:pt x="50414" y="277091"/>
                </a:cubicBezTo>
                <a:cubicBezTo>
                  <a:pt x="90130" y="303876"/>
                  <a:pt x="167254" y="304338"/>
                  <a:pt x="244378" y="30480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solidFill>
                  <a:srgbClr val="FF0000"/>
                </a:solidFill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FD079D-A624-4CAB-8AE0-39CD7DA9F93C}"/>
              </a:ext>
            </a:extLst>
          </p:cNvPr>
          <p:cNvSpPr txBox="1"/>
          <p:nvPr/>
        </p:nvSpPr>
        <p:spPr>
          <a:xfrm>
            <a:off x="2831869" y="2922526"/>
            <a:ext cx="2911374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we include 2</a:t>
            </a:r>
            <a:r>
              <a:rPr lang="en-GB" sz="1400" baseline="30000" dirty="0">
                <a:solidFill>
                  <a:schemeClr val="tx1"/>
                </a:solidFill>
                <a:latin typeface="Century Gothic" panose="020B0502020202020204" pitchFamily="34" charset="0"/>
              </a:rPr>
              <a:t>nd</a:t>
            </a:r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order correction</a:t>
            </a:r>
          </a:p>
          <a:p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(frequency mixing)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03B135-AA0C-4951-8312-D16631BFBEEE}"/>
              </a:ext>
            </a:extLst>
          </p:cNvPr>
          <p:cNvSpPr txBox="1"/>
          <p:nvPr/>
        </p:nvSpPr>
        <p:spPr>
          <a:xfrm>
            <a:off x="6463491" y="2876086"/>
            <a:ext cx="2452916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we include low gain terms</a:t>
            </a:r>
          </a:p>
        </p:txBody>
      </p:sp>
    </p:spTree>
    <p:extLst>
      <p:ext uri="{BB962C8B-B14F-4D97-AF65-F5344CB8AC3E}">
        <p14:creationId xmlns:p14="http://schemas.microsoft.com/office/powerpoint/2010/main" val="1708214160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E1C625-4402-4973-A2CF-A6C4954DC75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13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FCF5A78-76BA-4972-B8E4-76C82ACD4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 err="1">
                <a:solidFill>
                  <a:srgbClr val="0070C0"/>
                </a:solidFill>
              </a:rPr>
              <a:t>Venturini’s</a:t>
            </a:r>
            <a:r>
              <a:rPr lang="en-US" sz="2800" dirty="0">
                <a:solidFill>
                  <a:srgbClr val="0070C0"/>
                </a:solidFill>
              </a:rPr>
              <a:t> 2</a:t>
            </a:r>
            <a:r>
              <a:rPr lang="en-US" sz="2800" baseline="30000" dirty="0">
                <a:solidFill>
                  <a:srgbClr val="0070C0"/>
                </a:solidFill>
              </a:rPr>
              <a:t>nd</a:t>
            </a:r>
            <a:r>
              <a:rPr lang="en-US" sz="2800" dirty="0">
                <a:solidFill>
                  <a:srgbClr val="0070C0"/>
                </a:solidFill>
              </a:rPr>
              <a:t> order gain correction</a:t>
            </a:r>
            <a:endParaRPr lang="en-GB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0B4C4DD-D1BD-4ED4-A1CE-CCFFB6C58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011" y="2707493"/>
            <a:ext cx="2502805" cy="20207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8B72DD8-B672-4FCF-AC81-7784934016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2715766"/>
            <a:ext cx="2675328" cy="20882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238B6AC-9970-4A37-8EA3-C5FA803E8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201" y="1742014"/>
            <a:ext cx="5860331" cy="8097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FCC1D87-6601-45CF-B1DD-61471506422F}"/>
                  </a:ext>
                </a:extLst>
              </p:cNvPr>
              <p:cNvSpPr txBox="1"/>
              <p:nvPr/>
            </p:nvSpPr>
            <p:spPr>
              <a:xfrm>
                <a:off x="53018" y="829392"/>
                <a:ext cx="8957642" cy="1277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k</a:t>
                </a:r>
                <a:r>
                  <a:rPr lang="en-US" sz="1800" baseline="-25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1</a:t>
                </a:r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and k</a:t>
                </a:r>
                <a:r>
                  <a:rPr lang="en-US" sz="1800" baseline="-25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2</a:t>
                </a:r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wave numbers mix to generate modulations at k</a:t>
                </a:r>
                <a:r>
                  <a:rPr lang="en-US" sz="1800" baseline="-25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1</a:t>
                </a:r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+k</a:t>
                </a:r>
                <a:r>
                  <a:rPr lang="en-US" sz="1800" baseline="-25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2</a:t>
                </a:r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and k</a:t>
                </a:r>
                <a:r>
                  <a:rPr lang="en-US" sz="1800" baseline="-25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1</a:t>
                </a:r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–k</a:t>
                </a:r>
                <a:r>
                  <a:rPr lang="en-US" sz="1800" baseline="-25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2</a:t>
                </a:r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.</a:t>
                </a:r>
              </a:p>
              <a:p>
                <a:pPr marL="285750" indent="-285750"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sSub>
                      <m:sSubPr>
                        <m:ctrlP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</m:sSub>
                    <m:sSub>
                      <m:sSubPr>
                        <m:ctrlP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sub>
                    </m:sSub>
                    <m:r>
                      <a:rPr lang="en-GB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|≈1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, modulation at </a:t>
                </a:r>
                <a:r>
                  <a:rPr lang="en-US" sz="18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k</a:t>
                </a:r>
                <a:r>
                  <a:rPr lang="en-US" sz="1800" b="1" baseline="-25000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1</a:t>
                </a:r>
                <a:r>
                  <a:rPr lang="en-US" sz="18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–k</a:t>
                </a:r>
                <a:r>
                  <a:rPr lang="en-US" sz="1800" b="1" baseline="-25000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2</a:t>
                </a:r>
                <a:r>
                  <a:rPr lang="en-US" sz="18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 survives to damping</a:t>
                </a:r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, although k</a:t>
                </a:r>
                <a:r>
                  <a:rPr lang="en-US" sz="1800" baseline="-25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1</a:t>
                </a:r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and k</a:t>
                </a:r>
                <a:r>
                  <a:rPr lang="en-US" sz="1800" baseline="-25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2</a:t>
                </a:r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would individually be damped.</a:t>
                </a:r>
              </a:p>
              <a:p>
                <a:pPr marL="515938" lvl="1" indent="-230188">
                  <a:spcAft>
                    <a:spcPts val="300"/>
                  </a:spcAft>
                  <a:buFont typeface="Wingdings" panose="05000000000000000000" pitchFamily="2" charset="2"/>
                  <a:buChar char="§"/>
                  <a:tabLst>
                    <a:tab pos="515938" algn="l"/>
                  </a:tabLst>
                </a:pPr>
                <a:endParaRPr lang="en-US" sz="18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FCC1D87-6601-45CF-B1DD-6147150642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18" y="829392"/>
                <a:ext cx="8957642" cy="1277273"/>
              </a:xfrm>
              <a:prstGeom prst="rect">
                <a:avLst/>
              </a:prstGeom>
              <a:blipFill>
                <a:blip r:embed="rId5"/>
                <a:stretch>
                  <a:fillRect l="-477" t="-2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4B0C1D8-0558-4D51-9B74-32719B42EFD0}"/>
                  </a:ext>
                </a:extLst>
              </p:cNvPr>
              <p:cNvSpPr txBox="1"/>
              <p:nvPr/>
            </p:nvSpPr>
            <p:spPr>
              <a:xfrm>
                <a:off x="2771800" y="3490849"/>
                <a:ext cx="1710718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𝐈</m:t>
                      </m:r>
                      <m:r>
                        <a:rPr lang="en-US" sz="1400" b="1" i="0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𝟔𝟓𝐀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𝐂𝐅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400" b="1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𝜽</m:t>
                      </m:r>
                      <m:r>
                        <a:rPr lang="en-US" sz="14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𝟖𝟓𝐦𝐫𝐚𝐝</m:t>
                      </m:r>
                    </m:oMath>
                  </m:oMathPara>
                </a14:m>
                <a:endParaRPr lang="en-US" sz="14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4B0C1D8-0558-4D51-9B74-32719B42EF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3490849"/>
                <a:ext cx="1710718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1E89E43-DFB6-4930-9A9E-EB40AE27E499}"/>
                  </a:ext>
                </a:extLst>
              </p:cNvPr>
              <p:cNvSpPr txBox="1"/>
              <p:nvPr/>
            </p:nvSpPr>
            <p:spPr>
              <a:xfrm>
                <a:off x="7299942" y="3481102"/>
                <a:ext cx="1710718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𝐈</m:t>
                      </m:r>
                      <m:r>
                        <a:rPr lang="en-US" sz="1400" b="1" i="0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𝟔𝟓𝐀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𝐂𝐅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400" b="1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𝜽</m:t>
                      </m:r>
                      <m:r>
                        <a:rPr lang="en-US" sz="14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𝟏𝟕𝟎𝐦𝐫𝐚𝐝</m:t>
                      </m:r>
                    </m:oMath>
                  </m:oMathPara>
                </a14:m>
                <a:endParaRPr lang="en-US" sz="14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1E89E43-DFB6-4930-9A9E-EB40AE27E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9942" y="3481102"/>
                <a:ext cx="1710718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ACD39DF-9FC4-4345-856C-FF8E9B234B58}"/>
                  </a:ext>
                </a:extLst>
              </p:cNvPr>
              <p:cNvSpPr txBox="1"/>
              <p:nvPr/>
            </p:nvSpPr>
            <p:spPr>
              <a:xfrm>
                <a:off x="7010283" y="1990841"/>
                <a:ext cx="946093" cy="3023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56</m:t>
                          </m:r>
                        </m:sub>
                        <m:sup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ACD39DF-9FC4-4345-856C-FF8E9B234B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283" y="1990841"/>
                <a:ext cx="946093" cy="302390"/>
              </a:xfrm>
              <a:prstGeom prst="rect">
                <a:avLst/>
              </a:prstGeom>
              <a:blipFill>
                <a:blip r:embed="rId8"/>
                <a:stretch>
                  <a:fillRect l="-3226" r="-1935" b="-20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986AB7AB-720C-4472-B6E1-A8B7914D98A2}"/>
              </a:ext>
            </a:extLst>
          </p:cNvPr>
          <p:cNvSpPr txBox="1"/>
          <p:nvPr/>
        </p:nvSpPr>
        <p:spPr>
          <a:xfrm>
            <a:off x="1187122" y="2888301"/>
            <a:ext cx="45397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  <a:latin typeface="Edwardian Script ITC" panose="030303020407070D0804" pitchFamily="66" charset="0"/>
              </a:rPr>
              <a:t>G</a:t>
            </a:r>
            <a:r>
              <a:rPr lang="en-GB" baseline="-25000" dirty="0">
                <a:solidFill>
                  <a:schemeClr val="tx1"/>
                </a:solidFill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2D27C5-CBDA-4229-A41F-1139D29BAD39}"/>
              </a:ext>
            </a:extLst>
          </p:cNvPr>
          <p:cNvSpPr txBox="1"/>
          <p:nvPr/>
        </p:nvSpPr>
        <p:spPr>
          <a:xfrm>
            <a:off x="185769" y="2547069"/>
            <a:ext cx="45397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  <a:latin typeface="Edwardian Script ITC" panose="030303020407070D0804" pitchFamily="66" charset="0"/>
              </a:rPr>
              <a:t>G</a:t>
            </a:r>
            <a:r>
              <a:rPr lang="en-GB" baseline="-25000" dirty="0">
                <a:solidFill>
                  <a:schemeClr val="tx1"/>
                </a:solidFill>
                <a:latin typeface="Century Gothic" panose="020B0502020202020204" pitchFamily="34" charset="0"/>
              </a:rPr>
              <a:t>2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130ABE9-C689-4D03-8C29-F896437221E6}"/>
              </a:ext>
            </a:extLst>
          </p:cNvPr>
          <p:cNvCxnSpPr/>
          <p:nvPr/>
        </p:nvCxnSpPr>
        <p:spPr bwMode="auto">
          <a:xfrm flipH="1">
            <a:off x="567111" y="2787774"/>
            <a:ext cx="406412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CFCF92F-2DB1-414B-BEF8-EB66955B341D}"/>
              </a:ext>
            </a:extLst>
          </p:cNvPr>
          <p:cNvCxnSpPr/>
          <p:nvPr/>
        </p:nvCxnSpPr>
        <p:spPr bwMode="auto">
          <a:xfrm>
            <a:off x="973523" y="2931790"/>
            <a:ext cx="34034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180A1B2-0133-44A9-9EFC-A2F40FD59018}"/>
              </a:ext>
            </a:extLst>
          </p:cNvPr>
          <p:cNvSpPr txBox="1"/>
          <p:nvPr/>
        </p:nvSpPr>
        <p:spPr>
          <a:xfrm>
            <a:off x="5816998" y="3249529"/>
            <a:ext cx="45397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  <a:latin typeface="Edwardian Script ITC" panose="030303020407070D0804" pitchFamily="66" charset="0"/>
              </a:rPr>
              <a:t>G</a:t>
            </a:r>
            <a:r>
              <a:rPr lang="en-GB" baseline="-25000" dirty="0">
                <a:solidFill>
                  <a:schemeClr val="tx1"/>
                </a:solidFill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4CBBBC6-0869-4B5D-A5AF-F60FE8C2DBD7}"/>
              </a:ext>
            </a:extLst>
          </p:cNvPr>
          <p:cNvSpPr txBox="1"/>
          <p:nvPr/>
        </p:nvSpPr>
        <p:spPr>
          <a:xfrm>
            <a:off x="5414174" y="2633108"/>
            <a:ext cx="45397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  <a:latin typeface="Edwardian Script ITC" panose="030303020407070D0804" pitchFamily="66" charset="0"/>
              </a:rPr>
              <a:t>G</a:t>
            </a:r>
            <a:r>
              <a:rPr lang="en-GB" baseline="-25000" dirty="0">
                <a:solidFill>
                  <a:schemeClr val="tx1"/>
                </a:solidFill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65C15E-A88A-45EF-8975-BBD04AD7AC4F}"/>
              </a:ext>
            </a:extLst>
          </p:cNvPr>
          <p:cNvSpPr/>
          <p:nvPr/>
        </p:nvSpPr>
        <p:spPr>
          <a:xfrm>
            <a:off x="7172590" y="2413310"/>
            <a:ext cx="1832909" cy="2154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GB" sz="8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Venturini</a:t>
            </a: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NIM A 599 (2009) 140</a:t>
            </a:r>
          </a:p>
        </p:txBody>
      </p:sp>
    </p:spTree>
    <p:extLst>
      <p:ext uri="{BB962C8B-B14F-4D97-AF65-F5344CB8AC3E}">
        <p14:creationId xmlns:p14="http://schemas.microsoft.com/office/powerpoint/2010/main" val="1776198134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8B3EBE-29B8-487F-A213-6DC898562F6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14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45441A2-A545-4B30-AC75-6856A564B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 err="1">
                <a:solidFill>
                  <a:srgbClr val="0070C0"/>
                </a:solidFill>
              </a:rPr>
              <a:t>Intrabeam</a:t>
            </a:r>
            <a:r>
              <a:rPr lang="en-US" sz="2800" dirty="0">
                <a:solidFill>
                  <a:srgbClr val="0070C0"/>
                </a:solidFill>
              </a:rPr>
              <a:t> scattering</a:t>
            </a:r>
            <a:endParaRPr lang="en-GB" sz="2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1C6734-690D-4FDC-B6EB-735F693674AC}"/>
              </a:ext>
            </a:extLst>
          </p:cNvPr>
          <p:cNvGrpSpPr/>
          <p:nvPr/>
        </p:nvGrpSpPr>
        <p:grpSpPr>
          <a:xfrm>
            <a:off x="378638" y="1204554"/>
            <a:ext cx="1055097" cy="713351"/>
            <a:chOff x="1093712" y="2766114"/>
            <a:chExt cx="1863896" cy="127721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33981E0-663A-484B-91AE-C6C08EBB6F2C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51" r="36300" b="80229"/>
            <a:stretch/>
          </p:blipFill>
          <p:spPr bwMode="auto">
            <a:xfrm>
              <a:off x="1234315" y="2991988"/>
              <a:ext cx="1723293" cy="10513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28AE1F-E32C-4063-99F6-1A09149B48EE}"/>
                </a:ext>
              </a:extLst>
            </p:cNvPr>
            <p:cNvSpPr txBox="1"/>
            <p:nvPr/>
          </p:nvSpPr>
          <p:spPr>
            <a:xfrm>
              <a:off x="1093712" y="2766114"/>
              <a:ext cx="1733633" cy="468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density mod.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9A4CA24-75A2-4664-873F-CA6989078722}"/>
              </a:ext>
            </a:extLst>
          </p:cNvPr>
          <p:cNvGrpSpPr/>
          <p:nvPr/>
        </p:nvGrpSpPr>
        <p:grpSpPr>
          <a:xfrm>
            <a:off x="1631836" y="1512453"/>
            <a:ext cx="1051566" cy="188442"/>
            <a:chOff x="3203848" y="4077072"/>
            <a:chExt cx="2172873" cy="432048"/>
          </a:xfrm>
        </p:grpSpPr>
        <p:sp>
          <p:nvSpPr>
            <p:cNvPr id="11" name="Flowchart: Direct Access Storage 10">
              <a:extLst>
                <a:ext uri="{FF2B5EF4-FFF2-40B4-BE49-F238E27FC236}">
                  <a16:creationId xmlns:a16="http://schemas.microsoft.com/office/drawing/2014/main" id="{47A7F42E-75FB-4007-8863-E3880D0DF485}"/>
                </a:ext>
              </a:extLst>
            </p:cNvPr>
            <p:cNvSpPr/>
            <p:nvPr/>
          </p:nvSpPr>
          <p:spPr>
            <a:xfrm>
              <a:off x="3203848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2" name="Flowchart: Direct Access Storage 11">
              <a:extLst>
                <a:ext uri="{FF2B5EF4-FFF2-40B4-BE49-F238E27FC236}">
                  <a16:creationId xmlns:a16="http://schemas.microsoft.com/office/drawing/2014/main" id="{1D2E3B2E-F550-4350-9960-2264998A950F}"/>
                </a:ext>
              </a:extLst>
            </p:cNvPr>
            <p:cNvSpPr/>
            <p:nvPr/>
          </p:nvSpPr>
          <p:spPr>
            <a:xfrm>
              <a:off x="337418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3" name="Flowchart: Direct Access Storage 12">
              <a:extLst>
                <a:ext uri="{FF2B5EF4-FFF2-40B4-BE49-F238E27FC236}">
                  <a16:creationId xmlns:a16="http://schemas.microsoft.com/office/drawing/2014/main" id="{5E702184-D00B-4F2D-ABAC-DE9AFE15D12A}"/>
                </a:ext>
              </a:extLst>
            </p:cNvPr>
            <p:cNvSpPr/>
            <p:nvPr/>
          </p:nvSpPr>
          <p:spPr>
            <a:xfrm>
              <a:off x="3555088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4" name="Flowchart: Direct Access Storage 13">
              <a:extLst>
                <a:ext uri="{FF2B5EF4-FFF2-40B4-BE49-F238E27FC236}">
                  <a16:creationId xmlns:a16="http://schemas.microsoft.com/office/drawing/2014/main" id="{EAD50508-833D-4515-9E69-D2D4DD2E1BB7}"/>
                </a:ext>
              </a:extLst>
            </p:cNvPr>
            <p:cNvSpPr/>
            <p:nvPr/>
          </p:nvSpPr>
          <p:spPr>
            <a:xfrm>
              <a:off x="373686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5" name="Flowchart: Direct Access Storage 14">
              <a:extLst>
                <a:ext uri="{FF2B5EF4-FFF2-40B4-BE49-F238E27FC236}">
                  <a16:creationId xmlns:a16="http://schemas.microsoft.com/office/drawing/2014/main" id="{07AD3DF6-9217-449D-90C8-5A1858DAD50C}"/>
                </a:ext>
              </a:extLst>
            </p:cNvPr>
            <p:cNvSpPr/>
            <p:nvPr/>
          </p:nvSpPr>
          <p:spPr>
            <a:xfrm>
              <a:off x="390720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6" name="Flowchart: Direct Access Storage 15">
              <a:extLst>
                <a:ext uri="{FF2B5EF4-FFF2-40B4-BE49-F238E27FC236}">
                  <a16:creationId xmlns:a16="http://schemas.microsoft.com/office/drawing/2014/main" id="{52AFEB71-CD93-4001-8562-E53D90338551}"/>
                </a:ext>
              </a:extLst>
            </p:cNvPr>
            <p:cNvSpPr/>
            <p:nvPr/>
          </p:nvSpPr>
          <p:spPr>
            <a:xfrm>
              <a:off x="408810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7" name="Flowchart: Direct Access Storage 16">
              <a:extLst>
                <a:ext uri="{FF2B5EF4-FFF2-40B4-BE49-F238E27FC236}">
                  <a16:creationId xmlns:a16="http://schemas.microsoft.com/office/drawing/2014/main" id="{55258844-8228-4AB4-996C-CF31A9E5B820}"/>
                </a:ext>
              </a:extLst>
            </p:cNvPr>
            <p:cNvSpPr/>
            <p:nvPr/>
          </p:nvSpPr>
          <p:spPr>
            <a:xfrm>
              <a:off x="425844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8" name="Flowchart: Direct Access Storage 17">
              <a:extLst>
                <a:ext uri="{FF2B5EF4-FFF2-40B4-BE49-F238E27FC236}">
                  <a16:creationId xmlns:a16="http://schemas.microsoft.com/office/drawing/2014/main" id="{7A340209-4B77-4344-BCAD-FD266319B208}"/>
                </a:ext>
              </a:extLst>
            </p:cNvPr>
            <p:cNvSpPr/>
            <p:nvPr/>
          </p:nvSpPr>
          <p:spPr>
            <a:xfrm>
              <a:off x="442877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9" name="Flowchart: Direct Access Storage 18">
              <a:extLst>
                <a:ext uri="{FF2B5EF4-FFF2-40B4-BE49-F238E27FC236}">
                  <a16:creationId xmlns:a16="http://schemas.microsoft.com/office/drawing/2014/main" id="{5E6F2FE7-111C-4041-9E7D-A62E08859E8B}"/>
                </a:ext>
              </a:extLst>
            </p:cNvPr>
            <p:cNvSpPr/>
            <p:nvPr/>
          </p:nvSpPr>
          <p:spPr>
            <a:xfrm>
              <a:off x="460968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0" name="Flowchart: Direct Access Storage 19">
              <a:extLst>
                <a:ext uri="{FF2B5EF4-FFF2-40B4-BE49-F238E27FC236}">
                  <a16:creationId xmlns:a16="http://schemas.microsoft.com/office/drawing/2014/main" id="{18AC6B62-DE42-4FF8-AD16-BC50C5D4AB08}"/>
                </a:ext>
              </a:extLst>
            </p:cNvPr>
            <p:cNvSpPr/>
            <p:nvPr/>
          </p:nvSpPr>
          <p:spPr>
            <a:xfrm>
              <a:off x="479145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1" name="Flowchart: Direct Access Storage 20">
              <a:extLst>
                <a:ext uri="{FF2B5EF4-FFF2-40B4-BE49-F238E27FC236}">
                  <a16:creationId xmlns:a16="http://schemas.microsoft.com/office/drawing/2014/main" id="{0FAC2438-2906-408B-9DF7-1D48A1BC4D5D}"/>
                </a:ext>
              </a:extLst>
            </p:cNvPr>
            <p:cNvSpPr/>
            <p:nvPr/>
          </p:nvSpPr>
          <p:spPr>
            <a:xfrm>
              <a:off x="4961792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2" name="Flowchart: Direct Access Storage 21">
              <a:extLst>
                <a:ext uri="{FF2B5EF4-FFF2-40B4-BE49-F238E27FC236}">
                  <a16:creationId xmlns:a16="http://schemas.microsoft.com/office/drawing/2014/main" id="{120638FC-8E70-45C3-85AC-421180E46DA6}"/>
                </a:ext>
              </a:extLst>
            </p:cNvPr>
            <p:cNvSpPr/>
            <p:nvPr/>
          </p:nvSpPr>
          <p:spPr>
            <a:xfrm>
              <a:off x="514269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21F8903-F6B6-41B4-85BF-28FE8E42E02C}"/>
              </a:ext>
            </a:extLst>
          </p:cNvPr>
          <p:cNvGrpSpPr/>
          <p:nvPr/>
        </p:nvGrpSpPr>
        <p:grpSpPr>
          <a:xfrm rot="419905">
            <a:off x="4342443" y="1121991"/>
            <a:ext cx="1254116" cy="870796"/>
            <a:chOff x="3437874" y="2420888"/>
            <a:chExt cx="1198583" cy="909286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7B58D107-6A2D-470A-9CAF-6E6476ECD2CA}"/>
                </a:ext>
              </a:extLst>
            </p:cNvPr>
            <p:cNvSpPr/>
            <p:nvPr/>
          </p:nvSpPr>
          <p:spPr bwMode="auto">
            <a:xfrm rot="10800000">
              <a:off x="3893150" y="2420888"/>
              <a:ext cx="298105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A1D3BB6B-2D76-4951-9395-9E0DE397F98A}"/>
                </a:ext>
              </a:extLst>
            </p:cNvPr>
            <p:cNvSpPr/>
            <p:nvPr/>
          </p:nvSpPr>
          <p:spPr bwMode="auto">
            <a:xfrm rot="10800000">
              <a:off x="3437874" y="2623503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5DA47B53-2845-451F-A00D-78C4B9DC55DE}"/>
                </a:ext>
              </a:extLst>
            </p:cNvPr>
            <p:cNvSpPr/>
            <p:nvPr/>
          </p:nvSpPr>
          <p:spPr bwMode="auto">
            <a:xfrm rot="10800000">
              <a:off x="3605118" y="2479487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885F7893-2CDE-49DE-A3F1-0A37EBC89208}"/>
                </a:ext>
              </a:extLst>
            </p:cNvPr>
            <p:cNvSpPr/>
            <p:nvPr/>
          </p:nvSpPr>
          <p:spPr bwMode="auto">
            <a:xfrm rot="10800000">
              <a:off x="4325198" y="2479487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5484582-C749-4CBB-AEBD-377D2A612BE9}"/>
              </a:ext>
            </a:extLst>
          </p:cNvPr>
          <p:cNvGrpSpPr/>
          <p:nvPr/>
        </p:nvGrpSpPr>
        <p:grpSpPr>
          <a:xfrm>
            <a:off x="2999494" y="1059582"/>
            <a:ext cx="996445" cy="929934"/>
            <a:chOff x="5030337" y="1618801"/>
            <a:chExt cx="1689946" cy="1991544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0CC13BE-FA6E-4D6F-933E-67ACE66942BD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08" t="24449" r="36300" b="41238"/>
            <a:stretch/>
          </p:blipFill>
          <p:spPr bwMode="auto">
            <a:xfrm>
              <a:off x="5030337" y="1890960"/>
              <a:ext cx="1680307" cy="171938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0A9C09D-D646-41A8-8949-EA51DDB7DF39}"/>
                </a:ext>
              </a:extLst>
            </p:cNvPr>
            <p:cNvSpPr txBox="1"/>
            <p:nvPr/>
          </p:nvSpPr>
          <p:spPr>
            <a:xfrm>
              <a:off x="5102141" y="1618801"/>
              <a:ext cx="1618142" cy="5602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energy mod.</a:t>
              </a:r>
            </a:p>
          </p:txBody>
        </p:sp>
      </p:grp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D29CE98-5A14-4525-A156-9253498E3A2F}"/>
              </a:ext>
            </a:extLst>
          </p:cNvPr>
          <p:cNvCxnSpPr>
            <a:cxnSpLocks/>
          </p:cNvCxnSpPr>
          <p:nvPr/>
        </p:nvCxnSpPr>
        <p:spPr bwMode="auto">
          <a:xfrm>
            <a:off x="2513419" y="1788444"/>
            <a:ext cx="0" cy="52733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084B538E-0DF9-4D26-8232-9556E271678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6" t="61819" r="36300" b="3540"/>
          <a:stretch/>
        </p:blipFill>
        <p:spPr bwMode="auto">
          <a:xfrm>
            <a:off x="5906637" y="843558"/>
            <a:ext cx="855125" cy="14722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7EF92F9F-3BDC-49F4-8D5B-83B1FDF79665}"/>
              </a:ext>
            </a:extLst>
          </p:cNvPr>
          <p:cNvSpPr txBox="1"/>
          <p:nvPr/>
        </p:nvSpPr>
        <p:spPr>
          <a:xfrm>
            <a:off x="5772306" y="606180"/>
            <a:ext cx="11039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ea typeface="+mn-ea"/>
              </a:rPr>
              <a:t>compression &amp; amplification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F649AC6-6726-46AE-969C-35AF741128B0}"/>
              </a:ext>
            </a:extLst>
          </p:cNvPr>
          <p:cNvCxnSpPr>
            <a:cxnSpLocks/>
          </p:cNvCxnSpPr>
          <p:nvPr/>
        </p:nvCxnSpPr>
        <p:spPr bwMode="auto">
          <a:xfrm>
            <a:off x="4572000" y="1788444"/>
            <a:ext cx="0" cy="52733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45" name="Immagine 1">
            <a:extLst>
              <a:ext uri="{FF2B5EF4-FFF2-40B4-BE49-F238E27FC236}">
                <a16:creationId xmlns:a16="http://schemas.microsoft.com/office/drawing/2014/main" id="{3BEE265D-04B6-408C-BA0F-11FD6E6D36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311303"/>
            <a:ext cx="4219565" cy="465276"/>
          </a:xfrm>
          <a:prstGeom prst="rect">
            <a:avLst/>
          </a:prstGeom>
        </p:spPr>
      </p:pic>
      <p:pic>
        <p:nvPicPr>
          <p:cNvPr id="56" name="Immagine 2">
            <a:extLst>
              <a:ext uri="{FF2B5EF4-FFF2-40B4-BE49-F238E27FC236}">
                <a16:creationId xmlns:a16="http://schemas.microsoft.com/office/drawing/2014/main" id="{6F87F2ED-38E4-4098-AA92-BB593347D7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383" b="30365"/>
          <a:stretch/>
        </p:blipFill>
        <p:spPr>
          <a:xfrm>
            <a:off x="2163483" y="2350119"/>
            <a:ext cx="3148533" cy="688797"/>
          </a:xfrm>
          <a:prstGeom prst="rect">
            <a:avLst/>
          </a:prstGeom>
        </p:spPr>
      </p:pic>
      <p:sp>
        <p:nvSpPr>
          <p:cNvPr id="58" name="CasellaDiTesto 6">
            <a:extLst>
              <a:ext uri="{FF2B5EF4-FFF2-40B4-BE49-F238E27FC236}">
                <a16:creationId xmlns:a16="http://schemas.microsoft.com/office/drawing/2014/main" id="{3AA74785-D681-44F1-B6C2-350D4211CBA5}"/>
              </a:ext>
            </a:extLst>
          </p:cNvPr>
          <p:cNvSpPr txBox="1"/>
          <p:nvPr/>
        </p:nvSpPr>
        <p:spPr>
          <a:xfrm>
            <a:off x="4499992" y="3301042"/>
            <a:ext cx="4538833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1700" dirty="0">
                <a:solidFill>
                  <a:schemeClr val="tx1"/>
                </a:solidFill>
                <a:latin typeface="Century Gothic" panose="020B0502020202020204" pitchFamily="34" charset="0"/>
              </a:rPr>
              <a:t>Sets</a:t>
            </a:r>
            <a:r>
              <a:rPr lang="it-IT" sz="17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it-IT" sz="1700" dirty="0">
                <a:solidFill>
                  <a:schemeClr val="tx1"/>
                </a:solidFill>
                <a:latin typeface="Century Gothic" panose="020B0502020202020204" pitchFamily="34" charset="0"/>
              </a:rPr>
              <a:t>the </a:t>
            </a:r>
            <a:r>
              <a:rPr lang="it-IT" sz="17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maximum scattering angle, </a:t>
            </a:r>
            <a:r>
              <a:rPr lang="it-IT" sz="17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discards</a:t>
            </a:r>
            <a:r>
              <a:rPr lang="it-IT" sz="1700" dirty="0">
                <a:solidFill>
                  <a:schemeClr val="tx1"/>
                </a:solidFill>
                <a:latin typeface="Century Gothic" panose="020B0502020202020204" pitchFamily="34" charset="0"/>
              </a:rPr>
              <a:t> single scattering effects (cutoff). </a:t>
            </a:r>
          </a:p>
          <a:p>
            <a:pPr>
              <a:spcAft>
                <a:spcPts val="600"/>
              </a:spcAft>
            </a:pPr>
            <a:r>
              <a:rPr lang="it-IT" sz="1700" b="1" i="1" dirty="0">
                <a:solidFill>
                  <a:schemeClr val="tx1"/>
                </a:solidFill>
                <a:latin typeface="Century Gothic" panose="020B0502020202020204" pitchFamily="34" charset="0"/>
              </a:rPr>
              <a:t>Cutoff</a:t>
            </a:r>
            <a:r>
              <a:rPr lang="it-IT" sz="1700" i="1" dirty="0">
                <a:solidFill>
                  <a:schemeClr val="tx1"/>
                </a:solidFill>
                <a:latin typeface="Century Gothic" panose="020B0502020202020204" pitchFamily="34" charset="0"/>
              </a:rPr>
              <a:t> time scale </a:t>
            </a:r>
            <a:r>
              <a:rPr lang="it-IT" sz="1700" i="1" dirty="0">
                <a:solidFill>
                  <a:schemeClr val="tx1"/>
                </a:solidFill>
                <a:latin typeface="Century Gothic" panose="020B0502020202020204" pitchFamily="34" charset="0"/>
                <a:sym typeface="Symbol" panose="05050102010706020507" pitchFamily="18" charset="2"/>
              </a:rPr>
              <a:t></a:t>
            </a:r>
            <a:r>
              <a:rPr lang="it-IT" sz="1700" i="1" dirty="0">
                <a:solidFill>
                  <a:schemeClr val="tx1"/>
                </a:solidFill>
                <a:latin typeface="Century Gothic" panose="020B0502020202020204" pitchFamily="34" charset="0"/>
              </a:rPr>
              <a:t>  the time the </a:t>
            </a:r>
            <a:r>
              <a:rPr lang="it-IT" sz="17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bunch</a:t>
            </a:r>
            <a:r>
              <a:rPr lang="it-IT" sz="1700" i="1" dirty="0">
                <a:solidFill>
                  <a:schemeClr val="tx1"/>
                </a:solidFill>
                <a:latin typeface="Century Gothic" panose="020B0502020202020204" pitchFamily="34" charset="0"/>
              </a:rPr>
              <a:t> takes to travel </a:t>
            </a:r>
            <a:r>
              <a:rPr lang="it-IT" sz="17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along</a:t>
            </a:r>
            <a:r>
              <a:rPr lang="it-IT" sz="1700" i="1" dirty="0">
                <a:solidFill>
                  <a:schemeClr val="tx1"/>
                </a:solidFill>
                <a:latin typeface="Century Gothic" panose="020B0502020202020204" pitchFamily="34" charset="0"/>
              </a:rPr>
              <a:t> the section.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E46635-7601-46A6-869F-E7ACDA7AE8DD}"/>
              </a:ext>
            </a:extLst>
          </p:cNvPr>
          <p:cNvSpPr txBox="1"/>
          <p:nvPr/>
        </p:nvSpPr>
        <p:spPr>
          <a:xfrm>
            <a:off x="611560" y="3908901"/>
            <a:ext cx="1659429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Piwinski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, Bane</a:t>
            </a:r>
          </a:p>
          <a:p>
            <a:r>
              <a:rPr lang="en-US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Raubenheimer</a:t>
            </a:r>
            <a:endParaRPr lang="en-US" sz="1600" i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21CA8593-0D94-4E28-849F-3DB275728BE7}"/>
              </a:ext>
            </a:extLst>
          </p:cNvPr>
          <p:cNvCxnSpPr>
            <a:cxnSpLocks/>
          </p:cNvCxnSpPr>
          <p:nvPr/>
        </p:nvCxnSpPr>
        <p:spPr bwMode="auto">
          <a:xfrm flipV="1">
            <a:off x="2273274" y="3804006"/>
            <a:ext cx="446566" cy="470215"/>
          </a:xfrm>
          <a:prstGeom prst="bentConnector2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6A5592A-3159-4C24-897A-162ECB4B3928}"/>
              </a:ext>
            </a:extLst>
          </p:cNvPr>
          <p:cNvCxnSpPr/>
          <p:nvPr/>
        </p:nvCxnSpPr>
        <p:spPr bwMode="auto">
          <a:xfrm>
            <a:off x="5435243" y="2715766"/>
            <a:ext cx="321198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9" name="CasellaDiTesto 6">
            <a:extLst>
              <a:ext uri="{FF2B5EF4-FFF2-40B4-BE49-F238E27FC236}">
                <a16:creationId xmlns:a16="http://schemas.microsoft.com/office/drawing/2014/main" id="{CE6BF99D-08DB-4EC9-943A-395DFD474EE0}"/>
              </a:ext>
            </a:extLst>
          </p:cNvPr>
          <p:cNvSpPr txBox="1"/>
          <p:nvPr/>
        </p:nvSpPr>
        <p:spPr>
          <a:xfrm>
            <a:off x="5895563" y="2400337"/>
            <a:ext cx="3018259" cy="6155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17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Added</a:t>
            </a:r>
            <a:r>
              <a:rPr lang="it-IT" sz="1700" dirty="0">
                <a:solidFill>
                  <a:schemeClr val="tx1"/>
                </a:solidFill>
                <a:latin typeface="Century Gothic" panose="020B0502020202020204" pitchFamily="34" charset="0"/>
              </a:rPr>
              <a:t> in quadrature to </a:t>
            </a:r>
            <a:r>
              <a:rPr lang="it-IT" sz="1700" dirty="0">
                <a:solidFill>
                  <a:schemeClr val="tx1"/>
                </a:solidFill>
                <a:latin typeface="Century Gothic" panose="020B0502020202020204" pitchFamily="34" charset="0"/>
                <a:sym typeface="Symbol" panose="05050102010706020507" pitchFamily="18" charset="2"/>
              </a:rPr>
              <a:t></a:t>
            </a:r>
            <a:r>
              <a:rPr lang="it-IT" sz="1700" baseline="-25000" dirty="0">
                <a:solidFill>
                  <a:schemeClr val="tx1"/>
                </a:solidFill>
                <a:latin typeface="Century Gothic" panose="020B0502020202020204" pitchFamily="34" charset="0"/>
                <a:sym typeface="Symbol" panose="05050102010706020507" pitchFamily="18" charset="2"/>
              </a:rPr>
              <a:t></a:t>
            </a:r>
            <a:r>
              <a:rPr lang="it-IT" sz="1700" dirty="0">
                <a:solidFill>
                  <a:schemeClr val="tx1"/>
                </a:solidFill>
                <a:latin typeface="Century Gothic" panose="020B0502020202020204" pitchFamily="34" charset="0"/>
              </a:rPr>
              <a:t>, step-</a:t>
            </a:r>
            <a:r>
              <a:rPr lang="it-IT" sz="17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wise</a:t>
            </a:r>
            <a:r>
              <a:rPr lang="it-IT" sz="17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it-IT" sz="17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along</a:t>
            </a:r>
            <a:r>
              <a:rPr lang="it-IT" sz="1700" dirty="0">
                <a:solidFill>
                  <a:schemeClr val="tx1"/>
                </a:solidFill>
                <a:latin typeface="Century Gothic" panose="020B0502020202020204" pitchFamily="34" charset="0"/>
              </a:rPr>
              <a:t> the line</a:t>
            </a:r>
            <a:endParaRPr lang="it-IT" sz="1700" i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2973DD9-9EE3-4466-94F2-D8A091737142}"/>
              </a:ext>
            </a:extLst>
          </p:cNvPr>
          <p:cNvSpPr/>
          <p:nvPr/>
        </p:nvSpPr>
        <p:spPr>
          <a:xfrm>
            <a:off x="7380312" y="84969"/>
            <a:ext cx="1616885" cy="2154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Z. Huang, LCLS-TN-02-8 (2002)</a:t>
            </a:r>
          </a:p>
        </p:txBody>
      </p:sp>
    </p:spTree>
    <p:extLst>
      <p:ext uri="{BB962C8B-B14F-4D97-AF65-F5344CB8AC3E}">
        <p14:creationId xmlns:p14="http://schemas.microsoft.com/office/powerpoint/2010/main" val="2503515219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C5B97730-94F2-4B3B-8770-60FCFB76617C}"/>
              </a:ext>
            </a:extLst>
          </p:cNvPr>
          <p:cNvSpPr txBox="1"/>
          <p:nvPr/>
        </p:nvSpPr>
        <p:spPr>
          <a:xfrm>
            <a:off x="973834" y="3875732"/>
            <a:ext cx="7774630" cy="1000274"/>
          </a:xfrm>
          <a:prstGeom prst="rect">
            <a:avLst/>
          </a:prstGeom>
          <a:solidFill>
            <a:srgbClr val="CCFFCC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IBS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reduces the peak gain by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  <a:sym typeface="Symbol" panose="05050102010706020507" pitchFamily="18" charset="2"/>
              </a:rPr>
              <a:t>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50%.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Integral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form predicts a gain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  <a:sym typeface="Symbol" panose="05050102010706020507" pitchFamily="18" charset="2"/>
              </a:rPr>
              <a:t>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15% larger than the analytical form.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HK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-model predicts a peak gain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  <a:sym typeface="Symbol" panose="05050102010706020507" pitchFamily="18" charset="2"/>
              </a:rPr>
              <a:t>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20% larger than </a:t>
            </a: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BK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-model. </a:t>
            </a:r>
          </a:p>
        </p:txBody>
      </p:sp>
      <p:pic>
        <p:nvPicPr>
          <p:cNvPr id="13" name="Immagine 6">
            <a:extLst>
              <a:ext uri="{FF2B5EF4-FFF2-40B4-BE49-F238E27FC236}">
                <a16:creationId xmlns:a16="http://schemas.microsoft.com/office/drawing/2014/main" id="{523A5F1E-E6AE-4ECC-949F-C368618E3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4370" y="1316451"/>
            <a:ext cx="3456384" cy="25922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C4BBD7A3-9A3C-4D6E-BE71-E7AF81B25A8C}"/>
              </a:ext>
            </a:extLst>
          </p:cNvPr>
          <p:cNvSpPr/>
          <p:nvPr/>
        </p:nvSpPr>
        <p:spPr bwMode="auto">
          <a:xfrm>
            <a:off x="6732240" y="1419622"/>
            <a:ext cx="1872208" cy="7920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285F78-573A-4416-BF5C-BE8B23217F5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15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84A7354-DB87-4C60-BF63-C324B1AC0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Impact of IBS on the gain</a:t>
            </a:r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70D4A8-B0C1-4DCB-99DF-A3899B6AE3B9}"/>
              </a:ext>
            </a:extLst>
          </p:cNvPr>
          <p:cNvSpPr txBox="1"/>
          <p:nvPr/>
        </p:nvSpPr>
        <p:spPr>
          <a:xfrm>
            <a:off x="107504" y="806832"/>
            <a:ext cx="8892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Since the cutoff depends on the beam energy, its effect has to be properly integrated along accelerating sections.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0994030-ADF2-4053-9738-7D1A1D5A9CB4}"/>
                  </a:ext>
                </a:extLst>
              </p:cNvPr>
              <p:cNvSpPr txBox="1"/>
              <p:nvPr/>
            </p:nvSpPr>
            <p:spPr>
              <a:xfrm>
                <a:off x="2123728" y="1630561"/>
                <a:ext cx="2944524" cy="4914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𝐼𝐵𝑆</m:t>
                        </m:r>
                      </m:sub>
                      <m:sup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f>
                      <m:f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  <m:f>
                      <m:f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̅"/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acc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f>
                          <m:fPr>
                            <m:type m:val="lin"/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den>
                    </m:f>
                    <m:d>
                      <m:d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  <m:sup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3/2</m:t>
                                </m:r>
                              </m:sup>
                            </m:sSubSup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3/2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  <m:sup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</m:d>
                  </m:oMath>
                </a14:m>
                <a:r>
                  <a:rPr lang="en-US" sz="1400" dirty="0">
                    <a:solidFill>
                      <a:schemeClr val="tx1"/>
                    </a:solidFill>
                  </a:rPr>
                  <a:t>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0994030-ADF2-4053-9738-7D1A1D5A9C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1630561"/>
                <a:ext cx="2944524" cy="4914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91142AC-EBD7-46E2-B622-D8EFBF1623C6}"/>
                  </a:ext>
                </a:extLst>
              </p:cNvPr>
              <p:cNvSpPr txBox="1"/>
              <p:nvPr/>
            </p:nvSpPr>
            <p:spPr>
              <a:xfrm>
                <a:off x="1835696" y="2283718"/>
                <a:ext cx="2510624" cy="5002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𝐼𝐵𝑆</m:t>
                          </m:r>
                        </m:sub>
                        <m:sup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type m:val="lin"/>
                              <m:ctrlP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  <m:f>
                        <m:f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23"/>
                                    </m:rP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sub>
                            <m:sup>
                              <m:sSub>
                                <m:sSubPr>
                                  <m:ctrlP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23"/>
                                    </m:rP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sup>
                            <m:e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  <m:d>
                                <m:dPr>
                                  <m:ctrlP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US" sz="1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nary>
                        </m:num>
                        <m:den>
                          <m:sSubSup>
                            <m:sSubSupPr>
                              <m:ctrlP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sub>
                            <m:sup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1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d>
                        <m:d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</m:d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91142AC-EBD7-46E2-B622-D8EFBF1623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2283718"/>
                <a:ext cx="2510624" cy="5002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AD8EA73-D731-47AD-9115-E9575DBC00F4}"/>
                  </a:ext>
                </a:extLst>
              </p:cNvPr>
              <p:cNvSpPr txBox="1"/>
              <p:nvPr/>
            </p:nvSpPr>
            <p:spPr>
              <a:xfrm>
                <a:off x="1669052" y="2986906"/>
                <a:ext cx="3399200" cy="4773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𝐼𝐵𝑆</m:t>
                          </m:r>
                        </m:sub>
                        <m:sup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f>
                            <m:fPr>
                              <m:type m:val="lin"/>
                              <m:ctrlP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  <m:d>
                        <m:d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ln</m:t>
                              </m:r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⁡(</m:t>
                              </m:r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sz="1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𝑓</m:t>
                                      </m:r>
                                    </m:sub>
                                  </m:sSub>
                                </m:e>
                              </m:rad>
                            </m:den>
                          </m:f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ln</m:t>
                              </m:r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⁡(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sz="1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rad>
                            </m:den>
                          </m:f>
                        </m:e>
                      </m:d>
                      <m:r>
                        <a:rPr lang="en-US" sz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d>
                        <m:dPr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</m:d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AD8EA73-D731-47AD-9115-E9575DBC00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052" y="2986906"/>
                <a:ext cx="3399200" cy="477310"/>
              </a:xfrm>
              <a:prstGeom prst="rect">
                <a:avLst/>
              </a:prstGeom>
              <a:blipFill>
                <a:blip r:embed="rId5"/>
                <a:stretch>
                  <a:fillRect l="-180" t="-11538" b="-871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D816035B-96FB-40C6-BD41-EC9B4CD5B009}"/>
              </a:ext>
            </a:extLst>
          </p:cNvPr>
          <p:cNvSpPr txBox="1"/>
          <p:nvPr/>
        </p:nvSpPr>
        <p:spPr>
          <a:xfrm>
            <a:off x="107504" y="1714552"/>
            <a:ext cx="15840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FF"/>
                </a:solidFill>
                <a:latin typeface="Century Gothic" panose="020B0502020202020204" pitchFamily="34" charset="0"/>
              </a:rPr>
              <a:t>CONSTANT Clog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923E90-5819-4A9C-B84D-B83F64407DDF}"/>
              </a:ext>
            </a:extLst>
          </p:cNvPr>
          <p:cNvSpPr txBox="1"/>
          <p:nvPr/>
        </p:nvSpPr>
        <p:spPr>
          <a:xfrm>
            <a:off x="107504" y="2287988"/>
            <a:ext cx="1051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3300"/>
                </a:solidFill>
                <a:latin typeface="Century Gothic" panose="020B0502020202020204" pitchFamily="34" charset="0"/>
              </a:rPr>
              <a:t>INTEGRAL,</a:t>
            </a:r>
          </a:p>
          <a:p>
            <a:r>
              <a:rPr lang="en-US" sz="1400" b="1" dirty="0">
                <a:solidFill>
                  <a:srgbClr val="FF3300"/>
                </a:solidFill>
                <a:latin typeface="Century Gothic" panose="020B0502020202020204" pitchFamily="34" charset="0"/>
              </a:rPr>
              <a:t>approx.</a:t>
            </a:r>
            <a:endParaRPr lang="en-US" sz="1400" dirty="0">
              <a:solidFill>
                <a:srgbClr val="FF33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E44F82-E455-40AF-A564-09A89DE4BC7C}"/>
              </a:ext>
            </a:extLst>
          </p:cNvPr>
          <p:cNvSpPr txBox="1"/>
          <p:nvPr/>
        </p:nvSpPr>
        <p:spPr>
          <a:xfrm>
            <a:off x="107504" y="2931790"/>
            <a:ext cx="1467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CLOSED FORM,</a:t>
            </a:r>
          </a:p>
          <a:p>
            <a:r>
              <a:rPr lang="en-US" sz="1400" b="1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approx.</a:t>
            </a:r>
            <a:endParaRPr lang="en-US" sz="1400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2128794-D92B-48F6-9785-46EF83963176}"/>
              </a:ext>
            </a:extLst>
          </p:cNvPr>
          <p:cNvSpPr/>
          <p:nvPr/>
        </p:nvSpPr>
        <p:spPr>
          <a:xfrm>
            <a:off x="6156176" y="1131590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FERMI </a:t>
            </a:r>
            <a:r>
              <a:rPr lang="en-US" sz="1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linac</a:t>
            </a:r>
            <a:r>
              <a:rPr lang="en-US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, C1=10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4FB1E1D-1590-4278-A283-C52CA6D9C8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8144" y="1501289"/>
            <a:ext cx="2840982" cy="207282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82DAF27-74CF-4036-9617-0E450A017E60}"/>
              </a:ext>
            </a:extLst>
          </p:cNvPr>
          <p:cNvSpPr txBox="1"/>
          <p:nvPr/>
        </p:nvSpPr>
        <p:spPr>
          <a:xfrm>
            <a:off x="6204277" y="1491630"/>
            <a:ext cx="671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No IBS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AF61718-B6BE-4A34-9C88-39E8825421D3}"/>
              </a:ext>
            </a:extLst>
          </p:cNvPr>
          <p:cNvSpPr txBox="1"/>
          <p:nvPr/>
        </p:nvSpPr>
        <p:spPr>
          <a:xfrm>
            <a:off x="6243163" y="2339090"/>
            <a:ext cx="978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3300"/>
                </a:solidFill>
              </a:rPr>
              <a:t>IBS integral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840D19-AAA9-46B4-B4D6-824492FA3EAE}"/>
              </a:ext>
            </a:extLst>
          </p:cNvPr>
          <p:cNvSpPr txBox="1"/>
          <p:nvPr/>
        </p:nvSpPr>
        <p:spPr>
          <a:xfrm>
            <a:off x="6225662" y="3207925"/>
            <a:ext cx="1244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FF"/>
                </a:solidFill>
              </a:rPr>
              <a:t>IBS const. Clog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9F8D1B-6EC5-4C27-B824-AD2A3E648486}"/>
              </a:ext>
            </a:extLst>
          </p:cNvPr>
          <p:cNvSpPr txBox="1"/>
          <p:nvPr/>
        </p:nvSpPr>
        <p:spPr>
          <a:xfrm>
            <a:off x="7713843" y="1423106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HK model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F5B6AF-FA62-456B-A6C8-92F6B048AA4B}"/>
              </a:ext>
            </a:extLst>
          </p:cNvPr>
          <p:cNvSpPr txBox="1"/>
          <p:nvPr/>
        </p:nvSpPr>
        <p:spPr>
          <a:xfrm>
            <a:off x="7730182" y="1700105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BK model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DF7D501-5EE8-4384-BAB4-D770C4C97F7C}"/>
              </a:ext>
            </a:extLst>
          </p:cNvPr>
          <p:cNvSpPr/>
          <p:nvPr/>
        </p:nvSpPr>
        <p:spPr>
          <a:xfrm>
            <a:off x="6804248" y="84969"/>
            <a:ext cx="2192949" cy="2154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 </a:t>
            </a:r>
            <a:r>
              <a:rPr lang="en-GB" sz="8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Perosa</a:t>
            </a: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S. Di Mitri, Sci. Rep. 11:7895 (2011)</a:t>
            </a:r>
          </a:p>
        </p:txBody>
      </p:sp>
    </p:spTree>
    <p:extLst>
      <p:ext uri="{BB962C8B-B14F-4D97-AF65-F5344CB8AC3E}">
        <p14:creationId xmlns:p14="http://schemas.microsoft.com/office/powerpoint/2010/main" val="4502027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C687ABF4-69CE-49B5-B572-4926862998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657"/>
          <a:stretch/>
        </p:blipFill>
        <p:spPr>
          <a:xfrm>
            <a:off x="6072990" y="1259726"/>
            <a:ext cx="3029925" cy="24077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C4743F-36F3-4D67-8ABA-172A61A8F7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257655"/>
            <a:ext cx="3173133" cy="237894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B58C26-4448-4FCE-9F0B-38DE1067B8F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16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CDB2292-8B64-4445-A6E0-6FC62F4C7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Comparison of IBS models</a:t>
            </a:r>
            <a:endParaRPr lang="en-GB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C79552A-F6D7-45E1-BD27-0FA628702AF1}"/>
                  </a:ext>
                </a:extLst>
              </p:cNvPr>
              <p:cNvSpPr txBox="1"/>
              <p:nvPr/>
            </p:nvSpPr>
            <p:spPr>
              <a:xfrm>
                <a:off x="2555776" y="915566"/>
                <a:ext cx="3964932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𝐈</m:t>
                    </m:r>
                    <m:r>
                      <a:rPr lang="en-US" sz="1400" b="1" i="0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𝟔𝟓𝐀</m:t>
                    </m:r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US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𝐂𝐅</m:t>
                    </m:r>
                    <m:r>
                      <a:rPr lang="en-US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</m:t>
                    </m:r>
                    <m:r>
                      <a:rPr lang="en-US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sz="14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𝐢</m:t>
                        </m:r>
                      </m:sub>
                    </m:sSub>
                    <m:r>
                      <a:rPr lang="en-US" sz="1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𝟏𝐤𝐞𝐕</m:t>
                    </m:r>
                    <m:r>
                      <a:rPr lang="en-US" sz="1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sz="1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sz="1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𝐋𝐇</m:t>
                        </m:r>
                      </m:sub>
                    </m:sSub>
                    <m:r>
                      <a:rPr lang="en-US" sz="14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𝟑𝐤𝐞𝐕</m:t>
                    </m:r>
                  </m:oMath>
                </a14:m>
                <a:endParaRPr lang="en-US" sz="14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C79552A-F6D7-45E1-BD27-0FA628702A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915566"/>
                <a:ext cx="3964932" cy="307777"/>
              </a:xfrm>
              <a:prstGeom prst="rect">
                <a:avLst/>
              </a:prstGeom>
              <a:blipFill>
                <a:blip r:embed="rId4"/>
                <a:stretch>
                  <a:fillRect b="-1320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760D2417-C197-4E71-AF15-FBF831023B6E}"/>
              </a:ext>
            </a:extLst>
          </p:cNvPr>
          <p:cNvSpPr txBox="1"/>
          <p:nvPr/>
        </p:nvSpPr>
        <p:spPr>
          <a:xfrm>
            <a:off x="1059682" y="1725064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Integral,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93keV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C74782-7FFD-47B4-B22B-49636E1B4923}"/>
              </a:ext>
            </a:extLst>
          </p:cNvPr>
          <p:cNvSpPr txBox="1"/>
          <p:nvPr/>
        </p:nvSpPr>
        <p:spPr>
          <a:xfrm>
            <a:off x="1153521" y="2139972"/>
            <a:ext cx="1132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Closed form,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85keV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9A5D79-E52C-4E4C-AEEB-27D720739631}"/>
              </a:ext>
            </a:extLst>
          </p:cNvPr>
          <p:cNvSpPr txBox="1"/>
          <p:nvPr/>
        </p:nvSpPr>
        <p:spPr>
          <a:xfrm>
            <a:off x="1248879" y="2512406"/>
            <a:ext cx="914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Constant,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88keV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C9159F1-A5E6-4614-A336-4DAC7DD94AA3}"/>
              </a:ext>
            </a:extLst>
          </p:cNvPr>
          <p:cNvCxnSpPr>
            <a:cxnSpLocks/>
          </p:cNvCxnSpPr>
          <p:nvPr/>
        </p:nvCxnSpPr>
        <p:spPr bwMode="auto">
          <a:xfrm flipV="1">
            <a:off x="921627" y="1900449"/>
            <a:ext cx="157199" cy="8644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84618E5-6356-4496-BA86-AEBA77464EC1}"/>
              </a:ext>
            </a:extLst>
          </p:cNvPr>
          <p:cNvCxnSpPr>
            <a:cxnSpLocks/>
          </p:cNvCxnSpPr>
          <p:nvPr/>
        </p:nvCxnSpPr>
        <p:spPr bwMode="auto">
          <a:xfrm flipV="1">
            <a:off x="921627" y="2312510"/>
            <a:ext cx="276110" cy="7644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F727B19-B10A-4860-89E8-1FEA326E0F96}"/>
              </a:ext>
            </a:extLst>
          </p:cNvPr>
          <p:cNvCxnSpPr>
            <a:cxnSpLocks/>
          </p:cNvCxnSpPr>
          <p:nvPr/>
        </p:nvCxnSpPr>
        <p:spPr bwMode="auto">
          <a:xfrm>
            <a:off x="921627" y="2533643"/>
            <a:ext cx="358357" cy="12379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BD57223-8A5B-4321-9E5D-DC76783E4E23}"/>
              </a:ext>
            </a:extLst>
          </p:cNvPr>
          <p:cNvSpPr txBox="1"/>
          <p:nvPr/>
        </p:nvSpPr>
        <p:spPr>
          <a:xfrm>
            <a:off x="7263474" y="1431809"/>
            <a:ext cx="753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Integral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5E03B4-904A-41E9-B826-B3D0046965C5}"/>
              </a:ext>
            </a:extLst>
          </p:cNvPr>
          <p:cNvSpPr txBox="1"/>
          <p:nvPr/>
        </p:nvSpPr>
        <p:spPr>
          <a:xfrm>
            <a:off x="7414273" y="1802004"/>
            <a:ext cx="11320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Closed form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D6A836-33B9-4C6D-ABE3-BB454A7DA944}"/>
              </a:ext>
            </a:extLst>
          </p:cNvPr>
          <p:cNvSpPr txBox="1"/>
          <p:nvPr/>
        </p:nvSpPr>
        <p:spPr>
          <a:xfrm>
            <a:off x="7476563" y="2135516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Constant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9AEF96A-59A3-4E57-91EF-42FA20F2F161}"/>
              </a:ext>
            </a:extLst>
          </p:cNvPr>
          <p:cNvCxnSpPr>
            <a:cxnSpLocks/>
          </p:cNvCxnSpPr>
          <p:nvPr/>
        </p:nvCxnSpPr>
        <p:spPr bwMode="auto">
          <a:xfrm flipV="1">
            <a:off x="7158699" y="1572107"/>
            <a:ext cx="157199" cy="8681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483ABA0-C7C7-4331-B998-37722552AEA2}"/>
              </a:ext>
            </a:extLst>
          </p:cNvPr>
          <p:cNvCxnSpPr>
            <a:cxnSpLocks/>
          </p:cNvCxnSpPr>
          <p:nvPr/>
        </p:nvCxnSpPr>
        <p:spPr bwMode="auto">
          <a:xfrm flipV="1">
            <a:off x="7158699" y="1923687"/>
            <a:ext cx="288032" cy="9101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1E24E9B-9002-46D8-B04F-03D33D27F71F}"/>
              </a:ext>
            </a:extLst>
          </p:cNvPr>
          <p:cNvCxnSpPr>
            <a:cxnSpLocks/>
          </p:cNvCxnSpPr>
          <p:nvPr/>
        </p:nvCxnSpPr>
        <p:spPr bwMode="auto">
          <a:xfrm>
            <a:off x="7131236" y="2144920"/>
            <a:ext cx="369324" cy="1043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686F3EE0-DFFA-4BC3-8BD5-AB674BBDAC6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657"/>
          <a:stretch/>
        </p:blipFill>
        <p:spPr>
          <a:xfrm>
            <a:off x="3009557" y="1257654"/>
            <a:ext cx="3029925" cy="240779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A6CABB0-B608-4FC0-AEFB-CB7BDF7B884B}"/>
              </a:ext>
            </a:extLst>
          </p:cNvPr>
          <p:cNvSpPr txBox="1"/>
          <p:nvPr/>
        </p:nvSpPr>
        <p:spPr>
          <a:xfrm>
            <a:off x="1045842" y="3842196"/>
            <a:ext cx="7774630" cy="961802"/>
          </a:xfrm>
          <a:prstGeom prst="rect">
            <a:avLst/>
          </a:prstGeom>
          <a:solidFill>
            <a:srgbClr val="CCFFCC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All IBS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methods</a:t>
            </a: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well</a:t>
            </a: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 agree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in</a:t>
            </a: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 one-stage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compression.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Integral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IBS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form predicts peak gain up to </a:t>
            </a: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40% larger in 2-stage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, but comparable final energy spread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</a:t>
            </a:r>
            <a:r>
              <a:rPr lang="en-US" sz="1800" i="1" dirty="0">
                <a:solidFill>
                  <a:srgbClr val="C0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conservative model</a:t>
            </a:r>
            <a:endParaRPr lang="en-US" sz="1800" i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2613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B58C26-4448-4FCE-9F0B-38DE1067B8F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17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CDB2292-8B64-4445-A6E0-6FC62F4C7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Comparison of BK and HK models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C79552A-F6D7-45E1-BD27-0FA628702AF1}"/>
                  </a:ext>
                </a:extLst>
              </p:cNvPr>
              <p:cNvSpPr txBox="1"/>
              <p:nvPr/>
            </p:nvSpPr>
            <p:spPr>
              <a:xfrm>
                <a:off x="2843808" y="681480"/>
                <a:ext cx="415248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𝐈</m:t>
                    </m:r>
                    <m:r>
                      <a:rPr lang="en-US" sz="1400" b="1" i="0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𝟔𝟓𝐀</m:t>
                    </m:r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US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𝐂𝐅</m:t>
                    </m:r>
                    <m:r>
                      <a:rPr lang="en-US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GB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sz="1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x</m:t>
                    </m:r>
                    <m:r>
                      <a:rPr lang="en-GB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GB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sz="1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sz="14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𝐢</m:t>
                        </m:r>
                      </m:sub>
                    </m:sSub>
                    <m:r>
                      <a:rPr lang="en-US" sz="1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𝟏𝐤𝐞𝐕</m:t>
                    </m:r>
                    <m:r>
                      <a:rPr lang="en-US" sz="1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sz="1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𝐋𝐇</m:t>
                        </m:r>
                      </m:sub>
                    </m:sSub>
                    <m:r>
                      <a:rPr lang="en-US" sz="14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𝟑𝐤𝐞𝐕</m:t>
                    </m:r>
                  </m:oMath>
                </a14:m>
                <a:endParaRPr lang="en-US" sz="14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C79552A-F6D7-45E1-BD27-0FA628702A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681480"/>
                <a:ext cx="4152483" cy="307777"/>
              </a:xfrm>
              <a:prstGeom prst="rect">
                <a:avLst/>
              </a:prstGeom>
              <a:blipFill>
                <a:blip r:embed="rId2"/>
                <a:stretch>
                  <a:fillRect l="-146" b="-1538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D7493937-01F0-46AA-A0FD-EF8D8191F9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75"/>
          <a:stretch/>
        </p:blipFill>
        <p:spPr>
          <a:xfrm>
            <a:off x="1012622" y="1059582"/>
            <a:ext cx="2653115" cy="18722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DFB0A8-A891-439A-A66A-091A63B66E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326" r="5570"/>
          <a:stretch/>
        </p:blipFill>
        <p:spPr>
          <a:xfrm>
            <a:off x="3548356" y="1076829"/>
            <a:ext cx="2509174" cy="18660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73FA299-4037-478B-A88C-BFF3C8CA2C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571"/>
          <a:stretch/>
        </p:blipFill>
        <p:spPr>
          <a:xfrm>
            <a:off x="6159876" y="1059582"/>
            <a:ext cx="2660298" cy="188334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6462D41-2D1B-4E5B-8D14-9CCC927E8AAF}"/>
              </a:ext>
            </a:extLst>
          </p:cNvPr>
          <p:cNvSpPr txBox="1"/>
          <p:nvPr/>
        </p:nvSpPr>
        <p:spPr>
          <a:xfrm>
            <a:off x="2561601" y="1561003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w/ IBS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288 keV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C1E10C5-B634-4A47-AE55-F6E61F69019E}"/>
              </a:ext>
            </a:extLst>
          </p:cNvPr>
          <p:cNvCxnSpPr>
            <a:cxnSpLocks/>
          </p:cNvCxnSpPr>
          <p:nvPr/>
        </p:nvCxnSpPr>
        <p:spPr bwMode="auto">
          <a:xfrm flipV="1">
            <a:off x="2341038" y="1769511"/>
            <a:ext cx="250408" cy="7486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747A277-B121-4C15-A515-69AE4AC1039D}"/>
              </a:ext>
            </a:extLst>
          </p:cNvPr>
          <p:cNvSpPr txBox="1"/>
          <p:nvPr/>
        </p:nvSpPr>
        <p:spPr>
          <a:xfrm>
            <a:off x="1289473" y="813941"/>
            <a:ext cx="958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+CSR, CER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290 keV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1F3E067-ECAF-474C-99AA-358F7ED07EC6}"/>
              </a:ext>
            </a:extLst>
          </p:cNvPr>
          <p:cNvSpPr txBox="1"/>
          <p:nvPr/>
        </p:nvSpPr>
        <p:spPr>
          <a:xfrm>
            <a:off x="2768778" y="1963003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+ LH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349 keV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8C7E1F7-8170-492A-A1DE-64793132E5D1}"/>
              </a:ext>
            </a:extLst>
          </p:cNvPr>
          <p:cNvCxnSpPr>
            <a:cxnSpLocks/>
          </p:cNvCxnSpPr>
          <p:nvPr/>
        </p:nvCxnSpPr>
        <p:spPr bwMode="auto">
          <a:xfrm flipV="1">
            <a:off x="2457340" y="2132663"/>
            <a:ext cx="327844" cy="17327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FF7129F1-E591-4938-9EFE-653B6167849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023" r="4780"/>
          <a:stretch/>
        </p:blipFill>
        <p:spPr>
          <a:xfrm>
            <a:off x="1023737" y="2931790"/>
            <a:ext cx="2527628" cy="1870261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F9B9804D-E3A7-49EA-8EDE-9921ABBC5C0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755" r="5796"/>
          <a:stretch/>
        </p:blipFill>
        <p:spPr>
          <a:xfrm>
            <a:off x="3532827" y="2920054"/>
            <a:ext cx="2509174" cy="1881997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4412021C-68DF-4C06-98E5-241BB82D9D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33448" y="2787774"/>
            <a:ext cx="2686726" cy="2014277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53FACB9B-84C6-4A15-8E7B-1AA5B98832E2}"/>
              </a:ext>
            </a:extLst>
          </p:cNvPr>
          <p:cNvSpPr txBox="1"/>
          <p:nvPr/>
        </p:nvSpPr>
        <p:spPr>
          <a:xfrm>
            <a:off x="2860225" y="3346924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w/ IBS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288 keV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7B1B13F-4492-4CD7-AAA6-65C02B228CC7}"/>
              </a:ext>
            </a:extLst>
          </p:cNvPr>
          <p:cNvCxnSpPr>
            <a:cxnSpLocks/>
          </p:cNvCxnSpPr>
          <p:nvPr/>
        </p:nvCxnSpPr>
        <p:spPr bwMode="auto">
          <a:xfrm flipV="1">
            <a:off x="2534813" y="3546893"/>
            <a:ext cx="338781" cy="12554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EC9A97A6-9956-449A-B981-2B6EBF6DCC39}"/>
              </a:ext>
            </a:extLst>
          </p:cNvPr>
          <p:cNvSpPr txBox="1"/>
          <p:nvPr/>
        </p:nvSpPr>
        <p:spPr>
          <a:xfrm>
            <a:off x="899592" y="2695090"/>
            <a:ext cx="782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+CSR</a:t>
            </a:r>
          </a:p>
          <a:p>
            <a:pPr algn="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289 keV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6F416AD-328E-436C-8135-686991D10959}"/>
              </a:ext>
            </a:extLst>
          </p:cNvPr>
          <p:cNvSpPr txBox="1"/>
          <p:nvPr/>
        </p:nvSpPr>
        <p:spPr>
          <a:xfrm>
            <a:off x="3008381" y="3757224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+ LH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395 keV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CA3C87A-02A7-4F36-A2BA-B25992F94649}"/>
              </a:ext>
            </a:extLst>
          </p:cNvPr>
          <p:cNvCxnSpPr>
            <a:cxnSpLocks/>
          </p:cNvCxnSpPr>
          <p:nvPr/>
        </p:nvCxnSpPr>
        <p:spPr bwMode="auto">
          <a:xfrm flipV="1">
            <a:off x="2575039" y="4019208"/>
            <a:ext cx="439244" cy="21803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FDEDF30-B288-40E0-90E7-88275B945244}"/>
              </a:ext>
            </a:extLst>
          </p:cNvPr>
          <p:cNvCxnSpPr>
            <a:cxnSpLocks/>
          </p:cNvCxnSpPr>
          <p:nvPr/>
        </p:nvCxnSpPr>
        <p:spPr bwMode="auto">
          <a:xfrm>
            <a:off x="1615133" y="2905936"/>
            <a:ext cx="394420" cy="7556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84F12F95-F131-430C-9DC8-FD70CD9F0FB0}"/>
              </a:ext>
            </a:extLst>
          </p:cNvPr>
          <p:cNvSpPr txBox="1"/>
          <p:nvPr/>
        </p:nvSpPr>
        <p:spPr>
          <a:xfrm>
            <a:off x="306124" y="1625154"/>
            <a:ext cx="50847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BK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B50EB27-E0E0-47FE-86A2-C87103BEBEB1}"/>
              </a:ext>
            </a:extLst>
          </p:cNvPr>
          <p:cNvSpPr txBox="1"/>
          <p:nvPr/>
        </p:nvSpPr>
        <p:spPr>
          <a:xfrm>
            <a:off x="324778" y="3423868"/>
            <a:ext cx="52290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HK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F964823-0AD8-447C-BEAF-D958842F36D5}"/>
              </a:ext>
            </a:extLst>
          </p:cNvPr>
          <p:cNvSpPr/>
          <p:nvPr/>
        </p:nvSpPr>
        <p:spPr bwMode="auto">
          <a:xfrm rot="20870805">
            <a:off x="4028356" y="2232061"/>
            <a:ext cx="2691542" cy="1447114"/>
          </a:xfrm>
          <a:prstGeom prst="ellipse">
            <a:avLst/>
          </a:prstGeom>
          <a:solidFill>
            <a:srgbClr val="CCFFCC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Agreement (</a:t>
            </a:r>
            <a:r>
              <a:rPr kumimoji="0" lang="it-IT" sz="1600" b="0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within</a:t>
            </a:r>
            <a:r>
              <a:rPr kumimoji="0" lang="it-IT" sz="1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20%) of BK and HK</a:t>
            </a:r>
            <a:r>
              <a:rPr kumimoji="0" 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, </a:t>
            </a:r>
            <a:r>
              <a:rPr kumimoji="0" lang="it-IT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both</a:t>
            </a:r>
            <a:r>
              <a:rPr kumimoji="0" 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in gain and energy spread, 1- and 2-stage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3412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DD9361-A7EC-4287-ABB0-55309B93C27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18</a:t>
            </a:fld>
            <a:endParaRPr lang="it-IT" altLang="it-IT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2D53A24-6FE3-4FF0-A308-EF78FA5E4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Validation: initial bunching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398C8DE-DA70-4C7D-AFC0-D07A7AD948A8}"/>
                  </a:ext>
                </a:extLst>
              </p:cNvPr>
              <p:cNvSpPr txBox="1"/>
              <p:nvPr/>
            </p:nvSpPr>
            <p:spPr>
              <a:xfrm>
                <a:off x="2843809" y="681480"/>
                <a:ext cx="5112567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𝐈</m:t>
                    </m:r>
                    <m:r>
                      <a:rPr lang="en-US" sz="1400" b="1" i="0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𝟔𝟓𝐀</m:t>
                    </m:r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𝐂𝐅</m:t>
                    </m:r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GB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x</m:t>
                    </m:r>
                    <m:r>
                      <a:rPr lang="en-GB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sz="1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sz="14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𝐢</m:t>
                        </m:r>
                      </m:sub>
                    </m:sSub>
                    <m:r>
                      <a:rPr lang="en-US" sz="1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𝟏𝐤𝐞𝐕</m:t>
                    </m:r>
                    <m:r>
                      <a:rPr lang="en-US" sz="1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sz="14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𝐋𝐇</m:t>
                        </m:r>
                      </m:sub>
                    </m:sSub>
                    <m:r>
                      <a:rPr lang="en-US" sz="1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GB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GB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𝐛𝟎</m:t>
                    </m:r>
                    <m:r>
                      <a:rPr lang="en-GB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4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</m:t>
                    </m:r>
                    <m:r>
                      <a:rPr lang="en-GB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GB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sz="14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</m:t>
                    </m:r>
                  </m:oMath>
                </a14:m>
                <a:r>
                  <a:rPr lang="en-US" sz="14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, 10</a:t>
                </a:r>
                <a14:m>
                  <m:oMath xmlns:m="http://schemas.openxmlformats.org/officeDocument/2006/math">
                    <m:r>
                      <a:rPr lang="en-US" sz="14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</m:t>
                    </m:r>
                  </m:oMath>
                </a14:m>
                <a:endParaRPr lang="en-US" sz="14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398C8DE-DA70-4C7D-AFC0-D07A7AD948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9" y="681480"/>
                <a:ext cx="5112567" cy="307777"/>
              </a:xfrm>
              <a:prstGeom prst="rect">
                <a:avLst/>
              </a:prstGeom>
              <a:blipFill>
                <a:blip r:embed="rId2"/>
                <a:stretch>
                  <a:fillRect l="-119" t="-1923" b="-1730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1F55C3E4-2FC1-409F-B9C4-712787BB9D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5399" y="1028844"/>
            <a:ext cx="2522785" cy="19349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1E6F1A7-1406-4470-B606-81B760D908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1373" y="1008985"/>
            <a:ext cx="2775123" cy="19879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887DC8D-8968-40D2-B127-C92045A09A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2323" y="2895220"/>
            <a:ext cx="2563573" cy="18722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41505-00D2-49CB-9D30-DFECFFF3D8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7262" y="1020683"/>
            <a:ext cx="2563573" cy="193491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5A14A18-722F-4925-9494-D311E18B7B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9525" y="2869084"/>
            <a:ext cx="2563574" cy="193491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23AD1AE-A5DB-4F2E-9396-79B67D5840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37007" y="2879862"/>
            <a:ext cx="2775123" cy="192413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8F9FE6C-0959-4294-B0AF-A2FA9208E7AC}"/>
              </a:ext>
            </a:extLst>
          </p:cNvPr>
          <p:cNvSpPr txBox="1"/>
          <p:nvPr/>
        </p:nvSpPr>
        <p:spPr>
          <a:xfrm>
            <a:off x="306124" y="1660592"/>
            <a:ext cx="50847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64D0D6-4F78-4051-AB79-A727FDD4A392}"/>
              </a:ext>
            </a:extLst>
          </p:cNvPr>
          <p:cNvSpPr txBox="1"/>
          <p:nvPr/>
        </p:nvSpPr>
        <p:spPr>
          <a:xfrm>
            <a:off x="324778" y="3459306"/>
            <a:ext cx="52290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HK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C5977F0-64DA-4D0B-8954-6D72E6D06C4A}"/>
              </a:ext>
            </a:extLst>
          </p:cNvPr>
          <p:cNvSpPr/>
          <p:nvPr/>
        </p:nvSpPr>
        <p:spPr bwMode="auto">
          <a:xfrm rot="20870805">
            <a:off x="4043534" y="2142834"/>
            <a:ext cx="2920094" cy="1447114"/>
          </a:xfrm>
          <a:prstGeom prst="ellipse">
            <a:avLst/>
          </a:prstGeom>
          <a:solidFill>
            <a:srgbClr val="CCFFCC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Linear gain </a:t>
            </a:r>
            <a:r>
              <a:rPr lang="it-IT" sz="1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is</a:t>
            </a:r>
            <a:r>
              <a:rPr lang="it-IT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independent</a:t>
            </a:r>
            <a:r>
              <a:rPr lang="it-IT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from </a:t>
            </a:r>
            <a:r>
              <a:rPr lang="it-IT" sz="1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initial</a:t>
            </a:r>
            <a:r>
              <a:rPr lang="it-IT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bunching</a:t>
            </a:r>
            <a:r>
              <a:rPr lang="it-IT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(</a:t>
            </a:r>
            <a:r>
              <a:rPr lang="it-IT" sz="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somehow</a:t>
            </a:r>
            <a:r>
              <a:rPr lang="it-IT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in </a:t>
            </a:r>
            <a:r>
              <a:rPr lang="it-IT" sz="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contrast</a:t>
            </a:r>
            <a:r>
              <a:rPr lang="it-IT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to J-W Park et al., NIM A 999 (2021))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47576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722E30A9-396F-4D8A-8D3F-203232ADC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1059582"/>
            <a:ext cx="3814402" cy="28597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353A9A8-EBC6-4A29-9FA4-DD5115F48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37" y="1059583"/>
            <a:ext cx="3814402" cy="285971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B5D433-C0F7-4D37-854E-F1DFCA10528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19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10A2888-D56D-405C-A43F-708451A60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BK vs. HK: </a:t>
            </a:r>
            <a:r>
              <a:rPr lang="en-US" sz="2800" i="1" dirty="0">
                <a:solidFill>
                  <a:srgbClr val="0070C0"/>
                </a:solidFill>
              </a:rPr>
              <a:t>FERMI BC1 only</a:t>
            </a:r>
            <a:endParaRPr lang="en-GB" sz="20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A48B544-2C9A-49CF-B040-965492A07A2F}"/>
                  </a:ext>
                </a:extLst>
              </p:cNvPr>
              <p:cNvSpPr txBox="1"/>
              <p:nvPr/>
            </p:nvSpPr>
            <p:spPr>
              <a:xfrm>
                <a:off x="2691674" y="830112"/>
                <a:ext cx="3353419" cy="2769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𝐈</m:t>
                    </m:r>
                    <m:r>
                      <a:rPr lang="en-US" sz="1200" b="1" i="0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𝟔𝟓𝐀</m:t>
                    </m:r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US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𝐂𝐅</m:t>
                    </m:r>
                    <m:r>
                      <a:rPr lang="en-US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</m:t>
                    </m:r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US" sz="1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sz="1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𝐢</m:t>
                        </m:r>
                      </m:sub>
                    </m:sSub>
                    <m:r>
                      <a:rPr lang="en-US" sz="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𝟏𝐤𝐞𝐕</m:t>
                    </m:r>
                    <m:r>
                      <a:rPr lang="en-US" sz="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sz="1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𝐋𝐇</m:t>
                        </m:r>
                      </m:sub>
                    </m:sSub>
                    <m:r>
                      <a:rPr lang="en-US" sz="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𝟑𝐤𝐞𝐕</m:t>
                    </m:r>
                  </m:oMath>
                </a14:m>
                <a:endParaRPr lang="en-US" sz="12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A48B544-2C9A-49CF-B040-965492A07A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1674" y="830112"/>
                <a:ext cx="3353419" cy="276999"/>
              </a:xfrm>
              <a:prstGeom prst="rect">
                <a:avLst/>
              </a:prstGeom>
              <a:blipFill>
                <a:blip r:embed="rId4"/>
                <a:stretch>
                  <a:fillRect b="-833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B675B98-FDEC-47B4-92F3-38E7B92A7EBF}"/>
              </a:ext>
            </a:extLst>
          </p:cNvPr>
          <p:cNvSpPr txBox="1"/>
          <p:nvPr/>
        </p:nvSpPr>
        <p:spPr>
          <a:xfrm>
            <a:off x="1517439" y="1417005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no IBS, no LH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493 keV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702C4E-2C8D-4B7F-A490-16C04983DD2A}"/>
              </a:ext>
            </a:extLst>
          </p:cNvPr>
          <p:cNvSpPr txBox="1"/>
          <p:nvPr/>
        </p:nvSpPr>
        <p:spPr>
          <a:xfrm>
            <a:off x="1953317" y="2179457"/>
            <a:ext cx="696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+ IBS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98 keV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352AC9-43C5-496C-926B-EEAC06AB20D9}"/>
              </a:ext>
            </a:extLst>
          </p:cNvPr>
          <p:cNvSpPr txBox="1"/>
          <p:nvPr/>
        </p:nvSpPr>
        <p:spPr>
          <a:xfrm>
            <a:off x="2280849" y="2646783"/>
            <a:ext cx="696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+ LH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49 keV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D1D70D4-8BC9-4179-81F2-3F1049B8C7B6}"/>
              </a:ext>
            </a:extLst>
          </p:cNvPr>
          <p:cNvCxnSpPr>
            <a:cxnSpLocks/>
          </p:cNvCxnSpPr>
          <p:nvPr/>
        </p:nvCxnSpPr>
        <p:spPr bwMode="auto">
          <a:xfrm flipV="1">
            <a:off x="1314128" y="1655247"/>
            <a:ext cx="233536" cy="7845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9A4BA4-770F-4F48-9D79-74E7DDA41532}"/>
              </a:ext>
            </a:extLst>
          </p:cNvPr>
          <p:cNvCxnSpPr>
            <a:cxnSpLocks/>
          </p:cNvCxnSpPr>
          <p:nvPr/>
        </p:nvCxnSpPr>
        <p:spPr bwMode="auto">
          <a:xfrm flipV="1">
            <a:off x="1411681" y="2391948"/>
            <a:ext cx="546721" cy="32894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76AE7C6-9D44-49D0-BFF7-E4A6D0A3FC01}"/>
              </a:ext>
            </a:extLst>
          </p:cNvPr>
          <p:cNvCxnSpPr>
            <a:cxnSpLocks/>
          </p:cNvCxnSpPr>
          <p:nvPr/>
        </p:nvCxnSpPr>
        <p:spPr bwMode="auto">
          <a:xfrm flipV="1">
            <a:off x="1619672" y="2839305"/>
            <a:ext cx="648072" cy="2498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8E5670D-384B-498F-941F-1A4697C62DC0}"/>
              </a:ext>
            </a:extLst>
          </p:cNvPr>
          <p:cNvSpPr txBox="1"/>
          <p:nvPr/>
        </p:nvSpPr>
        <p:spPr>
          <a:xfrm>
            <a:off x="5639407" y="1417005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no IBS, no LH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505 keV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12EA82-6F10-4EB7-9B78-9BEE2A3AB88C}"/>
              </a:ext>
            </a:extLst>
          </p:cNvPr>
          <p:cNvSpPr txBox="1"/>
          <p:nvPr/>
        </p:nvSpPr>
        <p:spPr>
          <a:xfrm>
            <a:off x="6062858" y="2099532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+ IBS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126 keV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F47B07-C2A2-4E72-90D6-845F7ACF1206}"/>
              </a:ext>
            </a:extLst>
          </p:cNvPr>
          <p:cNvSpPr txBox="1"/>
          <p:nvPr/>
        </p:nvSpPr>
        <p:spPr>
          <a:xfrm>
            <a:off x="6479458" y="2657335"/>
            <a:ext cx="696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+ LH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54 keV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2405840-24A5-4DEB-B5A3-94826DE97158}"/>
              </a:ext>
            </a:extLst>
          </p:cNvPr>
          <p:cNvCxnSpPr>
            <a:cxnSpLocks/>
          </p:cNvCxnSpPr>
          <p:nvPr/>
        </p:nvCxnSpPr>
        <p:spPr bwMode="auto">
          <a:xfrm flipV="1">
            <a:off x="5436096" y="1655247"/>
            <a:ext cx="233536" cy="7845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944C81-2C33-485F-9B3E-BB568C5A5B7D}"/>
              </a:ext>
            </a:extLst>
          </p:cNvPr>
          <p:cNvCxnSpPr>
            <a:cxnSpLocks/>
          </p:cNvCxnSpPr>
          <p:nvPr/>
        </p:nvCxnSpPr>
        <p:spPr bwMode="auto">
          <a:xfrm flipV="1">
            <a:off x="5452209" y="2320071"/>
            <a:ext cx="610649" cy="28645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3EDE2C6-C09B-4180-A105-1A20C58F7893}"/>
              </a:ext>
            </a:extLst>
          </p:cNvPr>
          <p:cNvCxnSpPr>
            <a:cxnSpLocks/>
          </p:cNvCxnSpPr>
          <p:nvPr/>
        </p:nvCxnSpPr>
        <p:spPr bwMode="auto">
          <a:xfrm flipV="1">
            <a:off x="5669632" y="2839305"/>
            <a:ext cx="794858" cy="20862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3541FC8-26BF-4A82-A77B-DB5231F58CF1}"/>
              </a:ext>
            </a:extLst>
          </p:cNvPr>
          <p:cNvSpPr txBox="1"/>
          <p:nvPr/>
        </p:nvSpPr>
        <p:spPr>
          <a:xfrm>
            <a:off x="3277540" y="1969369"/>
            <a:ext cx="50847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ECE0CB-D326-47AD-A119-A8F5A45070BC}"/>
              </a:ext>
            </a:extLst>
          </p:cNvPr>
          <p:cNvSpPr txBox="1"/>
          <p:nvPr/>
        </p:nvSpPr>
        <p:spPr>
          <a:xfrm>
            <a:off x="7345884" y="2012444"/>
            <a:ext cx="52290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579C83F-B921-4479-8984-3E4C91505539}"/>
              </a:ext>
            </a:extLst>
          </p:cNvPr>
          <p:cNvSpPr txBox="1"/>
          <p:nvPr/>
        </p:nvSpPr>
        <p:spPr>
          <a:xfrm>
            <a:off x="1043608" y="3939902"/>
            <a:ext cx="7798207" cy="961802"/>
          </a:xfrm>
          <a:prstGeom prst="rect">
            <a:avLst/>
          </a:prstGeom>
          <a:solidFill>
            <a:srgbClr val="CCFFCC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800" i="1" dirty="0">
                <a:solidFill>
                  <a:srgbClr val="C00000"/>
                </a:solidFill>
                <a:latin typeface="Century Gothic" panose="020B0502020202020204" pitchFamily="34" charset="0"/>
              </a:rPr>
              <a:t>”Cold-beam”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observations </a:t>
            </a: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confirmed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(exp.2020)</a:t>
            </a:r>
            <a:endParaRPr lang="en-US" sz="1800" i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Strong MBI in FERMI EEHG (exp.2019) has to be attributed to initial modulations </a:t>
            </a: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above shot noise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level - </a:t>
            </a:r>
            <a:r>
              <a:rPr lang="en-US" sz="1800" i="1" dirty="0">
                <a:solidFill>
                  <a:schemeClr val="tx1"/>
                </a:solidFill>
                <a:latin typeface="Century Gothic" panose="020B0502020202020204" pitchFamily="34" charset="0"/>
              </a:rPr>
              <a:t>cathode surface disruption?</a:t>
            </a:r>
            <a:endParaRPr lang="en-US" sz="1800" i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7D68A50-A018-442B-A048-11C499FCA51D}"/>
              </a:ext>
            </a:extLst>
          </p:cNvPr>
          <p:cNvSpPr/>
          <p:nvPr/>
        </p:nvSpPr>
        <p:spPr bwMode="auto">
          <a:xfrm>
            <a:off x="4174400" y="1178222"/>
            <a:ext cx="4680520" cy="278770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AE7DACB-35C5-4AD0-B378-6CC5986F030D}"/>
              </a:ext>
            </a:extLst>
          </p:cNvPr>
          <p:cNvGrpSpPr/>
          <p:nvPr/>
        </p:nvGrpSpPr>
        <p:grpSpPr>
          <a:xfrm>
            <a:off x="4339246" y="1248851"/>
            <a:ext cx="3687116" cy="1799076"/>
            <a:chOff x="4339246" y="1248851"/>
            <a:chExt cx="3687116" cy="179907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6537565-1805-48DE-BF04-200F1A58C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39246" y="1272746"/>
              <a:ext cx="2257415" cy="1775181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A15B0BB-7044-40A6-B90E-2A46B630F5A2}"/>
                </a:ext>
              </a:extLst>
            </p:cNvPr>
            <p:cNvSpPr/>
            <p:nvPr/>
          </p:nvSpPr>
          <p:spPr>
            <a:xfrm>
              <a:off x="6723947" y="1248851"/>
              <a:ext cx="1302415" cy="338554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800" b="1" i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G. </a:t>
              </a:r>
              <a:r>
                <a:rPr lang="en-GB" sz="800" b="1" i="1" dirty="0" err="1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Penco</a:t>
              </a:r>
              <a:r>
                <a:rPr lang="en-GB" sz="800" b="1" i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G. </a:t>
              </a:r>
              <a:r>
                <a:rPr lang="en-GB" sz="800" b="1" i="1" dirty="0" err="1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Perosa</a:t>
              </a:r>
              <a:r>
                <a:rPr lang="en-GB" sz="800" b="1" i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et al., PRAB 23, 120704 (2020)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83282DD-148A-4AEF-A365-AB19C7A26794}"/>
              </a:ext>
            </a:extLst>
          </p:cNvPr>
          <p:cNvGrpSpPr/>
          <p:nvPr/>
        </p:nvGrpSpPr>
        <p:grpSpPr>
          <a:xfrm>
            <a:off x="5195740" y="2108140"/>
            <a:ext cx="3592722" cy="1719477"/>
            <a:chOff x="5195740" y="2108140"/>
            <a:chExt cx="3592722" cy="1719477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CD7BAFF2-9E37-4F29-B779-13E44AD5E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16145" y="2108140"/>
              <a:ext cx="2172317" cy="1719477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E88E647-D0B8-4D0B-AD95-3129A5019222}"/>
                </a:ext>
              </a:extLst>
            </p:cNvPr>
            <p:cNvSpPr/>
            <p:nvPr/>
          </p:nvSpPr>
          <p:spPr>
            <a:xfrm>
              <a:off x="5195740" y="3477746"/>
              <a:ext cx="1302415" cy="338554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800" b="1" i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N. </a:t>
              </a:r>
              <a:r>
                <a:rPr lang="en-GB" sz="800" b="1" i="1" dirty="0" err="1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Mirian</a:t>
              </a:r>
              <a:r>
                <a:rPr lang="en-GB" sz="800" b="1" i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et al., PRAB 24, 080702 (2021)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365259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540344-6605-40C0-A0B0-11F7DD8D0AC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2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90F54E9-3EBD-493F-8197-DDAEFBE04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Motivations and contents</a:t>
            </a:r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1FE302-52AD-403A-8F0A-83FDFA51BF40}"/>
              </a:ext>
            </a:extLst>
          </p:cNvPr>
          <p:cNvSpPr txBox="1"/>
          <p:nvPr/>
        </p:nvSpPr>
        <p:spPr>
          <a:xfrm>
            <a:off x="215516" y="1046802"/>
            <a:ext cx="871296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The design of MBI-sensitive FELs, such as the FERMI upgrade plan, asks for a comprehensive, accurate, and self-consistent modelling of the instability, for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fast optimization of the machine parameters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. 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Since Huang’s note in 2002,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several approximated IBS models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have been proposed. Though in rough agreement with measurements and simulations, some formulas contain inaccuracies, implicit forms, and have never been systematically compared.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A validated MBI semi-analytical model including IBS, suitable for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multi-stage compression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, is presented.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Two formalisms (HK, BK) are compared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2554877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833AC62E-5BF5-45E3-8442-2D41D7F04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1059528"/>
            <a:ext cx="3841962" cy="28803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F39CCB-193B-4A17-A55F-D002323704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032" y="1059528"/>
            <a:ext cx="3786915" cy="283910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B5D433-C0F7-4D37-854E-F1DFCA10528B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816985" y="4948014"/>
            <a:ext cx="193675" cy="155575"/>
          </a:xfrm>
        </p:spPr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20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10A2888-D56D-405C-A43F-708451A60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BK vs. HK: </a:t>
            </a:r>
            <a:r>
              <a:rPr lang="en-US" sz="2800" i="1" dirty="0">
                <a:solidFill>
                  <a:srgbClr val="0070C0"/>
                </a:solidFill>
              </a:rPr>
              <a:t>FERMI BC1+BC2</a:t>
            </a:r>
            <a:endParaRPr lang="en-GB" sz="20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A48B544-2C9A-49CF-B040-965492A07A2F}"/>
                  </a:ext>
                </a:extLst>
              </p:cNvPr>
              <p:cNvSpPr txBox="1"/>
              <p:nvPr/>
            </p:nvSpPr>
            <p:spPr>
              <a:xfrm>
                <a:off x="2691674" y="843558"/>
                <a:ext cx="3717300" cy="2769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𝐈</m:t>
                    </m:r>
                    <m:r>
                      <a:rPr lang="en-US" sz="1200" b="1" i="0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𝟔𝟓𝐀</m:t>
                    </m:r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US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𝐂𝐅</m:t>
                    </m:r>
                    <m:r>
                      <a:rPr lang="en-US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it-IT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GB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sz="12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x</m:t>
                    </m:r>
                    <m:r>
                      <a:rPr lang="en-GB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𝟐</m:t>
                    </m:r>
                    <m:r>
                      <a:rPr lang="it-IT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.</m:t>
                    </m:r>
                    <m:r>
                      <a:rPr lang="it-IT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𝟓</m:t>
                    </m:r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US" sz="1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sz="1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𝐢</m:t>
                        </m:r>
                      </m:sub>
                    </m:sSub>
                    <m:r>
                      <a:rPr lang="en-US" sz="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𝟏𝐤𝐞𝐕</m:t>
                    </m:r>
                    <m:r>
                      <a:rPr lang="en-US" sz="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sz="1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𝐋𝐇</m:t>
                        </m:r>
                      </m:sub>
                    </m:sSub>
                    <m:r>
                      <a:rPr lang="en-US" sz="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𝟑𝐤𝐞𝐕</m:t>
                    </m:r>
                  </m:oMath>
                </a14:m>
                <a:endParaRPr lang="en-US" sz="12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A48B544-2C9A-49CF-B040-965492A07A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1674" y="843558"/>
                <a:ext cx="3717300" cy="276999"/>
              </a:xfrm>
              <a:prstGeom prst="rect">
                <a:avLst/>
              </a:prstGeom>
              <a:blipFill>
                <a:blip r:embed="rId4"/>
                <a:stretch>
                  <a:fillRect b="-833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B675B98-FDEC-47B4-92F3-38E7B92A7EBF}"/>
              </a:ext>
            </a:extLst>
          </p:cNvPr>
          <p:cNvSpPr txBox="1"/>
          <p:nvPr/>
        </p:nvSpPr>
        <p:spPr>
          <a:xfrm>
            <a:off x="1750975" y="1398960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w/ IBS, no LH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463 keV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702C4E-2C8D-4B7F-A490-16C04983DD2A}"/>
              </a:ext>
            </a:extLst>
          </p:cNvPr>
          <p:cNvSpPr txBox="1"/>
          <p:nvPr/>
        </p:nvSpPr>
        <p:spPr>
          <a:xfrm>
            <a:off x="2163258" y="2249652"/>
            <a:ext cx="696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+ LH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92 keV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352AC9-43C5-496C-926B-EEAC06AB20D9}"/>
              </a:ext>
            </a:extLst>
          </p:cNvPr>
          <p:cNvSpPr txBox="1"/>
          <p:nvPr/>
        </p:nvSpPr>
        <p:spPr>
          <a:xfrm>
            <a:off x="2236898" y="2730166"/>
            <a:ext cx="1002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+ CSR, CER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93 keV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D1D70D4-8BC9-4179-81F2-3F1049B8C7B6}"/>
              </a:ext>
            </a:extLst>
          </p:cNvPr>
          <p:cNvCxnSpPr>
            <a:cxnSpLocks/>
          </p:cNvCxnSpPr>
          <p:nvPr/>
        </p:nvCxnSpPr>
        <p:spPr bwMode="auto">
          <a:xfrm flipV="1">
            <a:off x="1547664" y="1637202"/>
            <a:ext cx="233536" cy="7845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9A4BA4-770F-4F48-9D79-74E7DDA41532}"/>
              </a:ext>
            </a:extLst>
          </p:cNvPr>
          <p:cNvCxnSpPr>
            <a:cxnSpLocks/>
          </p:cNvCxnSpPr>
          <p:nvPr/>
        </p:nvCxnSpPr>
        <p:spPr bwMode="auto">
          <a:xfrm flipV="1">
            <a:off x="1695157" y="2438299"/>
            <a:ext cx="503295" cy="48405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76AE7C6-9D44-49D0-BFF7-E4A6D0A3FC01}"/>
              </a:ext>
            </a:extLst>
          </p:cNvPr>
          <p:cNvCxnSpPr>
            <a:cxnSpLocks/>
          </p:cNvCxnSpPr>
          <p:nvPr/>
        </p:nvCxnSpPr>
        <p:spPr bwMode="auto">
          <a:xfrm flipV="1">
            <a:off x="1863790" y="2877562"/>
            <a:ext cx="373108" cy="16687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8E5670D-384B-498F-941F-1A4697C62DC0}"/>
              </a:ext>
            </a:extLst>
          </p:cNvPr>
          <p:cNvSpPr txBox="1"/>
          <p:nvPr/>
        </p:nvSpPr>
        <p:spPr>
          <a:xfrm>
            <a:off x="5966651" y="1441351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w/ IBS, no LH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550 keV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12EA82-6F10-4EB7-9B78-9BEE2A3AB88C}"/>
              </a:ext>
            </a:extLst>
          </p:cNvPr>
          <p:cNvSpPr txBox="1"/>
          <p:nvPr/>
        </p:nvSpPr>
        <p:spPr>
          <a:xfrm>
            <a:off x="6281868" y="2204750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+ LH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115 keV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F47B07-C2A2-4E72-90D6-845F7ACF1206}"/>
              </a:ext>
            </a:extLst>
          </p:cNvPr>
          <p:cNvSpPr txBox="1"/>
          <p:nvPr/>
        </p:nvSpPr>
        <p:spPr>
          <a:xfrm>
            <a:off x="6479458" y="2657281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+ CSR</a:t>
            </a:r>
          </a:p>
          <a:p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119 keV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2405840-24A5-4DEB-B5A3-94826DE97158}"/>
              </a:ext>
            </a:extLst>
          </p:cNvPr>
          <p:cNvCxnSpPr>
            <a:cxnSpLocks/>
          </p:cNvCxnSpPr>
          <p:nvPr/>
        </p:nvCxnSpPr>
        <p:spPr bwMode="auto">
          <a:xfrm flipV="1">
            <a:off x="5763340" y="1679593"/>
            <a:ext cx="233536" cy="7845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944C81-2C33-485F-9B3E-BB568C5A5B7D}"/>
              </a:ext>
            </a:extLst>
          </p:cNvPr>
          <p:cNvCxnSpPr>
            <a:cxnSpLocks/>
          </p:cNvCxnSpPr>
          <p:nvPr/>
        </p:nvCxnSpPr>
        <p:spPr bwMode="auto">
          <a:xfrm flipV="1">
            <a:off x="5832578" y="2438299"/>
            <a:ext cx="467614" cy="46166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3EDE2C6-C09B-4180-A105-1A20C58F7893}"/>
              </a:ext>
            </a:extLst>
          </p:cNvPr>
          <p:cNvCxnSpPr>
            <a:cxnSpLocks/>
          </p:cNvCxnSpPr>
          <p:nvPr/>
        </p:nvCxnSpPr>
        <p:spPr bwMode="auto">
          <a:xfrm flipV="1">
            <a:off x="5996876" y="2839252"/>
            <a:ext cx="467614" cy="14388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3541FC8-26BF-4A82-A77B-DB5231F58CF1}"/>
              </a:ext>
            </a:extLst>
          </p:cNvPr>
          <p:cNvSpPr txBox="1"/>
          <p:nvPr/>
        </p:nvSpPr>
        <p:spPr>
          <a:xfrm>
            <a:off x="3277540" y="1969315"/>
            <a:ext cx="50847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ECE0CB-D326-47AD-A119-A8F5A45070BC}"/>
              </a:ext>
            </a:extLst>
          </p:cNvPr>
          <p:cNvSpPr txBox="1"/>
          <p:nvPr/>
        </p:nvSpPr>
        <p:spPr>
          <a:xfrm>
            <a:off x="7345884" y="2012390"/>
            <a:ext cx="52290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76C4885-238B-4B30-8F38-A63F7BAD8F1E}"/>
              </a:ext>
            </a:extLst>
          </p:cNvPr>
          <p:cNvSpPr txBox="1"/>
          <p:nvPr/>
        </p:nvSpPr>
        <p:spPr>
          <a:xfrm>
            <a:off x="899592" y="3968065"/>
            <a:ext cx="7848872" cy="907941"/>
          </a:xfrm>
          <a:prstGeom prst="rect">
            <a:avLst/>
          </a:prstGeom>
          <a:solidFill>
            <a:srgbClr val="CCFFCC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C00000"/>
                </a:solidFill>
                <a:latin typeface="Century Gothic" panose="020B0502020202020204" pitchFamily="34" charset="0"/>
              </a:rPr>
              <a:t>BC1+BC2 apparently 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still compatible with lasing (energy spread), </a:t>
            </a:r>
            <a:r>
              <a:rPr lang="en-US" sz="1600" i="1" u="sng" dirty="0">
                <a:solidFill>
                  <a:schemeClr val="tx1"/>
                </a:solidFill>
                <a:latin typeface="Century Gothic" panose="020B0502020202020204" pitchFamily="34" charset="0"/>
              </a:rPr>
              <a:t>BUT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….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…peak </a:t>
            </a:r>
            <a:r>
              <a:rPr lang="en-US" sz="1600" dirty="0">
                <a:solidFill>
                  <a:srgbClr val="C00000"/>
                </a:solidFill>
                <a:latin typeface="Century Gothic" panose="020B0502020202020204" pitchFamily="34" charset="0"/>
              </a:rPr>
              <a:t>gain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600" dirty="0">
                <a:solidFill>
                  <a:srgbClr val="C00000"/>
                </a:solidFill>
                <a:latin typeface="Century Gothic" panose="020B0502020202020204" pitchFamily="34" charset="0"/>
              </a:rPr>
              <a:t>10-times larger 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than in BC1-only,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…final energy spread &gt;&gt; intrinsic one (120 vs. 30 keV) 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strong residual MBI</a:t>
            </a:r>
            <a:endParaRPr lang="en-US" sz="1600" i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9644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18E8C5-34F2-4A35-8179-8973BCE880C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21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DB77AFD-245B-42C2-9934-40733DDEB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FERMI-U, </a:t>
            </a:r>
            <a:r>
              <a:rPr lang="en-US" sz="2800" i="1" dirty="0">
                <a:solidFill>
                  <a:srgbClr val="0070C0"/>
                </a:solidFill>
              </a:rPr>
              <a:t>BC1 vs. BC1+BC2</a:t>
            </a:r>
            <a:endParaRPr lang="en-GB" sz="20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B325CDD-62C6-4773-AEF2-0179D0ABD15F}"/>
                  </a:ext>
                </a:extLst>
              </p:cNvPr>
              <p:cNvSpPr txBox="1"/>
              <p:nvPr/>
            </p:nvSpPr>
            <p:spPr>
              <a:xfrm>
                <a:off x="2691674" y="843558"/>
                <a:ext cx="3608518" cy="2769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𝐈</m:t>
                    </m:r>
                    <m:r>
                      <a:rPr lang="en-US" sz="1200" b="1" i="0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𝟔𝟓𝐀</m:t>
                    </m:r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US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𝐂𝐅</m:t>
                    </m:r>
                    <m:r>
                      <a:rPr lang="it-IT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_</m:t>
                    </m:r>
                    <m:r>
                      <a:rPr lang="it-IT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𝐭𝐨𝐭</m:t>
                    </m:r>
                    <m:r>
                      <a:rPr lang="en-US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it-IT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sz="1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US" sz="1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sz="1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𝐢</m:t>
                        </m:r>
                      </m:sub>
                    </m:sSub>
                    <m:r>
                      <a:rPr lang="en-US" sz="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𝟏𝐤𝐞𝐕</m:t>
                    </m:r>
                    <m:r>
                      <a:rPr lang="en-US" sz="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sz="1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𝐋𝐇</m:t>
                        </m:r>
                      </m:sub>
                    </m:sSub>
                    <m:r>
                      <a:rPr lang="en-US" sz="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𝟑𝐤𝐞𝐕</m:t>
                    </m:r>
                  </m:oMath>
                </a14:m>
                <a:endParaRPr lang="en-US" sz="12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B325CDD-62C6-4773-AEF2-0179D0ABD1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1674" y="843558"/>
                <a:ext cx="3608518" cy="276999"/>
              </a:xfrm>
              <a:prstGeom prst="rect">
                <a:avLst/>
              </a:prstGeom>
              <a:blipFill>
                <a:blip r:embed="rId2"/>
                <a:stretch>
                  <a:fillRect b="-833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15F04A62-A3DC-422E-9FCF-0BE2F2FB8D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9027" y="1488668"/>
            <a:ext cx="2929948" cy="21966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7F66AE-241B-4A0A-AA79-B7096C5ABA68}"/>
              </a:ext>
            </a:extLst>
          </p:cNvPr>
          <p:cNvSpPr txBox="1"/>
          <p:nvPr/>
        </p:nvSpPr>
        <p:spPr>
          <a:xfrm>
            <a:off x="4197663" y="2164697"/>
            <a:ext cx="6527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>
                <a:solidFill>
                  <a:schemeClr val="tx1"/>
                </a:solidFill>
                <a:latin typeface="Century Gothic" panose="020B0502020202020204" pitchFamily="34" charset="0"/>
              </a:rPr>
              <a:t>81 </a:t>
            </a:r>
            <a:r>
              <a:rPr lang="it-IT" sz="11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keV</a:t>
            </a:r>
            <a:endParaRPr lang="en-GB" sz="11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9477C41-3DD8-4528-8E46-E74ED9E0BD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631" y="1497329"/>
            <a:ext cx="2918396" cy="21879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69904A5-DC83-49BC-A810-A6ABF4D7D31F}"/>
              </a:ext>
            </a:extLst>
          </p:cNvPr>
          <p:cNvSpPr txBox="1"/>
          <p:nvPr/>
        </p:nvSpPr>
        <p:spPr>
          <a:xfrm>
            <a:off x="1486796" y="1951608"/>
            <a:ext cx="6527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>
                <a:solidFill>
                  <a:schemeClr val="tx1"/>
                </a:solidFill>
                <a:latin typeface="Century Gothic" panose="020B0502020202020204" pitchFamily="34" charset="0"/>
              </a:rPr>
              <a:t>67 </a:t>
            </a:r>
            <a:r>
              <a:rPr lang="it-IT" sz="11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keV</a:t>
            </a:r>
            <a:endParaRPr lang="en-GB" sz="11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2F4D4A-229F-4AE4-BEB2-0F5BE7EA7384}"/>
              </a:ext>
            </a:extLst>
          </p:cNvPr>
          <p:cNvSpPr txBox="1"/>
          <p:nvPr/>
        </p:nvSpPr>
        <p:spPr>
          <a:xfrm>
            <a:off x="971600" y="1230087"/>
            <a:ext cx="10839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>
                <a:solidFill>
                  <a:srgbClr val="FF0000"/>
                </a:solidFill>
              </a:rPr>
              <a:t>BC1-only</a:t>
            </a:r>
            <a:endParaRPr lang="en-GB" sz="1600" b="1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E92E13-F9EC-4BD1-9124-5BCA009B797E}"/>
              </a:ext>
            </a:extLst>
          </p:cNvPr>
          <p:cNvSpPr txBox="1"/>
          <p:nvPr/>
        </p:nvSpPr>
        <p:spPr>
          <a:xfrm>
            <a:off x="3911102" y="1230087"/>
            <a:ext cx="1122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>
                <a:solidFill>
                  <a:srgbClr val="FF0000"/>
                </a:solidFill>
              </a:rPr>
              <a:t>BC1+BC2</a:t>
            </a:r>
            <a:endParaRPr lang="en-GB" sz="1600" b="1" i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5A4E84-D232-473D-97BF-C2C93205125C}"/>
              </a:ext>
            </a:extLst>
          </p:cNvPr>
          <p:cNvSpPr txBox="1"/>
          <p:nvPr/>
        </p:nvSpPr>
        <p:spPr>
          <a:xfrm>
            <a:off x="173749" y="3702989"/>
            <a:ext cx="8865077" cy="961802"/>
          </a:xfrm>
          <a:prstGeom prst="rect">
            <a:avLst/>
          </a:prstGeom>
          <a:solidFill>
            <a:srgbClr val="CCFFCC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The model allows </a:t>
            </a: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fast optimization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of the compression scheme, 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e.g., lower initial current, stronger phase mixing in BC2. 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2-stage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can turn to be helpful for </a:t>
            </a: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I&gt; 1kA, C&gt;&gt;1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, and w/ strong </a:t>
            </a:r>
            <a:r>
              <a:rPr lang="en-US" sz="1800" dirty="0">
                <a:solidFill>
                  <a:srgbClr val="C00000"/>
                </a:solidFill>
                <a:latin typeface="Century Gothic" panose="020B0502020202020204" pitchFamily="34" charset="0"/>
              </a:rPr>
              <a:t>long. wakes</a:t>
            </a:r>
            <a:endParaRPr lang="en-US" sz="1800" i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5BD555A-05CC-4EA2-8B76-BFFA4C30AD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4048" y="1492295"/>
            <a:ext cx="2929948" cy="219662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EF7A5A3-CDE7-45A8-A510-4C3877381C1C}"/>
              </a:ext>
            </a:extLst>
          </p:cNvPr>
          <p:cNvSpPr txBox="1"/>
          <p:nvPr/>
        </p:nvSpPr>
        <p:spPr>
          <a:xfrm>
            <a:off x="6327226" y="1203598"/>
            <a:ext cx="21387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>
                <a:solidFill>
                  <a:srgbClr val="FF0000"/>
                </a:solidFill>
              </a:rPr>
              <a:t>BC1+BC2 </a:t>
            </a:r>
            <a:r>
              <a:rPr lang="it-IT" sz="1600" b="1" i="1" dirty="0" err="1">
                <a:solidFill>
                  <a:srgbClr val="FF0000"/>
                </a:solidFill>
              </a:rPr>
              <a:t>optimized</a:t>
            </a:r>
            <a:endParaRPr lang="en-GB" sz="1600" b="1" i="1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90C7505-D9B6-4ED8-9547-9C76C47C78B3}"/>
              </a:ext>
            </a:extLst>
          </p:cNvPr>
          <p:cNvCxnSpPr/>
          <p:nvPr/>
        </p:nvCxnSpPr>
        <p:spPr bwMode="auto">
          <a:xfrm>
            <a:off x="2195736" y="1372875"/>
            <a:ext cx="158417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EFABDA2-188A-476C-87B9-67DF2252F9D9}"/>
              </a:ext>
            </a:extLst>
          </p:cNvPr>
          <p:cNvCxnSpPr/>
          <p:nvPr/>
        </p:nvCxnSpPr>
        <p:spPr bwMode="auto">
          <a:xfrm>
            <a:off x="5093257" y="1372875"/>
            <a:ext cx="1062919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AB7EFD6-5AD0-465D-9E57-9E574E54569E}"/>
              </a:ext>
            </a:extLst>
          </p:cNvPr>
          <p:cNvSpPr txBox="1"/>
          <p:nvPr/>
        </p:nvSpPr>
        <p:spPr>
          <a:xfrm>
            <a:off x="7524328" y="2295502"/>
            <a:ext cx="6527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>
                <a:solidFill>
                  <a:schemeClr val="tx1"/>
                </a:solidFill>
                <a:latin typeface="Century Gothic" panose="020B0502020202020204" pitchFamily="34" charset="0"/>
              </a:rPr>
              <a:t>83 </a:t>
            </a:r>
            <a:r>
              <a:rPr lang="it-IT" sz="11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keV</a:t>
            </a:r>
            <a:endParaRPr lang="en-GB" sz="11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0E7014E-BF24-436E-8B25-067FF27EC7D7}"/>
              </a:ext>
            </a:extLst>
          </p:cNvPr>
          <p:cNvSpPr/>
          <p:nvPr/>
        </p:nvSpPr>
        <p:spPr>
          <a:xfrm>
            <a:off x="7806254" y="71791"/>
            <a:ext cx="1302415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 also S. Di Mitri et al., NJP 22, 083053 (2022)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57C4E72-4304-46B4-AEA6-5A6898AE3C9D}"/>
              </a:ext>
            </a:extLst>
          </p:cNvPr>
          <p:cNvGrpSpPr/>
          <p:nvPr/>
        </p:nvGrpSpPr>
        <p:grpSpPr>
          <a:xfrm>
            <a:off x="6746672" y="1661571"/>
            <a:ext cx="261610" cy="1630259"/>
            <a:chOff x="6746672" y="1661571"/>
            <a:chExt cx="261610" cy="163025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CABA84C-F56E-4AAB-B15E-C061AEBE49ED}"/>
                </a:ext>
              </a:extLst>
            </p:cNvPr>
            <p:cNvSpPr/>
            <p:nvPr/>
          </p:nvSpPr>
          <p:spPr bwMode="auto">
            <a:xfrm>
              <a:off x="6804248" y="1661571"/>
              <a:ext cx="168203" cy="1630259"/>
            </a:xfrm>
            <a:prstGeom prst="rect">
              <a:avLst/>
            </a:prstGeom>
            <a:solidFill>
              <a:srgbClr val="00B8FF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C20D16D-13DF-450E-8AAA-34D6BC90B282}"/>
                </a:ext>
              </a:extLst>
            </p:cNvPr>
            <p:cNvSpPr txBox="1"/>
            <p:nvPr/>
          </p:nvSpPr>
          <p:spPr>
            <a:xfrm rot="16200000">
              <a:off x="6368363" y="2651911"/>
              <a:ext cx="10182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FEL L</a:t>
              </a:r>
              <a:r>
                <a:rPr lang="it-IT" sz="1100" b="1" baseline="-250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c </a:t>
              </a:r>
              <a:r>
                <a:rPr lang="it-IT" sz="11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@ 2nm</a:t>
              </a:r>
              <a:endParaRPr lang="en-GB" sz="1100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E4FBFA8-8FF7-4148-A0BA-E87FECD22064}"/>
              </a:ext>
            </a:extLst>
          </p:cNvPr>
          <p:cNvGrpSpPr/>
          <p:nvPr/>
        </p:nvGrpSpPr>
        <p:grpSpPr>
          <a:xfrm>
            <a:off x="7236297" y="1661571"/>
            <a:ext cx="261610" cy="1640374"/>
            <a:chOff x="7236297" y="1661571"/>
            <a:chExt cx="261610" cy="164037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68B9D32-8243-492B-A9AF-B8644C83174E}"/>
                </a:ext>
              </a:extLst>
            </p:cNvPr>
            <p:cNvSpPr/>
            <p:nvPr/>
          </p:nvSpPr>
          <p:spPr bwMode="auto">
            <a:xfrm>
              <a:off x="7277251" y="1661571"/>
              <a:ext cx="168203" cy="1630259"/>
            </a:xfrm>
            <a:prstGeom prst="rect">
              <a:avLst/>
            </a:prstGeom>
            <a:solidFill>
              <a:srgbClr val="00B8FF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84508D1-754B-42DB-AB51-9F2A10A59C23}"/>
                </a:ext>
              </a:extLst>
            </p:cNvPr>
            <p:cNvSpPr txBox="1"/>
            <p:nvPr/>
          </p:nvSpPr>
          <p:spPr>
            <a:xfrm rot="16200000">
              <a:off x="6857988" y="2662027"/>
              <a:ext cx="10182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FEL L</a:t>
              </a:r>
              <a:r>
                <a:rPr lang="it-IT" sz="1100" b="1" baseline="-250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c </a:t>
              </a:r>
              <a:r>
                <a:rPr lang="it-IT" sz="11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@ 4nm</a:t>
              </a:r>
              <a:endParaRPr lang="en-GB" sz="1100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578982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96231D-7647-47FD-B068-F7442CE577D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22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D4A352C-FE59-4D1D-A216-42AB9805A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Conclusions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887EF70-BFF2-4F4A-8B8F-6862E2363742}"/>
                  </a:ext>
                </a:extLst>
              </p:cNvPr>
              <p:cNvSpPr txBox="1"/>
              <p:nvPr/>
            </p:nvSpPr>
            <p:spPr>
              <a:xfrm>
                <a:off x="205348" y="771550"/>
                <a:ext cx="8903156" cy="4108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Both HK and BK theory is suitable for modelling MBI in multi-stage compression</a:t>
                </a:r>
                <a:r>
                  <a:rPr lang="en-US" sz="1800" dirty="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  <a:sym typeface="Symbol" panose="05050102010706020507" pitchFamily="18" charset="2"/>
                  </a:rPr>
                  <a:t>.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chemeClr val="accent1">
                        <a:lumMod val="50000"/>
                      </a:schemeClr>
                    </a:solidFill>
                    <a:latin typeface="Century Gothic" panose="020B0502020202020204" pitchFamily="34" charset="0"/>
                    <a:sym typeface="Symbol" panose="05050102010706020507" pitchFamily="18" charset="2"/>
                  </a:rPr>
                  <a:t>Reasonable agreement in a large variety of configurations, range of parameters, and implemented features.</a:t>
                </a:r>
              </a:p>
              <a:p>
                <a:pPr marL="898525" lvl="1" indent="-273050">
                  <a:spcAft>
                    <a:spcPts val="1200"/>
                  </a:spcAft>
                  <a:buFont typeface="Wingdings" panose="05000000000000000000" pitchFamily="2" charset="2"/>
                  <a:buChar char="§"/>
                  <a:tabLst>
                    <a:tab pos="714375" algn="l"/>
                  </a:tabLst>
                </a:pPr>
                <a:r>
                  <a:rPr lang="en-US" sz="1800" dirty="0">
                    <a:solidFill>
                      <a:schemeClr val="accent1">
                        <a:lumMod val="50000"/>
                      </a:schemeClr>
                    </a:solidFill>
                    <a:latin typeface="Century Gothic" panose="020B0502020202020204" pitchFamily="34" charset="0"/>
                    <a:sym typeface="Symbol" panose="05050102010706020507" pitchFamily="18" charset="2"/>
                  </a:rPr>
                  <a:t>Discrepancy tends to exceed 30% for peak gain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80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𝜆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sub>
                    </m:sSub>
                    <m:r>
                      <a:rPr lang="en-US" sz="180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≤1 </m:t>
                    </m:r>
                    <m:r>
                      <a:rPr lang="en-US" sz="180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𝜇</m:t>
                    </m:r>
                    <m:r>
                      <a:rPr lang="en-GB" sz="18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𝑚</m:t>
                    </m:r>
                  </m:oMath>
                </a14:m>
                <a:r>
                  <a:rPr lang="en-US" sz="1800" dirty="0">
                    <a:solidFill>
                      <a:schemeClr val="accent1">
                        <a:lumMod val="50000"/>
                      </a:schemeClr>
                    </a:solidFill>
                    <a:latin typeface="Century Gothic" panose="020B0502020202020204" pitchFamily="34" charset="0"/>
                    <a:sym typeface="Symbol" panose="05050102010706020507" pitchFamily="18" charset="2"/>
                  </a:rPr>
                  <a:t> (numerical issue?), or for large gain in 2-stage (amplification).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  <a:sym typeface="Symbol" panose="05050102010706020507" pitchFamily="18" charset="2"/>
                  </a:rPr>
                  <a:t>Average optics along </a:t>
                </a:r>
                <a:r>
                  <a:rPr lang="en-US" sz="1800" dirty="0" err="1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  <a:sym typeface="Symbol" panose="05050102010706020507" pitchFamily="18" charset="2"/>
                  </a:rPr>
                  <a:t>linac</a:t>
                </a:r>
                <a:r>
                  <a:rPr lang="en-US" sz="1800" dirty="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  <a:sym typeface="Symbol" panose="05050102010706020507" pitchFamily="18" charset="2"/>
                  </a:rPr>
                  <a:t> sections and definition of RMS bunch length add uncertainty to the prediction.</a:t>
                </a:r>
              </a:p>
              <a:p>
                <a:pPr marL="885675" lvl="1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  <a:sym typeface="Symbol" panose="05050102010706020507" pitchFamily="18" charset="2"/>
                  </a:rPr>
                  <a:t>The models need gauging vs. numerical or experimental result.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chemeClr val="accent1">
                        <a:lumMod val="50000"/>
                      </a:schemeClr>
                    </a:solidFill>
                    <a:latin typeface="Century Gothic" panose="020B0502020202020204" pitchFamily="34" charset="0"/>
                    <a:sym typeface="Symbol" panose="05050102010706020507" pitchFamily="18" charset="2"/>
                  </a:rPr>
                  <a:t>Still, both they capture the relevant physics and allow for fast optimization of machine parameters and layout.</a:t>
                </a:r>
              </a:p>
              <a:p>
                <a:pPr marL="885675" lvl="1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en-US" sz="1800" i="1" dirty="0">
                    <a:solidFill>
                      <a:schemeClr val="accent1">
                        <a:lumMod val="50000"/>
                      </a:schemeClr>
                    </a:solidFill>
                    <a:latin typeface="Century Gothic" panose="020B0502020202020204" pitchFamily="34" charset="0"/>
                    <a:sym typeface="Symbol" panose="05050102010706020507" pitchFamily="18" charset="2"/>
                  </a:rPr>
                  <a:t>Next step is validation of 3-compressors, spreader, undulator line.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887EF70-BFF2-4F4A-8B8F-6862E23637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348" y="771550"/>
                <a:ext cx="8903156" cy="4108817"/>
              </a:xfrm>
              <a:prstGeom prst="rect">
                <a:avLst/>
              </a:prstGeom>
              <a:blipFill>
                <a:blip r:embed="rId2"/>
                <a:stretch>
                  <a:fillRect l="-479" t="-890" r="-1233" b="-13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1151069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627D3B-9EB0-486E-B843-27F424754D5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3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21CD37E-8E7B-4535-92B5-3A2E4D3B3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3000" dirty="0">
                <a:solidFill>
                  <a:srgbClr val="0070C0"/>
                </a:solidFill>
              </a:rPr>
              <a:t>Outline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11D76C-E786-42DB-A53B-00D1FE85F8C7}"/>
              </a:ext>
            </a:extLst>
          </p:cNvPr>
          <p:cNvSpPr txBox="1"/>
          <p:nvPr/>
        </p:nvSpPr>
        <p:spPr>
          <a:xfrm>
            <a:off x="683568" y="987574"/>
            <a:ext cx="3722494" cy="3431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tx1"/>
                </a:solidFill>
                <a:latin typeface="Century Gothic" panose="020B0502020202020204" pitchFamily="34" charset="0"/>
              </a:rPr>
              <a:t>Instability and cures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tx1"/>
                </a:solidFill>
                <a:latin typeface="Century Gothic" panose="020B0502020202020204" pitchFamily="34" charset="0"/>
              </a:rPr>
              <a:t>Models</a:t>
            </a:r>
          </a:p>
          <a:p>
            <a:pPr marL="942825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/>
                </a:solidFill>
                <a:latin typeface="Century Gothic" panose="020B0502020202020204" pitchFamily="34" charset="0"/>
              </a:rPr>
              <a:t>Huang-Kim</a:t>
            </a:r>
          </a:p>
          <a:p>
            <a:pPr marL="942825" lvl="1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/>
                </a:solidFill>
                <a:latin typeface="Century Gothic" panose="020B0502020202020204" pitchFamily="34" charset="0"/>
              </a:rPr>
              <a:t>Bosch-</a:t>
            </a:r>
            <a:r>
              <a:rPr lang="en-GB" dirty="0" err="1">
                <a:solidFill>
                  <a:schemeClr val="tx1"/>
                </a:solidFill>
                <a:latin typeface="Century Gothic" panose="020B0502020202020204" pitchFamily="34" charset="0"/>
              </a:rPr>
              <a:t>Kleman</a:t>
            </a:r>
            <a:endParaRPr lang="en-GB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942825" lvl="1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/>
                </a:solidFill>
                <a:latin typeface="Century Gothic" panose="020B0502020202020204" pitchFamily="34" charset="0"/>
              </a:rPr>
              <a:t>IBS and other features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tx1"/>
                </a:solidFill>
                <a:latin typeface="Century Gothic" panose="020B0502020202020204" pitchFamily="34" charset="0"/>
              </a:rPr>
              <a:t>Comparison 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tx1"/>
                </a:solidFill>
                <a:latin typeface="Century Gothic" panose="020B0502020202020204" pitchFamily="34" charset="0"/>
              </a:rPr>
              <a:t>FERMI-U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tx1"/>
                </a:solidFill>
                <a:latin typeface="Century Gothic" panose="020B0502020202020204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747007052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56AFA2-96B6-4B93-9951-53FE53CF95A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4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8BBA9B4-00B3-48B2-BB76-36E5E17A2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Credits</a:t>
            </a:r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359E7A-D1CD-4991-ACBB-24097EC520FB}"/>
              </a:ext>
            </a:extLst>
          </p:cNvPr>
          <p:cNvSpPr txBox="1"/>
          <p:nvPr/>
        </p:nvSpPr>
        <p:spPr>
          <a:xfrm>
            <a:off x="401552" y="1136868"/>
            <a:ext cx="7487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685800" eaLnBrk="1" fontAlgn="auto" hangingPunct="1"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q"/>
            </a:pPr>
            <a:r>
              <a:rPr lang="en-GB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ea typeface="+mn-ea"/>
              </a:rPr>
              <a:t>Giovanni </a:t>
            </a:r>
            <a:r>
              <a:rPr lang="en-GB" sz="18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ea typeface="+mn-ea"/>
              </a:rPr>
              <a:t>Perosa</a:t>
            </a:r>
            <a:r>
              <a:rPr lang="en-GB" sz="1800" dirty="0">
                <a:solidFill>
                  <a:prstClr val="black"/>
                </a:solidFill>
                <a:latin typeface="Corbel" panose="020B0503020204020204"/>
                <a:ea typeface="+mn-ea"/>
              </a:rPr>
              <a:t> (now Uppsala Univ.) </a:t>
            </a:r>
            <a:r>
              <a:rPr lang="en-GB" sz="1800" i="1" dirty="0">
                <a:solidFill>
                  <a:prstClr val="black"/>
                </a:solidFill>
                <a:latin typeface="Corbel" panose="020B0503020204020204"/>
                <a:ea typeface="+mn-ea"/>
              </a:rPr>
              <a:t>– theory and modelling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A50AC9-039F-4D70-A760-B9DC76D6B89B}"/>
              </a:ext>
            </a:extLst>
          </p:cNvPr>
          <p:cNvSpPr txBox="1"/>
          <p:nvPr/>
        </p:nvSpPr>
        <p:spPr>
          <a:xfrm>
            <a:off x="401552" y="1503183"/>
            <a:ext cx="8634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685800" eaLnBrk="1" fontAlgn="auto" hangingPunct="1"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q"/>
            </a:pPr>
            <a:r>
              <a:rPr lang="en-GB" sz="1800" dirty="0">
                <a:solidFill>
                  <a:prstClr val="black"/>
                </a:solidFill>
                <a:latin typeface="Corbel" panose="020B0503020204020204"/>
                <a:ea typeface="+mn-ea"/>
              </a:rPr>
              <a:t>Cheng-Ying Tsai (HUST), Alexander </a:t>
            </a:r>
            <a:r>
              <a:rPr lang="en-GB" sz="1800" dirty="0" err="1">
                <a:solidFill>
                  <a:prstClr val="black"/>
                </a:solidFill>
                <a:latin typeface="Corbel" panose="020B0503020204020204"/>
                <a:ea typeface="+mn-ea"/>
              </a:rPr>
              <a:t>Brynes</a:t>
            </a:r>
            <a:r>
              <a:rPr lang="en-GB" sz="1800" dirty="0">
                <a:solidFill>
                  <a:prstClr val="black"/>
                </a:solidFill>
                <a:latin typeface="Corbel" panose="020B0503020204020204"/>
                <a:ea typeface="+mn-ea"/>
              </a:rPr>
              <a:t> (</a:t>
            </a:r>
            <a:r>
              <a:rPr lang="en-GB" sz="1800" dirty="0" err="1">
                <a:solidFill>
                  <a:prstClr val="black"/>
                </a:solidFill>
                <a:latin typeface="Corbel" panose="020B0503020204020204"/>
                <a:ea typeface="+mn-ea"/>
              </a:rPr>
              <a:t>Elettra</a:t>
            </a:r>
            <a:r>
              <a:rPr lang="en-GB" sz="1800" dirty="0">
                <a:solidFill>
                  <a:prstClr val="black"/>
                </a:solidFill>
                <a:latin typeface="Corbel" panose="020B0503020204020204"/>
                <a:ea typeface="+mn-ea"/>
              </a:rPr>
              <a:t>, now STFC) </a:t>
            </a:r>
            <a:r>
              <a:rPr lang="en-GB" sz="1800" i="1" dirty="0">
                <a:solidFill>
                  <a:prstClr val="black"/>
                </a:solidFill>
                <a:latin typeface="Corbel" panose="020B0503020204020204"/>
                <a:ea typeface="+mn-ea"/>
              </a:rPr>
              <a:t>– simulation techniques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D7F6E3-501D-4A78-8C10-A767D3E3C87B}"/>
              </a:ext>
            </a:extLst>
          </p:cNvPr>
          <p:cNvSpPr txBox="1"/>
          <p:nvPr/>
        </p:nvSpPr>
        <p:spPr>
          <a:xfrm>
            <a:off x="401552" y="1888990"/>
            <a:ext cx="7554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685800" eaLnBrk="1" fontAlgn="auto" hangingPunct="1"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q"/>
            </a:pPr>
            <a:r>
              <a:rPr lang="en-GB" sz="1800" dirty="0">
                <a:solidFill>
                  <a:prstClr val="black"/>
                </a:solidFill>
                <a:latin typeface="Corbel" panose="020B0503020204020204"/>
                <a:ea typeface="+mn-ea"/>
              </a:rPr>
              <a:t>FERMI team </a:t>
            </a:r>
            <a:r>
              <a:rPr lang="en-GB" sz="1800" i="1" dirty="0">
                <a:solidFill>
                  <a:prstClr val="black"/>
                </a:solidFill>
                <a:latin typeface="Corbel" panose="020B0503020204020204"/>
                <a:ea typeface="+mn-ea"/>
              </a:rPr>
              <a:t>– measurements and discussions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D47073-1AA2-4F09-B263-BD7FFDDCADDB}"/>
              </a:ext>
            </a:extLst>
          </p:cNvPr>
          <p:cNvSpPr txBox="1"/>
          <p:nvPr/>
        </p:nvSpPr>
        <p:spPr>
          <a:xfrm>
            <a:off x="323528" y="843558"/>
            <a:ext cx="2369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Acknowledgements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A2E69F-AA71-49C8-9301-6D0EE2EDE322}"/>
              </a:ext>
            </a:extLst>
          </p:cNvPr>
          <p:cNvSpPr txBox="1"/>
          <p:nvPr/>
        </p:nvSpPr>
        <p:spPr>
          <a:xfrm>
            <a:off x="323527" y="2356673"/>
            <a:ext cx="2887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References for modelling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8DF676-ADFE-4F00-A18A-5BEDC9E58DC8}"/>
              </a:ext>
            </a:extLst>
          </p:cNvPr>
          <p:cNvSpPr txBox="1"/>
          <p:nvPr/>
        </p:nvSpPr>
        <p:spPr>
          <a:xfrm>
            <a:off x="401551" y="2697713"/>
            <a:ext cx="7487497" cy="1890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685800" eaLnBrk="1" fontAlgn="auto" hangingPunct="1"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latin typeface="Corbel" panose="020B0503020204020204"/>
                <a:ea typeface="+mn-ea"/>
              </a:rPr>
              <a:t>Z. Huang K.-J- Kim, Phys. Rev. Spec. Top.-Accel. Beams 5 074401 (2002)</a:t>
            </a:r>
          </a:p>
          <a:p>
            <a:pPr marL="342900" indent="-342900" defTabSz="685800" eaLnBrk="1" fontAlgn="auto" hangingPunct="1"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latin typeface="Corbel" panose="020B0503020204020204"/>
                <a:ea typeface="+mn-ea"/>
              </a:rPr>
              <a:t>R. A. Bosch, J. Wu, Phys. Rev. Spec. Top. Accel. Beams 11, 090702 (2008).</a:t>
            </a:r>
          </a:p>
          <a:p>
            <a:pPr marL="342900" indent="-342900" defTabSz="685800" eaLnBrk="1" fontAlgn="auto" hangingPunct="1"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latin typeface="Corbel" panose="020B0503020204020204"/>
                <a:ea typeface="+mn-ea"/>
              </a:rPr>
              <a:t>Z. Huang, Technical Note No. LCLS-TN-02-8, also SLAC-TN-05-026 (2002)</a:t>
            </a:r>
          </a:p>
          <a:p>
            <a:pPr marL="342900" indent="-342900" defTabSz="685800" eaLnBrk="1" fontAlgn="auto" hangingPunct="1"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latin typeface="Corbel" panose="020B0503020204020204"/>
                <a:ea typeface="+mn-ea"/>
              </a:rPr>
              <a:t>S. Di Mitri, G. </a:t>
            </a:r>
            <a:r>
              <a:rPr lang="en-GB" sz="1600" dirty="0" err="1">
                <a:solidFill>
                  <a:prstClr val="black"/>
                </a:solidFill>
                <a:latin typeface="Corbel" panose="020B0503020204020204"/>
                <a:ea typeface="+mn-ea"/>
              </a:rPr>
              <a:t>Perosa</a:t>
            </a:r>
            <a:r>
              <a:rPr lang="en-GB" sz="1600" dirty="0">
                <a:solidFill>
                  <a:prstClr val="black"/>
                </a:solidFill>
                <a:latin typeface="Corbel" panose="020B0503020204020204"/>
                <a:ea typeface="+mn-ea"/>
              </a:rPr>
              <a:t> et al., New J. Phys. 22 (2020) 083053</a:t>
            </a:r>
          </a:p>
          <a:p>
            <a:pPr marL="342900" indent="-342900" defTabSz="685800" eaLnBrk="1" fontAlgn="auto" hangingPunct="1"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latin typeface="Corbel" panose="020B0503020204020204"/>
                <a:ea typeface="+mn-ea"/>
              </a:rPr>
              <a:t>G. </a:t>
            </a:r>
            <a:r>
              <a:rPr lang="en-GB" sz="1600" dirty="0" err="1">
                <a:solidFill>
                  <a:prstClr val="black"/>
                </a:solidFill>
                <a:latin typeface="Corbel" panose="020B0503020204020204"/>
                <a:ea typeface="+mn-ea"/>
              </a:rPr>
              <a:t>Perosa</a:t>
            </a:r>
            <a:r>
              <a:rPr lang="en-GB" sz="1600" dirty="0">
                <a:solidFill>
                  <a:prstClr val="black"/>
                </a:solidFill>
                <a:latin typeface="Corbel" panose="020B0503020204020204"/>
                <a:ea typeface="+mn-ea"/>
              </a:rPr>
              <a:t>, S. Di Mitri, Sci. Rep. (2021) 11:7895</a:t>
            </a:r>
          </a:p>
          <a:p>
            <a:pPr marL="342900" indent="-342900" defTabSz="685800" eaLnBrk="1" fontAlgn="auto" hangingPunct="1"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latin typeface="Corbel" panose="020B0503020204020204"/>
                <a:ea typeface="+mn-ea"/>
              </a:rPr>
              <a:t>M. </a:t>
            </a:r>
            <a:r>
              <a:rPr lang="en-GB" sz="1600" dirty="0" err="1">
                <a:solidFill>
                  <a:prstClr val="black"/>
                </a:solidFill>
                <a:latin typeface="Corbel" panose="020B0503020204020204"/>
                <a:ea typeface="+mn-ea"/>
              </a:rPr>
              <a:t>Venturini</a:t>
            </a:r>
            <a:r>
              <a:rPr lang="en-GB" sz="1600" dirty="0">
                <a:solidFill>
                  <a:prstClr val="black"/>
                </a:solidFill>
                <a:latin typeface="Corbel" panose="020B0503020204020204"/>
                <a:ea typeface="+mn-ea"/>
              </a:rPr>
              <a:t>, NIM A 599 (2009) 140–145.</a:t>
            </a:r>
          </a:p>
        </p:txBody>
      </p:sp>
    </p:spTree>
    <p:extLst>
      <p:ext uri="{BB962C8B-B14F-4D97-AF65-F5344CB8AC3E}">
        <p14:creationId xmlns:p14="http://schemas.microsoft.com/office/powerpoint/2010/main" val="884245180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A92DBC-FEEF-43E6-ADF9-C67A940CA9B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5</a:t>
            </a:fld>
            <a:endParaRPr lang="it-IT" altLang="it-IT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E0FF75C-6411-4D6E-93F7-7BD26C1C87B7}"/>
              </a:ext>
            </a:extLst>
          </p:cNvPr>
          <p:cNvCxnSpPr/>
          <p:nvPr/>
        </p:nvCxnSpPr>
        <p:spPr bwMode="auto">
          <a:xfrm flipV="1">
            <a:off x="1402889" y="1758916"/>
            <a:ext cx="5648211" cy="89088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4F3B7E6-CE57-4E9F-A4A0-60589459A1BA}"/>
              </a:ext>
            </a:extLst>
          </p:cNvPr>
          <p:cNvGrpSpPr/>
          <p:nvPr/>
        </p:nvGrpSpPr>
        <p:grpSpPr>
          <a:xfrm>
            <a:off x="4388250" y="1580736"/>
            <a:ext cx="1254116" cy="870796"/>
            <a:chOff x="3437874" y="2420888"/>
            <a:chExt cx="1198583" cy="909286"/>
          </a:xfrm>
        </p:grpSpPr>
        <p:sp>
          <p:nvSpPr>
            <p:cNvPr id="11" name="Cube 10">
              <a:extLst>
                <a:ext uri="{FF2B5EF4-FFF2-40B4-BE49-F238E27FC236}">
                  <a16:creationId xmlns:a16="http://schemas.microsoft.com/office/drawing/2014/main" id="{FF8820AD-2132-40A7-9438-C24988718366}"/>
                </a:ext>
              </a:extLst>
            </p:cNvPr>
            <p:cNvSpPr/>
            <p:nvPr/>
          </p:nvSpPr>
          <p:spPr bwMode="auto">
            <a:xfrm rot="10800000">
              <a:off x="3893150" y="2420888"/>
              <a:ext cx="298105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35CC8A4D-003F-4242-ADCD-E0EDE9CEBC3A}"/>
                </a:ext>
              </a:extLst>
            </p:cNvPr>
            <p:cNvSpPr/>
            <p:nvPr/>
          </p:nvSpPr>
          <p:spPr bwMode="auto">
            <a:xfrm rot="10800000">
              <a:off x="3437874" y="2623503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" name="Cube 12">
              <a:extLst>
                <a:ext uri="{FF2B5EF4-FFF2-40B4-BE49-F238E27FC236}">
                  <a16:creationId xmlns:a16="http://schemas.microsoft.com/office/drawing/2014/main" id="{92CD248A-88AA-40F6-97C7-57C9C9FC6246}"/>
                </a:ext>
              </a:extLst>
            </p:cNvPr>
            <p:cNvSpPr/>
            <p:nvPr/>
          </p:nvSpPr>
          <p:spPr bwMode="auto">
            <a:xfrm rot="10800000">
              <a:off x="3605118" y="2479487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2F5771CE-2878-474D-91A1-7F569BAD1A44}"/>
                </a:ext>
              </a:extLst>
            </p:cNvPr>
            <p:cNvSpPr/>
            <p:nvPr/>
          </p:nvSpPr>
          <p:spPr bwMode="auto">
            <a:xfrm rot="10800000">
              <a:off x="4325198" y="2479487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2714316-61B9-4393-A17A-B37A1B423A71}"/>
              </a:ext>
            </a:extLst>
          </p:cNvPr>
          <p:cNvGrpSpPr/>
          <p:nvPr/>
        </p:nvGrpSpPr>
        <p:grpSpPr>
          <a:xfrm>
            <a:off x="1457611" y="2406364"/>
            <a:ext cx="1629655" cy="243434"/>
            <a:chOff x="3203848" y="4077072"/>
            <a:chExt cx="2172873" cy="432048"/>
          </a:xfrm>
          <a:scene3d>
            <a:camera prst="isometricOffAxis1Right"/>
            <a:lightRig rig="threePt" dir="t"/>
          </a:scene3d>
        </p:grpSpPr>
        <p:sp>
          <p:nvSpPr>
            <p:cNvPr id="16" name="Flowchart: Direct Access Storage 15">
              <a:extLst>
                <a:ext uri="{FF2B5EF4-FFF2-40B4-BE49-F238E27FC236}">
                  <a16:creationId xmlns:a16="http://schemas.microsoft.com/office/drawing/2014/main" id="{9101DEC6-CC09-46FB-819D-721CB8EF8395}"/>
                </a:ext>
              </a:extLst>
            </p:cNvPr>
            <p:cNvSpPr/>
            <p:nvPr/>
          </p:nvSpPr>
          <p:spPr>
            <a:xfrm>
              <a:off x="3203848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7" name="Flowchart: Direct Access Storage 16">
              <a:extLst>
                <a:ext uri="{FF2B5EF4-FFF2-40B4-BE49-F238E27FC236}">
                  <a16:creationId xmlns:a16="http://schemas.microsoft.com/office/drawing/2014/main" id="{4144DEC1-A700-4959-95DE-E7EC18D1E37E}"/>
                </a:ext>
              </a:extLst>
            </p:cNvPr>
            <p:cNvSpPr/>
            <p:nvPr/>
          </p:nvSpPr>
          <p:spPr>
            <a:xfrm>
              <a:off x="337418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8" name="Flowchart: Direct Access Storage 17">
              <a:extLst>
                <a:ext uri="{FF2B5EF4-FFF2-40B4-BE49-F238E27FC236}">
                  <a16:creationId xmlns:a16="http://schemas.microsoft.com/office/drawing/2014/main" id="{C2290E1A-1C6B-4BD4-8FF2-CC1530DC4FD8}"/>
                </a:ext>
              </a:extLst>
            </p:cNvPr>
            <p:cNvSpPr/>
            <p:nvPr/>
          </p:nvSpPr>
          <p:spPr>
            <a:xfrm>
              <a:off x="3555088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9" name="Flowchart: Direct Access Storage 18">
              <a:extLst>
                <a:ext uri="{FF2B5EF4-FFF2-40B4-BE49-F238E27FC236}">
                  <a16:creationId xmlns:a16="http://schemas.microsoft.com/office/drawing/2014/main" id="{B4F2BE73-FC70-4796-B8B0-57C5026A63B5}"/>
                </a:ext>
              </a:extLst>
            </p:cNvPr>
            <p:cNvSpPr/>
            <p:nvPr/>
          </p:nvSpPr>
          <p:spPr>
            <a:xfrm>
              <a:off x="373686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0" name="Flowchart: Direct Access Storage 19">
              <a:extLst>
                <a:ext uri="{FF2B5EF4-FFF2-40B4-BE49-F238E27FC236}">
                  <a16:creationId xmlns:a16="http://schemas.microsoft.com/office/drawing/2014/main" id="{6B092C9D-5686-4925-8D19-4212CC14C387}"/>
                </a:ext>
              </a:extLst>
            </p:cNvPr>
            <p:cNvSpPr/>
            <p:nvPr/>
          </p:nvSpPr>
          <p:spPr>
            <a:xfrm>
              <a:off x="390720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1" name="Flowchart: Direct Access Storage 20">
              <a:extLst>
                <a:ext uri="{FF2B5EF4-FFF2-40B4-BE49-F238E27FC236}">
                  <a16:creationId xmlns:a16="http://schemas.microsoft.com/office/drawing/2014/main" id="{661048AE-A0A5-44DC-A01E-C92248541ED1}"/>
                </a:ext>
              </a:extLst>
            </p:cNvPr>
            <p:cNvSpPr/>
            <p:nvPr/>
          </p:nvSpPr>
          <p:spPr>
            <a:xfrm>
              <a:off x="408810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2" name="Flowchart: Direct Access Storage 21">
              <a:extLst>
                <a:ext uri="{FF2B5EF4-FFF2-40B4-BE49-F238E27FC236}">
                  <a16:creationId xmlns:a16="http://schemas.microsoft.com/office/drawing/2014/main" id="{EF5A5356-FB2E-4F89-9D34-D991BBE51327}"/>
                </a:ext>
              </a:extLst>
            </p:cNvPr>
            <p:cNvSpPr/>
            <p:nvPr/>
          </p:nvSpPr>
          <p:spPr>
            <a:xfrm>
              <a:off x="425844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3" name="Flowchart: Direct Access Storage 22">
              <a:extLst>
                <a:ext uri="{FF2B5EF4-FFF2-40B4-BE49-F238E27FC236}">
                  <a16:creationId xmlns:a16="http://schemas.microsoft.com/office/drawing/2014/main" id="{D70BB17C-6CDB-45E3-A2B0-2645C3D66BF6}"/>
                </a:ext>
              </a:extLst>
            </p:cNvPr>
            <p:cNvSpPr/>
            <p:nvPr/>
          </p:nvSpPr>
          <p:spPr>
            <a:xfrm>
              <a:off x="442877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4" name="Flowchart: Direct Access Storage 23">
              <a:extLst>
                <a:ext uri="{FF2B5EF4-FFF2-40B4-BE49-F238E27FC236}">
                  <a16:creationId xmlns:a16="http://schemas.microsoft.com/office/drawing/2014/main" id="{BD2D2B9C-9FF5-4964-B39E-ADD7568C38B2}"/>
                </a:ext>
              </a:extLst>
            </p:cNvPr>
            <p:cNvSpPr/>
            <p:nvPr/>
          </p:nvSpPr>
          <p:spPr>
            <a:xfrm>
              <a:off x="460968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5" name="Flowchart: Direct Access Storage 24">
              <a:extLst>
                <a:ext uri="{FF2B5EF4-FFF2-40B4-BE49-F238E27FC236}">
                  <a16:creationId xmlns:a16="http://schemas.microsoft.com/office/drawing/2014/main" id="{F749A24E-6A46-4E9A-85C9-1E9DD57EF48E}"/>
                </a:ext>
              </a:extLst>
            </p:cNvPr>
            <p:cNvSpPr/>
            <p:nvPr/>
          </p:nvSpPr>
          <p:spPr>
            <a:xfrm>
              <a:off x="479145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6" name="Flowchart: Direct Access Storage 25">
              <a:extLst>
                <a:ext uri="{FF2B5EF4-FFF2-40B4-BE49-F238E27FC236}">
                  <a16:creationId xmlns:a16="http://schemas.microsoft.com/office/drawing/2014/main" id="{AC40CEE3-71EA-4BC3-A52E-E64E602E059D}"/>
                </a:ext>
              </a:extLst>
            </p:cNvPr>
            <p:cNvSpPr/>
            <p:nvPr/>
          </p:nvSpPr>
          <p:spPr>
            <a:xfrm>
              <a:off x="4961792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7" name="Flowchart: Direct Access Storage 26">
              <a:extLst>
                <a:ext uri="{FF2B5EF4-FFF2-40B4-BE49-F238E27FC236}">
                  <a16:creationId xmlns:a16="http://schemas.microsoft.com/office/drawing/2014/main" id="{5CACB44E-2FEB-495E-A67C-EF175AD1A974}"/>
                </a:ext>
              </a:extLst>
            </p:cNvPr>
            <p:cNvSpPr/>
            <p:nvPr/>
          </p:nvSpPr>
          <p:spPr>
            <a:xfrm>
              <a:off x="514269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3E16AEAD-BFA9-4630-9F63-B692123C4D2D}"/>
              </a:ext>
            </a:extLst>
          </p:cNvPr>
          <p:cNvSpPr txBox="1"/>
          <p:nvPr/>
        </p:nvSpPr>
        <p:spPr>
          <a:xfrm>
            <a:off x="4247238" y="2239331"/>
            <a:ext cx="15517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ea typeface="+mn-ea"/>
              </a:rPr>
              <a:t>magnetic compressor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FDB4EA-3997-457A-9A49-5F5FE16EDC87}"/>
              </a:ext>
            </a:extLst>
          </p:cNvPr>
          <p:cNvSpPr txBox="1"/>
          <p:nvPr/>
        </p:nvSpPr>
        <p:spPr>
          <a:xfrm>
            <a:off x="1585363" y="2727514"/>
            <a:ext cx="143607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ea typeface="+mn-ea"/>
              </a:rPr>
              <a:t>linac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1D5725-2B1E-48A0-94BF-1F2E44605906}"/>
              </a:ext>
            </a:extLst>
          </p:cNvPr>
          <p:cNvGrpSpPr/>
          <p:nvPr/>
        </p:nvGrpSpPr>
        <p:grpSpPr>
          <a:xfrm>
            <a:off x="1" y="2226866"/>
            <a:ext cx="1491114" cy="959198"/>
            <a:chOff x="996357" y="2764401"/>
            <a:chExt cx="1988152" cy="1278930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D43645BE-E69F-4B8D-8ED8-44944C678561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51" r="36300" b="80229"/>
            <a:stretch/>
          </p:blipFill>
          <p:spPr bwMode="auto">
            <a:xfrm>
              <a:off x="1234315" y="2991988"/>
              <a:ext cx="1723293" cy="10513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1BD1A9C-2C6B-4542-8A35-DF5CF1FC32E4}"/>
                </a:ext>
              </a:extLst>
            </p:cNvPr>
            <p:cNvSpPr txBox="1"/>
            <p:nvPr/>
          </p:nvSpPr>
          <p:spPr>
            <a:xfrm>
              <a:off x="996357" y="2764401"/>
              <a:ext cx="1988152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8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density mod.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4920F5A-B446-45FA-8201-B8542A35A5E2}"/>
              </a:ext>
            </a:extLst>
          </p:cNvPr>
          <p:cNvGrpSpPr/>
          <p:nvPr/>
        </p:nvGrpSpPr>
        <p:grpSpPr>
          <a:xfrm>
            <a:off x="2882132" y="1443626"/>
            <a:ext cx="1444626" cy="1417698"/>
            <a:chOff x="4839200" y="1720081"/>
            <a:chExt cx="1926168" cy="1890264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CA650827-A3BF-4458-9444-51960A29242A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08" t="24449" r="36300" b="41238"/>
            <a:stretch/>
          </p:blipFill>
          <p:spPr bwMode="auto">
            <a:xfrm>
              <a:off x="5030337" y="1890960"/>
              <a:ext cx="1680307" cy="171938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B479BD7-3CE2-4486-B192-B9E4D49AC17C}"/>
                </a:ext>
              </a:extLst>
            </p:cNvPr>
            <p:cNvSpPr txBox="1"/>
            <p:nvPr/>
          </p:nvSpPr>
          <p:spPr>
            <a:xfrm>
              <a:off x="4839200" y="1720081"/>
              <a:ext cx="192616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800" b="1" dirty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energy mod.</a:t>
              </a:r>
            </a:p>
          </p:txBody>
        </p:sp>
      </p:grpSp>
      <p:sp>
        <p:nvSpPr>
          <p:cNvPr id="36" name="Right Arrow 9">
            <a:extLst>
              <a:ext uri="{FF2B5EF4-FFF2-40B4-BE49-F238E27FC236}">
                <a16:creationId xmlns:a16="http://schemas.microsoft.com/office/drawing/2014/main" id="{E7D172F2-1829-46FC-B1CB-253FACA08C24}"/>
              </a:ext>
            </a:extLst>
          </p:cNvPr>
          <p:cNvSpPr/>
          <p:nvPr/>
        </p:nvSpPr>
        <p:spPr bwMode="auto">
          <a:xfrm rot="21115339">
            <a:off x="1540811" y="2092631"/>
            <a:ext cx="1573335" cy="744986"/>
          </a:xfrm>
          <a:prstGeom prst="rightArrow">
            <a:avLst/>
          </a:prstGeom>
          <a:solidFill>
            <a:srgbClr val="FF6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336947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LSC</a:t>
            </a:r>
          </a:p>
        </p:txBody>
      </p:sp>
      <p:sp>
        <p:nvSpPr>
          <p:cNvPr id="37" name="Right Arrow 51">
            <a:extLst>
              <a:ext uri="{FF2B5EF4-FFF2-40B4-BE49-F238E27FC236}">
                <a16:creationId xmlns:a16="http://schemas.microsoft.com/office/drawing/2014/main" id="{E8BFDD1D-4C3F-419F-83AA-F9C133907BD0}"/>
              </a:ext>
            </a:extLst>
          </p:cNvPr>
          <p:cNvSpPr/>
          <p:nvPr/>
        </p:nvSpPr>
        <p:spPr bwMode="auto">
          <a:xfrm rot="21115339">
            <a:off x="4299034" y="1595494"/>
            <a:ext cx="1573335" cy="744986"/>
          </a:xfrm>
          <a:prstGeom prst="rightArrow">
            <a:avLst/>
          </a:prstGeom>
          <a:solidFill>
            <a:srgbClr val="FF6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336947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R</a:t>
            </a:r>
            <a:r>
              <a:rPr lang="en-GB" sz="1800" b="1" baseline="-2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56</a:t>
            </a:r>
            <a:r>
              <a:rPr lang="en-GB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, CSR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2E79F5-9C00-4856-A217-854D498AA4CB}"/>
              </a:ext>
            </a:extLst>
          </p:cNvPr>
          <p:cNvGrpSpPr/>
          <p:nvPr/>
        </p:nvGrpSpPr>
        <p:grpSpPr>
          <a:xfrm>
            <a:off x="4400075" y="855275"/>
            <a:ext cx="2293536" cy="1794522"/>
            <a:chOff x="6863124" y="935613"/>
            <a:chExt cx="3058048" cy="2392696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C9A76CA-2275-4BEE-B308-023871A07575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16" t="61819" r="36300" b="3540"/>
            <a:stretch/>
          </p:blipFill>
          <p:spPr bwMode="auto">
            <a:xfrm>
              <a:off x="8781005" y="1365347"/>
              <a:ext cx="1140167" cy="1962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BDFEC1F-F489-4A2E-B274-13E77A0B9039}"/>
                </a:ext>
              </a:extLst>
            </p:cNvPr>
            <p:cNvSpPr txBox="1"/>
            <p:nvPr/>
          </p:nvSpPr>
          <p:spPr>
            <a:xfrm>
              <a:off x="6863124" y="935613"/>
              <a:ext cx="2277123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compression &amp; amplification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53596FC7-0839-4E36-93A3-980D971018E6}"/>
              </a:ext>
            </a:extLst>
          </p:cNvPr>
          <p:cNvSpPr txBox="1"/>
          <p:nvPr/>
        </p:nvSpPr>
        <p:spPr>
          <a:xfrm>
            <a:off x="953802" y="1661994"/>
            <a:ext cx="1518364" cy="369332"/>
          </a:xfrm>
          <a:prstGeom prst="rect">
            <a:avLst/>
          </a:prstGeom>
          <a:solidFill>
            <a:srgbClr val="FFFF00"/>
          </a:solidFill>
          <a:ln w="38100">
            <a:solidFill>
              <a:srgbClr val="0000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sym typeface="Symbol" panose="05050102010706020507" pitchFamily="18" charset="2"/>
              </a:rPr>
              <a:t></a:t>
            </a:r>
            <a:r>
              <a:rPr lang="en-GB" sz="1800" b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sym typeface="Symbol" panose="05050102010706020507" pitchFamily="18" charset="2"/>
              </a:rPr>
              <a:t>f</a:t>
            </a:r>
            <a:r>
              <a:rPr lang="en-GB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sym typeface="Symbol" panose="05050102010706020507" pitchFamily="18" charset="2"/>
              </a:rPr>
              <a:t>  </a:t>
            </a:r>
            <a:r>
              <a:rPr lang="en-GB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</a:rPr>
              <a:t>1 – 10 </a:t>
            </a:r>
            <a:r>
              <a:rPr lang="en-GB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sym typeface="Symbol" panose="05050102010706020507" pitchFamily="18" charset="2"/>
              </a:rPr>
              <a:t>m</a:t>
            </a:r>
            <a:endParaRPr lang="en-GB" sz="1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 panose="020B050302020402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81628BE-528F-4CA8-A31F-D8A37416623B}"/>
                  </a:ext>
                </a:extLst>
              </p:cNvPr>
              <p:cNvSpPr txBox="1"/>
              <p:nvPr/>
            </p:nvSpPr>
            <p:spPr>
              <a:xfrm>
                <a:off x="546373" y="992572"/>
                <a:ext cx="1894560" cy="600934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rgbClr val="0000FF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rbel" panose="020B0503020204020204"/>
                    <a:ea typeface="+mn-ea"/>
                  </a:rPr>
                  <a:t>Peak at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100" b="1" i="1">
                            <a:solidFill>
                              <a:srgbClr val="0000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100" b="1" i="1">
                                <a:solidFill>
                                  <a:srgbClr val="0000FF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sz="2100" b="1" i="1">
                                <a:solidFill>
                                  <a:srgbClr val="0000FF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+mn-ea"/>
                              </a:rPr>
                              <m:t>𝒓</m:t>
                            </m:r>
                          </m:e>
                          <m:sub>
                            <m:r>
                              <a:rPr lang="en-US" sz="2100" b="1" i="1">
                                <a:solidFill>
                                  <a:srgbClr val="0000FF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+mn-ea"/>
                              </a:rPr>
                              <m:t>𝒃</m:t>
                            </m:r>
                          </m:sub>
                        </m:sSub>
                        <m:r>
                          <a:rPr lang="en-US" sz="2100" b="1" i="1">
                            <a:solidFill>
                              <a:srgbClr val="0000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+mn-ea"/>
                          </a:rPr>
                          <m:t>𝒌</m:t>
                        </m:r>
                      </m:num>
                      <m:den>
                        <m:r>
                          <a:rPr lang="en-US" sz="2100" b="1" i="1">
                            <a:solidFill>
                              <a:srgbClr val="0000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+mn-ea"/>
                          </a:rPr>
                          <m:t>𝜸</m:t>
                        </m:r>
                      </m:den>
                    </m:f>
                    <m:r>
                      <a:rPr lang="en-US" sz="2100" b="1" i="1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+mn-ea"/>
                      </a:rPr>
                      <m:t>≃</m:t>
                    </m:r>
                    <m:r>
                      <a:rPr lang="en-US" sz="2100" b="1" i="1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+mn-ea"/>
                      </a:rPr>
                      <m:t>𝟏</m:t>
                    </m:r>
                  </m:oMath>
                </a14:m>
                <a:r>
                  <a:rPr lang="en-US" sz="2100" b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rbel" panose="020B0503020204020204"/>
                    <a:ea typeface="+mn-ea"/>
                  </a:rPr>
                  <a:t> </a:t>
                </a: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81628BE-528F-4CA8-A31F-D8A3741662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373" y="992572"/>
                <a:ext cx="1894560" cy="6009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rgbClr val="0000FF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itle 1">
            <a:extLst>
              <a:ext uri="{FF2B5EF4-FFF2-40B4-BE49-F238E27FC236}">
                <a16:creationId xmlns:a16="http://schemas.microsoft.com/office/drawing/2014/main" id="{C56E9715-CD32-45B6-A867-257E4408F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Instability</a:t>
            </a:r>
            <a:endParaRPr lang="en-GB" sz="2000" dirty="0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5009C6B-D91D-4C21-B397-D540CF1A115D}"/>
              </a:ext>
            </a:extLst>
          </p:cNvPr>
          <p:cNvGrpSpPr/>
          <p:nvPr/>
        </p:nvGrpSpPr>
        <p:grpSpPr>
          <a:xfrm>
            <a:off x="6254087" y="836652"/>
            <a:ext cx="2951043" cy="3967346"/>
            <a:chOff x="6254087" y="788733"/>
            <a:chExt cx="2951043" cy="3967346"/>
          </a:xfrm>
        </p:grpSpPr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40BDA15D-6D61-4A83-A21B-8F2F9CCBFA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23030" y="788733"/>
              <a:ext cx="2241326" cy="1513707"/>
            </a:xfrm>
            <a:prstGeom prst="rect">
              <a:avLst/>
            </a:prstGeom>
          </p:spPr>
        </p:pic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0D87ABA1-CDDC-462A-8CA8-840992637B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54087" y="2769079"/>
              <a:ext cx="2951043" cy="1987000"/>
            </a:xfrm>
            <a:prstGeom prst="rect">
              <a:avLst/>
            </a:prstGeom>
          </p:spPr>
        </p:pic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7467721-4BFC-4A88-BB07-0997D604F3A2}"/>
                </a:ext>
              </a:extLst>
            </p:cNvPr>
            <p:cNvSpPr txBox="1"/>
            <p:nvPr/>
          </p:nvSpPr>
          <p:spPr>
            <a:xfrm>
              <a:off x="7181061" y="2402473"/>
              <a:ext cx="1789272" cy="338554"/>
            </a:xfrm>
            <a:prstGeom prst="rect">
              <a:avLst/>
            </a:prstGeom>
            <a:solidFill>
              <a:srgbClr val="FFFF00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600" dirty="0" err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k</a:t>
              </a:r>
              <a:r>
                <a:rPr lang="en-GB" sz="1600" baseline="-25000" dirty="0" err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FEL</a:t>
              </a:r>
              <a:r>
                <a:rPr lang="en-GB" sz="16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 = </a:t>
              </a:r>
              <a:r>
                <a:rPr lang="en-GB" sz="1600" i="1" dirty="0" err="1">
                  <a:solidFill>
                    <a:prstClr val="white">
                      <a:lumMod val="50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h</a:t>
              </a:r>
              <a:r>
                <a:rPr lang="en-GB" sz="1600" dirty="0" err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k</a:t>
              </a:r>
              <a:r>
                <a:rPr lang="en-GB" sz="1600" baseline="-25000" dirty="0" err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seed</a:t>
              </a:r>
              <a:r>
                <a:rPr lang="en-GB" sz="16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 </a:t>
              </a:r>
              <a:r>
                <a:rPr lang="en-GB" sz="16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  <a:sym typeface="Symbol" panose="05050102010706020507" pitchFamily="18" charset="2"/>
                </a:rPr>
                <a:t> </a:t>
              </a:r>
              <a:r>
                <a:rPr lang="en-GB" sz="1600" i="1" dirty="0" err="1">
                  <a:solidFill>
                    <a:prstClr val="white">
                      <a:lumMod val="50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  <a:sym typeface="Symbol" panose="05050102010706020507" pitchFamily="18" charset="2"/>
                </a:rPr>
                <a:t>m</a:t>
              </a:r>
              <a:r>
                <a:rPr lang="en-GB" sz="16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  <a:sym typeface="Symbol" panose="05050102010706020507" pitchFamily="18" charset="2"/>
                </a:rPr>
                <a:t>k</a:t>
              </a:r>
              <a:r>
                <a:rPr lang="en-GB" sz="1600" baseline="-250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  <a:sym typeface="Symbol" panose="05050102010706020507" pitchFamily="18" charset="2"/>
                </a:rPr>
                <a:t>ubi</a:t>
              </a:r>
              <a:endParaRPr lang="en-GB" sz="16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ea typeface="+mn-ea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14E148E8-9870-47B7-8398-243F20886E18}"/>
                  </a:ext>
                </a:extLst>
              </p:cNvPr>
              <p:cNvSpPr txBox="1"/>
              <p:nvPr/>
            </p:nvSpPr>
            <p:spPr>
              <a:xfrm>
                <a:off x="263161" y="3484192"/>
                <a:ext cx="5648210" cy="745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@ </a:t>
                </a:r>
                <a:r>
                  <a:rPr lang="en-GB" sz="18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 Gothic" panose="020B0502020202020204" pitchFamily="34" charset="0"/>
                  </a:rPr>
                  <a:t>SASE:</a:t>
                </a:r>
                <a:r>
                  <a:rPr lang="en-GB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saturation power reduced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GB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GB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.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@ </a:t>
                </a:r>
                <a:r>
                  <a:rPr lang="en-GB" sz="18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 Gothic" panose="020B0502020202020204" pitchFamily="34" charset="0"/>
                  </a:rPr>
                  <a:t>seeded FELs: </a:t>
                </a:r>
                <a:r>
                  <a:rPr lang="en-GB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spectral pedestal, sidebands.</a:t>
                </a: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14E148E8-9870-47B7-8398-243F20886E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161" y="3484192"/>
                <a:ext cx="5648210" cy="745525"/>
              </a:xfrm>
              <a:prstGeom prst="rect">
                <a:avLst/>
              </a:prstGeom>
              <a:blipFill>
                <a:blip r:embed="rId6"/>
                <a:stretch>
                  <a:fillRect l="-863" t="-6557" b="-155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Rectangle 83">
            <a:extLst>
              <a:ext uri="{FF2B5EF4-FFF2-40B4-BE49-F238E27FC236}">
                <a16:creationId xmlns:a16="http://schemas.microsoft.com/office/drawing/2014/main" id="{9BE41453-22C1-4D42-B01F-596E81D1F06B}"/>
              </a:ext>
            </a:extLst>
          </p:cNvPr>
          <p:cNvSpPr/>
          <p:nvPr/>
        </p:nvSpPr>
        <p:spPr>
          <a:xfrm>
            <a:off x="7452320" y="604025"/>
            <a:ext cx="1617444" cy="2154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 Marcus et al., PRAB 22 (2019) 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9EB927B-4A3A-434A-BCD4-52EFD137FA33}"/>
              </a:ext>
            </a:extLst>
          </p:cNvPr>
          <p:cNvSpPr/>
          <p:nvPr/>
        </p:nvSpPr>
        <p:spPr>
          <a:xfrm>
            <a:off x="5916906" y="2900993"/>
            <a:ext cx="1585427" cy="2154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en-GB" sz="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G. </a:t>
            </a:r>
            <a:r>
              <a:rPr lang="en-GB" sz="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Perosa</a:t>
            </a:r>
            <a:r>
              <a:rPr lang="en-GB" sz="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PRAB 23 (2020)</a:t>
            </a:r>
          </a:p>
        </p:txBody>
      </p:sp>
    </p:spTree>
    <p:extLst>
      <p:ext uri="{BB962C8B-B14F-4D97-AF65-F5344CB8AC3E}">
        <p14:creationId xmlns:p14="http://schemas.microsoft.com/office/powerpoint/2010/main" val="21349470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41" grpId="0" animBg="1"/>
      <p:bldP spid="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magine 15">
            <a:extLst>
              <a:ext uri="{FF2B5EF4-FFF2-40B4-BE49-F238E27FC236}">
                <a16:creationId xmlns:a16="http://schemas.microsoft.com/office/drawing/2014/main" id="{D224B25B-368D-4776-973D-9ED4196BC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2626782"/>
            <a:ext cx="2313124" cy="18388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2B06A33-CE89-41F9-8441-593977A75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Cures</a:t>
            </a:r>
            <a:endParaRPr lang="en-GB" sz="20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865E7E-89F8-4328-9B00-875CE8FE4C36}"/>
              </a:ext>
            </a:extLst>
          </p:cNvPr>
          <p:cNvGrpSpPr/>
          <p:nvPr/>
        </p:nvGrpSpPr>
        <p:grpSpPr>
          <a:xfrm>
            <a:off x="107504" y="844892"/>
            <a:ext cx="2368419" cy="1372716"/>
            <a:chOff x="9026490" y="376860"/>
            <a:chExt cx="3157892" cy="183028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EB45B5E-2508-4230-B6C1-19FED5DF3B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5743" b="32179"/>
            <a:stretch/>
          </p:blipFill>
          <p:spPr>
            <a:xfrm>
              <a:off x="9026490" y="750866"/>
              <a:ext cx="3157892" cy="1456282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2727064-EEB6-42A0-89D7-DCD114B89881}"/>
                </a:ext>
              </a:extLst>
            </p:cNvPr>
            <p:cNvSpPr/>
            <p:nvPr/>
          </p:nvSpPr>
          <p:spPr>
            <a:xfrm>
              <a:off x="9406921" y="376860"/>
              <a:ext cx="1807241" cy="28725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800" b="1" i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SXFEL, Courtesy C. Feng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EDDEB8-9DF2-40BA-9901-D745731202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2237"/>
          <a:stretch/>
        </p:blipFill>
        <p:spPr>
          <a:xfrm>
            <a:off x="233382" y="1210719"/>
            <a:ext cx="1674322" cy="90403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8E7FF04-D9B7-4BEA-BDA5-961B14278857}"/>
              </a:ext>
            </a:extLst>
          </p:cNvPr>
          <p:cNvSpPr/>
          <p:nvPr/>
        </p:nvSpPr>
        <p:spPr>
          <a:xfrm>
            <a:off x="2081014" y="980567"/>
            <a:ext cx="2460731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lvl="1" indent="0" defTabSz="685800" eaLnBrk="1" fontAlgn="auto" hangingPunct="1"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ü"/>
            </a:pPr>
            <a:r>
              <a:rPr lang="en-GB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sym typeface="Symbol" panose="05050102010706020507" pitchFamily="18" charset="2"/>
              </a:rPr>
              <a:t> Pulse stretcher </a:t>
            </a:r>
            <a:r>
              <a:rPr lang="en-GB" sz="1400" b="1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sym typeface="Symbol" panose="05050102010706020507" pitchFamily="18" charset="2"/>
              </a:rPr>
              <a:t>vs.</a:t>
            </a:r>
            <a:r>
              <a:rPr lang="en-GB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sym typeface="Symbol" panose="05050102010706020507" pitchFamily="18" charset="2"/>
              </a:rPr>
              <a:t> stacking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CACCD81-4D9D-459B-89F5-B1E792BFE6C4}"/>
              </a:ext>
            </a:extLst>
          </p:cNvPr>
          <p:cNvGrpSpPr/>
          <p:nvPr/>
        </p:nvGrpSpPr>
        <p:grpSpPr>
          <a:xfrm>
            <a:off x="5836726" y="643031"/>
            <a:ext cx="3173934" cy="1443038"/>
            <a:chOff x="7929433" y="3178471"/>
            <a:chExt cx="4231912" cy="192405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C826D10-56DB-41D9-8D78-DABD354F4C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2048"/>
            <a:stretch/>
          </p:blipFill>
          <p:spPr>
            <a:xfrm>
              <a:off x="7929433" y="3178471"/>
              <a:ext cx="4231912" cy="192405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F910DF4-484B-4B18-8D79-A1244212DE56}"/>
                </a:ext>
              </a:extLst>
            </p:cNvPr>
            <p:cNvSpPr txBox="1"/>
            <p:nvPr/>
          </p:nvSpPr>
          <p:spPr>
            <a:xfrm>
              <a:off x="8461532" y="3382279"/>
              <a:ext cx="147876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350" b="1" i="1" dirty="0">
                  <a:solidFill>
                    <a:srgbClr val="FF0000"/>
                  </a:solidFill>
                  <a:latin typeface="Corbel" panose="020B0503020204020204"/>
                  <a:ea typeface="+mn-ea"/>
                </a:rPr>
                <a:t>@ </a:t>
              </a:r>
              <a:r>
                <a:rPr lang="en-GB" sz="1350" b="1" i="1" dirty="0" err="1">
                  <a:solidFill>
                    <a:srgbClr val="FF0000"/>
                  </a:solidFill>
                  <a:latin typeface="Corbel" panose="020B0503020204020204"/>
                  <a:ea typeface="+mn-ea"/>
                </a:rPr>
                <a:t>SwissFEL</a:t>
              </a:r>
              <a:endParaRPr lang="en-GB" sz="1350" b="1" i="1" dirty="0">
                <a:solidFill>
                  <a:srgbClr val="FF0000"/>
                </a:solidFill>
                <a:latin typeface="Corbel" panose="020B0503020204020204"/>
                <a:ea typeface="+mn-ea"/>
              </a:endParaRP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6715B8AB-82AB-4279-9CAF-6960907472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2621" y="698341"/>
            <a:ext cx="3206893" cy="142355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9FE4A111-6883-48B6-A5C1-024E397697F1}"/>
              </a:ext>
            </a:extLst>
          </p:cNvPr>
          <p:cNvSpPr/>
          <p:nvPr/>
        </p:nvSpPr>
        <p:spPr>
          <a:xfrm>
            <a:off x="6876256" y="483518"/>
            <a:ext cx="2054497" cy="2154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SwissFEL</a:t>
            </a: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GB" sz="8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Bettoni</a:t>
            </a: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PRAB 23 (2020)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375DBC5-7A78-4E7A-B0FF-B157E8C4CE62}"/>
              </a:ext>
            </a:extLst>
          </p:cNvPr>
          <p:cNvSpPr/>
          <p:nvPr/>
        </p:nvSpPr>
        <p:spPr>
          <a:xfrm>
            <a:off x="4095829" y="1694669"/>
            <a:ext cx="2688111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lvl="1" indent="0" defTabSz="685800" eaLnBrk="1" fontAlgn="auto" hangingPunct="1"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ü"/>
            </a:pPr>
            <a:r>
              <a:rPr lang="en-GB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sym typeface="Symbol" panose="05050102010706020507" pitchFamily="18" charset="2"/>
              </a:rPr>
              <a:t> Slow-response photo-cathode</a:t>
            </a:r>
            <a:endParaRPr lang="en-GB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 panose="020B0503020204020204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CC9A890-1D8F-4727-ABB3-133D5D2FC0B6}"/>
              </a:ext>
            </a:extLst>
          </p:cNvPr>
          <p:cNvGrpSpPr/>
          <p:nvPr/>
        </p:nvGrpSpPr>
        <p:grpSpPr>
          <a:xfrm>
            <a:off x="77261" y="2439175"/>
            <a:ext cx="2951340" cy="1944216"/>
            <a:chOff x="6597710" y="1275541"/>
            <a:chExt cx="4968544" cy="3329796"/>
          </a:xfrm>
          <a:solidFill>
            <a:schemeClr val="bg1"/>
          </a:solidFill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B5A57BEC-CE38-4999-AFA5-CCA40FD1247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97710" y="1275541"/>
              <a:ext cx="4968544" cy="3329796"/>
            </a:xfrm>
            <a:prstGeom prst="rect">
              <a:avLst/>
            </a:prstGeom>
            <a:grpFill/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8DC1F30-0B7F-4437-85F5-FFFA5D00E442}"/>
                </a:ext>
              </a:extLst>
            </p:cNvPr>
            <p:cNvSpPr/>
            <p:nvPr/>
          </p:nvSpPr>
          <p:spPr bwMode="auto">
            <a:xfrm>
              <a:off x="6597710" y="1275541"/>
              <a:ext cx="199905" cy="208202"/>
            </a:xfrm>
            <a:prstGeom prst="rect">
              <a:avLst/>
            </a:prstGeom>
            <a:grp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9" name="Striped Right Arrow 14">
            <a:extLst>
              <a:ext uri="{FF2B5EF4-FFF2-40B4-BE49-F238E27FC236}">
                <a16:creationId xmlns:a16="http://schemas.microsoft.com/office/drawing/2014/main" id="{601B4C5B-464D-4096-B1A2-E9D2424674E1}"/>
              </a:ext>
            </a:extLst>
          </p:cNvPr>
          <p:cNvSpPr/>
          <p:nvPr/>
        </p:nvSpPr>
        <p:spPr bwMode="auto">
          <a:xfrm rot="5400000">
            <a:off x="2124504" y="2982924"/>
            <a:ext cx="541019" cy="319229"/>
          </a:xfrm>
          <a:prstGeom prst="stripedRightArrow">
            <a:avLst/>
          </a:prstGeom>
          <a:solidFill>
            <a:srgbClr val="FFFF00">
              <a:alpha val="40000"/>
            </a:srgbClr>
          </a:solidFill>
          <a:ln w="952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0B32F51-F40C-43F7-8D8E-EE2B958F35F4}"/>
              </a:ext>
            </a:extLst>
          </p:cNvPr>
          <p:cNvSpPr/>
          <p:nvPr/>
        </p:nvSpPr>
        <p:spPr>
          <a:xfrm>
            <a:off x="549931" y="2355726"/>
            <a:ext cx="2124744" cy="2154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FERMI, A. </a:t>
            </a:r>
            <a:r>
              <a:rPr lang="en-GB" sz="8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Brynes</a:t>
            </a: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Sci. Rep. 10 (2020)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0C5AD2C-0A01-42D2-9E68-712761B0507E}"/>
              </a:ext>
            </a:extLst>
          </p:cNvPr>
          <p:cNvSpPr/>
          <p:nvPr/>
        </p:nvSpPr>
        <p:spPr>
          <a:xfrm>
            <a:off x="2062801" y="3785739"/>
            <a:ext cx="1319900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lvl="1" indent="0" defTabSz="6858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sym typeface="Symbol" panose="05050102010706020507" pitchFamily="18" charset="2"/>
              </a:rPr>
              <a:t> Laser heater  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F8959D83-50BD-4399-BEA0-FEBE983DD2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4174" y="2945832"/>
            <a:ext cx="2262594" cy="1661956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3FC5E85C-DE6B-44F7-A907-EB406999F192}"/>
              </a:ext>
            </a:extLst>
          </p:cNvPr>
          <p:cNvSpPr/>
          <p:nvPr/>
        </p:nvSpPr>
        <p:spPr>
          <a:xfrm>
            <a:off x="6071183" y="4369193"/>
            <a:ext cx="1610145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lvl="1" indent="0" defTabSz="6858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1400" b="1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sym typeface="Symbol" panose="05050102010706020507" pitchFamily="18" charset="2"/>
              </a:rPr>
              <a:t>Curl-H</a:t>
            </a:r>
            <a:r>
              <a:rPr lang="en-GB" sz="1400" b="1" i="1" baseline="-25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sym typeface="Symbol" panose="05050102010706020507" pitchFamily="18" charset="2"/>
              </a:rPr>
              <a:t>x</a:t>
            </a:r>
            <a:r>
              <a:rPr lang="en-GB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sym typeface="Symbol" panose="05050102010706020507" pitchFamily="18" charset="2"/>
              </a:rPr>
              <a:t> function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FF480F9-E3F9-489C-9F9C-4468077828E0}"/>
              </a:ext>
            </a:extLst>
          </p:cNvPr>
          <p:cNvSpPr/>
          <p:nvPr/>
        </p:nvSpPr>
        <p:spPr>
          <a:xfrm>
            <a:off x="7110915" y="2661206"/>
            <a:ext cx="1853573" cy="2154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FERMI, A. </a:t>
            </a:r>
            <a:r>
              <a:rPr lang="en-GB" sz="8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Brynes</a:t>
            </a: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PRAB (2024)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913532B-C704-436B-8A60-F54FD62CF544}"/>
              </a:ext>
            </a:extLst>
          </p:cNvPr>
          <p:cNvSpPr/>
          <p:nvPr/>
        </p:nvSpPr>
        <p:spPr>
          <a:xfrm>
            <a:off x="5186739" y="2728352"/>
            <a:ext cx="1442176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lvl="1" indent="0" defTabSz="6858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sym typeface="Symbol" panose="05050102010706020507" pitchFamily="18" charset="2"/>
              </a:rPr>
              <a:t> Phase mixing</a:t>
            </a:r>
            <a:endParaRPr lang="en-GB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 panose="020B0503020204020204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DAD9B8D-B3A6-418B-945E-D6322D3C5E4D}"/>
              </a:ext>
            </a:extLst>
          </p:cNvPr>
          <p:cNvGrpSpPr/>
          <p:nvPr/>
        </p:nvGrpSpPr>
        <p:grpSpPr>
          <a:xfrm>
            <a:off x="5308679" y="3087628"/>
            <a:ext cx="1118999" cy="755862"/>
            <a:chOff x="5131504" y="3104597"/>
            <a:chExt cx="1118999" cy="755862"/>
          </a:xfrm>
        </p:grpSpPr>
        <p:pic>
          <p:nvPicPr>
            <p:cNvPr id="38" name="Immagine 77">
              <a:extLst>
                <a:ext uri="{FF2B5EF4-FFF2-40B4-BE49-F238E27FC236}">
                  <a16:creationId xmlns:a16="http://schemas.microsoft.com/office/drawing/2014/main" id="{CF8EEB89-73B1-4BFA-9CCD-A95BF73F32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b="49787"/>
            <a:stretch/>
          </p:blipFill>
          <p:spPr>
            <a:xfrm>
              <a:off x="5131504" y="3104597"/>
              <a:ext cx="1118999" cy="416153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5E5C5E7F-DF8A-4F8A-92CF-C6B1F40D8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168474" y="3440026"/>
              <a:ext cx="1059106" cy="420433"/>
            </a:xfrm>
            <a:prstGeom prst="rect">
              <a:avLst/>
            </a:prstGeom>
          </p:spPr>
        </p:pic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C5EFFEBB-DE96-4976-8CB8-1168890EC5E3}"/>
              </a:ext>
            </a:extLst>
          </p:cNvPr>
          <p:cNvSpPr/>
          <p:nvPr/>
        </p:nvSpPr>
        <p:spPr>
          <a:xfrm>
            <a:off x="3509880" y="2355726"/>
            <a:ext cx="2040853" cy="2154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FERMI, Di Mitri, </a:t>
            </a:r>
            <a:r>
              <a:rPr lang="en-GB" sz="8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Spampinati</a:t>
            </a: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PRL (2014)</a:t>
            </a:r>
          </a:p>
        </p:txBody>
      </p:sp>
    </p:spTree>
    <p:extLst>
      <p:ext uri="{BB962C8B-B14F-4D97-AF65-F5344CB8AC3E}">
        <p14:creationId xmlns:p14="http://schemas.microsoft.com/office/powerpoint/2010/main" val="8013223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1" grpId="0" animBg="1"/>
      <p:bldP spid="29" grpId="0" animBg="1"/>
      <p:bldP spid="31" grpId="0" animBg="1"/>
      <p:bldP spid="34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FBDD8DFC-5014-4682-B964-333B8124193E}"/>
              </a:ext>
            </a:extLst>
          </p:cNvPr>
          <p:cNvCxnSpPr>
            <a:cxnSpLocks/>
          </p:cNvCxnSpPr>
          <p:nvPr/>
        </p:nvCxnSpPr>
        <p:spPr bwMode="auto">
          <a:xfrm>
            <a:off x="4716016" y="1762003"/>
            <a:ext cx="0" cy="186775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8B3EBE-29B8-487F-A213-6DC898562F6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7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45441A2-A545-4B30-AC75-6856A564B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Impedances</a:t>
            </a:r>
            <a:endParaRPr lang="en-GB" sz="2000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39EC5BD-9E5C-4DE6-BB03-B83E96DFC1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8259927"/>
              </p:ext>
            </p:extLst>
          </p:nvPr>
        </p:nvGraphicFramePr>
        <p:xfrm>
          <a:off x="3500183" y="2834676"/>
          <a:ext cx="2305416" cy="470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0" r:id="rId3" imgW="1905000" imgH="419100" progId="Equation.DSMT4">
                  <p:embed/>
                </p:oleObj>
              </mc:Choice>
              <mc:Fallback>
                <p:oleObj r:id="rId3" imgW="1905000" imgH="4191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B39EC5BD-9E5C-4DE6-BB03-B83E96DFC15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183" y="2834676"/>
                        <a:ext cx="2305416" cy="47049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4F1C6734-690D-4FDC-B6EB-735F693674AC}"/>
              </a:ext>
            </a:extLst>
          </p:cNvPr>
          <p:cNvGrpSpPr/>
          <p:nvPr/>
        </p:nvGrpSpPr>
        <p:grpSpPr>
          <a:xfrm>
            <a:off x="378638" y="1204554"/>
            <a:ext cx="1055097" cy="713351"/>
            <a:chOff x="1093712" y="2766114"/>
            <a:chExt cx="1863896" cy="127721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33981E0-663A-484B-91AE-C6C08EBB6F2C}"/>
                </a:ext>
              </a:extLst>
            </p:cNvPr>
            <p:cNvPicPr/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51" r="36300" b="80229"/>
            <a:stretch/>
          </p:blipFill>
          <p:spPr bwMode="auto">
            <a:xfrm>
              <a:off x="1234315" y="2991988"/>
              <a:ext cx="1723293" cy="10513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28AE1F-E32C-4063-99F6-1A09149B48EE}"/>
                </a:ext>
              </a:extLst>
            </p:cNvPr>
            <p:cNvSpPr txBox="1"/>
            <p:nvPr/>
          </p:nvSpPr>
          <p:spPr>
            <a:xfrm>
              <a:off x="1093712" y="2766114"/>
              <a:ext cx="1733633" cy="468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density mod.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9A4CA24-75A2-4664-873F-CA6989078722}"/>
              </a:ext>
            </a:extLst>
          </p:cNvPr>
          <p:cNvGrpSpPr/>
          <p:nvPr/>
        </p:nvGrpSpPr>
        <p:grpSpPr>
          <a:xfrm>
            <a:off x="1631836" y="1512453"/>
            <a:ext cx="1051566" cy="188442"/>
            <a:chOff x="3203848" y="4077072"/>
            <a:chExt cx="2172873" cy="432048"/>
          </a:xfrm>
        </p:grpSpPr>
        <p:sp>
          <p:nvSpPr>
            <p:cNvPr id="11" name="Flowchart: Direct Access Storage 10">
              <a:extLst>
                <a:ext uri="{FF2B5EF4-FFF2-40B4-BE49-F238E27FC236}">
                  <a16:creationId xmlns:a16="http://schemas.microsoft.com/office/drawing/2014/main" id="{47A7F42E-75FB-4007-8863-E3880D0DF485}"/>
                </a:ext>
              </a:extLst>
            </p:cNvPr>
            <p:cNvSpPr/>
            <p:nvPr/>
          </p:nvSpPr>
          <p:spPr>
            <a:xfrm>
              <a:off x="3203848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2" name="Flowchart: Direct Access Storage 11">
              <a:extLst>
                <a:ext uri="{FF2B5EF4-FFF2-40B4-BE49-F238E27FC236}">
                  <a16:creationId xmlns:a16="http://schemas.microsoft.com/office/drawing/2014/main" id="{1D2E3B2E-F550-4350-9960-2264998A950F}"/>
                </a:ext>
              </a:extLst>
            </p:cNvPr>
            <p:cNvSpPr/>
            <p:nvPr/>
          </p:nvSpPr>
          <p:spPr>
            <a:xfrm>
              <a:off x="337418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3" name="Flowchart: Direct Access Storage 12">
              <a:extLst>
                <a:ext uri="{FF2B5EF4-FFF2-40B4-BE49-F238E27FC236}">
                  <a16:creationId xmlns:a16="http://schemas.microsoft.com/office/drawing/2014/main" id="{5E702184-D00B-4F2D-ABAC-DE9AFE15D12A}"/>
                </a:ext>
              </a:extLst>
            </p:cNvPr>
            <p:cNvSpPr/>
            <p:nvPr/>
          </p:nvSpPr>
          <p:spPr>
            <a:xfrm>
              <a:off x="3555088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4" name="Flowchart: Direct Access Storage 13">
              <a:extLst>
                <a:ext uri="{FF2B5EF4-FFF2-40B4-BE49-F238E27FC236}">
                  <a16:creationId xmlns:a16="http://schemas.microsoft.com/office/drawing/2014/main" id="{EAD50508-833D-4515-9E69-D2D4DD2E1BB7}"/>
                </a:ext>
              </a:extLst>
            </p:cNvPr>
            <p:cNvSpPr/>
            <p:nvPr/>
          </p:nvSpPr>
          <p:spPr>
            <a:xfrm>
              <a:off x="373686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5" name="Flowchart: Direct Access Storage 14">
              <a:extLst>
                <a:ext uri="{FF2B5EF4-FFF2-40B4-BE49-F238E27FC236}">
                  <a16:creationId xmlns:a16="http://schemas.microsoft.com/office/drawing/2014/main" id="{07AD3DF6-9217-449D-90C8-5A1858DAD50C}"/>
                </a:ext>
              </a:extLst>
            </p:cNvPr>
            <p:cNvSpPr/>
            <p:nvPr/>
          </p:nvSpPr>
          <p:spPr>
            <a:xfrm>
              <a:off x="390720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6" name="Flowchart: Direct Access Storage 15">
              <a:extLst>
                <a:ext uri="{FF2B5EF4-FFF2-40B4-BE49-F238E27FC236}">
                  <a16:creationId xmlns:a16="http://schemas.microsoft.com/office/drawing/2014/main" id="{52AFEB71-CD93-4001-8562-E53D90338551}"/>
                </a:ext>
              </a:extLst>
            </p:cNvPr>
            <p:cNvSpPr/>
            <p:nvPr/>
          </p:nvSpPr>
          <p:spPr>
            <a:xfrm>
              <a:off x="408810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7" name="Flowchart: Direct Access Storage 16">
              <a:extLst>
                <a:ext uri="{FF2B5EF4-FFF2-40B4-BE49-F238E27FC236}">
                  <a16:creationId xmlns:a16="http://schemas.microsoft.com/office/drawing/2014/main" id="{55258844-8228-4AB4-996C-CF31A9E5B820}"/>
                </a:ext>
              </a:extLst>
            </p:cNvPr>
            <p:cNvSpPr/>
            <p:nvPr/>
          </p:nvSpPr>
          <p:spPr>
            <a:xfrm>
              <a:off x="425844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8" name="Flowchart: Direct Access Storage 17">
              <a:extLst>
                <a:ext uri="{FF2B5EF4-FFF2-40B4-BE49-F238E27FC236}">
                  <a16:creationId xmlns:a16="http://schemas.microsoft.com/office/drawing/2014/main" id="{7A340209-4B77-4344-BCAD-FD266319B208}"/>
                </a:ext>
              </a:extLst>
            </p:cNvPr>
            <p:cNvSpPr/>
            <p:nvPr/>
          </p:nvSpPr>
          <p:spPr>
            <a:xfrm>
              <a:off x="442877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9" name="Flowchart: Direct Access Storage 18">
              <a:extLst>
                <a:ext uri="{FF2B5EF4-FFF2-40B4-BE49-F238E27FC236}">
                  <a16:creationId xmlns:a16="http://schemas.microsoft.com/office/drawing/2014/main" id="{5E6F2FE7-111C-4041-9E7D-A62E08859E8B}"/>
                </a:ext>
              </a:extLst>
            </p:cNvPr>
            <p:cNvSpPr/>
            <p:nvPr/>
          </p:nvSpPr>
          <p:spPr>
            <a:xfrm>
              <a:off x="460968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0" name="Flowchart: Direct Access Storage 19">
              <a:extLst>
                <a:ext uri="{FF2B5EF4-FFF2-40B4-BE49-F238E27FC236}">
                  <a16:creationId xmlns:a16="http://schemas.microsoft.com/office/drawing/2014/main" id="{18AC6B62-DE42-4FF8-AD16-BC50C5D4AB08}"/>
                </a:ext>
              </a:extLst>
            </p:cNvPr>
            <p:cNvSpPr/>
            <p:nvPr/>
          </p:nvSpPr>
          <p:spPr>
            <a:xfrm>
              <a:off x="479145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1" name="Flowchart: Direct Access Storage 20">
              <a:extLst>
                <a:ext uri="{FF2B5EF4-FFF2-40B4-BE49-F238E27FC236}">
                  <a16:creationId xmlns:a16="http://schemas.microsoft.com/office/drawing/2014/main" id="{0FAC2438-2906-408B-9DF7-1D48A1BC4D5D}"/>
                </a:ext>
              </a:extLst>
            </p:cNvPr>
            <p:cNvSpPr/>
            <p:nvPr/>
          </p:nvSpPr>
          <p:spPr>
            <a:xfrm>
              <a:off x="4961792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2" name="Flowchart: Direct Access Storage 21">
              <a:extLst>
                <a:ext uri="{FF2B5EF4-FFF2-40B4-BE49-F238E27FC236}">
                  <a16:creationId xmlns:a16="http://schemas.microsoft.com/office/drawing/2014/main" id="{120638FC-8E70-45C3-85AC-421180E46DA6}"/>
                </a:ext>
              </a:extLst>
            </p:cNvPr>
            <p:cNvSpPr/>
            <p:nvPr/>
          </p:nvSpPr>
          <p:spPr>
            <a:xfrm>
              <a:off x="514269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21F8903-F6B6-41B4-85BF-28FE8E42E02C}"/>
              </a:ext>
            </a:extLst>
          </p:cNvPr>
          <p:cNvGrpSpPr/>
          <p:nvPr/>
        </p:nvGrpSpPr>
        <p:grpSpPr>
          <a:xfrm rot="419905">
            <a:off x="4342443" y="1121991"/>
            <a:ext cx="1254116" cy="870796"/>
            <a:chOff x="3437874" y="2420888"/>
            <a:chExt cx="1198583" cy="909286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7B58D107-6A2D-470A-9CAF-6E6476ECD2CA}"/>
                </a:ext>
              </a:extLst>
            </p:cNvPr>
            <p:cNvSpPr/>
            <p:nvPr/>
          </p:nvSpPr>
          <p:spPr bwMode="auto">
            <a:xfrm rot="10800000">
              <a:off x="3893150" y="2420888"/>
              <a:ext cx="298105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A1D3BB6B-2D76-4951-9395-9E0DE397F98A}"/>
                </a:ext>
              </a:extLst>
            </p:cNvPr>
            <p:cNvSpPr/>
            <p:nvPr/>
          </p:nvSpPr>
          <p:spPr bwMode="auto">
            <a:xfrm rot="10800000">
              <a:off x="3437874" y="2623503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5DA47B53-2845-451F-A00D-78C4B9DC55DE}"/>
                </a:ext>
              </a:extLst>
            </p:cNvPr>
            <p:cNvSpPr/>
            <p:nvPr/>
          </p:nvSpPr>
          <p:spPr bwMode="auto">
            <a:xfrm rot="10800000">
              <a:off x="3605118" y="2479487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885F7893-2CDE-49DE-A3F1-0A37EBC89208}"/>
                </a:ext>
              </a:extLst>
            </p:cNvPr>
            <p:cNvSpPr/>
            <p:nvPr/>
          </p:nvSpPr>
          <p:spPr bwMode="auto">
            <a:xfrm rot="10800000">
              <a:off x="4325198" y="2479487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5484582-C749-4CBB-AEBD-377D2A612BE9}"/>
              </a:ext>
            </a:extLst>
          </p:cNvPr>
          <p:cNvGrpSpPr/>
          <p:nvPr/>
        </p:nvGrpSpPr>
        <p:grpSpPr>
          <a:xfrm>
            <a:off x="2999494" y="1059582"/>
            <a:ext cx="996445" cy="929934"/>
            <a:chOff x="5030337" y="1618801"/>
            <a:chExt cx="1689946" cy="1991544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0CC13BE-FA6E-4D6F-933E-67ACE66942BD}"/>
                </a:ext>
              </a:extLst>
            </p:cNvPr>
            <p:cNvPicPr/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08" t="24449" r="36300" b="41238"/>
            <a:stretch/>
          </p:blipFill>
          <p:spPr bwMode="auto">
            <a:xfrm>
              <a:off x="5030337" y="1890960"/>
              <a:ext cx="1680307" cy="171938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0A9C09D-D646-41A8-8949-EA51DDB7DF39}"/>
                </a:ext>
              </a:extLst>
            </p:cNvPr>
            <p:cNvSpPr txBox="1"/>
            <p:nvPr/>
          </p:nvSpPr>
          <p:spPr>
            <a:xfrm>
              <a:off x="5102141" y="1618801"/>
              <a:ext cx="1618142" cy="5602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energy mod.</a:t>
              </a:r>
            </a:p>
          </p:txBody>
        </p:sp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26FDB67B-32B3-4E50-97E9-C1346617A04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7912" r="27356"/>
          <a:stretch/>
        </p:blipFill>
        <p:spPr>
          <a:xfrm>
            <a:off x="186160" y="2969184"/>
            <a:ext cx="2971899" cy="410857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D29CE98-5A14-4525-A156-9253498E3A2F}"/>
              </a:ext>
            </a:extLst>
          </p:cNvPr>
          <p:cNvCxnSpPr>
            <a:cxnSpLocks/>
          </p:cNvCxnSpPr>
          <p:nvPr/>
        </p:nvCxnSpPr>
        <p:spPr bwMode="auto">
          <a:xfrm>
            <a:off x="1714270" y="1752101"/>
            <a:ext cx="0" cy="45960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BD7BA4D0-2C52-495C-8903-D00E7DE9CD88}"/>
              </a:ext>
            </a:extLst>
          </p:cNvPr>
          <p:cNvSpPr txBox="1"/>
          <p:nvPr/>
        </p:nvSpPr>
        <p:spPr>
          <a:xfrm>
            <a:off x="261827" y="2203818"/>
            <a:ext cx="30841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Longitudinal Space Charge:</a:t>
            </a:r>
          </a:p>
          <a:p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effective 3-D for round beam, energy-dependent, shielding</a:t>
            </a:r>
          </a:p>
        </p:txBody>
      </p:sp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863F9863-453A-4097-A729-B097067730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9579561"/>
              </p:ext>
            </p:extLst>
          </p:nvPr>
        </p:nvGraphicFramePr>
        <p:xfrm>
          <a:off x="673363" y="4011140"/>
          <a:ext cx="1735740" cy="432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1" r:id="rId7" imgW="1054100" imgH="393700" progId="Equation.DSMT4">
                  <p:embed/>
                </p:oleObj>
              </mc:Choice>
              <mc:Fallback>
                <p:oleObj r:id="rId7" imgW="1054100" imgH="393700" progId="Equation.DSMT4">
                  <p:embed/>
                  <p:pic>
                    <p:nvPicPr>
                      <p:cNvPr id="43" name="Object 42">
                        <a:extLst>
                          <a:ext uri="{FF2B5EF4-FFF2-40B4-BE49-F238E27FC236}">
                            <a16:creationId xmlns:a16="http://schemas.microsoft.com/office/drawing/2014/main" id="{863F9863-453A-4097-A729-B0970677309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363" y="4011140"/>
                        <a:ext cx="1735740" cy="4328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BDF26BDF-3398-4E9F-A8C5-5CCF65A90B77}"/>
              </a:ext>
            </a:extLst>
          </p:cNvPr>
          <p:cNvSpPr txBox="1"/>
          <p:nvPr/>
        </p:nvSpPr>
        <p:spPr>
          <a:xfrm>
            <a:off x="302706" y="3489372"/>
            <a:ext cx="2469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RF geometric impedance:</a:t>
            </a:r>
          </a:p>
          <a:p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1-D, short bunches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0401924-9044-4B62-95BD-E09B9DF90AF9}"/>
              </a:ext>
            </a:extLst>
          </p:cNvPr>
          <p:cNvSpPr txBox="1"/>
          <p:nvPr/>
        </p:nvSpPr>
        <p:spPr>
          <a:xfrm>
            <a:off x="3347864" y="2211710"/>
            <a:ext cx="300595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Coherent Synchrotron Radiation:</a:t>
            </a:r>
          </a:p>
          <a:p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1-D, steady-state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084B538E-0DF9-4D26-8232-9556E2716781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6" t="61819" r="36300" b="3540"/>
          <a:stretch/>
        </p:blipFill>
        <p:spPr bwMode="auto">
          <a:xfrm>
            <a:off x="5906637" y="843558"/>
            <a:ext cx="855125" cy="14722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7EF92F9F-3BDC-49F4-8D5B-83B1FDF79665}"/>
              </a:ext>
            </a:extLst>
          </p:cNvPr>
          <p:cNvSpPr txBox="1"/>
          <p:nvPr/>
        </p:nvSpPr>
        <p:spPr>
          <a:xfrm>
            <a:off x="5772306" y="606180"/>
            <a:ext cx="11039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ea typeface="+mn-ea"/>
              </a:rPr>
              <a:t>compression &amp; amplification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85558C5-A26A-4A36-AC6E-83E96DB533C0}"/>
              </a:ext>
            </a:extLst>
          </p:cNvPr>
          <p:cNvGrpSpPr/>
          <p:nvPr/>
        </p:nvGrpSpPr>
        <p:grpSpPr>
          <a:xfrm>
            <a:off x="6247147" y="2283718"/>
            <a:ext cx="2840648" cy="2508657"/>
            <a:chOff x="6532696" y="2514554"/>
            <a:chExt cx="2324820" cy="2194088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00E88EE2-C039-4B3F-A717-B8B29F2A2C53}"/>
                </a:ext>
              </a:extLst>
            </p:cNvPr>
            <p:cNvPicPr/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97" r="5211"/>
            <a:stretch/>
          </p:blipFill>
          <p:spPr bwMode="auto">
            <a:xfrm>
              <a:off x="6532696" y="2678630"/>
              <a:ext cx="2324820" cy="198135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00A331A-CAC8-40D4-9565-745CF81E1166}"/>
                </a:ext>
              </a:extLst>
            </p:cNvPr>
            <p:cNvSpPr txBox="1"/>
            <p:nvPr/>
          </p:nvSpPr>
          <p:spPr>
            <a:xfrm rot="16200000">
              <a:off x="6574251" y="3589760"/>
              <a:ext cx="9733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uncompressed </a:t>
              </a:r>
            </a:p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bunches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B674D33-E2E5-4373-9C21-7890E0F3CF9D}"/>
                </a:ext>
              </a:extLst>
            </p:cNvPr>
            <p:cNvSpPr txBox="1"/>
            <p:nvPr/>
          </p:nvSpPr>
          <p:spPr>
            <a:xfrm rot="16200000">
              <a:off x="8078531" y="3681319"/>
              <a:ext cx="8451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compressed </a:t>
              </a:r>
            </a:p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bunches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43E1BE3-E23C-43F1-8E44-6FC6AE1DC29E}"/>
                </a:ext>
              </a:extLst>
            </p:cNvPr>
            <p:cNvSpPr txBox="1"/>
            <p:nvPr/>
          </p:nvSpPr>
          <p:spPr>
            <a:xfrm>
              <a:off x="7142365" y="4477810"/>
              <a:ext cx="45397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initial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67D9582-3596-4974-BB20-AA629C77CD71}"/>
                </a:ext>
              </a:extLst>
            </p:cNvPr>
            <p:cNvSpPr txBox="1"/>
            <p:nvPr/>
          </p:nvSpPr>
          <p:spPr>
            <a:xfrm>
              <a:off x="6761762" y="2514554"/>
              <a:ext cx="204414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a=10mm, R=5m, </a:t>
              </a:r>
              <a:r>
                <a:rPr lang="en-GB" sz="9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sz="900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GB" sz="9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=0.4mm, E=0.3GeV</a:t>
              </a:r>
            </a:p>
          </p:txBody>
        </p:sp>
      </p:grp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F649AC6-6726-46AE-969C-35AF741128B0}"/>
              </a:ext>
            </a:extLst>
          </p:cNvPr>
          <p:cNvCxnSpPr>
            <a:cxnSpLocks/>
          </p:cNvCxnSpPr>
          <p:nvPr/>
        </p:nvCxnSpPr>
        <p:spPr bwMode="auto">
          <a:xfrm>
            <a:off x="4572000" y="1762003"/>
            <a:ext cx="0" cy="44970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3A2084D-CD2E-49B2-8F49-7333A35910CB}"/>
              </a:ext>
            </a:extLst>
          </p:cNvPr>
          <p:cNvSpPr txBox="1"/>
          <p:nvPr/>
        </p:nvSpPr>
        <p:spPr>
          <a:xfrm>
            <a:off x="3697896" y="3637648"/>
            <a:ext cx="241604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Coherent Edge Radiation:</a:t>
            </a:r>
          </a:p>
          <a:p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1-D, steady-state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DD1D5B4-3846-4835-A774-F5B66BD001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94875" y="4101891"/>
            <a:ext cx="2513237" cy="570336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942FC5B7-0143-4BF4-A6D9-4EDD49FA7D57}"/>
              </a:ext>
            </a:extLst>
          </p:cNvPr>
          <p:cNvSpPr/>
          <p:nvPr/>
        </p:nvSpPr>
        <p:spPr>
          <a:xfrm>
            <a:off x="7668343" y="103800"/>
            <a:ext cx="1419451" cy="2154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Di Mitri, CAS 2018 </a:t>
            </a:r>
            <a:r>
              <a:rPr lang="en-GB" sz="8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Vol.I</a:t>
            </a:r>
            <a:endParaRPr lang="en-GB" sz="8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13691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8B3EBE-29B8-487F-A213-6DC898562F6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8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45441A2-A545-4B30-AC75-6856A564B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Huang–Kim model</a:t>
            </a:r>
            <a:endParaRPr lang="en-GB" sz="2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1C6734-690D-4FDC-B6EB-735F693674AC}"/>
              </a:ext>
            </a:extLst>
          </p:cNvPr>
          <p:cNvGrpSpPr/>
          <p:nvPr/>
        </p:nvGrpSpPr>
        <p:grpSpPr>
          <a:xfrm>
            <a:off x="378638" y="1204554"/>
            <a:ext cx="1055097" cy="713351"/>
            <a:chOff x="1093712" y="2766114"/>
            <a:chExt cx="1863896" cy="127721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33981E0-663A-484B-91AE-C6C08EBB6F2C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51" r="36300" b="80229"/>
            <a:stretch/>
          </p:blipFill>
          <p:spPr bwMode="auto">
            <a:xfrm>
              <a:off x="1234315" y="2991988"/>
              <a:ext cx="1723293" cy="10513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28AE1F-E32C-4063-99F6-1A09149B48EE}"/>
                </a:ext>
              </a:extLst>
            </p:cNvPr>
            <p:cNvSpPr txBox="1"/>
            <p:nvPr/>
          </p:nvSpPr>
          <p:spPr>
            <a:xfrm>
              <a:off x="1093712" y="2766114"/>
              <a:ext cx="1733633" cy="468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density mod.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9A4CA24-75A2-4664-873F-CA6989078722}"/>
              </a:ext>
            </a:extLst>
          </p:cNvPr>
          <p:cNvGrpSpPr/>
          <p:nvPr/>
        </p:nvGrpSpPr>
        <p:grpSpPr>
          <a:xfrm>
            <a:off x="1631836" y="1512453"/>
            <a:ext cx="1051566" cy="188442"/>
            <a:chOff x="3203848" y="4077072"/>
            <a:chExt cx="2172873" cy="432048"/>
          </a:xfrm>
        </p:grpSpPr>
        <p:sp>
          <p:nvSpPr>
            <p:cNvPr id="11" name="Flowchart: Direct Access Storage 10">
              <a:extLst>
                <a:ext uri="{FF2B5EF4-FFF2-40B4-BE49-F238E27FC236}">
                  <a16:creationId xmlns:a16="http://schemas.microsoft.com/office/drawing/2014/main" id="{47A7F42E-75FB-4007-8863-E3880D0DF485}"/>
                </a:ext>
              </a:extLst>
            </p:cNvPr>
            <p:cNvSpPr/>
            <p:nvPr/>
          </p:nvSpPr>
          <p:spPr>
            <a:xfrm>
              <a:off x="3203848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2" name="Flowchart: Direct Access Storage 11">
              <a:extLst>
                <a:ext uri="{FF2B5EF4-FFF2-40B4-BE49-F238E27FC236}">
                  <a16:creationId xmlns:a16="http://schemas.microsoft.com/office/drawing/2014/main" id="{1D2E3B2E-F550-4350-9960-2264998A950F}"/>
                </a:ext>
              </a:extLst>
            </p:cNvPr>
            <p:cNvSpPr/>
            <p:nvPr/>
          </p:nvSpPr>
          <p:spPr>
            <a:xfrm>
              <a:off x="337418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3" name="Flowchart: Direct Access Storage 12">
              <a:extLst>
                <a:ext uri="{FF2B5EF4-FFF2-40B4-BE49-F238E27FC236}">
                  <a16:creationId xmlns:a16="http://schemas.microsoft.com/office/drawing/2014/main" id="{5E702184-D00B-4F2D-ABAC-DE9AFE15D12A}"/>
                </a:ext>
              </a:extLst>
            </p:cNvPr>
            <p:cNvSpPr/>
            <p:nvPr/>
          </p:nvSpPr>
          <p:spPr>
            <a:xfrm>
              <a:off x="3555088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4" name="Flowchart: Direct Access Storage 13">
              <a:extLst>
                <a:ext uri="{FF2B5EF4-FFF2-40B4-BE49-F238E27FC236}">
                  <a16:creationId xmlns:a16="http://schemas.microsoft.com/office/drawing/2014/main" id="{EAD50508-833D-4515-9E69-D2D4DD2E1BB7}"/>
                </a:ext>
              </a:extLst>
            </p:cNvPr>
            <p:cNvSpPr/>
            <p:nvPr/>
          </p:nvSpPr>
          <p:spPr>
            <a:xfrm>
              <a:off x="373686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5" name="Flowchart: Direct Access Storage 14">
              <a:extLst>
                <a:ext uri="{FF2B5EF4-FFF2-40B4-BE49-F238E27FC236}">
                  <a16:creationId xmlns:a16="http://schemas.microsoft.com/office/drawing/2014/main" id="{07AD3DF6-9217-449D-90C8-5A1858DAD50C}"/>
                </a:ext>
              </a:extLst>
            </p:cNvPr>
            <p:cNvSpPr/>
            <p:nvPr/>
          </p:nvSpPr>
          <p:spPr>
            <a:xfrm>
              <a:off x="390720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6" name="Flowchart: Direct Access Storage 15">
              <a:extLst>
                <a:ext uri="{FF2B5EF4-FFF2-40B4-BE49-F238E27FC236}">
                  <a16:creationId xmlns:a16="http://schemas.microsoft.com/office/drawing/2014/main" id="{52AFEB71-CD93-4001-8562-E53D90338551}"/>
                </a:ext>
              </a:extLst>
            </p:cNvPr>
            <p:cNvSpPr/>
            <p:nvPr/>
          </p:nvSpPr>
          <p:spPr>
            <a:xfrm>
              <a:off x="408810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7" name="Flowchart: Direct Access Storage 16">
              <a:extLst>
                <a:ext uri="{FF2B5EF4-FFF2-40B4-BE49-F238E27FC236}">
                  <a16:creationId xmlns:a16="http://schemas.microsoft.com/office/drawing/2014/main" id="{55258844-8228-4AB4-996C-CF31A9E5B820}"/>
                </a:ext>
              </a:extLst>
            </p:cNvPr>
            <p:cNvSpPr/>
            <p:nvPr/>
          </p:nvSpPr>
          <p:spPr>
            <a:xfrm>
              <a:off x="425844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8" name="Flowchart: Direct Access Storage 17">
              <a:extLst>
                <a:ext uri="{FF2B5EF4-FFF2-40B4-BE49-F238E27FC236}">
                  <a16:creationId xmlns:a16="http://schemas.microsoft.com/office/drawing/2014/main" id="{7A340209-4B77-4344-BCAD-FD266319B208}"/>
                </a:ext>
              </a:extLst>
            </p:cNvPr>
            <p:cNvSpPr/>
            <p:nvPr/>
          </p:nvSpPr>
          <p:spPr>
            <a:xfrm>
              <a:off x="442877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9" name="Flowchart: Direct Access Storage 18">
              <a:extLst>
                <a:ext uri="{FF2B5EF4-FFF2-40B4-BE49-F238E27FC236}">
                  <a16:creationId xmlns:a16="http://schemas.microsoft.com/office/drawing/2014/main" id="{5E6F2FE7-111C-4041-9E7D-A62E08859E8B}"/>
                </a:ext>
              </a:extLst>
            </p:cNvPr>
            <p:cNvSpPr/>
            <p:nvPr/>
          </p:nvSpPr>
          <p:spPr>
            <a:xfrm>
              <a:off x="460968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0" name="Flowchart: Direct Access Storage 19">
              <a:extLst>
                <a:ext uri="{FF2B5EF4-FFF2-40B4-BE49-F238E27FC236}">
                  <a16:creationId xmlns:a16="http://schemas.microsoft.com/office/drawing/2014/main" id="{18AC6B62-DE42-4FF8-AD16-BC50C5D4AB08}"/>
                </a:ext>
              </a:extLst>
            </p:cNvPr>
            <p:cNvSpPr/>
            <p:nvPr/>
          </p:nvSpPr>
          <p:spPr>
            <a:xfrm>
              <a:off x="479145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1" name="Flowchart: Direct Access Storage 20">
              <a:extLst>
                <a:ext uri="{FF2B5EF4-FFF2-40B4-BE49-F238E27FC236}">
                  <a16:creationId xmlns:a16="http://schemas.microsoft.com/office/drawing/2014/main" id="{0FAC2438-2906-408B-9DF7-1D48A1BC4D5D}"/>
                </a:ext>
              </a:extLst>
            </p:cNvPr>
            <p:cNvSpPr/>
            <p:nvPr/>
          </p:nvSpPr>
          <p:spPr>
            <a:xfrm>
              <a:off x="4961792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2" name="Flowchart: Direct Access Storage 21">
              <a:extLst>
                <a:ext uri="{FF2B5EF4-FFF2-40B4-BE49-F238E27FC236}">
                  <a16:creationId xmlns:a16="http://schemas.microsoft.com/office/drawing/2014/main" id="{120638FC-8E70-45C3-85AC-421180E46DA6}"/>
                </a:ext>
              </a:extLst>
            </p:cNvPr>
            <p:cNvSpPr/>
            <p:nvPr/>
          </p:nvSpPr>
          <p:spPr>
            <a:xfrm>
              <a:off x="514269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21F8903-F6B6-41B4-85BF-28FE8E42E02C}"/>
              </a:ext>
            </a:extLst>
          </p:cNvPr>
          <p:cNvGrpSpPr/>
          <p:nvPr/>
        </p:nvGrpSpPr>
        <p:grpSpPr>
          <a:xfrm rot="419905">
            <a:off x="4342443" y="1121991"/>
            <a:ext cx="1254116" cy="870796"/>
            <a:chOff x="3437874" y="2420888"/>
            <a:chExt cx="1198583" cy="909286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7B58D107-6A2D-470A-9CAF-6E6476ECD2CA}"/>
                </a:ext>
              </a:extLst>
            </p:cNvPr>
            <p:cNvSpPr/>
            <p:nvPr/>
          </p:nvSpPr>
          <p:spPr bwMode="auto">
            <a:xfrm rot="10800000">
              <a:off x="3893150" y="2420888"/>
              <a:ext cx="298105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A1D3BB6B-2D76-4951-9395-9E0DE397F98A}"/>
                </a:ext>
              </a:extLst>
            </p:cNvPr>
            <p:cNvSpPr/>
            <p:nvPr/>
          </p:nvSpPr>
          <p:spPr bwMode="auto">
            <a:xfrm rot="10800000">
              <a:off x="3437874" y="2623503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5DA47B53-2845-451F-A00D-78C4B9DC55DE}"/>
                </a:ext>
              </a:extLst>
            </p:cNvPr>
            <p:cNvSpPr/>
            <p:nvPr/>
          </p:nvSpPr>
          <p:spPr bwMode="auto">
            <a:xfrm rot="10800000">
              <a:off x="3605118" y="2479487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885F7893-2CDE-49DE-A3F1-0A37EBC89208}"/>
                </a:ext>
              </a:extLst>
            </p:cNvPr>
            <p:cNvSpPr/>
            <p:nvPr/>
          </p:nvSpPr>
          <p:spPr bwMode="auto">
            <a:xfrm rot="10800000">
              <a:off x="4325198" y="2479487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5484582-C749-4CBB-AEBD-377D2A612BE9}"/>
              </a:ext>
            </a:extLst>
          </p:cNvPr>
          <p:cNvGrpSpPr/>
          <p:nvPr/>
        </p:nvGrpSpPr>
        <p:grpSpPr>
          <a:xfrm>
            <a:off x="2999494" y="1059582"/>
            <a:ext cx="996445" cy="929934"/>
            <a:chOff x="5030337" y="1618801"/>
            <a:chExt cx="1689946" cy="1991544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0CC13BE-FA6E-4D6F-933E-67ACE66942BD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08" t="24449" r="36300" b="41238"/>
            <a:stretch/>
          </p:blipFill>
          <p:spPr bwMode="auto">
            <a:xfrm>
              <a:off x="5030337" y="1890960"/>
              <a:ext cx="1680307" cy="171938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0A9C09D-D646-41A8-8949-EA51DDB7DF39}"/>
                </a:ext>
              </a:extLst>
            </p:cNvPr>
            <p:cNvSpPr txBox="1"/>
            <p:nvPr/>
          </p:nvSpPr>
          <p:spPr>
            <a:xfrm>
              <a:off x="5102141" y="1618801"/>
              <a:ext cx="1618142" cy="5602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energy mod.</a:t>
              </a:r>
            </a:p>
          </p:txBody>
        </p:sp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084B538E-0DF9-4D26-8232-9556E271678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6" t="61819" r="36300" b="3540"/>
          <a:stretch/>
        </p:blipFill>
        <p:spPr bwMode="auto">
          <a:xfrm>
            <a:off x="5906637" y="843558"/>
            <a:ext cx="855125" cy="14722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7EF92F9F-3BDC-49F4-8D5B-83B1FDF79665}"/>
              </a:ext>
            </a:extLst>
          </p:cNvPr>
          <p:cNvSpPr txBox="1"/>
          <p:nvPr/>
        </p:nvSpPr>
        <p:spPr>
          <a:xfrm>
            <a:off x="5772306" y="606180"/>
            <a:ext cx="11039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ea typeface="+mn-ea"/>
              </a:rPr>
              <a:t>compression &amp; amplification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F649AC6-6726-46AE-969C-35AF741128B0}"/>
              </a:ext>
            </a:extLst>
          </p:cNvPr>
          <p:cNvCxnSpPr>
            <a:cxnSpLocks/>
          </p:cNvCxnSpPr>
          <p:nvPr/>
        </p:nvCxnSpPr>
        <p:spPr bwMode="auto">
          <a:xfrm>
            <a:off x="5580112" y="1751834"/>
            <a:ext cx="0" cy="66573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52211BA-66D3-438B-8EFC-5880878AFBFD}"/>
              </a:ext>
            </a:extLst>
          </p:cNvPr>
          <p:cNvCxnSpPr>
            <a:cxnSpLocks/>
          </p:cNvCxnSpPr>
          <p:nvPr/>
        </p:nvCxnSpPr>
        <p:spPr bwMode="auto">
          <a:xfrm>
            <a:off x="539552" y="1779662"/>
            <a:ext cx="0" cy="176326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00FF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1EE00C1-BA96-4A3D-9198-97513EE9C902}"/>
              </a:ext>
            </a:extLst>
          </p:cNvPr>
          <p:cNvSpPr txBox="1"/>
          <p:nvPr/>
        </p:nvSpPr>
        <p:spPr>
          <a:xfrm>
            <a:off x="18311" y="3507854"/>
            <a:ext cx="1606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Bunching factor:</a:t>
            </a:r>
          </a:p>
          <a:p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1-D, shot noise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C7789C24-76F2-4E51-A6E6-91233608B2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396" t="5724" r="43711" b="-2249"/>
          <a:stretch/>
        </p:blipFill>
        <p:spPr>
          <a:xfrm>
            <a:off x="1946418" y="3247672"/>
            <a:ext cx="2586480" cy="441176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EBB51231-B81F-4812-9C21-3E360D8ED48E}"/>
              </a:ext>
            </a:extLst>
          </p:cNvPr>
          <p:cNvSpPr txBox="1"/>
          <p:nvPr/>
        </p:nvSpPr>
        <p:spPr>
          <a:xfrm>
            <a:off x="4954128" y="2417187"/>
            <a:ext cx="1656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Bunching factor: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5869B83-CCE7-409A-A377-845814CB346D}"/>
                  </a:ext>
                </a:extLst>
              </p:cNvPr>
              <p:cNvSpPr/>
              <p:nvPr/>
            </p:nvSpPr>
            <p:spPr>
              <a:xfrm>
                <a:off x="4816034" y="2701982"/>
                <a:ext cx="3932428" cy="3674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Times" pitchFamily="18" charset="0"/>
                        <a:cs typeface="Times New Roman" panose="02020603050405020304" pitchFamily="18" charset="0"/>
                      </a:rPr>
                      <m:t>𝑏</m:t>
                    </m:r>
                    <m:d>
                      <m:dPr>
                        <m:begChr m:val="["/>
                        <m:endChr m:val="]"/>
                        <m:ctrlP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);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d>
                    <m:r>
                      <a:rPr lang="en-US" sz="14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);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d>
                    <m:r>
                      <a:rPr lang="en-US" sz="14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" pitchFamily="18" charset="0"/>
                        <a:cs typeface="Times New Roman" panose="02020603050405020304" pitchFamily="18" charset="0"/>
                      </a:rPr>
                      <m:t>+</m:t>
                    </m:r>
                    <m:nary>
                      <m:naryPr>
                        <m:limLoc m:val="subSup"/>
                        <m:ctrlP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sup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</m:nary>
                    <m:r>
                      <a:rPr lang="en-US" sz="14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" pitchFamily="18" charset="0"/>
                        <a:cs typeface="Times New Roman" panose="02020603050405020304" pitchFamily="18" charset="0"/>
                      </a:rPr>
                      <m:t>𝐾</m:t>
                    </m:r>
                    <m:d>
                      <m:dPr>
                        <m:ctrlP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d>
                    <m:r>
                      <a:rPr lang="en-US" sz="14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" pitchFamily="18" charset="0"/>
                        <a:cs typeface="Times New Roman" panose="02020603050405020304" pitchFamily="18" charset="0"/>
                      </a:rPr>
                      <m:t>𝑏</m:t>
                    </m:r>
                    <m:d>
                      <m:dPr>
                        <m:begChr m:val="["/>
                        <m:endChr m:val="]"/>
                        <m:ctrlP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);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</m:d>
                  </m:oMath>
                </a14:m>
                <a:r>
                  <a:rPr lang="en-US" sz="1400" dirty="0">
                    <a:solidFill>
                      <a:schemeClr val="tx1"/>
                    </a:solidFill>
                    <a:effectLst/>
                    <a:latin typeface="Palatino Linotype" panose="02040502050505030304" pitchFamily="18" charset="0"/>
                    <a:ea typeface="Times" pitchFamily="18" charset="0"/>
                    <a:cs typeface="Times New Roman" panose="02020603050405020304" pitchFamily="18" charset="0"/>
                  </a:rPr>
                  <a:t> 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5869B83-CCE7-409A-A377-845814CB34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6034" y="2701982"/>
                <a:ext cx="3932428" cy="367408"/>
              </a:xfrm>
              <a:prstGeom prst="rect">
                <a:avLst/>
              </a:prstGeom>
              <a:blipFill>
                <a:blip r:embed="rId4"/>
                <a:stretch>
                  <a:fillRect t="-100000" b="-157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Picture 33">
            <a:extLst>
              <a:ext uri="{FF2B5EF4-FFF2-40B4-BE49-F238E27FC236}">
                <a16:creationId xmlns:a16="http://schemas.microsoft.com/office/drawing/2014/main" id="{BEFCF741-51C6-48CE-8451-405084AB2A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8863" y="3282294"/>
            <a:ext cx="3506770" cy="889259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F795B528-0FE8-46FB-83DF-1FD98F6A8B7C}"/>
              </a:ext>
            </a:extLst>
          </p:cNvPr>
          <p:cNvSpPr/>
          <p:nvPr/>
        </p:nvSpPr>
        <p:spPr>
          <a:xfrm>
            <a:off x="6191807" y="3042009"/>
            <a:ext cx="6527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where</a:t>
            </a:r>
            <a:endParaRPr lang="en-US" sz="1200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2A4A653-E80F-4FF9-8713-FD5AAB166F2C}"/>
              </a:ext>
            </a:extLst>
          </p:cNvPr>
          <p:cNvSpPr/>
          <p:nvPr/>
        </p:nvSpPr>
        <p:spPr>
          <a:xfrm>
            <a:off x="4890270" y="4159480"/>
            <a:ext cx="38160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is specialized to a </a:t>
            </a:r>
            <a:r>
              <a:rPr lang="en-GB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4-dipoles chicane 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(most of CSR driven in the 4</a:t>
            </a:r>
            <a:r>
              <a:rPr lang="en-GB" sz="1600" baseline="30000" dirty="0">
                <a:solidFill>
                  <a:schemeClr val="tx1"/>
                </a:solidFill>
                <a:latin typeface="Century Gothic" panose="020B0502020202020204" pitchFamily="34" charset="0"/>
              </a:rPr>
              <a:t>th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dipole).</a:t>
            </a:r>
            <a:endParaRPr lang="en-US" sz="1600" dirty="0"/>
          </a:p>
        </p:txBody>
      </p:sp>
      <p:sp>
        <p:nvSpPr>
          <p:cNvPr id="64" name="CasellaDiTesto 11">
            <a:extLst>
              <a:ext uri="{FF2B5EF4-FFF2-40B4-BE49-F238E27FC236}">
                <a16:creationId xmlns:a16="http://schemas.microsoft.com/office/drawing/2014/main" id="{46405B97-60B5-4F92-B396-D80C47070229}"/>
              </a:ext>
            </a:extLst>
          </p:cNvPr>
          <p:cNvSpPr txBox="1"/>
          <p:nvPr/>
        </p:nvSpPr>
        <p:spPr>
          <a:xfrm>
            <a:off x="6903985" y="765393"/>
            <a:ext cx="2142209" cy="156966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Integral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linearized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Vlasov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eq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.,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solved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by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iteration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at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2</a:t>
            </a:r>
            <a:r>
              <a:rPr lang="it-IT" sz="1600" baseline="30000" dirty="0">
                <a:solidFill>
                  <a:schemeClr val="tx1"/>
                </a:solidFill>
                <a:latin typeface="Century Gothic" panose="020B0502020202020204" pitchFamily="34" charset="0"/>
              </a:rPr>
              <a:t>nd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order in kernel.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We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keep low gain </a:t>
            </a:r>
            <a:r>
              <a:rPr lang="it-IT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terms</a:t>
            </a:r>
            <a:r>
              <a:rPr lang="it-IT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in.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306797F8-3942-46F2-A2B6-AF69DD5F95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162" y="3987087"/>
            <a:ext cx="2175108" cy="5232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8E3F0B77-CE71-4DBE-9D11-650F2DF3464C}"/>
                  </a:ext>
                </a:extLst>
              </p:cNvPr>
              <p:cNvSpPr/>
              <p:nvPr/>
            </p:nvSpPr>
            <p:spPr>
              <a:xfrm>
                <a:off x="2158886" y="3978450"/>
                <a:ext cx="647420" cy="5161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𝑒𝑐</m:t>
                          </m:r>
                        </m:num>
                        <m:den>
                          <m:sSub>
                            <m:sSubPr>
                              <m:ctrlP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8E3F0B77-CE71-4DBE-9D11-650F2DF346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8886" y="3978450"/>
                <a:ext cx="647420" cy="51610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TextBox 81">
            <a:extLst>
              <a:ext uri="{FF2B5EF4-FFF2-40B4-BE49-F238E27FC236}">
                <a16:creationId xmlns:a16="http://schemas.microsoft.com/office/drawing/2014/main" id="{175171F5-ED97-497A-89D6-AD7CBDE0D197}"/>
              </a:ext>
            </a:extLst>
          </p:cNvPr>
          <p:cNvSpPr txBox="1"/>
          <p:nvPr/>
        </p:nvSpPr>
        <p:spPr>
          <a:xfrm>
            <a:off x="1904155" y="2643758"/>
            <a:ext cx="2739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Energy modulation:</a:t>
            </a:r>
          </a:p>
          <a:p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energy-dependent, s-integral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4171AC90-1819-41BF-90C3-3D682D19F96F}"/>
              </a:ext>
            </a:extLst>
          </p:cNvPr>
          <p:cNvCxnSpPr>
            <a:cxnSpLocks/>
          </p:cNvCxnSpPr>
          <p:nvPr/>
        </p:nvCxnSpPr>
        <p:spPr bwMode="auto">
          <a:xfrm>
            <a:off x="2677793" y="1751834"/>
            <a:ext cx="0" cy="8919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B05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24875C14-8288-42E3-BF8C-E40E8884425E}"/>
              </a:ext>
            </a:extLst>
          </p:cNvPr>
          <p:cNvSpPr/>
          <p:nvPr/>
        </p:nvSpPr>
        <p:spPr>
          <a:xfrm>
            <a:off x="6660232" y="84969"/>
            <a:ext cx="2336965" cy="2154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Z. Huang, K.-J. Kim, PRST-AB 5, 074401 (2002)</a:t>
            </a:r>
          </a:p>
        </p:txBody>
      </p:sp>
    </p:spTree>
    <p:extLst>
      <p:ext uri="{BB962C8B-B14F-4D97-AF65-F5344CB8AC3E}">
        <p14:creationId xmlns:p14="http://schemas.microsoft.com/office/powerpoint/2010/main" val="2951115691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8B3EBE-29B8-487F-A213-6DC898562F6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9</a:t>
            </a:fld>
            <a:endParaRPr lang="it-IT" altLang="it-IT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45441A2-A545-4B30-AC75-6856A564B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793" y="122088"/>
            <a:ext cx="5946937" cy="636913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Bosch–</a:t>
            </a:r>
            <a:r>
              <a:rPr lang="en-US" sz="2800" dirty="0" err="1">
                <a:solidFill>
                  <a:srgbClr val="0070C0"/>
                </a:solidFill>
              </a:rPr>
              <a:t>Kleman</a:t>
            </a:r>
            <a:r>
              <a:rPr lang="en-US" sz="2800" dirty="0">
                <a:solidFill>
                  <a:srgbClr val="0070C0"/>
                </a:solidFill>
              </a:rPr>
              <a:t> model</a:t>
            </a:r>
            <a:endParaRPr lang="en-GB" sz="2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1C6734-690D-4FDC-B6EB-735F693674AC}"/>
              </a:ext>
            </a:extLst>
          </p:cNvPr>
          <p:cNvGrpSpPr/>
          <p:nvPr/>
        </p:nvGrpSpPr>
        <p:grpSpPr>
          <a:xfrm>
            <a:off x="378638" y="1204554"/>
            <a:ext cx="1055097" cy="713351"/>
            <a:chOff x="1093712" y="2766114"/>
            <a:chExt cx="1863896" cy="127721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33981E0-663A-484B-91AE-C6C08EBB6F2C}"/>
                </a:ext>
              </a:extLst>
            </p:cNvPr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51" r="36300" b="80229"/>
            <a:stretch/>
          </p:blipFill>
          <p:spPr bwMode="auto">
            <a:xfrm>
              <a:off x="1234315" y="2991988"/>
              <a:ext cx="1723293" cy="10513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28AE1F-E32C-4063-99F6-1A09149B48EE}"/>
                </a:ext>
              </a:extLst>
            </p:cNvPr>
            <p:cNvSpPr txBox="1"/>
            <p:nvPr/>
          </p:nvSpPr>
          <p:spPr>
            <a:xfrm>
              <a:off x="1093712" y="2766114"/>
              <a:ext cx="1733633" cy="468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density mod.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9A4CA24-75A2-4664-873F-CA6989078722}"/>
              </a:ext>
            </a:extLst>
          </p:cNvPr>
          <p:cNvGrpSpPr/>
          <p:nvPr/>
        </p:nvGrpSpPr>
        <p:grpSpPr>
          <a:xfrm>
            <a:off x="1631836" y="1512453"/>
            <a:ext cx="1051566" cy="188442"/>
            <a:chOff x="3203848" y="4077072"/>
            <a:chExt cx="2172873" cy="432048"/>
          </a:xfrm>
        </p:grpSpPr>
        <p:sp>
          <p:nvSpPr>
            <p:cNvPr id="11" name="Flowchart: Direct Access Storage 10">
              <a:extLst>
                <a:ext uri="{FF2B5EF4-FFF2-40B4-BE49-F238E27FC236}">
                  <a16:creationId xmlns:a16="http://schemas.microsoft.com/office/drawing/2014/main" id="{47A7F42E-75FB-4007-8863-E3880D0DF485}"/>
                </a:ext>
              </a:extLst>
            </p:cNvPr>
            <p:cNvSpPr/>
            <p:nvPr/>
          </p:nvSpPr>
          <p:spPr>
            <a:xfrm>
              <a:off x="3203848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2" name="Flowchart: Direct Access Storage 11">
              <a:extLst>
                <a:ext uri="{FF2B5EF4-FFF2-40B4-BE49-F238E27FC236}">
                  <a16:creationId xmlns:a16="http://schemas.microsoft.com/office/drawing/2014/main" id="{1D2E3B2E-F550-4350-9960-2264998A950F}"/>
                </a:ext>
              </a:extLst>
            </p:cNvPr>
            <p:cNvSpPr/>
            <p:nvPr/>
          </p:nvSpPr>
          <p:spPr>
            <a:xfrm>
              <a:off x="337418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3" name="Flowchart: Direct Access Storage 12">
              <a:extLst>
                <a:ext uri="{FF2B5EF4-FFF2-40B4-BE49-F238E27FC236}">
                  <a16:creationId xmlns:a16="http://schemas.microsoft.com/office/drawing/2014/main" id="{5E702184-D00B-4F2D-ABAC-DE9AFE15D12A}"/>
                </a:ext>
              </a:extLst>
            </p:cNvPr>
            <p:cNvSpPr/>
            <p:nvPr/>
          </p:nvSpPr>
          <p:spPr>
            <a:xfrm>
              <a:off x="3555088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4" name="Flowchart: Direct Access Storage 13">
              <a:extLst>
                <a:ext uri="{FF2B5EF4-FFF2-40B4-BE49-F238E27FC236}">
                  <a16:creationId xmlns:a16="http://schemas.microsoft.com/office/drawing/2014/main" id="{EAD50508-833D-4515-9E69-D2D4DD2E1BB7}"/>
                </a:ext>
              </a:extLst>
            </p:cNvPr>
            <p:cNvSpPr/>
            <p:nvPr/>
          </p:nvSpPr>
          <p:spPr>
            <a:xfrm>
              <a:off x="373686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5" name="Flowchart: Direct Access Storage 14">
              <a:extLst>
                <a:ext uri="{FF2B5EF4-FFF2-40B4-BE49-F238E27FC236}">
                  <a16:creationId xmlns:a16="http://schemas.microsoft.com/office/drawing/2014/main" id="{07AD3DF6-9217-449D-90C8-5A1858DAD50C}"/>
                </a:ext>
              </a:extLst>
            </p:cNvPr>
            <p:cNvSpPr/>
            <p:nvPr/>
          </p:nvSpPr>
          <p:spPr>
            <a:xfrm>
              <a:off x="390720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6" name="Flowchart: Direct Access Storage 15">
              <a:extLst>
                <a:ext uri="{FF2B5EF4-FFF2-40B4-BE49-F238E27FC236}">
                  <a16:creationId xmlns:a16="http://schemas.microsoft.com/office/drawing/2014/main" id="{52AFEB71-CD93-4001-8562-E53D90338551}"/>
                </a:ext>
              </a:extLst>
            </p:cNvPr>
            <p:cNvSpPr/>
            <p:nvPr/>
          </p:nvSpPr>
          <p:spPr>
            <a:xfrm>
              <a:off x="408810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7" name="Flowchart: Direct Access Storage 16">
              <a:extLst>
                <a:ext uri="{FF2B5EF4-FFF2-40B4-BE49-F238E27FC236}">
                  <a16:creationId xmlns:a16="http://schemas.microsoft.com/office/drawing/2014/main" id="{55258844-8228-4AB4-996C-CF31A9E5B820}"/>
                </a:ext>
              </a:extLst>
            </p:cNvPr>
            <p:cNvSpPr/>
            <p:nvPr/>
          </p:nvSpPr>
          <p:spPr>
            <a:xfrm>
              <a:off x="425844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8" name="Flowchart: Direct Access Storage 17">
              <a:extLst>
                <a:ext uri="{FF2B5EF4-FFF2-40B4-BE49-F238E27FC236}">
                  <a16:creationId xmlns:a16="http://schemas.microsoft.com/office/drawing/2014/main" id="{7A340209-4B77-4344-BCAD-FD266319B208}"/>
                </a:ext>
              </a:extLst>
            </p:cNvPr>
            <p:cNvSpPr/>
            <p:nvPr/>
          </p:nvSpPr>
          <p:spPr>
            <a:xfrm>
              <a:off x="442877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9" name="Flowchart: Direct Access Storage 18">
              <a:extLst>
                <a:ext uri="{FF2B5EF4-FFF2-40B4-BE49-F238E27FC236}">
                  <a16:creationId xmlns:a16="http://schemas.microsoft.com/office/drawing/2014/main" id="{5E6F2FE7-111C-4041-9E7D-A62E08859E8B}"/>
                </a:ext>
              </a:extLst>
            </p:cNvPr>
            <p:cNvSpPr/>
            <p:nvPr/>
          </p:nvSpPr>
          <p:spPr>
            <a:xfrm>
              <a:off x="460968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0" name="Flowchart: Direct Access Storage 19">
              <a:extLst>
                <a:ext uri="{FF2B5EF4-FFF2-40B4-BE49-F238E27FC236}">
                  <a16:creationId xmlns:a16="http://schemas.microsoft.com/office/drawing/2014/main" id="{18AC6B62-DE42-4FF8-AD16-BC50C5D4AB08}"/>
                </a:ext>
              </a:extLst>
            </p:cNvPr>
            <p:cNvSpPr/>
            <p:nvPr/>
          </p:nvSpPr>
          <p:spPr>
            <a:xfrm>
              <a:off x="479145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1" name="Flowchart: Direct Access Storage 20">
              <a:extLst>
                <a:ext uri="{FF2B5EF4-FFF2-40B4-BE49-F238E27FC236}">
                  <a16:creationId xmlns:a16="http://schemas.microsoft.com/office/drawing/2014/main" id="{0FAC2438-2906-408B-9DF7-1D48A1BC4D5D}"/>
                </a:ext>
              </a:extLst>
            </p:cNvPr>
            <p:cNvSpPr/>
            <p:nvPr/>
          </p:nvSpPr>
          <p:spPr>
            <a:xfrm>
              <a:off x="4961792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2" name="Flowchart: Direct Access Storage 21">
              <a:extLst>
                <a:ext uri="{FF2B5EF4-FFF2-40B4-BE49-F238E27FC236}">
                  <a16:creationId xmlns:a16="http://schemas.microsoft.com/office/drawing/2014/main" id="{120638FC-8E70-45C3-85AC-421180E46DA6}"/>
                </a:ext>
              </a:extLst>
            </p:cNvPr>
            <p:cNvSpPr/>
            <p:nvPr/>
          </p:nvSpPr>
          <p:spPr>
            <a:xfrm>
              <a:off x="514269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orbel" panose="020B0503020204020204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21F8903-F6B6-41B4-85BF-28FE8E42E02C}"/>
              </a:ext>
            </a:extLst>
          </p:cNvPr>
          <p:cNvGrpSpPr/>
          <p:nvPr/>
        </p:nvGrpSpPr>
        <p:grpSpPr>
          <a:xfrm rot="419905">
            <a:off x="4342443" y="1121991"/>
            <a:ext cx="1254116" cy="870796"/>
            <a:chOff x="3437874" y="2420888"/>
            <a:chExt cx="1198583" cy="909286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7B58D107-6A2D-470A-9CAF-6E6476ECD2CA}"/>
                </a:ext>
              </a:extLst>
            </p:cNvPr>
            <p:cNvSpPr/>
            <p:nvPr/>
          </p:nvSpPr>
          <p:spPr bwMode="auto">
            <a:xfrm rot="10800000">
              <a:off x="3893150" y="2420888"/>
              <a:ext cx="298105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A1D3BB6B-2D76-4951-9395-9E0DE397F98A}"/>
                </a:ext>
              </a:extLst>
            </p:cNvPr>
            <p:cNvSpPr/>
            <p:nvPr/>
          </p:nvSpPr>
          <p:spPr bwMode="auto">
            <a:xfrm rot="10800000">
              <a:off x="3437874" y="2623503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5DA47B53-2845-451F-A00D-78C4B9DC55DE}"/>
                </a:ext>
              </a:extLst>
            </p:cNvPr>
            <p:cNvSpPr/>
            <p:nvPr/>
          </p:nvSpPr>
          <p:spPr bwMode="auto">
            <a:xfrm rot="10800000">
              <a:off x="3605118" y="2479487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885F7893-2CDE-49DE-A3F1-0A37EBC89208}"/>
                </a:ext>
              </a:extLst>
            </p:cNvPr>
            <p:cNvSpPr/>
            <p:nvPr/>
          </p:nvSpPr>
          <p:spPr bwMode="auto">
            <a:xfrm rot="10800000">
              <a:off x="4325198" y="2479487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947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5484582-C749-4CBB-AEBD-377D2A612BE9}"/>
              </a:ext>
            </a:extLst>
          </p:cNvPr>
          <p:cNvGrpSpPr/>
          <p:nvPr/>
        </p:nvGrpSpPr>
        <p:grpSpPr>
          <a:xfrm>
            <a:off x="2999494" y="1059582"/>
            <a:ext cx="996445" cy="929934"/>
            <a:chOff x="5030337" y="1618801"/>
            <a:chExt cx="1689946" cy="1991544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0CC13BE-FA6E-4D6F-933E-67ACE66942BD}"/>
                </a:ext>
              </a:extLst>
            </p:cNvPr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08" t="24449" r="36300" b="41238"/>
            <a:stretch/>
          </p:blipFill>
          <p:spPr bwMode="auto">
            <a:xfrm>
              <a:off x="5030337" y="1890960"/>
              <a:ext cx="1680307" cy="171938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0A9C09D-D646-41A8-8949-EA51DDB7DF39}"/>
                </a:ext>
              </a:extLst>
            </p:cNvPr>
            <p:cNvSpPr txBox="1"/>
            <p:nvPr/>
          </p:nvSpPr>
          <p:spPr>
            <a:xfrm>
              <a:off x="5102141" y="1618801"/>
              <a:ext cx="1618142" cy="5602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  <a:ea typeface="+mn-ea"/>
                </a:rPr>
                <a:t>energy mod.</a:t>
              </a:r>
            </a:p>
          </p:txBody>
        </p:sp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084B538E-0DF9-4D26-8232-9556E2716781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6" t="61819" r="36300" b="3540"/>
          <a:stretch/>
        </p:blipFill>
        <p:spPr bwMode="auto">
          <a:xfrm>
            <a:off x="5906637" y="843558"/>
            <a:ext cx="855125" cy="14722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7EF92F9F-3BDC-49F4-8D5B-83B1FDF79665}"/>
              </a:ext>
            </a:extLst>
          </p:cNvPr>
          <p:cNvSpPr txBox="1"/>
          <p:nvPr/>
        </p:nvSpPr>
        <p:spPr>
          <a:xfrm>
            <a:off x="5772306" y="606180"/>
            <a:ext cx="11039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ea typeface="+mn-ea"/>
              </a:rPr>
              <a:t>compression &amp; amplification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F649AC6-6726-46AE-969C-35AF741128B0}"/>
              </a:ext>
            </a:extLst>
          </p:cNvPr>
          <p:cNvCxnSpPr>
            <a:cxnSpLocks/>
          </p:cNvCxnSpPr>
          <p:nvPr/>
        </p:nvCxnSpPr>
        <p:spPr bwMode="auto">
          <a:xfrm>
            <a:off x="5580112" y="1751834"/>
            <a:ext cx="0" cy="66573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52211BA-66D3-438B-8EFC-5880878AFBFD}"/>
              </a:ext>
            </a:extLst>
          </p:cNvPr>
          <p:cNvCxnSpPr>
            <a:cxnSpLocks/>
          </p:cNvCxnSpPr>
          <p:nvPr/>
        </p:nvCxnSpPr>
        <p:spPr bwMode="auto">
          <a:xfrm>
            <a:off x="539552" y="1779662"/>
            <a:ext cx="0" cy="176326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00FF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1EE00C1-BA96-4A3D-9198-97513EE9C902}"/>
              </a:ext>
            </a:extLst>
          </p:cNvPr>
          <p:cNvSpPr txBox="1"/>
          <p:nvPr/>
        </p:nvSpPr>
        <p:spPr>
          <a:xfrm>
            <a:off x="18311" y="3507854"/>
            <a:ext cx="1606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Bunching factor:</a:t>
            </a:r>
          </a:p>
          <a:p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1-D, shot noise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E729EAC-DE68-40BB-A048-83EC91EE4722}"/>
              </a:ext>
            </a:extLst>
          </p:cNvPr>
          <p:cNvSpPr txBox="1"/>
          <p:nvPr/>
        </p:nvSpPr>
        <p:spPr>
          <a:xfrm>
            <a:off x="1904155" y="2643758"/>
            <a:ext cx="2739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Energy modulation:</a:t>
            </a:r>
          </a:p>
          <a:p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energy-dependent, s-integral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46D37BF6-02CD-409C-A066-445DDCC5D470}"/>
              </a:ext>
            </a:extLst>
          </p:cNvPr>
          <p:cNvCxnSpPr>
            <a:cxnSpLocks/>
          </p:cNvCxnSpPr>
          <p:nvPr/>
        </p:nvCxnSpPr>
        <p:spPr bwMode="auto">
          <a:xfrm>
            <a:off x="2677793" y="1751834"/>
            <a:ext cx="0" cy="8919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B05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EBB51231-B81F-4812-9C21-3E360D8ED48E}"/>
              </a:ext>
            </a:extLst>
          </p:cNvPr>
          <p:cNvSpPr txBox="1"/>
          <p:nvPr/>
        </p:nvSpPr>
        <p:spPr>
          <a:xfrm>
            <a:off x="4954128" y="2417187"/>
            <a:ext cx="1656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Bunching factor: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795B528-0FE8-46FB-83DF-1FD98F6A8B7C}"/>
              </a:ext>
            </a:extLst>
          </p:cNvPr>
          <p:cNvSpPr/>
          <p:nvPr/>
        </p:nvSpPr>
        <p:spPr>
          <a:xfrm>
            <a:off x="6344687" y="3257435"/>
            <a:ext cx="731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where</a:t>
            </a:r>
            <a:endParaRPr lang="en-US" sz="1400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2A4A653-E80F-4FF9-8713-FD5AAB166F2C}"/>
              </a:ext>
            </a:extLst>
          </p:cNvPr>
          <p:cNvSpPr/>
          <p:nvPr/>
        </p:nvSpPr>
        <p:spPr>
          <a:xfrm>
            <a:off x="5165795" y="4393436"/>
            <a:ext cx="33541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are for </a:t>
            </a:r>
            <a:r>
              <a:rPr lang="en-GB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generic dispersive terms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.</a:t>
            </a:r>
            <a:endParaRPr lang="en-US" sz="1600" dirty="0"/>
          </a:p>
        </p:txBody>
      </p:sp>
      <p:sp>
        <p:nvSpPr>
          <p:cNvPr id="64" name="CasellaDiTesto 11">
            <a:extLst>
              <a:ext uri="{FF2B5EF4-FFF2-40B4-BE49-F238E27FC236}">
                <a16:creationId xmlns:a16="http://schemas.microsoft.com/office/drawing/2014/main" id="{46405B97-60B5-4F92-B396-D80C47070229}"/>
              </a:ext>
            </a:extLst>
          </p:cNvPr>
          <p:cNvSpPr txBox="1"/>
          <p:nvPr/>
        </p:nvSpPr>
        <p:spPr>
          <a:xfrm>
            <a:off x="6876256" y="776087"/>
            <a:ext cx="2176716" cy="132343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Matrix model for modulations in the 2-D long. ph. sp.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Low gain terms included by def.</a:t>
            </a:r>
            <a:endParaRPr lang="it-IT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6E91A9A-0458-45FD-AF92-65D9D27FB656}"/>
                  </a:ext>
                </a:extLst>
              </p:cNvPr>
              <p:cNvSpPr/>
              <p:nvPr/>
            </p:nvSpPr>
            <p:spPr>
              <a:xfrm>
                <a:off x="1944792" y="3174556"/>
                <a:ext cx="2861168" cy="5763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begChr m:val=""/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den>
                      </m:f>
                      <m:d>
                        <m:d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d>
                                  <m:dPr>
                                    <m:begChr m:val=""/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140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</m:e>
                              <m:e>
                                <m:r>
                                  <a:rPr lang="en-US" sz="14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4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𝑖𝑛𝑡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</m:d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e>
                                <m:d>
                                  <m:dPr>
                                    <m:begChr m:val=""/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140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(0</m:t>
                                    </m:r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6E91A9A-0458-45FD-AF92-65D9D27FB6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4792" y="3174556"/>
                <a:ext cx="2861168" cy="576376"/>
              </a:xfrm>
              <a:prstGeom prst="rect">
                <a:avLst/>
              </a:prstGeom>
              <a:blipFill>
                <a:blip r:embed="rId4"/>
                <a:stretch>
                  <a:fillRect t="-51064" r="-9168" b="-84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7B9E801-7A26-471D-9C64-FF1810F8C2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575549"/>
              </p:ext>
            </p:extLst>
          </p:nvPr>
        </p:nvGraphicFramePr>
        <p:xfrm>
          <a:off x="5182579" y="2759449"/>
          <a:ext cx="2845803" cy="556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3" r:id="rId5" imgW="2552700" imgH="457200" progId="Equation.3">
                  <p:embed/>
                </p:oleObj>
              </mc:Choice>
              <mc:Fallback>
                <p:oleObj r:id="rId5" imgW="255270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2579" y="2759449"/>
                        <a:ext cx="2845803" cy="5560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B409FC4C-5788-4065-B0FC-FBF5FC648F42}"/>
                  </a:ext>
                </a:extLst>
              </p:cNvPr>
              <p:cNvSpPr/>
              <p:nvPr/>
            </p:nvSpPr>
            <p:spPr>
              <a:xfrm>
                <a:off x="5360139" y="3533506"/>
                <a:ext cx="2704138" cy="4700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sz="12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2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12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begChr m:val=""/>
                              <m:endChr m:val="]"/>
                              <m:ctrlP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12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sz="12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sz="12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co</m:t>
                              </m:r>
                              <m:func>
                                <m:funcPr>
                                  <m:ctrlP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2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fName>
                                <m:e>
                                  <m:r>
                                    <a:rPr lang="en-US" sz="12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[</m:t>
                                  </m:r>
                                </m:e>
                              </m:func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d>
                                <m:dPr>
                                  <m:ctrlP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</m:d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2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56</m:t>
                                  </m:r>
                                </m:sub>
                              </m:sSub>
                              <m:f>
                                <m:fPr>
                                  <m:type m:val="lin"/>
                                  <m:ctrlP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num>
                                <m:den>
                                  <m: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B409FC4C-5788-4065-B0FC-FBF5FC648F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0139" y="3533506"/>
                <a:ext cx="2704138" cy="470000"/>
              </a:xfrm>
              <a:prstGeom prst="rect">
                <a:avLst/>
              </a:prstGeom>
              <a:blipFill>
                <a:blip r:embed="rId7"/>
                <a:stretch>
                  <a:fillRect t="-161039" r="-9910" b="-2311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08E917F5-46CF-40D5-8A73-C1B38BF2C606}"/>
                  </a:ext>
                </a:extLst>
              </p:cNvPr>
              <p:cNvSpPr/>
              <p:nvPr/>
            </p:nvSpPr>
            <p:spPr>
              <a:xfrm>
                <a:off x="5364146" y="3890466"/>
                <a:ext cx="2696123" cy="4700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b>
                          <m:r>
                            <a:rPr lang="en-US" sz="12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2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12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begChr m:val=""/>
                              <m:endChr m:val="]"/>
                              <m:ctrlP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12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sz="12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sz="12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si</m:t>
                              </m:r>
                              <m:func>
                                <m:funcPr>
                                  <m:ctrlP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2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fName>
                                <m:e>
                                  <m:r>
                                    <a:rPr lang="en-US" sz="12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[</m:t>
                                  </m:r>
                                </m:e>
                              </m:func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d>
                                <m:dPr>
                                  <m:ctrlP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</m:d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2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56</m:t>
                                  </m:r>
                                </m:sub>
                              </m:sSub>
                              <m:f>
                                <m:fPr>
                                  <m:type m:val="lin"/>
                                  <m:ctrlP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num>
                                <m:den>
                                  <m:r>
                                    <a:rPr lang="en-US" sz="1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08E917F5-46CF-40D5-8A73-C1B38BF2C6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146" y="3890466"/>
                <a:ext cx="2696123" cy="470000"/>
              </a:xfrm>
              <a:prstGeom prst="rect">
                <a:avLst/>
              </a:prstGeom>
              <a:blipFill>
                <a:blip r:embed="rId8"/>
                <a:stretch>
                  <a:fillRect t="-161039" r="-9955" b="-2311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>
            <a:extLst>
              <a:ext uri="{FF2B5EF4-FFF2-40B4-BE49-F238E27FC236}">
                <a16:creationId xmlns:a16="http://schemas.microsoft.com/office/drawing/2014/main" id="{88CE1276-05D4-4228-AEF6-AAB830D694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162" y="3987087"/>
            <a:ext cx="2175108" cy="5232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1B05436-5B11-4F90-ADF2-7D0141624821}"/>
                  </a:ext>
                </a:extLst>
              </p:cNvPr>
              <p:cNvSpPr txBox="1"/>
              <p:nvPr/>
            </p:nvSpPr>
            <p:spPr>
              <a:xfrm>
                <a:off x="2385699" y="4643304"/>
                <a:ext cx="2161810" cy="2923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25F15A7-03F4-43D7-82C5-3E23DA2F108C}" type="mathplaceholder">
                        <a:rPr lang="en-US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1B05436-5B11-4F90-ADF2-7D01416248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5699" y="4643304"/>
                <a:ext cx="2161810" cy="292388"/>
              </a:xfrm>
              <a:prstGeom prst="rect">
                <a:avLst/>
              </a:prstGeom>
              <a:blipFill>
                <a:blip r:embed="rId10"/>
                <a:stretch>
                  <a:fillRect l="-2535" r="-1690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9E5DFC61-4C8D-4B5C-AB44-1F02CFC3DD28}"/>
                  </a:ext>
                </a:extLst>
              </p:cNvPr>
              <p:cNvSpPr/>
              <p:nvPr/>
            </p:nvSpPr>
            <p:spPr>
              <a:xfrm>
                <a:off x="2158886" y="3978450"/>
                <a:ext cx="647420" cy="5161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𝑒𝑐</m:t>
                          </m:r>
                        </m:num>
                        <m:den>
                          <m:sSub>
                            <m:sSubPr>
                              <m:ctrlP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9E5DFC61-4C8D-4B5C-AB44-1F02CFC3DD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8886" y="3978450"/>
                <a:ext cx="647420" cy="51610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>
            <a:extLst>
              <a:ext uri="{FF2B5EF4-FFF2-40B4-BE49-F238E27FC236}">
                <a16:creationId xmlns:a16="http://schemas.microsoft.com/office/drawing/2014/main" id="{5DF47824-DE67-4711-800B-FD174F41CD3D}"/>
              </a:ext>
            </a:extLst>
          </p:cNvPr>
          <p:cNvSpPr/>
          <p:nvPr/>
        </p:nvSpPr>
        <p:spPr>
          <a:xfrm>
            <a:off x="6948264" y="84969"/>
            <a:ext cx="2048933" cy="2154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R. Bosch et al., PRST-AB 5, 090702 (2008)</a:t>
            </a:r>
          </a:p>
        </p:txBody>
      </p:sp>
    </p:spTree>
    <p:extLst>
      <p:ext uri="{BB962C8B-B14F-4D97-AF65-F5344CB8AC3E}">
        <p14:creationId xmlns:p14="http://schemas.microsoft.com/office/powerpoint/2010/main" val="637321858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lettra Sincrotrone Trieste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GECI-TMP-24-rev00UK</Template>
  <TotalTime>54344</TotalTime>
  <Words>1896</Words>
  <Application>Microsoft Office PowerPoint</Application>
  <PresentationFormat>On-screen Show (16:9)</PresentationFormat>
  <Paragraphs>299</Paragraphs>
  <Slides>22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Cambria Math</vt:lpstr>
      <vt:lpstr>Edwardian Script ITC</vt:lpstr>
      <vt:lpstr>Corbel</vt:lpstr>
      <vt:lpstr>Wingdings</vt:lpstr>
      <vt:lpstr>Arial</vt:lpstr>
      <vt:lpstr>Palatino Linotype</vt:lpstr>
      <vt:lpstr>Times New Roman</vt:lpstr>
      <vt:lpstr>Century Gothic</vt:lpstr>
      <vt:lpstr>Elettra Sincrotrone Trieste_Template Slides ENG</vt:lpstr>
      <vt:lpstr>Equation.DSMT4</vt:lpstr>
      <vt:lpstr>Equation.3</vt:lpstr>
      <vt:lpstr>Comparative study of microbunching instability at the FERMI FEL</vt:lpstr>
      <vt:lpstr>Motivations and contents</vt:lpstr>
      <vt:lpstr>Outline</vt:lpstr>
      <vt:lpstr>Credits</vt:lpstr>
      <vt:lpstr>Instability</vt:lpstr>
      <vt:lpstr>Cures</vt:lpstr>
      <vt:lpstr>Impedances</vt:lpstr>
      <vt:lpstr>Huang–Kim model</vt:lpstr>
      <vt:lpstr>Bosch–Kleman model</vt:lpstr>
      <vt:lpstr>Longitudinal Landau damping</vt:lpstr>
      <vt:lpstr>Transverse Landau damping</vt:lpstr>
      <vt:lpstr>Gain &amp; final energy spread</vt:lpstr>
      <vt:lpstr>Venturini’s 2nd order gain correction</vt:lpstr>
      <vt:lpstr>Intrabeam scattering</vt:lpstr>
      <vt:lpstr>Impact of IBS on the gain</vt:lpstr>
      <vt:lpstr>Comparison of IBS models</vt:lpstr>
      <vt:lpstr>Comparison of BK and HK models</vt:lpstr>
      <vt:lpstr>Validation: initial bunching</vt:lpstr>
      <vt:lpstr>BK vs. HK: FERMI BC1 only</vt:lpstr>
      <vt:lpstr>BK vs. HK: FERMI BC1+BC2</vt:lpstr>
      <vt:lpstr>FERMI-U, BC1 vs. BC1+BC2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Simone Di Mitri</cp:lastModifiedBy>
  <cp:revision>1762</cp:revision>
  <cp:lastPrinted>2015-12-09T13:35:49Z</cp:lastPrinted>
  <dcterms:created xsi:type="dcterms:W3CDTF">2015-12-09T11:23:36Z</dcterms:created>
  <dcterms:modified xsi:type="dcterms:W3CDTF">2024-09-16T08:43:21Z</dcterms:modified>
</cp:coreProperties>
</file>