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handoutMasterIdLst>
    <p:handoutMasterId r:id="rId38"/>
  </p:handoutMasterIdLst>
  <p:sldIdLst>
    <p:sldId id="267" r:id="rId2"/>
    <p:sldId id="266" r:id="rId3"/>
    <p:sldId id="279" r:id="rId4"/>
    <p:sldId id="280" r:id="rId5"/>
    <p:sldId id="328" r:id="rId6"/>
    <p:sldId id="321" r:id="rId7"/>
    <p:sldId id="323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326" r:id="rId16"/>
    <p:sldId id="330" r:id="rId17"/>
    <p:sldId id="303" r:id="rId18"/>
    <p:sldId id="320" r:id="rId19"/>
    <p:sldId id="327" r:id="rId20"/>
    <p:sldId id="331" r:id="rId21"/>
    <p:sldId id="276" r:id="rId22"/>
    <p:sldId id="278" r:id="rId23"/>
    <p:sldId id="315" r:id="rId24"/>
    <p:sldId id="325" r:id="rId25"/>
    <p:sldId id="304" r:id="rId26"/>
    <p:sldId id="305" r:id="rId27"/>
    <p:sldId id="309" r:id="rId28"/>
    <p:sldId id="298" r:id="rId29"/>
    <p:sldId id="296" r:id="rId30"/>
    <p:sldId id="299" r:id="rId31"/>
    <p:sldId id="294" r:id="rId32"/>
    <p:sldId id="275" r:id="rId33"/>
    <p:sldId id="316" r:id="rId34"/>
    <p:sldId id="277" r:id="rId35"/>
    <p:sldId id="317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Presentation" id="{523BFAC9-F27B-DF43-AD6C-E87AC2EBF529}">
          <p14:sldIdLst>
            <p14:sldId id="267"/>
            <p14:sldId id="266"/>
            <p14:sldId id="279"/>
            <p14:sldId id="280"/>
            <p14:sldId id="328"/>
            <p14:sldId id="321"/>
            <p14:sldId id="323"/>
            <p14:sldId id="281"/>
            <p14:sldId id="282"/>
            <p14:sldId id="283"/>
            <p14:sldId id="284"/>
            <p14:sldId id="285"/>
            <p14:sldId id="286"/>
            <p14:sldId id="287"/>
            <p14:sldId id="326"/>
            <p14:sldId id="330"/>
            <p14:sldId id="303"/>
            <p14:sldId id="320"/>
            <p14:sldId id="327"/>
            <p14:sldId id="331"/>
            <p14:sldId id="276"/>
            <p14:sldId id="278"/>
          </p14:sldIdLst>
        </p14:section>
        <p14:section name="Backup" id="{74AD846A-E991-864F-A298-92643ADB67F9}">
          <p14:sldIdLst>
            <p14:sldId id="315"/>
            <p14:sldId id="325"/>
            <p14:sldId id="304"/>
            <p14:sldId id="305"/>
            <p14:sldId id="309"/>
            <p14:sldId id="298"/>
            <p14:sldId id="296"/>
            <p14:sldId id="299"/>
            <p14:sldId id="294"/>
            <p14:sldId id="275"/>
            <p14:sldId id="316"/>
            <p14:sldId id="277"/>
            <p14:sldId id="31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uart Walker" initials="SW" lastIdx="4" clrIdx="0">
    <p:extLst>
      <p:ext uri="{19B8F6BF-5375-455C-9EA6-DF929625EA0E}">
        <p15:presenceInfo xmlns:p15="http://schemas.microsoft.com/office/powerpoint/2012/main" userId="6110af58b6e5c8d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22" autoAdjust="0"/>
    <p:restoredTop sz="96279" autoAdjust="0"/>
  </p:normalViewPr>
  <p:slideViewPr>
    <p:cSldViewPr showGuides="1">
      <p:cViewPr>
        <p:scale>
          <a:sx n="101" d="100"/>
          <a:sy n="101" d="100"/>
        </p:scale>
        <p:origin x="656" y="1152"/>
      </p:cViewPr>
      <p:guideLst>
        <p:guide orient="horz" pos="913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3032" y="8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14.09.24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14.09.24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spread spread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73280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46310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Injector resolution: ~200fs</a:t>
            </a:r>
          </a:p>
          <a:p>
            <a:r>
              <a:rPr lang="en-US" dirty="0"/>
              <a:t>BC2 resolution: ~8fs (down to ~4 with upgrade)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8966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pic>
        <p:nvPicPr>
          <p:cNvPr id="8" name="Grafik 7" descr="Logo Helmholtz">
            <a:extLst>
              <a:ext uri="{FF2B5EF4-FFF2-40B4-BE49-F238E27FC236}">
                <a16:creationId xmlns:a16="http://schemas.microsoft.com/office/drawing/2014/main" id="{68086B43-9215-4588-8439-4D7C07453A0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6258632"/>
            <a:ext cx="1188244" cy="161813"/>
          </a:xfrm>
          <a:prstGeom prst="rect">
            <a:avLst/>
          </a:prstGeom>
        </p:spPr>
      </p:pic>
      <p:pic>
        <p:nvPicPr>
          <p:cNvPr id="9" name="Grafik 8" descr="Logo DESY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310" y="5585299"/>
            <a:ext cx="899498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Slice Energy Spread Measurements in the EuXFEL Injector | Stuart Walker, LEDS Workshop, Frascati, Rome, 4/10/2023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Slice Energy Spread Measurements in the EuXFEL Injector | Stuart Walker, LEDS Workshop, Frascati, Rome, 4/10/2023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16810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Slice Energy Spread Measurements in the EuXFEL Injector | Stuart Walker, LEDS Workshop, Frascati, Rome, 4/10/2023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Slice Energy Spread Measurements in the EuXFEL Injector | Stuart Walker, LEDS Workshop, Frascati, Rome, 4/10/2023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Slice Energy Spread Measurements in the EuXFEL Injector | Stuart Walker, LEDS Workshop, Frascati, Rome, 4/10/2023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Slice Energy Spread Measurements in the EuXFEL Injector | Stuart Walker, LEDS Workshop, Frascati, Rome, 4/10/2023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Slice Energy Spread Measurements in the EuXFEL Injector | Stuart Walker, LEDS Workshop, Frascati, Rome, 4/10/2023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Slice Energy Spread Measurements in the EuXFEL Injector | Stuart Walker, LEDS Workshop, Frascati, Rome, 4/10/2023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F6E932F-91BF-4BB6-A060-480141891B9A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/>
            </a:pPr>
            <a:r>
              <a:rPr lang="de-DE" dirty="0"/>
              <a:t>Deutsches Elektronen-</a:t>
            </a:r>
          </a:p>
          <a:p>
            <a:pPr>
              <a:lnSpc>
                <a:spcPct val="120000"/>
              </a:lnSpc>
              <a:tabLst/>
            </a:pPr>
            <a:r>
              <a:rPr lang="de-DE" dirty="0"/>
              <a:t>Synchrotron DESY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30797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2" name="Gerader Verbinder 10"/>
          <p:cNvSpPr/>
          <p:nvPr/>
        </p:nvSpPr>
        <p:spPr>
          <a:xfrm>
            <a:off x="623888" y="339296"/>
            <a:ext cx="5292726" cy="1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3" name="Gerader Verbinder 12"/>
          <p:cNvSpPr/>
          <p:nvPr/>
        </p:nvSpPr>
        <p:spPr>
          <a:xfrm>
            <a:off x="6275389" y="339296"/>
            <a:ext cx="5292727" cy="1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34" name="Grafik 9" descr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887" y="6413956"/>
            <a:ext cx="2275202" cy="120449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Rechteck 6"/>
          <p:cNvSpPr txBox="1"/>
          <p:nvPr/>
        </p:nvSpPr>
        <p:spPr>
          <a:xfrm>
            <a:off x="623887" y="381000"/>
            <a:ext cx="529272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900"/>
            </a:lvl1pPr>
          </a:lstStyle>
          <a:p>
            <a:r>
              <a:t>Energy Spread Measurements in the EuXFEL Injector</a:t>
            </a:r>
          </a:p>
        </p:txBody>
      </p:sp>
      <p:sp>
        <p:nvSpPr>
          <p:cNvPr id="36" name="Rechteck 7"/>
          <p:cNvSpPr txBox="1"/>
          <p:nvPr/>
        </p:nvSpPr>
        <p:spPr>
          <a:xfrm>
            <a:off x="6275389" y="381000"/>
            <a:ext cx="5292725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900"/>
            </a:lvl1pPr>
          </a:lstStyle>
          <a:p>
            <a:r>
              <a:t>Stuart Walker, MXL</a:t>
            </a:r>
          </a:p>
        </p:txBody>
      </p:sp>
      <p:pic>
        <p:nvPicPr>
          <p:cNvPr id="37" name="Picture 3" descr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1752" y="6103785"/>
            <a:ext cx="1468393" cy="576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8" name="Picture 5" descr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8113" y="5973114"/>
            <a:ext cx="720001" cy="7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idx="1"/>
          </p:nvPr>
        </p:nvSpPr>
        <p:spPr>
          <a:xfrm>
            <a:off x="623889" y="2024064"/>
            <a:ext cx="10944225" cy="388937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10000"/>
              </a:lnSpc>
              <a:buSzPct val="87000"/>
              <a:buBlip>
                <a:blip r:embed="rId5"/>
              </a:buBlip>
            </a:lvl1pPr>
            <a:lvl2pPr>
              <a:buBlip>
                <a:blip r:embed="rId6"/>
              </a:buBlip>
            </a:lvl2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1608641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pic>
        <p:nvPicPr>
          <p:cNvPr id="10" name="Grafik 9" descr="Logo DESY">
            <a:extLst>
              <a:ext uri="{FF2B5EF4-FFF2-40B4-BE49-F238E27FC236}">
                <a16:creationId xmlns:a16="http://schemas.microsoft.com/office/drawing/2014/main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310" y="5585299"/>
            <a:ext cx="899498" cy="900000"/>
          </a:xfrm>
          <a:prstGeom prst="rect">
            <a:avLst/>
          </a:prstGeom>
        </p:spPr>
      </p:pic>
      <p:pic>
        <p:nvPicPr>
          <p:cNvPr id="11" name="Grafik 10" descr="Logo Helmholtz">
            <a:extLst>
              <a:ext uri="{FF2B5EF4-FFF2-40B4-BE49-F238E27FC236}">
                <a16:creationId xmlns:a16="http://schemas.microsoft.com/office/drawing/2014/main" id="{E1F0CB03-64D6-4EAD-B501-8CD3255D9F9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6258632"/>
            <a:ext cx="1188244" cy="16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023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Slice Energy Spread Measurements in the EuXFEL Injector | Stuart Walker, LEDS Workshop, Frascati, Rome, 4/10/2023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| Slice Energy Spread Measurements in the </a:t>
            </a:r>
            <a:r>
              <a:rPr lang="en-US" noProof="0" dirty="0" err="1"/>
              <a:t>EuXFEL</a:t>
            </a:r>
            <a:r>
              <a:rPr lang="en-US" noProof="0" dirty="0"/>
              <a:t> </a:t>
            </a:r>
            <a:r>
              <a:rPr lang="en-US" noProof="0" dirty="0" err="1"/>
              <a:t>linac</a:t>
            </a:r>
            <a:r>
              <a:rPr lang="en-US" noProof="0" dirty="0"/>
              <a:t> | Stuart Walker, LEDS Workshop, Bern, 19/9/2024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Slice Energy Spread Measurements in the EuXFEL Injector | Stuart Walker, LEDS Workshop, Frascati, Rome, 4/10/2023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Slice Energy Spread Measurements in the EuXFEL Injector | Stuart Walker, LEDS Workshop, Frascati, Rome, 4/10/2023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Slice Energy Spread Measurements in the EuXFEL Injector | Stuart Walker, LEDS Workshop, Frascati, Rome, 4/10/2023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587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2648930-2178-4877-B88B-682D2D03C299}"/>
              </a:ext>
            </a:extLst>
          </p:cNvPr>
          <p:cNvSpPr txBox="1"/>
          <p:nvPr userDrawn="1"/>
        </p:nvSpPr>
        <p:spPr>
          <a:xfrm>
            <a:off x="403112" y="6580800"/>
            <a:ext cx="436304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pPr lvl="0"/>
            <a:r>
              <a:rPr lang="de-DE" b="1" dirty="0">
                <a:solidFill>
                  <a:schemeClr val="accent1"/>
                </a:solidFill>
              </a:rPr>
              <a:t>DESY</a:t>
            </a:r>
            <a:r>
              <a:rPr lang="de-DE" b="1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| Slice Energy Spread Measurements in the EuXFEL Injector | Stuart Walker, LEDS Workshop, Frascati, Rome, 4/10/2023</a:t>
            </a:r>
            <a:endParaRPr lang="en-US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‹#›</a:t>
            </a:fld>
            <a:endParaRPr lang="en-US" sz="1000" b="1" noProof="0" dirty="0"/>
          </a:p>
        </p:txBody>
      </p:sp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  <p:sldLayoutId id="2147483682" r:id="rId1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mailto:stuart.walker@desy.de" TargetMode="Externa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7" Type="http://schemas.openxmlformats.org/officeDocument/2006/relationships/image" Target="../media/image310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emf"/><Relationship Id="rId5" Type="http://schemas.openxmlformats.org/officeDocument/2006/relationships/image" Target="../media/image290.png"/><Relationship Id="rId4" Type="http://schemas.openxmlformats.org/officeDocument/2006/relationships/image" Target="../media/image28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5.png"/><Relationship Id="rId5" Type="http://schemas.openxmlformats.org/officeDocument/2006/relationships/image" Target="../media/image10.png"/><Relationship Id="rId4" Type="http://schemas.openxmlformats.org/officeDocument/2006/relationships/image" Target="../media/image54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5" Type="http://schemas.openxmlformats.org/officeDocument/2006/relationships/image" Target="../media/image6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Relationship Id="rId14" Type="http://schemas.openxmlformats.org/officeDocument/2006/relationships/image" Target="../media/image6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Slice Energy Spread Measurements in the </a:t>
            </a:r>
            <a:r>
              <a:rPr lang="en-US" dirty="0" err="1"/>
              <a:t>EuXFEL</a:t>
            </a:r>
            <a:r>
              <a:rPr lang="en-US" dirty="0"/>
              <a:t> Injector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dirty="0"/>
              <a:t>Stuart Walker</a:t>
            </a:r>
            <a:r>
              <a:rPr lang="en-US" dirty="0"/>
              <a:t>, Sergey Tomin, Igor </a:t>
            </a:r>
            <a:r>
              <a:rPr lang="en-US" dirty="0" err="1"/>
              <a:t>Zagorodnov</a:t>
            </a:r>
            <a:r>
              <a:rPr lang="en-US" dirty="0"/>
              <a:t>, Nina </a:t>
            </a:r>
            <a:r>
              <a:rPr lang="en-US" dirty="0" err="1"/>
              <a:t>Golubeva</a:t>
            </a:r>
            <a:r>
              <a:rPr lang="en-US" dirty="0"/>
              <a:t>, Matthias Scholz, Winfried Decking, </a:t>
            </a:r>
            <a:r>
              <a:rPr lang="en-US" dirty="0" err="1"/>
              <a:t>Bolko</a:t>
            </a:r>
            <a:r>
              <a:rPr lang="en-US" dirty="0"/>
              <a:t> </a:t>
            </a:r>
            <a:r>
              <a:rPr lang="en-US" dirty="0" err="1"/>
              <a:t>Beutner</a:t>
            </a:r>
            <a:r>
              <a:rPr lang="en-US" dirty="0"/>
              <a:t>, </a:t>
            </a:r>
            <a:r>
              <a:rPr lang="en-US" dirty="0" err="1"/>
              <a:t>Erion</a:t>
            </a:r>
            <a:r>
              <a:rPr lang="en-US" dirty="0"/>
              <a:t> </a:t>
            </a:r>
            <a:r>
              <a:rPr lang="en-US" dirty="0" err="1"/>
              <a:t>Gjonaj</a:t>
            </a:r>
            <a:endParaRPr lang="en-US" dirty="0"/>
          </a:p>
          <a:p>
            <a:endParaRPr lang="en-US" dirty="0"/>
          </a:p>
          <a:p>
            <a:r>
              <a:rPr lang="en-US" dirty="0"/>
              <a:t>LEDS Workshop 2024, Bern</a:t>
            </a:r>
            <a:r>
              <a:rPr lang="en-US"/>
              <a:t>, 19/9/2024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234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151"/>
    </mc:Choice>
    <mc:Fallback xmlns="">
      <p:transition spd="slow" advTm="1615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D6F21-B929-1F82-5A59-BC702D9BB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Resolution Technique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7183FC-6635-C6F7-30B0-3A4E7955B5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Energy Spread Measurement</a:t>
            </a:r>
          </a:p>
          <a:p>
            <a:endParaRPr lang="en-US" dirty="0"/>
          </a:p>
        </p:txBody>
      </p:sp>
      <p:pic>
        <p:nvPicPr>
          <p:cNvPr id="6" name="Screenshot 2022-12-08 at 13.09.19.png" descr="Screenshot 2022-12-08 at 13.09.19.png">
            <a:extLst>
              <a:ext uri="{FF2B5EF4-FFF2-40B4-BE49-F238E27FC236}">
                <a16:creationId xmlns:a16="http://schemas.microsoft.com/office/drawing/2014/main" id="{15167DB7-B0BB-8873-FCFB-6AF20CB74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9140" y="1006055"/>
            <a:ext cx="7565020" cy="2141044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new-method.drawio.png" descr="new-method.drawio.png">
            <a:extLst>
              <a:ext uri="{FF2B5EF4-FFF2-40B4-BE49-F238E27FC236}">
                <a16:creationId xmlns:a16="http://schemas.microsoft.com/office/drawing/2014/main" id="{4AEAA11A-13B9-59A2-F212-285E722497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96919"/>
            <a:ext cx="12192001" cy="3043603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OTRC.64.I1D-20221128_213938_970.png" descr="OTRC.64.I1D-20221128_213938_970.png">
            <a:extLst>
              <a:ext uri="{FF2B5EF4-FFF2-40B4-BE49-F238E27FC236}">
                <a16:creationId xmlns:a16="http://schemas.microsoft.com/office/drawing/2014/main" id="{7238E63E-8E31-4C59-72E6-9222B8DC845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8787" t="36126" r="28729" b="37665"/>
          <a:stretch>
            <a:fillRect/>
          </a:stretch>
        </p:blipFill>
        <p:spPr>
          <a:xfrm>
            <a:off x="1152113" y="1697128"/>
            <a:ext cx="2188845" cy="132642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Dingbat X">
            <a:extLst>
              <a:ext uri="{FF2B5EF4-FFF2-40B4-BE49-F238E27FC236}">
                <a16:creationId xmlns:a16="http://schemas.microsoft.com/office/drawing/2014/main" id="{728323C9-97AC-F1C3-7F68-679F42CCF915}"/>
              </a:ext>
            </a:extLst>
          </p:cNvPr>
          <p:cNvSpPr/>
          <p:nvPr/>
        </p:nvSpPr>
        <p:spPr>
          <a:xfrm>
            <a:off x="6456040" y="955930"/>
            <a:ext cx="1156231" cy="13662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4" h="21548" extrusionOk="0">
                <a:moveTo>
                  <a:pt x="18655" y="0"/>
                </a:moveTo>
                <a:cubicBezTo>
                  <a:pt x="18494" y="5"/>
                  <a:pt x="18333" y="109"/>
                  <a:pt x="18066" y="314"/>
                </a:cubicBezTo>
                <a:cubicBezTo>
                  <a:pt x="15478" y="2289"/>
                  <a:pt x="13027" y="4381"/>
                  <a:pt x="10727" y="6600"/>
                </a:cubicBezTo>
                <a:cubicBezTo>
                  <a:pt x="10587" y="6735"/>
                  <a:pt x="10434" y="6862"/>
                  <a:pt x="10258" y="7020"/>
                </a:cubicBezTo>
                <a:cubicBezTo>
                  <a:pt x="10102" y="6832"/>
                  <a:pt x="9974" y="6685"/>
                  <a:pt x="9856" y="6533"/>
                </a:cubicBezTo>
                <a:cubicBezTo>
                  <a:pt x="8908" y="5315"/>
                  <a:pt x="7971" y="4091"/>
                  <a:pt x="7009" y="2882"/>
                </a:cubicBezTo>
                <a:cubicBezTo>
                  <a:pt x="6625" y="2399"/>
                  <a:pt x="6178" y="1951"/>
                  <a:pt x="5769" y="1483"/>
                </a:cubicBezTo>
                <a:cubicBezTo>
                  <a:pt x="5573" y="1260"/>
                  <a:pt x="5327" y="1254"/>
                  <a:pt x="5044" y="1314"/>
                </a:cubicBezTo>
                <a:cubicBezTo>
                  <a:pt x="4759" y="1375"/>
                  <a:pt x="4593" y="1540"/>
                  <a:pt x="4590" y="1770"/>
                </a:cubicBezTo>
                <a:cubicBezTo>
                  <a:pt x="4583" y="2129"/>
                  <a:pt x="4349" y="2291"/>
                  <a:pt x="3989" y="2389"/>
                </a:cubicBezTo>
                <a:cubicBezTo>
                  <a:pt x="3741" y="2232"/>
                  <a:pt x="3498" y="2079"/>
                  <a:pt x="3221" y="1904"/>
                </a:cubicBezTo>
                <a:cubicBezTo>
                  <a:pt x="2922" y="2176"/>
                  <a:pt x="2660" y="2427"/>
                  <a:pt x="2382" y="2665"/>
                </a:cubicBezTo>
                <a:cubicBezTo>
                  <a:pt x="2135" y="2876"/>
                  <a:pt x="2125" y="3090"/>
                  <a:pt x="2231" y="3371"/>
                </a:cubicBezTo>
                <a:cubicBezTo>
                  <a:pt x="3179" y="5877"/>
                  <a:pt x="4394" y="8283"/>
                  <a:pt x="5880" y="10593"/>
                </a:cubicBezTo>
                <a:cubicBezTo>
                  <a:pt x="5956" y="10712"/>
                  <a:pt x="6024" y="10835"/>
                  <a:pt x="6094" y="10951"/>
                </a:cubicBezTo>
                <a:cubicBezTo>
                  <a:pt x="4046" y="12991"/>
                  <a:pt x="2019" y="15012"/>
                  <a:pt x="0" y="17024"/>
                </a:cubicBezTo>
                <a:cubicBezTo>
                  <a:pt x="166" y="17359"/>
                  <a:pt x="297" y="17644"/>
                  <a:pt x="450" y="17921"/>
                </a:cubicBezTo>
                <a:cubicBezTo>
                  <a:pt x="559" y="18117"/>
                  <a:pt x="570" y="18299"/>
                  <a:pt x="443" y="18491"/>
                </a:cubicBezTo>
                <a:cubicBezTo>
                  <a:pt x="355" y="18625"/>
                  <a:pt x="277" y="18763"/>
                  <a:pt x="214" y="18906"/>
                </a:cubicBezTo>
                <a:cubicBezTo>
                  <a:pt x="179" y="18986"/>
                  <a:pt x="139" y="19096"/>
                  <a:pt x="175" y="19164"/>
                </a:cubicBezTo>
                <a:cubicBezTo>
                  <a:pt x="462" y="19717"/>
                  <a:pt x="876" y="20186"/>
                  <a:pt x="1406" y="20550"/>
                </a:cubicBezTo>
                <a:cubicBezTo>
                  <a:pt x="1668" y="20457"/>
                  <a:pt x="1862" y="20370"/>
                  <a:pt x="2068" y="20319"/>
                </a:cubicBezTo>
                <a:cubicBezTo>
                  <a:pt x="2305" y="20259"/>
                  <a:pt x="2506" y="20384"/>
                  <a:pt x="2432" y="20567"/>
                </a:cubicBezTo>
                <a:cubicBezTo>
                  <a:pt x="2271" y="20967"/>
                  <a:pt x="2606" y="21165"/>
                  <a:pt x="2838" y="21403"/>
                </a:cubicBezTo>
                <a:cubicBezTo>
                  <a:pt x="3027" y="21596"/>
                  <a:pt x="3335" y="21593"/>
                  <a:pt x="3548" y="21414"/>
                </a:cubicBezTo>
                <a:cubicBezTo>
                  <a:pt x="3624" y="21350"/>
                  <a:pt x="3679" y="21268"/>
                  <a:pt x="3745" y="21195"/>
                </a:cubicBezTo>
                <a:cubicBezTo>
                  <a:pt x="5406" y="19353"/>
                  <a:pt x="7068" y="17510"/>
                  <a:pt x="8732" y="15669"/>
                </a:cubicBezTo>
                <a:cubicBezTo>
                  <a:pt x="8850" y="15538"/>
                  <a:pt x="8982" y="15417"/>
                  <a:pt x="9151" y="15248"/>
                </a:cubicBezTo>
                <a:cubicBezTo>
                  <a:pt x="9312" y="15457"/>
                  <a:pt x="9442" y="15618"/>
                  <a:pt x="9566" y="15782"/>
                </a:cubicBezTo>
                <a:cubicBezTo>
                  <a:pt x="10552" y="17091"/>
                  <a:pt x="11622" y="18348"/>
                  <a:pt x="12799" y="19538"/>
                </a:cubicBezTo>
                <a:cubicBezTo>
                  <a:pt x="13137" y="19880"/>
                  <a:pt x="13363" y="19913"/>
                  <a:pt x="13764" y="19639"/>
                </a:cubicBezTo>
                <a:cubicBezTo>
                  <a:pt x="14071" y="19429"/>
                  <a:pt x="14340" y="19181"/>
                  <a:pt x="14638" y="18942"/>
                </a:cubicBezTo>
                <a:cubicBezTo>
                  <a:pt x="14977" y="19118"/>
                  <a:pt x="15325" y="19299"/>
                  <a:pt x="15670" y="19479"/>
                </a:cubicBezTo>
                <a:cubicBezTo>
                  <a:pt x="15874" y="19336"/>
                  <a:pt x="16024" y="19228"/>
                  <a:pt x="16179" y="19123"/>
                </a:cubicBezTo>
                <a:cubicBezTo>
                  <a:pt x="16407" y="18969"/>
                  <a:pt x="16586" y="18817"/>
                  <a:pt x="16625" y="18532"/>
                </a:cubicBezTo>
                <a:cubicBezTo>
                  <a:pt x="16663" y="18245"/>
                  <a:pt x="16848" y="17980"/>
                  <a:pt x="17238" y="17893"/>
                </a:cubicBezTo>
                <a:cubicBezTo>
                  <a:pt x="17537" y="17826"/>
                  <a:pt x="17736" y="17646"/>
                  <a:pt x="17893" y="17435"/>
                </a:cubicBezTo>
                <a:cubicBezTo>
                  <a:pt x="18144" y="17098"/>
                  <a:pt x="18337" y="16737"/>
                  <a:pt x="18424" y="16377"/>
                </a:cubicBezTo>
                <a:cubicBezTo>
                  <a:pt x="16705" y="14528"/>
                  <a:pt x="15014" y="12708"/>
                  <a:pt x="13308" y="10873"/>
                </a:cubicBezTo>
                <a:cubicBezTo>
                  <a:pt x="13494" y="10665"/>
                  <a:pt x="13612" y="10530"/>
                  <a:pt x="13734" y="10397"/>
                </a:cubicBezTo>
                <a:cubicBezTo>
                  <a:pt x="15805" y="8137"/>
                  <a:pt x="18039" y="6000"/>
                  <a:pt x="20413" y="3968"/>
                </a:cubicBezTo>
                <a:cubicBezTo>
                  <a:pt x="20703" y="3719"/>
                  <a:pt x="20983" y="3471"/>
                  <a:pt x="21190" y="3153"/>
                </a:cubicBezTo>
                <a:cubicBezTo>
                  <a:pt x="21585" y="2544"/>
                  <a:pt x="21600" y="2565"/>
                  <a:pt x="21129" y="2026"/>
                </a:cubicBezTo>
                <a:cubicBezTo>
                  <a:pt x="20955" y="1827"/>
                  <a:pt x="20762" y="1776"/>
                  <a:pt x="20487" y="1772"/>
                </a:cubicBezTo>
                <a:cubicBezTo>
                  <a:pt x="19961" y="1764"/>
                  <a:pt x="19720" y="1486"/>
                  <a:pt x="19806" y="1064"/>
                </a:cubicBezTo>
                <a:cubicBezTo>
                  <a:pt x="19825" y="971"/>
                  <a:pt x="19804" y="847"/>
                  <a:pt x="19743" y="773"/>
                </a:cubicBezTo>
                <a:cubicBezTo>
                  <a:pt x="19597" y="599"/>
                  <a:pt x="19434" y="429"/>
                  <a:pt x="19245" y="289"/>
                </a:cubicBezTo>
                <a:cubicBezTo>
                  <a:pt x="18978" y="92"/>
                  <a:pt x="18816" y="-4"/>
                  <a:pt x="18655" y="0"/>
                </a:cubicBezTo>
                <a:close/>
              </a:path>
            </a:pathLst>
          </a:custGeom>
          <a:solidFill>
            <a:srgbClr val="FF0300"/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0000"/>
                </a:solidFill>
              </a:defRPr>
            </a:pPr>
            <a:endParaRPr/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0134AB59-D132-1C8D-69CE-4579ED08D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416" y="6580800"/>
            <a:ext cx="9901099" cy="186841"/>
          </a:xfrm>
        </p:spPr>
        <p:txBody>
          <a:bodyPr/>
          <a:lstStyle/>
          <a:p>
            <a:r>
              <a:rPr lang="en-US" dirty="0"/>
              <a:t>| Slice Energy Spread Measurements in the </a:t>
            </a:r>
            <a:r>
              <a:rPr lang="en-US" dirty="0" err="1"/>
              <a:t>EuXFEL</a:t>
            </a:r>
            <a:r>
              <a:rPr lang="en-US" dirty="0"/>
              <a:t> </a:t>
            </a:r>
            <a:r>
              <a:rPr lang="en-US" dirty="0" err="1"/>
              <a:t>linac</a:t>
            </a:r>
            <a:r>
              <a:rPr lang="en-US" dirty="0"/>
              <a:t> | Stuart Walker, LEDS Workshop, Bern, Switzerland, 19/09/2024</a:t>
            </a:r>
          </a:p>
        </p:txBody>
      </p:sp>
    </p:spTree>
    <p:extLst>
      <p:ext uri="{BB962C8B-B14F-4D97-AF65-F5344CB8AC3E}">
        <p14:creationId xmlns:p14="http://schemas.microsoft.com/office/powerpoint/2010/main" val="3447719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23B1E-346F-D74F-424E-720B563E8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Derived Values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93753F-85A8-9992-2EBB-D2A39BE61B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Energy Spread Measurement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Equation">
                <a:extLst>
                  <a:ext uri="{FF2B5EF4-FFF2-40B4-BE49-F238E27FC236}">
                    <a16:creationId xmlns:a16="http://schemas.microsoft.com/office/drawing/2014/main" id="{F3A98AB6-A337-0588-6E31-F3A156AFE969}"/>
                  </a:ext>
                </a:extLst>
              </p:cNvPr>
              <p:cNvSpPr txBox="1"/>
              <p:nvPr/>
            </p:nvSpPr>
            <p:spPr>
              <a:xfrm>
                <a:off x="209915" y="3805811"/>
                <a:ext cx="2867836" cy="46820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sz="3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ar-AE" sz="300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30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ar-AE" sz="30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</m:sSub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ar-AE" sz="3000" i="1" smtClean="0">
                              <a:solidFill>
                                <a:srgbClr val="8B6EC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3000" i="1">
                              <a:solidFill>
                                <a:srgbClr val="8B6EC9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ar-AE" sz="3000" i="1">
                              <a:solidFill>
                                <a:srgbClr val="8B6EC9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</m:sSub>
                      <m:sSup>
                        <m:s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sz="3000" dirty="0"/>
              </a:p>
            </p:txBody>
          </p:sp>
        </mc:Choice>
        <mc:Fallback xmlns="">
          <p:sp>
            <p:nvSpPr>
              <p:cNvPr id="7" name="Equation">
                <a:extLst>
                  <a:ext uri="{FF2B5EF4-FFF2-40B4-BE49-F238E27FC236}">
                    <a16:creationId xmlns:a16="http://schemas.microsoft.com/office/drawing/2014/main" id="{F3A98AB6-A337-0588-6E31-F3A156AFE9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915" y="3805811"/>
                <a:ext cx="2867836" cy="468205"/>
              </a:xfrm>
              <a:prstGeom prst="rect">
                <a:avLst/>
              </a:prstGeom>
              <a:blipFill>
                <a:blip r:embed="rId2"/>
                <a:stretch>
                  <a:fillRect l="-881" b="-1842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Equation">
                <a:extLst>
                  <a:ext uri="{FF2B5EF4-FFF2-40B4-BE49-F238E27FC236}">
                    <a16:creationId xmlns:a16="http://schemas.microsoft.com/office/drawing/2014/main" id="{33C75780-698C-96B2-7AD0-F8ADA32A4FD2}"/>
                  </a:ext>
                </a:extLst>
              </p:cNvPr>
              <p:cNvSpPr txBox="1"/>
              <p:nvPr/>
            </p:nvSpPr>
            <p:spPr>
              <a:xfrm>
                <a:off x="3430461" y="3846424"/>
                <a:ext cx="2915478" cy="46820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sz="3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ar-AE" sz="3000" i="1" smtClean="0">
                              <a:solidFill>
                                <a:srgbClr val="E35D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3000" i="1">
                              <a:solidFill>
                                <a:srgbClr val="E35D5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ar-AE" sz="3000" i="1">
                              <a:solidFill>
                                <a:srgbClr val="E35D5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ar-AE" sz="3000" i="1" smtClean="0">
                              <a:solidFill>
                                <a:srgbClr val="00AA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3000" i="1">
                              <a:solidFill>
                                <a:srgbClr val="00AA92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ar-AE" sz="3000" i="1">
                              <a:solidFill>
                                <a:srgbClr val="00AA92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sSup>
                        <m:s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sz="3000" dirty="0"/>
              </a:p>
            </p:txBody>
          </p:sp>
        </mc:Choice>
        <mc:Fallback xmlns="">
          <p:sp>
            <p:nvSpPr>
              <p:cNvPr id="8" name="Equation">
                <a:extLst>
                  <a:ext uri="{FF2B5EF4-FFF2-40B4-BE49-F238E27FC236}">
                    <a16:creationId xmlns:a16="http://schemas.microsoft.com/office/drawing/2014/main" id="{33C75780-698C-96B2-7AD0-F8ADA32A4F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0461" y="3846424"/>
                <a:ext cx="2915478" cy="468205"/>
              </a:xfrm>
              <a:prstGeom prst="rect">
                <a:avLst/>
              </a:prstGeom>
              <a:blipFill>
                <a:blip r:embed="rId3"/>
                <a:stretch>
                  <a:fillRect l="-870" r="-435" b="-21053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Equation">
                <a:extLst>
                  <a:ext uri="{FF2B5EF4-FFF2-40B4-BE49-F238E27FC236}">
                    <a16:creationId xmlns:a16="http://schemas.microsoft.com/office/drawing/2014/main" id="{8C6D44E6-2BF0-E150-902C-825D78B5D5A5}"/>
                  </a:ext>
                </a:extLst>
              </p:cNvPr>
              <p:cNvSpPr txBox="1"/>
              <p:nvPr/>
            </p:nvSpPr>
            <p:spPr>
              <a:xfrm>
                <a:off x="6693835" y="1043538"/>
                <a:ext cx="2893094" cy="90559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ad>
                        <m:radPr>
                          <m:degHide m:val="on"/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sub>
                          </m:s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sz="3000" dirty="0"/>
              </a:p>
            </p:txBody>
          </p:sp>
        </mc:Choice>
        <mc:Fallback xmlns="">
          <p:sp>
            <p:nvSpPr>
              <p:cNvPr id="13" name="Equation">
                <a:extLst>
                  <a:ext uri="{FF2B5EF4-FFF2-40B4-BE49-F238E27FC236}">
                    <a16:creationId xmlns:a16="http://schemas.microsoft.com/office/drawing/2014/main" id="{8C6D44E6-2BF0-E150-902C-825D78B5D5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3835" y="1043538"/>
                <a:ext cx="2893094" cy="905592"/>
              </a:xfrm>
              <a:prstGeom prst="rect">
                <a:avLst/>
              </a:prstGeom>
              <a:blipFill>
                <a:blip r:embed="rId4"/>
                <a:stretch>
                  <a:fillRect l="-3493" t="-1389" r="-6550" b="-12500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Equation">
                <a:extLst>
                  <a:ext uri="{FF2B5EF4-FFF2-40B4-BE49-F238E27FC236}">
                    <a16:creationId xmlns:a16="http://schemas.microsoft.com/office/drawing/2014/main" id="{E58ACE88-5B79-BD40-68CE-6F08556DBEED}"/>
                  </a:ext>
                </a:extLst>
              </p:cNvPr>
              <p:cNvSpPr txBox="1"/>
              <p:nvPr/>
            </p:nvSpPr>
            <p:spPr>
              <a:xfrm>
                <a:off x="6693835" y="3024273"/>
                <a:ext cx="1929336" cy="7037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sub>
                          </m:sSub>
                          <m:sSubSup>
                            <m:sSubSup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sz="3000" dirty="0"/>
              </a:p>
            </p:txBody>
          </p:sp>
        </mc:Choice>
        <mc:Fallback xmlns="">
          <p:sp>
            <p:nvSpPr>
              <p:cNvPr id="14" name="Equation">
                <a:extLst>
                  <a:ext uri="{FF2B5EF4-FFF2-40B4-BE49-F238E27FC236}">
                    <a16:creationId xmlns:a16="http://schemas.microsoft.com/office/drawing/2014/main" id="{E58ACE88-5B79-BD40-68CE-6F08556DBE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3835" y="3024273"/>
                <a:ext cx="1929336" cy="703708"/>
              </a:xfrm>
              <a:prstGeom prst="rect">
                <a:avLst/>
              </a:prstGeom>
              <a:blipFill>
                <a:blip r:embed="rId5"/>
                <a:stretch>
                  <a:fillRect l="-5229" r="-9150" b="-32143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Equation">
                <a:extLst>
                  <a:ext uri="{FF2B5EF4-FFF2-40B4-BE49-F238E27FC236}">
                    <a16:creationId xmlns:a16="http://schemas.microsoft.com/office/drawing/2014/main" id="{A5102DC3-081E-3E72-0BD3-4733BCBFB6AF}"/>
                  </a:ext>
                </a:extLst>
              </p:cNvPr>
              <p:cNvSpPr txBox="1"/>
              <p:nvPr/>
            </p:nvSpPr>
            <p:spPr>
              <a:xfrm>
                <a:off x="6676700" y="2065854"/>
                <a:ext cx="2311587" cy="90559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𝑒𝑘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sz="3000" dirty="0"/>
              </a:p>
            </p:txBody>
          </p:sp>
        </mc:Choice>
        <mc:Fallback xmlns="">
          <p:sp>
            <p:nvSpPr>
              <p:cNvPr id="15" name="Equation">
                <a:extLst>
                  <a:ext uri="{FF2B5EF4-FFF2-40B4-BE49-F238E27FC236}">
                    <a16:creationId xmlns:a16="http://schemas.microsoft.com/office/drawing/2014/main" id="{A5102DC3-081E-3E72-0BD3-4733BCBFB6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6700" y="2065854"/>
                <a:ext cx="2311587" cy="905592"/>
              </a:xfrm>
              <a:prstGeom prst="rect">
                <a:avLst/>
              </a:prstGeom>
              <a:blipFill>
                <a:blip r:embed="rId6"/>
                <a:stretch>
                  <a:fillRect l="-3825" t="-1389" r="-8197" b="-12500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Equation">
                <a:extLst>
                  <a:ext uri="{FF2B5EF4-FFF2-40B4-BE49-F238E27FC236}">
                    <a16:creationId xmlns:a16="http://schemas.microsoft.com/office/drawing/2014/main" id="{4B4DF2C6-3E0E-7CE3-B373-1EEB01F9493F}"/>
                  </a:ext>
                </a:extLst>
              </p:cNvPr>
              <p:cNvSpPr txBox="1"/>
              <p:nvPr/>
            </p:nvSpPr>
            <p:spPr>
              <a:xfrm>
                <a:off x="6693835" y="4681457"/>
                <a:ext cx="2384932" cy="7037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  <m:sup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sz="3000" dirty="0"/>
              </a:p>
            </p:txBody>
          </p:sp>
        </mc:Choice>
        <mc:Fallback xmlns="">
          <p:sp>
            <p:nvSpPr>
              <p:cNvPr id="16" name="Equation">
                <a:extLst>
                  <a:ext uri="{FF2B5EF4-FFF2-40B4-BE49-F238E27FC236}">
                    <a16:creationId xmlns:a16="http://schemas.microsoft.com/office/drawing/2014/main" id="{4B4DF2C6-3E0E-7CE3-B373-1EEB01F949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3835" y="4681457"/>
                <a:ext cx="2384932" cy="703708"/>
              </a:xfrm>
              <a:prstGeom prst="rect">
                <a:avLst/>
              </a:prstGeom>
              <a:blipFill>
                <a:blip r:embed="rId7"/>
                <a:stretch>
                  <a:fillRect l="-4255" r="-9043" b="-32143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Equation">
                <a:extLst>
                  <a:ext uri="{FF2B5EF4-FFF2-40B4-BE49-F238E27FC236}">
                    <a16:creationId xmlns:a16="http://schemas.microsoft.com/office/drawing/2014/main" id="{F191D36D-92E4-8260-EBFF-133E5461DA12}"/>
                  </a:ext>
                </a:extLst>
              </p:cNvPr>
              <p:cNvSpPr txBox="1"/>
              <p:nvPr/>
            </p:nvSpPr>
            <p:spPr>
              <a:xfrm>
                <a:off x="6672064" y="4043967"/>
                <a:ext cx="4879941" cy="47481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+0.25</m:t>
                      </m:r>
                      <m:sSup>
                        <m:s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sSup>
                        <m:s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sz="3000" dirty="0"/>
              </a:p>
            </p:txBody>
          </p:sp>
        </mc:Choice>
        <mc:Fallback xmlns="">
          <p:sp>
            <p:nvSpPr>
              <p:cNvPr id="17" name="Equation">
                <a:extLst>
                  <a:ext uri="{FF2B5EF4-FFF2-40B4-BE49-F238E27FC236}">
                    <a16:creationId xmlns:a16="http://schemas.microsoft.com/office/drawing/2014/main" id="{F191D36D-92E4-8260-EBFF-133E5461DA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2064" y="4043967"/>
                <a:ext cx="4879941" cy="474811"/>
              </a:xfrm>
              <a:prstGeom prst="rect">
                <a:avLst/>
              </a:prstGeom>
              <a:blipFill>
                <a:blip r:embed="rId8"/>
                <a:stretch>
                  <a:fillRect l="-2597" r="-13766" b="-36842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Equation">
                <a:extLst>
                  <a:ext uri="{FF2B5EF4-FFF2-40B4-BE49-F238E27FC236}">
                    <a16:creationId xmlns:a16="http://schemas.microsoft.com/office/drawing/2014/main" id="{0F1A617A-D78C-8778-9E42-B3E2C4965AE7}"/>
                  </a:ext>
                </a:extLst>
              </p:cNvPr>
              <p:cNvSpPr txBox="1"/>
              <p:nvPr/>
            </p:nvSpPr>
            <p:spPr>
              <a:xfrm>
                <a:off x="209915" y="2442994"/>
                <a:ext cx="5586946" cy="8781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𝑒𝑘𝑉</m:t>
                      </m:r>
                      <m:sSup>
                        <m:s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sz="3000" dirty="0"/>
              </a:p>
            </p:txBody>
          </p:sp>
        </mc:Choice>
        <mc:Fallback xmlns="">
          <p:sp>
            <p:nvSpPr>
              <p:cNvPr id="19" name="Equation">
                <a:extLst>
                  <a:ext uri="{FF2B5EF4-FFF2-40B4-BE49-F238E27FC236}">
                    <a16:creationId xmlns:a16="http://schemas.microsoft.com/office/drawing/2014/main" id="{0F1A617A-D78C-8778-9E42-B3E2C4965A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915" y="2442994"/>
                <a:ext cx="5586946" cy="878191"/>
              </a:xfrm>
              <a:prstGeom prst="rect">
                <a:avLst/>
              </a:prstGeom>
              <a:blipFill>
                <a:blip r:embed="rId9"/>
                <a:stretch>
                  <a:fillRect l="-1587" r="-11791" b="-1857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D90AFA78-7B1D-5F1E-FD75-ABF4DC7C1CB3}"/>
              </a:ext>
            </a:extLst>
          </p:cNvPr>
          <p:cNvSpPr txBox="1"/>
          <p:nvPr/>
        </p:nvSpPr>
        <p:spPr>
          <a:xfrm>
            <a:off x="462607" y="1499598"/>
            <a:ext cx="2698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For the two scans: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4149074-C063-D214-3064-C42078257BF6}"/>
                  </a:ext>
                </a:extLst>
              </p:cNvPr>
              <p:cNvSpPr txBox="1"/>
              <p:nvPr/>
            </p:nvSpPr>
            <p:spPr>
              <a:xfrm>
                <a:off x="209915" y="4609891"/>
                <a:ext cx="238493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914400"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ar-AE" sz="180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AU" sz="18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AU" sz="18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n-AU" sz="18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  <m:r>
                        <a:rPr lang="ar-AE" sz="1800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ar-AE" sz="18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ar-AE" sz="18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ar-AE" sz="18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lang="ar-AE" sz="18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ar-AE" sz="1800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ar-AE" sz="18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ar-AE" sz="18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ar-AE" sz="18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a:rPr lang="ar-AE" sz="18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ar-AE" sz="1800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ar-AE" sz="18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ar-AE" sz="18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ar-AE" sz="18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ar-AE" sz="18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ar-AE" sz="18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ar-AE" sz="18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ar-AE" sz="18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Sup>
                        <m:sSubSupPr>
                          <m:ctrlPr>
                            <a:rPr lang="ar-AE" sz="18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ar-AE" sz="18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ar-AE" sz="18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  <m:sup>
                          <m:r>
                            <a:rPr lang="ar-AE" sz="18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ar-AE" sz="18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4149074-C063-D214-3064-C42078257B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915" y="4609891"/>
                <a:ext cx="2384932" cy="646331"/>
              </a:xfrm>
              <a:prstGeom prst="rect">
                <a:avLst/>
              </a:prstGeom>
              <a:blipFill>
                <a:blip r:embed="rId10"/>
                <a:stretch>
                  <a:fillRect r="-4233" b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Equation">
                <a:extLst>
                  <a:ext uri="{FF2B5EF4-FFF2-40B4-BE49-F238E27FC236}">
                    <a16:creationId xmlns:a16="http://schemas.microsoft.com/office/drawing/2014/main" id="{FE48CB75-075D-690C-E92A-88FF9D937506}"/>
                  </a:ext>
                </a:extLst>
              </p:cNvPr>
              <p:cNvSpPr txBox="1"/>
              <p:nvPr/>
            </p:nvSpPr>
            <p:spPr>
              <a:xfrm>
                <a:off x="255086" y="5358402"/>
                <a:ext cx="1748107" cy="5539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ar-AE" i="1" smtClean="0">
                              <a:solidFill>
                                <a:srgbClr val="8B6EC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ar-AE" b="0" i="1" smtClean="0">
                              <a:solidFill>
                                <a:srgbClr val="8B6EC9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ar-AE" b="0" i="1" smtClean="0">
                              <a:solidFill>
                                <a:srgbClr val="8B6EC9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ar-AE" b="0" i="1" smtClean="0">
                              <a:solidFill>
                                <a:srgbClr val="8B6EC9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  <m:r>
                        <a:rPr lang="ar-AE" i="1">
                          <a:solidFill>
                            <a:srgbClr val="8B6EC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ar-AE" i="1">
                              <a:solidFill>
                                <a:srgbClr val="8B6EC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ar-AE" i="1">
                                  <a:solidFill>
                                    <a:srgbClr val="8B6EC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ar-AE" i="1">
                                  <a:solidFill>
                                    <a:srgbClr val="8B6EC9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ar-AE" i="1">
                                  <a:solidFill>
                                    <a:srgbClr val="8B6EC9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ar-AE" i="1">
                                  <a:solidFill>
                                    <a:srgbClr val="8B6EC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ar-AE" i="1">
                                  <a:solidFill>
                                    <a:srgbClr val="8B6EC9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ar-AE" i="1">
                                  <a:solidFill>
                                    <a:srgbClr val="8B6EC9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ar-AE" i="1">
                          <a:solidFill>
                            <a:srgbClr val="8B6EC9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ar-AE" i="1">
                          <a:solidFill>
                            <a:srgbClr val="8B6EC9"/>
                          </a:solidFill>
                          <a:latin typeface="Cambria Math" panose="02040503050406030204" pitchFamily="18" charset="0"/>
                        </a:rPr>
                        <m:t>𝑒𝑘</m:t>
                      </m:r>
                      <m:sSup>
                        <m:sSupPr>
                          <m:ctrlPr>
                            <a:rPr lang="ar-AE" i="1">
                              <a:solidFill>
                                <a:srgbClr val="8B6EC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ar-AE" i="1">
                              <a:solidFill>
                                <a:srgbClr val="8B6EC9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ar-AE" i="1">
                              <a:solidFill>
                                <a:srgbClr val="8B6EC9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lang="ar-AE" i="1">
                              <a:solidFill>
                                <a:srgbClr val="8B6EC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ar-AE" i="1">
                              <a:solidFill>
                                <a:srgbClr val="8B6EC9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ar-AE" i="1">
                              <a:solidFill>
                                <a:srgbClr val="8B6EC9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  <m:sup>
                          <m:r>
                            <a:rPr lang="ar-AE" i="1">
                              <a:solidFill>
                                <a:srgbClr val="8B6EC9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ar-AE" dirty="0">
                  <a:solidFill>
                    <a:srgbClr val="8B6EC9"/>
                  </a:solidFill>
                </a:endParaRPr>
              </a:p>
            </p:txBody>
          </p:sp>
        </mc:Choice>
        <mc:Fallback xmlns="">
          <p:sp>
            <p:nvSpPr>
              <p:cNvPr id="10" name="Equation">
                <a:extLst>
                  <a:ext uri="{FF2B5EF4-FFF2-40B4-BE49-F238E27FC236}">
                    <a16:creationId xmlns:a16="http://schemas.microsoft.com/office/drawing/2014/main" id="{FE48CB75-075D-690C-E92A-88FF9D9375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086" y="5358402"/>
                <a:ext cx="1748107" cy="553998"/>
              </a:xfrm>
              <a:prstGeom prst="rect">
                <a:avLst/>
              </a:prstGeom>
              <a:blipFill>
                <a:blip r:embed="rId11"/>
                <a:stretch>
                  <a:fillRect l="-2899" r="-9420" b="-13333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Equation">
                <a:extLst>
                  <a:ext uri="{FF2B5EF4-FFF2-40B4-BE49-F238E27FC236}">
                    <a16:creationId xmlns:a16="http://schemas.microsoft.com/office/drawing/2014/main" id="{070404D4-6B20-DFD4-E7E9-B92532E3B472}"/>
                  </a:ext>
                </a:extLst>
              </p:cNvPr>
              <p:cNvSpPr txBox="1"/>
              <p:nvPr/>
            </p:nvSpPr>
            <p:spPr>
              <a:xfrm>
                <a:off x="3283356" y="4758794"/>
                <a:ext cx="1431994" cy="28084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ar-AE" i="1" smtClean="0">
                              <a:solidFill>
                                <a:srgbClr val="E35D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ar-AE" b="0" i="1" smtClean="0">
                              <a:solidFill>
                                <a:srgbClr val="E35D5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ar-AE" b="0" i="1" smtClean="0">
                              <a:solidFill>
                                <a:srgbClr val="E35D5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  <m:sup>
                          <m:r>
                            <a:rPr lang="ar-AE" b="0" i="1" smtClean="0">
                              <a:solidFill>
                                <a:srgbClr val="E35D5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  <m:r>
                        <a:rPr lang="ar-AE" i="1">
                          <a:solidFill>
                            <a:srgbClr val="E35D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ar-AE" i="1">
                              <a:solidFill>
                                <a:srgbClr val="E35D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ar-AE" i="1">
                              <a:solidFill>
                                <a:srgbClr val="E35D5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ar-AE" i="1">
                              <a:solidFill>
                                <a:srgbClr val="E35D5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lang="ar-AE" i="1">
                              <a:solidFill>
                                <a:srgbClr val="E35D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ar-AE" i="1">
                          <a:solidFill>
                            <a:srgbClr val="E35D5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ar-AE" i="1">
                              <a:solidFill>
                                <a:srgbClr val="E35D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ar-AE" i="1">
                              <a:solidFill>
                                <a:srgbClr val="E35D5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ar-AE" i="1">
                              <a:solidFill>
                                <a:srgbClr val="E35D5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a:rPr lang="ar-AE" i="1">
                              <a:solidFill>
                                <a:srgbClr val="E35D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ar-AE" dirty="0">
                  <a:solidFill>
                    <a:srgbClr val="E35D50"/>
                  </a:solidFill>
                </a:endParaRPr>
              </a:p>
            </p:txBody>
          </p:sp>
        </mc:Choice>
        <mc:Fallback xmlns="">
          <p:sp>
            <p:nvSpPr>
              <p:cNvPr id="11" name="Equation">
                <a:extLst>
                  <a:ext uri="{FF2B5EF4-FFF2-40B4-BE49-F238E27FC236}">
                    <a16:creationId xmlns:a16="http://schemas.microsoft.com/office/drawing/2014/main" id="{070404D4-6B20-DFD4-E7E9-B92532E3B4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3356" y="4758794"/>
                <a:ext cx="1431994" cy="280846"/>
              </a:xfrm>
              <a:prstGeom prst="rect">
                <a:avLst/>
              </a:prstGeom>
              <a:blipFill>
                <a:blip r:embed="rId12"/>
                <a:stretch>
                  <a:fillRect l="-2632" t="-21739" r="-11404" b="-52174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Equation">
                <a:extLst>
                  <a:ext uri="{FF2B5EF4-FFF2-40B4-BE49-F238E27FC236}">
                    <a16:creationId xmlns:a16="http://schemas.microsoft.com/office/drawing/2014/main" id="{E921F38E-80E6-32A8-2F72-A69B09D893EE}"/>
                  </a:ext>
                </a:extLst>
              </p:cNvPr>
              <p:cNvSpPr txBox="1"/>
              <p:nvPr/>
            </p:nvSpPr>
            <p:spPr>
              <a:xfrm>
                <a:off x="3254143" y="5273125"/>
                <a:ext cx="2718244" cy="51860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ar-AE" i="1" smtClean="0">
                              <a:solidFill>
                                <a:srgbClr val="00AA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ar-AE" b="0" i="1" smtClean="0">
                              <a:solidFill>
                                <a:srgbClr val="00AA92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ar-AE" b="0" i="1" smtClean="0">
                              <a:solidFill>
                                <a:srgbClr val="00AA92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  <m:sup>
                          <m:r>
                            <a:rPr lang="ar-AE" b="0" i="1" smtClean="0">
                              <a:solidFill>
                                <a:srgbClr val="00AA9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  <m:r>
                        <a:rPr lang="ar-AE" i="1">
                          <a:solidFill>
                            <a:srgbClr val="00AA9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ar-AE" i="1">
                              <a:solidFill>
                                <a:srgbClr val="00AA9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AU" b="0" i="1" smtClean="0">
                              <a:solidFill>
                                <a:srgbClr val="00AA9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ar-AE" i="1">
                                  <a:solidFill>
                                    <a:srgbClr val="00AA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ar-AE" i="1">
                                  <a:solidFill>
                                    <a:srgbClr val="00AA92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ar-AE" i="1">
                                  <a:solidFill>
                                    <a:srgbClr val="00AA9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Sup>
                        <m:sSubSupPr>
                          <m:ctrlPr>
                            <a:rPr lang="ar-AE" i="1">
                              <a:solidFill>
                                <a:srgbClr val="00AA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ar-AE" i="1">
                              <a:solidFill>
                                <a:srgbClr val="00AA92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ar-AE" i="1">
                              <a:solidFill>
                                <a:srgbClr val="00AA92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  <m:sup>
                          <m:r>
                            <a:rPr lang="ar-AE" i="1">
                              <a:solidFill>
                                <a:srgbClr val="00AA9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ar-AE" i="1">
                          <a:solidFill>
                            <a:srgbClr val="00AA9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ar-AE" i="1">
                              <a:solidFill>
                                <a:srgbClr val="00AA9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AU" b="0" i="1" smtClean="0">
                              <a:solidFill>
                                <a:srgbClr val="00AA9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ar-AE" i="1">
                                  <a:solidFill>
                                    <a:srgbClr val="00AA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ar-AE" i="1">
                                  <a:solidFill>
                                    <a:srgbClr val="00AA92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ar-AE" i="1">
                                  <a:solidFill>
                                    <a:srgbClr val="00AA9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ar-AE" i="1">
                          <a:solidFill>
                            <a:srgbClr val="00AA9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ar-AE" i="1">
                          <a:solidFill>
                            <a:srgbClr val="00AA92"/>
                          </a:solidFill>
                          <a:latin typeface="Cambria Math" panose="02040503050406030204" pitchFamily="18" charset="0"/>
                        </a:rPr>
                        <m:t>𝑒𝑘𝑉</m:t>
                      </m:r>
                      <m:sSup>
                        <m:sSupPr>
                          <m:ctrlPr>
                            <a:rPr lang="ar-AE" i="1">
                              <a:solidFill>
                                <a:srgbClr val="00AA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ar-AE" i="1">
                              <a:solidFill>
                                <a:srgbClr val="00AA92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ar-AE" i="1">
                              <a:solidFill>
                                <a:srgbClr val="00AA9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lang="ar-AE" i="1">
                              <a:solidFill>
                                <a:srgbClr val="00AA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ar-AE" i="1">
                              <a:solidFill>
                                <a:srgbClr val="00AA92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ar-AE" i="1">
                              <a:solidFill>
                                <a:srgbClr val="00AA92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  <m:sup>
                          <m:r>
                            <a:rPr lang="ar-AE" i="1">
                              <a:solidFill>
                                <a:srgbClr val="00AA9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ar-AE" dirty="0">
                  <a:solidFill>
                    <a:srgbClr val="00AA92"/>
                  </a:solidFill>
                </a:endParaRPr>
              </a:p>
            </p:txBody>
          </p:sp>
        </mc:Choice>
        <mc:Fallback xmlns="">
          <p:sp>
            <p:nvSpPr>
              <p:cNvPr id="21" name="Equation">
                <a:extLst>
                  <a:ext uri="{FF2B5EF4-FFF2-40B4-BE49-F238E27FC236}">
                    <a16:creationId xmlns:a16="http://schemas.microsoft.com/office/drawing/2014/main" id="{E921F38E-80E6-32A8-2F72-A69B09D893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4143" y="5273125"/>
                <a:ext cx="2718244" cy="518604"/>
              </a:xfrm>
              <a:prstGeom prst="rect">
                <a:avLst/>
              </a:prstGeom>
              <a:blipFill>
                <a:blip r:embed="rId13"/>
                <a:stretch>
                  <a:fillRect l="-1395" t="-4762" r="-5581" b="-1190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ECDEC23E-9AED-2C33-D67C-BB81DF1FC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416" y="6580800"/>
            <a:ext cx="9901099" cy="186841"/>
          </a:xfrm>
        </p:spPr>
        <p:txBody>
          <a:bodyPr/>
          <a:lstStyle/>
          <a:p>
            <a:r>
              <a:rPr lang="en-US" dirty="0"/>
              <a:t>| Slice Energy Spread Measurements in the </a:t>
            </a:r>
            <a:r>
              <a:rPr lang="en-US" dirty="0" err="1"/>
              <a:t>EuXFEL</a:t>
            </a:r>
            <a:r>
              <a:rPr lang="en-US" dirty="0"/>
              <a:t> </a:t>
            </a:r>
            <a:r>
              <a:rPr lang="en-US" dirty="0" err="1"/>
              <a:t>linac</a:t>
            </a:r>
            <a:r>
              <a:rPr lang="en-US" dirty="0"/>
              <a:t> | Stuart Walker, LEDS Workshop, Bern, Switzerland, 19/09/2024</a:t>
            </a:r>
          </a:p>
        </p:txBody>
      </p:sp>
    </p:spTree>
    <p:extLst>
      <p:ext uri="{BB962C8B-B14F-4D97-AF65-F5344CB8AC3E}">
        <p14:creationId xmlns:p14="http://schemas.microsoft.com/office/powerpoint/2010/main" val="303609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  <p:bldP spid="14" grpId="0"/>
      <p:bldP spid="15" grpId="0"/>
      <p:bldP spid="16" grpId="0"/>
      <p:bldP spid="19" grpId="0"/>
      <p:bldP spid="9" grpId="0"/>
      <p:bldP spid="10" grpId="0"/>
      <p:bldP spid="11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9A2BD-9A02-3F26-5E26-5273EDE2C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Injector Setup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2F274E-19DE-41C2-3DA6-278A977265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Screenshot 2022-12-08 at 13.09.19.png" descr="Screenshot 2022-12-08 at 13.09.19.png">
            <a:extLst>
              <a:ext uri="{FF2B5EF4-FFF2-40B4-BE49-F238E27FC236}">
                <a16:creationId xmlns:a16="http://schemas.microsoft.com/office/drawing/2014/main" id="{47A87D9C-607C-EC01-E92D-594F250878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518" y="3654003"/>
            <a:ext cx="9754304" cy="2760653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729DCB2-1675-AB06-8ACC-3C541B8EDABA}"/>
              </a:ext>
            </a:extLst>
          </p:cNvPr>
          <p:cNvSpPr txBox="1"/>
          <p:nvPr/>
        </p:nvSpPr>
        <p:spPr>
          <a:xfrm>
            <a:off x="329523" y="1341011"/>
            <a:ext cx="11239085" cy="3693319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Calibrate the gun phase.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Turn off AH1 for minimum chirp contribution to energy spread.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Go on crest in A1, adjust the voltage so we are at 130 MeV at the screen.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Turn the laser heater off.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Apply </a:t>
            </a:r>
            <a:r>
              <a:rPr lang="en-US" b="1" dirty="0"/>
              <a:t>special optics </a:t>
            </a:r>
            <a:r>
              <a:rPr lang="en-US" dirty="0"/>
              <a:t>to maximise the ratio of the dispersion to the betatron contributions to the spot size.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Match the central slice.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Measure the dispersion.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C94B42AC-E856-697D-DE30-E650C69AE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416" y="6580800"/>
            <a:ext cx="9901099" cy="186841"/>
          </a:xfrm>
        </p:spPr>
        <p:txBody>
          <a:bodyPr/>
          <a:lstStyle/>
          <a:p>
            <a:r>
              <a:rPr lang="en-US" dirty="0"/>
              <a:t>| Slice Energy Spread Measurements in the </a:t>
            </a:r>
            <a:r>
              <a:rPr lang="en-US" dirty="0" err="1"/>
              <a:t>EuXFEL</a:t>
            </a:r>
            <a:r>
              <a:rPr lang="en-US" dirty="0"/>
              <a:t> </a:t>
            </a:r>
            <a:r>
              <a:rPr lang="en-US" dirty="0" err="1"/>
              <a:t>linac</a:t>
            </a:r>
            <a:r>
              <a:rPr lang="en-US" dirty="0"/>
              <a:t> | Stuart Walker, LEDS Workshop, Bern, Switzerland, 19/09/2024</a:t>
            </a:r>
          </a:p>
        </p:txBody>
      </p:sp>
    </p:spTree>
    <p:extLst>
      <p:ext uri="{BB962C8B-B14F-4D97-AF65-F5344CB8AC3E}">
        <p14:creationId xmlns:p14="http://schemas.microsoft.com/office/powerpoint/2010/main" val="2778761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F37C2-1168-C442-9760-382A4BB92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Special optics for measurement from TDS to the screen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482CFA-4256-575F-EE24-1610EC2C4A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animation.gif" descr="animation.gif">
            <a:extLst>
              <a:ext uri="{FF2B5EF4-FFF2-40B4-BE49-F238E27FC236}">
                <a16:creationId xmlns:a16="http://schemas.microsoft.com/office/drawing/2014/main" id="{A77A1B32-7C29-531E-683D-8C0EBA9CC36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34887" y="1724670"/>
            <a:ext cx="10410481" cy="431583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OTRC.64.I1D-20221128_213938_970.png" descr="OTRC.64.I1D-20221128_213938_970.png">
            <a:extLst>
              <a:ext uri="{FF2B5EF4-FFF2-40B4-BE49-F238E27FC236}">
                <a16:creationId xmlns:a16="http://schemas.microsoft.com/office/drawing/2014/main" id="{D16397D7-6AD4-C0A8-B811-BF045F48E94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8787" t="36126" r="28729" b="37665"/>
          <a:stretch>
            <a:fillRect/>
          </a:stretch>
        </p:blipFill>
        <p:spPr>
          <a:xfrm>
            <a:off x="10425872" y="4631435"/>
            <a:ext cx="1564661" cy="948173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Connection Line">
            <a:extLst>
              <a:ext uri="{FF2B5EF4-FFF2-40B4-BE49-F238E27FC236}">
                <a16:creationId xmlns:a16="http://schemas.microsoft.com/office/drawing/2014/main" id="{0BEBE216-77B2-EED9-B45B-053C97AC4204}"/>
              </a:ext>
            </a:extLst>
          </p:cNvPr>
          <p:cNvSpPr/>
          <p:nvPr/>
        </p:nvSpPr>
        <p:spPr>
          <a:xfrm>
            <a:off x="6249482" y="2171642"/>
            <a:ext cx="3048028" cy="12653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342" y="434"/>
                  <a:pt x="12542" y="7634"/>
                  <a:pt x="21600" y="21600"/>
                </a:cubicBezTo>
              </a:path>
            </a:pathLst>
          </a:custGeom>
          <a:ln w="50800">
            <a:solidFill>
              <a:srgbClr val="EA3323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6" name="Connection Line">
            <a:extLst>
              <a:ext uri="{FF2B5EF4-FFF2-40B4-BE49-F238E27FC236}">
                <a16:creationId xmlns:a16="http://schemas.microsoft.com/office/drawing/2014/main" id="{6C407F62-0B44-47E3-6F96-86042569B586}"/>
              </a:ext>
            </a:extLst>
          </p:cNvPr>
          <p:cNvSpPr/>
          <p:nvPr/>
        </p:nvSpPr>
        <p:spPr>
          <a:xfrm>
            <a:off x="9913918" y="3604824"/>
            <a:ext cx="870004" cy="7784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10" extrusionOk="0">
                <a:moveTo>
                  <a:pt x="21600" y="20738"/>
                </a:moveTo>
                <a:cubicBezTo>
                  <a:pt x="12592" y="21600"/>
                  <a:pt x="5392" y="14687"/>
                  <a:pt x="0" y="0"/>
                </a:cubicBezTo>
              </a:path>
            </a:pathLst>
          </a:custGeom>
          <a:ln w="50800">
            <a:solidFill>
              <a:srgbClr val="EA3323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7" name="Screen">
            <a:extLst>
              <a:ext uri="{FF2B5EF4-FFF2-40B4-BE49-F238E27FC236}">
                <a16:creationId xmlns:a16="http://schemas.microsoft.com/office/drawing/2014/main" id="{2689FEC0-A1E2-B485-5F84-D72E73881DF1}"/>
              </a:ext>
            </a:extLst>
          </p:cNvPr>
          <p:cNvSpPr txBox="1"/>
          <p:nvPr/>
        </p:nvSpPr>
        <p:spPr>
          <a:xfrm>
            <a:off x="10793888" y="4223539"/>
            <a:ext cx="828450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Screen</a:t>
            </a:r>
          </a:p>
        </p:txBody>
      </p:sp>
      <p:sp>
        <p:nvSpPr>
          <p:cNvPr id="18" name="Connection Line">
            <a:extLst>
              <a:ext uri="{FF2B5EF4-FFF2-40B4-BE49-F238E27FC236}">
                <a16:creationId xmlns:a16="http://schemas.microsoft.com/office/drawing/2014/main" id="{4E97ADB7-AC97-9ED9-14CC-7BD537FB4F5D}"/>
              </a:ext>
            </a:extLst>
          </p:cNvPr>
          <p:cNvSpPr/>
          <p:nvPr/>
        </p:nvSpPr>
        <p:spPr>
          <a:xfrm>
            <a:off x="1639852" y="2340234"/>
            <a:ext cx="1540923" cy="11118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19157" y="8804"/>
                  <a:pt x="11957" y="16004"/>
                  <a:pt x="0" y="21600"/>
                </a:cubicBezTo>
              </a:path>
            </a:pathLst>
          </a:custGeom>
          <a:ln w="50800">
            <a:solidFill>
              <a:srgbClr val="EA3323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9" name="TDS">
            <a:extLst>
              <a:ext uri="{FF2B5EF4-FFF2-40B4-BE49-F238E27FC236}">
                <a16:creationId xmlns:a16="http://schemas.microsoft.com/office/drawing/2014/main" id="{065C0299-149A-AB18-ECD2-47FD838AAB1D}"/>
              </a:ext>
            </a:extLst>
          </p:cNvPr>
          <p:cNvSpPr txBox="1"/>
          <p:nvPr/>
        </p:nvSpPr>
        <p:spPr>
          <a:xfrm>
            <a:off x="2856026" y="1971469"/>
            <a:ext cx="561341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TDS</a:t>
            </a:r>
          </a:p>
        </p:txBody>
      </p:sp>
      <p:sp>
        <p:nvSpPr>
          <p:cNvPr id="20" name="Connection Line">
            <a:extLst>
              <a:ext uri="{FF2B5EF4-FFF2-40B4-BE49-F238E27FC236}">
                <a16:creationId xmlns:a16="http://schemas.microsoft.com/office/drawing/2014/main" id="{F104E2F2-3AE7-8467-B865-8B97CDA5232C}"/>
              </a:ext>
            </a:extLst>
          </p:cNvPr>
          <p:cNvSpPr/>
          <p:nvPr/>
        </p:nvSpPr>
        <p:spPr>
          <a:xfrm>
            <a:off x="6832035" y="3551338"/>
            <a:ext cx="1586469" cy="10229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2661" y="12267"/>
                  <a:pt x="9861" y="5067"/>
                  <a:pt x="21600" y="0"/>
                </a:cubicBezTo>
              </a:path>
            </a:pathLst>
          </a:custGeom>
          <a:ln w="50800">
            <a:solidFill>
              <a:srgbClr val="EA3323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21" name="Dipole">
            <a:extLst>
              <a:ext uri="{FF2B5EF4-FFF2-40B4-BE49-F238E27FC236}">
                <a16:creationId xmlns:a16="http://schemas.microsoft.com/office/drawing/2014/main" id="{E7568C05-570F-F845-79C5-046F9FCE0577}"/>
              </a:ext>
            </a:extLst>
          </p:cNvPr>
          <p:cNvSpPr txBox="1"/>
          <p:nvPr/>
        </p:nvSpPr>
        <p:spPr>
          <a:xfrm>
            <a:off x="6391687" y="4558759"/>
            <a:ext cx="752213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dirty="0"/>
              <a:t>Dipole</a:t>
            </a:r>
          </a:p>
        </p:txBody>
      </p:sp>
      <p:sp>
        <p:nvSpPr>
          <p:cNvPr id="8" name="Fußzeilenplatzhalter 2">
            <a:extLst>
              <a:ext uri="{FF2B5EF4-FFF2-40B4-BE49-F238E27FC236}">
                <a16:creationId xmlns:a16="http://schemas.microsoft.com/office/drawing/2014/main" id="{5B5431CB-8844-0E40-3910-C928DA2D0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416" y="6580800"/>
            <a:ext cx="9901099" cy="186841"/>
          </a:xfrm>
        </p:spPr>
        <p:txBody>
          <a:bodyPr/>
          <a:lstStyle/>
          <a:p>
            <a:r>
              <a:rPr lang="en-US" dirty="0"/>
              <a:t>| Slice Energy Spread Measurements in the </a:t>
            </a:r>
            <a:r>
              <a:rPr lang="en-US" dirty="0" err="1"/>
              <a:t>EuXFEL</a:t>
            </a:r>
            <a:r>
              <a:rPr lang="en-US" dirty="0"/>
              <a:t> </a:t>
            </a:r>
            <a:r>
              <a:rPr lang="en-US" dirty="0" err="1"/>
              <a:t>linac</a:t>
            </a:r>
            <a:r>
              <a:rPr lang="en-US" dirty="0"/>
              <a:t> | Stuart Walker, LEDS Workshop, Bern, Switzerland, 19/09/2024</a:t>
            </a:r>
          </a:p>
        </p:txBody>
      </p:sp>
    </p:spTree>
    <p:extLst>
      <p:ext uri="{BB962C8B-B14F-4D97-AF65-F5344CB8AC3E}">
        <p14:creationId xmlns:p14="http://schemas.microsoft.com/office/powerpoint/2010/main" val="19017326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60D2E-64C7-D283-3332-FA644B48F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F36906-008E-A1E6-CD9C-0E280D3A67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1.png" descr="1.png">
            <a:extLst>
              <a:ext uri="{FF2B5EF4-FFF2-40B4-BE49-F238E27FC236}">
                <a16:creationId xmlns:a16="http://schemas.microsoft.com/office/drawing/2014/main" id="{C4D141D4-6FB0-2E5D-E849-EFA0CB7CFB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816" y="1007870"/>
            <a:ext cx="7752184" cy="5044863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Group">
            <a:extLst>
              <a:ext uri="{FF2B5EF4-FFF2-40B4-BE49-F238E27FC236}">
                <a16:creationId xmlns:a16="http://schemas.microsoft.com/office/drawing/2014/main" id="{3DD20DC3-4EA3-0710-55B5-1D5EF740ABD1}"/>
              </a:ext>
            </a:extLst>
          </p:cNvPr>
          <p:cNvSpPr txBox="1"/>
          <p:nvPr/>
        </p:nvSpPr>
        <p:spPr>
          <a:xfrm>
            <a:off x="229094" y="1657911"/>
            <a:ext cx="4354737" cy="4590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pPr>
              <a:buClr>
                <a:schemeClr val="tx1"/>
              </a:buClr>
            </a:pPr>
            <a:r>
              <a:rPr dirty="0"/>
              <a:t>Take 5 background images</a:t>
            </a:r>
            <a:r>
              <a:rPr lang="en-AU" dirty="0"/>
              <a:t> at the start of the measurement, and then 30 images:</a:t>
            </a:r>
            <a:endParaRPr dirty="0"/>
          </a:p>
          <a:p>
            <a:pPr>
              <a:buClr>
                <a:schemeClr val="tx1"/>
              </a:buClr>
            </a:pPr>
            <a:endParaRPr dirty="0"/>
          </a:p>
          <a:p>
            <a:pPr marL="342900" indent="-342900"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n-GB" dirty="0"/>
              <a:t>At </a:t>
            </a:r>
            <a:r>
              <a:rPr dirty="0"/>
              <a:t>each</a:t>
            </a:r>
            <a:r>
              <a:rPr lang="en-AU" dirty="0"/>
              <a:t> TDS</a:t>
            </a:r>
            <a:r>
              <a:rPr dirty="0"/>
              <a:t> </a:t>
            </a:r>
            <a:r>
              <a:rPr lang="en-AU" b="1" i="1" dirty="0">
                <a:solidFill>
                  <a:schemeClr val="accent2"/>
                </a:solidFill>
              </a:rPr>
              <a:t>V</a:t>
            </a:r>
            <a:r>
              <a:rPr lang="en-AU" dirty="0"/>
              <a:t> </a:t>
            </a:r>
            <a:r>
              <a:rPr dirty="0"/>
              <a:t>in </a:t>
            </a:r>
            <a:r>
              <a:rPr lang="en-AU" dirty="0"/>
              <a:t>the voltage </a:t>
            </a:r>
            <a:r>
              <a:rPr dirty="0"/>
              <a:t>scan</a:t>
            </a:r>
            <a:r>
              <a:rPr lang="en-AU" dirty="0"/>
              <a:t>.</a:t>
            </a:r>
            <a:endParaRPr dirty="0"/>
          </a:p>
          <a:p>
            <a:pPr marL="342900" indent="-342900"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n-AU" dirty="0"/>
              <a:t>At </a:t>
            </a:r>
            <a:r>
              <a:rPr dirty="0"/>
              <a:t>each </a:t>
            </a:r>
            <a:r>
              <a:rPr lang="en-AU" b="1" i="1" dirty="0">
                <a:solidFill>
                  <a:schemeClr val="accent2"/>
                </a:solidFill>
              </a:rPr>
              <a:t>D</a:t>
            </a:r>
            <a:r>
              <a:rPr lang="en-AU" b="1" i="1" baseline="-25000" dirty="0">
                <a:solidFill>
                  <a:schemeClr val="accent2"/>
                </a:solidFill>
              </a:rPr>
              <a:t>x</a:t>
            </a:r>
            <a:r>
              <a:rPr lang="en-AU" dirty="0"/>
              <a:t> at the screen </a:t>
            </a:r>
            <a:r>
              <a:rPr dirty="0"/>
              <a:t>in dispersion scan</a:t>
            </a:r>
            <a:r>
              <a:rPr lang="en-AU" dirty="0"/>
              <a:t>.</a:t>
            </a:r>
          </a:p>
          <a:p>
            <a:pPr marL="342900" indent="-342900"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n-AU" dirty="0"/>
              <a:t>At each </a:t>
            </a:r>
            <a:r>
              <a:rPr lang="en-AU" b="1" i="1" dirty="0">
                <a:solidFill>
                  <a:schemeClr val="accent2"/>
                </a:solidFill>
              </a:rPr>
              <a:t>β</a:t>
            </a:r>
            <a:r>
              <a:rPr lang="en-AU" b="1" i="1" baseline="-25000" dirty="0">
                <a:solidFill>
                  <a:schemeClr val="accent2"/>
                </a:solidFill>
              </a:rPr>
              <a:t>x </a:t>
            </a:r>
            <a:r>
              <a:rPr lang="en-AU" dirty="0"/>
              <a:t>at the screen in the beta scan.</a:t>
            </a:r>
            <a:endParaRPr lang="en-AU" dirty="0">
              <a:solidFill>
                <a:schemeClr val="accent2"/>
              </a:solidFill>
            </a:endParaRPr>
          </a:p>
          <a:p>
            <a:pPr marL="342900" indent="-342900">
              <a:buClr>
                <a:schemeClr val="tx1"/>
              </a:buClr>
              <a:buSzPct val="100000"/>
              <a:buFont typeface="+mj-lt"/>
              <a:buAutoNum type="arabicPeriod"/>
            </a:pPr>
            <a:endParaRPr lang="en-AU" dirty="0"/>
          </a:p>
          <a:p>
            <a:pPr>
              <a:buClr>
                <a:schemeClr val="tx1"/>
              </a:buClr>
            </a:pPr>
            <a:r>
              <a:rPr lang="en-AU" dirty="0"/>
              <a:t>Then:</a:t>
            </a:r>
            <a:endParaRPr dirty="0"/>
          </a:p>
          <a:p>
            <a:pPr>
              <a:buClr>
                <a:schemeClr val="tx1"/>
              </a:buClr>
            </a:pPr>
            <a:endParaRPr dirty="0"/>
          </a:p>
          <a:p>
            <a:pPr marL="342900" indent="-342900"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dirty="0"/>
              <a:t>Subtract background</a:t>
            </a:r>
            <a:r>
              <a:rPr lang="en-AU" dirty="0"/>
              <a:t>.</a:t>
            </a:r>
            <a:endParaRPr dirty="0"/>
          </a:p>
          <a:p>
            <a:pPr marL="342900" indent="-342900"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dirty="0"/>
              <a:t>Mask to remove isolated blobs</a:t>
            </a:r>
            <a:r>
              <a:rPr lang="en-AU" dirty="0"/>
              <a:t>.</a:t>
            </a:r>
            <a:endParaRPr dirty="0"/>
          </a:p>
          <a:p>
            <a:pPr marL="342900" indent="-342900"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dirty="0"/>
              <a:t>Pick the largest connected non-zero pixel blob to be "the beam"</a:t>
            </a:r>
            <a:r>
              <a:rPr lang="en-AU" dirty="0"/>
              <a:t>.</a:t>
            </a:r>
            <a:endParaRPr dirty="0"/>
          </a:p>
          <a:p>
            <a:pPr marL="342900" indent="-342900"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dirty="0"/>
              <a:t>Fit a Gaussian to 10 slices centred on highest energy slice &amp; average</a:t>
            </a:r>
            <a:r>
              <a:rPr lang="en-AU" dirty="0"/>
              <a:t>.</a:t>
            </a:r>
            <a:endParaRPr dirty="0"/>
          </a:p>
          <a:p>
            <a:pPr>
              <a:buClr>
                <a:schemeClr val="tx1"/>
              </a:buClr>
              <a:buSzPct val="100000"/>
            </a:pPr>
            <a:endParaRPr dirty="0"/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0B5001D7-A775-E388-900B-BC503BB5F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416" y="6580800"/>
            <a:ext cx="9901099" cy="186841"/>
          </a:xfrm>
        </p:spPr>
        <p:txBody>
          <a:bodyPr/>
          <a:lstStyle/>
          <a:p>
            <a:r>
              <a:rPr lang="en-US" dirty="0"/>
              <a:t>| Slice Energy Spread Measurements in the </a:t>
            </a:r>
            <a:r>
              <a:rPr lang="en-US" dirty="0" err="1"/>
              <a:t>EuXFEL</a:t>
            </a:r>
            <a:r>
              <a:rPr lang="en-US" dirty="0"/>
              <a:t> </a:t>
            </a:r>
            <a:r>
              <a:rPr lang="en-US" dirty="0" err="1"/>
              <a:t>linac</a:t>
            </a:r>
            <a:r>
              <a:rPr lang="en-US" dirty="0"/>
              <a:t> | Stuart Walker, LEDS Workshop, Bern, Switzerland, 19/09/2024</a:t>
            </a:r>
          </a:p>
        </p:txBody>
      </p:sp>
    </p:spTree>
    <p:extLst>
      <p:ext uri="{BB962C8B-B14F-4D97-AF65-F5344CB8AC3E}">
        <p14:creationId xmlns:p14="http://schemas.microsoft.com/office/powerpoint/2010/main" val="15521292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4C192-D851-5809-A261-6C79AFBB4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State of the TDSs at the </a:t>
            </a:r>
            <a:r>
              <a:rPr lang="en-US" dirty="0" err="1"/>
              <a:t>EuXFEL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47D978-EB2E-8195-D7AF-7A8C5E0936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6AEEF9-0274-B16A-BB2F-0B23865ED5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6427"/>
            <a:ext cx="7560221" cy="5010249"/>
          </a:xfrm>
        </p:spPr>
        <p:txBody>
          <a:bodyPr/>
          <a:lstStyle/>
          <a:p>
            <a:r>
              <a:rPr lang="en-US" dirty="0"/>
              <a:t>Injector TDS</a:t>
            </a:r>
          </a:p>
          <a:p>
            <a:pPr lvl="1"/>
            <a:r>
              <a:rPr lang="en-US" dirty="0"/>
              <a:t>Modulator caught on fire earlier in the year.  Required borrowing modulator from REGAE to bring TDS back online in August.</a:t>
            </a:r>
          </a:p>
          <a:p>
            <a:pPr lvl="1"/>
            <a:r>
              <a:rPr lang="en-US" dirty="0"/>
              <a:t>Modulator will be returned to REGAE most likely sometime in October.</a:t>
            </a:r>
          </a:p>
          <a:p>
            <a:pPr lvl="1"/>
            <a:r>
              <a:rPr lang="en-US" dirty="0"/>
              <a:t>Going forwards turn around time to bring TDS back online using REGAE modulator ~2 weeks.</a:t>
            </a:r>
          </a:p>
          <a:p>
            <a:r>
              <a:rPr lang="en-US" dirty="0"/>
              <a:t>BC2 TDS (post full compression)</a:t>
            </a:r>
          </a:p>
          <a:p>
            <a:pPr lvl="1"/>
            <a:r>
              <a:rPr lang="en-US" dirty="0"/>
              <a:t>After attempted pulse compressor upgrade in Winter 2023 to boost time resolution by up to factor 2.</a:t>
            </a:r>
          </a:p>
          <a:p>
            <a:pPr lvl="1"/>
            <a:r>
              <a:rPr lang="en-US" dirty="0"/>
              <a:t>Since then, the BC2 TDS has not worked.</a:t>
            </a:r>
          </a:p>
          <a:p>
            <a:pPr lvl="1"/>
            <a:r>
              <a:rPr lang="en-US" dirty="0"/>
              <a:t>Recently diagnosed as a timing problem in one of the components.</a:t>
            </a:r>
          </a:p>
          <a:p>
            <a:pPr lvl="1"/>
            <a:r>
              <a:rPr lang="en-US" dirty="0"/>
              <a:t>Most likely operating again in 2025.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E67F2D-F8E7-BD99-6B7C-E425B331D5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584269" y="1982377"/>
            <a:ext cx="4799706" cy="35997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5E87E04-2366-7758-59DE-04D05045126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79"/>
          <a:stretch/>
        </p:blipFill>
        <p:spPr>
          <a:xfrm>
            <a:off x="1703512" y="5407769"/>
            <a:ext cx="5378826" cy="1090969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7DB92DE-A03A-D572-0E90-23B040FB7D25}"/>
              </a:ext>
            </a:extLst>
          </p:cNvPr>
          <p:cNvCxnSpPr>
            <a:cxnSpLocks/>
          </p:cNvCxnSpPr>
          <p:nvPr/>
        </p:nvCxnSpPr>
        <p:spPr>
          <a:xfrm flipH="1" flipV="1">
            <a:off x="2423592" y="5876553"/>
            <a:ext cx="288032" cy="5049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0BCB8CC-4465-7070-EDD5-00942AC3C2D1}"/>
              </a:ext>
            </a:extLst>
          </p:cNvPr>
          <p:cNvCxnSpPr>
            <a:cxnSpLocks/>
          </p:cNvCxnSpPr>
          <p:nvPr/>
        </p:nvCxnSpPr>
        <p:spPr>
          <a:xfrm flipH="1" flipV="1">
            <a:off x="4188097" y="5782409"/>
            <a:ext cx="288032" cy="5049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83AFCA3-6C68-E93D-1014-480D1CED7395}"/>
              </a:ext>
            </a:extLst>
          </p:cNvPr>
          <p:cNvSpPr txBox="1"/>
          <p:nvPr/>
        </p:nvSpPr>
        <p:spPr>
          <a:xfrm>
            <a:off x="4336852" y="6224864"/>
            <a:ext cx="10449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BC2 TDS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EE88E0-6FBC-73AB-5DC3-9E17EB34F8A2}"/>
              </a:ext>
            </a:extLst>
          </p:cNvPr>
          <p:cNvSpPr txBox="1"/>
          <p:nvPr/>
        </p:nvSpPr>
        <p:spPr>
          <a:xfrm>
            <a:off x="1907266" y="6265007"/>
            <a:ext cx="1320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Injector TDS</a:t>
            </a:r>
          </a:p>
        </p:txBody>
      </p:sp>
      <p:sp>
        <p:nvSpPr>
          <p:cNvPr id="12" name="Fußzeilenplatzhalter 2">
            <a:extLst>
              <a:ext uri="{FF2B5EF4-FFF2-40B4-BE49-F238E27FC236}">
                <a16:creationId xmlns:a16="http://schemas.microsoft.com/office/drawing/2014/main" id="{6A0AE807-A8B8-F1FC-60DE-77261E032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416" y="6580800"/>
            <a:ext cx="9901099" cy="186841"/>
          </a:xfrm>
        </p:spPr>
        <p:txBody>
          <a:bodyPr/>
          <a:lstStyle/>
          <a:p>
            <a:r>
              <a:rPr lang="en-US" dirty="0"/>
              <a:t>| Slice Energy Spread Measurements in the </a:t>
            </a:r>
            <a:r>
              <a:rPr lang="en-US" dirty="0" err="1"/>
              <a:t>EuXFEL</a:t>
            </a:r>
            <a:r>
              <a:rPr lang="en-US" dirty="0"/>
              <a:t> </a:t>
            </a:r>
            <a:r>
              <a:rPr lang="en-US" dirty="0" err="1"/>
              <a:t>linac</a:t>
            </a:r>
            <a:r>
              <a:rPr lang="en-US" dirty="0"/>
              <a:t> | Stuart Walker, LEDS Workshop, Bern, Switzerland, 19/09/2024</a:t>
            </a:r>
          </a:p>
        </p:txBody>
      </p:sp>
    </p:spTree>
    <p:extLst>
      <p:ext uri="{BB962C8B-B14F-4D97-AF65-F5344CB8AC3E}">
        <p14:creationId xmlns:p14="http://schemas.microsoft.com/office/powerpoint/2010/main" val="2497893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21C85-700F-8211-B866-2F19DA562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 Heater Chicane </a:t>
            </a:r>
            <a:r>
              <a:rPr lang="en-US" i="1" dirty="0"/>
              <a:t>R</a:t>
            </a:r>
            <a:r>
              <a:rPr lang="en-US" baseline="-25000" dirty="0"/>
              <a:t>56</a:t>
            </a:r>
            <a:r>
              <a:rPr lang="en-US" dirty="0"/>
              <a:t> Scan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8FD6CD-1526-64A9-189B-C2DD5F6172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Slice Energy Spread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84BF23-7EED-AB88-225B-E7D8328018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6427"/>
            <a:ext cx="11376024" cy="1518517"/>
          </a:xfrm>
        </p:spPr>
        <p:txBody>
          <a:bodyPr numCol="2"/>
          <a:lstStyle/>
          <a:p>
            <a:r>
              <a:rPr lang="en-US" dirty="0"/>
              <a:t>We previously scanned the </a:t>
            </a:r>
            <a:r>
              <a:rPr lang="en-US" i="1" dirty="0"/>
              <a:t>R</a:t>
            </a:r>
            <a:r>
              <a:rPr lang="en-US" baseline="-25000" dirty="0"/>
              <a:t>56</a:t>
            </a:r>
            <a:r>
              <a:rPr lang="en-US" dirty="0"/>
              <a:t> of the laser heater chicane from     -7 mm to -1 mm (the minimum) @  Q = 250 pC.</a:t>
            </a:r>
          </a:p>
          <a:p>
            <a:r>
              <a:rPr lang="en-US" dirty="0"/>
              <a:t>Design setting (-4.336 mm) not scanned in order with the other setpoints.</a:t>
            </a:r>
          </a:p>
          <a:p>
            <a:r>
              <a:rPr lang="en-US" dirty="0"/>
              <a:t>Strong dependence on LH </a:t>
            </a:r>
            <a:r>
              <a:rPr lang="en-US" i="1" dirty="0"/>
              <a:t>R</a:t>
            </a:r>
            <a:r>
              <a:rPr lang="en-US" baseline="-25000" dirty="0"/>
              <a:t>56</a:t>
            </a:r>
            <a:r>
              <a:rPr lang="en-US" dirty="0"/>
              <a:t> is apparent, from 4.5 keV at maximum to 2.4 keV at minimum.</a:t>
            </a:r>
          </a:p>
          <a:p>
            <a:r>
              <a:rPr lang="en-US" dirty="0"/>
              <a:t>Undulator closed (as by design).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A41CC7-8B23-6E43-E691-45164792BF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67" y="2929384"/>
            <a:ext cx="8867378" cy="3504672"/>
          </a:xfrm>
          <a:prstGeom prst="rect">
            <a:avLst/>
          </a:prstGeom>
        </p:spPr>
      </p:pic>
      <p:sp>
        <p:nvSpPr>
          <p:cNvPr id="8" name="Fußzeilenplatzhalter 2">
            <a:extLst>
              <a:ext uri="{FF2B5EF4-FFF2-40B4-BE49-F238E27FC236}">
                <a16:creationId xmlns:a16="http://schemas.microsoft.com/office/drawing/2014/main" id="{FFDAA59C-6604-6B19-0CCA-03FD4C35C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416" y="6580800"/>
            <a:ext cx="9901099" cy="186841"/>
          </a:xfrm>
        </p:spPr>
        <p:txBody>
          <a:bodyPr/>
          <a:lstStyle/>
          <a:p>
            <a:r>
              <a:rPr lang="en-US" dirty="0"/>
              <a:t>| Slice Energy Spread Measurements in the </a:t>
            </a:r>
            <a:r>
              <a:rPr lang="en-US" dirty="0" err="1"/>
              <a:t>EuXFEL</a:t>
            </a:r>
            <a:r>
              <a:rPr lang="en-US" dirty="0"/>
              <a:t> </a:t>
            </a:r>
            <a:r>
              <a:rPr lang="en-US" dirty="0" err="1"/>
              <a:t>linac</a:t>
            </a:r>
            <a:r>
              <a:rPr lang="en-US" dirty="0"/>
              <a:t> | Stuart Walker, LEDS Workshop, Bern, Switzerland, 19/09/2024</a:t>
            </a:r>
          </a:p>
        </p:txBody>
      </p:sp>
    </p:spTree>
    <p:extLst>
      <p:ext uri="{BB962C8B-B14F-4D97-AF65-F5344CB8AC3E}">
        <p14:creationId xmlns:p14="http://schemas.microsoft.com/office/powerpoint/2010/main" val="26636330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21C85-700F-8211-B866-2F19DA562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 Heater Chicane </a:t>
            </a:r>
            <a:r>
              <a:rPr lang="en-US" i="1" dirty="0"/>
              <a:t>R</a:t>
            </a:r>
            <a:r>
              <a:rPr lang="en-US" baseline="-25000" dirty="0"/>
              <a:t>56</a:t>
            </a:r>
            <a:r>
              <a:rPr lang="en-US" dirty="0"/>
              <a:t> Scan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8FD6CD-1526-64A9-189B-C2DD5F6172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Slice Energy Spread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84BF23-7EED-AB88-225B-E7D8328018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6427"/>
            <a:ext cx="11376024" cy="1518517"/>
          </a:xfrm>
        </p:spPr>
        <p:txBody>
          <a:bodyPr numCol="2"/>
          <a:lstStyle/>
          <a:p>
            <a:r>
              <a:rPr lang="en-US" dirty="0"/>
              <a:t>Repeated the scan with the new laser and with the undulator open:</a:t>
            </a:r>
          </a:p>
          <a:p>
            <a:pPr lvl="1"/>
            <a:r>
              <a:rPr lang="en-US" dirty="0"/>
              <a:t>Remove any edge focusing from the undulator </a:t>
            </a:r>
            <a:r>
              <a:rPr lang="en-US" dirty="0">
                <a:sym typeface="Wingdings" pitchFamily="2" charset="2"/>
              </a:rPr>
              <a:t> simpler experimental setup.</a:t>
            </a:r>
            <a:endParaRPr lang="en-US" dirty="0"/>
          </a:p>
          <a:p>
            <a:r>
              <a:rPr lang="en-US" dirty="0"/>
              <a:t>Weak dependence on the undulator shown: small differences can be explained as due to undulator edge focusing </a:t>
            </a:r>
            <a:r>
              <a:rPr lang="en-US" dirty="0">
                <a:sym typeface="Wingdings" pitchFamily="2" charset="2"/>
              </a:rPr>
              <a:t> different optics  IBS.</a:t>
            </a:r>
          </a:p>
          <a:p>
            <a:r>
              <a:rPr lang="en-US" dirty="0">
                <a:sym typeface="Wingdings" pitchFamily="2" charset="2"/>
              </a:rPr>
              <a:t>Laser choice impact negligible.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581FA4-E46D-E218-70AE-D06966D1A5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2913284"/>
            <a:ext cx="10477163" cy="3595105"/>
          </a:xfrm>
          <a:prstGeom prst="rect">
            <a:avLst/>
          </a:prstGeom>
        </p:spPr>
      </p:pic>
      <p:sp>
        <p:nvSpPr>
          <p:cNvPr id="6" name="Fußzeilenplatzhalter 2">
            <a:extLst>
              <a:ext uri="{FF2B5EF4-FFF2-40B4-BE49-F238E27FC236}">
                <a16:creationId xmlns:a16="http://schemas.microsoft.com/office/drawing/2014/main" id="{FFF38EE8-7D76-B67B-7BBA-D99C595BC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416" y="6580800"/>
            <a:ext cx="9901099" cy="186841"/>
          </a:xfrm>
        </p:spPr>
        <p:txBody>
          <a:bodyPr/>
          <a:lstStyle/>
          <a:p>
            <a:r>
              <a:rPr lang="en-US" dirty="0"/>
              <a:t>| Slice Energy Spread Measurements in the </a:t>
            </a:r>
            <a:r>
              <a:rPr lang="en-US" dirty="0" err="1"/>
              <a:t>EuXFEL</a:t>
            </a:r>
            <a:r>
              <a:rPr lang="en-US" dirty="0"/>
              <a:t> </a:t>
            </a:r>
            <a:r>
              <a:rPr lang="en-US" dirty="0" err="1"/>
              <a:t>linac</a:t>
            </a:r>
            <a:r>
              <a:rPr lang="en-US" dirty="0"/>
              <a:t> | Stuart Walker, LEDS Workshop, Bern, Switzerland, 19/09/2024</a:t>
            </a:r>
          </a:p>
        </p:txBody>
      </p:sp>
    </p:spTree>
    <p:extLst>
      <p:ext uri="{BB962C8B-B14F-4D97-AF65-F5344CB8AC3E}">
        <p14:creationId xmlns:p14="http://schemas.microsoft.com/office/powerpoint/2010/main" val="19549407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B18A6-E998-66DD-E788-138C46CD1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 Heater Chicane </a:t>
            </a:r>
            <a:r>
              <a:rPr lang="en-US" i="1" dirty="0"/>
              <a:t>R</a:t>
            </a:r>
            <a:r>
              <a:rPr lang="en-US" baseline="-25000" dirty="0"/>
              <a:t>56</a:t>
            </a:r>
            <a:r>
              <a:rPr lang="en-US" dirty="0"/>
              <a:t> Scan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132FCA-8660-EDBD-8A55-E5C05CC3B6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Transverse Optics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17AB5AD-81BA-D91B-1C0E-27C1F15B7F30}"/>
              </a:ext>
            </a:extLst>
          </p:cNvPr>
          <p:cNvSpPr txBox="1">
            <a:spLocks/>
          </p:cNvSpPr>
          <p:nvPr/>
        </p:nvSpPr>
        <p:spPr>
          <a:xfrm>
            <a:off x="407987" y="1406427"/>
            <a:ext cx="11376024" cy="478159"/>
          </a:xfrm>
          <a:prstGeom prst="rect">
            <a:avLst/>
          </a:prstGeom>
        </p:spPr>
        <p:txBody>
          <a:bodyPr vert="horz" lIns="0" tIns="0" rIns="0" bIns="0" numCol="2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/>
              <a:t>D</a:t>
            </a:r>
            <a:r>
              <a:rPr lang="en-US" i="1" baseline="-25000" dirty="0"/>
              <a:t>x</a:t>
            </a:r>
            <a:r>
              <a:rPr lang="en-US" dirty="0"/>
              <a:t> = 1.2m at the screen.</a:t>
            </a:r>
          </a:p>
          <a:p>
            <a:r>
              <a:rPr lang="en-US" dirty="0"/>
              <a:t>250 pC, so backtracked only to first cavity.</a:t>
            </a:r>
          </a:p>
        </p:txBody>
      </p:sp>
      <p:pic>
        <p:nvPicPr>
          <p:cNvPr id="24" name="Content Placeholder 23">
            <a:extLst>
              <a:ext uri="{FF2B5EF4-FFF2-40B4-BE49-F238E27FC236}">
                <a16:creationId xmlns:a16="http://schemas.microsoft.com/office/drawing/2014/main" id="{D3322810-A232-B8AE-4A13-560E4AC497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063" y="1832380"/>
            <a:ext cx="11160621" cy="4536252"/>
          </a:xfr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33B0C5F-D42F-EE44-6291-EBA58EDB31AF}"/>
              </a:ext>
            </a:extLst>
          </p:cNvPr>
          <p:cNvCxnSpPr>
            <a:cxnSpLocks/>
          </p:cNvCxnSpPr>
          <p:nvPr/>
        </p:nvCxnSpPr>
        <p:spPr>
          <a:xfrm flipV="1">
            <a:off x="7320136" y="2296835"/>
            <a:ext cx="432048" cy="43210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21AC69F-4EB0-F482-CDE4-86D8CBE1F4BB}"/>
              </a:ext>
            </a:extLst>
          </p:cNvPr>
          <p:cNvSpPr txBox="1"/>
          <p:nvPr/>
        </p:nvSpPr>
        <p:spPr>
          <a:xfrm>
            <a:off x="6549733" y="2728939"/>
            <a:ext cx="1540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Matching Point</a:t>
            </a:r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A77EBDB5-A30D-59EA-4EEA-82F0CDC40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416" y="6580800"/>
            <a:ext cx="9901099" cy="186841"/>
          </a:xfrm>
        </p:spPr>
        <p:txBody>
          <a:bodyPr/>
          <a:lstStyle/>
          <a:p>
            <a:r>
              <a:rPr lang="en-US" dirty="0"/>
              <a:t>| Slice Energy Spread Measurements in the </a:t>
            </a:r>
            <a:r>
              <a:rPr lang="en-US" dirty="0" err="1"/>
              <a:t>EuXFEL</a:t>
            </a:r>
            <a:r>
              <a:rPr lang="en-US" dirty="0"/>
              <a:t> </a:t>
            </a:r>
            <a:r>
              <a:rPr lang="en-US" dirty="0" err="1"/>
              <a:t>linac</a:t>
            </a:r>
            <a:r>
              <a:rPr lang="en-US" dirty="0"/>
              <a:t> | Stuart Walker, LEDS Workshop, Bern, Switzerland, 19/09/2024</a:t>
            </a:r>
          </a:p>
        </p:txBody>
      </p:sp>
    </p:spTree>
    <p:extLst>
      <p:ext uri="{BB962C8B-B14F-4D97-AF65-F5344CB8AC3E}">
        <p14:creationId xmlns:p14="http://schemas.microsoft.com/office/powerpoint/2010/main" val="2457516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D6784-BEE9-3BB1-25AA-8B8A38269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Spread and Charge Density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9C78C0-1DFF-01FD-55A6-A1393B7305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27D9F8-D2C2-5F2A-BDCE-96E6DEED1F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6427"/>
            <a:ext cx="5111949" cy="5010249"/>
          </a:xfrm>
        </p:spPr>
        <p:txBody>
          <a:bodyPr/>
          <a:lstStyle/>
          <a:p>
            <a:r>
              <a:rPr lang="en-US" dirty="0"/>
              <a:t>With the new NEPAL laser we can vary the charge density:</a:t>
            </a:r>
          </a:p>
          <a:p>
            <a:pPr lvl="1"/>
            <a:r>
              <a:rPr lang="en-US" dirty="0"/>
              <a:t>Keep bunch charge constant and vary the laser pulse length.</a:t>
            </a:r>
          </a:p>
          <a:p>
            <a:r>
              <a:rPr lang="en-US" dirty="0"/>
              <a:t>Right: various laser setpoints with RMS laser and resulting RMS bunch lengths from commissioning in July	</a:t>
            </a:r>
          </a:p>
          <a:p>
            <a:r>
              <a:rPr lang="en-US" dirty="0"/>
              <a:t>Laser pulse lengths from 2ps to 25ps possible with constant charge.</a:t>
            </a:r>
          </a:p>
          <a:p>
            <a:r>
              <a:rPr lang="en-US" dirty="0"/>
              <a:t>Intended experiment: vary bunch </a:t>
            </a:r>
            <a:r>
              <a:rPr lang="en-US" dirty="0" err="1"/>
              <a:t>lengtha</a:t>
            </a:r>
            <a:r>
              <a:rPr lang="en-US" dirty="0"/>
              <a:t> </a:t>
            </a:r>
            <a:r>
              <a:rPr lang="en-US" dirty="0" err="1"/>
              <a:t>nd</a:t>
            </a:r>
            <a:r>
              <a:rPr lang="en-US" dirty="0"/>
              <a:t> measure energy spread</a:t>
            </a:r>
          </a:p>
          <a:p>
            <a:pPr lvl="1"/>
            <a:r>
              <a:rPr lang="en-US" dirty="0"/>
              <a:t>Pushed back due to TDS maintenance and laser commissioning.</a:t>
            </a:r>
          </a:p>
          <a:p>
            <a:pPr lvl="1"/>
            <a:r>
              <a:rPr lang="en-US" dirty="0"/>
              <a:t>Beam time for this experiment set set for October.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D5C075-16A6-8FA6-F5BA-3AFB14031D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976" y="1406427"/>
            <a:ext cx="6033492" cy="441388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96B1B6B-CE70-C978-C602-8C0A72BD96FD}"/>
              </a:ext>
            </a:extLst>
          </p:cNvPr>
          <p:cNvSpPr txBox="1"/>
          <p:nvPr/>
        </p:nvSpPr>
        <p:spPr>
          <a:xfrm>
            <a:off x="8331200" y="6019800"/>
            <a:ext cx="22552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Courtesy of YE CHEN</a:t>
            </a:r>
          </a:p>
        </p:txBody>
      </p:sp>
      <p:sp>
        <p:nvSpPr>
          <p:cNvPr id="8" name="Fußzeilenplatzhalter 2">
            <a:extLst>
              <a:ext uri="{FF2B5EF4-FFF2-40B4-BE49-F238E27FC236}">
                <a16:creationId xmlns:a16="http://schemas.microsoft.com/office/drawing/2014/main" id="{1FF010C8-8162-B8F3-A0BE-E889B1D8B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416" y="6580800"/>
            <a:ext cx="9901099" cy="186841"/>
          </a:xfrm>
        </p:spPr>
        <p:txBody>
          <a:bodyPr/>
          <a:lstStyle/>
          <a:p>
            <a:r>
              <a:rPr lang="en-US" dirty="0"/>
              <a:t>| Slice Energy Spread Measurements in the </a:t>
            </a:r>
            <a:r>
              <a:rPr lang="en-US" dirty="0" err="1"/>
              <a:t>EuXFEL</a:t>
            </a:r>
            <a:r>
              <a:rPr lang="en-US" dirty="0"/>
              <a:t> </a:t>
            </a:r>
            <a:r>
              <a:rPr lang="en-US" dirty="0" err="1"/>
              <a:t>linac</a:t>
            </a:r>
            <a:r>
              <a:rPr lang="en-US" dirty="0"/>
              <a:t> | Stuart Walker, LEDS Workshop, Bern, Switzerland, 19/09/2024</a:t>
            </a:r>
          </a:p>
        </p:txBody>
      </p:sp>
    </p:spTree>
    <p:extLst>
      <p:ext uri="{BB962C8B-B14F-4D97-AF65-F5344CB8AC3E}">
        <p14:creationId xmlns:p14="http://schemas.microsoft.com/office/powerpoint/2010/main" val="569265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Subheading, optional</a:t>
            </a:r>
          </a:p>
        </p:txBody>
      </p:sp>
      <p:sp>
        <p:nvSpPr>
          <p:cNvPr id="8" name="Text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Aft>
                <a:spcPts val="0"/>
              </a:spcAft>
              <a:buAutoNum type="arabicPlain"/>
            </a:pPr>
            <a:r>
              <a:rPr lang="en-US" b="1" dirty="0"/>
              <a:t>Motivation</a:t>
            </a:r>
          </a:p>
          <a:p>
            <a:pPr marL="342900" indent="-342900">
              <a:spcAft>
                <a:spcPts val="0"/>
              </a:spcAft>
              <a:buAutoNum type="arabicPlain"/>
            </a:pPr>
            <a:endParaRPr lang="en-US" b="1" dirty="0"/>
          </a:p>
          <a:p>
            <a:pPr marL="342900" indent="-342900">
              <a:spcAft>
                <a:spcPts val="0"/>
              </a:spcAft>
              <a:buAutoNum type="arabicPlain"/>
            </a:pPr>
            <a:r>
              <a:rPr lang="en-US" b="1" dirty="0"/>
              <a:t>Context</a:t>
            </a:r>
          </a:p>
          <a:p>
            <a:pPr marL="342900" indent="-342900">
              <a:spcAft>
                <a:spcPts val="0"/>
              </a:spcAft>
              <a:buAutoNum type="arabicPlain"/>
            </a:pPr>
            <a:endParaRPr lang="en-US" b="1" dirty="0"/>
          </a:p>
          <a:p>
            <a:pPr marL="342900" indent="-342900">
              <a:spcAft>
                <a:spcPts val="0"/>
              </a:spcAft>
              <a:buAutoNum type="arabicPlain"/>
            </a:pPr>
            <a:r>
              <a:rPr lang="en-US" b="1" dirty="0"/>
              <a:t>Overview of the </a:t>
            </a:r>
            <a:r>
              <a:rPr lang="en-US" b="1" dirty="0" err="1"/>
              <a:t>EuXFEL</a:t>
            </a:r>
            <a:endParaRPr lang="en-US" b="1" dirty="0"/>
          </a:p>
          <a:p>
            <a:pPr marL="342900" indent="-342900">
              <a:spcAft>
                <a:spcPts val="0"/>
              </a:spcAft>
              <a:buAutoNum type="arabicPlain"/>
            </a:pPr>
            <a:endParaRPr lang="en-US" b="1" dirty="0"/>
          </a:p>
          <a:p>
            <a:pPr marL="342900" indent="-342900">
              <a:spcAft>
                <a:spcPts val="0"/>
              </a:spcAft>
              <a:buAutoNum type="arabicPlain"/>
            </a:pPr>
            <a:r>
              <a:rPr lang="en-US" b="1" dirty="0"/>
              <a:t>Slice Energy Spread Measurements</a:t>
            </a:r>
          </a:p>
          <a:p>
            <a:pPr marL="342900" indent="-342900">
              <a:spcAft>
                <a:spcPts val="0"/>
              </a:spcAft>
              <a:buAutoNum type="arabicPlain"/>
            </a:pPr>
            <a:endParaRPr lang="en-US" b="1" dirty="0"/>
          </a:p>
          <a:p>
            <a:pPr marL="342900" indent="-342900">
              <a:spcAft>
                <a:spcPts val="0"/>
              </a:spcAft>
              <a:buAutoNum type="arabicPlain"/>
            </a:pPr>
            <a:r>
              <a:rPr lang="en-US" b="1" dirty="0"/>
              <a:t>Conclusion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Slice Energy Spread Measurements in the </a:t>
            </a:r>
            <a:r>
              <a:rPr lang="en-US" dirty="0" err="1"/>
              <a:t>EuXFEL</a:t>
            </a:r>
            <a:r>
              <a:rPr lang="en-US" dirty="0"/>
              <a:t> </a:t>
            </a:r>
            <a:r>
              <a:rPr lang="en-US" dirty="0" err="1"/>
              <a:t>linac</a:t>
            </a:r>
            <a:r>
              <a:rPr lang="en-US" dirty="0"/>
              <a:t> | Stuart Walker, LEDS Workshop, Bern, Switzerland, 19/09/2024</a:t>
            </a:r>
          </a:p>
        </p:txBody>
      </p:sp>
    </p:spTree>
    <p:extLst>
      <p:ext uri="{BB962C8B-B14F-4D97-AF65-F5344CB8AC3E}">
        <p14:creationId xmlns:p14="http://schemas.microsoft.com/office/powerpoint/2010/main" val="2253918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337"/>
    </mc:Choice>
    <mc:Fallback xmlns="">
      <p:transition spd="slow" advTm="50337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68023-B7B7-FC40-9210-AAF49195C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62A1FB-844B-81E8-5754-45B160F5F0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56A3A4-3911-7551-4CFB-A726C91AA3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continue to investigate the physics of slice energy spread in the </a:t>
            </a:r>
            <a:r>
              <a:rPr lang="en-US" dirty="0" err="1"/>
              <a:t>EuXFEL</a:t>
            </a:r>
            <a:r>
              <a:rPr lang="en-US" dirty="0"/>
              <a:t> injector and </a:t>
            </a:r>
            <a:r>
              <a:rPr lang="en-US" dirty="0" err="1"/>
              <a:t>linac</a:t>
            </a:r>
            <a:r>
              <a:rPr lang="en-US" dirty="0"/>
              <a:t>.</a:t>
            </a:r>
          </a:p>
          <a:p>
            <a:r>
              <a:rPr lang="en-US" dirty="0"/>
              <a:t>We repeated our LH </a:t>
            </a:r>
            <a:r>
              <a:rPr lang="en-US" i="1" dirty="0"/>
              <a:t>R</a:t>
            </a:r>
            <a:r>
              <a:rPr lang="en-US" baseline="-25000" dirty="0"/>
              <a:t>56  </a:t>
            </a:r>
            <a:r>
              <a:rPr lang="en-US" dirty="0"/>
              <a:t>scan measurement, replicating the strong dependence of the energy spread on the </a:t>
            </a:r>
            <a:r>
              <a:rPr lang="en-US" i="1" dirty="0"/>
              <a:t>R</a:t>
            </a:r>
            <a:r>
              <a:rPr lang="en-US" baseline="-25000" dirty="0"/>
              <a:t>56 </a:t>
            </a:r>
            <a:r>
              <a:rPr lang="en-US" dirty="0"/>
              <a:t>independent of undulator setting and laser choice.</a:t>
            </a:r>
          </a:p>
          <a:p>
            <a:pPr lvl="1"/>
            <a:r>
              <a:rPr lang="en-US" dirty="0"/>
              <a:t>Needs to yet be understood.  Typically one would imagine a multi-stage compression scheme to cause MBI.</a:t>
            </a:r>
          </a:p>
          <a:p>
            <a:pPr lvl="1"/>
            <a:r>
              <a:rPr lang="en-US" dirty="0"/>
              <a:t>However, we have only one, relatively weak, chicane in our measurement configuration.</a:t>
            </a:r>
          </a:p>
          <a:p>
            <a:pPr lvl="1"/>
            <a:r>
              <a:rPr lang="en-US" dirty="0"/>
              <a:t>Possible microbunching coming out of the gun?</a:t>
            </a:r>
          </a:p>
          <a:p>
            <a:r>
              <a:rPr lang="en-US" dirty="0"/>
              <a:t>Our longitudinal diagnostics in the </a:t>
            </a:r>
            <a:r>
              <a:rPr lang="en-US" dirty="0" err="1"/>
              <a:t>linac</a:t>
            </a:r>
            <a:r>
              <a:rPr lang="en-US" dirty="0"/>
              <a:t> have had a tough year</a:t>
            </a:r>
          </a:p>
          <a:p>
            <a:pPr lvl="1"/>
            <a:r>
              <a:rPr lang="en-US" dirty="0"/>
              <a:t>The injector TDS is now dependent on swapping in a modulator from a different accelerator as required.</a:t>
            </a:r>
          </a:p>
          <a:p>
            <a:pPr lvl="1"/>
            <a:r>
              <a:rPr lang="en-US" dirty="0"/>
              <a:t>BC2 TDS has been offline all year, but forecasted to be available again from January 2025.</a:t>
            </a:r>
          </a:p>
          <a:p>
            <a:r>
              <a:rPr lang="en-US" dirty="0"/>
              <a:t>Measurements planned for October:</a:t>
            </a:r>
          </a:p>
          <a:p>
            <a:pPr lvl="1"/>
            <a:r>
              <a:rPr lang="en-US" dirty="0"/>
              <a:t>Charge density scan (varying bunch length with constant charge).</a:t>
            </a:r>
          </a:p>
          <a:p>
            <a:pPr lvl="1"/>
            <a:r>
              <a:rPr lang="en-US" dirty="0"/>
              <a:t>Laser Heater absolute calibration.</a:t>
            </a:r>
          </a:p>
          <a:p>
            <a:pPr lvl="1"/>
            <a:r>
              <a:rPr lang="en-US" dirty="0"/>
              <a:t>Injector slice energy spread versus microbunching and energy spread in SA2.M</a:t>
            </a:r>
          </a:p>
        </p:txBody>
      </p:sp>
      <p:sp>
        <p:nvSpPr>
          <p:cNvPr id="6" name="Fußzeilenplatzhalter 2">
            <a:extLst>
              <a:ext uri="{FF2B5EF4-FFF2-40B4-BE49-F238E27FC236}">
                <a16:creationId xmlns:a16="http://schemas.microsoft.com/office/drawing/2014/main" id="{EF4C74DF-C460-8C25-4055-CAA50311E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416" y="6580800"/>
            <a:ext cx="9901099" cy="186841"/>
          </a:xfrm>
        </p:spPr>
        <p:txBody>
          <a:bodyPr/>
          <a:lstStyle/>
          <a:p>
            <a:r>
              <a:rPr lang="en-US" dirty="0"/>
              <a:t>| Slice Energy Spread Measurements in the </a:t>
            </a:r>
            <a:r>
              <a:rPr lang="en-US" dirty="0" err="1"/>
              <a:t>EuXFEL</a:t>
            </a:r>
            <a:r>
              <a:rPr lang="en-US" dirty="0"/>
              <a:t> </a:t>
            </a:r>
            <a:r>
              <a:rPr lang="en-US" dirty="0" err="1"/>
              <a:t>linac</a:t>
            </a:r>
            <a:r>
              <a:rPr lang="en-US" dirty="0"/>
              <a:t> | Stuart Walker, LEDS Workshop, Bern, Switzerland, 19/09/2024</a:t>
            </a:r>
          </a:p>
        </p:txBody>
      </p:sp>
    </p:spTree>
    <p:extLst>
      <p:ext uri="{BB962C8B-B14F-4D97-AF65-F5344CB8AC3E}">
        <p14:creationId xmlns:p14="http://schemas.microsoft.com/office/powerpoint/2010/main" val="13852945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br>
              <a:rPr lang="de-DE" dirty="0"/>
            </a:br>
            <a:r>
              <a:rPr lang="de-DE" dirty="0"/>
              <a:t>Vielen Dank</a:t>
            </a:r>
          </a:p>
        </p:txBody>
      </p:sp>
    </p:spTree>
    <p:extLst>
      <p:ext uri="{BB962C8B-B14F-4D97-AF65-F5344CB8AC3E}">
        <p14:creationId xmlns:p14="http://schemas.microsoft.com/office/powerpoint/2010/main" val="27768001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0AD6CCA-2661-4C25-9614-623803F925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Stuart Walker</a:t>
            </a:r>
          </a:p>
          <a:p>
            <a:r>
              <a:rPr lang="de-DE" dirty="0"/>
              <a:t>MXL</a:t>
            </a:r>
          </a:p>
          <a:p>
            <a:r>
              <a:rPr lang="de-DE" u="sng" dirty="0">
                <a:hlinkClick r:id="rId2"/>
              </a:rPr>
              <a:t>stuart.walker@desy.de</a:t>
            </a:r>
            <a:endParaRPr lang="de-DE" u="sng" dirty="0"/>
          </a:p>
          <a:p>
            <a:r>
              <a:rPr lang="de-DE" dirty="0"/>
              <a:t>4756</a:t>
            </a:r>
          </a:p>
        </p:txBody>
      </p:sp>
    </p:spTree>
    <p:extLst>
      <p:ext uri="{BB962C8B-B14F-4D97-AF65-F5344CB8AC3E}">
        <p14:creationId xmlns:p14="http://schemas.microsoft.com/office/powerpoint/2010/main" val="15506334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46417-3878-E866-8079-87B9794ADA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18886345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3FE2C-F916-DF0C-470F-1F75368A5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 we get a kick from A1 when measuring the dispersion?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77BA02-0428-C0FF-8F7C-359E00E0E1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Group">
            <a:extLst>
              <a:ext uri="{FF2B5EF4-FFF2-40B4-BE49-F238E27FC236}">
                <a16:creationId xmlns:a16="http://schemas.microsoft.com/office/drawing/2014/main" id="{17A5ED5E-F58F-29C4-7446-D002A4F1AE2E}"/>
              </a:ext>
            </a:extLst>
          </p:cNvPr>
          <p:cNvSpPr txBox="1"/>
          <p:nvPr/>
        </p:nvSpPr>
        <p:spPr>
          <a:xfrm>
            <a:off x="8685012" y="1827866"/>
            <a:ext cx="2624961" cy="3797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>
            <a:lvl1pPr marL="228600" indent="-228600">
              <a:buClr>
                <a:srgbClr val="E69735"/>
              </a:buClr>
              <a:buSzPct val="100000"/>
              <a:buChar char="➡"/>
            </a:lvl1pPr>
          </a:lstStyle>
          <a:p>
            <a:pPr marL="0" indent="0">
              <a:buNone/>
            </a:pPr>
            <a:r>
              <a:rPr dirty="0"/>
              <a:t>Measurement at lowest dispersion (~0.6m) followed by at highest dispersion (1.1m).</a:t>
            </a:r>
          </a:p>
        </p:txBody>
      </p:sp>
      <p:pic>
        <p:nvPicPr>
          <p:cNvPr id="7" name="Screenshot 2022-12-08 at 13.09.19.png" descr="Screenshot 2022-12-08 at 13.09.19.png">
            <a:extLst>
              <a:ext uri="{FF2B5EF4-FFF2-40B4-BE49-F238E27FC236}">
                <a16:creationId xmlns:a16="http://schemas.microsoft.com/office/drawing/2014/main" id="{CD68F14B-E3BB-469F-125E-928FD3B2F3B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1879" b="7485"/>
          <a:stretch>
            <a:fillRect/>
          </a:stretch>
        </p:blipFill>
        <p:spPr>
          <a:xfrm>
            <a:off x="8354682" y="4029620"/>
            <a:ext cx="3857146" cy="1737657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a1.png" descr="a1.png">
            <a:extLst>
              <a:ext uri="{FF2B5EF4-FFF2-40B4-BE49-F238E27FC236}">
                <a16:creationId xmlns:a16="http://schemas.microsoft.com/office/drawing/2014/main" id="{77A17DDD-DE0B-FB26-594F-8B1E2B15C4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788" y="1728577"/>
            <a:ext cx="7793185" cy="4449575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B27D32C-3A66-1241-1648-3209F9D19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Slice Energy Spread Measurements in the EuXFEL Injector | Stuart Walker, LEDS Workshop, Frascati, Rome, 4/10/2023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501368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02621-C92B-101C-8F45-3CB7C8717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Dispersion Leakage from the LH Chicane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9332DC-F0BE-153A-D239-AC020D9D9C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0F03E4-F534-C891-3180-93F106291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6427"/>
            <a:ext cx="11376025" cy="2022573"/>
          </a:xfrm>
        </p:spPr>
        <p:txBody>
          <a:bodyPr/>
          <a:lstStyle/>
          <a:p>
            <a:r>
              <a:rPr lang="en-US" dirty="0"/>
              <a:t>We did not remeasure the dispersion at each setpoint of the laser heater R</a:t>
            </a:r>
            <a:r>
              <a:rPr lang="en-US" baseline="-25000" dirty="0"/>
              <a:t>56</a:t>
            </a:r>
            <a:r>
              <a:rPr lang="en-US" dirty="0"/>
              <a:t> scan.</a:t>
            </a:r>
          </a:p>
          <a:p>
            <a:pPr lvl="1"/>
            <a:r>
              <a:rPr lang="en-US" dirty="0"/>
              <a:t>Possible: we have some leaked dispersion from the chicane at the screen.</a:t>
            </a:r>
          </a:p>
          <a:p>
            <a:r>
              <a:rPr lang="en-US" dirty="0"/>
              <a:t>First two dipoles have same power supplies, second two are each independent.</a:t>
            </a:r>
          </a:p>
          <a:p>
            <a:r>
              <a:rPr lang="en-US" dirty="0"/>
              <a:t>Consider: Identical 15% error in first two dipoles and independent 15% errors in second pair, perhaps some sort of ”worst case”.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1ECE41-7A0F-2C25-41CF-6AF23DEC9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Slice Energy Spread Measurements in the EuXFEL Injector | Stuart Walker, LEDS Workshop, Frascati, Rome, 4/10/2023</a:t>
            </a:r>
            <a:endParaRPr lang="en-US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C0D998-1860-1973-C858-CB44821011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727" y="3140968"/>
            <a:ext cx="8059283" cy="32757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1636B91-947B-8871-8CCF-1A95D79198EA}"/>
              </a:ext>
            </a:extLst>
          </p:cNvPr>
          <p:cNvSpPr txBox="1"/>
          <p:nvPr/>
        </p:nvSpPr>
        <p:spPr>
          <a:xfrm>
            <a:off x="407987" y="3572163"/>
            <a:ext cx="302371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Simulated in OCELOT.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Dispersion at the screen is tolerant to even large changes in the LH dipoles.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Nevertheless should measure the dispersion in future experiments.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Translates max ±10% error in energy spread.</a:t>
            </a:r>
          </a:p>
        </p:txBody>
      </p:sp>
    </p:spTree>
    <p:extLst>
      <p:ext uri="{BB962C8B-B14F-4D97-AF65-F5344CB8AC3E}">
        <p14:creationId xmlns:p14="http://schemas.microsoft.com/office/powerpoint/2010/main" val="19614838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735D3-C178-19F0-40FA-F3E0B2831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Extracting the emittance and screen resolution from the fits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5427A4-59C0-B930-8645-12591290F7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DADA1D3B-8C7C-251F-4D53-0C31E832A4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3627" y="1498140"/>
                <a:ext cx="2911713" cy="4686617"/>
              </a:xfrm>
            </p:spPr>
            <p:txBody>
              <a:bodyPr/>
              <a:lstStyle/>
              <a:p>
                <a:r>
                  <a:rPr lang="en-US" dirty="0"/>
                  <a:t>Extracting the screen resolution and emittance directly from the fit gives unrealistic values that do not match expectations.</a:t>
                </a:r>
              </a:p>
              <a:p>
                <a:r>
                  <a:rPr lang="en-US" dirty="0"/>
                  <a:t>Unclear why this is, but seemingly connected to the TDS scan,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18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ar-AE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</m:oMath>
                </a14:m>
                <a:r>
                  <a:rPr lang="en-US" dirty="0"/>
                  <a:t> (the gradient of the voltage scan) is smaller than we might expect, because </a:t>
                </a:r>
                <a:r>
                  <a:rPr lang="en-US" i="1" dirty="0"/>
                  <a:t>A</a:t>
                </a:r>
                <a:r>
                  <a:rPr lang="en-US" i="1" baseline="-25000" dirty="0"/>
                  <a:t>D </a:t>
                </a:r>
                <a:r>
                  <a:rPr lang="en-US" dirty="0"/>
                  <a:t>looks reasonable.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DADA1D3B-8C7C-251F-4D53-0C31E832A4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3627" y="1498140"/>
                <a:ext cx="2911713" cy="4686617"/>
              </a:xfrm>
              <a:blipFill>
                <a:blip r:embed="rId2"/>
                <a:stretch>
                  <a:fillRect l="-4348" t="-1622" r="-56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E24BC0-8035-CA7E-9B69-9317CD415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Slice Energy Spread Measurements in the EuXFEL Injector | Stuart Walker, LEDS Workshop, Frascati, Rome, 4/10/2023</a:t>
            </a:r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Equation">
                <a:extLst>
                  <a:ext uri="{FF2B5EF4-FFF2-40B4-BE49-F238E27FC236}">
                    <a16:creationId xmlns:a16="http://schemas.microsoft.com/office/drawing/2014/main" id="{2EB16BB3-E5EB-90DF-10BF-E18444852F46}"/>
                  </a:ext>
                </a:extLst>
              </p:cNvPr>
              <p:cNvSpPr txBox="1"/>
              <p:nvPr/>
            </p:nvSpPr>
            <p:spPr>
              <a:xfrm>
                <a:off x="9181584" y="2113804"/>
                <a:ext cx="2311587" cy="90559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𝑒𝑘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sz="3000" dirty="0"/>
              </a:p>
            </p:txBody>
          </p:sp>
        </mc:Choice>
        <mc:Fallback xmlns="">
          <p:sp>
            <p:nvSpPr>
              <p:cNvPr id="7" name="Equation">
                <a:extLst>
                  <a:ext uri="{FF2B5EF4-FFF2-40B4-BE49-F238E27FC236}">
                    <a16:creationId xmlns:a16="http://schemas.microsoft.com/office/drawing/2014/main" id="{2EB16BB3-E5EB-90DF-10BF-E18444852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1584" y="2113804"/>
                <a:ext cx="2311587" cy="905592"/>
              </a:xfrm>
              <a:prstGeom prst="rect">
                <a:avLst/>
              </a:prstGeom>
              <a:blipFill>
                <a:blip r:embed="rId3"/>
                <a:stretch>
                  <a:fillRect l="-3825" t="-1389" r="-8743" b="-12500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Equation">
                <a:extLst>
                  <a:ext uri="{FF2B5EF4-FFF2-40B4-BE49-F238E27FC236}">
                    <a16:creationId xmlns:a16="http://schemas.microsoft.com/office/drawing/2014/main" id="{27C212AE-A36B-E280-30DC-D5460F9EA1D8}"/>
                  </a:ext>
                </a:extLst>
              </p:cNvPr>
              <p:cNvSpPr txBox="1"/>
              <p:nvPr/>
            </p:nvSpPr>
            <p:spPr>
              <a:xfrm>
                <a:off x="6359852" y="2113804"/>
                <a:ext cx="2653355" cy="93948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AE" sz="3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3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ar-AE" sz="3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ar-AE" sz="3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ar-AE" sz="3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ar-AE" sz="3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3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ar-AE" sz="3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ar-AE" sz="3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ar-AE" sz="3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ar-AE" sz="3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ar-AE" sz="3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  <m:sup>
                              <m:r>
                                <a:rPr lang="ar-AE" sz="3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ar-AE" sz="3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Equation">
                <a:extLst>
                  <a:ext uri="{FF2B5EF4-FFF2-40B4-BE49-F238E27FC236}">
                    <a16:creationId xmlns:a16="http://schemas.microsoft.com/office/drawing/2014/main" id="{27C212AE-A36B-E280-30DC-D5460F9EA1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9852" y="2113804"/>
                <a:ext cx="2653355" cy="939488"/>
              </a:xfrm>
              <a:prstGeom prst="rect">
                <a:avLst/>
              </a:prstGeom>
              <a:blipFill>
                <a:blip r:embed="rId4"/>
                <a:stretch>
                  <a:fillRect l="-952" r="-10476" b="-1333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Equation">
                <a:extLst>
                  <a:ext uri="{FF2B5EF4-FFF2-40B4-BE49-F238E27FC236}">
                    <a16:creationId xmlns:a16="http://schemas.microsoft.com/office/drawing/2014/main" id="{B29C0F76-65C9-6EB3-D703-F637FFBDFAE9}"/>
                  </a:ext>
                </a:extLst>
              </p:cNvPr>
              <p:cNvSpPr txBox="1"/>
              <p:nvPr/>
            </p:nvSpPr>
            <p:spPr>
              <a:xfrm>
                <a:off x="5337877" y="1389620"/>
                <a:ext cx="5750677" cy="51943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>
                <a:spAutoFit/>
              </a:bodyPr>
              <a:lstStyle/>
              <a:p>
                <a:pPr defTabSz="914400"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AE" sz="3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3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AU" sz="3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ar-AE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ar-AE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ar-AE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ar-AE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  <m:sup>
                          <m:r>
                            <a:rPr lang="ar-AE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ar-AE" sz="30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ar-AE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ar-AE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ar-AE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ar-AE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ar-AE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lang="ar-AE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+0.25</m:t>
                      </m:r>
                      <m:sSup>
                        <m:sSupPr>
                          <m:ctrlPr>
                            <a:rPr lang="ar-AE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ar-AE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p>
                          <m:r>
                            <a:rPr lang="ar-AE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lang="ar-AE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ar-AE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ar-AE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ar-AE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lang="ar-AE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ar-AE"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sSubSup>
                        <m:sSubSupPr>
                          <m:ctrlPr>
                            <a:rPr lang="ar-AE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ar-AE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ar-AE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ar-AE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sSup>
                        <m:sSupPr>
                          <m:ctrlPr>
                            <a:rPr lang="ar-AE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ar-AE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ar-AE"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sz="3000" dirty="0"/>
              </a:p>
            </p:txBody>
          </p:sp>
        </mc:Choice>
        <mc:Fallback xmlns="">
          <p:sp>
            <p:nvSpPr>
              <p:cNvPr id="9" name="Equation">
                <a:extLst>
                  <a:ext uri="{FF2B5EF4-FFF2-40B4-BE49-F238E27FC236}">
                    <a16:creationId xmlns:a16="http://schemas.microsoft.com/office/drawing/2014/main" id="{B29C0F76-65C9-6EB3-D703-F637FFBDFA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7877" y="1389620"/>
                <a:ext cx="5750677" cy="519438"/>
              </a:xfrm>
              <a:prstGeom prst="rect">
                <a:avLst/>
              </a:prstGeom>
              <a:blipFill>
                <a:blip r:embed="rId5"/>
                <a:stretch>
                  <a:fillRect l="-441" r="-220" b="-23810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5B5D4B84-5869-F04A-F2ED-B3B0CF5909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646" y="3140803"/>
            <a:ext cx="8172788" cy="33175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Equation">
                <a:extLst>
                  <a:ext uri="{FF2B5EF4-FFF2-40B4-BE49-F238E27FC236}">
                    <a16:creationId xmlns:a16="http://schemas.microsoft.com/office/drawing/2014/main" id="{358C1404-0F59-E303-7145-4684320758BA}"/>
                  </a:ext>
                </a:extLst>
              </p:cNvPr>
              <p:cNvSpPr txBox="1"/>
              <p:nvPr/>
            </p:nvSpPr>
            <p:spPr>
              <a:xfrm>
                <a:off x="4632290" y="2388187"/>
                <a:ext cx="1463709" cy="62632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>
                <a:spAutoFit/>
              </a:bodyPr>
              <a:lstStyle/>
              <a:p>
                <a:pPr defTabSz="914400"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AE" sz="2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ar-AE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ar-AE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ar-AE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box>
                            <m:boxPr>
                              <m:ctrlPr>
                                <a:rPr lang="ar-AE" sz="20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ar-AE" sz="20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ar-AE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AU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en-AU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ar-AE" sz="20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den>
                              </m:f>
                            </m:e>
                          </m:box>
                          <m:sSubSup>
                            <m:sSubSupPr>
                              <m:ctrlPr>
                                <a:rPr lang="ar-AE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ar-AE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ar-AE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ar-AE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sz="2000" dirty="0"/>
              </a:p>
            </p:txBody>
          </p:sp>
        </mc:Choice>
        <mc:Fallback xmlns="">
          <p:sp>
            <p:nvSpPr>
              <p:cNvPr id="16" name="Equation">
                <a:extLst>
                  <a:ext uri="{FF2B5EF4-FFF2-40B4-BE49-F238E27FC236}">
                    <a16:creationId xmlns:a16="http://schemas.microsoft.com/office/drawing/2014/main" id="{358C1404-0F59-E303-7145-4684320758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2290" y="2388187"/>
                <a:ext cx="1463709" cy="62632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14708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07F06-4564-10FB-F7D7-5C2624481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Emittance Measurements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AFA7D0-F6BA-DAD0-95EA-C8A0AC8248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0D8677-42AF-D24B-29D6-EC6BBCD3AA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6427"/>
            <a:ext cx="11376025" cy="1365603"/>
          </a:xfrm>
        </p:spPr>
        <p:txBody>
          <a:bodyPr/>
          <a:lstStyle/>
          <a:p>
            <a:r>
              <a:rPr lang="en-US" dirty="0"/>
              <a:t>Matthias matching/measurement tool is vital to our measurement.</a:t>
            </a:r>
          </a:p>
          <a:p>
            <a:r>
              <a:rPr lang="en-US" dirty="0"/>
              <a:t>We match projected and then measure slice—and normally this gives reasonable matching, but we extract much smaller emittances from our scans.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B8AAD-3A32-E21F-5CDB-B3588D275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Slice Energy Spread Measurements in the EuXFEL Injector | Stuart Walker, LEDS Workshop, Frascati, Rome, 4/10/2023</a:t>
            </a:r>
            <a:endParaRPr lang="en-US" noProof="0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8046FDA4-D700-EB15-9863-A2F1B811A3FD}"/>
              </a:ext>
            </a:extLst>
          </p:cNvPr>
          <p:cNvSpPr txBox="1">
            <a:spLocks/>
          </p:cNvSpPr>
          <p:nvPr/>
        </p:nvSpPr>
        <p:spPr>
          <a:xfrm>
            <a:off x="407987" y="2772030"/>
            <a:ext cx="3172777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We see measured central slice emittances that are larger than the corresponding projected emittances even with apparently ”good” matching.</a:t>
            </a:r>
          </a:p>
          <a:p>
            <a:r>
              <a:rPr lang="en-US" dirty="0"/>
              <a:t>Is there any way we can reduce the error bars here?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1749536-A70D-40BD-3076-849AE54010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808" y="2750410"/>
            <a:ext cx="7032104" cy="1684496"/>
          </a:xfrm>
          <a:prstGeom prst="rect">
            <a:avLst/>
          </a:prstGeom>
        </p:spPr>
      </p:pic>
      <p:sp>
        <p:nvSpPr>
          <p:cNvPr id="10" name="Rectangle">
            <a:extLst>
              <a:ext uri="{FF2B5EF4-FFF2-40B4-BE49-F238E27FC236}">
                <a16:creationId xmlns:a16="http://schemas.microsoft.com/office/drawing/2014/main" id="{74D4FCF0-CF9E-C933-7E65-906497CFB475}"/>
              </a:ext>
            </a:extLst>
          </p:cNvPr>
          <p:cNvSpPr/>
          <p:nvPr/>
        </p:nvSpPr>
        <p:spPr>
          <a:xfrm>
            <a:off x="4380083" y="3813203"/>
            <a:ext cx="851821" cy="621704"/>
          </a:xfrm>
          <a:prstGeom prst="rect">
            <a:avLst/>
          </a:prstGeom>
          <a:solidFill>
            <a:srgbClr val="E69735">
              <a:alpha val="54836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defRPr>
                <a:solidFill>
                  <a:schemeClr val="accent6">
                    <a:hueOff val="-12480000"/>
                    <a:satOff val="-36585"/>
                    <a:lumOff val="8039"/>
                  </a:schemeClr>
                </a:solidFill>
              </a:defRPr>
            </a:pP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A321ACD-05FA-5356-B840-34CF0DF34A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608" y="2561179"/>
            <a:ext cx="4096233" cy="383669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1E17C57-7833-9BB8-26F4-413DBC6C597C}"/>
              </a:ext>
            </a:extLst>
          </p:cNvPr>
          <p:cNvSpPr txBox="1"/>
          <p:nvPr/>
        </p:nvSpPr>
        <p:spPr>
          <a:xfrm>
            <a:off x="4423485" y="5209503"/>
            <a:ext cx="371127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Projected</a:t>
            </a:r>
          </a:p>
          <a:p>
            <a:endParaRPr lang="en-US" sz="1600" dirty="0"/>
          </a:p>
          <a:p>
            <a:r>
              <a:rPr lang="en-US" sz="1600" dirty="0"/>
              <a:t>Central slice (0.45 </a:t>
            </a:r>
            <a:r>
              <a:rPr lang="en-US" sz="1600" dirty="0" err="1"/>
              <a:t>mm•mrad</a:t>
            </a:r>
            <a:r>
              <a:rPr lang="en-US" sz="1600" dirty="0"/>
              <a:t>)</a:t>
            </a:r>
          </a:p>
          <a:p>
            <a:r>
              <a:rPr lang="en-US" sz="1600" dirty="0"/>
              <a:t>measured a minute later (no matching)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513203F-2D42-96CA-883B-CFD7BDC156A2}"/>
              </a:ext>
            </a:extLst>
          </p:cNvPr>
          <p:cNvCxnSpPr>
            <a:cxnSpLocks/>
          </p:cNvCxnSpPr>
          <p:nvPr/>
        </p:nvCxnSpPr>
        <p:spPr>
          <a:xfrm flipV="1">
            <a:off x="5473773" y="3813203"/>
            <a:ext cx="3717951" cy="1978339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1C98537-8F9F-7A49-90B8-0A9A64D11269}"/>
              </a:ext>
            </a:extLst>
          </p:cNvPr>
          <p:cNvCxnSpPr>
            <a:cxnSpLocks/>
            <a:endCxn id="10" idx="2"/>
          </p:cNvCxnSpPr>
          <p:nvPr/>
        </p:nvCxnSpPr>
        <p:spPr>
          <a:xfrm flipH="1" flipV="1">
            <a:off x="4805994" y="4434907"/>
            <a:ext cx="163156" cy="809918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3685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dvAuto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9A070-5BBE-53E8-230A-11E70E57B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fail to properly extract </a:t>
            </a:r>
            <a:r>
              <a:rPr lang="en-US" dirty="0" err="1"/>
              <a:t>sigma_b</a:t>
            </a:r>
            <a:r>
              <a:rPr lang="en-US" dirty="0"/>
              <a:t> and </a:t>
            </a:r>
            <a:r>
              <a:rPr lang="en-US" dirty="0" err="1"/>
              <a:t>sigma_r</a:t>
            </a:r>
            <a:r>
              <a:rPr lang="en-US" dirty="0"/>
              <a:t> now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22048B-E7C2-67B2-F883-6C8401B1C4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936EC6-2B54-0C7E-FAA7-31F0031B9C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A_D looks approximately correct, so problem comes from </a:t>
            </a:r>
            <a:r>
              <a:rPr lang="en-US" dirty="0" err="1"/>
              <a:t>sigma_b</a:t>
            </a:r>
            <a:r>
              <a:rPr lang="en-US" dirty="0"/>
              <a:t>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i.e.</a:t>
            </a:r>
          </a:p>
          <a:p>
            <a:endParaRPr lang="en-US" dirty="0"/>
          </a:p>
          <a:p>
            <a:r>
              <a:rPr lang="en-US" dirty="0"/>
              <a:t>So our fitting of B_V is (somehow) wrong, i.e. our TDS scan is somehow not quite right, but..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Maybe our dispersion is wrong.  If A_V ( a function of D) is wrong then we will have an incorrect B_V.</a:t>
            </a:r>
          </a:p>
          <a:p>
            <a:r>
              <a:rPr lang="en-US" dirty="0"/>
              <a:t>Option: assume B_V given </a:t>
            </a:r>
            <a:r>
              <a:rPr lang="en-US" dirty="0" err="1"/>
              <a:t>sigma_R</a:t>
            </a:r>
            <a:r>
              <a:rPr lang="en-US" dirty="0"/>
              <a:t> or the emittance or both (if we assume both we are assuming A_D and should fit accordingly…).</a:t>
            </a:r>
          </a:p>
          <a:p>
            <a:r>
              <a:rPr lang="en-US" dirty="0"/>
              <a:t>Then we have A_V and have some new slice energy spread.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D4CC25-AD22-5B42-88B9-0D6A79823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Slice Energy Spread Measurements in the EuXFEL Injector | Stuart Walker, LEDS Workshop, Frascati, Rome, 4/10/2023</a:t>
            </a:r>
            <a:endParaRPr lang="en-US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AC4972-1E0C-549E-6C8D-FE5C998E57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456" y="1988840"/>
            <a:ext cx="1752600" cy="723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16AE94-0CA6-6116-30C8-BDE91080FD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228" y="2691284"/>
            <a:ext cx="2603500" cy="876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18CAB81-611D-C1D3-534C-CD29BD6BBC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3967726"/>
            <a:ext cx="3365500" cy="105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5619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B03A9-8AAF-B436-9A0E-95A851E75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Constant Contributions to Measured Widths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5CE45-4B97-BBCF-1CE8-3D6E23F1B7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667C18-5CD0-1A1F-C94D-820554BE3F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principle both are known:</a:t>
            </a:r>
          </a:p>
          <a:p>
            <a:pPr lvl="1"/>
            <a:r>
              <a:rPr lang="en-US" dirty="0"/>
              <a:t>Screen resolution </a:t>
            </a:r>
            <a:r>
              <a:rPr lang="en-US" i="1" dirty="0"/>
              <a:t>(</a:t>
            </a:r>
            <a:r>
              <a:rPr lang="en-US" i="1" dirty="0" err="1"/>
              <a:t>σ</a:t>
            </a:r>
            <a:r>
              <a:rPr lang="en-US" i="1" baseline="-25000" dirty="0" err="1"/>
              <a:t>R</a:t>
            </a:r>
            <a:r>
              <a:rPr lang="en-US" i="1" dirty="0"/>
              <a:t>)</a:t>
            </a:r>
            <a:r>
              <a:rPr lang="en-US" i="1" baseline="-25000" dirty="0"/>
              <a:t> </a:t>
            </a:r>
            <a:r>
              <a:rPr lang="en-US" dirty="0"/>
              <a:t>from dedicated optics simulations (Artem)</a:t>
            </a:r>
          </a:p>
          <a:p>
            <a:pPr lvl="1"/>
            <a:r>
              <a:rPr lang="en-US" dirty="0"/>
              <a:t>Betatron contribution (</a:t>
            </a:r>
            <a:r>
              <a:rPr lang="en-US" i="1" dirty="0" err="1"/>
              <a:t>σ</a:t>
            </a:r>
            <a:r>
              <a:rPr lang="en-US" i="1" baseline="-25000" dirty="0" err="1"/>
              <a:t>B</a:t>
            </a:r>
            <a:r>
              <a:rPr lang="en-US" dirty="0"/>
              <a:t>) from slice emittance measurement and linear optics (Matthias)</a:t>
            </a:r>
          </a:p>
          <a:p>
            <a:r>
              <a:rPr lang="en-US" i="1" dirty="0" err="1"/>
              <a:t>σ</a:t>
            </a:r>
            <a:r>
              <a:rPr lang="en-US" i="1" baseline="-25000" dirty="0" err="1"/>
              <a:t>R</a:t>
            </a:r>
            <a:r>
              <a:rPr lang="en-US" dirty="0"/>
              <a:t> = 28µm (from Artem and previous scans); </a:t>
            </a:r>
            <a:r>
              <a:rPr lang="en-US" i="1" dirty="0"/>
              <a:t>β</a:t>
            </a:r>
            <a:r>
              <a:rPr lang="en-US" i="1" baseline="-25000" dirty="0"/>
              <a:t>x  </a:t>
            </a:r>
            <a:r>
              <a:rPr lang="en-US" dirty="0"/>
              <a:t>= 0.6 m and </a:t>
            </a:r>
            <a:r>
              <a:rPr lang="en-US" i="1" dirty="0" err="1"/>
              <a:t>ε</a:t>
            </a:r>
            <a:r>
              <a:rPr lang="en-US" i="1" baseline="-25000" dirty="0" err="1"/>
              <a:t>x</a:t>
            </a:r>
            <a:r>
              <a:rPr lang="en-US" i="1" baseline="-25000" dirty="0"/>
              <a:t> </a:t>
            </a:r>
            <a:r>
              <a:rPr lang="en-US" dirty="0"/>
              <a:t>= 0.43 </a:t>
            </a:r>
            <a:r>
              <a:rPr lang="en-US" dirty="0" err="1"/>
              <a:t>mm•mrad</a:t>
            </a:r>
            <a:r>
              <a:rPr lang="en-US" dirty="0"/>
              <a:t> (Matthias matching tool)</a:t>
            </a:r>
          </a:p>
          <a:p>
            <a:r>
              <a:rPr lang="en-US" dirty="0"/>
              <a:t>Constant terms remain constant across the scan, but ~7% larger than expected (from </a:t>
            </a:r>
            <a:r>
              <a:rPr lang="en-US" dirty="0" err="1"/>
              <a:t>Matthias+Artem</a:t>
            </a:r>
            <a:r>
              <a:rPr lang="en-US" dirty="0"/>
              <a:t>).</a:t>
            </a:r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551492-9E6D-5E03-93C0-D815AF76D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Slice Energy Spread Measurements in the EuXFEL Injector | Stuart Walker, LEDS Workshop, Frascati, Rome, 4/10/2023</a:t>
            </a:r>
            <a:endParaRPr lang="en-US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F186A8-06DD-7A68-C55C-AD0B46DF20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1" t="10909" r="5377" b="5896"/>
          <a:stretch/>
        </p:blipFill>
        <p:spPr>
          <a:xfrm>
            <a:off x="8064119" y="3429000"/>
            <a:ext cx="3100190" cy="29523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A039533-B1EB-93DB-C0C9-FF679951DC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131" y="3762771"/>
            <a:ext cx="6763809" cy="274561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6AC200E-CE48-9C01-9884-6FDD413639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2986" y="1355826"/>
            <a:ext cx="4122455" cy="82449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1F91D00-0385-2EAB-B4F8-1030EFC172DB}"/>
              </a:ext>
            </a:extLst>
          </p:cNvPr>
          <p:cNvSpPr txBox="1"/>
          <p:nvPr/>
        </p:nvSpPr>
        <p:spPr>
          <a:xfrm>
            <a:off x="8932060" y="6421726"/>
            <a:ext cx="25226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Matthias Tool</a:t>
            </a:r>
          </a:p>
        </p:txBody>
      </p:sp>
    </p:spTree>
    <p:extLst>
      <p:ext uri="{BB962C8B-B14F-4D97-AF65-F5344CB8AC3E}">
        <p14:creationId xmlns:p14="http://schemas.microsoft.com/office/powerpoint/2010/main" val="1774779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53E771B-7E6D-7642-5B03-50F5A8310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C75A91D-8E46-5170-68DF-5FF0EF622C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67BCA44-539B-E588-F7AF-26EC05DA72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Uncorrelated (slice) energy spread is an important property in FELs, where high brightness is required.</a:t>
            </a:r>
          </a:p>
          <a:p>
            <a:r>
              <a:rPr lang="en-US" dirty="0"/>
              <a:t>However, usually energy spread from injector is too low and must be increased using the laser heater (LH) to increase SASE performance due to the microbunching instability.  </a:t>
            </a:r>
          </a:p>
          <a:p>
            <a:pPr lvl="1"/>
            <a:r>
              <a:rPr lang="en-US" dirty="0"/>
              <a:t>Ideally increased to 8 keV based on simulations from Martin </a:t>
            </a:r>
            <a:r>
              <a:rPr lang="en-US" dirty="0" err="1"/>
              <a:t>Dohlus</a:t>
            </a:r>
            <a:r>
              <a:rPr lang="en-US" dirty="0"/>
              <a:t>, but actual optimal value never measured.</a:t>
            </a:r>
          </a:p>
          <a:p>
            <a:r>
              <a:rPr lang="en-US" dirty="0"/>
              <a:t>Regardless, understanding uncorrelated energy spread is necessary to improve machine reproducibility and understanding.</a:t>
            </a:r>
          </a:p>
          <a:p>
            <a:r>
              <a:rPr lang="en-US" dirty="0"/>
              <a:t>Dynamics not understood, unable to recreate measured slice energy spread values with ASTRA simulation.</a:t>
            </a:r>
          </a:p>
        </p:txBody>
      </p:sp>
      <p:sp>
        <p:nvSpPr>
          <p:cNvPr id="2" name="Fußzeilenplatzhalter 2">
            <a:extLst>
              <a:ext uri="{FF2B5EF4-FFF2-40B4-BE49-F238E27FC236}">
                <a16:creationId xmlns:a16="http://schemas.microsoft.com/office/drawing/2014/main" id="{AA12753A-5059-4882-C536-96FECDE62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416" y="6580800"/>
            <a:ext cx="9901099" cy="186841"/>
          </a:xfrm>
        </p:spPr>
        <p:txBody>
          <a:bodyPr/>
          <a:lstStyle/>
          <a:p>
            <a:r>
              <a:rPr lang="en-US" dirty="0"/>
              <a:t>| Slice Energy Spread Measurements in the </a:t>
            </a:r>
            <a:r>
              <a:rPr lang="en-US" dirty="0" err="1"/>
              <a:t>EuXFEL</a:t>
            </a:r>
            <a:r>
              <a:rPr lang="en-US" dirty="0"/>
              <a:t> </a:t>
            </a:r>
            <a:r>
              <a:rPr lang="en-US" dirty="0" err="1"/>
              <a:t>linac</a:t>
            </a:r>
            <a:r>
              <a:rPr lang="en-US" dirty="0"/>
              <a:t> | Stuart Walker, LEDS Workshop, Bern, Switzerland, 19/09/2024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46449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932"/>
    </mc:Choice>
    <mc:Fallback xmlns="">
      <p:transition spd="slow" advTm="549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500D3-DFFF-49A3-9E08-09C70444D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Deriving the emittance assuming the screen resolution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8F7AC6-6D0A-F311-48D3-4D2F2798FD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2F6D9B-9337-E80A-AA73-272A57B04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Slice Energy Spread Measurements in the EuXFEL Injector | Stuart Walker, LEDS Workshop, Frascati, Rome, 4/10/2023</a:t>
            </a:r>
            <a:endParaRPr lang="en-US" noProof="0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C7EB105-4671-88C7-CE88-0A793F9E05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3" y="1331268"/>
            <a:ext cx="5215969" cy="1412658"/>
          </a:xfrm>
          <a:prstGeom prst="rect">
            <a:avLst/>
          </a:prstGeom>
        </p:spPr>
      </p:pic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63FD6873-98B8-A8FF-6853-AAE67659087A}"/>
              </a:ext>
            </a:extLst>
          </p:cNvPr>
          <p:cNvSpPr txBox="1">
            <a:spLocks/>
          </p:cNvSpPr>
          <p:nvPr/>
        </p:nvSpPr>
        <p:spPr>
          <a:xfrm>
            <a:off x="407987" y="1406427"/>
            <a:ext cx="5904037" cy="150162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Fitting </a:t>
            </a:r>
            <a:r>
              <a:rPr lang="en-US" i="1" dirty="0"/>
              <a:t>A</a:t>
            </a:r>
            <a:r>
              <a:rPr lang="en-US" i="1" baseline="-25000" dirty="0"/>
              <a:t>D </a:t>
            </a:r>
            <a:r>
              <a:rPr lang="en-US" dirty="0"/>
              <a:t>and using a pre-calculated value of </a:t>
            </a:r>
            <a:r>
              <a:rPr lang="en-US" i="1" dirty="0" err="1"/>
              <a:t>σ</a:t>
            </a:r>
            <a:r>
              <a:rPr lang="en-US" i="1" baseline="-25000" dirty="0" err="1"/>
              <a:t>R</a:t>
            </a:r>
            <a:r>
              <a:rPr lang="en-US" i="1" dirty="0"/>
              <a:t>, </a:t>
            </a:r>
            <a:r>
              <a:rPr lang="en-US" dirty="0"/>
              <a:t>we can extract a value for the slice emittance.</a:t>
            </a:r>
          </a:p>
          <a:p>
            <a:r>
              <a:rPr lang="en-US" dirty="0"/>
              <a:t>We independently measure, using Matthias’ matching tool, (0.43±0.05) </a:t>
            </a:r>
            <a:r>
              <a:rPr lang="en-US" dirty="0" err="1"/>
              <a:t>mm•mrad</a:t>
            </a:r>
            <a:r>
              <a:rPr lang="en-US" dirty="0"/>
              <a:t> for the slice emittance.</a:t>
            </a:r>
          </a:p>
        </p:txBody>
      </p:sp>
      <p:pic>
        <p:nvPicPr>
          <p:cNvPr id="34" name="Content Placeholder 33">
            <a:extLst>
              <a:ext uri="{FF2B5EF4-FFF2-40B4-BE49-F238E27FC236}">
                <a16:creationId xmlns:a16="http://schemas.microsoft.com/office/drawing/2014/main" id="{EBEFCBA2-21EF-DA25-5D4F-3303AA8B06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972" y="2929633"/>
            <a:ext cx="8415040" cy="3415899"/>
          </a:xfrm>
        </p:spPr>
      </p:pic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503D4168-C45F-A2AB-22A2-DC998DF536F7}"/>
              </a:ext>
            </a:extLst>
          </p:cNvPr>
          <p:cNvSpPr txBox="1">
            <a:spLocks/>
          </p:cNvSpPr>
          <p:nvPr/>
        </p:nvSpPr>
        <p:spPr>
          <a:xfrm>
            <a:off x="380520" y="3040172"/>
            <a:ext cx="2499201" cy="233090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Not entirely in disagreement with our derived value.</a:t>
            </a:r>
          </a:p>
          <a:p>
            <a:r>
              <a:rPr lang="en-US" dirty="0"/>
              <a:t>Can we reduce the uncertainties in the emittance measurement?</a:t>
            </a:r>
          </a:p>
        </p:txBody>
      </p:sp>
    </p:spTree>
    <p:extLst>
      <p:ext uri="{BB962C8B-B14F-4D97-AF65-F5344CB8AC3E}">
        <p14:creationId xmlns:p14="http://schemas.microsoft.com/office/powerpoint/2010/main" val="36447609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D3EBA-6315-627D-FF78-CE235ECD1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Matching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1A055D-5645-D6EF-CBCE-279A9B7355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0788C4-AFE2-6921-6BCA-5A21FE7F4F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6427"/>
            <a:ext cx="3095725" cy="5010249"/>
          </a:xfrm>
        </p:spPr>
        <p:txBody>
          <a:bodyPr/>
          <a:lstStyle/>
          <a:p>
            <a:pPr>
              <a:buClr>
                <a:schemeClr val="tx1"/>
              </a:buClr>
              <a:buSzPct val="100000"/>
            </a:pPr>
            <a:r>
              <a:rPr lang="en-GB" dirty="0"/>
              <a:t>Central slice always matched for measurements</a:t>
            </a:r>
          </a:p>
          <a:p>
            <a:pPr marL="514350" lvl="1" indent="-285750">
              <a:buClr>
                <a:schemeClr val="tx1"/>
              </a:buClr>
              <a:buSzPct val="100000"/>
            </a:pPr>
            <a:r>
              <a:rPr lang="en-GB" dirty="0"/>
              <a:t>Very important, otherwise can get an artificially deflated energy spread result!</a:t>
            </a:r>
          </a:p>
          <a:p>
            <a:pPr marL="514350" lvl="1" indent="-285750">
              <a:buClr>
                <a:schemeClr val="tx1"/>
              </a:buClr>
              <a:buSzPct val="100000"/>
            </a:pPr>
            <a:r>
              <a:rPr lang="en-GB" dirty="0"/>
              <a:t>Use screen just in front of TDS</a:t>
            </a:r>
          </a:p>
          <a:p>
            <a:pPr>
              <a:buClr>
                <a:schemeClr val="tx1"/>
              </a:buClr>
              <a:buSzPct val="100000"/>
            </a:pPr>
            <a:r>
              <a:rPr lang="en-GB" dirty="0"/>
              <a:t>We remeasured the dispersion at every single point in the dispersion scan and once per TDS scan.</a:t>
            </a:r>
          </a:p>
          <a:p>
            <a:pPr>
              <a:buClr>
                <a:schemeClr val="tx1"/>
              </a:buClr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2D3A2E-2051-6163-044C-7ABBC3171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Slice Energy Spread Measurements in the EuXFEL Injector | Stuart Walker, LEDS Workshop, Frascati, Rome, 4/10/2023</a:t>
            </a:r>
            <a:endParaRPr lang="en-US" noProof="0" dirty="0"/>
          </a:p>
        </p:txBody>
      </p:sp>
      <p:pic>
        <p:nvPicPr>
          <p:cNvPr id="6" name="Screenshot 2022-12-09 at 01.07.01.png" descr="Screenshot 2022-12-09 at 01.07.01.png">
            <a:extLst>
              <a:ext uri="{FF2B5EF4-FFF2-40B4-BE49-F238E27FC236}">
                <a16:creationId xmlns:a16="http://schemas.microsoft.com/office/drawing/2014/main" id="{A7678898-462C-304A-8007-29284790E2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5257" y="1618819"/>
            <a:ext cx="8547708" cy="4012752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Rectangle">
            <a:extLst>
              <a:ext uri="{FF2B5EF4-FFF2-40B4-BE49-F238E27FC236}">
                <a16:creationId xmlns:a16="http://schemas.microsoft.com/office/drawing/2014/main" id="{60F01C96-7A99-7A8E-CA5C-1482C41CA23A}"/>
              </a:ext>
            </a:extLst>
          </p:cNvPr>
          <p:cNvSpPr/>
          <p:nvPr/>
        </p:nvSpPr>
        <p:spPr>
          <a:xfrm>
            <a:off x="5747260" y="3013884"/>
            <a:ext cx="1239020" cy="830232"/>
          </a:xfrm>
          <a:prstGeom prst="rect">
            <a:avLst/>
          </a:prstGeom>
          <a:solidFill>
            <a:srgbClr val="E69735">
              <a:alpha val="54836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defRPr>
                <a:solidFill>
                  <a:schemeClr val="accent6">
                    <a:hueOff val="-12480000"/>
                    <a:satOff val="-36585"/>
                    <a:lumOff val="8039"/>
                  </a:schemeClr>
                </a:solidFill>
              </a:defRPr>
            </a:pPr>
            <a:endParaRPr/>
          </a:p>
        </p:txBody>
      </p:sp>
      <p:sp>
        <p:nvSpPr>
          <p:cNvPr id="8" name="Rectangle">
            <a:extLst>
              <a:ext uri="{FF2B5EF4-FFF2-40B4-BE49-F238E27FC236}">
                <a16:creationId xmlns:a16="http://schemas.microsoft.com/office/drawing/2014/main" id="{4C3070B7-6B79-E3B5-7C72-5F7F4C1D258F}"/>
              </a:ext>
            </a:extLst>
          </p:cNvPr>
          <p:cNvSpPr/>
          <p:nvPr/>
        </p:nvSpPr>
        <p:spPr>
          <a:xfrm>
            <a:off x="9950108" y="3899182"/>
            <a:ext cx="1239021" cy="830231"/>
          </a:xfrm>
          <a:prstGeom prst="rect">
            <a:avLst/>
          </a:prstGeom>
          <a:solidFill>
            <a:srgbClr val="E69735">
              <a:alpha val="54836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defRPr>
                <a:solidFill>
                  <a:schemeClr val="accent6">
                    <a:hueOff val="-12480000"/>
                    <a:satOff val="-36585"/>
                    <a:lumOff val="8039"/>
                  </a:schemeClr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908611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beta-scan.png" descr="beta-scan.png"/>
          <p:cNvPicPr>
            <a:picLocks noChangeAspect="1"/>
          </p:cNvPicPr>
          <p:nvPr/>
        </p:nvPicPr>
        <p:blipFill>
          <a:blip r:embed="rId2"/>
          <a:srcRect t="6019"/>
          <a:stretch>
            <a:fillRect/>
          </a:stretch>
        </p:blipFill>
        <p:spPr>
          <a:xfrm>
            <a:off x="13219" y="3303433"/>
            <a:ext cx="7618697" cy="3025744"/>
          </a:xfrm>
          <a:prstGeom prst="rect">
            <a:avLst/>
          </a:prstGeom>
          <a:ln w="12700">
            <a:miter lim="400000"/>
          </a:ln>
        </p:spPr>
      </p:pic>
      <p:sp>
        <p:nvSpPr>
          <p:cNvPr id="297" name="Beta Sca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Beta Scan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043B1E-5F69-9DB2-14FF-FD32A15443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C92634-613E-E9D1-AA3F-43CE0A97E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8" name="Equation"/>
              <p:cNvSpPr txBox="1"/>
              <p:nvPr/>
            </p:nvSpPr>
            <p:spPr>
              <a:xfrm>
                <a:off x="6247614" y="1086198"/>
                <a:ext cx="5586946" cy="87819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𝑒𝑘𝑉</m:t>
                      </m:r>
                      <m:sSup>
                        <m:s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sz="3000"/>
              </a:p>
            </p:txBody>
          </p:sp>
        </mc:Choice>
        <mc:Fallback xmlns="">
          <p:sp>
            <p:nvSpPr>
              <p:cNvPr id="298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7614" y="1086198"/>
                <a:ext cx="5586946" cy="878191"/>
              </a:xfrm>
              <a:prstGeom prst="rect">
                <a:avLst/>
              </a:prstGeom>
              <a:blipFill>
                <a:blip r:embed="rId3"/>
                <a:stretch>
                  <a:fillRect l="-1818" r="-12045" b="-1857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9" name="Rectangle"/>
          <p:cNvSpPr/>
          <p:nvPr/>
        </p:nvSpPr>
        <p:spPr>
          <a:xfrm>
            <a:off x="8529597" y="890293"/>
            <a:ext cx="3399872" cy="1270001"/>
          </a:xfrm>
          <a:prstGeom prst="rect">
            <a:avLst/>
          </a:prstGeom>
          <a:solidFill>
            <a:srgbClr val="E69735">
              <a:alpha val="4025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defRPr>
                <a:solidFill>
                  <a:schemeClr val="accent6">
                    <a:hueOff val="-12480000"/>
                    <a:satOff val="-36585"/>
                    <a:lumOff val="8039"/>
                  </a:schemeClr>
                </a:solidFill>
              </a:defRPr>
            </a:pPr>
            <a:endParaRPr/>
          </a:p>
        </p:txBody>
      </p:sp>
      <p:sp>
        <p:nvSpPr>
          <p:cNvPr id="300" name="Rectangle"/>
          <p:cNvSpPr/>
          <p:nvPr/>
        </p:nvSpPr>
        <p:spPr>
          <a:xfrm>
            <a:off x="7025942" y="890293"/>
            <a:ext cx="720001" cy="1270001"/>
          </a:xfrm>
          <a:prstGeom prst="rect">
            <a:avLst/>
          </a:prstGeom>
          <a:solidFill>
            <a:srgbClr val="E69735">
              <a:alpha val="4025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defRPr>
                <a:solidFill>
                  <a:schemeClr val="accent6">
                    <a:hueOff val="-12480000"/>
                    <a:satOff val="-36585"/>
                    <a:lumOff val="8039"/>
                  </a:schemeClr>
                </a:solidFill>
              </a:defRPr>
            </a:pPr>
            <a:endParaRPr/>
          </a:p>
        </p:txBody>
      </p:sp>
      <p:sp>
        <p:nvSpPr>
          <p:cNvPr id="301" name="Rectangle"/>
          <p:cNvSpPr/>
          <p:nvPr/>
        </p:nvSpPr>
        <p:spPr>
          <a:xfrm>
            <a:off x="7777770" y="890293"/>
            <a:ext cx="720001" cy="1270001"/>
          </a:xfrm>
          <a:prstGeom prst="rect">
            <a:avLst/>
          </a:prstGeom>
          <a:solidFill>
            <a:schemeClr val="accent3">
              <a:alpha val="4025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defRPr>
                <a:solidFill>
                  <a:schemeClr val="accent6">
                    <a:hueOff val="-12480000"/>
                    <a:satOff val="-36585"/>
                    <a:lumOff val="8039"/>
                  </a:schemeClr>
                </a:solidFill>
              </a:defRPr>
            </a:pPr>
            <a:endParaRPr/>
          </a:p>
        </p:txBody>
      </p:sp>
      <p:sp>
        <p:nvSpPr>
          <p:cNvPr id="302" name="Vary"/>
          <p:cNvSpPr txBox="1"/>
          <p:nvPr/>
        </p:nvSpPr>
        <p:spPr>
          <a:xfrm>
            <a:off x="7859165" y="2535057"/>
            <a:ext cx="557211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Vary</a:t>
            </a:r>
          </a:p>
        </p:txBody>
      </p:sp>
      <p:sp>
        <p:nvSpPr>
          <p:cNvPr id="303" name="Fix"/>
          <p:cNvSpPr txBox="1"/>
          <p:nvPr/>
        </p:nvSpPr>
        <p:spPr>
          <a:xfrm>
            <a:off x="10025099" y="2671891"/>
            <a:ext cx="408867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Fix</a:t>
            </a:r>
          </a:p>
        </p:txBody>
      </p:sp>
      <p:sp>
        <p:nvSpPr>
          <p:cNvPr id="304" name="Ornament 15"/>
          <p:cNvSpPr/>
          <p:nvPr/>
        </p:nvSpPr>
        <p:spPr>
          <a:xfrm>
            <a:off x="8614491" y="2278827"/>
            <a:ext cx="3267749" cy="2745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7" h="21407" extrusionOk="0">
                <a:moveTo>
                  <a:pt x="127" y="22"/>
                </a:moveTo>
                <a:cubicBezTo>
                  <a:pt x="80" y="-93"/>
                  <a:pt x="32" y="257"/>
                  <a:pt x="22" y="818"/>
                </a:cubicBezTo>
                <a:cubicBezTo>
                  <a:pt x="-49" y="4615"/>
                  <a:pt x="-101" y="17739"/>
                  <a:pt x="2551" y="17739"/>
                </a:cubicBezTo>
                <a:cubicBezTo>
                  <a:pt x="5450" y="17739"/>
                  <a:pt x="7783" y="14753"/>
                  <a:pt x="8489" y="14753"/>
                </a:cubicBezTo>
                <a:cubicBezTo>
                  <a:pt x="9176" y="14753"/>
                  <a:pt x="9850" y="13902"/>
                  <a:pt x="10398" y="21024"/>
                </a:cubicBezTo>
                <a:cubicBezTo>
                  <a:pt x="10425" y="21380"/>
                  <a:pt x="10468" y="21507"/>
                  <a:pt x="10505" y="21322"/>
                </a:cubicBezTo>
                <a:cubicBezTo>
                  <a:pt x="10558" y="21061"/>
                  <a:pt x="10581" y="20322"/>
                  <a:pt x="10552" y="19730"/>
                </a:cubicBezTo>
                <a:cubicBezTo>
                  <a:pt x="10406" y="16761"/>
                  <a:pt x="9857" y="9109"/>
                  <a:pt x="8066" y="9816"/>
                </a:cubicBezTo>
                <a:cubicBezTo>
                  <a:pt x="6083" y="10599"/>
                  <a:pt x="4031" y="11246"/>
                  <a:pt x="2102" y="11647"/>
                </a:cubicBezTo>
                <a:cubicBezTo>
                  <a:pt x="1094" y="11858"/>
                  <a:pt x="161" y="11423"/>
                  <a:pt x="201" y="1097"/>
                </a:cubicBezTo>
                <a:cubicBezTo>
                  <a:pt x="203" y="581"/>
                  <a:pt x="172" y="124"/>
                  <a:pt x="129" y="22"/>
                </a:cubicBezTo>
                <a:cubicBezTo>
                  <a:pt x="128" y="22"/>
                  <a:pt x="128" y="22"/>
                  <a:pt x="127" y="22"/>
                </a:cubicBezTo>
                <a:close/>
                <a:moveTo>
                  <a:pt x="21269" y="22"/>
                </a:moveTo>
                <a:cubicBezTo>
                  <a:pt x="21226" y="124"/>
                  <a:pt x="21195" y="581"/>
                  <a:pt x="21197" y="1097"/>
                </a:cubicBezTo>
                <a:cubicBezTo>
                  <a:pt x="21237" y="11423"/>
                  <a:pt x="20304" y="11858"/>
                  <a:pt x="19296" y="11647"/>
                </a:cubicBezTo>
                <a:cubicBezTo>
                  <a:pt x="17367" y="11246"/>
                  <a:pt x="15315" y="10599"/>
                  <a:pt x="13332" y="9816"/>
                </a:cubicBezTo>
                <a:cubicBezTo>
                  <a:pt x="11541" y="9109"/>
                  <a:pt x="10992" y="16761"/>
                  <a:pt x="10846" y="19730"/>
                </a:cubicBezTo>
                <a:cubicBezTo>
                  <a:pt x="10817" y="20322"/>
                  <a:pt x="10840" y="21061"/>
                  <a:pt x="10893" y="21322"/>
                </a:cubicBezTo>
                <a:cubicBezTo>
                  <a:pt x="10930" y="21507"/>
                  <a:pt x="10973" y="21380"/>
                  <a:pt x="11000" y="21024"/>
                </a:cubicBezTo>
                <a:cubicBezTo>
                  <a:pt x="11548" y="13902"/>
                  <a:pt x="12222" y="14753"/>
                  <a:pt x="12909" y="14753"/>
                </a:cubicBezTo>
                <a:cubicBezTo>
                  <a:pt x="13615" y="14753"/>
                  <a:pt x="15948" y="17739"/>
                  <a:pt x="18847" y="17739"/>
                </a:cubicBezTo>
                <a:cubicBezTo>
                  <a:pt x="21499" y="17739"/>
                  <a:pt x="21447" y="4615"/>
                  <a:pt x="21376" y="818"/>
                </a:cubicBezTo>
                <a:cubicBezTo>
                  <a:pt x="21366" y="257"/>
                  <a:pt x="21318" y="-93"/>
                  <a:pt x="21271" y="22"/>
                </a:cubicBezTo>
                <a:cubicBezTo>
                  <a:pt x="21270" y="22"/>
                  <a:pt x="21270" y="22"/>
                  <a:pt x="21269" y="22"/>
                </a:cubicBezTo>
                <a:close/>
              </a:path>
            </a:pathLst>
          </a:custGeom>
          <a:solidFill>
            <a:schemeClr val="accent6">
              <a:hueOff val="-12480000"/>
              <a:satOff val="-36585"/>
              <a:lumOff val="8039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05" name="Ornament 15"/>
          <p:cNvSpPr/>
          <p:nvPr/>
        </p:nvSpPr>
        <p:spPr>
          <a:xfrm>
            <a:off x="7777922" y="2385860"/>
            <a:ext cx="719697" cy="60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7" h="21407" extrusionOk="0">
                <a:moveTo>
                  <a:pt x="127" y="22"/>
                </a:moveTo>
                <a:cubicBezTo>
                  <a:pt x="80" y="-93"/>
                  <a:pt x="32" y="257"/>
                  <a:pt x="22" y="818"/>
                </a:cubicBezTo>
                <a:cubicBezTo>
                  <a:pt x="-49" y="4615"/>
                  <a:pt x="-101" y="17739"/>
                  <a:pt x="2551" y="17739"/>
                </a:cubicBezTo>
                <a:cubicBezTo>
                  <a:pt x="5450" y="17739"/>
                  <a:pt x="7783" y="14753"/>
                  <a:pt x="8489" y="14753"/>
                </a:cubicBezTo>
                <a:cubicBezTo>
                  <a:pt x="9176" y="14753"/>
                  <a:pt x="9850" y="13902"/>
                  <a:pt x="10398" y="21024"/>
                </a:cubicBezTo>
                <a:cubicBezTo>
                  <a:pt x="10425" y="21380"/>
                  <a:pt x="10468" y="21507"/>
                  <a:pt x="10505" y="21322"/>
                </a:cubicBezTo>
                <a:cubicBezTo>
                  <a:pt x="10558" y="21061"/>
                  <a:pt x="10581" y="20322"/>
                  <a:pt x="10552" y="19730"/>
                </a:cubicBezTo>
                <a:cubicBezTo>
                  <a:pt x="10406" y="16761"/>
                  <a:pt x="9857" y="9109"/>
                  <a:pt x="8066" y="9816"/>
                </a:cubicBezTo>
                <a:cubicBezTo>
                  <a:pt x="6083" y="10599"/>
                  <a:pt x="4031" y="11246"/>
                  <a:pt x="2102" y="11647"/>
                </a:cubicBezTo>
                <a:cubicBezTo>
                  <a:pt x="1094" y="11858"/>
                  <a:pt x="161" y="11423"/>
                  <a:pt x="201" y="1097"/>
                </a:cubicBezTo>
                <a:cubicBezTo>
                  <a:pt x="203" y="581"/>
                  <a:pt x="172" y="124"/>
                  <a:pt x="129" y="22"/>
                </a:cubicBezTo>
                <a:cubicBezTo>
                  <a:pt x="128" y="22"/>
                  <a:pt x="128" y="22"/>
                  <a:pt x="127" y="22"/>
                </a:cubicBezTo>
                <a:close/>
                <a:moveTo>
                  <a:pt x="21269" y="22"/>
                </a:moveTo>
                <a:cubicBezTo>
                  <a:pt x="21226" y="124"/>
                  <a:pt x="21195" y="581"/>
                  <a:pt x="21197" y="1097"/>
                </a:cubicBezTo>
                <a:cubicBezTo>
                  <a:pt x="21237" y="11423"/>
                  <a:pt x="20304" y="11858"/>
                  <a:pt x="19296" y="11647"/>
                </a:cubicBezTo>
                <a:cubicBezTo>
                  <a:pt x="17367" y="11246"/>
                  <a:pt x="15315" y="10599"/>
                  <a:pt x="13332" y="9816"/>
                </a:cubicBezTo>
                <a:cubicBezTo>
                  <a:pt x="11541" y="9109"/>
                  <a:pt x="10992" y="16761"/>
                  <a:pt x="10846" y="19730"/>
                </a:cubicBezTo>
                <a:cubicBezTo>
                  <a:pt x="10817" y="20322"/>
                  <a:pt x="10840" y="21061"/>
                  <a:pt x="10893" y="21322"/>
                </a:cubicBezTo>
                <a:cubicBezTo>
                  <a:pt x="10930" y="21507"/>
                  <a:pt x="10973" y="21380"/>
                  <a:pt x="11000" y="21024"/>
                </a:cubicBezTo>
                <a:cubicBezTo>
                  <a:pt x="11548" y="13902"/>
                  <a:pt x="12222" y="14753"/>
                  <a:pt x="12909" y="14753"/>
                </a:cubicBezTo>
                <a:cubicBezTo>
                  <a:pt x="13615" y="14753"/>
                  <a:pt x="15948" y="17739"/>
                  <a:pt x="18847" y="17739"/>
                </a:cubicBezTo>
                <a:cubicBezTo>
                  <a:pt x="21499" y="17739"/>
                  <a:pt x="21447" y="4615"/>
                  <a:pt x="21376" y="818"/>
                </a:cubicBezTo>
                <a:cubicBezTo>
                  <a:pt x="21366" y="257"/>
                  <a:pt x="21318" y="-93"/>
                  <a:pt x="21271" y="22"/>
                </a:cubicBezTo>
                <a:cubicBezTo>
                  <a:pt x="21270" y="22"/>
                  <a:pt x="21270" y="22"/>
                  <a:pt x="21269" y="22"/>
                </a:cubicBezTo>
                <a:close/>
              </a:path>
            </a:pathLst>
          </a:custGeom>
          <a:solidFill>
            <a:schemeClr val="accent6">
              <a:hueOff val="-12480000"/>
              <a:satOff val="-36585"/>
              <a:lumOff val="8039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6" name="Equation"/>
              <p:cNvSpPr txBox="1"/>
              <p:nvPr/>
            </p:nvSpPr>
            <p:spPr>
              <a:xfrm>
                <a:off x="7660205" y="2992190"/>
                <a:ext cx="3944147" cy="47454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  <m:sSub>
                        <m:sSub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sz="3000"/>
              </a:p>
            </p:txBody>
          </p:sp>
        </mc:Choice>
        <mc:Fallback xmlns="">
          <p:sp>
            <p:nvSpPr>
              <p:cNvPr id="306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0205" y="2992190"/>
                <a:ext cx="3944147" cy="474540"/>
              </a:xfrm>
              <a:prstGeom prst="rect">
                <a:avLst/>
              </a:prstGeom>
              <a:blipFill>
                <a:blip r:embed="rId4"/>
                <a:stretch>
                  <a:fillRect l="-2251" r="-15113" b="-33333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" name="Group"/>
          <p:cNvSpPr txBox="1"/>
          <p:nvPr/>
        </p:nvSpPr>
        <p:spPr>
          <a:xfrm>
            <a:off x="519797" y="1618819"/>
            <a:ext cx="6087155" cy="46690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pPr marL="457200" lvl="1" indent="-228600">
              <a:buClr>
                <a:srgbClr val="E69735"/>
              </a:buClr>
              <a:buSzPct val="100000"/>
              <a:buChar char="➡"/>
            </a:pPr>
            <a:r>
              <a:t>Can also measure the emittance by scanning beta</a:t>
            </a:r>
          </a:p>
          <a:p>
            <a:pPr marL="457200" lvl="1" indent="-228600">
              <a:buClr>
                <a:srgbClr val="E69735"/>
              </a:buClr>
              <a:buSzPct val="100000"/>
              <a:buChar char="➡"/>
            </a:pPr>
            <a:r>
              <a:t>We know the beta function at the TDS and therefore at the screen by linear optics.</a:t>
            </a:r>
          </a:p>
          <a:p>
            <a:pPr marL="457200" lvl="1" indent="-228600">
              <a:buClr>
                <a:srgbClr val="E69735"/>
              </a:buClr>
              <a:buSzPct val="100000"/>
              <a:buChar char="➡"/>
            </a:pPr>
            <a:r>
              <a:t>Scan QI.61.I1 (before dipole) to vary </a:t>
            </a:r>
            <a:r>
              <a:rPr i="1"/>
              <a:t>β</a:t>
            </a:r>
            <a:r>
              <a:t> without changing </a:t>
            </a:r>
            <a:r>
              <a:rPr i="1"/>
              <a:t>D</a:t>
            </a:r>
            <a:r>
              <a:t>.</a:t>
            </a:r>
          </a:p>
        </p:txBody>
      </p:sp>
      <p:sp>
        <p:nvSpPr>
          <p:cNvPr id="308" name="Rectangle"/>
          <p:cNvSpPr/>
          <p:nvPr/>
        </p:nvSpPr>
        <p:spPr>
          <a:xfrm>
            <a:off x="10025243" y="2974761"/>
            <a:ext cx="1661994" cy="509399"/>
          </a:xfrm>
          <a:prstGeom prst="rect">
            <a:avLst/>
          </a:prstGeom>
          <a:solidFill>
            <a:schemeClr val="accent3">
              <a:alpha val="4025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defRPr>
                <a:solidFill>
                  <a:schemeClr val="accent6">
                    <a:hueOff val="-12480000"/>
                    <a:satOff val="-36585"/>
                    <a:lumOff val="8039"/>
                  </a:schemeClr>
                </a:solidFill>
              </a:defRPr>
            </a:pPr>
            <a:endParaRPr/>
          </a:p>
        </p:txBody>
      </p:sp>
      <p:pic>
        <p:nvPicPr>
          <p:cNvPr id="309" name="Screenshot 2022-12-08 at 13.09.19.png" descr="Screenshot 2022-12-08 at 13.09.19.png"/>
          <p:cNvPicPr>
            <a:picLocks noChangeAspect="1"/>
          </p:cNvPicPr>
          <p:nvPr/>
        </p:nvPicPr>
        <p:blipFill>
          <a:blip r:embed="rId5"/>
          <a:srcRect l="45902" t="910" b="9407"/>
          <a:stretch>
            <a:fillRect/>
          </a:stretch>
        </p:blipFill>
        <p:spPr>
          <a:xfrm>
            <a:off x="7815964" y="3781446"/>
            <a:ext cx="4092468" cy="1920136"/>
          </a:xfrm>
          <a:prstGeom prst="rect">
            <a:avLst/>
          </a:prstGeom>
          <a:ln w="12700">
            <a:miter lim="400000"/>
          </a:ln>
        </p:spPr>
      </p:pic>
      <p:sp>
        <p:nvSpPr>
          <p:cNvPr id="310" name="Line"/>
          <p:cNvSpPr/>
          <p:nvPr/>
        </p:nvSpPr>
        <p:spPr>
          <a:xfrm flipV="1">
            <a:off x="9709486" y="4455589"/>
            <a:ext cx="344620" cy="696108"/>
          </a:xfrm>
          <a:prstGeom prst="line">
            <a:avLst/>
          </a:prstGeom>
          <a:ln w="114300">
            <a:solidFill>
              <a:srgbClr val="E69735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1" name="Rectangle"/>
          <p:cNvSpPr/>
          <p:nvPr/>
        </p:nvSpPr>
        <p:spPr>
          <a:xfrm>
            <a:off x="8352915" y="5833376"/>
            <a:ext cx="3018566" cy="418444"/>
          </a:xfrm>
          <a:prstGeom prst="rect">
            <a:avLst/>
          </a:prstGeom>
          <a:solidFill>
            <a:schemeClr val="accent6">
              <a:hueOff val="-12480000"/>
              <a:satOff val="-36585"/>
              <a:lumOff val="8039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12" name="QI.61.I1"/>
          <p:cNvSpPr txBox="1"/>
          <p:nvPr/>
        </p:nvSpPr>
        <p:spPr>
          <a:xfrm>
            <a:off x="9078759" y="5224445"/>
            <a:ext cx="917412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u="sng">
                <a:solidFill>
                  <a:srgbClr val="FF0000"/>
                </a:solidFill>
              </a:defRPr>
            </a:lvl1pPr>
          </a:lstStyle>
          <a:p>
            <a:r>
              <a:t>QI.61.I1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3" name="Equation"/>
              <p:cNvSpPr txBox="1"/>
              <p:nvPr/>
            </p:nvSpPr>
            <p:spPr>
              <a:xfrm>
                <a:off x="4067245" y="5023739"/>
                <a:ext cx="3274745" cy="246557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=(0.2402±0.0002)</m:t>
                      </m:r>
                      <m:r>
                        <m:rPr>
                          <m:sty m:val="p"/>
                        </m:rP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mm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mrad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313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245" y="5023739"/>
                <a:ext cx="3274745" cy="246557"/>
              </a:xfrm>
              <a:prstGeom prst="rect">
                <a:avLst/>
              </a:prstGeom>
              <a:blipFill>
                <a:blip r:embed="rId6"/>
                <a:stretch>
                  <a:fillRect l="-1938" r="-12016" b="-47619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4" name="Rectangle"/>
          <p:cNvSpPr/>
          <p:nvPr/>
        </p:nvSpPr>
        <p:spPr>
          <a:xfrm>
            <a:off x="4002298" y="4835320"/>
            <a:ext cx="3399872" cy="576001"/>
          </a:xfrm>
          <a:prstGeom prst="rect">
            <a:avLst/>
          </a:prstGeom>
          <a:solidFill>
            <a:srgbClr val="E69735">
              <a:alpha val="4025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defRPr>
                <a:solidFill>
                  <a:schemeClr val="accent6">
                    <a:hueOff val="-12480000"/>
                    <a:satOff val="-36585"/>
                    <a:lumOff val="8039"/>
                  </a:schemeClr>
                </a:solidFill>
              </a:defRPr>
            </a:pPr>
            <a:endParaRPr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7DE09D-CFB1-8096-F089-3944422D0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Slice Energy Spread Measurements in the EuXFEL Injector | Stuart Walker, LEDS Workshop, Frascati, Rome, 4/10/2023</a:t>
            </a:r>
            <a:endParaRPr lang="en-US" noProof="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Consistency of resul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Consistency of results</a:t>
            </a:r>
          </a:p>
        </p:txBody>
      </p:sp>
      <p:grpSp>
        <p:nvGrpSpPr>
          <p:cNvPr id="328" name="Group"/>
          <p:cNvGrpSpPr/>
          <p:nvPr/>
        </p:nvGrpSpPr>
        <p:grpSpPr>
          <a:xfrm>
            <a:off x="1695276" y="3061082"/>
            <a:ext cx="9312542" cy="3135459"/>
            <a:chOff x="0" y="-98984"/>
            <a:chExt cx="9312541" cy="313545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8" name="Equation"/>
                <p:cNvSpPr txBox="1"/>
                <p:nvPr/>
              </p:nvSpPr>
              <p:spPr>
                <a:xfrm>
                  <a:off x="129913" y="0"/>
                  <a:ext cx="1941936" cy="60372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defTabSz="914400"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sub>
                        </m:sSub>
                        <m:r>
                          <a:rPr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ad>
                          <m:radPr>
                            <m:degHide m:val="on"/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sub>
                            </m:sSub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</m:sSub>
                          </m:e>
                        </m:rad>
                      </m:oMath>
                    </m:oMathPara>
                  </a14:m>
                  <a:endParaRPr sz="2000"/>
                </a:p>
              </p:txBody>
            </p:sp>
          </mc:Choice>
          <mc:Fallback xmlns="">
            <p:sp>
              <p:nvSpPr>
                <p:cNvPr id="318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9913" y="0"/>
                  <a:ext cx="1941936" cy="603728"/>
                </a:xfrm>
                <a:prstGeom prst="rect">
                  <a:avLst/>
                </a:prstGeom>
                <a:blipFill>
                  <a:blip r:embed="rId2"/>
                  <a:stretch>
                    <a:fillRect l="-2597" r="-6494" b="-12245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9" name="Equation"/>
                <p:cNvSpPr txBox="1"/>
                <p:nvPr/>
              </p:nvSpPr>
              <p:spPr>
                <a:xfrm>
                  <a:off x="72560" y="1458284"/>
                  <a:ext cx="1290965" cy="46913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defTabSz="914400"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  <m:sup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bSup>
                          </m:e>
                        </m:rad>
                      </m:oMath>
                    </m:oMathPara>
                  </a14:m>
                  <a:endParaRPr sz="2000" dirty="0"/>
                </a:p>
              </p:txBody>
            </p:sp>
          </mc:Choice>
          <mc:Fallback xmlns="">
            <p:sp>
              <p:nvSpPr>
                <p:cNvPr id="319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560" y="1458284"/>
                  <a:ext cx="1290965" cy="469139"/>
                </a:xfrm>
                <a:prstGeom prst="rect">
                  <a:avLst/>
                </a:prstGeom>
                <a:blipFill>
                  <a:blip r:embed="rId3"/>
                  <a:stretch>
                    <a:fillRect l="-4902" r="-9804" b="-31579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0" name="Equation"/>
                <p:cNvSpPr txBox="1"/>
                <p:nvPr/>
              </p:nvSpPr>
              <p:spPr>
                <a:xfrm>
                  <a:off x="102110" y="693572"/>
                  <a:ext cx="1550530" cy="60372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defTabSz="914400"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</m:sSub>
                        <m:r>
                          <a:rPr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𝑒𝑘</m:t>
                            </m:r>
                          </m:den>
                        </m:f>
                        <m:rad>
                          <m:radPr>
                            <m:degHide m:val="on"/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sub>
                            </m:sSub>
                          </m:e>
                        </m:rad>
                      </m:oMath>
                    </m:oMathPara>
                  </a14:m>
                  <a:endParaRPr sz="2000"/>
                </a:p>
              </p:txBody>
            </p:sp>
          </mc:Choice>
          <mc:Fallback xmlns="">
            <p:sp>
              <p:nvSpPr>
                <p:cNvPr id="320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110" y="693572"/>
                  <a:ext cx="1550530" cy="603728"/>
                </a:xfrm>
                <a:prstGeom prst="rect">
                  <a:avLst/>
                </a:prstGeom>
                <a:blipFill>
                  <a:blip r:embed="rId4"/>
                  <a:stretch>
                    <a:fillRect l="-4065" t="-2083" r="-8130" b="-1458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1" name="Equation"/>
                <p:cNvSpPr txBox="1"/>
                <p:nvPr/>
              </p:nvSpPr>
              <p:spPr>
                <a:xfrm>
                  <a:off x="0" y="2567335"/>
                  <a:ext cx="1592092" cy="46913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defTabSz="914400"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</m:sSub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  <m:sup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rad>
                      </m:oMath>
                    </m:oMathPara>
                  </a14:m>
                  <a:endParaRPr sz="2000"/>
                </a:p>
              </p:txBody>
            </p:sp>
          </mc:Choice>
          <mc:Fallback xmlns="">
            <p:sp>
              <p:nvSpPr>
                <p:cNvPr id="321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2567335"/>
                  <a:ext cx="1592092" cy="469139"/>
                </a:xfrm>
                <a:prstGeom prst="rect">
                  <a:avLst/>
                </a:prstGeom>
                <a:blipFill>
                  <a:blip r:embed="rId5"/>
                  <a:stretch>
                    <a:fillRect l="-3968" r="-9524" b="-35135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2" name="Equation"/>
                <p:cNvSpPr txBox="1"/>
                <p:nvPr/>
              </p:nvSpPr>
              <p:spPr>
                <a:xfrm>
                  <a:off x="28050" y="2076155"/>
                  <a:ext cx="3278660" cy="31654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defTabSz="914400"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sub>
                        </m:sSub>
                        <m:r>
                          <a:rPr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Sup>
                          <m:sSubSupPr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  <m:sup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Sup>
                          <m:sSubSupPr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+0.25</m:t>
                        </m:r>
                        <m:sSup>
                          <m:sSupPr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Sup>
                          <m:sSubSupPr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  <m:sSubSup>
                          <m:sSubSupPr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sSup>
                          <m:sSupPr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sz="2000" dirty="0"/>
                </a:p>
              </p:txBody>
            </p:sp>
          </mc:Choice>
          <mc:Fallback xmlns="">
            <p:sp>
              <p:nvSpPr>
                <p:cNvPr id="322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050" y="2076155"/>
                  <a:ext cx="3278660" cy="316541"/>
                </a:xfrm>
                <a:prstGeom prst="rect">
                  <a:avLst/>
                </a:prstGeom>
                <a:blipFill>
                  <a:blip r:embed="rId6"/>
                  <a:stretch>
                    <a:fillRect l="-2308" t="-3846" r="-12692" b="-34615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3" name="Equation"/>
                <p:cNvSpPr txBox="1"/>
                <p:nvPr/>
              </p:nvSpPr>
              <p:spPr>
                <a:xfrm>
                  <a:off x="6068979" y="-98985"/>
                  <a:ext cx="2541679" cy="60372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defTabSz="914400"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sub>
                        </m:sSub>
                        <m:r>
                          <a:rPr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ad>
                          <m:radPr>
                            <m:degHide m:val="on"/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sSub>
                              <m:sSub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</m:sSub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sSub>
                              <m:sSub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sub>
                            </m:sSub>
                          </m:e>
                        </m:rad>
                      </m:oMath>
                    </m:oMathPara>
                  </a14:m>
                  <a:endParaRPr sz="2000"/>
                </a:p>
              </p:txBody>
            </p:sp>
          </mc:Choice>
          <mc:Fallback xmlns="">
            <p:sp>
              <p:nvSpPr>
                <p:cNvPr id="323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68979" y="-98985"/>
                  <a:ext cx="2541679" cy="603729"/>
                </a:xfrm>
                <a:prstGeom prst="rect">
                  <a:avLst/>
                </a:prstGeom>
                <a:blipFill>
                  <a:blip r:embed="rId7"/>
                  <a:stretch>
                    <a:fillRect l="-2488" r="-3980" b="-18367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4" name="Equation"/>
                <p:cNvSpPr txBox="1"/>
                <p:nvPr/>
              </p:nvSpPr>
              <p:spPr>
                <a:xfrm>
                  <a:off x="6068979" y="693572"/>
                  <a:ext cx="3243563" cy="60372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defTabSz="914400"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</m:sSub>
                        <m:r>
                          <a:rPr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𝑒𝑘</m:t>
                            </m:r>
                            <m:sSub>
                              <m:sSub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ad>
                          <m:radPr>
                            <m:degHide m:val="on"/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sSub>
                              <m:sSub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</m:sSub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</m:sSub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sub>
                            </m:sSub>
                          </m:e>
                        </m:rad>
                      </m:oMath>
                    </m:oMathPara>
                  </a14:m>
                  <a:endParaRPr sz="2000"/>
                </a:p>
              </p:txBody>
            </p:sp>
          </mc:Choice>
          <mc:Fallback xmlns="">
            <p:sp>
              <p:nvSpPr>
                <p:cNvPr id="324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68979" y="693572"/>
                  <a:ext cx="3243563" cy="603728"/>
                </a:xfrm>
                <a:prstGeom prst="rect">
                  <a:avLst/>
                </a:prstGeom>
                <a:blipFill>
                  <a:blip r:embed="rId8"/>
                  <a:stretch>
                    <a:fillRect l="-1953" r="-6250" b="-1875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5" name="Equation"/>
                <p:cNvSpPr txBox="1"/>
                <p:nvPr/>
              </p:nvSpPr>
              <p:spPr>
                <a:xfrm>
                  <a:off x="6005861" y="1486129"/>
                  <a:ext cx="2458999" cy="46913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defTabSz="914400"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</m:sSub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sub>
                            </m:sSub>
                          </m:e>
                        </m:rad>
                      </m:oMath>
                    </m:oMathPara>
                  </a14:m>
                  <a:endParaRPr sz="2000"/>
                </a:p>
              </p:txBody>
            </p:sp>
          </mc:Choice>
          <mc:Fallback xmlns="">
            <p:sp>
              <p:nvSpPr>
                <p:cNvPr id="325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05861" y="1486129"/>
                  <a:ext cx="2458999" cy="469139"/>
                </a:xfrm>
                <a:prstGeom prst="rect">
                  <a:avLst/>
                </a:prstGeom>
                <a:blipFill>
                  <a:blip r:embed="rId9"/>
                  <a:stretch>
                    <a:fillRect l="-2564" r="-8718" b="-3421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6" name="Equation"/>
                <p:cNvSpPr txBox="1"/>
                <p:nvPr/>
              </p:nvSpPr>
              <p:spPr>
                <a:xfrm>
                  <a:off x="6018188" y="2144096"/>
                  <a:ext cx="1065749" cy="3163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defTabSz="914400"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sub>
                        </m:sSub>
                        <m:r>
                          <a:rPr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sSubSup>
                          <m:sSubSupPr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bSup>
                      </m:oMath>
                    </m:oMathPara>
                  </a14:m>
                  <a:endParaRPr sz="2000"/>
                </a:p>
              </p:txBody>
            </p:sp>
          </mc:Choice>
          <mc:Fallback xmlns="">
            <p:sp>
              <p:nvSpPr>
                <p:cNvPr id="326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18188" y="2144096"/>
                  <a:ext cx="1065749" cy="316360"/>
                </a:xfrm>
                <a:prstGeom prst="rect">
                  <a:avLst/>
                </a:prstGeom>
                <a:blipFill>
                  <a:blip r:embed="rId10"/>
                  <a:stretch>
                    <a:fillRect l="-8235" r="-22353" b="-38462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7" name="Equation"/>
                <p:cNvSpPr txBox="1"/>
                <p:nvPr/>
              </p:nvSpPr>
              <p:spPr>
                <a:xfrm>
                  <a:off x="5990900" y="2567335"/>
                  <a:ext cx="1895645" cy="46913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defTabSz="914400"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sub>
                            </m:sSub>
                            <m:r>
                              <a:rPr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rad>
                      </m:oMath>
                    </m:oMathPara>
                  </a14:m>
                  <a:endParaRPr sz="2000"/>
                </a:p>
              </p:txBody>
            </p:sp>
          </mc:Choice>
          <mc:Fallback xmlns="">
            <p:sp>
              <p:nvSpPr>
                <p:cNvPr id="327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90900" y="2567335"/>
                  <a:ext cx="1895645" cy="469139"/>
                </a:xfrm>
                <a:prstGeom prst="rect">
                  <a:avLst/>
                </a:prstGeom>
                <a:blipFill>
                  <a:blip r:embed="rId11"/>
                  <a:stretch>
                    <a:fillRect l="-3333" r="-8000" b="-35135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29" name="Line"/>
          <p:cNvSpPr/>
          <p:nvPr/>
        </p:nvSpPr>
        <p:spPr>
          <a:xfrm>
            <a:off x="7412653" y="2333226"/>
            <a:ext cx="1159940" cy="463809"/>
          </a:xfrm>
          <a:prstGeom prst="line">
            <a:avLst/>
          </a:prstGeom>
          <a:ln w="114300">
            <a:solidFill>
              <a:srgbClr val="E69735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333" name="Group"/>
          <p:cNvGrpSpPr/>
          <p:nvPr/>
        </p:nvGrpSpPr>
        <p:grpSpPr>
          <a:xfrm>
            <a:off x="4602050" y="1701777"/>
            <a:ext cx="2559441" cy="1763843"/>
            <a:chOff x="0" y="0"/>
            <a:chExt cx="2559440" cy="176384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0" name="Equation"/>
                <p:cNvSpPr txBox="1"/>
                <p:nvPr/>
              </p:nvSpPr>
              <p:spPr>
                <a:xfrm>
                  <a:off x="42244" y="0"/>
                  <a:ext cx="2474951" cy="43494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defTabSz="914400"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sub>
                          <m:sup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sz="3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sub>
                        </m:sSub>
                        <m:r>
                          <a:rPr sz="3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sub>
                        </m:sSub>
                        <m:sSup>
                          <m:sSupPr>
                            <m:ctrlP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sz="3000"/>
                </a:p>
              </p:txBody>
            </p:sp>
          </mc:Choice>
          <mc:Fallback xmlns="">
            <p:sp>
              <p:nvSpPr>
                <p:cNvPr id="330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244" y="0"/>
                  <a:ext cx="2474951" cy="434946"/>
                </a:xfrm>
                <a:prstGeom prst="rect">
                  <a:avLst/>
                </a:prstGeom>
                <a:blipFill>
                  <a:blip r:embed="rId12"/>
                  <a:stretch>
                    <a:fillRect l="-3571" r="-13776" b="-27778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1" name="Equation"/>
                <p:cNvSpPr txBox="1"/>
                <p:nvPr/>
              </p:nvSpPr>
              <p:spPr>
                <a:xfrm>
                  <a:off x="0" y="644651"/>
                  <a:ext cx="2559441" cy="43494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defTabSz="914400"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sub>
                          <m:sup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sz="3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  <m:r>
                          <a:rPr sz="3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  <m:sSup>
                          <m:sSupPr>
                            <m:ctrlP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p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sz="3000"/>
                </a:p>
              </p:txBody>
            </p:sp>
          </mc:Choice>
          <mc:Fallback xmlns="">
            <p:sp>
              <p:nvSpPr>
                <p:cNvPr id="331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644651"/>
                  <a:ext cx="2559441" cy="434947"/>
                </a:xfrm>
                <a:prstGeom prst="rect">
                  <a:avLst/>
                </a:prstGeom>
                <a:blipFill>
                  <a:blip r:embed="rId13"/>
                  <a:stretch>
                    <a:fillRect l="-3465" r="-11881" b="-2857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2" name="Equation"/>
                <p:cNvSpPr txBox="1"/>
                <p:nvPr/>
              </p:nvSpPr>
              <p:spPr>
                <a:xfrm>
                  <a:off x="3723" y="1289302"/>
                  <a:ext cx="2340090" cy="47454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defTabSz="914400"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sub>
                          <m:sup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sz="3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sub>
                        </m:sSub>
                        <m:r>
                          <a:rPr sz="3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sub>
                        </m:sSub>
                        <m:sSub>
                          <m:sSubPr>
                            <m:ctrlP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sz="3000"/>
                </a:p>
              </p:txBody>
            </p:sp>
          </mc:Choice>
          <mc:Fallback xmlns="">
            <p:sp>
              <p:nvSpPr>
                <p:cNvPr id="332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23" y="1289302"/>
                  <a:ext cx="2340090" cy="474541"/>
                </a:xfrm>
                <a:prstGeom prst="rect">
                  <a:avLst/>
                </a:prstGeom>
                <a:blipFill>
                  <a:blip r:embed="rId14"/>
                  <a:stretch>
                    <a:fillRect l="-3784" r="-16216" b="-3333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34" name="Equation"/>
              <p:cNvSpPr txBox="1"/>
              <p:nvPr/>
            </p:nvSpPr>
            <p:spPr>
              <a:xfrm>
                <a:off x="5730526" y="760979"/>
                <a:ext cx="5586946" cy="87819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𝑒𝑘𝑉</m:t>
                      </m:r>
                      <m:sSup>
                        <m:s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sz="3000"/>
              </a:p>
            </p:txBody>
          </p:sp>
        </mc:Choice>
        <mc:Fallback xmlns="">
          <p:sp>
            <p:nvSpPr>
              <p:cNvPr id="334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0526" y="760979"/>
                <a:ext cx="5586946" cy="878191"/>
              </a:xfrm>
              <a:prstGeom prst="rect">
                <a:avLst/>
              </a:prstGeom>
              <a:blipFill>
                <a:blip r:embed="rId15"/>
                <a:stretch>
                  <a:fillRect l="-1587" r="-11791" b="-1857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37" name="Group"/>
          <p:cNvGrpSpPr/>
          <p:nvPr/>
        </p:nvGrpSpPr>
        <p:grpSpPr>
          <a:xfrm>
            <a:off x="458159" y="2324926"/>
            <a:ext cx="4078667" cy="4899882"/>
            <a:chOff x="0" y="0"/>
            <a:chExt cx="4078666" cy="4899880"/>
          </a:xfrm>
        </p:grpSpPr>
        <p:sp>
          <p:nvSpPr>
            <p:cNvPr id="335" name="Line"/>
            <p:cNvSpPr/>
            <p:nvPr/>
          </p:nvSpPr>
          <p:spPr>
            <a:xfrm flipH="1">
              <a:off x="3116863" y="0"/>
              <a:ext cx="961803" cy="518740"/>
            </a:xfrm>
            <a:prstGeom prst="line">
              <a:avLst/>
            </a:prstGeom>
            <a:noFill/>
            <a:ln w="114300" cap="flat">
              <a:solidFill>
                <a:srgbClr val="E69735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36" name="What I've used so far:"/>
            <p:cNvSpPr txBox="1"/>
            <p:nvPr/>
          </p:nvSpPr>
          <p:spPr>
            <a:xfrm>
              <a:off x="0" y="230790"/>
              <a:ext cx="3222660" cy="46690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marL="228600" indent="-228600">
                <a:buClr>
                  <a:srgbClr val="E69735"/>
                </a:buClr>
                <a:buSzPct val="100000"/>
                <a:buChar char="➡"/>
              </a:lvl1pPr>
            </a:lstStyle>
            <a:p>
              <a:r>
                <a:rPr dirty="0"/>
                <a:t>What I've used so far:</a:t>
              </a:r>
            </a:p>
          </p:txBody>
        </p:sp>
      </p:grpSp>
      <p:sp>
        <p:nvSpPr>
          <p:cNvPr id="338" name="Alternative functions:"/>
          <p:cNvSpPr txBox="1"/>
          <p:nvPr/>
        </p:nvSpPr>
        <p:spPr>
          <a:xfrm>
            <a:off x="8647411" y="2460820"/>
            <a:ext cx="3222661" cy="46690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>
            <a:lvl1pPr marL="228600" indent="-228600">
              <a:buClr>
                <a:srgbClr val="E69735"/>
              </a:buClr>
              <a:buSzPct val="100000"/>
              <a:buChar char="➡"/>
            </a:lvl1pPr>
          </a:lstStyle>
          <a:p>
            <a:r>
              <a:t>Alternative functions:</a:t>
            </a:r>
          </a:p>
        </p:txBody>
      </p:sp>
      <p:sp>
        <p:nvSpPr>
          <p:cNvPr id="339" name="Both should be equivalent!"/>
          <p:cNvSpPr txBox="1"/>
          <p:nvPr/>
        </p:nvSpPr>
        <p:spPr>
          <a:xfrm>
            <a:off x="4484670" y="6208412"/>
            <a:ext cx="3222660" cy="4669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>
            <a:lvl1pPr marL="228600" indent="-228600">
              <a:buClr>
                <a:srgbClr val="E69735"/>
              </a:buClr>
              <a:buSzPct val="100000"/>
              <a:buChar char="➡"/>
            </a:lvl1pPr>
          </a:lstStyle>
          <a:p>
            <a:r>
              <a:t>Both should be equivalent!</a:t>
            </a: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Consistency of Results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Consistency of Results 2</a:t>
            </a:r>
          </a:p>
        </p:txBody>
      </p:sp>
      <p:pic>
        <p:nvPicPr>
          <p:cNvPr id="343" name="Screenshot 2022-12-13 at 13.00.51.png" descr="Screenshot 2022-12-13 at 13.00.5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307" y="1514429"/>
            <a:ext cx="8464268" cy="4594889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44" name="Equation"/>
              <p:cNvSpPr txBox="1"/>
              <p:nvPr/>
            </p:nvSpPr>
            <p:spPr>
              <a:xfrm>
                <a:off x="6016014" y="663407"/>
                <a:ext cx="5586946" cy="87819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𝑒𝑘𝑉</m:t>
                      </m:r>
                      <m:sSup>
                        <m:s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sz="3000"/>
              </a:p>
            </p:txBody>
          </p:sp>
        </mc:Choice>
        <mc:Fallback xmlns="">
          <p:sp>
            <p:nvSpPr>
              <p:cNvPr id="344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6014" y="663407"/>
                <a:ext cx="5586946" cy="878190"/>
              </a:xfrm>
              <a:prstGeom prst="rect">
                <a:avLst/>
              </a:prstGeom>
              <a:blipFill>
                <a:blip r:embed="rId3"/>
                <a:stretch>
                  <a:fillRect l="-1587" r="-11791" b="-1857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5" name="Rectangle"/>
          <p:cNvSpPr/>
          <p:nvPr/>
        </p:nvSpPr>
        <p:spPr>
          <a:xfrm>
            <a:off x="380695" y="4441074"/>
            <a:ext cx="8129707" cy="1537772"/>
          </a:xfrm>
          <a:prstGeom prst="rect">
            <a:avLst/>
          </a:prstGeom>
          <a:solidFill>
            <a:srgbClr val="E69735">
              <a:alpha val="4025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defRPr>
                <a:solidFill>
                  <a:schemeClr val="accent6">
                    <a:hueOff val="-12480000"/>
                    <a:satOff val="-36585"/>
                    <a:lumOff val="8039"/>
                  </a:schemeClr>
                </a:solidFill>
              </a:defRPr>
            </a:pPr>
            <a:endParaRPr/>
          </a:p>
        </p:txBody>
      </p:sp>
      <p:sp>
        <p:nvSpPr>
          <p:cNvPr id="346" name="2022 data with beta scan…"/>
          <p:cNvSpPr txBox="1"/>
          <p:nvPr/>
        </p:nvSpPr>
        <p:spPr>
          <a:xfrm>
            <a:off x="8865920" y="2682692"/>
            <a:ext cx="3077504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2022 data with beta scan</a:t>
            </a:r>
          </a:p>
          <a:p>
            <a:r>
              <a:t>(Attempting to recreate 2021)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4" grpId="0" animBg="1" advAuto="0"/>
      <p:bldP spid="345" grpId="0" animBg="1" advAuto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098D6-B11C-6028-B0E0-42E922CD5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Tooling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EB8F77-AA68-2FBF-840B-1F203082193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TDS Calibration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8EF9C2-0E62-117A-9C40-32DCA7D282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6427"/>
            <a:ext cx="4118707" cy="5010249"/>
          </a:xfrm>
        </p:spPr>
        <p:txBody>
          <a:bodyPr/>
          <a:lstStyle/>
          <a:p>
            <a:r>
              <a:rPr lang="en-US" dirty="0"/>
              <a:t>Additionally the TDS needs to be calibrated for each measurement campaign to get the voltage </a:t>
            </a:r>
            <a:r>
              <a:rPr lang="en-US" dirty="0">
                <a:sym typeface="Wingdings" pitchFamily="2" charset="2"/>
              </a:rPr>
              <a:t> also takes up to an hour.</a:t>
            </a:r>
          </a:p>
          <a:p>
            <a:r>
              <a:rPr lang="en-US" dirty="0">
                <a:sym typeface="Wingdings" pitchFamily="2" charset="2"/>
              </a:rPr>
              <a:t>Also developed an injector TDS calibration GUI</a:t>
            </a:r>
          </a:p>
          <a:p>
            <a:pPr lvl="1"/>
            <a:r>
              <a:rPr lang="en-US" dirty="0">
                <a:sym typeface="Wingdings" pitchFamily="2" charset="2"/>
              </a:rPr>
              <a:t>Automatically scan TDS “amplitudes” and phases to build mapping of amplitudes [%] to voltages [MV]  Gives all downstream longitudinal calibrations!  </a:t>
            </a:r>
          </a:p>
          <a:p>
            <a:pPr lvl="1"/>
            <a:r>
              <a:rPr lang="en-US" dirty="0">
                <a:sym typeface="Wingdings" pitchFamily="2" charset="2"/>
              </a:rPr>
              <a:t>Also useful for non-invasive emittance and bunch length measurements.</a:t>
            </a:r>
          </a:p>
          <a:p>
            <a:r>
              <a:rPr lang="en-US" b="1" u="sng" dirty="0">
                <a:solidFill>
                  <a:schemeClr val="accent2"/>
                </a:solidFill>
                <a:sym typeface="Wingdings" pitchFamily="2" charset="2"/>
              </a:rPr>
              <a:t>Bottom line:</a:t>
            </a:r>
            <a:r>
              <a:rPr lang="en-US" dirty="0">
                <a:sym typeface="Wingdings" pitchFamily="2" charset="2"/>
              </a:rPr>
              <a:t> calibrate the injector TDS in a few minutes with no human intervention. 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A4242D-CEE2-91E6-FB78-C30854C5F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Slice Energy Spread Measurements in the EuXFEL Injector | Stuart Walker, LEDS Workshop, Frascati, Rome, 4/10/2023</a:t>
            </a:r>
            <a:endParaRPr lang="en-US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69EE05-093A-B311-7448-724D03848C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26181"/>
            <a:ext cx="7772400" cy="441515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0A397260-85CF-FF57-2913-829A9264BF8A}"/>
              </a:ext>
            </a:extLst>
          </p:cNvPr>
          <p:cNvSpPr/>
          <p:nvPr/>
        </p:nvSpPr>
        <p:spPr>
          <a:xfrm>
            <a:off x="4781854" y="238849"/>
            <a:ext cx="2628292" cy="2130587"/>
          </a:xfrm>
          <a:prstGeom prst="ellipse">
            <a:avLst/>
          </a:prstGeom>
          <a:solidFill>
            <a:schemeClr val="bg1">
              <a:alpha val="0"/>
            </a:schemeClr>
          </a:solidFill>
          <a:ln w="698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D73FF1F-EF0B-375E-6CED-0867ACBF503E}"/>
              </a:ext>
            </a:extLst>
          </p:cNvPr>
          <p:cNvSpPr/>
          <p:nvPr/>
        </p:nvSpPr>
        <p:spPr>
          <a:xfrm>
            <a:off x="7172781" y="90359"/>
            <a:ext cx="2628292" cy="2130587"/>
          </a:xfrm>
          <a:prstGeom prst="ellipse">
            <a:avLst/>
          </a:prstGeom>
          <a:solidFill>
            <a:schemeClr val="bg1">
              <a:alpha val="0"/>
            </a:schemeClr>
          </a:solidFill>
          <a:ln w="698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8F157D4-2C8D-D901-A783-2B3AAB88C335}"/>
              </a:ext>
            </a:extLst>
          </p:cNvPr>
          <p:cNvSpPr/>
          <p:nvPr/>
        </p:nvSpPr>
        <p:spPr>
          <a:xfrm>
            <a:off x="7291464" y="1979800"/>
            <a:ext cx="2628292" cy="2130587"/>
          </a:xfrm>
          <a:prstGeom prst="ellipse">
            <a:avLst/>
          </a:prstGeom>
          <a:solidFill>
            <a:schemeClr val="bg1">
              <a:alpha val="0"/>
            </a:schemeClr>
          </a:solidFill>
          <a:ln w="698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F0E017-E3CF-44BD-89FC-AA0FDDD679A5}"/>
              </a:ext>
            </a:extLst>
          </p:cNvPr>
          <p:cNvSpPr txBox="1"/>
          <p:nvPr/>
        </p:nvSpPr>
        <p:spPr>
          <a:xfrm>
            <a:off x="4794295" y="5550836"/>
            <a:ext cx="30396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Image </a:t>
            </a:r>
            <a:r>
              <a:rPr lang="en-US" sz="1600" dirty="0" err="1"/>
              <a:t>centre</a:t>
            </a:r>
            <a:r>
              <a:rPr lang="en-US" sz="1600" dirty="0"/>
              <a:t> of mass vs phase</a:t>
            </a:r>
          </a:p>
          <a:p>
            <a:endParaRPr lang="en-US" sz="1600" dirty="0" err="1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CC99A4C-C6F9-F900-C74F-59FAD9CDC404}"/>
              </a:ext>
            </a:extLst>
          </p:cNvPr>
          <p:cNvCxnSpPr>
            <a:cxnSpLocks/>
            <a:stCxn id="11" idx="0"/>
          </p:cNvCxnSpPr>
          <p:nvPr/>
        </p:nvCxnSpPr>
        <p:spPr>
          <a:xfrm flipH="1" flipV="1">
            <a:off x="6036659" y="2369436"/>
            <a:ext cx="277444" cy="3181400"/>
          </a:xfrm>
          <a:prstGeom prst="straightConnector1">
            <a:avLst/>
          </a:prstGeom>
          <a:ln w="571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17E621A-9C5C-1FA8-22ED-9F7C2241A47F}"/>
              </a:ext>
            </a:extLst>
          </p:cNvPr>
          <p:cNvSpPr txBox="1"/>
          <p:nvPr/>
        </p:nvSpPr>
        <p:spPr>
          <a:xfrm>
            <a:off x="9251645" y="5135338"/>
            <a:ext cx="28857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Amplitude to voltage mapping</a:t>
            </a:r>
          </a:p>
          <a:p>
            <a:r>
              <a:rPr lang="en-US" sz="1600" dirty="0"/>
              <a:t>(the calibration final result).</a:t>
            </a:r>
          </a:p>
          <a:p>
            <a:endParaRPr lang="en-US" sz="1600" dirty="0" err="1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F645B12-CA5E-0FD9-8B78-8AF57C698E4D}"/>
              </a:ext>
            </a:extLst>
          </p:cNvPr>
          <p:cNvCxnSpPr>
            <a:cxnSpLocks/>
          </p:cNvCxnSpPr>
          <p:nvPr/>
        </p:nvCxnSpPr>
        <p:spPr>
          <a:xfrm flipH="1" flipV="1">
            <a:off x="9412596" y="1790759"/>
            <a:ext cx="1272089" cy="3340043"/>
          </a:xfrm>
          <a:prstGeom prst="straightConnector1">
            <a:avLst/>
          </a:prstGeom>
          <a:ln w="571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570A7CB-F07D-F9E3-6513-1B6C895B1EBD}"/>
              </a:ext>
            </a:extLst>
          </p:cNvPr>
          <p:cNvSpPr txBox="1"/>
          <p:nvPr/>
        </p:nvSpPr>
        <p:spPr>
          <a:xfrm>
            <a:off x="7780768" y="6182866"/>
            <a:ext cx="27045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Extracted zero-crossing </a:t>
            </a:r>
          </a:p>
          <a:p>
            <a:r>
              <a:rPr lang="en-US" sz="1600" dirty="0"/>
              <a:t>gradients at each amplitude</a:t>
            </a:r>
          </a:p>
          <a:p>
            <a:endParaRPr lang="en-US" sz="1600" dirty="0" err="1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5DBD784-3744-0504-9CD3-36F2014803F6}"/>
              </a:ext>
            </a:extLst>
          </p:cNvPr>
          <p:cNvCxnSpPr>
            <a:cxnSpLocks/>
          </p:cNvCxnSpPr>
          <p:nvPr/>
        </p:nvCxnSpPr>
        <p:spPr>
          <a:xfrm flipH="1" flipV="1">
            <a:off x="8605610" y="4200996"/>
            <a:ext cx="539378" cy="1981870"/>
          </a:xfrm>
          <a:prstGeom prst="straightConnector1">
            <a:avLst/>
          </a:prstGeom>
          <a:ln w="571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5B68DE8-C158-1207-75DF-DF8A99E12D3E}"/>
              </a:ext>
            </a:extLst>
          </p:cNvPr>
          <p:cNvSpPr txBox="1"/>
          <p:nvPr/>
        </p:nvSpPr>
        <p:spPr>
          <a:xfrm>
            <a:off x="3937619" y="5948770"/>
            <a:ext cx="38523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itchFamily="2" charset="2"/>
              </a:rPr>
              <a:t>B2 calibrator development ongoing.</a:t>
            </a:r>
          </a:p>
          <a:p>
            <a:r>
              <a:rPr lang="en-US" dirty="0">
                <a:sym typeface="Wingdings" pitchFamily="2" charset="2"/>
              </a:rPr>
              <a:t>Non-invasive development ongoing.</a:t>
            </a:r>
          </a:p>
        </p:txBody>
      </p:sp>
    </p:spTree>
    <p:extLst>
      <p:ext uri="{BB962C8B-B14F-4D97-AF65-F5344CB8AC3E}">
        <p14:creationId xmlns:p14="http://schemas.microsoft.com/office/powerpoint/2010/main" val="7749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966E0-48BA-5B15-DB17-CA01902D1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FD2A2E-413D-0B48-9C2C-7F2FC2F883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3E4001-DC15-92D9-1D4C-9085FC143E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en-US" dirty="0"/>
              <a:t>Fermi, 2020: </a:t>
            </a:r>
            <a:r>
              <a:rPr lang="en-US" dirty="0" err="1"/>
              <a:t>Intrabeam</a:t>
            </a:r>
            <a:r>
              <a:rPr lang="en-US" dirty="0"/>
              <a:t> scattering measured, but result highly dependent on initial energy spread, which was treated as a free parameter.</a:t>
            </a:r>
          </a:p>
          <a:p>
            <a:pPr>
              <a:buClr>
                <a:schemeClr val="tx1"/>
              </a:buClr>
            </a:pPr>
            <a:r>
              <a:rPr lang="en-US" dirty="0" err="1"/>
              <a:t>SwissFEL</a:t>
            </a:r>
            <a:r>
              <a:rPr lang="en-US" dirty="0"/>
              <a:t>, 2020: energy spread measurement in the injector using an energy scan—</a:t>
            </a:r>
            <a:r>
              <a:rPr lang="en-US" b="1" u="sng" dirty="0">
                <a:solidFill>
                  <a:schemeClr val="accent2"/>
                </a:solidFill>
              </a:rPr>
              <a:t>15 keV</a:t>
            </a:r>
            <a:r>
              <a:rPr lang="en-US" dirty="0"/>
              <a:t> @ 200pC &amp; &gt;100MeV.</a:t>
            </a:r>
          </a:p>
          <a:p>
            <a:pPr>
              <a:buClr>
                <a:schemeClr val="tx1"/>
              </a:buClr>
            </a:pPr>
            <a:r>
              <a:rPr lang="en-US" dirty="0" err="1"/>
              <a:t>EuXFEL</a:t>
            </a:r>
            <a:r>
              <a:rPr lang="en-US" dirty="0"/>
              <a:t>, 2021: Similar approaching involving a dispersion scan—</a:t>
            </a:r>
            <a:r>
              <a:rPr lang="en-US" b="1" u="sng" dirty="0">
                <a:solidFill>
                  <a:schemeClr val="accent2"/>
                </a:solidFill>
              </a:rPr>
              <a:t>6 keV</a:t>
            </a:r>
            <a:r>
              <a:rPr lang="en-US" dirty="0"/>
              <a:t> @ 250pC &amp; 130MeV.</a:t>
            </a:r>
          </a:p>
          <a:p>
            <a:pPr>
              <a:buClr>
                <a:schemeClr val="tx1"/>
              </a:buClr>
            </a:pPr>
            <a:r>
              <a:rPr lang="en-US" dirty="0"/>
              <a:t>PITZ, 2022:  </a:t>
            </a:r>
            <a:r>
              <a:rPr lang="en-US" b="1" u="sng" dirty="0">
                <a:solidFill>
                  <a:schemeClr val="accent2"/>
                </a:solidFill>
              </a:rPr>
              <a:t>2 keV</a:t>
            </a:r>
            <a:r>
              <a:rPr lang="en-US" b="1" dirty="0">
                <a:solidFill>
                  <a:schemeClr val="accent2"/>
                </a:solidFill>
              </a:rPr>
              <a:t> </a:t>
            </a:r>
            <a:r>
              <a:rPr lang="en-US" dirty="0"/>
              <a:t>@ 250pC &amp; 20MeV.</a:t>
            </a:r>
          </a:p>
          <a:p>
            <a:pPr>
              <a:buClr>
                <a:schemeClr val="tx1"/>
              </a:buClr>
            </a:pPr>
            <a:r>
              <a:rPr lang="en-US" dirty="0" err="1"/>
              <a:t>SwissFEL</a:t>
            </a:r>
            <a:r>
              <a:rPr lang="en-US" dirty="0"/>
              <a:t>, 2022: Contribution of the microbunching instability and intra-beam scattering evidenced by varying the optics -&gt; </a:t>
            </a:r>
            <a:r>
              <a:rPr lang="en-US" b="1" u="sng" dirty="0">
                <a:solidFill>
                  <a:schemeClr val="accent2"/>
                </a:solidFill>
              </a:rPr>
              <a:t>reduced</a:t>
            </a:r>
            <a:r>
              <a:rPr lang="en-US" dirty="0"/>
              <a:t> by adjusting optics and disabling LH chicane.</a:t>
            </a:r>
            <a:endParaRPr lang="en-US" sz="1200" dirty="0"/>
          </a:p>
          <a:p>
            <a:pPr>
              <a:buClr>
                <a:schemeClr val="tx1"/>
              </a:buClr>
            </a:pPr>
            <a:r>
              <a:rPr lang="en-GB" b="1" u="sng" dirty="0">
                <a:solidFill>
                  <a:schemeClr val="accent2"/>
                </a:solidFill>
              </a:rPr>
              <a:t>This talk</a:t>
            </a:r>
            <a:r>
              <a:rPr lang="en-GB" dirty="0"/>
              <a:t>: recent measurements and new results in 2024 in the </a:t>
            </a:r>
            <a:r>
              <a:rPr lang="en-GB" b="1" u="sng" dirty="0" err="1">
                <a:solidFill>
                  <a:schemeClr val="accent2"/>
                </a:solidFill>
              </a:rPr>
              <a:t>EuXFEL</a:t>
            </a:r>
            <a:r>
              <a:rPr lang="en-GB" b="1" u="sng" dirty="0">
                <a:solidFill>
                  <a:schemeClr val="accent2"/>
                </a:solidFill>
              </a:rPr>
              <a:t> injector</a:t>
            </a:r>
            <a:r>
              <a:rPr lang="en-GB" dirty="0"/>
              <a:t>.</a:t>
            </a:r>
            <a:endParaRPr lang="en-US" dirty="0"/>
          </a:p>
          <a:p>
            <a:pPr>
              <a:buClr>
                <a:schemeClr val="tx1"/>
              </a:buClr>
            </a:pPr>
            <a:endParaRPr lang="en-US" dirty="0"/>
          </a:p>
        </p:txBody>
      </p:sp>
      <p:sp>
        <p:nvSpPr>
          <p:cNvPr id="8" name="Fußzeilenplatzhalter 2">
            <a:extLst>
              <a:ext uri="{FF2B5EF4-FFF2-40B4-BE49-F238E27FC236}">
                <a16:creationId xmlns:a16="http://schemas.microsoft.com/office/drawing/2014/main" id="{F35E8923-F70B-4001-D959-13648BC65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416" y="6580800"/>
            <a:ext cx="9901099" cy="186841"/>
          </a:xfrm>
        </p:spPr>
        <p:txBody>
          <a:bodyPr/>
          <a:lstStyle/>
          <a:p>
            <a:r>
              <a:rPr lang="en-US" dirty="0"/>
              <a:t>| Slice Energy Spread Measurements in the </a:t>
            </a:r>
            <a:r>
              <a:rPr lang="en-US" dirty="0" err="1"/>
              <a:t>EuXFEL</a:t>
            </a:r>
            <a:r>
              <a:rPr lang="en-US" dirty="0"/>
              <a:t> </a:t>
            </a:r>
            <a:r>
              <a:rPr lang="en-US" dirty="0" err="1"/>
              <a:t>linac</a:t>
            </a:r>
            <a:r>
              <a:rPr lang="en-US" dirty="0"/>
              <a:t> | Stuart Walker, LEDS Workshop, Bern, Switzerland, 19/09/2024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2761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025"/>
    </mc:Choice>
    <mc:Fallback xmlns="">
      <p:transition spd="slow" advTm="670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3174F-C63F-72B7-36D9-4C9881E9D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Results at Rome LEDS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808021-AFE9-4073-112D-DF1DAB7A03E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065E40-BF8A-8090-10CD-1710AC8A5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Slice energy spread changed between 2021 and 2022 (5.8keV </a:t>
            </a:r>
            <a:r>
              <a:rPr lang="en-US" dirty="0">
                <a:sym typeface="Wingdings" pitchFamily="2" charset="2"/>
              </a:rPr>
              <a:t> 4.3 </a:t>
            </a:r>
            <a:r>
              <a:rPr lang="en-US" dirty="0"/>
              <a:t>keV).</a:t>
            </a:r>
          </a:p>
          <a:p>
            <a:r>
              <a:rPr lang="en-US" dirty="0"/>
              <a:t>Strong dependence of the solenoid and gun gradient on the SES.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Scans:</a:t>
            </a:r>
          </a:p>
          <a:p>
            <a:pPr lvl="1"/>
            <a:r>
              <a:rPr lang="en-US" dirty="0"/>
              <a:t>Strong bunch charge dependence on slice energy spread, from 50pC (3 keV)  to 350pC  (4.5 keV).</a:t>
            </a:r>
          </a:p>
          <a:p>
            <a:pPr lvl="1"/>
            <a:r>
              <a:rPr lang="en-US" dirty="0"/>
              <a:t>Strong LH chicane </a:t>
            </a:r>
            <a:r>
              <a:rPr lang="en-US" i="1" dirty="0"/>
              <a:t>R</a:t>
            </a:r>
            <a:r>
              <a:rPr lang="en-US" baseline="-25000" dirty="0"/>
              <a:t>56</a:t>
            </a:r>
            <a:r>
              <a:rPr lang="en-US" dirty="0"/>
              <a:t> dependence on the energy spread, from -1 mm (2keV) to -7mm (4.5keV).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ECEE5C-68E0-4DE4-95E9-4843181162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67" y="2589855"/>
            <a:ext cx="10044447" cy="1678290"/>
          </a:xfrm>
          <a:prstGeom prst="rect">
            <a:avLst/>
          </a:prstGeom>
        </p:spPr>
      </p:pic>
      <p:sp>
        <p:nvSpPr>
          <p:cNvPr id="9" name="Rectangle">
            <a:extLst>
              <a:ext uri="{FF2B5EF4-FFF2-40B4-BE49-F238E27FC236}">
                <a16:creationId xmlns:a16="http://schemas.microsoft.com/office/drawing/2014/main" id="{8EB15193-3AE9-BE5A-B460-7B0B0438FC4B}"/>
              </a:ext>
            </a:extLst>
          </p:cNvPr>
          <p:cNvSpPr/>
          <p:nvPr/>
        </p:nvSpPr>
        <p:spPr>
          <a:xfrm>
            <a:off x="3643595" y="2688796"/>
            <a:ext cx="1296144" cy="1482786"/>
          </a:xfrm>
          <a:prstGeom prst="rect">
            <a:avLst/>
          </a:prstGeom>
          <a:solidFill>
            <a:srgbClr val="E69735">
              <a:alpha val="54836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defRPr>
                <a:solidFill>
                  <a:schemeClr val="accent6">
                    <a:hueOff val="-12480000"/>
                    <a:satOff val="-36585"/>
                    <a:lumOff val="8039"/>
                  </a:schemeClr>
                </a:solidFill>
              </a:defRPr>
            </a:pPr>
            <a:endParaRPr/>
          </a:p>
        </p:txBody>
      </p:sp>
      <p:sp>
        <p:nvSpPr>
          <p:cNvPr id="10" name="Fußzeilenplatzhalter 2">
            <a:extLst>
              <a:ext uri="{FF2B5EF4-FFF2-40B4-BE49-F238E27FC236}">
                <a16:creationId xmlns:a16="http://schemas.microsoft.com/office/drawing/2014/main" id="{DAEB6AD4-F114-CF1F-85D9-4D280982F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416" y="6580800"/>
            <a:ext cx="9901099" cy="186841"/>
          </a:xfrm>
        </p:spPr>
        <p:txBody>
          <a:bodyPr/>
          <a:lstStyle/>
          <a:p>
            <a:r>
              <a:rPr lang="en-US" dirty="0"/>
              <a:t>| Slice Energy Spread Measurements in the </a:t>
            </a:r>
            <a:r>
              <a:rPr lang="en-US" dirty="0" err="1"/>
              <a:t>EuXFEL</a:t>
            </a:r>
            <a:r>
              <a:rPr lang="en-US" dirty="0"/>
              <a:t> </a:t>
            </a:r>
            <a:r>
              <a:rPr lang="en-US" dirty="0" err="1"/>
              <a:t>linac</a:t>
            </a:r>
            <a:r>
              <a:rPr lang="en-US" dirty="0"/>
              <a:t> | Stuart Walker, LEDS Workshop, Bern, Switzerland, 19/09/2024</a:t>
            </a:r>
          </a:p>
        </p:txBody>
      </p:sp>
    </p:spTree>
    <p:extLst>
      <p:ext uri="{BB962C8B-B14F-4D97-AF65-F5344CB8AC3E}">
        <p14:creationId xmlns:p14="http://schemas.microsoft.com/office/powerpoint/2010/main" val="160034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71B44-4238-26FB-C6B7-344A65A29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EuXFEL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F2ADD8-49A5-560E-66AA-3AA91F4540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A24D34-D478-861F-838D-1759746927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6427"/>
            <a:ext cx="11592668" cy="2238597"/>
          </a:xfrm>
        </p:spPr>
        <p:txBody>
          <a:bodyPr numCol="2"/>
          <a:lstStyle/>
          <a:p>
            <a:r>
              <a:rPr lang="en-US" dirty="0"/>
              <a:t>3.1 km machine.</a:t>
            </a:r>
          </a:p>
          <a:p>
            <a:r>
              <a:rPr lang="en-US" dirty="0"/>
              <a:t>Two hard x-ray undulator lines, SA1 and SA2.</a:t>
            </a:r>
          </a:p>
          <a:p>
            <a:r>
              <a:rPr lang="en-US" dirty="0"/>
              <a:t>One soft x-ray line, SA3.</a:t>
            </a:r>
          </a:p>
          <a:p>
            <a:r>
              <a:rPr lang="en-US" dirty="0"/>
              <a:t>Four chicanes, laser heater chicane in injector and three for compression.</a:t>
            </a:r>
          </a:p>
          <a:p>
            <a:r>
              <a:rPr lang="en-US" dirty="0"/>
              <a:t>Diagnostic stations in injector and after BC2 (at max compression).</a:t>
            </a:r>
          </a:p>
          <a:p>
            <a:r>
              <a:rPr lang="en-US" dirty="0"/>
              <a:t>One transverse deflecting structure (TDS) in the injector,  and one after BC2.</a:t>
            </a:r>
          </a:p>
          <a:p>
            <a:r>
              <a:rPr lang="en-US" dirty="0"/>
              <a:t>Beam can be matched in diagnostic sections and just after BC1.</a:t>
            </a:r>
          </a:p>
          <a:p>
            <a:r>
              <a:rPr lang="en-US" dirty="0"/>
              <a:t>Hard x-ray self-seeding in SA2, wish recent pushes to more special modes.</a:t>
            </a:r>
          </a:p>
          <a:p>
            <a:r>
              <a:rPr lang="en-US" dirty="0"/>
              <a:t>Crucial to know longitudinal beam dynamics to deliver the best performance.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6F4A712-8B6E-490E-9D13-636D9E02A97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79"/>
          <a:stretch/>
        </p:blipFill>
        <p:spPr>
          <a:xfrm>
            <a:off x="783257" y="4467273"/>
            <a:ext cx="10420360" cy="211352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0F22506D-DA8B-ABA9-079E-2B55B98789FB}"/>
              </a:ext>
            </a:extLst>
          </p:cNvPr>
          <p:cNvSpPr txBox="1"/>
          <p:nvPr/>
        </p:nvSpPr>
        <p:spPr>
          <a:xfrm>
            <a:off x="2567608" y="4280432"/>
            <a:ext cx="50007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BC0               BC1                     BC2 </a:t>
            </a:r>
          </a:p>
          <a:p>
            <a:endParaRPr lang="en-US" sz="1600" dirty="0" err="1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2DA8388-5C09-F2B8-9FB4-0FAD98248469}"/>
              </a:ext>
            </a:extLst>
          </p:cNvPr>
          <p:cNvCxnSpPr/>
          <p:nvPr/>
        </p:nvCxnSpPr>
        <p:spPr>
          <a:xfrm>
            <a:off x="2855640" y="4581128"/>
            <a:ext cx="0" cy="5040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CBA0F11-14AF-A656-5C6B-924530C4541A}"/>
              </a:ext>
            </a:extLst>
          </p:cNvPr>
          <p:cNvCxnSpPr/>
          <p:nvPr/>
        </p:nvCxnSpPr>
        <p:spPr>
          <a:xfrm>
            <a:off x="5695320" y="4581128"/>
            <a:ext cx="0" cy="5040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3F766A3-0876-7B64-D547-575FDABD4A73}"/>
              </a:ext>
            </a:extLst>
          </p:cNvPr>
          <p:cNvCxnSpPr/>
          <p:nvPr/>
        </p:nvCxnSpPr>
        <p:spPr>
          <a:xfrm>
            <a:off x="4101899" y="4581128"/>
            <a:ext cx="0" cy="5040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0840587-4C89-DB8F-059C-D6251B266DAF}"/>
              </a:ext>
            </a:extLst>
          </p:cNvPr>
          <p:cNvCxnSpPr>
            <a:cxnSpLocks/>
          </p:cNvCxnSpPr>
          <p:nvPr/>
        </p:nvCxnSpPr>
        <p:spPr>
          <a:xfrm>
            <a:off x="2063552" y="5490889"/>
            <a:ext cx="216024" cy="57606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FBBEEBAD-DCFF-1BF5-7145-CED6152B58E4}"/>
              </a:ext>
            </a:extLst>
          </p:cNvPr>
          <p:cNvSpPr txBox="1"/>
          <p:nvPr/>
        </p:nvSpPr>
        <p:spPr>
          <a:xfrm>
            <a:off x="2051688" y="6044631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Dump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9A45D6-DDCE-5E8E-BECE-E06FCAF30F0C}"/>
              </a:ext>
            </a:extLst>
          </p:cNvPr>
          <p:cNvSpPr txBox="1"/>
          <p:nvPr/>
        </p:nvSpPr>
        <p:spPr>
          <a:xfrm>
            <a:off x="4802063" y="5840989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Dump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79B5DA8-FA9F-9D1D-F012-DD6253316D4A}"/>
              </a:ext>
            </a:extLst>
          </p:cNvPr>
          <p:cNvSpPr txBox="1"/>
          <p:nvPr/>
        </p:nvSpPr>
        <p:spPr>
          <a:xfrm>
            <a:off x="6444830" y="5762883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Dump</a:t>
            </a:r>
          </a:p>
        </p:txBody>
      </p:sp>
      <p:cxnSp>
        <p:nvCxnSpPr>
          <p:cNvPr id="43" name="Curved Connector 42">
            <a:extLst>
              <a:ext uri="{FF2B5EF4-FFF2-40B4-BE49-F238E27FC236}">
                <a16:creationId xmlns:a16="http://schemas.microsoft.com/office/drawing/2014/main" id="{E530E968-0FAF-BED4-9849-D2F52FAF5E72}"/>
              </a:ext>
            </a:extLst>
          </p:cNvPr>
          <p:cNvCxnSpPr/>
          <p:nvPr/>
        </p:nvCxnSpPr>
        <p:spPr>
          <a:xfrm>
            <a:off x="5955966" y="5318443"/>
            <a:ext cx="576064" cy="522546"/>
          </a:xfrm>
          <a:prstGeom prst="curvedConnector3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>
            <a:extLst>
              <a:ext uri="{FF2B5EF4-FFF2-40B4-BE49-F238E27FC236}">
                <a16:creationId xmlns:a16="http://schemas.microsoft.com/office/drawing/2014/main" id="{7E91CA5A-B7D3-407A-0862-3DB78822AF90}"/>
              </a:ext>
            </a:extLst>
          </p:cNvPr>
          <p:cNvCxnSpPr/>
          <p:nvPr/>
        </p:nvCxnSpPr>
        <p:spPr>
          <a:xfrm>
            <a:off x="4416202" y="5320009"/>
            <a:ext cx="576064" cy="522546"/>
          </a:xfrm>
          <a:prstGeom prst="curvedConnector3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ußzeilenplatzhalter 2">
            <a:extLst>
              <a:ext uri="{FF2B5EF4-FFF2-40B4-BE49-F238E27FC236}">
                <a16:creationId xmlns:a16="http://schemas.microsoft.com/office/drawing/2014/main" id="{F0EC92BF-6602-5AE4-D52A-E09DD175F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416" y="6580800"/>
            <a:ext cx="9901099" cy="186841"/>
          </a:xfrm>
        </p:spPr>
        <p:txBody>
          <a:bodyPr/>
          <a:lstStyle/>
          <a:p>
            <a:r>
              <a:rPr lang="en-US" dirty="0"/>
              <a:t>| Slice Energy Spread Measurements in the </a:t>
            </a:r>
            <a:r>
              <a:rPr lang="en-US" dirty="0" err="1"/>
              <a:t>EuXFEL</a:t>
            </a:r>
            <a:r>
              <a:rPr lang="en-US" dirty="0"/>
              <a:t> </a:t>
            </a:r>
            <a:r>
              <a:rPr lang="en-US" dirty="0" err="1"/>
              <a:t>linac</a:t>
            </a:r>
            <a:r>
              <a:rPr lang="en-US" dirty="0"/>
              <a:t> | Stuart Walker, LEDS Workshop, Bern, Switzerland, 19/09/2024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81308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406"/>
    </mc:Choice>
    <mc:Fallback xmlns="">
      <p:transition spd="slow" advTm="1154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18499-0103-49A8-5623-08E40EFC4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EuXFEL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3FA1AE-6C93-874C-D352-E919E7CC8D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Injector</a:t>
            </a:r>
          </a:p>
        </p:txBody>
      </p:sp>
      <p:pic>
        <p:nvPicPr>
          <p:cNvPr id="6" name="Screenshot 2022-12-08 at 13.09.19.png" descr="Screenshot 2022-12-08 at 13.09.19.png">
            <a:extLst>
              <a:ext uri="{FF2B5EF4-FFF2-40B4-BE49-F238E27FC236}">
                <a16:creationId xmlns:a16="http://schemas.microsoft.com/office/drawing/2014/main" id="{DCFAF44E-C7C8-4CAE-94E6-702F7488C8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701" y="2075009"/>
            <a:ext cx="11890299" cy="336518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D946024B-4388-DAAF-D4B2-8B6C9ED2B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416" y="6580800"/>
            <a:ext cx="9901099" cy="186841"/>
          </a:xfrm>
        </p:spPr>
        <p:txBody>
          <a:bodyPr/>
          <a:lstStyle/>
          <a:p>
            <a:r>
              <a:rPr lang="en-US" dirty="0"/>
              <a:t>| Slice Energy Spread Measurements in the </a:t>
            </a:r>
            <a:r>
              <a:rPr lang="en-US" dirty="0" err="1"/>
              <a:t>EuXFEL</a:t>
            </a:r>
            <a:r>
              <a:rPr lang="en-US" dirty="0"/>
              <a:t> </a:t>
            </a:r>
            <a:r>
              <a:rPr lang="en-US" dirty="0" err="1"/>
              <a:t>linac</a:t>
            </a:r>
            <a:r>
              <a:rPr lang="en-US" dirty="0"/>
              <a:t> | Stuart Walker, LEDS Workshop, Bern, Switzerland, 19/09/2024</a:t>
            </a:r>
          </a:p>
        </p:txBody>
      </p:sp>
    </p:spTree>
    <p:extLst>
      <p:ext uri="{BB962C8B-B14F-4D97-AF65-F5344CB8AC3E}">
        <p14:creationId xmlns:p14="http://schemas.microsoft.com/office/powerpoint/2010/main" val="81928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925"/>
    </mc:Choice>
    <mc:Fallback xmlns="">
      <p:transition spd="slow" advTm="81925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FBEFC-3331-4EC7-6455-655BD08B9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Usual Approach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BACA94-B8E9-8BAF-3A8B-1E0C6C44F6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Energy Spread Measurement</a:t>
            </a:r>
          </a:p>
        </p:txBody>
      </p:sp>
      <p:pic>
        <p:nvPicPr>
          <p:cNvPr id="13" name="conventional-method.pdf" descr="conventional-method.pdf">
            <a:extLst>
              <a:ext uri="{FF2B5EF4-FFF2-40B4-BE49-F238E27FC236}">
                <a16:creationId xmlns:a16="http://schemas.microsoft.com/office/drawing/2014/main" id="{A0B66F75-66DA-F61D-653F-06EA0FCE91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2796" y="3404126"/>
            <a:ext cx="7872584" cy="1519272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Screenshot 2022-12-08 at 13.09.19.png" descr="Screenshot 2022-12-08 at 13.09.19.png">
            <a:extLst>
              <a:ext uri="{FF2B5EF4-FFF2-40B4-BE49-F238E27FC236}">
                <a16:creationId xmlns:a16="http://schemas.microsoft.com/office/drawing/2014/main" id="{7F2CF839-A9A3-0E49-E772-C681E312AF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9140" y="1006055"/>
            <a:ext cx="7565020" cy="2141044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Only provides an upper limit on uncorrelated spread…">
            <a:extLst>
              <a:ext uri="{FF2B5EF4-FFF2-40B4-BE49-F238E27FC236}">
                <a16:creationId xmlns:a16="http://schemas.microsoft.com/office/drawing/2014/main" id="{BC271588-72E0-5071-FDD1-B726A88B5697}"/>
              </a:ext>
            </a:extLst>
          </p:cNvPr>
          <p:cNvSpPr txBox="1"/>
          <p:nvPr/>
        </p:nvSpPr>
        <p:spPr>
          <a:xfrm>
            <a:off x="591299" y="1911133"/>
            <a:ext cx="3531078" cy="40844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spAutoFit/>
          </a:bodyPr>
          <a:lstStyle/>
          <a:p>
            <a:r>
              <a:rPr dirty="0"/>
              <a:t>Only provides an upper limit on uncorrelated spread </a:t>
            </a:r>
            <a:r>
              <a:rPr lang="en-AU" i="1" dirty="0" err="1"/>
              <a:t>σ</a:t>
            </a:r>
            <a:r>
              <a:rPr lang="en-AU" i="1" baseline="-25000" dirty="0" err="1"/>
              <a:t>E</a:t>
            </a:r>
            <a:r>
              <a:rPr lang="en-AU" i="1" dirty="0"/>
              <a:t>.</a:t>
            </a:r>
            <a:endParaRPr i="1" dirty="0"/>
          </a:p>
          <a:p>
            <a:r>
              <a:rPr lang="en-AU" dirty="0"/>
              <a:t> </a:t>
            </a:r>
            <a:endParaRPr dirty="0"/>
          </a:p>
          <a:p>
            <a:r>
              <a:rPr dirty="0"/>
              <a:t>Neglected contributions to size:</a:t>
            </a:r>
          </a:p>
          <a:p>
            <a:endParaRPr dirty="0"/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AU" dirty="0"/>
              <a:t>Intrinsic </a:t>
            </a:r>
            <a:r>
              <a:rPr lang="en-AU" dirty="0" err="1"/>
              <a:t>betatronic</a:t>
            </a:r>
            <a:r>
              <a:rPr lang="en-AU" dirty="0"/>
              <a:t> beam size</a:t>
            </a:r>
            <a:endParaRPr dirty="0"/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dirty="0"/>
              <a:t>TDS-induced energy spread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dirty="0"/>
              <a:t>Imaging resolution</a:t>
            </a:r>
          </a:p>
          <a:p>
            <a:endParaRPr dirty="0"/>
          </a:p>
          <a:p>
            <a:r>
              <a:rPr dirty="0"/>
              <a:t>In the injector these contributions can be larger than the slice energy spread's contribution!</a:t>
            </a:r>
          </a:p>
          <a:p>
            <a:endParaRPr dirty="0"/>
          </a:p>
          <a:p>
            <a:r>
              <a:rPr dirty="0"/>
              <a:t>Need to separate these effects...</a:t>
            </a:r>
          </a:p>
        </p:txBody>
      </p:sp>
      <p:pic>
        <p:nvPicPr>
          <p:cNvPr id="18" name="OTRC.64.I1D-20221128_213938_970.png" descr="OTRC.64.I1D-20221128_213938_970.png">
            <a:extLst>
              <a:ext uri="{FF2B5EF4-FFF2-40B4-BE49-F238E27FC236}">
                <a16:creationId xmlns:a16="http://schemas.microsoft.com/office/drawing/2014/main" id="{3ACCBB08-7161-5D46-345F-6BE1C95DF6D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8787" t="36126" r="28729" b="37665"/>
          <a:stretch>
            <a:fillRect/>
          </a:stretch>
        </p:blipFill>
        <p:spPr>
          <a:xfrm>
            <a:off x="6654716" y="4784561"/>
            <a:ext cx="2768744" cy="1677837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239A6102-3952-3E4A-0067-1640031B29AE}"/>
              </a:ext>
            </a:extLst>
          </p:cNvPr>
          <p:cNvSpPr/>
          <p:nvPr/>
        </p:nvSpPr>
        <p:spPr>
          <a:xfrm>
            <a:off x="9875800" y="3473691"/>
            <a:ext cx="1908212" cy="1323871"/>
          </a:xfrm>
          <a:prstGeom prst="ellipse">
            <a:avLst/>
          </a:prstGeom>
          <a:solidFill>
            <a:schemeClr val="bg1">
              <a:alpha val="0"/>
            </a:schemeClr>
          </a:solidFill>
          <a:ln w="698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E1145A0F-280A-B293-FBC7-2D2FD69B1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416" y="6580800"/>
            <a:ext cx="9901099" cy="186841"/>
          </a:xfrm>
        </p:spPr>
        <p:txBody>
          <a:bodyPr/>
          <a:lstStyle/>
          <a:p>
            <a:r>
              <a:rPr lang="en-US" dirty="0"/>
              <a:t>| Slice Energy Spread Measurements in the </a:t>
            </a:r>
            <a:r>
              <a:rPr lang="en-US" dirty="0" err="1"/>
              <a:t>EuXFEL</a:t>
            </a:r>
            <a:r>
              <a:rPr lang="en-US" dirty="0"/>
              <a:t> </a:t>
            </a:r>
            <a:r>
              <a:rPr lang="en-US" dirty="0" err="1"/>
              <a:t>linac</a:t>
            </a:r>
            <a:r>
              <a:rPr lang="en-US" dirty="0"/>
              <a:t> | Stuart Walker, LEDS Workshop, Bern, Switzerland, 19/09/2024</a:t>
            </a:r>
          </a:p>
        </p:txBody>
      </p:sp>
    </p:spTree>
    <p:extLst>
      <p:ext uri="{BB962C8B-B14F-4D97-AF65-F5344CB8AC3E}">
        <p14:creationId xmlns:p14="http://schemas.microsoft.com/office/powerpoint/2010/main" val="3385212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829"/>
    </mc:Choice>
    <mc:Fallback xmlns="">
      <p:transition spd="slow" advTm="288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DC1E6-B237-F684-24DC-1A1B4D66B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Separating the contributions to the slice size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CE2263-0378-E413-2D88-A173B66B484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Energy Spread Measurement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quation">
                <a:extLst>
                  <a:ext uri="{FF2B5EF4-FFF2-40B4-BE49-F238E27FC236}">
                    <a16:creationId xmlns:a16="http://schemas.microsoft.com/office/drawing/2014/main" id="{657262E2-854C-2E77-7215-A2F6E6B48A23}"/>
                  </a:ext>
                </a:extLst>
              </p:cNvPr>
              <p:cNvSpPr txBox="1"/>
              <p:nvPr/>
            </p:nvSpPr>
            <p:spPr>
              <a:xfrm>
                <a:off x="5714164" y="1697003"/>
                <a:ext cx="5586945" cy="87819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𝑒𝑘𝑉</m:t>
                      </m:r>
                      <m:sSup>
                        <m:s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sz="3000"/>
              </a:p>
            </p:txBody>
          </p:sp>
        </mc:Choice>
        <mc:Fallback xmlns="">
          <p:sp>
            <p:nvSpPr>
              <p:cNvPr id="6" name="Equation">
                <a:extLst>
                  <a:ext uri="{FF2B5EF4-FFF2-40B4-BE49-F238E27FC236}">
                    <a16:creationId xmlns:a16="http://schemas.microsoft.com/office/drawing/2014/main" id="{657262E2-854C-2E77-7215-A2F6E6B48A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4164" y="1697003"/>
                <a:ext cx="5586945" cy="878190"/>
              </a:xfrm>
              <a:prstGeom prst="rect">
                <a:avLst/>
              </a:prstGeom>
              <a:blipFill>
                <a:blip r:embed="rId2"/>
                <a:stretch>
                  <a:fillRect l="-1587" r="-12018" b="-200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">
            <a:extLst>
              <a:ext uri="{FF2B5EF4-FFF2-40B4-BE49-F238E27FC236}">
                <a16:creationId xmlns:a16="http://schemas.microsoft.com/office/drawing/2014/main" id="{2C0A2BE6-E174-3736-7F12-95B54ED67E6F}"/>
              </a:ext>
            </a:extLst>
          </p:cNvPr>
          <p:cNvGrpSpPr/>
          <p:nvPr/>
        </p:nvGrpSpPr>
        <p:grpSpPr>
          <a:xfrm>
            <a:off x="5617744" y="2477193"/>
            <a:ext cx="1095336" cy="1847906"/>
            <a:chOff x="0" y="0"/>
            <a:chExt cx="1095335" cy="1847904"/>
          </a:xfrm>
        </p:grpSpPr>
        <p:sp>
          <p:nvSpPr>
            <p:cNvPr id="8" name="Imaging…">
              <a:extLst>
                <a:ext uri="{FF2B5EF4-FFF2-40B4-BE49-F238E27FC236}">
                  <a16:creationId xmlns:a16="http://schemas.microsoft.com/office/drawing/2014/main" id="{48BA7372-C43D-6B35-3682-C56BCFE7B061}"/>
                </a:ext>
              </a:extLst>
            </p:cNvPr>
            <p:cNvSpPr txBox="1"/>
            <p:nvPr/>
          </p:nvSpPr>
          <p:spPr>
            <a:xfrm>
              <a:off x="0" y="1230543"/>
              <a:ext cx="1095336" cy="6173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r>
                <a:t>Imaging</a:t>
              </a:r>
            </a:p>
            <a:p>
              <a:r>
                <a:t>resolution</a:t>
              </a:r>
            </a:p>
          </p:txBody>
        </p:sp>
        <p:sp>
          <p:nvSpPr>
            <p:cNvPr id="9" name="Line">
              <a:extLst>
                <a:ext uri="{FF2B5EF4-FFF2-40B4-BE49-F238E27FC236}">
                  <a16:creationId xmlns:a16="http://schemas.microsoft.com/office/drawing/2014/main" id="{4DCDF1C1-6EFF-F3EA-966D-099BE9ECAC37}"/>
                </a:ext>
              </a:extLst>
            </p:cNvPr>
            <p:cNvSpPr/>
            <p:nvPr/>
          </p:nvSpPr>
          <p:spPr>
            <a:xfrm flipV="1">
              <a:off x="541893" y="0"/>
              <a:ext cx="535095" cy="1264689"/>
            </a:xfrm>
            <a:prstGeom prst="line">
              <a:avLst/>
            </a:prstGeom>
            <a:noFill/>
            <a:ln w="63500" cap="flat">
              <a:solidFill>
                <a:srgbClr val="E69735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0" name="Group">
            <a:extLst>
              <a:ext uri="{FF2B5EF4-FFF2-40B4-BE49-F238E27FC236}">
                <a16:creationId xmlns:a16="http://schemas.microsoft.com/office/drawing/2014/main" id="{CEA9DE4D-C997-6B63-A37E-15375046C0AE}"/>
              </a:ext>
            </a:extLst>
          </p:cNvPr>
          <p:cNvGrpSpPr/>
          <p:nvPr/>
        </p:nvGrpSpPr>
        <p:grpSpPr>
          <a:xfrm>
            <a:off x="7954159" y="2675971"/>
            <a:ext cx="1364823" cy="1915828"/>
            <a:chOff x="0" y="0"/>
            <a:chExt cx="1364822" cy="1915826"/>
          </a:xfrm>
        </p:grpSpPr>
        <p:sp>
          <p:nvSpPr>
            <p:cNvPr id="11" name="energy spread contribution">
              <a:extLst>
                <a:ext uri="{FF2B5EF4-FFF2-40B4-BE49-F238E27FC236}">
                  <a16:creationId xmlns:a16="http://schemas.microsoft.com/office/drawing/2014/main" id="{74E2ECB1-6AEE-3C4A-33B2-0D6570C18798}"/>
                </a:ext>
              </a:extLst>
            </p:cNvPr>
            <p:cNvSpPr txBox="1"/>
            <p:nvPr/>
          </p:nvSpPr>
          <p:spPr>
            <a:xfrm>
              <a:off x="0" y="1031765"/>
              <a:ext cx="1364823" cy="8840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r>
                <a:t>energy spread contribution</a:t>
              </a:r>
            </a:p>
          </p:txBody>
        </p:sp>
        <p:sp>
          <p:nvSpPr>
            <p:cNvPr id="12" name="Line">
              <a:extLst>
                <a:ext uri="{FF2B5EF4-FFF2-40B4-BE49-F238E27FC236}">
                  <a16:creationId xmlns:a16="http://schemas.microsoft.com/office/drawing/2014/main" id="{6E064D62-D13B-C943-87DF-9FD72A85C98B}"/>
                </a:ext>
              </a:extLst>
            </p:cNvPr>
            <p:cNvSpPr/>
            <p:nvPr/>
          </p:nvSpPr>
          <p:spPr>
            <a:xfrm flipV="1">
              <a:off x="567529" y="0"/>
              <a:ext cx="1" cy="930987"/>
            </a:xfrm>
            <a:prstGeom prst="line">
              <a:avLst/>
            </a:prstGeom>
            <a:noFill/>
            <a:ln w="63500" cap="flat">
              <a:solidFill>
                <a:srgbClr val="E69735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Equation">
                <a:extLst>
                  <a:ext uri="{FF2B5EF4-FFF2-40B4-BE49-F238E27FC236}">
                    <a16:creationId xmlns:a16="http://schemas.microsoft.com/office/drawing/2014/main" id="{15F4FE32-AA3B-336C-99AD-BEB219ACBB17}"/>
                  </a:ext>
                </a:extLst>
              </p:cNvPr>
              <p:cNvSpPr txBox="1"/>
              <p:nvPr/>
            </p:nvSpPr>
            <p:spPr>
              <a:xfrm>
                <a:off x="667457" y="3409174"/>
                <a:ext cx="3251980" cy="49638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sz="3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final</m:t>
                              </m:r>
                            </m:sub>
                          </m:sSub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+(</m:t>
                      </m:r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𝑒𝑘𝑉</m:t>
                      </m:r>
                      <m:sSup>
                        <m:s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  <m:sup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sz="3000"/>
              </a:p>
            </p:txBody>
          </p:sp>
        </mc:Choice>
        <mc:Fallback xmlns="">
          <p:sp>
            <p:nvSpPr>
              <p:cNvPr id="13" name="Equation">
                <a:extLst>
                  <a:ext uri="{FF2B5EF4-FFF2-40B4-BE49-F238E27FC236}">
                    <a16:creationId xmlns:a16="http://schemas.microsoft.com/office/drawing/2014/main" id="{15F4FE32-AA3B-336C-99AD-BEB219ACBB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457" y="3409174"/>
                <a:ext cx="3251980" cy="496380"/>
              </a:xfrm>
              <a:prstGeom prst="rect">
                <a:avLst/>
              </a:prstGeom>
              <a:blipFill>
                <a:blip r:embed="rId3"/>
                <a:stretch>
                  <a:fillRect l="-2724" r="-21012" b="-300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Group">
            <a:extLst>
              <a:ext uri="{FF2B5EF4-FFF2-40B4-BE49-F238E27FC236}">
                <a16:creationId xmlns:a16="http://schemas.microsoft.com/office/drawing/2014/main" id="{31A235FC-7ADB-DD05-52AF-17E6693F1B65}"/>
              </a:ext>
            </a:extLst>
          </p:cNvPr>
          <p:cNvSpPr txBox="1"/>
          <p:nvPr/>
        </p:nvSpPr>
        <p:spPr>
          <a:xfrm>
            <a:off x="525582" y="1818532"/>
            <a:ext cx="3863062" cy="1258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Assuming no correlation between TDS-induced energy spread and "true" energy spread, the final slice energy spread seen at the screen:</a:t>
            </a:r>
          </a:p>
        </p:txBody>
      </p:sp>
      <p:grpSp>
        <p:nvGrpSpPr>
          <p:cNvPr id="15" name="Group">
            <a:extLst>
              <a:ext uri="{FF2B5EF4-FFF2-40B4-BE49-F238E27FC236}">
                <a16:creationId xmlns:a16="http://schemas.microsoft.com/office/drawing/2014/main" id="{00C5057A-206E-237A-2D1A-C4595E21F674}"/>
              </a:ext>
            </a:extLst>
          </p:cNvPr>
          <p:cNvGrpSpPr/>
          <p:nvPr/>
        </p:nvGrpSpPr>
        <p:grpSpPr>
          <a:xfrm>
            <a:off x="5042444" y="2578436"/>
            <a:ext cx="2775333" cy="3462064"/>
            <a:chOff x="-147898" y="-1"/>
            <a:chExt cx="2775331" cy="346206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Equation">
                  <a:extLst>
                    <a:ext uri="{FF2B5EF4-FFF2-40B4-BE49-F238E27FC236}">
                      <a16:creationId xmlns:a16="http://schemas.microsoft.com/office/drawing/2014/main" id="{1863F829-0D37-91BB-CEBF-0282344FFB5A}"/>
                    </a:ext>
                  </a:extLst>
                </p:cNvPr>
                <p:cNvSpPr txBox="1"/>
                <p:nvPr/>
              </p:nvSpPr>
              <p:spPr>
                <a:xfrm>
                  <a:off x="-147898" y="2547756"/>
                  <a:ext cx="1495040" cy="91430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defTabSz="914400"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  <m:sup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sz="3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sz="3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3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sz="3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sz="3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3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sz="3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sz="3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3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sz="3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sz="3000" dirty="0"/>
                </a:p>
              </p:txBody>
            </p:sp>
          </mc:Choice>
          <mc:Fallback xmlns="">
            <p:sp>
              <p:nvSpPr>
                <p:cNvPr id="16" name="Equation">
                  <a:extLst>
                    <a:ext uri="{FF2B5EF4-FFF2-40B4-BE49-F238E27FC236}">
                      <a16:creationId xmlns:a16="http://schemas.microsoft.com/office/drawing/2014/main" id="{1863F829-0D37-91BB-CEBF-0282344FFB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47898" y="2547756"/>
                  <a:ext cx="1495040" cy="914306"/>
                </a:xfrm>
                <a:prstGeom prst="rect">
                  <a:avLst/>
                </a:prstGeom>
                <a:blipFill>
                  <a:blip r:embed="rId4"/>
                  <a:stretch>
                    <a:fillRect l="-5882" t="-4110" r="-15966" b="-17808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Betatron">
              <a:extLst>
                <a:ext uri="{FF2B5EF4-FFF2-40B4-BE49-F238E27FC236}">
                  <a16:creationId xmlns:a16="http://schemas.microsoft.com/office/drawing/2014/main" id="{48628126-8A65-FB7C-236E-11ADC04B0878}"/>
                </a:ext>
              </a:extLst>
            </p:cNvPr>
            <p:cNvSpPr txBox="1"/>
            <p:nvPr/>
          </p:nvSpPr>
          <p:spPr>
            <a:xfrm>
              <a:off x="1659121" y="1082305"/>
              <a:ext cx="968312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r>
                <a:rPr dirty="0"/>
                <a:t>Betatron</a:t>
              </a:r>
            </a:p>
          </p:txBody>
        </p:sp>
        <p:sp>
          <p:nvSpPr>
            <p:cNvPr id="18" name="Line">
              <a:extLst>
                <a:ext uri="{FF2B5EF4-FFF2-40B4-BE49-F238E27FC236}">
                  <a16:creationId xmlns:a16="http://schemas.microsoft.com/office/drawing/2014/main" id="{D5A3FE91-09A7-0A79-CE02-63AF69FBB1B7}"/>
                </a:ext>
              </a:extLst>
            </p:cNvPr>
            <p:cNvSpPr/>
            <p:nvPr/>
          </p:nvSpPr>
          <p:spPr>
            <a:xfrm flipV="1">
              <a:off x="2105763" y="-1"/>
              <a:ext cx="275251" cy="1066641"/>
            </a:xfrm>
            <a:prstGeom prst="line">
              <a:avLst/>
            </a:prstGeom>
            <a:noFill/>
            <a:ln w="63500" cap="flat">
              <a:solidFill>
                <a:srgbClr val="E69735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9" name="Line">
              <a:extLst>
                <a:ext uri="{FF2B5EF4-FFF2-40B4-BE49-F238E27FC236}">
                  <a16:creationId xmlns:a16="http://schemas.microsoft.com/office/drawing/2014/main" id="{36C7AB38-C572-D4F6-AC7C-7E779AE74582}"/>
                </a:ext>
              </a:extLst>
            </p:cNvPr>
            <p:cNvSpPr/>
            <p:nvPr/>
          </p:nvSpPr>
          <p:spPr>
            <a:xfrm flipH="1">
              <a:off x="1415387" y="1510306"/>
              <a:ext cx="741886" cy="911539"/>
            </a:xfrm>
            <a:prstGeom prst="line">
              <a:avLst/>
            </a:prstGeom>
            <a:noFill/>
            <a:ln w="63500" cap="flat">
              <a:solidFill>
                <a:srgbClr val="E69735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0" name="Group">
            <a:extLst>
              <a:ext uri="{FF2B5EF4-FFF2-40B4-BE49-F238E27FC236}">
                <a16:creationId xmlns:a16="http://schemas.microsoft.com/office/drawing/2014/main" id="{2440B988-037F-1B97-5D89-2315229A1E6D}"/>
              </a:ext>
            </a:extLst>
          </p:cNvPr>
          <p:cNvGrpSpPr/>
          <p:nvPr/>
        </p:nvGrpSpPr>
        <p:grpSpPr>
          <a:xfrm>
            <a:off x="6976673" y="2650230"/>
            <a:ext cx="4626012" cy="3329139"/>
            <a:chOff x="-589807" y="0"/>
            <a:chExt cx="4626011" cy="332913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Equation">
                  <a:extLst>
                    <a:ext uri="{FF2B5EF4-FFF2-40B4-BE49-F238E27FC236}">
                      <a16:creationId xmlns:a16="http://schemas.microsoft.com/office/drawing/2014/main" id="{E63A0737-60A3-B5A7-277B-0F9AE709D0B5}"/>
                    </a:ext>
                  </a:extLst>
                </p:cNvPr>
                <p:cNvSpPr txBox="1"/>
                <p:nvPr/>
              </p:nvSpPr>
              <p:spPr>
                <a:xfrm>
                  <a:off x="-589807" y="2505670"/>
                  <a:ext cx="4586435" cy="82346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defTabSz="914400"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  <m:sup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sz="3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sz="3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3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sz="3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sz="3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3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sz="3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>
                          <a:rPr sz="3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Sup>
                          <m:sSubSupPr>
                            <m:ctrlP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sz="3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+0.25</m:t>
                        </m:r>
                        <m:sSup>
                          <m:sSupPr>
                            <m:ctrlP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Sup>
                          <m:sSubSupPr>
                            <m:ctrlP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sz="3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sz="3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  <m:sSubSup>
                          <m:sSubSupPr>
                            <m:ctrlP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sz="3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sz="3000" dirty="0"/>
                </a:p>
              </p:txBody>
            </p:sp>
          </mc:Choice>
          <mc:Fallback xmlns="">
            <p:sp>
              <p:nvSpPr>
                <p:cNvPr id="21" name="Equation">
                  <a:extLst>
                    <a:ext uri="{FF2B5EF4-FFF2-40B4-BE49-F238E27FC236}">
                      <a16:creationId xmlns:a16="http://schemas.microsoft.com/office/drawing/2014/main" id="{E63A0737-60A3-B5A7-277B-0F9AE709D0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589807" y="2505670"/>
                  <a:ext cx="4586435" cy="823468"/>
                </a:xfrm>
                <a:prstGeom prst="rect">
                  <a:avLst/>
                </a:prstGeom>
                <a:blipFill>
                  <a:blip r:embed="rId5"/>
                  <a:stretch>
                    <a:fillRect l="-2210" t="-1538" r="-14917" b="-2000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TDS contribution">
              <a:extLst>
                <a:ext uri="{FF2B5EF4-FFF2-40B4-BE49-F238E27FC236}">
                  <a16:creationId xmlns:a16="http://schemas.microsoft.com/office/drawing/2014/main" id="{7C1E8099-87B4-D6C8-C262-9752FE11793A}"/>
                </a:ext>
              </a:extLst>
            </p:cNvPr>
            <p:cNvSpPr txBox="1"/>
            <p:nvPr/>
          </p:nvSpPr>
          <p:spPr>
            <a:xfrm>
              <a:off x="2229506" y="1190856"/>
              <a:ext cx="1806698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r>
                <a:t>TDS contribution</a:t>
              </a:r>
            </a:p>
          </p:txBody>
        </p:sp>
        <p:sp>
          <p:nvSpPr>
            <p:cNvPr id="23" name="Line">
              <a:extLst>
                <a:ext uri="{FF2B5EF4-FFF2-40B4-BE49-F238E27FC236}">
                  <a16:creationId xmlns:a16="http://schemas.microsoft.com/office/drawing/2014/main" id="{434FECF7-D0B2-B102-58DC-18D671EAF85F}"/>
                </a:ext>
              </a:extLst>
            </p:cNvPr>
            <p:cNvSpPr/>
            <p:nvPr/>
          </p:nvSpPr>
          <p:spPr>
            <a:xfrm flipV="1">
              <a:off x="2698065" y="0"/>
              <a:ext cx="1" cy="1145797"/>
            </a:xfrm>
            <a:prstGeom prst="line">
              <a:avLst/>
            </a:prstGeom>
            <a:noFill/>
            <a:ln w="63500" cap="flat">
              <a:solidFill>
                <a:srgbClr val="E69735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Line">
              <a:extLst>
                <a:ext uri="{FF2B5EF4-FFF2-40B4-BE49-F238E27FC236}">
                  <a16:creationId xmlns:a16="http://schemas.microsoft.com/office/drawing/2014/main" id="{7F97F11D-96A9-992A-07CB-502F24E0B77D}"/>
                </a:ext>
              </a:extLst>
            </p:cNvPr>
            <p:cNvSpPr/>
            <p:nvPr/>
          </p:nvSpPr>
          <p:spPr>
            <a:xfrm flipH="1">
              <a:off x="2734448" y="1598932"/>
              <a:ext cx="158911" cy="824747"/>
            </a:xfrm>
            <a:prstGeom prst="line">
              <a:avLst/>
            </a:prstGeom>
            <a:noFill/>
            <a:ln w="63500" cap="flat">
              <a:solidFill>
                <a:srgbClr val="E69735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Group">
            <a:extLst>
              <a:ext uri="{FF2B5EF4-FFF2-40B4-BE49-F238E27FC236}">
                <a16:creationId xmlns:a16="http://schemas.microsoft.com/office/drawing/2014/main" id="{B32F97F7-09EF-0F4F-59FF-720881581CD0}"/>
              </a:ext>
            </a:extLst>
          </p:cNvPr>
          <p:cNvGrpSpPr/>
          <p:nvPr/>
        </p:nvGrpSpPr>
        <p:grpSpPr>
          <a:xfrm>
            <a:off x="2999648" y="3930605"/>
            <a:ext cx="2247154" cy="1181640"/>
            <a:chOff x="0" y="0"/>
            <a:chExt cx="2247153" cy="1181638"/>
          </a:xfrm>
        </p:grpSpPr>
        <p:sp>
          <p:nvSpPr>
            <p:cNvPr id="26" name="Line">
              <a:extLst>
                <a:ext uri="{FF2B5EF4-FFF2-40B4-BE49-F238E27FC236}">
                  <a16:creationId xmlns:a16="http://schemas.microsoft.com/office/drawing/2014/main" id="{A966B08B-0CBF-CAB4-C223-996894BAFF5E}"/>
                </a:ext>
              </a:extLst>
            </p:cNvPr>
            <p:cNvSpPr/>
            <p:nvPr/>
          </p:nvSpPr>
          <p:spPr>
            <a:xfrm flipV="1">
              <a:off x="1006461" y="0"/>
              <a:ext cx="216611" cy="707135"/>
            </a:xfrm>
            <a:prstGeom prst="line">
              <a:avLst/>
            </a:prstGeom>
            <a:noFill/>
            <a:ln w="63500" cap="flat">
              <a:solidFill>
                <a:srgbClr val="E69735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Beamsize in the TDS">
              <a:extLst>
                <a:ext uri="{FF2B5EF4-FFF2-40B4-BE49-F238E27FC236}">
                  <a16:creationId xmlns:a16="http://schemas.microsoft.com/office/drawing/2014/main" id="{83A65BAB-321C-65FB-2DF6-649D33D25F15}"/>
                </a:ext>
              </a:extLst>
            </p:cNvPr>
            <p:cNvSpPr txBox="1"/>
            <p:nvPr/>
          </p:nvSpPr>
          <p:spPr>
            <a:xfrm>
              <a:off x="0" y="830977"/>
              <a:ext cx="2247154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r>
                <a:t>Beamsize in the TDS</a:t>
              </a:r>
            </a:p>
          </p:txBody>
        </p:sp>
      </p:grpSp>
      <p:sp>
        <p:nvSpPr>
          <p:cNvPr id="28" name="Fußzeilenplatzhalter 2">
            <a:extLst>
              <a:ext uri="{FF2B5EF4-FFF2-40B4-BE49-F238E27FC236}">
                <a16:creationId xmlns:a16="http://schemas.microsoft.com/office/drawing/2014/main" id="{ECF313C5-3392-E2B5-EE25-10D91523A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416" y="6580800"/>
            <a:ext cx="9901099" cy="186841"/>
          </a:xfrm>
        </p:spPr>
        <p:txBody>
          <a:bodyPr/>
          <a:lstStyle/>
          <a:p>
            <a:r>
              <a:rPr lang="en-US" dirty="0"/>
              <a:t>| Slice Energy Spread Measurements in the </a:t>
            </a:r>
            <a:r>
              <a:rPr lang="en-US" dirty="0" err="1"/>
              <a:t>EuXFEL</a:t>
            </a:r>
            <a:r>
              <a:rPr lang="en-US" dirty="0"/>
              <a:t> </a:t>
            </a:r>
            <a:r>
              <a:rPr lang="en-US" dirty="0" err="1"/>
              <a:t>linac</a:t>
            </a:r>
            <a:r>
              <a:rPr lang="en-US" dirty="0"/>
              <a:t> | Stuart Walker, LEDS Workshop, Bern, Switzerland, 19/09/2024</a:t>
            </a:r>
          </a:p>
        </p:txBody>
      </p:sp>
    </p:spTree>
    <p:extLst>
      <p:ext uri="{BB962C8B-B14F-4D97-AF65-F5344CB8AC3E}">
        <p14:creationId xmlns:p14="http://schemas.microsoft.com/office/powerpoint/2010/main" val="2513279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dvAuto="0"/>
      <p:bldP spid="7" grpId="0" animBg="1" advAuto="0"/>
      <p:bldP spid="10" grpId="0" animBg="1" advAuto="0"/>
      <p:bldP spid="13" grpId="0" animBg="1" advAuto="0"/>
      <p:bldP spid="15" grpId="0" animBg="1" advAuto="0"/>
      <p:bldP spid="20" grpId="0" animBg="1" advAuto="0"/>
      <p:bldP spid="25" grpId="0" animBg="1" advAuto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3.9|19.3|8.9|6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5|6.5|11.7|9.7|8.1|20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8|5.4|4.3|20|8.7|8.4|39.7"/>
</p:tagLst>
</file>

<file path=ppt/theme/theme1.xml><?xml version="1.0" encoding="utf-8"?>
<a:theme xmlns:a="http://schemas.openxmlformats.org/drawingml/2006/main" name="DESY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Presentation2" id="{B650622A-007A-F346-BDFB-F2C9E03361B2}" vid="{18B7DB21-D462-CA43-96D3-D095E5EEC5E7}"/>
    </a:ext>
  </a:extLst>
</a:theme>
</file>

<file path=ppt/theme/theme2.xml><?xml version="1.0" encoding="utf-8"?>
<a:theme xmlns:a="http://schemas.openxmlformats.org/drawingml/2006/main" name="Office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</Template>
  <TotalTime>20688</TotalTime>
  <Words>3036</Words>
  <Application>Microsoft Macintosh PowerPoint</Application>
  <PresentationFormat>Widescreen</PresentationFormat>
  <Paragraphs>330</Paragraphs>
  <Slides>35</Slides>
  <Notes>3</Notes>
  <HiddenSlides>12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Cambria Math</vt:lpstr>
      <vt:lpstr>Wingdings</vt:lpstr>
      <vt:lpstr>DESY</vt:lpstr>
      <vt:lpstr>Slice Energy Spread Measurements in the EuXFEL Injector</vt:lpstr>
      <vt:lpstr>Overview</vt:lpstr>
      <vt:lpstr>Motivation</vt:lpstr>
      <vt:lpstr>Context</vt:lpstr>
      <vt:lpstr>Our Results at Rome LEDS</vt:lpstr>
      <vt:lpstr>The EuXFEL</vt:lpstr>
      <vt:lpstr>The EuXFEL</vt:lpstr>
      <vt:lpstr>The Usual Approach </vt:lpstr>
      <vt:lpstr>Separating the contributions to the slice size</vt:lpstr>
      <vt:lpstr>High Resolution Technique</vt:lpstr>
      <vt:lpstr>Derived Values</vt:lpstr>
      <vt:lpstr>Injector Setup </vt:lpstr>
      <vt:lpstr>Special optics for measurement from TDS to the screen</vt:lpstr>
      <vt:lpstr>Procedure</vt:lpstr>
      <vt:lpstr>The State of the TDSs at the EuXFEL</vt:lpstr>
      <vt:lpstr>Laser Heater Chicane R56 Scan</vt:lpstr>
      <vt:lpstr>Laser Heater Chicane R56 Scan</vt:lpstr>
      <vt:lpstr>Laser Heater Chicane R56 Scan</vt:lpstr>
      <vt:lpstr>Energy Spread and Charge Density</vt:lpstr>
      <vt:lpstr>Conclusion</vt:lpstr>
      <vt:lpstr>Thank you Vielen Dank</vt:lpstr>
      <vt:lpstr>PowerPoint Presentation</vt:lpstr>
      <vt:lpstr>Backup</vt:lpstr>
      <vt:lpstr>Do we get a kick from A1 when measuring the dispersion?</vt:lpstr>
      <vt:lpstr>Possible Dispersion Leakage from the LH Chicane</vt:lpstr>
      <vt:lpstr>Extracting the emittance and screen resolution from the fits</vt:lpstr>
      <vt:lpstr>Emittance Measurements</vt:lpstr>
      <vt:lpstr>We fail to properly extract sigma_b and sigma_r now</vt:lpstr>
      <vt:lpstr>Constant Contributions to Measured Widths</vt:lpstr>
      <vt:lpstr>Deriving the emittance assuming the screen resolution</vt:lpstr>
      <vt:lpstr>Beam Matching </vt:lpstr>
      <vt:lpstr>Beta Scan</vt:lpstr>
      <vt:lpstr>Consistency of results</vt:lpstr>
      <vt:lpstr>Consistency of Results 2</vt:lpstr>
      <vt:lpstr>New Tooling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Slice Energy Spread Measurements at the EuXFEL</dc:title>
  <dc:creator>Stuart Walker</dc:creator>
  <cp:lastModifiedBy>Stuart Walker</cp:lastModifiedBy>
  <cp:revision>190</cp:revision>
  <cp:lastPrinted>2024-09-18T20:53:20Z</cp:lastPrinted>
  <dcterms:created xsi:type="dcterms:W3CDTF">2023-09-04T14:57:21Z</dcterms:created>
  <dcterms:modified xsi:type="dcterms:W3CDTF">2024-09-18T21:18:20Z</dcterms:modified>
</cp:coreProperties>
</file>