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75" r:id="rId1"/>
    <p:sldMasterId id="2147483676" r:id="rId2"/>
  </p:sldMasterIdLst>
  <p:notesMasterIdLst>
    <p:notesMasterId r:id="rId53"/>
  </p:notesMasterIdLst>
  <p:sldIdLst>
    <p:sldId id="256" r:id="rId3"/>
    <p:sldId id="1634" r:id="rId4"/>
    <p:sldId id="1641" r:id="rId5"/>
    <p:sldId id="1625" r:id="rId6"/>
    <p:sldId id="344" r:id="rId7"/>
    <p:sldId id="1604" r:id="rId8"/>
    <p:sldId id="1689" r:id="rId9"/>
    <p:sldId id="1642" r:id="rId10"/>
    <p:sldId id="1692" r:id="rId11"/>
    <p:sldId id="1700" r:id="rId12"/>
    <p:sldId id="1688" r:id="rId13"/>
    <p:sldId id="1605" r:id="rId14"/>
    <p:sldId id="1609" r:id="rId15"/>
    <p:sldId id="1623" r:id="rId16"/>
    <p:sldId id="335" r:id="rId17"/>
    <p:sldId id="628" r:id="rId18"/>
    <p:sldId id="1701" r:id="rId19"/>
    <p:sldId id="1309" r:id="rId20"/>
    <p:sldId id="1694" r:id="rId21"/>
    <p:sldId id="1702" r:id="rId22"/>
    <p:sldId id="292" r:id="rId23"/>
    <p:sldId id="1704" r:id="rId24"/>
    <p:sldId id="1703" r:id="rId25"/>
    <p:sldId id="329" r:id="rId26"/>
    <p:sldId id="1695" r:id="rId27"/>
    <p:sldId id="1698" r:id="rId28"/>
    <p:sldId id="1699" r:id="rId29"/>
    <p:sldId id="347" r:id="rId30"/>
    <p:sldId id="338" r:id="rId31"/>
    <p:sldId id="340" r:id="rId32"/>
    <p:sldId id="348" r:id="rId33"/>
    <p:sldId id="350" r:id="rId34"/>
    <p:sldId id="351" r:id="rId35"/>
    <p:sldId id="268" r:id="rId36"/>
    <p:sldId id="1544" r:id="rId37"/>
    <p:sldId id="1562" r:id="rId38"/>
    <p:sldId id="1640" r:id="rId39"/>
    <p:sldId id="1530" r:id="rId40"/>
    <p:sldId id="1508" r:id="rId41"/>
    <p:sldId id="1531" r:id="rId42"/>
    <p:sldId id="1532" r:id="rId43"/>
    <p:sldId id="1533" r:id="rId44"/>
    <p:sldId id="271" r:id="rId45"/>
    <p:sldId id="1534" r:id="rId46"/>
    <p:sldId id="1535" r:id="rId47"/>
    <p:sldId id="1536" r:id="rId48"/>
    <p:sldId id="314" r:id="rId49"/>
    <p:sldId id="1537" r:id="rId50"/>
    <p:sldId id="1513" r:id="rId51"/>
    <p:sldId id="327" r:id="rId5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71">
          <p15:clr>
            <a:srgbClr val="A4A3A4"/>
          </p15:clr>
        </p15:guide>
        <p15:guide id="2" orient="horz" pos="3092">
          <p15:clr>
            <a:srgbClr val="A4A3A4"/>
          </p15:clr>
        </p15:guide>
        <p15:guide id="3" orient="horz" pos="517">
          <p15:clr>
            <a:srgbClr val="A4A3A4"/>
          </p15:clr>
        </p15:guide>
        <p15:guide id="4" orient="horz" pos="895">
          <p15:clr>
            <a:srgbClr val="A4A3A4"/>
          </p15:clr>
        </p15:guide>
        <p15:guide id="5" orient="horz" pos="2387">
          <p15:clr>
            <a:srgbClr val="A4A3A4"/>
          </p15:clr>
        </p15:guide>
        <p15:guide id="6" pos="5565">
          <p15:clr>
            <a:srgbClr val="A4A3A4"/>
          </p15:clr>
        </p15:guide>
        <p15:guide id="7" pos="317">
          <p15:clr>
            <a:srgbClr val="A4A3A4"/>
          </p15:clr>
        </p15:guide>
        <p15:guide id="8" pos="15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rin Heitmann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800"/>
    <a:srgbClr val="000000"/>
    <a:srgbClr val="0065A2"/>
    <a:srgbClr val="A6A6A6"/>
    <a:srgbClr val="4D008C"/>
    <a:srgbClr val="CD202C"/>
    <a:srgbClr val="8EC327"/>
    <a:srgbClr val="4472C4"/>
    <a:srgbClr val="00304E"/>
    <a:srgbClr val="0082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6FF0DF-09EC-4F91-9C48-411F6F579262}" v="3" dt="2023-10-15T16:58:31.8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2" autoAdjust="0"/>
    <p:restoredTop sz="94651"/>
  </p:normalViewPr>
  <p:slideViewPr>
    <p:cSldViewPr snapToGrid="0">
      <p:cViewPr varScale="1">
        <p:scale>
          <a:sx n="133" d="100"/>
          <a:sy n="133" d="100"/>
        </p:scale>
        <p:origin x="786" y="126"/>
      </p:cViewPr>
      <p:guideLst>
        <p:guide orient="horz" pos="271"/>
        <p:guide orient="horz" pos="3092"/>
        <p:guide orient="horz" pos="517"/>
        <p:guide orient="horz" pos="895"/>
        <p:guide orient="horz" pos="2387"/>
        <p:guide pos="5565"/>
        <p:guide pos="317"/>
        <p:guide pos="1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microsoft.com/office/2016/11/relationships/changesInfo" Target="changesInfos/changesInfo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Power" userId="8b64bbf9eb1ada61" providerId="LiveId" clId="{406FF0DF-09EC-4F91-9C48-411F6F579262}"/>
    <pc:docChg chg="undo custSel modSld">
      <pc:chgData name="John Power" userId="8b64bbf9eb1ada61" providerId="LiveId" clId="{406FF0DF-09EC-4F91-9C48-411F6F579262}" dt="2023-10-15T16:59:24.573" v="72" actId="478"/>
      <pc:docMkLst>
        <pc:docMk/>
      </pc:docMkLst>
      <pc:sldChg chg="addSp modSp mod">
        <pc:chgData name="John Power" userId="8b64bbf9eb1ada61" providerId="LiveId" clId="{406FF0DF-09EC-4F91-9C48-411F6F579262}" dt="2023-10-15T16:57:52.437" v="57" actId="1076"/>
        <pc:sldMkLst>
          <pc:docMk/>
          <pc:sldMk cId="1217139551" sldId="263"/>
        </pc:sldMkLst>
        <pc:spChg chg="mod">
          <ac:chgData name="John Power" userId="8b64bbf9eb1ada61" providerId="LiveId" clId="{406FF0DF-09EC-4F91-9C48-411F6F579262}" dt="2023-10-15T16:15:21.228" v="35" actId="1035"/>
          <ac:spMkLst>
            <pc:docMk/>
            <pc:sldMk cId="1217139551" sldId="263"/>
            <ac:spMk id="12" creationId="{91B70216-3868-ADA8-6B39-C6F5CA82E731}"/>
          </ac:spMkLst>
        </pc:spChg>
        <pc:picChg chg="add mod">
          <ac:chgData name="John Power" userId="8b64bbf9eb1ada61" providerId="LiveId" clId="{406FF0DF-09EC-4F91-9C48-411F6F579262}" dt="2023-10-15T16:57:52.437" v="57" actId="1076"/>
          <ac:picMkLst>
            <pc:docMk/>
            <pc:sldMk cId="1217139551" sldId="263"/>
            <ac:picMk id="19" creationId="{BF715E44-CE08-06AE-AD42-D691DC0BFB56}"/>
          </ac:picMkLst>
        </pc:picChg>
        <pc:picChg chg="add mod">
          <ac:chgData name="John Power" userId="8b64bbf9eb1ada61" providerId="LiveId" clId="{406FF0DF-09EC-4F91-9C48-411F6F579262}" dt="2023-10-15T16:57:52.437" v="57" actId="1076"/>
          <ac:picMkLst>
            <pc:docMk/>
            <pc:sldMk cId="1217139551" sldId="263"/>
            <ac:picMk id="20" creationId="{7F882010-4825-4B79-469D-F1B59CC5B79E}"/>
          </ac:picMkLst>
        </pc:picChg>
      </pc:sldChg>
      <pc:sldChg chg="modSp mod">
        <pc:chgData name="John Power" userId="8b64bbf9eb1ada61" providerId="LiveId" clId="{406FF0DF-09EC-4F91-9C48-411F6F579262}" dt="2023-10-15T16:15:10.703" v="27" actId="20577"/>
        <pc:sldMkLst>
          <pc:docMk/>
          <pc:sldMk cId="3468088043" sldId="442"/>
        </pc:sldMkLst>
        <pc:spChg chg="mod">
          <ac:chgData name="John Power" userId="8b64bbf9eb1ada61" providerId="LiveId" clId="{406FF0DF-09EC-4F91-9C48-411F6F579262}" dt="2023-10-15T16:15:10.703" v="27" actId="20577"/>
          <ac:spMkLst>
            <pc:docMk/>
            <pc:sldMk cId="3468088043" sldId="442"/>
            <ac:spMk id="9" creationId="{518F5B48-60F8-4A0B-8F75-4FE5DD8B8950}"/>
          </ac:spMkLst>
        </pc:spChg>
        <pc:spChg chg="mod">
          <ac:chgData name="John Power" userId="8b64bbf9eb1ada61" providerId="LiveId" clId="{406FF0DF-09EC-4F91-9C48-411F6F579262}" dt="2023-10-15T16:14:53.160" v="20" actId="1035"/>
          <ac:spMkLst>
            <pc:docMk/>
            <pc:sldMk cId="3468088043" sldId="442"/>
            <ac:spMk id="29" creationId="{447EEDE7-4D15-9B8B-C0BE-F8B27E842BA7}"/>
          </ac:spMkLst>
        </pc:spChg>
      </pc:sldChg>
      <pc:sldChg chg="modSp mod">
        <pc:chgData name="John Power" userId="8b64bbf9eb1ada61" providerId="LiveId" clId="{406FF0DF-09EC-4F91-9C48-411F6F579262}" dt="2023-10-15T16:14:19.105" v="7" actId="20577"/>
        <pc:sldMkLst>
          <pc:docMk/>
          <pc:sldMk cId="4158266309" sldId="628"/>
        </pc:sldMkLst>
        <pc:spChg chg="mod">
          <ac:chgData name="John Power" userId="8b64bbf9eb1ada61" providerId="LiveId" clId="{406FF0DF-09EC-4F91-9C48-411F6F579262}" dt="2023-10-15T16:14:09.235" v="3" actId="20577"/>
          <ac:spMkLst>
            <pc:docMk/>
            <pc:sldMk cId="4158266309" sldId="628"/>
            <ac:spMk id="20" creationId="{188F5E91-1D2F-B74B-8982-4C4371A87EA6}"/>
          </ac:spMkLst>
        </pc:spChg>
        <pc:spChg chg="mod">
          <ac:chgData name="John Power" userId="8b64bbf9eb1ada61" providerId="LiveId" clId="{406FF0DF-09EC-4F91-9C48-411F6F579262}" dt="2023-10-15T16:14:19.105" v="7" actId="20577"/>
          <ac:spMkLst>
            <pc:docMk/>
            <pc:sldMk cId="4158266309" sldId="628"/>
            <ac:spMk id="81" creationId="{CB34CDFB-EB1B-9E44-80BE-2ADB5F5FF761}"/>
          </ac:spMkLst>
        </pc:spChg>
      </pc:sldChg>
      <pc:sldChg chg="modSp mod">
        <pc:chgData name="John Power" userId="8b64bbf9eb1ada61" providerId="LiveId" clId="{406FF0DF-09EC-4F91-9C48-411F6F579262}" dt="2023-10-15T16:11:08.464" v="1" actId="1076"/>
        <pc:sldMkLst>
          <pc:docMk/>
          <pc:sldMk cId="3380575240" sldId="1458"/>
        </pc:sldMkLst>
        <pc:spChg chg="mod">
          <ac:chgData name="John Power" userId="8b64bbf9eb1ada61" providerId="LiveId" clId="{406FF0DF-09EC-4F91-9C48-411F6F579262}" dt="2023-10-15T16:11:08.464" v="1" actId="1076"/>
          <ac:spMkLst>
            <pc:docMk/>
            <pc:sldMk cId="3380575240" sldId="1458"/>
            <ac:spMk id="3" creationId="{02D29F0A-5776-0B4A-9E96-1AF779ADA10D}"/>
          </ac:spMkLst>
        </pc:spChg>
      </pc:sldChg>
      <pc:sldChg chg="modSp mod">
        <pc:chgData name="John Power" userId="8b64bbf9eb1ada61" providerId="LiveId" clId="{406FF0DF-09EC-4F91-9C48-411F6F579262}" dt="2023-10-15T16:53:46.530" v="38" actId="207"/>
        <pc:sldMkLst>
          <pc:docMk/>
          <pc:sldMk cId="2479435476" sldId="1605"/>
        </pc:sldMkLst>
        <pc:spChg chg="mod">
          <ac:chgData name="John Power" userId="8b64bbf9eb1ada61" providerId="LiveId" clId="{406FF0DF-09EC-4F91-9C48-411F6F579262}" dt="2023-10-15T16:53:46.530" v="38" actId="207"/>
          <ac:spMkLst>
            <pc:docMk/>
            <pc:sldMk cId="2479435476" sldId="1605"/>
            <ac:spMk id="24" creationId="{D8258501-FDDD-47B8-AE5D-126D856D95B9}"/>
          </ac:spMkLst>
        </pc:spChg>
        <pc:spChg chg="mod">
          <ac:chgData name="John Power" userId="8b64bbf9eb1ada61" providerId="LiveId" clId="{406FF0DF-09EC-4F91-9C48-411F6F579262}" dt="2023-10-15T16:53:43.495" v="37" actId="207"/>
          <ac:spMkLst>
            <pc:docMk/>
            <pc:sldMk cId="2479435476" sldId="1605"/>
            <ac:spMk id="77" creationId="{C792F01A-A8F4-94B4-6D8C-0472F5B8D214}"/>
          </ac:spMkLst>
        </pc:spChg>
      </pc:sldChg>
      <pc:sldChg chg="delSp mod">
        <pc:chgData name="John Power" userId="8b64bbf9eb1ada61" providerId="LiveId" clId="{406FF0DF-09EC-4F91-9C48-411F6F579262}" dt="2023-10-15T16:59:21.835" v="71" actId="478"/>
        <pc:sldMkLst>
          <pc:docMk/>
          <pc:sldMk cId="3850844566" sldId="1614"/>
        </pc:sldMkLst>
        <pc:picChg chg="del">
          <ac:chgData name="John Power" userId="8b64bbf9eb1ada61" providerId="LiveId" clId="{406FF0DF-09EC-4F91-9C48-411F6F579262}" dt="2023-10-15T16:59:21.835" v="71" actId="478"/>
          <ac:picMkLst>
            <pc:docMk/>
            <pc:sldMk cId="3850844566" sldId="1614"/>
            <ac:picMk id="17" creationId="{5E7919AE-8157-9DA7-4EB2-ECAAB3D51D94}"/>
          </ac:picMkLst>
        </pc:picChg>
      </pc:sldChg>
      <pc:sldChg chg="delSp mod">
        <pc:chgData name="John Power" userId="8b64bbf9eb1ada61" providerId="LiveId" clId="{406FF0DF-09EC-4F91-9C48-411F6F579262}" dt="2023-10-15T16:59:24.573" v="72" actId="478"/>
        <pc:sldMkLst>
          <pc:docMk/>
          <pc:sldMk cId="778643323" sldId="1615"/>
        </pc:sldMkLst>
        <pc:picChg chg="del">
          <ac:chgData name="John Power" userId="8b64bbf9eb1ada61" providerId="LiveId" clId="{406FF0DF-09EC-4F91-9C48-411F6F579262}" dt="2023-10-15T16:59:24.573" v="72" actId="478"/>
          <ac:picMkLst>
            <pc:docMk/>
            <pc:sldMk cId="778643323" sldId="1615"/>
            <ac:picMk id="17" creationId="{5E7919AE-8157-9DA7-4EB2-ECAAB3D51D94}"/>
          </ac:picMkLst>
        </pc:picChg>
      </pc:sldChg>
      <pc:sldChg chg="addSp modSp mod">
        <pc:chgData name="John Power" userId="8b64bbf9eb1ada61" providerId="LiveId" clId="{406FF0DF-09EC-4F91-9C48-411F6F579262}" dt="2023-10-15T16:58:57.451" v="69" actId="1035"/>
        <pc:sldMkLst>
          <pc:docMk/>
          <pc:sldMk cId="1239849523" sldId="1623"/>
        </pc:sldMkLst>
        <pc:spChg chg="mod">
          <ac:chgData name="John Power" userId="8b64bbf9eb1ada61" providerId="LiveId" clId="{406FF0DF-09EC-4F91-9C48-411F6F579262}" dt="2023-10-15T16:55:03.179" v="41" actId="207"/>
          <ac:spMkLst>
            <pc:docMk/>
            <pc:sldMk cId="1239849523" sldId="1623"/>
            <ac:spMk id="32" creationId="{FE6638F3-BE31-3C65-F081-98AE83959359}"/>
          </ac:spMkLst>
        </pc:spChg>
        <pc:spChg chg="mod">
          <ac:chgData name="John Power" userId="8b64bbf9eb1ada61" providerId="LiveId" clId="{406FF0DF-09EC-4F91-9C48-411F6F579262}" dt="2023-10-15T16:54:52.741" v="40" actId="207"/>
          <ac:spMkLst>
            <pc:docMk/>
            <pc:sldMk cId="1239849523" sldId="1623"/>
            <ac:spMk id="37" creationId="{F0CE0182-0F7C-19C1-642F-49A75F907594}"/>
          </ac:spMkLst>
        </pc:spChg>
        <pc:spChg chg="mod">
          <ac:chgData name="John Power" userId="8b64bbf9eb1ada61" providerId="LiveId" clId="{406FF0DF-09EC-4F91-9C48-411F6F579262}" dt="2023-10-15T16:55:29.809" v="54" actId="1076"/>
          <ac:spMkLst>
            <pc:docMk/>
            <pc:sldMk cId="1239849523" sldId="1623"/>
            <ac:spMk id="1033" creationId="{540418A9-57AC-2EC4-DBF9-CB2F7FF219B0}"/>
          </ac:spMkLst>
        </pc:spChg>
        <pc:picChg chg="add mod">
          <ac:chgData name="John Power" userId="8b64bbf9eb1ada61" providerId="LiveId" clId="{406FF0DF-09EC-4F91-9C48-411F6F579262}" dt="2023-10-15T16:58:57.451" v="69" actId="1035"/>
          <ac:picMkLst>
            <pc:docMk/>
            <pc:sldMk cId="1239849523" sldId="1623"/>
            <ac:picMk id="17" creationId="{80561A15-31FF-0FA3-1CCD-7356A8364A60}"/>
          </ac:picMkLst>
        </pc:picChg>
        <pc:picChg chg="add mod">
          <ac:chgData name="John Power" userId="8b64bbf9eb1ada61" providerId="LiveId" clId="{406FF0DF-09EC-4F91-9C48-411F6F579262}" dt="2023-10-15T16:58:57.451" v="69" actId="1035"/>
          <ac:picMkLst>
            <pc:docMk/>
            <pc:sldMk cId="1239849523" sldId="1623"/>
            <ac:picMk id="19" creationId="{0D5FCB22-263F-247B-6C18-74405BEC9E01}"/>
          </ac:picMkLst>
        </pc:picChg>
        <pc:picChg chg="add mod">
          <ac:chgData name="John Power" userId="8b64bbf9eb1ada61" providerId="LiveId" clId="{406FF0DF-09EC-4F91-9C48-411F6F579262}" dt="2023-10-15T16:58:57.451" v="69" actId="1035"/>
          <ac:picMkLst>
            <pc:docMk/>
            <pc:sldMk cId="1239849523" sldId="1623"/>
            <ac:picMk id="20" creationId="{515B2224-9060-5022-4A47-A88669FEF6C5}"/>
          </ac:picMkLst>
        </pc:picChg>
        <pc:cxnChg chg="mod">
          <ac:chgData name="John Power" userId="8b64bbf9eb1ada61" providerId="LiveId" clId="{406FF0DF-09EC-4F91-9C48-411F6F579262}" dt="2023-10-15T16:55:34.997" v="55" actId="14100"/>
          <ac:cxnSpMkLst>
            <pc:docMk/>
            <pc:sldMk cId="1239849523" sldId="1623"/>
            <ac:cxnSpMk id="14" creationId="{D0C20CAE-8F6C-504B-9209-EDC5EBD9631D}"/>
          </ac:cxnSpMkLst>
        </pc:cxnChg>
      </pc:sldChg>
      <pc:sldChg chg="delSp mod">
        <pc:chgData name="John Power" userId="8b64bbf9eb1ada61" providerId="LiveId" clId="{406FF0DF-09EC-4F91-9C48-411F6F579262}" dt="2023-10-15T16:59:15.029" v="70" actId="478"/>
        <pc:sldMkLst>
          <pc:docMk/>
          <pc:sldMk cId="1733103604" sldId="1629"/>
        </pc:sldMkLst>
        <pc:picChg chg="del">
          <ac:chgData name="John Power" userId="8b64bbf9eb1ada61" providerId="LiveId" clId="{406FF0DF-09EC-4F91-9C48-411F6F579262}" dt="2023-10-15T16:59:15.029" v="70" actId="478"/>
          <ac:picMkLst>
            <pc:docMk/>
            <pc:sldMk cId="1733103604" sldId="1629"/>
            <ac:picMk id="17" creationId="{5E7919AE-8157-9DA7-4EB2-ECAAB3D51D94}"/>
          </ac:picMkLst>
        </pc:picChg>
      </pc:sldChg>
      <pc:sldChg chg="modSp mod">
        <pc:chgData name="John Power" userId="8b64bbf9eb1ada61" providerId="LiveId" clId="{406FF0DF-09EC-4F91-9C48-411F6F579262}" dt="2023-10-15T16:15:47.602" v="36" actId="948"/>
        <pc:sldMkLst>
          <pc:docMk/>
          <pc:sldMk cId="3046128940" sldId="1633"/>
        </pc:sldMkLst>
        <pc:spChg chg="mod">
          <ac:chgData name="John Power" userId="8b64bbf9eb1ada61" providerId="LiveId" clId="{406FF0DF-09EC-4F91-9C48-411F6F579262}" dt="2023-10-15T16:15:47.602" v="36" actId="948"/>
          <ac:spMkLst>
            <pc:docMk/>
            <pc:sldMk cId="3046128940" sldId="1633"/>
            <ac:spMk id="3" creationId="{AF122388-9E40-8CFB-76D1-ACD2C3C877CC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3CE682-81BF-4EB6-81E3-7AF39849891B}" type="doc">
      <dgm:prSet loTypeId="urn:microsoft.com/office/officeart/2005/8/layout/vProcess5" loCatId="process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CE06157-5D8F-423B-AACF-2ABA5A4ABCFD}">
      <dgm:prSet custT="1"/>
      <dgm:spPr>
        <a:solidFill>
          <a:srgbClr val="4D008C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sz="1800" baseline="0" dirty="0"/>
            <a:t>Argonne Wakefield Accelerator (AWA) Facility</a:t>
          </a:r>
          <a:endParaRPr lang="en-US" sz="1800" dirty="0"/>
        </a:p>
      </dgm:t>
    </dgm:pt>
    <dgm:pt modelId="{5A402415-ACF9-4F68-911F-B02FEF96FE98}" type="parTrans" cxnId="{A9801E5F-4B1F-44AB-83BF-49BC4F7F5B06}">
      <dgm:prSet/>
      <dgm:spPr/>
      <dgm:t>
        <a:bodyPr/>
        <a:lstStyle/>
        <a:p>
          <a:endParaRPr lang="en-US" sz="2000"/>
        </a:p>
      </dgm:t>
    </dgm:pt>
    <dgm:pt modelId="{D6E5CF97-0D45-4998-92E6-96E24B023378}" type="sibTrans" cxnId="{A9801E5F-4B1F-44AB-83BF-49BC4F7F5B06}">
      <dgm:prSet custT="1"/>
      <dgm:spPr/>
      <dgm:t>
        <a:bodyPr/>
        <a:lstStyle/>
        <a:p>
          <a:endParaRPr lang="en-US" sz="3200"/>
        </a:p>
      </dgm:t>
    </dgm:pt>
    <dgm:pt modelId="{EA06870A-895A-4C13-B79F-6F46465023E1}">
      <dgm:prSet custT="1"/>
      <dgm:spPr>
        <a:solidFill>
          <a:srgbClr val="4D008C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sz="1800" baseline="0" dirty="0">
              <a:solidFill>
                <a:schemeClr val="bg1"/>
              </a:solidFill>
            </a:rPr>
            <a:t>Structure Wakefield Acceleration at the AWA Facility</a:t>
          </a:r>
          <a:endParaRPr lang="en-US" sz="1800" dirty="0">
            <a:solidFill>
              <a:schemeClr val="bg1"/>
            </a:solidFill>
          </a:endParaRPr>
        </a:p>
      </dgm:t>
    </dgm:pt>
    <dgm:pt modelId="{012C14DC-C1F7-47E6-91CA-84D03343080A}" type="parTrans" cxnId="{08F2572F-E85E-4B62-BAB6-7FF516316E74}">
      <dgm:prSet/>
      <dgm:spPr/>
      <dgm:t>
        <a:bodyPr/>
        <a:lstStyle/>
        <a:p>
          <a:endParaRPr lang="en-US" sz="2000"/>
        </a:p>
      </dgm:t>
    </dgm:pt>
    <dgm:pt modelId="{0D07CC34-0B48-46C5-A0EA-ACB3B8C09352}" type="sibTrans" cxnId="{08F2572F-E85E-4B62-BAB6-7FF516316E74}">
      <dgm:prSet custT="1"/>
      <dgm:spPr/>
      <dgm:t>
        <a:bodyPr/>
        <a:lstStyle/>
        <a:p>
          <a:endParaRPr lang="en-US" sz="3200"/>
        </a:p>
      </dgm:t>
    </dgm:pt>
    <dgm:pt modelId="{7868299F-D7AE-4C0E-87D5-9C62DBDDBAF9}">
      <dgm:prSet custT="1"/>
      <dgm:spPr>
        <a:solidFill>
          <a:srgbClr val="4D008C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sz="1800" baseline="0" dirty="0"/>
            <a:t>High Gradient X-band </a:t>
          </a:r>
          <a:r>
            <a:rPr lang="en-US" sz="1800" baseline="0" dirty="0" err="1"/>
            <a:t>Photogun</a:t>
          </a:r>
          <a:r>
            <a:rPr lang="en-US" sz="1800" baseline="0" dirty="0"/>
            <a:t> </a:t>
          </a:r>
          <a:endParaRPr lang="en-US" sz="1800" dirty="0"/>
        </a:p>
      </dgm:t>
    </dgm:pt>
    <dgm:pt modelId="{32246F52-618B-4941-8E72-E3345A2B8FAF}" type="parTrans" cxnId="{5919B6A3-EA9C-4081-A4B0-C63DD8EDFC52}">
      <dgm:prSet/>
      <dgm:spPr/>
      <dgm:t>
        <a:bodyPr/>
        <a:lstStyle/>
        <a:p>
          <a:endParaRPr lang="en-US" sz="2000"/>
        </a:p>
      </dgm:t>
    </dgm:pt>
    <dgm:pt modelId="{C095911F-C7C6-4C51-9C0C-7B85E1C996F0}" type="sibTrans" cxnId="{5919B6A3-EA9C-4081-A4B0-C63DD8EDFC52}">
      <dgm:prSet/>
      <dgm:spPr/>
      <dgm:t>
        <a:bodyPr/>
        <a:lstStyle/>
        <a:p>
          <a:endParaRPr lang="en-US" sz="2000"/>
        </a:p>
      </dgm:t>
    </dgm:pt>
    <dgm:pt modelId="{23DC229D-950B-4BAB-BF52-4A9D2254042F}" type="pres">
      <dgm:prSet presAssocID="{3E3CE682-81BF-4EB6-81E3-7AF39849891B}" presName="outerComposite" presStyleCnt="0">
        <dgm:presLayoutVars>
          <dgm:chMax val="5"/>
          <dgm:dir/>
          <dgm:resizeHandles val="exact"/>
        </dgm:presLayoutVars>
      </dgm:prSet>
      <dgm:spPr/>
    </dgm:pt>
    <dgm:pt modelId="{21046806-D6AF-4EFF-A1B8-4A1B97002613}" type="pres">
      <dgm:prSet presAssocID="{3E3CE682-81BF-4EB6-81E3-7AF39849891B}" presName="dummyMaxCanvas" presStyleCnt="0">
        <dgm:presLayoutVars/>
      </dgm:prSet>
      <dgm:spPr/>
    </dgm:pt>
    <dgm:pt modelId="{2FD1B58A-85BD-423A-BD2D-277D80E68E7E}" type="pres">
      <dgm:prSet presAssocID="{3E3CE682-81BF-4EB6-81E3-7AF39849891B}" presName="ThreeNodes_1" presStyleLbl="node1" presStyleIdx="0" presStyleCnt="3" custScaleX="106280" custScaleY="70593" custLinFactNeighborX="4553" custLinFactNeighborY="6472">
        <dgm:presLayoutVars>
          <dgm:bulletEnabled val="1"/>
        </dgm:presLayoutVars>
      </dgm:prSet>
      <dgm:spPr/>
    </dgm:pt>
    <dgm:pt modelId="{728AA37F-1C92-4C07-BA96-2806B6AF7C74}" type="pres">
      <dgm:prSet presAssocID="{3E3CE682-81BF-4EB6-81E3-7AF39849891B}" presName="ThreeNodes_2" presStyleLbl="node1" presStyleIdx="1" presStyleCnt="3" custScaleX="106280" custScaleY="70593">
        <dgm:presLayoutVars>
          <dgm:bulletEnabled val="1"/>
        </dgm:presLayoutVars>
      </dgm:prSet>
      <dgm:spPr/>
    </dgm:pt>
    <dgm:pt modelId="{4DBFC29A-EFAD-49DA-B387-8B943F041E25}" type="pres">
      <dgm:prSet presAssocID="{3E3CE682-81BF-4EB6-81E3-7AF39849891B}" presName="ThreeNodes_3" presStyleLbl="node1" presStyleIdx="2" presStyleCnt="3" custScaleX="106280" custScaleY="70593" custLinFactNeighborX="-1470" custLinFactNeighborY="-8400">
        <dgm:presLayoutVars>
          <dgm:bulletEnabled val="1"/>
        </dgm:presLayoutVars>
      </dgm:prSet>
      <dgm:spPr/>
    </dgm:pt>
    <dgm:pt modelId="{CA58EEA5-24FF-49F1-817B-4FB350EA303E}" type="pres">
      <dgm:prSet presAssocID="{3E3CE682-81BF-4EB6-81E3-7AF39849891B}" presName="ThreeConn_1-2" presStyleLbl="fgAccFollowNode1" presStyleIdx="0" presStyleCnt="2">
        <dgm:presLayoutVars>
          <dgm:bulletEnabled val="1"/>
        </dgm:presLayoutVars>
      </dgm:prSet>
      <dgm:spPr/>
    </dgm:pt>
    <dgm:pt modelId="{B0845710-45F8-4F7C-901F-B6BBB8A16D8A}" type="pres">
      <dgm:prSet presAssocID="{3E3CE682-81BF-4EB6-81E3-7AF39849891B}" presName="ThreeConn_2-3" presStyleLbl="fgAccFollowNode1" presStyleIdx="1" presStyleCnt="2">
        <dgm:presLayoutVars>
          <dgm:bulletEnabled val="1"/>
        </dgm:presLayoutVars>
      </dgm:prSet>
      <dgm:spPr/>
    </dgm:pt>
    <dgm:pt modelId="{2A2ADF97-B66F-494B-A2D8-743186D4003E}" type="pres">
      <dgm:prSet presAssocID="{3E3CE682-81BF-4EB6-81E3-7AF39849891B}" presName="ThreeNodes_1_text" presStyleLbl="node1" presStyleIdx="2" presStyleCnt="3">
        <dgm:presLayoutVars>
          <dgm:bulletEnabled val="1"/>
        </dgm:presLayoutVars>
      </dgm:prSet>
      <dgm:spPr/>
    </dgm:pt>
    <dgm:pt modelId="{9FEB9245-5821-487E-BD29-292DB5E60C46}" type="pres">
      <dgm:prSet presAssocID="{3E3CE682-81BF-4EB6-81E3-7AF39849891B}" presName="ThreeNodes_2_text" presStyleLbl="node1" presStyleIdx="2" presStyleCnt="3">
        <dgm:presLayoutVars>
          <dgm:bulletEnabled val="1"/>
        </dgm:presLayoutVars>
      </dgm:prSet>
      <dgm:spPr/>
    </dgm:pt>
    <dgm:pt modelId="{6090C162-E021-4724-9302-3AC11B117465}" type="pres">
      <dgm:prSet presAssocID="{3E3CE682-81BF-4EB6-81E3-7AF39849891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01F0EF0D-179F-4F6A-B33E-AE3DB513FF9A}" type="presOf" srcId="{EA06870A-895A-4C13-B79F-6F46465023E1}" destId="{728AA37F-1C92-4C07-BA96-2806B6AF7C74}" srcOrd="0" destOrd="0" presId="urn:microsoft.com/office/officeart/2005/8/layout/vProcess5"/>
    <dgm:cxn modelId="{1E018A1A-6158-4954-892B-619DD35BF465}" type="presOf" srcId="{0D07CC34-0B48-46C5-A0EA-ACB3B8C09352}" destId="{B0845710-45F8-4F7C-901F-B6BBB8A16D8A}" srcOrd="0" destOrd="0" presId="urn:microsoft.com/office/officeart/2005/8/layout/vProcess5"/>
    <dgm:cxn modelId="{EBF0271D-51CB-4477-B3A6-ED78BA239D68}" type="presOf" srcId="{7868299F-D7AE-4C0E-87D5-9C62DBDDBAF9}" destId="{4DBFC29A-EFAD-49DA-B387-8B943F041E25}" srcOrd="0" destOrd="0" presId="urn:microsoft.com/office/officeart/2005/8/layout/vProcess5"/>
    <dgm:cxn modelId="{94AAD81F-CB98-4E0A-85C6-6AB0E4D8AF27}" type="presOf" srcId="{3E3CE682-81BF-4EB6-81E3-7AF39849891B}" destId="{23DC229D-950B-4BAB-BF52-4A9D2254042F}" srcOrd="0" destOrd="0" presId="urn:microsoft.com/office/officeart/2005/8/layout/vProcess5"/>
    <dgm:cxn modelId="{08F2572F-E85E-4B62-BAB6-7FF516316E74}" srcId="{3E3CE682-81BF-4EB6-81E3-7AF39849891B}" destId="{EA06870A-895A-4C13-B79F-6F46465023E1}" srcOrd="1" destOrd="0" parTransId="{012C14DC-C1F7-47E6-91CA-84D03343080A}" sibTransId="{0D07CC34-0B48-46C5-A0EA-ACB3B8C09352}"/>
    <dgm:cxn modelId="{A9801E5F-4B1F-44AB-83BF-49BC4F7F5B06}" srcId="{3E3CE682-81BF-4EB6-81E3-7AF39849891B}" destId="{ACE06157-5D8F-423B-AACF-2ABA5A4ABCFD}" srcOrd="0" destOrd="0" parTransId="{5A402415-ACF9-4F68-911F-B02FEF96FE98}" sibTransId="{D6E5CF97-0D45-4998-92E6-96E24B023378}"/>
    <dgm:cxn modelId="{C83E8862-C68A-4EE5-8B70-FCB092B420C1}" type="presOf" srcId="{EA06870A-895A-4C13-B79F-6F46465023E1}" destId="{9FEB9245-5821-487E-BD29-292DB5E60C46}" srcOrd="1" destOrd="0" presId="urn:microsoft.com/office/officeart/2005/8/layout/vProcess5"/>
    <dgm:cxn modelId="{6372D862-9C1D-43A6-B3E0-7C6E07C8D0B1}" type="presOf" srcId="{7868299F-D7AE-4C0E-87D5-9C62DBDDBAF9}" destId="{6090C162-E021-4724-9302-3AC11B117465}" srcOrd="1" destOrd="0" presId="urn:microsoft.com/office/officeart/2005/8/layout/vProcess5"/>
    <dgm:cxn modelId="{4401468A-9BFF-4AB6-8F92-78010901404E}" type="presOf" srcId="{D6E5CF97-0D45-4998-92E6-96E24B023378}" destId="{CA58EEA5-24FF-49F1-817B-4FB350EA303E}" srcOrd="0" destOrd="0" presId="urn:microsoft.com/office/officeart/2005/8/layout/vProcess5"/>
    <dgm:cxn modelId="{0D487FA3-4E34-4A6C-A7AD-F683DC1AECF9}" type="presOf" srcId="{ACE06157-5D8F-423B-AACF-2ABA5A4ABCFD}" destId="{2A2ADF97-B66F-494B-A2D8-743186D4003E}" srcOrd="1" destOrd="0" presId="urn:microsoft.com/office/officeart/2005/8/layout/vProcess5"/>
    <dgm:cxn modelId="{5919B6A3-EA9C-4081-A4B0-C63DD8EDFC52}" srcId="{3E3CE682-81BF-4EB6-81E3-7AF39849891B}" destId="{7868299F-D7AE-4C0E-87D5-9C62DBDDBAF9}" srcOrd="2" destOrd="0" parTransId="{32246F52-618B-4941-8E72-E3345A2B8FAF}" sibTransId="{C095911F-C7C6-4C51-9C0C-7B85E1C996F0}"/>
    <dgm:cxn modelId="{67E921D8-4197-4176-BDBF-6DE2C0738BBF}" type="presOf" srcId="{ACE06157-5D8F-423B-AACF-2ABA5A4ABCFD}" destId="{2FD1B58A-85BD-423A-BD2D-277D80E68E7E}" srcOrd="0" destOrd="0" presId="urn:microsoft.com/office/officeart/2005/8/layout/vProcess5"/>
    <dgm:cxn modelId="{4804E9EF-C86E-45D2-B4E5-0402CD789824}" type="presParOf" srcId="{23DC229D-950B-4BAB-BF52-4A9D2254042F}" destId="{21046806-D6AF-4EFF-A1B8-4A1B97002613}" srcOrd="0" destOrd="0" presId="urn:microsoft.com/office/officeart/2005/8/layout/vProcess5"/>
    <dgm:cxn modelId="{4B873A7C-26A0-412D-9770-11265E9C37DD}" type="presParOf" srcId="{23DC229D-950B-4BAB-BF52-4A9D2254042F}" destId="{2FD1B58A-85BD-423A-BD2D-277D80E68E7E}" srcOrd="1" destOrd="0" presId="urn:microsoft.com/office/officeart/2005/8/layout/vProcess5"/>
    <dgm:cxn modelId="{D14E355B-CBB4-4832-8526-934BF2347C20}" type="presParOf" srcId="{23DC229D-950B-4BAB-BF52-4A9D2254042F}" destId="{728AA37F-1C92-4C07-BA96-2806B6AF7C74}" srcOrd="2" destOrd="0" presId="urn:microsoft.com/office/officeart/2005/8/layout/vProcess5"/>
    <dgm:cxn modelId="{2C2A195A-AD8E-4437-AB37-C8D89D74F74B}" type="presParOf" srcId="{23DC229D-950B-4BAB-BF52-4A9D2254042F}" destId="{4DBFC29A-EFAD-49DA-B387-8B943F041E25}" srcOrd="3" destOrd="0" presId="urn:microsoft.com/office/officeart/2005/8/layout/vProcess5"/>
    <dgm:cxn modelId="{B5DA5011-C91F-40D2-81E0-9C2FCB26E5BF}" type="presParOf" srcId="{23DC229D-950B-4BAB-BF52-4A9D2254042F}" destId="{CA58EEA5-24FF-49F1-817B-4FB350EA303E}" srcOrd="4" destOrd="0" presId="urn:microsoft.com/office/officeart/2005/8/layout/vProcess5"/>
    <dgm:cxn modelId="{C00E2616-B3F5-4D0F-8767-9F34DCE678F7}" type="presParOf" srcId="{23DC229D-950B-4BAB-BF52-4A9D2254042F}" destId="{B0845710-45F8-4F7C-901F-B6BBB8A16D8A}" srcOrd="5" destOrd="0" presId="urn:microsoft.com/office/officeart/2005/8/layout/vProcess5"/>
    <dgm:cxn modelId="{65ACB938-4260-4F53-87EF-01D7B6CCFCDB}" type="presParOf" srcId="{23DC229D-950B-4BAB-BF52-4A9D2254042F}" destId="{2A2ADF97-B66F-494B-A2D8-743186D4003E}" srcOrd="6" destOrd="0" presId="urn:microsoft.com/office/officeart/2005/8/layout/vProcess5"/>
    <dgm:cxn modelId="{207E958F-72BA-4268-9B1A-3618FA5D706A}" type="presParOf" srcId="{23DC229D-950B-4BAB-BF52-4A9D2254042F}" destId="{9FEB9245-5821-487E-BD29-292DB5E60C46}" srcOrd="7" destOrd="0" presId="urn:microsoft.com/office/officeart/2005/8/layout/vProcess5"/>
    <dgm:cxn modelId="{2088C8C4-9448-4739-AE32-FA6B2347EE2D}" type="presParOf" srcId="{23DC229D-950B-4BAB-BF52-4A9D2254042F}" destId="{6090C162-E021-4724-9302-3AC11B11746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D1B58A-85BD-423A-BD2D-277D80E68E7E}">
      <dsp:nvSpPr>
        <dsp:cNvPr id="0" name=""/>
        <dsp:cNvSpPr/>
      </dsp:nvSpPr>
      <dsp:spPr>
        <a:xfrm>
          <a:off x="102883" y="192015"/>
          <a:ext cx="7738488" cy="640123"/>
        </a:xfrm>
        <a:prstGeom prst="roundRect">
          <a:avLst>
            <a:gd name="adj" fmla="val 10000"/>
          </a:avLst>
        </a:prstGeom>
        <a:solidFill>
          <a:srgbClr val="4D008C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 dirty="0"/>
            <a:t>Argonne Wakefield Accelerator (AWA) Facility</a:t>
          </a:r>
          <a:endParaRPr lang="en-US" sz="1800" kern="1200" dirty="0"/>
        </a:p>
      </dsp:txBody>
      <dsp:txXfrm>
        <a:off x="121632" y="210764"/>
        <a:ext cx="6717508" cy="602625"/>
      </dsp:txXfrm>
    </dsp:sp>
    <dsp:sp modelId="{728AA37F-1C92-4C07-BA96-2806B6AF7C74}">
      <dsp:nvSpPr>
        <dsp:cNvPr id="0" name=""/>
        <dsp:cNvSpPr/>
      </dsp:nvSpPr>
      <dsp:spPr>
        <a:xfrm>
          <a:off x="413830" y="1191238"/>
          <a:ext cx="7738488" cy="640123"/>
        </a:xfrm>
        <a:prstGeom prst="roundRect">
          <a:avLst>
            <a:gd name="adj" fmla="val 10000"/>
          </a:avLst>
        </a:prstGeom>
        <a:solidFill>
          <a:srgbClr val="4D008C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 dirty="0">
              <a:solidFill>
                <a:schemeClr val="bg1"/>
              </a:solidFill>
            </a:rPr>
            <a:t>Structure Wakefield Acceleration at the AWA Facility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432579" y="1209987"/>
        <a:ext cx="6391761" cy="602625"/>
      </dsp:txXfrm>
    </dsp:sp>
    <dsp:sp modelId="{4DBFC29A-EFAD-49DA-B387-8B943F041E25}">
      <dsp:nvSpPr>
        <dsp:cNvPr id="0" name=""/>
        <dsp:cNvSpPr/>
      </dsp:nvSpPr>
      <dsp:spPr>
        <a:xfrm>
          <a:off x="949257" y="2172978"/>
          <a:ext cx="7738488" cy="640123"/>
        </a:xfrm>
        <a:prstGeom prst="roundRect">
          <a:avLst>
            <a:gd name="adj" fmla="val 10000"/>
          </a:avLst>
        </a:prstGeom>
        <a:solidFill>
          <a:srgbClr val="4D008C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 dirty="0"/>
            <a:t>High Gradient X-band </a:t>
          </a:r>
          <a:r>
            <a:rPr lang="en-US" sz="1800" kern="1200" baseline="0" dirty="0" err="1"/>
            <a:t>Photogun</a:t>
          </a:r>
          <a:r>
            <a:rPr lang="en-US" sz="1800" kern="1200" baseline="0" dirty="0"/>
            <a:t> </a:t>
          </a:r>
          <a:endParaRPr lang="en-US" sz="1800" kern="1200" dirty="0"/>
        </a:p>
      </dsp:txBody>
      <dsp:txXfrm>
        <a:off x="968006" y="2191727"/>
        <a:ext cx="6391761" cy="602625"/>
      </dsp:txXfrm>
    </dsp:sp>
    <dsp:sp modelId="{CA58EEA5-24FF-49F1-817B-4FB350EA303E}">
      <dsp:nvSpPr>
        <dsp:cNvPr id="0" name=""/>
        <dsp:cNvSpPr/>
      </dsp:nvSpPr>
      <dsp:spPr>
        <a:xfrm>
          <a:off x="6691820" y="687641"/>
          <a:ext cx="589407" cy="58940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/>
        </a:p>
      </dsp:txBody>
      <dsp:txXfrm>
        <a:off x="6824437" y="687641"/>
        <a:ext cx="324173" cy="443529"/>
      </dsp:txXfrm>
    </dsp:sp>
    <dsp:sp modelId="{B0845710-45F8-4F7C-901F-B6BBB8A16D8A}">
      <dsp:nvSpPr>
        <dsp:cNvPr id="0" name=""/>
        <dsp:cNvSpPr/>
      </dsp:nvSpPr>
      <dsp:spPr>
        <a:xfrm>
          <a:off x="7334281" y="1739506"/>
          <a:ext cx="589407" cy="58940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/>
        </a:p>
      </dsp:txBody>
      <dsp:txXfrm>
        <a:off x="7466898" y="1739506"/>
        <a:ext cx="324173" cy="4435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093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70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5275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205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5691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2191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277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369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6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70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Accelerators at Argonne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2833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2504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4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Milestone: 350 MV/m achieved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346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Milestone: 350 MV/m achieved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 breakdowns after fully conditioned, BUT not too many pulses so no stats for BDR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722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Milestone 1: 350 MV/m confirmed with beam measurement</a:t>
            </a:r>
          </a:p>
          <a:p>
            <a:r>
              <a:rPr lang="en-US" dirty="0"/>
              <a:t>Milestone 2: Stable beam was produced,  Jitter correlated with drive-beam jitter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821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GC: note there is a mystery. When drive Q was high, main beam was low energy.  Weird!!!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53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sz="1200" dirty="0"/>
              <a:t>rep for experiment #4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965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We tested both </a:t>
            </a:r>
            <a:r>
              <a:rPr lang="en-US" sz="18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compoents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under high power. -&gt;the power splitter can provide us a tunable from ..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Then,   the phase difference between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linac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and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xgun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is plotted  -&gt; As we move the controller, the phase shift is pretty linear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497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958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09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2020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7051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422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GC: Shao left gaps, but GC removed gaps from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533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20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/>
              <a:t>X-band test has become a general capability of AWA  (work underway for 26 GHz to THz)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9994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6646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527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028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cs typeface="Calibri"/>
              </a:rPr>
              <a:t>Either DEEX or</a:t>
            </a:r>
          </a:p>
          <a:p>
            <a:r>
              <a:rPr lang="en-US" dirty="0" err="1">
                <a:latin typeface="Calibri"/>
                <a:cs typeface="Calibri"/>
              </a:rPr>
              <a:t>Multileaf</a:t>
            </a:r>
            <a:r>
              <a:rPr lang="en-US" dirty="0">
                <a:latin typeface="Calibri"/>
                <a:cs typeface="Calibri"/>
              </a:rPr>
              <a:t> collimator: </a:t>
            </a:r>
            <a:r>
              <a:rPr lang="en-US" dirty="0"/>
              <a:t>https://journals.aps.org/prab/pdf/10.1103/PhysRevAccelBeams.26.022801</a:t>
            </a:r>
          </a:p>
          <a:p>
            <a:r>
              <a:rPr lang="en-US" dirty="0"/>
              <a:t>Bunch trains suitable for CWA (collinear </a:t>
            </a:r>
            <a:r>
              <a:rPr lang="en-US" dirty="0" err="1"/>
              <a:t>wakefield</a:t>
            </a:r>
            <a:r>
              <a:rPr lang="en-US" dirty="0"/>
              <a:t> accelerator) applications</a:t>
            </a:r>
          </a:p>
          <a:p>
            <a:r>
              <a:rPr lang="en-US" dirty="0"/>
              <a:t>-&gt;</a:t>
            </a:r>
            <a:r>
              <a:rPr lang="en-US" dirty="0" err="1"/>
              <a:t>microbunch</a:t>
            </a:r>
            <a:r>
              <a:rPr lang="en-US" dirty="0"/>
              <a:t> separation is ~10 </a:t>
            </a:r>
            <a:r>
              <a:rPr lang="en-US" dirty="0" err="1"/>
              <a:t>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137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*Cover Option A" userDrawn="1">
  <p:cSld name="*Cover Option A"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468796" y="574696"/>
            <a:ext cx="5685350" cy="304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47484A"/>
              </a:buClr>
              <a:buSzPts val="1800"/>
              <a:buNone/>
              <a:defRPr sz="1800" b="1" cap="none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8" name="Google Shape;18;p2" descr="C:\Users\amiesen\Desktop\anlrgbpptlogo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3209" y="4499793"/>
            <a:ext cx="1786846" cy="64370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>
            <a:spLocks noGrp="1"/>
          </p:cNvSpPr>
          <p:nvPr>
            <p:ph type="pic" idx="2"/>
          </p:nvPr>
        </p:nvSpPr>
        <p:spPr>
          <a:xfrm>
            <a:off x="4863726" y="1266825"/>
            <a:ext cx="4280275" cy="2029968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20" name="Google Shape;20;p2"/>
          <p:cNvSpPr txBox="1">
            <a:spLocks noGrp="1"/>
          </p:cNvSpPr>
          <p:nvPr>
            <p:ph type="title"/>
          </p:nvPr>
        </p:nvSpPr>
        <p:spPr>
          <a:xfrm>
            <a:off x="1" y="1266825"/>
            <a:ext cx="4863724" cy="20299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457200" tIns="0" rIns="91425" bIns="0" anchor="ctr" anchorCtr="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-1" y="1266825"/>
            <a:ext cx="239714" cy="20299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4"/>
          </p:nvPr>
        </p:nvSpPr>
        <p:spPr>
          <a:xfrm>
            <a:off x="469901" y="3437210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47484A"/>
              </a:buClr>
              <a:buSzPts val="1400"/>
              <a:buNone/>
              <a:defRPr sz="1400" b="1" cap="none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5"/>
          </p:nvPr>
        </p:nvSpPr>
        <p:spPr>
          <a:xfrm>
            <a:off x="469901" y="3720288"/>
            <a:ext cx="2692871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47484A"/>
              </a:buClr>
              <a:buSzPts val="1400"/>
              <a:buNone/>
              <a:defRPr sz="1400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6"/>
          </p:nvPr>
        </p:nvSpPr>
        <p:spPr>
          <a:xfrm>
            <a:off x="3417372" y="3437210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 b="1" cap="none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body" idx="7"/>
          </p:nvPr>
        </p:nvSpPr>
        <p:spPr>
          <a:xfrm>
            <a:off x="3417372" y="3720288"/>
            <a:ext cx="2692871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2"/>
          <p:cNvSpPr txBox="1">
            <a:spLocks noGrp="1"/>
          </p:cNvSpPr>
          <p:nvPr>
            <p:ph type="body" idx="8"/>
          </p:nvPr>
        </p:nvSpPr>
        <p:spPr>
          <a:xfrm>
            <a:off x="6360197" y="3437210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 b="1" cap="none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body" idx="9"/>
          </p:nvPr>
        </p:nvSpPr>
        <p:spPr>
          <a:xfrm>
            <a:off x="6360197" y="3720288"/>
            <a:ext cx="2692871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2"/>
          <p:cNvSpPr txBox="1"/>
          <p:nvPr/>
        </p:nvSpPr>
        <p:spPr>
          <a:xfrm>
            <a:off x="-1018914" y="-1479541"/>
            <a:ext cx="3502900" cy="1015663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Suggested line of text (optional):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START WITH YES.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Google Shape;3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121" y="4702076"/>
            <a:ext cx="2046368" cy="260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*Closing slide">
  <p:cSld name="*Closing slide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18" descr="C:\Users\amiesen\Desktop\anlrgbpptlogo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99754" y="4562475"/>
            <a:ext cx="1540844" cy="555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8" descr="aerial view of Argonne with APS in front 5730-00068.jpg"/>
          <p:cNvPicPr preferRelativeResize="0"/>
          <p:nvPr/>
        </p:nvPicPr>
        <p:blipFill rotWithShape="1">
          <a:blip r:embed="rId3">
            <a:alphaModFix/>
          </a:blip>
          <a:srcRect t="10681" b="7135"/>
          <a:stretch/>
        </p:blipFill>
        <p:spPr>
          <a:xfrm>
            <a:off x="0" y="0"/>
            <a:ext cx="9144000" cy="448868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8"/>
          <p:cNvSpPr txBox="1">
            <a:spLocks noGrp="1"/>
          </p:cNvSpPr>
          <p:nvPr>
            <p:ph type="body" idx="1"/>
          </p:nvPr>
        </p:nvSpPr>
        <p:spPr>
          <a:xfrm>
            <a:off x="0" y="-10684"/>
            <a:ext cx="9143999" cy="4499372"/>
          </a:xfrm>
          <a:prstGeom prst="rect">
            <a:avLst/>
          </a:prstGeom>
          <a:solidFill>
            <a:schemeClr val="accent2">
              <a:alpha val="89803"/>
            </a:schemeClr>
          </a:solidFill>
          <a:ln>
            <a:noFill/>
          </a:ln>
        </p:spPr>
        <p:txBody>
          <a:bodyPr spcFirstLastPara="1" wrap="square" lIns="457200" tIns="0" rIns="0" bIns="457200" anchor="ctr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 b="1" cap="none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6" name="Google Shape;166;p18"/>
          <p:cNvSpPr txBox="1"/>
          <p:nvPr/>
        </p:nvSpPr>
        <p:spPr>
          <a:xfrm>
            <a:off x="-991004" y="-1815882"/>
            <a:ext cx="3782000" cy="160043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Suggested closing statement (optional):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START WITH YES.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AND END WITH THANK YOU.</a:t>
            </a:r>
            <a:endParaRPr/>
          </a:p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 YOU HAVE ANY BIG QUESTIONS?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3121" y="4702076"/>
            <a:ext cx="2046368" cy="260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*Video">
  <p:cSld name="*Video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9"/>
          <p:cNvSpPr/>
          <p:nvPr/>
        </p:nvSpPr>
        <p:spPr>
          <a:xfrm>
            <a:off x="0" y="-5043"/>
            <a:ext cx="9144000" cy="5148543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9"/>
          <p:cNvSpPr txBox="1">
            <a:spLocks noGrp="1"/>
          </p:cNvSpPr>
          <p:nvPr>
            <p:ph type="title"/>
          </p:nvPr>
        </p:nvSpPr>
        <p:spPr>
          <a:xfrm>
            <a:off x="457201" y="386954"/>
            <a:ext cx="8372901" cy="604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*Cover Option B">
  <p:cSld name="*Cover Option B">
    <p:bg>
      <p:bgPr>
        <a:solidFill>
          <a:schemeClr val="lt1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1" descr="C:\Users\amiesen\Desktop\anlrgbpptlogo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97976" y="4545002"/>
            <a:ext cx="1557337" cy="561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1" descr="aerial view of Argonne with APS in front 5730-00068.jpg"/>
          <p:cNvPicPr preferRelativeResize="0"/>
          <p:nvPr/>
        </p:nvPicPr>
        <p:blipFill rotWithShape="1">
          <a:blip r:embed="rId3">
            <a:alphaModFix/>
          </a:blip>
          <a:srcRect t="10681" b="7135"/>
          <a:stretch/>
        </p:blipFill>
        <p:spPr>
          <a:xfrm>
            <a:off x="0" y="-20265"/>
            <a:ext cx="9144000" cy="4508954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1"/>
          <p:cNvSpPr txBox="1">
            <a:spLocks noGrp="1"/>
          </p:cNvSpPr>
          <p:nvPr>
            <p:ph type="body" idx="1"/>
          </p:nvPr>
        </p:nvSpPr>
        <p:spPr>
          <a:xfrm>
            <a:off x="0" y="-20265"/>
            <a:ext cx="9144000" cy="4508954"/>
          </a:xfrm>
          <a:prstGeom prst="rect">
            <a:avLst/>
          </a:prstGeom>
          <a:solidFill>
            <a:schemeClr val="accent2">
              <a:alpha val="84705"/>
            </a:schemeClr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21"/>
          <p:cNvSpPr>
            <a:spLocks noGrp="1"/>
          </p:cNvSpPr>
          <p:nvPr>
            <p:ph type="pic" idx="2"/>
          </p:nvPr>
        </p:nvSpPr>
        <p:spPr>
          <a:xfrm>
            <a:off x="4863726" y="1266825"/>
            <a:ext cx="4280275" cy="2029968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77" name="Google Shape;177;p21"/>
          <p:cNvSpPr txBox="1">
            <a:spLocks noGrp="1"/>
          </p:cNvSpPr>
          <p:nvPr>
            <p:ph type="title"/>
          </p:nvPr>
        </p:nvSpPr>
        <p:spPr>
          <a:xfrm>
            <a:off x="1" y="1266825"/>
            <a:ext cx="4863724" cy="20299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457200" tIns="0" rIns="91425" bIns="0" anchor="ctr" anchorCtr="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21"/>
          <p:cNvSpPr txBox="1">
            <a:spLocks noGrp="1"/>
          </p:cNvSpPr>
          <p:nvPr>
            <p:ph type="body" idx="3"/>
          </p:nvPr>
        </p:nvSpPr>
        <p:spPr>
          <a:xfrm>
            <a:off x="1" y="153714"/>
            <a:ext cx="5851526" cy="969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00" tIns="0" rIns="274300" bIns="45700" anchor="ctr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cap="none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21"/>
          <p:cNvSpPr txBox="1">
            <a:spLocks noGrp="1"/>
          </p:cNvSpPr>
          <p:nvPr>
            <p:ph type="body" idx="4"/>
          </p:nvPr>
        </p:nvSpPr>
        <p:spPr>
          <a:xfrm>
            <a:off x="469901" y="3437210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1" cap="none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21"/>
          <p:cNvSpPr txBox="1">
            <a:spLocks noGrp="1"/>
          </p:cNvSpPr>
          <p:nvPr>
            <p:ph type="body" idx="5"/>
          </p:nvPr>
        </p:nvSpPr>
        <p:spPr>
          <a:xfrm>
            <a:off x="469901" y="3720288"/>
            <a:ext cx="2692871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1" name="Google Shape;181;p21"/>
          <p:cNvSpPr txBox="1">
            <a:spLocks noGrp="1"/>
          </p:cNvSpPr>
          <p:nvPr>
            <p:ph type="body" idx="6"/>
          </p:nvPr>
        </p:nvSpPr>
        <p:spPr>
          <a:xfrm>
            <a:off x="3417372" y="3437210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1" cap="none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2" name="Google Shape;182;p21"/>
          <p:cNvSpPr txBox="1">
            <a:spLocks noGrp="1"/>
          </p:cNvSpPr>
          <p:nvPr>
            <p:ph type="body" idx="7"/>
          </p:nvPr>
        </p:nvSpPr>
        <p:spPr>
          <a:xfrm>
            <a:off x="3417372" y="3720288"/>
            <a:ext cx="2692871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3" name="Google Shape;183;p21"/>
          <p:cNvSpPr txBox="1">
            <a:spLocks noGrp="1"/>
          </p:cNvSpPr>
          <p:nvPr>
            <p:ph type="body" idx="8"/>
          </p:nvPr>
        </p:nvSpPr>
        <p:spPr>
          <a:xfrm>
            <a:off x="6360197" y="3437210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1" cap="none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4" name="Google Shape;184;p21"/>
          <p:cNvSpPr txBox="1">
            <a:spLocks noGrp="1"/>
          </p:cNvSpPr>
          <p:nvPr>
            <p:ph type="body" idx="9"/>
          </p:nvPr>
        </p:nvSpPr>
        <p:spPr>
          <a:xfrm>
            <a:off x="6360197" y="3720288"/>
            <a:ext cx="2692871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21"/>
          <p:cNvSpPr txBox="1">
            <a:spLocks noGrp="1"/>
          </p:cNvSpPr>
          <p:nvPr>
            <p:ph type="body" idx="13"/>
          </p:nvPr>
        </p:nvSpPr>
        <p:spPr>
          <a:xfrm>
            <a:off x="-1" y="1266825"/>
            <a:ext cx="239714" cy="20299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6" name="Google Shape;186;p21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3121" y="4702076"/>
            <a:ext cx="2046368" cy="260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*Cover Option C">
  <p:cSld name="*Cover Option C">
    <p:bg>
      <p:bgPr>
        <a:solidFill>
          <a:schemeClr val="lt1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2" descr="C:\Users\amiesen\Desktop\anlrgbpptlogo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97976" y="82331"/>
            <a:ext cx="1557337" cy="561027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2"/>
          <p:cNvSpPr txBox="1">
            <a:spLocks noGrp="1"/>
          </p:cNvSpPr>
          <p:nvPr>
            <p:ph type="body" idx="1"/>
          </p:nvPr>
        </p:nvSpPr>
        <p:spPr>
          <a:xfrm>
            <a:off x="469901" y="3709174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47484A"/>
              </a:buClr>
              <a:buSzPts val="1400"/>
              <a:buNone/>
              <a:defRPr sz="1400" b="1" cap="none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22"/>
          <p:cNvSpPr txBox="1">
            <a:spLocks noGrp="1"/>
          </p:cNvSpPr>
          <p:nvPr>
            <p:ph type="body" idx="2"/>
          </p:nvPr>
        </p:nvSpPr>
        <p:spPr>
          <a:xfrm>
            <a:off x="469901" y="3992251"/>
            <a:ext cx="2692871" cy="560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47484A"/>
              </a:buClr>
              <a:buSzPts val="1400"/>
              <a:buNone/>
              <a:defRPr sz="1400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2" name="Google Shape;192;p22"/>
          <p:cNvSpPr txBox="1">
            <a:spLocks noGrp="1"/>
          </p:cNvSpPr>
          <p:nvPr>
            <p:ph type="body" idx="3"/>
          </p:nvPr>
        </p:nvSpPr>
        <p:spPr>
          <a:xfrm>
            <a:off x="3417372" y="3709174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 b="1" cap="none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3" name="Google Shape;193;p22"/>
          <p:cNvSpPr txBox="1">
            <a:spLocks noGrp="1"/>
          </p:cNvSpPr>
          <p:nvPr>
            <p:ph type="body" idx="4"/>
          </p:nvPr>
        </p:nvSpPr>
        <p:spPr>
          <a:xfrm>
            <a:off x="3417372" y="3992251"/>
            <a:ext cx="2692871" cy="560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4" name="Google Shape;194;p22"/>
          <p:cNvSpPr>
            <a:spLocks noGrp="1"/>
          </p:cNvSpPr>
          <p:nvPr>
            <p:ph type="pic" idx="5"/>
          </p:nvPr>
        </p:nvSpPr>
        <p:spPr>
          <a:xfrm>
            <a:off x="218127" y="674681"/>
            <a:ext cx="8925874" cy="2071151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95" name="Google Shape;195;p22"/>
          <p:cNvSpPr txBox="1">
            <a:spLocks noGrp="1"/>
          </p:cNvSpPr>
          <p:nvPr>
            <p:ph type="title"/>
          </p:nvPr>
        </p:nvSpPr>
        <p:spPr>
          <a:xfrm>
            <a:off x="469900" y="2794775"/>
            <a:ext cx="8452904" cy="64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 sz="2800">
                <a:solidFill>
                  <a:srgbClr val="23242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2"/>
          <p:cNvSpPr txBox="1">
            <a:spLocks noGrp="1"/>
          </p:cNvSpPr>
          <p:nvPr>
            <p:ph type="body" idx="6"/>
          </p:nvPr>
        </p:nvSpPr>
        <p:spPr>
          <a:xfrm>
            <a:off x="6360197" y="3709174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 b="1" cap="none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22"/>
          <p:cNvSpPr txBox="1">
            <a:spLocks noGrp="1"/>
          </p:cNvSpPr>
          <p:nvPr>
            <p:ph type="body" idx="7"/>
          </p:nvPr>
        </p:nvSpPr>
        <p:spPr>
          <a:xfrm>
            <a:off x="6360197" y="3992251"/>
            <a:ext cx="2692871" cy="560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8" name="Google Shape;198;p22"/>
          <p:cNvSpPr txBox="1">
            <a:spLocks noGrp="1"/>
          </p:cNvSpPr>
          <p:nvPr>
            <p:ph type="body" idx="8"/>
          </p:nvPr>
        </p:nvSpPr>
        <p:spPr>
          <a:xfrm>
            <a:off x="469900" y="3441935"/>
            <a:ext cx="8484914" cy="248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9" name="Google Shape;199;p22"/>
          <p:cNvSpPr txBox="1">
            <a:spLocks noGrp="1"/>
          </p:cNvSpPr>
          <p:nvPr>
            <p:ph type="body" idx="9"/>
          </p:nvPr>
        </p:nvSpPr>
        <p:spPr>
          <a:xfrm>
            <a:off x="2" y="674680"/>
            <a:ext cx="224589" cy="20711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0" name="Google Shape;200;p22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2"/>
          <p:cNvSpPr txBox="1">
            <a:spLocks noGrp="1"/>
          </p:cNvSpPr>
          <p:nvPr>
            <p:ph type="body" idx="13"/>
          </p:nvPr>
        </p:nvSpPr>
        <p:spPr>
          <a:xfrm>
            <a:off x="503238" y="300961"/>
            <a:ext cx="5984648" cy="331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 cap="none">
                <a:solidFill>
                  <a:schemeClr val="dk1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2" name="Google Shape;202;p22"/>
          <p:cNvSpPr txBox="1">
            <a:spLocks noGrp="1"/>
          </p:cNvSpPr>
          <p:nvPr>
            <p:ph type="body" idx="14"/>
          </p:nvPr>
        </p:nvSpPr>
        <p:spPr>
          <a:xfrm>
            <a:off x="6360197" y="4570711"/>
            <a:ext cx="2692872" cy="386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b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rgbClr val="47484A"/>
              </a:buClr>
              <a:buSzPts val="1400"/>
              <a:buNone/>
              <a:defRPr sz="1400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3" name="Google Shape;20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121" y="4702076"/>
            <a:ext cx="2046368" cy="260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*Cover Option D">
  <p:cSld name="*Cover Option D">
    <p:bg>
      <p:bgPr>
        <a:solidFill>
          <a:schemeClr val="lt1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23" descr="C:\Users\amiesen\Desktop\anlrgbpptlogo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97976" y="170633"/>
            <a:ext cx="1557337" cy="561027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3"/>
          <p:cNvSpPr txBox="1">
            <a:spLocks noGrp="1"/>
          </p:cNvSpPr>
          <p:nvPr>
            <p:ph type="body" idx="1"/>
          </p:nvPr>
        </p:nvSpPr>
        <p:spPr>
          <a:xfrm>
            <a:off x="469901" y="3436223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47484A"/>
              </a:buClr>
              <a:buSzPts val="1400"/>
              <a:buNone/>
              <a:defRPr sz="1400" b="1" cap="none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7" name="Google Shape;207;p23"/>
          <p:cNvSpPr txBox="1">
            <a:spLocks noGrp="1"/>
          </p:cNvSpPr>
          <p:nvPr>
            <p:ph type="body" idx="2"/>
          </p:nvPr>
        </p:nvSpPr>
        <p:spPr>
          <a:xfrm>
            <a:off x="469901" y="3719301"/>
            <a:ext cx="2692871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47484A"/>
              </a:buClr>
              <a:buSzPts val="1400"/>
              <a:buNone/>
              <a:defRPr sz="1400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8" name="Google Shape;208;p23"/>
          <p:cNvSpPr txBox="1">
            <a:spLocks noGrp="1"/>
          </p:cNvSpPr>
          <p:nvPr>
            <p:ph type="body" idx="3"/>
          </p:nvPr>
        </p:nvSpPr>
        <p:spPr>
          <a:xfrm>
            <a:off x="3417372" y="3436223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 b="1" cap="none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9" name="Google Shape;209;p23"/>
          <p:cNvSpPr txBox="1">
            <a:spLocks noGrp="1"/>
          </p:cNvSpPr>
          <p:nvPr>
            <p:ph type="body" idx="4"/>
          </p:nvPr>
        </p:nvSpPr>
        <p:spPr>
          <a:xfrm>
            <a:off x="3417372" y="3719301"/>
            <a:ext cx="2692871" cy="560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0" name="Google Shape;210;p23"/>
          <p:cNvSpPr>
            <a:spLocks noGrp="1"/>
          </p:cNvSpPr>
          <p:nvPr>
            <p:ph type="pic" idx="5"/>
          </p:nvPr>
        </p:nvSpPr>
        <p:spPr>
          <a:xfrm>
            <a:off x="218127" y="1261205"/>
            <a:ext cx="8925874" cy="2071151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211" name="Google Shape;211;p23"/>
          <p:cNvSpPr txBox="1">
            <a:spLocks noGrp="1"/>
          </p:cNvSpPr>
          <p:nvPr>
            <p:ph type="title"/>
          </p:nvPr>
        </p:nvSpPr>
        <p:spPr>
          <a:xfrm>
            <a:off x="469901" y="82770"/>
            <a:ext cx="6776128" cy="839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b" anchorCtr="0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 sz="2800">
                <a:solidFill>
                  <a:srgbClr val="23242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23"/>
          <p:cNvSpPr txBox="1">
            <a:spLocks noGrp="1"/>
          </p:cNvSpPr>
          <p:nvPr>
            <p:ph type="body" idx="6"/>
          </p:nvPr>
        </p:nvSpPr>
        <p:spPr>
          <a:xfrm>
            <a:off x="6360197" y="3436223"/>
            <a:ext cx="2692871" cy="29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 b="1" cap="none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3" name="Google Shape;213;p23"/>
          <p:cNvSpPr txBox="1">
            <a:spLocks noGrp="1"/>
          </p:cNvSpPr>
          <p:nvPr>
            <p:ph type="body" idx="7"/>
          </p:nvPr>
        </p:nvSpPr>
        <p:spPr>
          <a:xfrm>
            <a:off x="6360197" y="3719301"/>
            <a:ext cx="2692871" cy="560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rmAutofit/>
          </a:bodyPr>
          <a:lstStyle>
            <a:lvl1pPr marL="457200" lvl="0" indent="-2286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47484A"/>
              </a:buClr>
              <a:buSzPts val="1400"/>
              <a:buFont typeface="Arial"/>
              <a:buNone/>
              <a:defRPr sz="1400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4" name="Google Shape;214;p23"/>
          <p:cNvSpPr txBox="1">
            <a:spLocks noGrp="1"/>
          </p:cNvSpPr>
          <p:nvPr>
            <p:ph type="body" idx="8"/>
          </p:nvPr>
        </p:nvSpPr>
        <p:spPr>
          <a:xfrm>
            <a:off x="469900" y="922195"/>
            <a:ext cx="8484914" cy="248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>
                <a:solidFill>
                  <a:schemeClr val="accent2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5" name="Google Shape;215;p23"/>
          <p:cNvSpPr txBox="1">
            <a:spLocks noGrp="1"/>
          </p:cNvSpPr>
          <p:nvPr>
            <p:ph type="body" idx="9"/>
          </p:nvPr>
        </p:nvSpPr>
        <p:spPr>
          <a:xfrm>
            <a:off x="2" y="1261204"/>
            <a:ext cx="224589" cy="20711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6" name="Google Shape;216;p23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3"/>
          <p:cNvSpPr txBox="1">
            <a:spLocks noGrp="1"/>
          </p:cNvSpPr>
          <p:nvPr>
            <p:ph type="body" idx="13"/>
          </p:nvPr>
        </p:nvSpPr>
        <p:spPr>
          <a:xfrm>
            <a:off x="6360197" y="4570711"/>
            <a:ext cx="2692872" cy="386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b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rgbClr val="47484A"/>
              </a:buClr>
              <a:buSzPts val="1400"/>
              <a:buNone/>
              <a:defRPr sz="1400">
                <a:solidFill>
                  <a:srgbClr val="47484A"/>
                </a:solidFill>
              </a:defRPr>
            </a:lvl1pPr>
            <a:lvl2pPr marL="914400" lvl="1" indent="-228600" algn="l">
              <a:spcBef>
                <a:spcPts val="1800"/>
              </a:spcBef>
              <a:spcAft>
                <a:spcPts val="0"/>
              </a:spcAft>
              <a:buClr>
                <a:srgbClr val="232425"/>
              </a:buClr>
              <a:buSzPts val="1800"/>
              <a:buNone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18" name="Google Shape;21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121" y="4702076"/>
            <a:ext cx="2046368" cy="260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*Pic - Full Frame">
  <p:cSld name="*Pic - Full Frame">
    <p:bg>
      <p:bgPr>
        <a:solidFill>
          <a:schemeClr val="lt1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4"/>
          <p:cNvSpPr>
            <a:spLocks noGrp="1"/>
          </p:cNvSpPr>
          <p:nvPr>
            <p:ph type="pic" idx="2"/>
          </p:nvPr>
        </p:nvSpPr>
        <p:spPr>
          <a:xfrm>
            <a:off x="218127" y="6978"/>
            <a:ext cx="8925873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21" name="Google Shape;221;p24"/>
          <p:cNvSpPr txBox="1">
            <a:spLocks noGrp="1"/>
          </p:cNvSpPr>
          <p:nvPr>
            <p:ph type="body" idx="1"/>
          </p:nvPr>
        </p:nvSpPr>
        <p:spPr>
          <a:xfrm>
            <a:off x="0" y="3581400"/>
            <a:ext cx="9144000" cy="1562100"/>
          </a:xfrm>
          <a:prstGeom prst="rect">
            <a:avLst/>
          </a:prstGeom>
          <a:solidFill>
            <a:schemeClr val="dk2">
              <a:alpha val="90980"/>
            </a:schemeClr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24"/>
          <p:cNvSpPr txBox="1">
            <a:spLocks noGrp="1"/>
          </p:cNvSpPr>
          <p:nvPr>
            <p:ph type="title"/>
          </p:nvPr>
        </p:nvSpPr>
        <p:spPr>
          <a:xfrm>
            <a:off x="469901" y="3782231"/>
            <a:ext cx="8321040" cy="1030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24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4" name="Google Shape;224;p24"/>
          <p:cNvSpPr txBox="1">
            <a:spLocks noGrp="1"/>
          </p:cNvSpPr>
          <p:nvPr>
            <p:ph type="body" idx="3"/>
          </p:nvPr>
        </p:nvSpPr>
        <p:spPr>
          <a:xfrm>
            <a:off x="0" y="-2"/>
            <a:ext cx="2286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p24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*Pic - ONE Image">
  <p:cSld name="*Pic - ONE Image">
    <p:bg>
      <p:bgPr>
        <a:solidFill>
          <a:schemeClr val="lt1"/>
        </a:solidFill>
        <a:effectLst/>
      </p:bgPr>
    </p:bg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5"/>
          <p:cNvSpPr txBox="1">
            <a:spLocks noGrp="1"/>
          </p:cNvSpPr>
          <p:nvPr>
            <p:ph type="body" idx="1"/>
          </p:nvPr>
        </p:nvSpPr>
        <p:spPr>
          <a:xfrm>
            <a:off x="0" y="2742091"/>
            <a:ext cx="9144000" cy="24014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p25"/>
          <p:cNvSpPr txBox="1">
            <a:spLocks noGrp="1"/>
          </p:cNvSpPr>
          <p:nvPr>
            <p:ph type="body" idx="2"/>
          </p:nvPr>
        </p:nvSpPr>
        <p:spPr>
          <a:xfrm>
            <a:off x="469900" y="3893639"/>
            <a:ext cx="8434552" cy="1359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Autofit/>
          </a:bodyPr>
          <a:lstStyle>
            <a:lvl1pPr marL="457200" lvl="0" indent="-3810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Char char="▪"/>
              <a:defRPr sz="2400">
                <a:solidFill>
                  <a:schemeClr val="lt1"/>
                </a:solidFill>
              </a:defRPr>
            </a:lvl1pPr>
            <a:lvl2pPr marL="914400" lvl="1" indent="-3810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>
                <a:solidFill>
                  <a:schemeClr val="lt1"/>
                </a:solidFill>
              </a:defRPr>
            </a:lvl2pPr>
            <a:lvl3pPr marL="1371600" lvl="2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>
                <a:solidFill>
                  <a:schemeClr val="lt1"/>
                </a:solidFill>
              </a:defRPr>
            </a:lvl3pPr>
            <a:lvl4pPr marL="1828800" lvl="3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>
                <a:solidFill>
                  <a:schemeClr val="lt1"/>
                </a:solidFill>
              </a:defRPr>
            </a:lvl4pPr>
            <a:lvl5pPr marL="2286000" lvl="4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9" name="Google Shape;229;p25"/>
          <p:cNvSpPr>
            <a:spLocks noGrp="1"/>
          </p:cNvSpPr>
          <p:nvPr>
            <p:ph type="pic" idx="3"/>
          </p:nvPr>
        </p:nvSpPr>
        <p:spPr>
          <a:xfrm>
            <a:off x="218127" y="-1"/>
            <a:ext cx="8925873" cy="274201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230" name="Google Shape;230;p25"/>
          <p:cNvSpPr txBox="1">
            <a:spLocks noGrp="1"/>
          </p:cNvSpPr>
          <p:nvPr>
            <p:ph type="title"/>
          </p:nvPr>
        </p:nvSpPr>
        <p:spPr>
          <a:xfrm>
            <a:off x="469900" y="3265038"/>
            <a:ext cx="8674100" cy="590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25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2" name="Google Shape;232;p25"/>
          <p:cNvSpPr txBox="1">
            <a:spLocks noGrp="1"/>
          </p:cNvSpPr>
          <p:nvPr>
            <p:ph type="body" idx="4"/>
          </p:nvPr>
        </p:nvSpPr>
        <p:spPr>
          <a:xfrm>
            <a:off x="0" y="-2"/>
            <a:ext cx="2286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3" name="Google Shape;233;p25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*Pic - TWO images">
  <p:cSld name="*Pic - TWO images">
    <p:bg>
      <p:bgPr>
        <a:solidFill>
          <a:schemeClr val="lt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6"/>
          <p:cNvSpPr txBox="1">
            <a:spLocks noGrp="1"/>
          </p:cNvSpPr>
          <p:nvPr>
            <p:ph type="body" idx="1"/>
          </p:nvPr>
        </p:nvSpPr>
        <p:spPr>
          <a:xfrm>
            <a:off x="0" y="2742091"/>
            <a:ext cx="9144000" cy="24014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26"/>
          <p:cNvSpPr>
            <a:spLocks noGrp="1"/>
          </p:cNvSpPr>
          <p:nvPr>
            <p:ph type="pic" idx="2"/>
          </p:nvPr>
        </p:nvSpPr>
        <p:spPr>
          <a:xfrm>
            <a:off x="218127" y="0"/>
            <a:ext cx="4480560" cy="2747963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237" name="Google Shape;237;p26"/>
          <p:cNvSpPr>
            <a:spLocks noGrp="1"/>
          </p:cNvSpPr>
          <p:nvPr>
            <p:ph type="pic" idx="3"/>
          </p:nvPr>
        </p:nvSpPr>
        <p:spPr>
          <a:xfrm>
            <a:off x="4682525" y="0"/>
            <a:ext cx="4480560" cy="274796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38" name="Google Shape;238;p26"/>
          <p:cNvSpPr txBox="1">
            <a:spLocks noGrp="1"/>
          </p:cNvSpPr>
          <p:nvPr>
            <p:ph type="title"/>
          </p:nvPr>
        </p:nvSpPr>
        <p:spPr>
          <a:xfrm>
            <a:off x="469900" y="3255513"/>
            <a:ext cx="8674100" cy="590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26"/>
          <p:cNvSpPr txBox="1">
            <a:spLocks noGrp="1"/>
          </p:cNvSpPr>
          <p:nvPr>
            <p:ph type="body" idx="4"/>
          </p:nvPr>
        </p:nvSpPr>
        <p:spPr>
          <a:xfrm>
            <a:off x="469900" y="3884114"/>
            <a:ext cx="8434552" cy="1359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Autofit/>
          </a:bodyPr>
          <a:lstStyle>
            <a:lvl1pPr marL="457200" lvl="0" indent="-3810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Char char="▪"/>
              <a:defRPr sz="2400">
                <a:solidFill>
                  <a:schemeClr val="lt1"/>
                </a:solidFill>
              </a:defRPr>
            </a:lvl1pPr>
            <a:lvl2pPr marL="914400" lvl="1" indent="-3810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>
                <a:solidFill>
                  <a:schemeClr val="lt1"/>
                </a:solidFill>
              </a:defRPr>
            </a:lvl2pPr>
            <a:lvl3pPr marL="1371600" lvl="2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>
                <a:solidFill>
                  <a:schemeClr val="lt1"/>
                </a:solidFill>
              </a:defRPr>
            </a:lvl3pPr>
            <a:lvl4pPr marL="1828800" lvl="3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>
                <a:solidFill>
                  <a:schemeClr val="lt1"/>
                </a:solidFill>
              </a:defRPr>
            </a:lvl4pPr>
            <a:lvl5pPr marL="2286000" lvl="4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0" name="Google Shape;240;p26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1" name="Google Shape;241;p26"/>
          <p:cNvSpPr txBox="1">
            <a:spLocks noGrp="1"/>
          </p:cNvSpPr>
          <p:nvPr>
            <p:ph type="body" idx="5"/>
          </p:nvPr>
        </p:nvSpPr>
        <p:spPr>
          <a:xfrm>
            <a:off x="0" y="-2"/>
            <a:ext cx="2286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2" name="Google Shape;242;p26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*Pic - THREE Images">
  <p:cSld name="*Pic - THREE Images">
    <p:bg>
      <p:bgPr>
        <a:solidFill>
          <a:schemeClr val="lt1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>
            <a:spLocks noGrp="1"/>
          </p:cNvSpPr>
          <p:nvPr>
            <p:ph type="body" idx="1"/>
          </p:nvPr>
        </p:nvSpPr>
        <p:spPr>
          <a:xfrm>
            <a:off x="0" y="2742091"/>
            <a:ext cx="9144000" cy="24014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27"/>
          <p:cNvSpPr>
            <a:spLocks noGrp="1"/>
          </p:cNvSpPr>
          <p:nvPr>
            <p:ph type="pic" idx="2"/>
          </p:nvPr>
        </p:nvSpPr>
        <p:spPr>
          <a:xfrm>
            <a:off x="218127" y="0"/>
            <a:ext cx="2990088" cy="2755232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46" name="Google Shape;246;p27"/>
          <p:cNvSpPr>
            <a:spLocks noGrp="1"/>
          </p:cNvSpPr>
          <p:nvPr>
            <p:ph type="pic" idx="3"/>
          </p:nvPr>
        </p:nvSpPr>
        <p:spPr>
          <a:xfrm>
            <a:off x="3194237" y="0"/>
            <a:ext cx="2990088" cy="275523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247" name="Google Shape;247;p27"/>
          <p:cNvSpPr>
            <a:spLocks noGrp="1"/>
          </p:cNvSpPr>
          <p:nvPr>
            <p:ph type="pic" idx="4"/>
          </p:nvPr>
        </p:nvSpPr>
        <p:spPr>
          <a:xfrm>
            <a:off x="6186112" y="0"/>
            <a:ext cx="2957888" cy="2755232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48" name="Google Shape;248;p27"/>
          <p:cNvSpPr txBox="1">
            <a:spLocks noGrp="1"/>
          </p:cNvSpPr>
          <p:nvPr>
            <p:ph type="body" idx="5"/>
          </p:nvPr>
        </p:nvSpPr>
        <p:spPr>
          <a:xfrm>
            <a:off x="469900" y="3893639"/>
            <a:ext cx="8434552" cy="1359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Autofit/>
          </a:bodyPr>
          <a:lstStyle>
            <a:lvl1pPr marL="457200" lvl="0" indent="-3810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Char char="▪"/>
              <a:defRPr sz="2400">
                <a:solidFill>
                  <a:schemeClr val="lt1"/>
                </a:solidFill>
              </a:defRPr>
            </a:lvl1pPr>
            <a:lvl2pPr marL="914400" lvl="1" indent="-3810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>
                <a:solidFill>
                  <a:schemeClr val="lt1"/>
                </a:solidFill>
              </a:defRPr>
            </a:lvl2pPr>
            <a:lvl3pPr marL="1371600" lvl="2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>
                <a:solidFill>
                  <a:schemeClr val="lt1"/>
                </a:solidFill>
              </a:defRPr>
            </a:lvl3pPr>
            <a:lvl4pPr marL="1828800" lvl="3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>
                <a:solidFill>
                  <a:schemeClr val="lt1"/>
                </a:solidFill>
              </a:defRPr>
            </a:lvl4pPr>
            <a:lvl5pPr marL="2286000" lvl="4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27"/>
          <p:cNvSpPr txBox="1">
            <a:spLocks noGrp="1"/>
          </p:cNvSpPr>
          <p:nvPr>
            <p:ph type="title"/>
          </p:nvPr>
        </p:nvSpPr>
        <p:spPr>
          <a:xfrm>
            <a:off x="469900" y="3265038"/>
            <a:ext cx="8674100" cy="590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27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1" name="Google Shape;251;p27"/>
          <p:cNvSpPr txBox="1">
            <a:spLocks noGrp="1"/>
          </p:cNvSpPr>
          <p:nvPr>
            <p:ph type="body" idx="6"/>
          </p:nvPr>
        </p:nvSpPr>
        <p:spPr>
          <a:xfrm>
            <a:off x="0" y="-2"/>
            <a:ext cx="2286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27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*Pic - FOUR Images">
  <p:cSld name="*Pic - FOUR Images">
    <p:bg>
      <p:bgPr>
        <a:solidFill>
          <a:schemeClr val="lt1"/>
        </a:solidFill>
        <a:effectLst/>
      </p:bgPr>
    </p:bg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8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5" name="Google Shape;255;p28"/>
          <p:cNvSpPr>
            <a:spLocks noGrp="1"/>
          </p:cNvSpPr>
          <p:nvPr>
            <p:ph type="pic" idx="2"/>
          </p:nvPr>
        </p:nvSpPr>
        <p:spPr>
          <a:xfrm>
            <a:off x="218127" y="1240631"/>
            <a:ext cx="2240280" cy="1678712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56" name="Google Shape;256;p28"/>
          <p:cNvSpPr>
            <a:spLocks noGrp="1"/>
          </p:cNvSpPr>
          <p:nvPr>
            <p:ph type="pic" idx="3"/>
          </p:nvPr>
        </p:nvSpPr>
        <p:spPr>
          <a:xfrm>
            <a:off x="2453235" y="1240631"/>
            <a:ext cx="2240280" cy="167871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257" name="Google Shape;257;p28"/>
          <p:cNvSpPr>
            <a:spLocks noGrp="1"/>
          </p:cNvSpPr>
          <p:nvPr>
            <p:ph type="pic" idx="4"/>
          </p:nvPr>
        </p:nvSpPr>
        <p:spPr>
          <a:xfrm>
            <a:off x="4688341" y="1240631"/>
            <a:ext cx="2240280" cy="1678712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58" name="Google Shape;258;p28"/>
          <p:cNvSpPr>
            <a:spLocks noGrp="1"/>
          </p:cNvSpPr>
          <p:nvPr>
            <p:ph type="pic" idx="5"/>
          </p:nvPr>
        </p:nvSpPr>
        <p:spPr>
          <a:xfrm>
            <a:off x="6906022" y="1240631"/>
            <a:ext cx="2240280" cy="167871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259" name="Google Shape;259;p28"/>
          <p:cNvSpPr txBox="1">
            <a:spLocks noGrp="1"/>
          </p:cNvSpPr>
          <p:nvPr>
            <p:ph type="body" idx="6"/>
          </p:nvPr>
        </p:nvSpPr>
        <p:spPr>
          <a:xfrm>
            <a:off x="469900" y="3484064"/>
            <a:ext cx="8434552" cy="1359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Autofit/>
          </a:bodyPr>
          <a:lstStyle>
            <a:lvl1pPr marL="457200" lvl="0" indent="-38100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Char char="▪"/>
              <a:defRPr sz="2400">
                <a:solidFill>
                  <a:schemeClr val="lt1"/>
                </a:solidFill>
              </a:defRPr>
            </a:lvl1pPr>
            <a:lvl2pPr marL="914400" lvl="1" indent="-3810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>
                <a:solidFill>
                  <a:schemeClr val="lt1"/>
                </a:solidFill>
              </a:defRPr>
            </a:lvl2pPr>
            <a:lvl3pPr marL="1371600" lvl="2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>
                <a:solidFill>
                  <a:schemeClr val="lt1"/>
                </a:solidFill>
              </a:defRPr>
            </a:lvl3pPr>
            <a:lvl4pPr marL="1828800" lvl="3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>
                <a:solidFill>
                  <a:schemeClr val="lt1"/>
                </a:solidFill>
              </a:defRPr>
            </a:lvl4pPr>
            <a:lvl5pPr marL="2286000" lvl="4" indent="-3556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0" name="Google Shape;260;p28"/>
          <p:cNvSpPr txBox="1">
            <a:spLocks noGrp="1"/>
          </p:cNvSpPr>
          <p:nvPr>
            <p:ph type="title"/>
          </p:nvPr>
        </p:nvSpPr>
        <p:spPr>
          <a:xfrm>
            <a:off x="457201" y="358378"/>
            <a:ext cx="8372901" cy="62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28"/>
          <p:cNvSpPr txBox="1">
            <a:spLocks noGrp="1"/>
          </p:cNvSpPr>
          <p:nvPr>
            <p:ph type="body" idx="7"/>
          </p:nvPr>
        </p:nvSpPr>
        <p:spPr>
          <a:xfrm>
            <a:off x="218128" y="2948823"/>
            <a:ext cx="2238469" cy="358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0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2" name="Google Shape;262;p28"/>
          <p:cNvSpPr txBox="1">
            <a:spLocks noGrp="1"/>
          </p:cNvSpPr>
          <p:nvPr>
            <p:ph type="body" idx="8"/>
          </p:nvPr>
        </p:nvSpPr>
        <p:spPr>
          <a:xfrm>
            <a:off x="2442595" y="2948823"/>
            <a:ext cx="2238469" cy="358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0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3" name="Google Shape;263;p28"/>
          <p:cNvSpPr txBox="1">
            <a:spLocks noGrp="1"/>
          </p:cNvSpPr>
          <p:nvPr>
            <p:ph type="body" idx="9"/>
          </p:nvPr>
        </p:nvSpPr>
        <p:spPr>
          <a:xfrm>
            <a:off x="4681064" y="2948823"/>
            <a:ext cx="2238469" cy="358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0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4" name="Google Shape;264;p28"/>
          <p:cNvSpPr txBox="1">
            <a:spLocks noGrp="1"/>
          </p:cNvSpPr>
          <p:nvPr>
            <p:ph type="body" idx="13"/>
          </p:nvPr>
        </p:nvSpPr>
        <p:spPr>
          <a:xfrm>
            <a:off x="6905532" y="2948823"/>
            <a:ext cx="2238469" cy="358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0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5" name="Google Shape;265;p28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6" name="Google Shape;266;p28"/>
          <p:cNvSpPr txBox="1">
            <a:spLocks noGrp="1"/>
          </p:cNvSpPr>
          <p:nvPr>
            <p:ph type="ftr" idx="11"/>
          </p:nvPr>
        </p:nvSpPr>
        <p:spPr>
          <a:xfrm>
            <a:off x="0" y="-1"/>
            <a:ext cx="2286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7" name="Google Shape;267;p28"/>
          <p:cNvSpPr txBox="1">
            <a:spLocks noGrp="1"/>
          </p:cNvSpPr>
          <p:nvPr>
            <p:ph type="body" idx="14"/>
          </p:nvPr>
        </p:nvSpPr>
        <p:spPr>
          <a:xfrm>
            <a:off x="0" y="-2"/>
            <a:ext cx="2286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00"/>
              <a:buNone/>
              <a:defRPr sz="1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28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*TWO IMAGES - Vertical">
  <p:cSld name="*TWO IMAGES - Vertical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1"/>
          </p:nvPr>
        </p:nvSpPr>
        <p:spPr>
          <a:xfrm>
            <a:off x="4503575" y="1417872"/>
            <a:ext cx="4319750" cy="154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Char char="▪"/>
              <a:defRPr sz="18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 sz="1800"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>
            <a:spLocks noGrp="1"/>
          </p:cNvSpPr>
          <p:nvPr>
            <p:ph type="pic" idx="2"/>
          </p:nvPr>
        </p:nvSpPr>
        <p:spPr>
          <a:xfrm>
            <a:off x="495680" y="1417871"/>
            <a:ext cx="3729481" cy="156588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64" name="Google Shape;64;p8"/>
          <p:cNvSpPr>
            <a:spLocks noGrp="1"/>
          </p:cNvSpPr>
          <p:nvPr>
            <p:ph type="pic" idx="3"/>
          </p:nvPr>
        </p:nvSpPr>
        <p:spPr>
          <a:xfrm>
            <a:off x="495680" y="3203316"/>
            <a:ext cx="3729481" cy="156588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457201" y="358378"/>
            <a:ext cx="8372901" cy="62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body" idx="4"/>
          </p:nvPr>
        </p:nvSpPr>
        <p:spPr>
          <a:xfrm>
            <a:off x="457201" y="1019437"/>
            <a:ext cx="8372901" cy="374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5A2"/>
              </a:buClr>
              <a:buSzPts val="2000"/>
              <a:buNone/>
              <a:defRPr sz="2000" b="1">
                <a:solidFill>
                  <a:srgbClr val="0065A2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8"/>
          <p:cNvSpPr txBox="1">
            <a:spLocks noGrp="1"/>
          </p:cNvSpPr>
          <p:nvPr>
            <p:ph type="body" idx="5"/>
          </p:nvPr>
        </p:nvSpPr>
        <p:spPr>
          <a:xfrm>
            <a:off x="4503575" y="3193094"/>
            <a:ext cx="4319750" cy="154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Char char="▪"/>
              <a:defRPr sz="18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 sz="1800"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8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*Title Only_">
  <p:cSld name="*Title Only_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>
            <a:spLocks noGrp="1"/>
          </p:cNvSpPr>
          <p:nvPr>
            <p:ph type="title"/>
          </p:nvPr>
        </p:nvSpPr>
        <p:spPr>
          <a:xfrm>
            <a:off x="457201" y="358573"/>
            <a:ext cx="8372901" cy="62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body" idx="1"/>
          </p:nvPr>
        </p:nvSpPr>
        <p:spPr>
          <a:xfrm>
            <a:off x="457201" y="1019437"/>
            <a:ext cx="8372901" cy="374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5A2"/>
              </a:buClr>
              <a:buSzPts val="2000"/>
              <a:buNone/>
              <a:defRPr sz="2000" b="1">
                <a:solidFill>
                  <a:srgbClr val="0065A2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/>
          <p:nvPr/>
        </p:nvSpPr>
        <p:spPr>
          <a:xfrm>
            <a:off x="2148350" y="1084175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1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363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*Title Only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2" y="358574"/>
            <a:ext cx="8372901" cy="621711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TITLE AND CONTENT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8351" y="108417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3" name="Group 22" hidden="1">
            <a:extLst>
              <a:ext uri="{FF2B5EF4-FFF2-40B4-BE49-F238E27FC236}">
                <a16:creationId xmlns:a16="http://schemas.microsoft.com/office/drawing/2014/main" id="{9CDC428E-DBB5-1649-8291-2FA82A5C9E82}"/>
              </a:ext>
            </a:extLst>
          </p:cNvPr>
          <p:cNvGrpSpPr/>
          <p:nvPr/>
        </p:nvGrpSpPr>
        <p:grpSpPr>
          <a:xfrm>
            <a:off x="419100" y="1390650"/>
            <a:ext cx="8269876" cy="3314700"/>
            <a:chOff x="419099" y="1390650"/>
            <a:chExt cx="8269876" cy="33147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F1F8818-1FE6-2341-BE7A-993CECC5541D}"/>
                </a:ext>
              </a:extLst>
            </p:cNvPr>
            <p:cNvSpPr/>
            <p:nvPr userDrawn="1"/>
          </p:nvSpPr>
          <p:spPr>
            <a:xfrm>
              <a:off x="419100" y="1390650"/>
              <a:ext cx="4045324" cy="222907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/>
                <a:t>SPONSOR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BB991B3-C8CA-5842-83B0-825B25C421FB}"/>
                </a:ext>
              </a:extLst>
            </p:cNvPr>
            <p:cNvSpPr/>
            <p:nvPr userDrawn="1"/>
          </p:nvSpPr>
          <p:spPr>
            <a:xfrm>
              <a:off x="4643651" y="1390650"/>
              <a:ext cx="4045324" cy="222907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/>
                <a:t>FUNDING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CCDC5DB-87A9-9449-8FD5-702421FEB657}"/>
                </a:ext>
              </a:extLst>
            </p:cNvPr>
            <p:cNvSpPr/>
            <p:nvPr userDrawn="1"/>
          </p:nvSpPr>
          <p:spPr>
            <a:xfrm>
              <a:off x="419099" y="1765436"/>
              <a:ext cx="3493227" cy="2179547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200" b="1" dirty="0"/>
                <a:t>DESCRIPTION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Current projects exploring:</a:t>
              </a:r>
            </a:p>
            <a:p>
              <a:pPr marL="120647" indent="-12064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Identification and fingerprinting of electronic control units using ML/DL/AI</a:t>
              </a:r>
            </a:p>
            <a:p>
              <a:pPr marL="120647" indent="-12064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Creation of a vehicle simulation testbed </a:t>
              </a:r>
            </a:p>
            <a:p>
              <a:pPr marL="120647" indent="-12064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Creation of a automotive mobility testbed to safely test resilience measures such as sensor fusion</a:t>
              </a:r>
            </a:p>
            <a:p>
              <a:pPr marL="120647" indent="-12064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Threat modeling, </a:t>
              </a:r>
              <a:r>
                <a:rPr lang="en-US" sz="1200" dirty="0" err="1">
                  <a:solidFill>
                    <a:schemeClr val="tx1"/>
                  </a:solidFill>
                </a:rPr>
                <a:t>pentesting</a:t>
              </a:r>
              <a:r>
                <a:rPr lang="en-US" sz="1200" dirty="0">
                  <a:solidFill>
                    <a:schemeClr val="tx1"/>
                  </a:solidFill>
                </a:rPr>
                <a:t>, and risk analysis of vehicle to grid infrastructure (EVSE/</a:t>
              </a:r>
              <a:r>
                <a:rPr lang="en-US" sz="1200" dirty="0" err="1">
                  <a:solidFill>
                    <a:schemeClr val="tx1"/>
                  </a:solidFill>
                </a:rPr>
                <a:t>xFC</a:t>
              </a:r>
              <a:r>
                <a:rPr lang="en-US" sz="1200" dirty="0">
                  <a:solidFill>
                    <a:schemeClr val="tx1"/>
                  </a:solidFill>
                </a:rPr>
                <a:t>)</a:t>
              </a:r>
            </a:p>
            <a:p>
              <a:endParaRPr lang="en-US" sz="1200" b="1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B433469-4EFE-E542-978B-1448E472CC26}"/>
                </a:ext>
              </a:extLst>
            </p:cNvPr>
            <p:cNvSpPr/>
            <p:nvPr userDrawn="1"/>
          </p:nvSpPr>
          <p:spPr>
            <a:xfrm>
              <a:off x="4054358" y="1765436"/>
              <a:ext cx="2185332" cy="2179547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200" b="1" dirty="0"/>
                <a:t>RESULTS</a:t>
              </a:r>
            </a:p>
            <a:p>
              <a:pPr marL="114297" indent="-11429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Deliverables include simulation testbed software, physical testbed, industry papers, DOE white papers</a:t>
              </a:r>
            </a:p>
            <a:p>
              <a:pPr marL="114297" indent="-11429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Results will impact current charging infrastructure deployment and shape secure architectures and policy</a:t>
              </a:r>
            </a:p>
            <a:p>
              <a:endParaRPr lang="en-US" sz="1200" b="1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7654D32-AD25-E741-99D1-1FFB7CFA218F}"/>
                </a:ext>
              </a:extLst>
            </p:cNvPr>
            <p:cNvSpPr/>
            <p:nvPr userDrawn="1"/>
          </p:nvSpPr>
          <p:spPr>
            <a:xfrm>
              <a:off x="6392591" y="1765436"/>
              <a:ext cx="2296383" cy="2179547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200" b="1" dirty="0"/>
                <a:t>CONTRIBUTION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Techniques and tools developed apply to heavy vehicles which impact critical infrastructure, military operations, and commerce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4C35AC7-582F-7D4E-ADFB-FDB003388826}"/>
                </a:ext>
              </a:extLst>
            </p:cNvPr>
            <p:cNvSpPr/>
            <p:nvPr userDrawn="1"/>
          </p:nvSpPr>
          <p:spPr>
            <a:xfrm>
              <a:off x="419100" y="4098842"/>
              <a:ext cx="4045324" cy="606508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/>
                <a:t>ARGONNE CAPABILITIES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2101D9A-0D44-9848-B7BE-578BE7238C03}"/>
                </a:ext>
              </a:extLst>
            </p:cNvPr>
            <p:cNvSpPr/>
            <p:nvPr userDrawn="1"/>
          </p:nvSpPr>
          <p:spPr>
            <a:xfrm>
              <a:off x="4643651" y="4098842"/>
              <a:ext cx="4045324" cy="606508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/>
                <a:t>FUTURE 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80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Section Break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7902345-CDF3-E24C-86E4-4C9E2CC4D6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0"/>
          <a:stretch/>
        </p:blipFill>
        <p:spPr>
          <a:xfrm>
            <a:off x="0" y="-10684"/>
            <a:ext cx="9144000" cy="4488688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-1"/>
            <a:ext cx="9143999" cy="4488688"/>
          </a:xfrm>
          <a:noFill/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SECTION BREAK TITLE</a:t>
            </a:r>
          </a:p>
        </p:txBody>
      </p:sp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F5BFF999-B145-1C46-8778-9949300170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5919" y="4535386"/>
            <a:ext cx="2242075" cy="5821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5A24FD3-8F0E-DF4F-8C2E-F6970F4CAF4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22" y="4702076"/>
            <a:ext cx="2046368" cy="26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84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Section Break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7902345-CDF3-E24C-86E4-4C9E2CC4D6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9"/>
          <a:stretch/>
        </p:blipFill>
        <p:spPr>
          <a:xfrm>
            <a:off x="0" y="-10684"/>
            <a:ext cx="9144000" cy="4488688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" y="-10684"/>
            <a:ext cx="9143999" cy="4499371"/>
          </a:xfrm>
          <a:noFill/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SECTION BREAK TITLE</a:t>
            </a:r>
          </a:p>
        </p:txBody>
      </p:sp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F5BFF999-B145-1C46-8778-9949300170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5919" y="4535386"/>
            <a:ext cx="2242075" cy="5821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5A24FD3-8F0E-DF4F-8C2E-F6970F4CAF4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22" y="4702076"/>
            <a:ext cx="2046368" cy="26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Section Break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7902345-CDF3-E24C-86E4-4C9E2CC4D6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9"/>
          <a:stretch/>
        </p:blipFill>
        <p:spPr>
          <a:xfrm>
            <a:off x="0" y="-10684"/>
            <a:ext cx="9144000" cy="4488688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" y="-10684"/>
            <a:ext cx="9143999" cy="4499371"/>
          </a:xfrm>
          <a:noFill/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SECTION BREAK TITLE</a:t>
            </a:r>
          </a:p>
        </p:txBody>
      </p:sp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F5BFF999-B145-1C46-8778-9949300170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5919" y="4535386"/>
            <a:ext cx="2242075" cy="5821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5A24FD3-8F0E-DF4F-8C2E-F6970F4CAF4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22" y="4702076"/>
            <a:ext cx="2046368" cy="26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33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62AB12E-99C4-4099-949C-87EC785C43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0" cy="447800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6DD0B99-087C-1BA6-E0AF-B2117B8BAB72}"/>
              </a:ext>
            </a:extLst>
          </p:cNvPr>
          <p:cNvSpPr/>
          <p:nvPr userDrawn="1"/>
        </p:nvSpPr>
        <p:spPr>
          <a:xfrm>
            <a:off x="-1" y="0"/>
            <a:ext cx="9143999" cy="4478002"/>
          </a:xfrm>
          <a:prstGeom prst="rect">
            <a:avLst/>
          </a:prstGeom>
          <a:solidFill>
            <a:schemeClr val="accent4">
              <a:lumMod val="60000"/>
              <a:lumOff val="40000"/>
              <a:alpha val="41961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2"/>
            <a:ext cx="9143999" cy="4478002"/>
          </a:xfrm>
          <a:noFill/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Type in SECTION BREAK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22" y="4702076"/>
            <a:ext cx="2046368" cy="260262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C0D23278-3667-1F4A-8304-61669185B1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5919" y="4535386"/>
            <a:ext cx="2242075" cy="58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61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2" y="360245"/>
            <a:ext cx="8372901" cy="621711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2" y="1395284"/>
            <a:ext cx="8372901" cy="331708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add 1st-level bullet. Click an icon below to add table, graph or other imagery.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619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26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Only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2" y="358574"/>
            <a:ext cx="8372901" cy="621711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TITLE AND CONTENT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8351" y="108417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3" name="Group 22" hidden="1">
            <a:extLst>
              <a:ext uri="{FF2B5EF4-FFF2-40B4-BE49-F238E27FC236}">
                <a16:creationId xmlns:a16="http://schemas.microsoft.com/office/drawing/2014/main" id="{9CDC428E-DBB5-1649-8291-2FA82A5C9E82}"/>
              </a:ext>
            </a:extLst>
          </p:cNvPr>
          <p:cNvGrpSpPr/>
          <p:nvPr/>
        </p:nvGrpSpPr>
        <p:grpSpPr>
          <a:xfrm>
            <a:off x="419100" y="1390650"/>
            <a:ext cx="8269876" cy="3314700"/>
            <a:chOff x="419099" y="1390650"/>
            <a:chExt cx="8269876" cy="33147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F1F8818-1FE6-2341-BE7A-993CECC5541D}"/>
                </a:ext>
              </a:extLst>
            </p:cNvPr>
            <p:cNvSpPr/>
            <p:nvPr userDrawn="1"/>
          </p:nvSpPr>
          <p:spPr>
            <a:xfrm>
              <a:off x="419100" y="1390650"/>
              <a:ext cx="4045324" cy="222907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/>
                <a:t>SPONSOR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BB991B3-C8CA-5842-83B0-825B25C421FB}"/>
                </a:ext>
              </a:extLst>
            </p:cNvPr>
            <p:cNvSpPr/>
            <p:nvPr userDrawn="1"/>
          </p:nvSpPr>
          <p:spPr>
            <a:xfrm>
              <a:off x="4643651" y="1390650"/>
              <a:ext cx="4045324" cy="222907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/>
                <a:t>FUNDING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CCDC5DB-87A9-9449-8FD5-702421FEB657}"/>
                </a:ext>
              </a:extLst>
            </p:cNvPr>
            <p:cNvSpPr/>
            <p:nvPr userDrawn="1"/>
          </p:nvSpPr>
          <p:spPr>
            <a:xfrm>
              <a:off x="419099" y="1765436"/>
              <a:ext cx="3493227" cy="2179547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200" b="1" dirty="0"/>
                <a:t>DESCRIPTION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Current projects exploring:</a:t>
              </a:r>
            </a:p>
            <a:p>
              <a:pPr marL="120647" indent="-12064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Identification and fingerprinting of electronic control units using ML/DL/AI</a:t>
              </a:r>
            </a:p>
            <a:p>
              <a:pPr marL="120647" indent="-12064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Creation of a vehicle simulation testbed </a:t>
              </a:r>
            </a:p>
            <a:p>
              <a:pPr marL="120647" indent="-12064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Creation of a automotive mobility testbed to safely test resilience measures such as sensor fusion</a:t>
              </a:r>
            </a:p>
            <a:p>
              <a:pPr marL="120647" indent="-12064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Threat modeling, </a:t>
              </a:r>
              <a:r>
                <a:rPr lang="en-US" sz="1200" dirty="0" err="1">
                  <a:solidFill>
                    <a:schemeClr val="tx1"/>
                  </a:solidFill>
                </a:rPr>
                <a:t>pentesting</a:t>
              </a:r>
              <a:r>
                <a:rPr lang="en-US" sz="1200" dirty="0">
                  <a:solidFill>
                    <a:schemeClr val="tx1"/>
                  </a:solidFill>
                </a:rPr>
                <a:t>, and risk analysis of vehicle to grid infrastructure (EVSE/</a:t>
              </a:r>
              <a:r>
                <a:rPr lang="en-US" sz="1200" dirty="0" err="1">
                  <a:solidFill>
                    <a:schemeClr val="tx1"/>
                  </a:solidFill>
                </a:rPr>
                <a:t>xFC</a:t>
              </a:r>
              <a:r>
                <a:rPr lang="en-US" sz="1200" dirty="0">
                  <a:solidFill>
                    <a:schemeClr val="tx1"/>
                  </a:solidFill>
                </a:rPr>
                <a:t>)</a:t>
              </a:r>
            </a:p>
            <a:p>
              <a:endParaRPr lang="en-US" sz="1200" b="1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B433469-4EFE-E542-978B-1448E472CC26}"/>
                </a:ext>
              </a:extLst>
            </p:cNvPr>
            <p:cNvSpPr/>
            <p:nvPr userDrawn="1"/>
          </p:nvSpPr>
          <p:spPr>
            <a:xfrm>
              <a:off x="4054358" y="1765436"/>
              <a:ext cx="2185332" cy="2179547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200" b="1" dirty="0"/>
                <a:t>RESULTS</a:t>
              </a:r>
            </a:p>
            <a:p>
              <a:pPr marL="114297" indent="-11429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Deliverables include simulation testbed software, physical testbed, industry papers, DOE white papers</a:t>
              </a:r>
            </a:p>
            <a:p>
              <a:pPr marL="114297" indent="-114297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tx1"/>
                  </a:solidFill>
                </a:rPr>
                <a:t>Results will impact current charging infrastructure deployment and shape secure architectures and policy</a:t>
              </a:r>
            </a:p>
            <a:p>
              <a:endParaRPr lang="en-US" sz="1200" b="1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7654D32-AD25-E741-99D1-1FFB7CFA218F}"/>
                </a:ext>
              </a:extLst>
            </p:cNvPr>
            <p:cNvSpPr/>
            <p:nvPr userDrawn="1"/>
          </p:nvSpPr>
          <p:spPr>
            <a:xfrm>
              <a:off x="6392591" y="1765436"/>
              <a:ext cx="2296383" cy="2179547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200" b="1" dirty="0"/>
                <a:t>CONTRIBUTION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Techniques and tools developed apply to heavy vehicles which impact critical infrastructure, military operations, and commerce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4C35AC7-582F-7D4E-ADFB-FDB003388826}"/>
                </a:ext>
              </a:extLst>
            </p:cNvPr>
            <p:cNvSpPr/>
            <p:nvPr userDrawn="1"/>
          </p:nvSpPr>
          <p:spPr>
            <a:xfrm>
              <a:off x="419100" y="4098842"/>
              <a:ext cx="4045324" cy="606508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/>
                <a:t>ARGONNE CAPABILITIES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2101D9A-0D44-9848-B7BE-578BE7238C03}"/>
                </a:ext>
              </a:extLst>
            </p:cNvPr>
            <p:cNvSpPr/>
            <p:nvPr userDrawn="1"/>
          </p:nvSpPr>
          <p:spPr>
            <a:xfrm>
              <a:off x="4643651" y="4098842"/>
              <a:ext cx="4045324" cy="606508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b="1" dirty="0"/>
                <a:t>FUTURE 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651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*Titl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2" y="358574"/>
            <a:ext cx="8372901" cy="621711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TITLE AND CONTENT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8351" y="108417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56A010B-81D1-D941-BDE7-50CB6BFE52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859176"/>
              </p:ext>
            </p:extLst>
          </p:nvPr>
        </p:nvGraphicFramePr>
        <p:xfrm>
          <a:off x="457201" y="1518245"/>
          <a:ext cx="8372900" cy="3204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3225">
                  <a:extLst>
                    <a:ext uri="{9D8B030D-6E8A-4147-A177-3AD203B41FA5}">
                      <a16:colId xmlns:a16="http://schemas.microsoft.com/office/drawing/2014/main" val="953177877"/>
                    </a:ext>
                  </a:extLst>
                </a:gridCol>
                <a:gridCol w="2093225">
                  <a:extLst>
                    <a:ext uri="{9D8B030D-6E8A-4147-A177-3AD203B41FA5}">
                      <a16:colId xmlns:a16="http://schemas.microsoft.com/office/drawing/2014/main" val="3184500041"/>
                    </a:ext>
                  </a:extLst>
                </a:gridCol>
                <a:gridCol w="2093225">
                  <a:extLst>
                    <a:ext uri="{9D8B030D-6E8A-4147-A177-3AD203B41FA5}">
                      <a16:colId xmlns:a16="http://schemas.microsoft.com/office/drawing/2014/main" val="3933062838"/>
                    </a:ext>
                  </a:extLst>
                </a:gridCol>
                <a:gridCol w="2093225">
                  <a:extLst>
                    <a:ext uri="{9D8B030D-6E8A-4147-A177-3AD203B41FA5}">
                      <a16:colId xmlns:a16="http://schemas.microsoft.com/office/drawing/2014/main" val="434370605"/>
                    </a:ext>
                  </a:extLst>
                </a:gridCol>
              </a:tblGrid>
              <a:tr h="1068121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7385294"/>
                  </a:ext>
                </a:extLst>
              </a:tr>
              <a:tr h="106812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461716"/>
                  </a:ext>
                </a:extLst>
              </a:tr>
              <a:tr h="106812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438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6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20763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397182"/>
            <a:ext cx="4023360" cy="3317081"/>
          </a:xfrm>
        </p:spPr>
        <p:txBody>
          <a:bodyPr/>
          <a:lstStyle>
            <a:lvl1pPr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defRPr sz="1800"/>
            </a:lvl3pPr>
            <a:lvl4pPr marL="865166" indent="-171446">
              <a:defRPr sz="1800"/>
            </a:lvl4pPr>
            <a:lvl5pPr marL="1084236" indent="-171446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00588" y="1397182"/>
            <a:ext cx="4023360" cy="3317081"/>
          </a:xfrm>
        </p:spPr>
        <p:txBody>
          <a:bodyPr/>
          <a:lstStyle>
            <a:lvl1pPr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defRPr sz="1800"/>
            </a:lvl3pPr>
            <a:lvl4pPr marL="865166" indent="-171446">
              <a:defRPr sz="1800"/>
            </a:lvl4pPr>
            <a:lvl5pPr marL="1084236" indent="-171446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</p:spTree>
    <p:extLst>
      <p:ext uri="{BB962C8B-B14F-4D97-AF65-F5344CB8AC3E}">
        <p14:creationId xmlns:p14="http://schemas.microsoft.com/office/powerpoint/2010/main" val="5215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*TWO IMAGES - top horizontal">
  <p:cSld name="*TWO IMAGES - top horizontal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457201" y="1019437"/>
            <a:ext cx="8372901" cy="374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5A2"/>
              </a:buClr>
              <a:buSzPts val="2000"/>
              <a:buNone/>
              <a:defRPr sz="2000" b="1">
                <a:solidFill>
                  <a:srgbClr val="0065A2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body" idx="2"/>
          </p:nvPr>
        </p:nvSpPr>
        <p:spPr>
          <a:xfrm>
            <a:off x="488732" y="3141637"/>
            <a:ext cx="4114800" cy="1596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Char char="▪"/>
              <a:defRPr sz="18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 sz="1800"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0"/>
          <p:cNvSpPr txBox="1">
            <a:spLocks noGrp="1"/>
          </p:cNvSpPr>
          <p:nvPr>
            <p:ph type="body" idx="3"/>
          </p:nvPr>
        </p:nvSpPr>
        <p:spPr>
          <a:xfrm>
            <a:off x="4716216" y="3141637"/>
            <a:ext cx="4097585" cy="1596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Char char="▪"/>
              <a:defRPr sz="18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 sz="1800"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0"/>
          <p:cNvSpPr>
            <a:spLocks noGrp="1"/>
          </p:cNvSpPr>
          <p:nvPr>
            <p:ph type="pic" idx="4"/>
          </p:nvPr>
        </p:nvSpPr>
        <p:spPr>
          <a:xfrm>
            <a:off x="495679" y="1417871"/>
            <a:ext cx="4023360" cy="1714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86" name="Google Shape;86;p10"/>
          <p:cNvSpPr>
            <a:spLocks noGrp="1"/>
          </p:cNvSpPr>
          <p:nvPr>
            <p:ph type="pic" idx="5"/>
          </p:nvPr>
        </p:nvSpPr>
        <p:spPr>
          <a:xfrm>
            <a:off x="4709050" y="1417871"/>
            <a:ext cx="4023360" cy="1714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87" name="Google Shape;87;p10"/>
          <p:cNvSpPr txBox="1">
            <a:spLocks noGrp="1"/>
          </p:cNvSpPr>
          <p:nvPr>
            <p:ph type="title"/>
          </p:nvPr>
        </p:nvSpPr>
        <p:spPr>
          <a:xfrm>
            <a:off x="457201" y="358378"/>
            <a:ext cx="8372901" cy="62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0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Columns-TWO w/boxed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0895" y="1840702"/>
            <a:ext cx="4114800" cy="287691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189" indent="-173034">
              <a:defRPr sz="1800"/>
            </a:lvl2pPr>
            <a:lvl3pPr marL="627047" indent="-128585">
              <a:defRPr sz="1800"/>
            </a:lvl3pPr>
            <a:lvl4pPr marL="865166" indent="-171446">
              <a:defRPr sz="1800"/>
            </a:lvl4pPr>
            <a:lvl5pPr marL="1084236" indent="-171446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4875" y="1840702"/>
            <a:ext cx="4114800" cy="287691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189" indent="-173034">
              <a:defRPr sz="1800"/>
            </a:lvl2pPr>
            <a:lvl3pPr marL="627047" indent="-128585">
              <a:defRPr sz="1800"/>
            </a:lvl3pPr>
            <a:lvl4pPr marL="865166" indent="-171446">
              <a:defRPr sz="1800"/>
            </a:lvl4pPr>
            <a:lvl5pPr marL="1084236" indent="-171446"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714875" y="1406048"/>
            <a:ext cx="4114800" cy="46574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189" indent="-173034">
              <a:defRPr sz="1600"/>
            </a:lvl2pPr>
            <a:lvl3pPr marL="627047" indent="-128585">
              <a:defRPr sz="1400"/>
            </a:lvl3pPr>
            <a:lvl4pPr marL="865166" indent="-171446">
              <a:defRPr sz="1200"/>
            </a:lvl4pPr>
            <a:lvl5pPr marL="1084236" indent="-171446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  <a:noFill/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60895" y="1406048"/>
            <a:ext cx="4114800" cy="46574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  <a:effectLst/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189" indent="-173034">
              <a:defRPr sz="1600"/>
            </a:lvl2pPr>
            <a:lvl3pPr marL="627047" indent="-128585">
              <a:defRPr sz="1400"/>
            </a:lvl3pPr>
            <a:lvl4pPr marL="865166" indent="-171446">
              <a:defRPr sz="1200"/>
            </a:lvl4pPr>
            <a:lvl5pPr marL="1084236" indent="-171446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with box treatment</a:t>
            </a:r>
          </a:p>
        </p:txBody>
      </p:sp>
    </p:spTree>
    <p:extLst>
      <p:ext uri="{BB962C8B-B14F-4D97-AF65-F5344CB8AC3E}">
        <p14:creationId xmlns:p14="http://schemas.microsoft.com/office/powerpoint/2010/main" val="48109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WO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03576" y="1417873"/>
            <a:ext cx="4319750" cy="154083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spcBef>
                <a:spcPts val="0"/>
              </a:spcBef>
              <a:defRPr sz="1800"/>
            </a:lvl4pPr>
            <a:lvl5pPr marL="1084236" indent="-171446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81" y="1417872"/>
            <a:ext cx="3729481" cy="1565882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95681" y="3203317"/>
            <a:ext cx="3729481" cy="1565882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503576" y="3193095"/>
            <a:ext cx="4319750" cy="154083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spcBef>
                <a:spcPts val="0"/>
              </a:spcBef>
              <a:defRPr sz="1800"/>
            </a:lvl4pPr>
            <a:lvl5pPr marL="1084236" indent="-171446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8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HREE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5309" y="1451046"/>
            <a:ext cx="5814912" cy="977534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spcBef>
                <a:spcPts val="0"/>
              </a:spcBef>
              <a:defRPr sz="1600"/>
            </a:lvl4pPr>
            <a:lvl5pPr marL="1084236" indent="-171446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9394" y="1442712"/>
            <a:ext cx="2023746" cy="89010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87016" y="2620207"/>
            <a:ext cx="2028507" cy="89010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THREE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045309" y="2630977"/>
            <a:ext cx="5814912" cy="977534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spcBef>
                <a:spcPts val="0"/>
              </a:spcBef>
              <a:defRPr sz="1600"/>
            </a:lvl4pPr>
            <a:lvl5pPr marL="1084236" indent="-171446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87015" y="3807136"/>
            <a:ext cx="2028507" cy="89010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3045309" y="3794491"/>
            <a:ext cx="5814912" cy="977534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spcBef>
                <a:spcPts val="0"/>
              </a:spcBef>
              <a:defRPr sz="1600"/>
            </a:lvl4pPr>
            <a:lvl5pPr marL="1084236" indent="-171446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0520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WO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8732" y="3141637"/>
            <a:ext cx="4114800" cy="1596872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spcBef>
                <a:spcPts val="0"/>
              </a:spcBef>
              <a:defRPr sz="1800"/>
            </a:lvl4pPr>
            <a:lvl5pPr marL="1084236" indent="-171446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7" y="3141637"/>
            <a:ext cx="4097585" cy="1596872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spcBef>
                <a:spcPts val="0"/>
              </a:spcBef>
              <a:defRPr sz="1800"/>
            </a:lvl4pPr>
            <a:lvl5pPr marL="1084236" indent="-171446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417871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09050" y="1417871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top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</p:spTree>
    <p:extLst>
      <p:ext uri="{BB962C8B-B14F-4D97-AF65-F5344CB8AC3E}">
        <p14:creationId xmlns:p14="http://schemas.microsoft.com/office/powerpoint/2010/main" val="89238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WO IMAGES - Bottom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6890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408348"/>
            <a:ext cx="4114800" cy="128780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spcBef>
                <a:spcPts val="0"/>
              </a:spcBef>
              <a:defRPr sz="1800"/>
            </a:lvl4pPr>
            <a:lvl5pPr marL="1084236" indent="-171446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5" y="1408348"/>
            <a:ext cx="4114800" cy="128780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spcBef>
                <a:spcPts val="0"/>
              </a:spcBef>
              <a:defRPr sz="1800"/>
            </a:lvl4pPr>
            <a:lvl5pPr marL="1084236" indent="-171446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64146" y="2711336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30864" y="2711336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bottom HORIZONTAL</a:t>
            </a:r>
            <a:br>
              <a:rPr lang="en-US" dirty="0"/>
            </a:br>
            <a:r>
              <a:rPr lang="en-US" dirty="0"/>
              <a:t>WITH CAPTIONS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476267" y="4434669"/>
            <a:ext cx="3995723" cy="359070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750291" y="4444194"/>
            <a:ext cx="3995723" cy="359070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17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WO LRG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8732" y="4106865"/>
            <a:ext cx="4114800" cy="686876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spcBef>
                <a:spcPts val="0"/>
              </a:spcBef>
              <a:defRPr sz="1600"/>
            </a:lvl4pPr>
            <a:lvl5pPr marL="1084236" indent="-171446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7" y="4106865"/>
            <a:ext cx="4097585" cy="686876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spcBef>
                <a:spcPts val="0"/>
              </a:spcBef>
              <a:defRPr sz="1600"/>
            </a:lvl4pPr>
            <a:lvl5pPr marL="1084236" indent="-171446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420813"/>
            <a:ext cx="4023360" cy="268605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09050" y="1420813"/>
            <a:ext cx="4023360" cy="268605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Large IMAGES w/bullets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13594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PICS/caption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76630" y="1417047"/>
            <a:ext cx="3790374" cy="280811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76630" y="4256435"/>
            <a:ext cx="3840480" cy="438773"/>
          </a:xfrm>
        </p:spPr>
        <p:txBody>
          <a:bodyPr bIns="0" anchor="t" anchorCtr="0">
            <a:normAutofit/>
          </a:bodyPr>
          <a:lstStyle>
            <a:lvl1pPr marL="0" marR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4765130" y="1416463"/>
            <a:ext cx="3790374" cy="280811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765130" y="4255851"/>
            <a:ext cx="3840480" cy="438773"/>
          </a:xfrm>
        </p:spPr>
        <p:txBody>
          <a:bodyPr bIns="0" anchor="t" anchorCtr="0">
            <a:normAutofit/>
          </a:bodyPr>
          <a:lstStyle>
            <a:lvl1pPr marL="0" marR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764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64070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95879" y="2854960"/>
            <a:ext cx="2465584" cy="1609958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defRPr sz="1200"/>
            </a:lvl4pPr>
            <a:lvl5pPr marL="1084236" indent="-171446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81087" y="2854960"/>
            <a:ext cx="2465584" cy="1609958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defRPr sz="1200"/>
            </a:lvl4pPr>
            <a:lvl5pPr marL="1084236" indent="-171446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03079" y="1415696"/>
            <a:ext cx="2361244" cy="136543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3388287" y="1415696"/>
            <a:ext cx="2361244" cy="136543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6261696" y="2856835"/>
            <a:ext cx="2465584" cy="1609958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189" indent="-173034">
              <a:spcBef>
                <a:spcPts val="0"/>
              </a:spcBef>
              <a:defRPr sz="1800"/>
            </a:lvl2pPr>
            <a:lvl3pPr marL="627047" indent="-128585">
              <a:spcBef>
                <a:spcPts val="0"/>
              </a:spcBef>
              <a:defRPr sz="1800"/>
            </a:lvl3pPr>
            <a:lvl4pPr marL="865166" indent="-171446">
              <a:defRPr sz="1200"/>
            </a:lvl4pPr>
            <a:lvl5pPr marL="1084236" indent="-171446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268896" y="1417570"/>
            <a:ext cx="2361244" cy="136543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THREE IMAGES –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</p:spTree>
    <p:extLst>
      <p:ext uri="{BB962C8B-B14F-4D97-AF65-F5344CB8AC3E}">
        <p14:creationId xmlns:p14="http://schemas.microsoft.com/office/powerpoint/2010/main" val="418013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PICS/captions/bullets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418980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418980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418980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418980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1" y="3672521"/>
            <a:ext cx="8434552" cy="1086330"/>
          </a:xfrm>
          <a:noFill/>
        </p:spPr>
        <p:txBody>
          <a:bodyPr lIns="0" tIns="91440"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457189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800" b="1" i="0" kern="1200" cap="all" baseline="0" dirty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four images, captions and bullets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9" y="3127172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6" y="3127172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5" y="3127172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3" y="3127172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250230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PICS/caption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four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8"/>
            <a:ext cx="8372901" cy="207749"/>
          </a:xfrm>
          <a:ln>
            <a:noFill/>
          </a:ln>
        </p:spPr>
        <p:txBody>
          <a:bodyPr b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87437" y="1420814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87437" y="2822384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4912432" y="1420814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4912432" y="2822384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  <p:sp>
        <p:nvSpPr>
          <p:cNvPr id="20" name="Picture Placeholder 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87437" y="3097651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487437" y="4502675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  <p:sp>
        <p:nvSpPr>
          <p:cNvPr id="24" name="Picture Placeholder 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912432" y="3097651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4912432" y="4505518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</p:spTree>
    <p:extLst>
      <p:ext uri="{BB962C8B-B14F-4D97-AF65-F5344CB8AC3E}">
        <p14:creationId xmlns:p14="http://schemas.microsoft.com/office/powerpoint/2010/main" val="140897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*TWO IMAGES - Bottom horizontal">
  <p:cSld name="*TWO IMAGES - Bottom horizontal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1"/>
          </p:nvPr>
        </p:nvSpPr>
        <p:spPr>
          <a:xfrm>
            <a:off x="457201" y="1016890"/>
            <a:ext cx="8372901" cy="374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5A2"/>
              </a:buClr>
              <a:buSzPts val="2000"/>
              <a:buNone/>
              <a:defRPr sz="2000" b="1">
                <a:solidFill>
                  <a:srgbClr val="0065A2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 txBox="1">
            <a:spLocks noGrp="1"/>
          </p:cNvSpPr>
          <p:nvPr>
            <p:ph type="body" idx="2"/>
          </p:nvPr>
        </p:nvSpPr>
        <p:spPr>
          <a:xfrm>
            <a:off x="457200" y="1408347"/>
            <a:ext cx="4114800" cy="1287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Char char="▪"/>
              <a:defRPr sz="18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 sz="1800"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body" idx="3"/>
          </p:nvPr>
        </p:nvSpPr>
        <p:spPr>
          <a:xfrm>
            <a:off x="4716215" y="1408347"/>
            <a:ext cx="4114800" cy="1287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Char char="▪"/>
              <a:defRPr sz="18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 sz="1800"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1"/>
          <p:cNvSpPr>
            <a:spLocks noGrp="1"/>
          </p:cNvSpPr>
          <p:nvPr>
            <p:ph type="pic" idx="4"/>
          </p:nvPr>
        </p:nvSpPr>
        <p:spPr>
          <a:xfrm>
            <a:off x="464146" y="2711336"/>
            <a:ext cx="4023360" cy="1714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95" name="Google Shape;95;p11"/>
          <p:cNvSpPr>
            <a:spLocks noGrp="1"/>
          </p:cNvSpPr>
          <p:nvPr>
            <p:ph type="pic" idx="5"/>
          </p:nvPr>
        </p:nvSpPr>
        <p:spPr>
          <a:xfrm>
            <a:off x="4730864" y="2711336"/>
            <a:ext cx="4023360" cy="1714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96" name="Google Shape;96;p11"/>
          <p:cNvSpPr txBox="1">
            <a:spLocks noGrp="1"/>
          </p:cNvSpPr>
          <p:nvPr>
            <p:ph type="title"/>
          </p:nvPr>
        </p:nvSpPr>
        <p:spPr>
          <a:xfrm>
            <a:off x="457201" y="358378"/>
            <a:ext cx="8372901" cy="62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1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1"/>
          <p:cNvSpPr txBox="1">
            <a:spLocks noGrp="1"/>
          </p:cNvSpPr>
          <p:nvPr>
            <p:ph type="body" idx="6"/>
          </p:nvPr>
        </p:nvSpPr>
        <p:spPr>
          <a:xfrm>
            <a:off x="476266" y="4434669"/>
            <a:ext cx="3995723" cy="35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200"/>
              <a:buNone/>
              <a:defRPr sz="12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1"/>
          <p:cNvSpPr txBox="1">
            <a:spLocks noGrp="1"/>
          </p:cNvSpPr>
          <p:nvPr>
            <p:ph type="body" idx="7"/>
          </p:nvPr>
        </p:nvSpPr>
        <p:spPr>
          <a:xfrm>
            <a:off x="4750290" y="4444194"/>
            <a:ext cx="3995723" cy="35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200"/>
              <a:buNone/>
              <a:defRPr sz="12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Charts, Graphs,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graph, chart or table slide. </a:t>
            </a:r>
            <a:br>
              <a:rPr lang="en-US" dirty="0"/>
            </a:br>
            <a:r>
              <a:rPr lang="en-US" dirty="0"/>
              <a:t>Headline in all caps, Arial Font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2" y="1417579"/>
            <a:ext cx="8372901" cy="302239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an icon below to add a chart, graph, or table.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43573" y="4457863"/>
            <a:ext cx="3711039" cy="240746"/>
          </a:xfrm>
        </p:spPr>
        <p:txBody>
          <a:bodyPr bIns="0" anchor="t" anchorCtr="0"/>
          <a:lstStyle>
            <a:lvl1pPr marL="0" indent="0">
              <a:buNone/>
              <a:defRPr sz="1050" baseline="0"/>
            </a:lvl1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75003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5042"/>
            <a:ext cx="9144000" cy="5148543"/>
          </a:xfrm>
          <a:prstGeom prst="rect">
            <a:avLst/>
          </a:prstGeom>
          <a:solidFill>
            <a:srgbClr val="1C1C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2" y="386955"/>
            <a:ext cx="8372901" cy="604513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AND CONTENT SLIDE. </a:t>
            </a:r>
            <a:br>
              <a:rPr lang="en-US" dirty="0"/>
            </a:br>
            <a:r>
              <a:rPr lang="en-US" dirty="0"/>
              <a:t>Headline in all caps, Arial Font.</a:t>
            </a:r>
          </a:p>
        </p:txBody>
      </p:sp>
    </p:spTree>
    <p:extLst>
      <p:ext uri="{BB962C8B-B14F-4D97-AF65-F5344CB8AC3E}">
        <p14:creationId xmlns:p14="http://schemas.microsoft.com/office/powerpoint/2010/main" val="240972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854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close up of a sign&#10;&#10;Description automatically generated">
            <a:extLst>
              <a:ext uri="{FF2B5EF4-FFF2-40B4-BE49-F238E27FC236}">
                <a16:creationId xmlns:a16="http://schemas.microsoft.com/office/drawing/2014/main" id="{033A2C4E-B105-AD4E-8FDE-BD99A58863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8802" y="4453794"/>
            <a:ext cx="2592519" cy="673172"/>
          </a:xfrm>
          <a:prstGeom prst="rect">
            <a:avLst/>
          </a:prstGeom>
        </p:spPr>
      </p:pic>
      <p:sp>
        <p:nvSpPr>
          <p:cNvPr id="17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468796" y="574696"/>
            <a:ext cx="5685350" cy="304654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8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Optional one line subhead, </a:t>
            </a:r>
            <a:r>
              <a:rPr lang="en-US" dirty="0" err="1"/>
              <a:t>url</a:t>
            </a:r>
            <a:r>
              <a:rPr lang="en-US" dirty="0"/>
              <a:t> or date</a:t>
            </a:r>
          </a:p>
        </p:txBody>
      </p:sp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7" y="1266825"/>
            <a:ext cx="4280275" cy="202996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" y="1266825"/>
            <a:ext cx="4863724" cy="2029968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A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266825"/>
            <a:ext cx="239714" cy="2029968"/>
          </a:xfrm>
          <a:solidFill>
            <a:schemeClr val="tx2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2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2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3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3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8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r>
              <a:rPr lang="en-US" dirty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8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22" y="4702076"/>
            <a:ext cx="2046368" cy="26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52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F362DF68-E9A6-3A4D-8807-FED7088721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4488688"/>
          </a:xfrm>
          <a:prstGeom prst="rect">
            <a:avLst/>
          </a:prstGeom>
        </p:spPr>
      </p:pic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7" y="1266825"/>
            <a:ext cx="4280275" cy="202996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" y="1266825"/>
            <a:ext cx="4863724" cy="2029968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B 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1" y="153715"/>
            <a:ext cx="5851526" cy="969169"/>
          </a:xfrm>
        </p:spPr>
        <p:txBody>
          <a:bodyPr lIns="457200" rIns="274320" anchor="ctr"/>
          <a:lstStyle>
            <a:lvl1pPr marL="0" indent="0">
              <a:buNone/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Month Day, 2021</a:t>
            </a:r>
          </a:p>
        </p:txBody>
      </p:sp>
      <p:sp>
        <p:nvSpPr>
          <p:cNvPr id="85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2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6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2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3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3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89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8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90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8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266825"/>
            <a:ext cx="239714" cy="2029968"/>
          </a:xfrm>
          <a:solidFill>
            <a:schemeClr val="tx2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pic>
        <p:nvPicPr>
          <p:cNvPr id="23" name="Picture 22" descr="A close up of a sign&#10;&#10;Description automatically generated">
            <a:extLst>
              <a:ext uri="{FF2B5EF4-FFF2-40B4-BE49-F238E27FC236}">
                <a16:creationId xmlns:a16="http://schemas.microsoft.com/office/drawing/2014/main" id="{3ED98465-142B-874D-9BEF-93A1086E7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5919" y="4535386"/>
            <a:ext cx="2242075" cy="58217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1761542-C518-9E4E-BE7F-FE23A2605BA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22" y="4702076"/>
            <a:ext cx="2046368" cy="26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9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Cover Option 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close up of a sign&#10;&#10;Description automatically generated">
            <a:extLst>
              <a:ext uri="{FF2B5EF4-FFF2-40B4-BE49-F238E27FC236}">
                <a16:creationId xmlns:a16="http://schemas.microsoft.com/office/drawing/2014/main" id="{7E2FAC2F-5DA3-DF47-A636-2A95DC1252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8316" y="58558"/>
            <a:ext cx="2201070" cy="571529"/>
          </a:xfrm>
          <a:prstGeom prst="rect">
            <a:avLst/>
          </a:prstGeom>
        </p:spPr>
      </p:pic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2" y="3709175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2" y="399225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endParaRPr lang="en-US" dirty="0"/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3" y="3709175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3" y="399225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674682"/>
            <a:ext cx="8925874" cy="2071151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2794775"/>
            <a:ext cx="8452904" cy="647160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 cover option c 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8" y="3709175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8" y="399225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3441936"/>
            <a:ext cx="8484914" cy="248308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674680"/>
            <a:ext cx="224589" cy="2071116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503239" y="300962"/>
            <a:ext cx="5984648" cy="331077"/>
          </a:xfrm>
        </p:spPr>
        <p:txBody>
          <a:bodyPr/>
          <a:lstStyle>
            <a:lvl1pPr marL="0" indent="0">
              <a:buNone/>
              <a:defRPr sz="1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z="1000" b="0" cap="all" dirty="0">
                <a:solidFill>
                  <a:srgbClr val="000000"/>
                </a:solidFill>
              </a:rPr>
              <a:t>Type in Name of </a:t>
            </a:r>
            <a:r>
              <a:rPr lang="en-US" sz="1000" b="0" cap="all" dirty="0" err="1">
                <a:solidFill>
                  <a:srgbClr val="000000"/>
                </a:solidFill>
              </a:rPr>
              <a:t>fACILITY</a:t>
            </a:r>
            <a:r>
              <a:rPr lang="en-US" sz="1000" b="0" cap="all" dirty="0">
                <a:solidFill>
                  <a:srgbClr val="000000"/>
                </a:solidFill>
              </a:rPr>
              <a:t>, division, group, program or </a:t>
            </a:r>
            <a:r>
              <a:rPr lang="en-US" sz="1000" dirty="0">
                <a:solidFill>
                  <a:srgbClr val="000000"/>
                </a:solidFill>
              </a:rPr>
              <a:t>www.anl.gov</a:t>
            </a:r>
          </a:p>
        </p:txBody>
      </p:sp>
      <p:sp>
        <p:nvSpPr>
          <p:cNvPr id="17" name="Text Placeholder 45"/>
          <p:cNvSpPr>
            <a:spLocks noGrp="1"/>
          </p:cNvSpPr>
          <p:nvPr>
            <p:ph type="body" sz="quarter" idx="27" hasCustomPrompt="1"/>
          </p:nvPr>
        </p:nvSpPr>
        <p:spPr>
          <a:xfrm>
            <a:off x="6360197" y="4570711"/>
            <a:ext cx="2692872" cy="386558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22" y="4702076"/>
            <a:ext cx="2046368" cy="26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0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Cover Option 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close up of a sign&#10;&#10;Description automatically generated">
            <a:extLst>
              <a:ext uri="{FF2B5EF4-FFF2-40B4-BE49-F238E27FC236}">
                <a16:creationId xmlns:a16="http://schemas.microsoft.com/office/drawing/2014/main" id="{F98DCACE-65A7-5044-AE4A-0380388C94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2888" y="139140"/>
            <a:ext cx="2201070" cy="571529"/>
          </a:xfrm>
          <a:prstGeom prst="rect">
            <a:avLst/>
          </a:prstGeom>
        </p:spPr>
      </p:pic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2" y="3436223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2" y="3719301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3" y="3436223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3" y="3719302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1261206"/>
            <a:ext cx="8925874" cy="2071151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2" y="82770"/>
            <a:ext cx="6776128" cy="839426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</a:t>
            </a:r>
            <a:br>
              <a:rPr lang="en-US" dirty="0"/>
            </a:br>
            <a:r>
              <a:rPr lang="en-US" dirty="0"/>
              <a:t>Cover option D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8" y="3436223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8" y="3719302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922196"/>
            <a:ext cx="8484914" cy="248308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1261204"/>
            <a:ext cx="224589" cy="2071116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6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360197" y="4570711"/>
            <a:ext cx="2692872" cy="386558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22" y="4702076"/>
            <a:ext cx="2046368" cy="26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5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Pic - Full Fram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8" y="6978"/>
            <a:ext cx="8925873" cy="5143500"/>
          </a:xfrm>
          <a:solidFill>
            <a:schemeClr val="bg1"/>
          </a:solidFill>
        </p:spPr>
        <p:txBody>
          <a:bodyPr lIns="0" tIns="16459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 then right click image and “SEND IMAGE TO BACK”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581400"/>
            <a:ext cx="9144000" cy="1562100"/>
          </a:xfrm>
          <a:solidFill>
            <a:schemeClr val="tx2">
              <a:alpha val="91000"/>
            </a:schemeClr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3782231"/>
            <a:ext cx="8321040" cy="1030194"/>
          </a:xfrm>
        </p:spPr>
        <p:txBody>
          <a:bodyPr lIns="0" anchor="t"/>
          <a:lstStyle>
            <a:lvl1pPr>
              <a:defRPr sz="24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Full-frame image layout  –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5659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Pic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742092"/>
            <a:ext cx="9144000" cy="2401409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1" y="3893640"/>
            <a:ext cx="8434552" cy="1359776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8" y="-1"/>
            <a:ext cx="8925873" cy="2742010"/>
          </a:xfrm>
          <a:solidFill>
            <a:schemeClr val="bg1"/>
          </a:solidFill>
        </p:spPr>
        <p:txBody>
          <a:bodyPr lIns="0"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265039"/>
            <a:ext cx="8674100" cy="590324"/>
          </a:xfrm>
        </p:spPr>
        <p:txBody>
          <a:bodyPr lIns="0"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one image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85607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Pic - TWO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0" y="2742092"/>
            <a:ext cx="9144000" cy="2401409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1"/>
            <a:ext cx="4480560" cy="2747963"/>
          </a:xfrm>
          <a:solidFill>
            <a:schemeClr val="bg1">
              <a:lumMod val="7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682525" y="1"/>
            <a:ext cx="4480560" cy="2747963"/>
          </a:xfrm>
          <a:solidFill>
            <a:schemeClr val="bg1">
              <a:lumMod val="8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255513"/>
            <a:ext cx="8674100" cy="590324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TWO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1" y="3884115"/>
            <a:ext cx="8434552" cy="1359776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6533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*TWO LRG IMAGES - top horizontal">
  <p:cSld name="*TWO LRG IMAGES - top horizontal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1"/>
          </p:nvPr>
        </p:nvSpPr>
        <p:spPr>
          <a:xfrm>
            <a:off x="488732" y="4106864"/>
            <a:ext cx="4114800" cy="686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Char char="▪"/>
              <a:defRPr sz="18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600"/>
              <a:buChar char="»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12"/>
          <p:cNvSpPr txBox="1">
            <a:spLocks noGrp="1"/>
          </p:cNvSpPr>
          <p:nvPr>
            <p:ph type="body" idx="2"/>
          </p:nvPr>
        </p:nvSpPr>
        <p:spPr>
          <a:xfrm>
            <a:off x="4716216" y="4106864"/>
            <a:ext cx="4097585" cy="686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Char char="▪"/>
              <a:defRPr sz="18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600"/>
              <a:buChar char="»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2"/>
          <p:cNvSpPr>
            <a:spLocks noGrp="1"/>
          </p:cNvSpPr>
          <p:nvPr>
            <p:ph type="pic" idx="3"/>
          </p:nvPr>
        </p:nvSpPr>
        <p:spPr>
          <a:xfrm>
            <a:off x="495679" y="1420813"/>
            <a:ext cx="4023360" cy="268605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05" name="Google Shape;105;p12"/>
          <p:cNvSpPr>
            <a:spLocks noGrp="1"/>
          </p:cNvSpPr>
          <p:nvPr>
            <p:ph type="pic" idx="4"/>
          </p:nvPr>
        </p:nvSpPr>
        <p:spPr>
          <a:xfrm>
            <a:off x="4709050" y="1420813"/>
            <a:ext cx="4023360" cy="268605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06" name="Google Shape;106;p12"/>
          <p:cNvSpPr txBox="1">
            <a:spLocks noGrp="1"/>
          </p:cNvSpPr>
          <p:nvPr>
            <p:ph type="title"/>
          </p:nvPr>
        </p:nvSpPr>
        <p:spPr>
          <a:xfrm>
            <a:off x="457201" y="358378"/>
            <a:ext cx="8372901" cy="62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2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2"/>
          <p:cNvSpPr txBox="1">
            <a:spLocks noGrp="1"/>
          </p:cNvSpPr>
          <p:nvPr>
            <p:ph type="body" idx="5"/>
          </p:nvPr>
        </p:nvSpPr>
        <p:spPr>
          <a:xfrm>
            <a:off x="457201" y="1009912"/>
            <a:ext cx="8372901" cy="374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5A2"/>
              </a:buClr>
              <a:buSzPts val="2000"/>
              <a:buNone/>
              <a:defRPr sz="2000" b="1">
                <a:solidFill>
                  <a:srgbClr val="0065A2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Pic - THREE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2742092"/>
            <a:ext cx="9144000" cy="2401409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"/>
            <a:ext cx="2990088" cy="275523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194237" y="1"/>
            <a:ext cx="2990088" cy="275523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186112" y="1"/>
            <a:ext cx="2957888" cy="275523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1" y="3893640"/>
            <a:ext cx="8434552" cy="1359776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265039"/>
            <a:ext cx="8674100" cy="590324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Three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3263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Pic - FOU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0"/>
            <a:ext cx="9144000" cy="5143500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240632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240632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240632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240632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1" y="3484065"/>
            <a:ext cx="8434552" cy="1359776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four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9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6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5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3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3"/>
          </p:nvPr>
        </p:nvSpPr>
        <p:spPr>
          <a:xfrm>
            <a:off x="0" y="-1"/>
            <a:ext cx="228600" cy="51435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5457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cap="none"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2" y="1108553"/>
            <a:ext cx="8372901" cy="361687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add 1st-level bullet. Click an icon below to add table, graph or other imagery.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45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2" y="367904"/>
            <a:ext cx="8372901" cy="621711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TITLE AND CONTENT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101943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2148351" y="108417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>
              <a:solidFill>
                <a:srgbClr val="4748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89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*PICS/caption - TWO images">
  <p:cSld name="*PICS/caption - TWO image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3"/>
          <p:cNvSpPr>
            <a:spLocks noGrp="1"/>
          </p:cNvSpPr>
          <p:nvPr>
            <p:ph type="pic" idx="2"/>
          </p:nvPr>
        </p:nvSpPr>
        <p:spPr>
          <a:xfrm>
            <a:off x="676630" y="1417046"/>
            <a:ext cx="3790374" cy="280811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11" name="Google Shape;111;p13"/>
          <p:cNvSpPr txBox="1">
            <a:spLocks noGrp="1"/>
          </p:cNvSpPr>
          <p:nvPr>
            <p:ph type="body" idx="1"/>
          </p:nvPr>
        </p:nvSpPr>
        <p:spPr>
          <a:xfrm>
            <a:off x="676630" y="4256434"/>
            <a:ext cx="3840480" cy="4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Font typeface="Noto Sans Symbols"/>
              <a:buNone/>
              <a:defRPr sz="1200" b="0" cap="none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title"/>
          </p:nvPr>
        </p:nvSpPr>
        <p:spPr>
          <a:xfrm>
            <a:off x="457201" y="358378"/>
            <a:ext cx="8372901" cy="62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body" idx="3"/>
          </p:nvPr>
        </p:nvSpPr>
        <p:spPr>
          <a:xfrm>
            <a:off x="457201" y="1009912"/>
            <a:ext cx="8372901" cy="374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5A2"/>
              </a:buClr>
              <a:buSzPts val="2000"/>
              <a:buNone/>
              <a:defRPr sz="2000" b="1">
                <a:solidFill>
                  <a:srgbClr val="0065A2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13"/>
          <p:cNvSpPr>
            <a:spLocks noGrp="1"/>
          </p:cNvSpPr>
          <p:nvPr>
            <p:ph type="pic" idx="4"/>
          </p:nvPr>
        </p:nvSpPr>
        <p:spPr>
          <a:xfrm>
            <a:off x="4765130" y="1416462"/>
            <a:ext cx="3790374" cy="280811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16" name="Google Shape;116;p13"/>
          <p:cNvSpPr txBox="1">
            <a:spLocks noGrp="1"/>
          </p:cNvSpPr>
          <p:nvPr>
            <p:ph type="body" idx="5"/>
          </p:nvPr>
        </p:nvSpPr>
        <p:spPr>
          <a:xfrm>
            <a:off x="4765130" y="4255850"/>
            <a:ext cx="3840480" cy="4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Font typeface="Noto Sans Symbols"/>
              <a:buNone/>
              <a:defRPr sz="1200" b="0" cap="none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13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*THREE IMAGES">
  <p:cSld name="*THREE IMAGES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4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0" name="Google Shape;120;p14"/>
          <p:cNvSpPr txBox="1">
            <a:spLocks noGrp="1"/>
          </p:cNvSpPr>
          <p:nvPr>
            <p:ph type="body" idx="1"/>
          </p:nvPr>
        </p:nvSpPr>
        <p:spPr>
          <a:xfrm>
            <a:off x="457201" y="1019437"/>
            <a:ext cx="8372901" cy="364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5A2"/>
              </a:buClr>
              <a:buSzPts val="2000"/>
              <a:buNone/>
              <a:defRPr sz="2000" b="1">
                <a:solidFill>
                  <a:srgbClr val="0065A2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4"/>
          <p:cNvSpPr txBox="1">
            <a:spLocks noGrp="1"/>
          </p:cNvSpPr>
          <p:nvPr>
            <p:ph type="body" idx="2"/>
          </p:nvPr>
        </p:nvSpPr>
        <p:spPr>
          <a:xfrm>
            <a:off x="495879" y="2854960"/>
            <a:ext cx="2465584" cy="1609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Char char="▪"/>
              <a:defRPr sz="18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 sz="1800"/>
            </a:lvl3pPr>
            <a:lvl4pPr marL="1828800" lvl="3" indent="-3048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Char char="–"/>
              <a:defRPr sz="1200"/>
            </a:lvl4pPr>
            <a:lvl5pPr marL="2286000" lvl="4" indent="-3048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Char char="»"/>
              <a:defRPr sz="12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4"/>
          <p:cNvSpPr txBox="1">
            <a:spLocks noGrp="1"/>
          </p:cNvSpPr>
          <p:nvPr>
            <p:ph type="body" idx="3"/>
          </p:nvPr>
        </p:nvSpPr>
        <p:spPr>
          <a:xfrm>
            <a:off x="3381086" y="2854960"/>
            <a:ext cx="2465584" cy="1609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Char char="▪"/>
              <a:defRPr sz="18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 sz="1800"/>
            </a:lvl3pPr>
            <a:lvl4pPr marL="1828800" lvl="3" indent="-3048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Char char="–"/>
              <a:defRPr sz="1200"/>
            </a:lvl4pPr>
            <a:lvl5pPr marL="2286000" lvl="4" indent="-3048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Char char="»"/>
              <a:defRPr sz="12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4"/>
          <p:cNvSpPr>
            <a:spLocks noGrp="1"/>
          </p:cNvSpPr>
          <p:nvPr>
            <p:ph type="pic" idx="4"/>
          </p:nvPr>
        </p:nvSpPr>
        <p:spPr>
          <a:xfrm>
            <a:off x="503079" y="1415695"/>
            <a:ext cx="2361244" cy="1365433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24" name="Google Shape;124;p14"/>
          <p:cNvSpPr>
            <a:spLocks noGrp="1"/>
          </p:cNvSpPr>
          <p:nvPr>
            <p:ph type="pic" idx="5"/>
          </p:nvPr>
        </p:nvSpPr>
        <p:spPr>
          <a:xfrm>
            <a:off x="3388286" y="1415695"/>
            <a:ext cx="2361244" cy="1365433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25" name="Google Shape;125;p14"/>
          <p:cNvSpPr txBox="1">
            <a:spLocks noGrp="1"/>
          </p:cNvSpPr>
          <p:nvPr>
            <p:ph type="body" idx="6"/>
          </p:nvPr>
        </p:nvSpPr>
        <p:spPr>
          <a:xfrm>
            <a:off x="6261696" y="2856834"/>
            <a:ext cx="2465584" cy="1609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Char char="▪"/>
              <a:defRPr sz="1800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 sz="1800"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 sz="1800"/>
            </a:lvl3pPr>
            <a:lvl4pPr marL="1828800" lvl="3" indent="-3048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Char char="–"/>
              <a:defRPr sz="1200"/>
            </a:lvl4pPr>
            <a:lvl5pPr marL="2286000" lvl="4" indent="-3048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Char char="»"/>
              <a:defRPr sz="12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4"/>
          <p:cNvSpPr>
            <a:spLocks noGrp="1"/>
          </p:cNvSpPr>
          <p:nvPr>
            <p:ph type="pic" idx="7"/>
          </p:nvPr>
        </p:nvSpPr>
        <p:spPr>
          <a:xfrm>
            <a:off x="6268896" y="1417569"/>
            <a:ext cx="2361244" cy="1365433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27" name="Google Shape;127;p14"/>
          <p:cNvSpPr txBox="1">
            <a:spLocks noGrp="1"/>
          </p:cNvSpPr>
          <p:nvPr>
            <p:ph type="title"/>
          </p:nvPr>
        </p:nvSpPr>
        <p:spPr>
          <a:xfrm>
            <a:off x="457201" y="358378"/>
            <a:ext cx="8372901" cy="62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4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*PICS/captions/bullets - FOUR Images">
  <p:cSld name="*PICS/captions/bullets - FOUR Images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5"/>
          <p:cNvSpPr>
            <a:spLocks noGrp="1"/>
          </p:cNvSpPr>
          <p:nvPr>
            <p:ph type="pic" idx="2"/>
          </p:nvPr>
        </p:nvSpPr>
        <p:spPr>
          <a:xfrm>
            <a:off x="218127" y="1418980"/>
            <a:ext cx="2240280" cy="167871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31" name="Google Shape;131;p15"/>
          <p:cNvSpPr>
            <a:spLocks noGrp="1"/>
          </p:cNvSpPr>
          <p:nvPr>
            <p:ph type="pic" idx="3"/>
          </p:nvPr>
        </p:nvSpPr>
        <p:spPr>
          <a:xfrm>
            <a:off x="2453235" y="1418980"/>
            <a:ext cx="2240280" cy="1678712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32" name="Google Shape;132;p15"/>
          <p:cNvSpPr>
            <a:spLocks noGrp="1"/>
          </p:cNvSpPr>
          <p:nvPr>
            <p:ph type="pic" idx="4"/>
          </p:nvPr>
        </p:nvSpPr>
        <p:spPr>
          <a:xfrm>
            <a:off x="4688341" y="1418980"/>
            <a:ext cx="2240280" cy="167871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33" name="Google Shape;133;p15"/>
          <p:cNvSpPr>
            <a:spLocks noGrp="1"/>
          </p:cNvSpPr>
          <p:nvPr>
            <p:ph type="pic" idx="5"/>
          </p:nvPr>
        </p:nvSpPr>
        <p:spPr>
          <a:xfrm>
            <a:off x="6906022" y="1418980"/>
            <a:ext cx="2240280" cy="1678712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34" name="Google Shape;134;p15"/>
          <p:cNvSpPr txBox="1">
            <a:spLocks noGrp="1"/>
          </p:cNvSpPr>
          <p:nvPr>
            <p:ph type="body" idx="1"/>
          </p:nvPr>
        </p:nvSpPr>
        <p:spPr>
          <a:xfrm>
            <a:off x="469900" y="3672521"/>
            <a:ext cx="8434552" cy="1086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Autofit/>
          </a:bodyPr>
          <a:lstStyle>
            <a:lvl1pPr marL="457200" lvl="0" indent="-355600" algn="l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Char char="▪"/>
              <a:defRPr sz="2000">
                <a:solidFill>
                  <a:srgbClr val="000000"/>
                </a:solidFill>
              </a:defRPr>
            </a:lvl1pPr>
            <a:lvl2pPr marL="914400" lvl="1" indent="-355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–"/>
              <a:defRPr sz="2000">
                <a:solidFill>
                  <a:srgbClr val="000000"/>
                </a:solidFill>
              </a:defRPr>
            </a:lvl2pPr>
            <a:lvl3pPr marL="1371600" lvl="2" indent="-355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>
                <a:solidFill>
                  <a:srgbClr val="000000"/>
                </a:solidFill>
              </a:defRPr>
            </a:lvl3pPr>
            <a:lvl4pPr marL="1828800" lvl="3" indent="-355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–"/>
              <a:defRPr sz="2000">
                <a:solidFill>
                  <a:srgbClr val="000000"/>
                </a:solidFill>
              </a:defRPr>
            </a:lvl4pPr>
            <a:lvl5pPr marL="2286000" lvl="4" indent="-3556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»"/>
              <a:defRPr sz="2000">
                <a:solidFill>
                  <a:srgbClr val="000000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15"/>
          <p:cNvSpPr txBox="1">
            <a:spLocks noGrp="1"/>
          </p:cNvSpPr>
          <p:nvPr>
            <p:ph type="title"/>
          </p:nvPr>
        </p:nvSpPr>
        <p:spPr>
          <a:xfrm>
            <a:off x="457201" y="358378"/>
            <a:ext cx="8372901" cy="62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 sz="2800" b="1" i="0" cap="none">
                <a:solidFill>
                  <a:srgbClr val="23242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5"/>
          <p:cNvSpPr txBox="1">
            <a:spLocks noGrp="1"/>
          </p:cNvSpPr>
          <p:nvPr>
            <p:ph type="body" idx="6"/>
          </p:nvPr>
        </p:nvSpPr>
        <p:spPr>
          <a:xfrm>
            <a:off x="218128" y="3127171"/>
            <a:ext cx="2238469" cy="358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 b="0">
                <a:solidFill>
                  <a:srgbClr val="000000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15"/>
          <p:cNvSpPr txBox="1">
            <a:spLocks noGrp="1"/>
          </p:cNvSpPr>
          <p:nvPr>
            <p:ph type="body" idx="7"/>
          </p:nvPr>
        </p:nvSpPr>
        <p:spPr>
          <a:xfrm>
            <a:off x="2442595" y="3127171"/>
            <a:ext cx="2238469" cy="358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 b="0">
                <a:solidFill>
                  <a:srgbClr val="000000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15"/>
          <p:cNvSpPr txBox="1">
            <a:spLocks noGrp="1"/>
          </p:cNvSpPr>
          <p:nvPr>
            <p:ph type="body" idx="8"/>
          </p:nvPr>
        </p:nvSpPr>
        <p:spPr>
          <a:xfrm>
            <a:off x="4681064" y="3127171"/>
            <a:ext cx="2238469" cy="358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 b="0">
                <a:solidFill>
                  <a:srgbClr val="000000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15"/>
          <p:cNvSpPr txBox="1">
            <a:spLocks noGrp="1"/>
          </p:cNvSpPr>
          <p:nvPr>
            <p:ph type="body" idx="9"/>
          </p:nvPr>
        </p:nvSpPr>
        <p:spPr>
          <a:xfrm>
            <a:off x="6905532" y="3127171"/>
            <a:ext cx="2238469" cy="358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lvl="0" indent="-22860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 b="0">
                <a:solidFill>
                  <a:srgbClr val="000000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15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5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2" name="Google Shape;142;p15"/>
          <p:cNvSpPr txBox="1">
            <a:spLocks noGrp="1"/>
          </p:cNvSpPr>
          <p:nvPr>
            <p:ph type="body" idx="13"/>
          </p:nvPr>
        </p:nvSpPr>
        <p:spPr>
          <a:xfrm>
            <a:off x="457201" y="1019437"/>
            <a:ext cx="8372901" cy="374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5A2"/>
              </a:buClr>
              <a:buSzPts val="2000"/>
              <a:buNone/>
              <a:defRPr sz="2000" b="1">
                <a:solidFill>
                  <a:srgbClr val="0065A2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*PICS/caption - FOUR images">
  <p:cSld name="*PICS/caption - FOUR images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6"/>
          <p:cNvSpPr txBox="1">
            <a:spLocks noGrp="1"/>
          </p:cNvSpPr>
          <p:nvPr>
            <p:ph type="title"/>
          </p:nvPr>
        </p:nvSpPr>
        <p:spPr>
          <a:xfrm>
            <a:off x="457201" y="358378"/>
            <a:ext cx="8372901" cy="62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16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6" name="Google Shape;146;p16"/>
          <p:cNvSpPr txBox="1">
            <a:spLocks noGrp="1"/>
          </p:cNvSpPr>
          <p:nvPr>
            <p:ph type="body" idx="1"/>
          </p:nvPr>
        </p:nvSpPr>
        <p:spPr>
          <a:xfrm>
            <a:off x="457201" y="1019437"/>
            <a:ext cx="8372901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5A2"/>
              </a:buClr>
              <a:buSzPts val="2000"/>
              <a:buNone/>
              <a:defRPr sz="2000" b="1">
                <a:solidFill>
                  <a:srgbClr val="0065A2"/>
                </a:solidFill>
              </a:defRPr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7" name="Google Shape;147;p16"/>
          <p:cNvSpPr txBox="1"/>
          <p:nvPr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Instructions on replacing a current image: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 and delete image and click the icon to insert a different image</a:t>
            </a:r>
            <a:endParaRPr/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 the crop tool to position the image within the shape.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6"/>
          <p:cNvSpPr>
            <a:spLocks noGrp="1"/>
          </p:cNvSpPr>
          <p:nvPr>
            <p:ph type="pic" idx="2"/>
          </p:nvPr>
        </p:nvSpPr>
        <p:spPr>
          <a:xfrm>
            <a:off x="487437" y="1420813"/>
            <a:ext cx="3790374" cy="138342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49" name="Google Shape;149;p16"/>
          <p:cNvSpPr txBox="1">
            <a:spLocks noGrp="1"/>
          </p:cNvSpPr>
          <p:nvPr>
            <p:ph type="body" idx="3"/>
          </p:nvPr>
        </p:nvSpPr>
        <p:spPr>
          <a:xfrm>
            <a:off x="487437" y="2822383"/>
            <a:ext cx="3840480" cy="276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Font typeface="Noto Sans Symbols"/>
              <a:buNone/>
              <a:defRPr sz="1200" b="0" cap="none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16"/>
          <p:cNvSpPr>
            <a:spLocks noGrp="1"/>
          </p:cNvSpPr>
          <p:nvPr>
            <p:ph type="pic" idx="4"/>
          </p:nvPr>
        </p:nvSpPr>
        <p:spPr>
          <a:xfrm>
            <a:off x="4912432" y="1420813"/>
            <a:ext cx="3790374" cy="138342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51" name="Google Shape;151;p16"/>
          <p:cNvSpPr txBox="1">
            <a:spLocks noGrp="1"/>
          </p:cNvSpPr>
          <p:nvPr>
            <p:ph type="body" idx="5"/>
          </p:nvPr>
        </p:nvSpPr>
        <p:spPr>
          <a:xfrm>
            <a:off x="4912432" y="2822383"/>
            <a:ext cx="3840480" cy="276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Font typeface="Noto Sans Symbols"/>
              <a:buNone/>
              <a:defRPr sz="1200" b="0" cap="none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16"/>
          <p:cNvSpPr>
            <a:spLocks noGrp="1"/>
          </p:cNvSpPr>
          <p:nvPr>
            <p:ph type="pic" idx="6"/>
          </p:nvPr>
        </p:nvSpPr>
        <p:spPr>
          <a:xfrm>
            <a:off x="487437" y="3097650"/>
            <a:ext cx="3790374" cy="138342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53" name="Google Shape;153;p16"/>
          <p:cNvSpPr txBox="1">
            <a:spLocks noGrp="1"/>
          </p:cNvSpPr>
          <p:nvPr>
            <p:ph type="body" idx="7"/>
          </p:nvPr>
        </p:nvSpPr>
        <p:spPr>
          <a:xfrm>
            <a:off x="487437" y="4502674"/>
            <a:ext cx="3840480" cy="276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Font typeface="Noto Sans Symbols"/>
              <a:buNone/>
              <a:defRPr sz="1200" b="0" cap="none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16"/>
          <p:cNvSpPr>
            <a:spLocks noGrp="1"/>
          </p:cNvSpPr>
          <p:nvPr>
            <p:ph type="pic" idx="8"/>
          </p:nvPr>
        </p:nvSpPr>
        <p:spPr>
          <a:xfrm>
            <a:off x="4912432" y="3097650"/>
            <a:ext cx="3790374" cy="138342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55" name="Google Shape;155;p16"/>
          <p:cNvSpPr txBox="1">
            <a:spLocks noGrp="1"/>
          </p:cNvSpPr>
          <p:nvPr>
            <p:ph type="body" idx="9"/>
          </p:nvPr>
        </p:nvSpPr>
        <p:spPr>
          <a:xfrm>
            <a:off x="4912432" y="4505517"/>
            <a:ext cx="3840480" cy="276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200"/>
              <a:buFont typeface="Noto Sans Symbols"/>
              <a:buNone/>
              <a:defRPr sz="1200" b="0" cap="none"/>
            </a:lvl1pPr>
            <a:lvl2pPr marL="914400" lvl="1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26" Type="http://schemas.openxmlformats.org/officeDocument/2006/relationships/slideLayout" Target="../slideLayouts/slideLayout47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34" Type="http://schemas.openxmlformats.org/officeDocument/2006/relationships/image" Target="../media/image5.png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slideLayout" Target="../slideLayouts/slideLayout46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29" Type="http://schemas.openxmlformats.org/officeDocument/2006/relationships/slideLayout" Target="../slideLayouts/slideLayout50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slideLayout" Target="../slideLayouts/slideLayout45.xml"/><Relationship Id="rId32" Type="http://schemas.openxmlformats.org/officeDocument/2006/relationships/slideLayout" Target="../slideLayouts/slideLayout53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44.xml"/><Relationship Id="rId28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31" Type="http://schemas.openxmlformats.org/officeDocument/2006/relationships/slideLayout" Target="../slideLayouts/slideLayout52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43.xml"/><Relationship Id="rId27" Type="http://schemas.openxmlformats.org/officeDocument/2006/relationships/slideLayout" Target="../slideLayouts/slideLayout48.xml"/><Relationship Id="rId30" Type="http://schemas.openxmlformats.org/officeDocument/2006/relationships/slideLayout" Target="../slideLayouts/slideLayout51.xml"/><Relationship Id="rId35" Type="http://schemas.openxmlformats.org/officeDocument/2006/relationships/image" Target="../media/image6.png"/><Relationship Id="rId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C:\Users\amiesen\Desktop\anlrgbpptlogo.png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8111490" y="4799992"/>
            <a:ext cx="775768" cy="27946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457201" y="358378"/>
            <a:ext cx="8372901" cy="621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23242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1" y="1393826"/>
            <a:ext cx="8372901" cy="331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noAutofit/>
          </a:bodyPr>
          <a:lstStyle>
            <a:lvl1pPr marL="4572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232425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23242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rgbClr val="23242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3242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rgbClr val="23242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0"/>
              </a:spcBef>
              <a:spcAft>
                <a:spcPts val="0"/>
              </a:spcAft>
              <a:buClr>
                <a:srgbClr val="232425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rgbClr val="23242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24">
            <a:alphaModFix/>
          </a:blip>
          <a:srcRect/>
          <a:stretch/>
        </p:blipFill>
        <p:spPr>
          <a:xfrm>
            <a:off x="457201" y="4827084"/>
            <a:ext cx="1418753" cy="18044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4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4" r:id="rId10"/>
    <p:sldLayoutId id="2147483665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  <p:sldLayoutId id="2147483750" r:id="rId20"/>
    <p:sldLayoutId id="2147483759" r:id="rId2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D251620B-FC18-4146-9BF7-244077EE7563}"/>
              </a:ext>
            </a:extLst>
          </p:cNvPr>
          <p:cNvPicPr>
            <a:picLocks noChangeAspect="1"/>
          </p:cNvPicPr>
          <p:nvPr userDrawn="1"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0665" y="4794648"/>
            <a:ext cx="1044942" cy="29833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2" y="358379"/>
            <a:ext cx="8372901" cy="62171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Headline in all caps </a:t>
            </a:r>
            <a:r>
              <a:rPr lang="en-US" dirty="0" err="1"/>
              <a:t>28pt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preferred as one or two lines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393827"/>
            <a:ext cx="8372901" cy="3317081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/>
              <a:t>Click to add 1st-level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z="100">
              <a:solidFill>
                <a:schemeClr val="accent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2" y="4827085"/>
            <a:ext cx="1418753" cy="18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  <p:sldLayoutId id="2147483700" r:id="rId24"/>
    <p:sldLayoutId id="2147483701" r:id="rId25"/>
    <p:sldLayoutId id="2147483702" r:id="rId26"/>
    <p:sldLayoutId id="2147483703" r:id="rId27"/>
    <p:sldLayoutId id="2147483704" r:id="rId28"/>
    <p:sldLayoutId id="2147483705" r:id="rId29"/>
    <p:sldLayoutId id="2147483706" r:id="rId30"/>
    <p:sldLayoutId id="2147483752" r:id="rId31"/>
    <p:sldLayoutId id="2147483758" r:id="rId3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457189" rtl="0" eaLnBrk="1" latinLnBrk="0" hangingPunct="1">
        <a:lnSpc>
          <a:spcPct val="95000"/>
        </a:lnSpc>
        <a:spcBef>
          <a:spcPct val="0"/>
        </a:spcBef>
        <a:buNone/>
        <a:defRPr sz="2800" b="1" i="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73034" indent="-173034" algn="l" defTabSz="457189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sz="1800" kern="1200" baseline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520687" indent="-236532" algn="l" defTabSz="457189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803255" indent="-187320" algn="l" defTabSz="457189" rtl="0" eaLnBrk="1" latinLnBrk="0" hangingPunct="1">
        <a:spcBef>
          <a:spcPts val="0"/>
        </a:spcBef>
        <a:spcAft>
          <a:spcPts val="0"/>
        </a:spcAft>
        <a:buFont typeface="Arial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087411" indent="-171446" algn="l" defTabSz="457189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371566" indent="-171446" algn="l" defTabSz="457189" rtl="0" eaLnBrk="1" latinLnBrk="0" hangingPunct="1">
        <a:spcBef>
          <a:spcPts val="0"/>
        </a:spcBef>
        <a:spcAft>
          <a:spcPts val="0"/>
        </a:spcAft>
        <a:buFont typeface="Arial"/>
        <a:buChar char="»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752">
          <p15:clr>
            <a:srgbClr val="F26B43"/>
          </p15:clr>
        </p15:guide>
        <p15:guide id="4" pos="7424">
          <p15:clr>
            <a:srgbClr val="F26B43"/>
          </p15:clr>
        </p15:guide>
        <p15:guide id="5" orient="horz" pos="3952">
          <p15:clr>
            <a:srgbClr val="F26B43"/>
          </p15:clr>
        </p15:guide>
        <p15:guide id="6" orient="horz" pos="2293">
          <p15:clr>
            <a:srgbClr val="F26B43"/>
          </p15:clr>
        </p15:guide>
        <p15:guide id="7" orient="horz" pos="1168">
          <p15:clr>
            <a:srgbClr val="F26B43"/>
          </p15:clr>
        </p15:guide>
        <p15:guide id="8" orient="horz" pos="4240">
          <p15:clr>
            <a:srgbClr val="F26B43"/>
          </p15:clr>
        </p15:guide>
        <p15:guide id="9" pos="3840">
          <p15:clr>
            <a:srgbClr val="F26B43"/>
          </p15:clr>
        </p15:guide>
        <p15:guide id="10" orient="horz" pos="4208">
          <p15:clr>
            <a:srgbClr val="F26B43"/>
          </p15:clr>
        </p15:guide>
        <p15:guide id="11" pos="3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jpe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69.png"/><Relationship Id="rId5" Type="http://schemas.openxmlformats.org/officeDocument/2006/relationships/image" Target="../media/image68.jpg"/><Relationship Id="rId10" Type="http://schemas.openxmlformats.org/officeDocument/2006/relationships/image" Target="../media/image73.emf"/><Relationship Id="rId4" Type="http://schemas.openxmlformats.org/officeDocument/2006/relationships/image" Target="../media/image67.png"/><Relationship Id="rId9" Type="http://schemas.openxmlformats.org/officeDocument/2006/relationships/image" Target="../media/image7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3.xml"/><Relationship Id="rId5" Type="http://schemas.openxmlformats.org/officeDocument/2006/relationships/hyperlink" Target="https://doi.org/10.1016/j.nima.2018.03.019" TargetMode="External"/><Relationship Id="rId4" Type="http://schemas.openxmlformats.org/officeDocument/2006/relationships/hyperlink" Target="https://doi.org/10.1103/PhysRevLett.102.104801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53.xml"/><Relationship Id="rId6" Type="http://schemas.openxmlformats.org/officeDocument/2006/relationships/hyperlink" Target="https://accelconf.web.cern.ch/ipac2021/papers/wepab163.pdf" TargetMode="Externa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1.png"/><Relationship Id="rId5" Type="http://schemas.openxmlformats.org/officeDocument/2006/relationships/image" Target="../media/image95.jpeg"/><Relationship Id="rId4" Type="http://schemas.openxmlformats.org/officeDocument/2006/relationships/image" Target="../media/image9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9.png"/><Relationship Id="rId11" Type="http://schemas.openxmlformats.org/officeDocument/2006/relationships/hyperlink" Target="https://accelconf.web.cern.ch/ipac2024/pdf/MOPR76.pdf" TargetMode="External"/><Relationship Id="rId5" Type="http://schemas.openxmlformats.org/officeDocument/2006/relationships/image" Target="../media/image98.png"/><Relationship Id="rId10" Type="http://schemas.openxmlformats.org/officeDocument/2006/relationships/image" Target="../media/image103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4.png"/><Relationship Id="rId7" Type="http://schemas.openxmlformats.org/officeDocument/2006/relationships/image" Target="../media/image3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40.PNG"/><Relationship Id="rId5" Type="http://schemas.openxmlformats.org/officeDocument/2006/relationships/image" Target="../media/image330.PNG"/><Relationship Id="rId4" Type="http://schemas.openxmlformats.org/officeDocument/2006/relationships/image" Target="../media/image105.png"/><Relationship Id="rId9" Type="http://schemas.openxmlformats.org/officeDocument/2006/relationships/image" Target="../media/image10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s://www.anl.gov/awa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accelconf.web.cern.ch/ipac2021/papers/thpab331.pdf" TargetMode="External"/><Relationship Id="rId3" Type="http://schemas.openxmlformats.org/officeDocument/2006/relationships/image" Target="../media/image117.png"/><Relationship Id="rId7" Type="http://schemas.openxmlformats.org/officeDocument/2006/relationships/hyperlink" Target="https://accelconf.web.cern.ch/ipac2019/papers/MOPRB069.pdf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119.emf"/><Relationship Id="rId5" Type="http://schemas.microsoft.com/office/2007/relationships/hdphoto" Target="../media/hdphoto1.wdp"/><Relationship Id="rId4" Type="http://schemas.openxmlformats.org/officeDocument/2006/relationships/image" Target="../media/image118.png"/><Relationship Id="rId9" Type="http://schemas.openxmlformats.org/officeDocument/2006/relationships/image" Target="../media/image1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124.jpeg"/><Relationship Id="rId5" Type="http://schemas.openxmlformats.org/officeDocument/2006/relationships/image" Target="../media/image123.png"/><Relationship Id="rId4" Type="http://schemas.openxmlformats.org/officeDocument/2006/relationships/image" Target="../media/image12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tiff"/><Relationship Id="rId13" Type="http://schemas.openxmlformats.org/officeDocument/2006/relationships/image" Target="../media/image31.jpeg"/><Relationship Id="rId18" Type="http://schemas.openxmlformats.org/officeDocument/2006/relationships/image" Target="../media/image36.png"/><Relationship Id="rId3" Type="http://schemas.openxmlformats.org/officeDocument/2006/relationships/hyperlink" Target="https://iopscience.iop.org/article/10.1088/1748-0221/17/05/T05009" TargetMode="External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1.png"/><Relationship Id="rId16" Type="http://schemas.openxmlformats.org/officeDocument/2006/relationships/image" Target="../media/image34.png"/><Relationship Id="rId20" Type="http://schemas.openxmlformats.org/officeDocument/2006/relationships/hyperlink" Target="https://www.beamnetus.org/" TargetMode="Externa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jpeg"/><Relationship Id="rId19" Type="http://schemas.openxmlformats.org/officeDocument/2006/relationships/hyperlink" Target="https://lasernetus.org/" TargetMode="External"/><Relationship Id="rId4" Type="http://schemas.openxmlformats.org/officeDocument/2006/relationships/image" Target="../media/image22.jpe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120.png"/><Relationship Id="rId4" Type="http://schemas.openxmlformats.org/officeDocument/2006/relationships/image" Target="../media/image12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33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7" Type="http://schemas.openxmlformats.org/officeDocument/2006/relationships/image" Target="../media/image12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37.jpg"/><Relationship Id="rId5" Type="http://schemas.openxmlformats.org/officeDocument/2006/relationships/image" Target="../media/image710.png"/><Relationship Id="rId4" Type="http://schemas.openxmlformats.org/officeDocument/2006/relationships/image" Target="../media/image13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7" Type="http://schemas.openxmlformats.org/officeDocument/2006/relationships/image" Target="../media/image14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epaper.kek.jp/napac2022/papers/moze3.pdf" TargetMode="External"/><Relationship Id="rId5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144.png"/><Relationship Id="rId5" Type="http://schemas.openxmlformats.org/officeDocument/2006/relationships/image" Target="../media/image780.png"/><Relationship Id="rId4" Type="http://schemas.openxmlformats.org/officeDocument/2006/relationships/image" Target="../media/image14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37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50.png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nl.gov/awa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3.xml"/><Relationship Id="rId6" Type="http://schemas.openxmlformats.org/officeDocument/2006/relationships/hyperlink" Target="https://www.anl.gov/awa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ity with many buildings and trees&#10;&#10;Description automatically generated">
            <a:extLst>
              <a:ext uri="{FF2B5EF4-FFF2-40B4-BE49-F238E27FC236}">
                <a16:creationId xmlns:a16="http://schemas.microsoft.com/office/drawing/2014/main" id="{B7B3297A-B909-3C60-2EC8-442D677C3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6A64630F-F0C5-5FE7-AD33-E7923CF2EBB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152811" y="70709"/>
            <a:ext cx="2600414" cy="376965"/>
          </a:xfrm>
          <a:ln w="28575">
            <a:solidFill>
              <a:srgbClr val="8EC327"/>
            </a:solidFill>
          </a:ln>
        </p:spPr>
        <p:txBody>
          <a:bodyPr anchor="ctr"/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Bern </a:t>
            </a:r>
            <a:r>
              <a:rPr lang="en-US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switzerland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Placeholder 1">
            <a:extLst>
              <a:ext uri="{FF2B5EF4-FFF2-40B4-BE49-F238E27FC236}">
                <a16:creationId xmlns:a16="http://schemas.microsoft.com/office/drawing/2014/main" id="{6C109FDF-DE5B-06D0-FC88-8DDA3B0F55F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" r="5"/>
          <a:stretch/>
        </p:blipFill>
        <p:spPr>
          <a:xfrm>
            <a:off x="4863727" y="1998347"/>
            <a:ext cx="4280275" cy="2029968"/>
          </a:xfrm>
        </p:spPr>
      </p:pic>
      <p:sp>
        <p:nvSpPr>
          <p:cNvPr id="274" name="Google Shape;274;p29"/>
          <p:cNvSpPr txBox="1">
            <a:spLocks noGrp="1"/>
          </p:cNvSpPr>
          <p:nvPr>
            <p:ph type="title"/>
          </p:nvPr>
        </p:nvSpPr>
        <p:spPr>
          <a:xfrm>
            <a:off x="1" y="1998347"/>
            <a:ext cx="5162549" cy="20299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457200" tIns="0" rIns="91425" bIns="0" anchor="ctr" anchorCtr="0">
            <a:normAutofit/>
          </a:bodyPr>
          <a:lstStyle/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cap="none" dirty="0"/>
              <a:t>Progress on the </a:t>
            </a:r>
            <a:br>
              <a:rPr lang="en-US" cap="none" dirty="0"/>
            </a:br>
            <a:r>
              <a:rPr lang="en-US" cap="none" dirty="0"/>
              <a:t>Ultrahigh Gradient, Short-pulse X-band </a:t>
            </a:r>
            <a:r>
              <a:rPr lang="en-US" cap="none" dirty="0" err="1"/>
              <a:t>Photogun</a:t>
            </a:r>
            <a:br>
              <a:rPr lang="en-US" sz="2400" cap="none" dirty="0"/>
            </a:br>
            <a:r>
              <a:rPr lang="en-US" sz="2400" cap="none" dirty="0"/>
              <a:t>at the</a:t>
            </a:r>
            <a:br>
              <a:rPr lang="en-US" sz="2400" cap="none" dirty="0"/>
            </a:br>
            <a:r>
              <a:rPr lang="en-US" sz="2400" cap="none" dirty="0"/>
              <a:t>Argonne Wakefield Accelerator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1C7543D-DE01-02B5-AB28-FD11F855C0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" y="1998347"/>
            <a:ext cx="239714" cy="2029968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4E04FC0D-20E0-BC44-09D4-C6784BA0859A}"/>
              </a:ext>
            </a:extLst>
          </p:cNvPr>
          <p:cNvSpPr txBox="1">
            <a:spLocks/>
          </p:cNvSpPr>
          <p:nvPr/>
        </p:nvSpPr>
        <p:spPr>
          <a:xfrm>
            <a:off x="47937" y="4088820"/>
            <a:ext cx="1277457" cy="475870"/>
          </a:xfrm>
          <a:prstGeom prst="rect">
            <a:avLst/>
          </a:prstGeom>
          <a:ln w="28575">
            <a:solidFill>
              <a:srgbClr val="8EC327"/>
            </a:solidFill>
          </a:ln>
        </p:spPr>
        <p:txBody>
          <a:bodyPr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JOHN POWER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7DF83EC9-232F-8FED-4024-0269AE921E0E}"/>
              </a:ext>
            </a:extLst>
          </p:cNvPr>
          <p:cNvSpPr txBox="1">
            <a:spLocks/>
          </p:cNvSpPr>
          <p:nvPr/>
        </p:nvSpPr>
        <p:spPr>
          <a:xfrm>
            <a:off x="2495550" y="4088820"/>
            <a:ext cx="3009900" cy="997530"/>
          </a:xfrm>
          <a:prstGeom prst="rect">
            <a:avLst/>
          </a:prstGeom>
          <a:ln w="28575">
            <a:solidFill>
              <a:srgbClr val="8EC327"/>
            </a:solidFill>
          </a:ln>
        </p:spPr>
        <p:txBody>
          <a:bodyPr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On behalf of </a:t>
            </a:r>
          </a:p>
          <a:p>
            <a:pPr algn="ctr"/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GONGXIAOHUI CHEN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and the AWA facility at Argonne National Laboratory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7631F8E7-2288-7219-D807-02A944857A0F}"/>
              </a:ext>
            </a:extLst>
          </p:cNvPr>
          <p:cNvSpPr txBox="1">
            <a:spLocks/>
          </p:cNvSpPr>
          <p:nvPr/>
        </p:nvSpPr>
        <p:spPr>
          <a:xfrm>
            <a:off x="6081010" y="4088820"/>
            <a:ext cx="1344429" cy="288974"/>
          </a:xfrm>
          <a:prstGeom prst="rect">
            <a:avLst/>
          </a:prstGeom>
          <a:ln w="28575">
            <a:solidFill>
              <a:srgbClr val="8EC327"/>
            </a:solidFill>
          </a:ln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Sept 17, 2024</a:t>
            </a:r>
          </a:p>
        </p:txBody>
      </p:sp>
      <p:pic>
        <p:nvPicPr>
          <p:cNvPr id="1026" name="Picture 2" descr="Workshop on Longitudinal Electron beam Dynamics for coherent light Sources 2024 (LEDS 2024)">
            <a:extLst>
              <a:ext uri="{FF2B5EF4-FFF2-40B4-BE49-F238E27FC236}">
                <a16:creationId xmlns:a16="http://schemas.microsoft.com/office/drawing/2014/main" id="{A017F52E-8284-5E35-F64B-AF17691EE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2" y="-61"/>
            <a:ext cx="4060825" cy="200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6407988-C0F2-BB76-AF3A-B983AAB1F6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8415" y="4028315"/>
            <a:ext cx="965064" cy="1115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26">
            <a:extLst>
              <a:ext uri="{FF2B5EF4-FFF2-40B4-BE49-F238E27FC236}">
                <a16:creationId xmlns:a16="http://schemas.microsoft.com/office/drawing/2014/main" id="{B5184CEF-1432-A838-E21B-FE87D20A4092}"/>
              </a:ext>
            </a:extLst>
          </p:cNvPr>
          <p:cNvSpPr/>
          <p:nvPr/>
        </p:nvSpPr>
        <p:spPr>
          <a:xfrm>
            <a:off x="2" y="-10684"/>
            <a:ext cx="9143999" cy="4499371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457200" tIns="0" rIns="0" bIns="457200" rtlCol="0" anchor="ctr">
            <a:normAutofit/>
          </a:bodyPr>
          <a:lstStyle/>
          <a:p>
            <a:pPr defTabSz="457189">
              <a:spcBef>
                <a:spcPts val="600"/>
              </a:spcBef>
            </a:pPr>
            <a:r>
              <a:rPr lang="en-US" sz="28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Research Theme:</a:t>
            </a:r>
          </a:p>
          <a:p>
            <a:pPr defTabSz="457189">
              <a:spcBef>
                <a:spcPts val="600"/>
              </a:spcBef>
            </a:pPr>
            <a:r>
              <a:rPr lang="en-US" sz="28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Advanced Accelerator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7BBC2091-3DCE-D290-78A4-8481FD75B1B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4854575"/>
            <a:ext cx="457200" cy="138113"/>
          </a:xfrm>
        </p:spPr>
        <p:txBody>
          <a:bodyPr/>
          <a:lstStyle/>
          <a:p>
            <a:pPr>
              <a:spcAft>
                <a:spcPts val="600"/>
              </a:spcAft>
            </a:pPr>
            <a:fld id="{AEFAAC5A-9C4F-4278-920D-DF2BAB595749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2" name="Rounded Rectangle 26">
            <a:extLst>
              <a:ext uri="{FF2B5EF4-FFF2-40B4-BE49-F238E27FC236}">
                <a16:creationId xmlns:a16="http://schemas.microsoft.com/office/drawing/2014/main" id="{9CF95A88-7E2A-4D11-55D6-F48FCA86CA9D}"/>
              </a:ext>
            </a:extLst>
          </p:cNvPr>
          <p:cNvSpPr/>
          <p:nvPr/>
        </p:nvSpPr>
        <p:spPr>
          <a:xfrm>
            <a:off x="7424791" y="59756"/>
            <a:ext cx="1662831" cy="472781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Advanced Accelerator</a:t>
            </a:r>
          </a:p>
        </p:txBody>
      </p:sp>
    </p:spTree>
    <p:extLst>
      <p:ext uri="{BB962C8B-B14F-4D97-AF65-F5344CB8AC3E}">
        <p14:creationId xmlns:p14="http://schemas.microsoft.com/office/powerpoint/2010/main" val="277772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7897223-547C-6AB0-5727-30AA19931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2" y="1738275"/>
            <a:ext cx="6449567" cy="253045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D5B93FD-968D-4B65-6A2D-D97816D32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5487" y="989372"/>
            <a:ext cx="690660" cy="8729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70AB0AF-691F-6829-5B3C-65945839C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7205" y="989372"/>
            <a:ext cx="690660" cy="8729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482" y="2174"/>
            <a:ext cx="7621811" cy="374786"/>
          </a:xfrm>
        </p:spPr>
        <p:txBody>
          <a:bodyPr/>
          <a:lstStyle/>
          <a:p>
            <a:r>
              <a:rPr lang="en-US" sz="1800" spc="-1" dirty="0">
                <a:solidFill>
                  <a:srgbClr val="232425"/>
                </a:solidFill>
              </a:rPr>
              <a:t>high-gradient normal conducting RF research</a:t>
            </a: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74658" y="457298"/>
            <a:ext cx="7806163" cy="374786"/>
          </a:xfrm>
        </p:spPr>
        <p:txBody>
          <a:bodyPr/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en-US" sz="1440" dirty="0"/>
              <a:t>Rapid progress with </a:t>
            </a:r>
            <a:r>
              <a:rPr lang="en-US" sz="1440" i="1" dirty="0">
                <a:solidFill>
                  <a:srgbClr val="000000"/>
                </a:solidFill>
              </a:rPr>
              <a:t>short-pulse TBA</a:t>
            </a:r>
            <a:r>
              <a:rPr lang="en-US" sz="1440" i="1" dirty="0"/>
              <a:t> </a:t>
            </a:r>
            <a:r>
              <a:rPr lang="en-US" sz="1440" dirty="0"/>
              <a:t>since 2015 upgrade (started 2008)</a:t>
            </a: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en-US" sz="1440" dirty="0"/>
              <a:t>AWA-II will enable demonstration of SWFA critical technologies in GeV range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E237DE-C0CC-7B10-BEDC-4EB7A5C30732}"/>
              </a:ext>
            </a:extLst>
          </p:cNvPr>
          <p:cNvCxnSpPr/>
          <p:nvPr/>
        </p:nvCxnSpPr>
        <p:spPr>
          <a:xfrm>
            <a:off x="4846006" y="4015628"/>
            <a:ext cx="114761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50BA62-24CA-07F9-CB11-8248458DF416}"/>
              </a:ext>
            </a:extLst>
          </p:cNvPr>
          <p:cNvCxnSpPr>
            <a:cxnSpLocks/>
          </p:cNvCxnSpPr>
          <p:nvPr/>
        </p:nvCxnSpPr>
        <p:spPr>
          <a:xfrm flipV="1">
            <a:off x="1488732" y="3669345"/>
            <a:ext cx="800310" cy="264253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F1B9E4B-9E54-C805-0B10-E66DFD920012}"/>
              </a:ext>
            </a:extLst>
          </p:cNvPr>
          <p:cNvSpPr txBox="1"/>
          <p:nvPr/>
        </p:nvSpPr>
        <p:spPr>
          <a:xfrm>
            <a:off x="6430817" y="962791"/>
            <a:ext cx="155040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0" dirty="0">
                <a:highlight>
                  <a:srgbClr val="00FF00"/>
                </a:highlight>
              </a:rPr>
              <a:t>AWA upgrade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46A4159-AA11-494B-580F-EA9B89D3029D}"/>
              </a:ext>
            </a:extLst>
          </p:cNvPr>
          <p:cNvCxnSpPr>
            <a:cxnSpLocks/>
          </p:cNvCxnSpPr>
          <p:nvPr/>
        </p:nvCxnSpPr>
        <p:spPr>
          <a:xfrm flipV="1">
            <a:off x="7092314" y="1583770"/>
            <a:ext cx="602219" cy="940832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3DD6D45-FC5B-7A68-6938-C23568BD28F1}"/>
              </a:ext>
            </a:extLst>
          </p:cNvPr>
          <p:cNvSpPr txBox="1"/>
          <p:nvPr/>
        </p:nvSpPr>
        <p:spPr>
          <a:xfrm>
            <a:off x="2822535" y="1007530"/>
            <a:ext cx="1550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0" dirty="0">
                <a:highlight>
                  <a:srgbClr val="00FF00"/>
                </a:highlight>
              </a:rPr>
              <a:t>AWA upgrade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923AD600-609C-CE78-0ABD-7BFE07A9121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66260" y="4957178"/>
            <a:ext cx="411480" cy="137160"/>
          </a:xfrm>
        </p:spPr>
        <p:txBody>
          <a:bodyPr/>
          <a:lstStyle/>
          <a:p>
            <a:fld id="{AEFAAC5A-9C4F-4278-920D-DF2BAB595749}" type="slidenum">
              <a:rPr lang="en-US" sz="1260"/>
              <a:pPr/>
              <a:t>11</a:t>
            </a:fld>
            <a:r>
              <a:rPr lang="en-US" sz="1260" dirty="0"/>
              <a:t>/22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6524E2-F67E-8A56-8EB8-06AC48F4DDD6}"/>
              </a:ext>
            </a:extLst>
          </p:cNvPr>
          <p:cNvSpPr/>
          <p:nvPr/>
        </p:nvSpPr>
        <p:spPr>
          <a:xfrm>
            <a:off x="5885109" y="2190750"/>
            <a:ext cx="400755" cy="1742848"/>
          </a:xfrm>
          <a:prstGeom prst="rect">
            <a:avLst/>
          </a:prstGeom>
          <a:solidFill>
            <a:srgbClr val="A6A6A6">
              <a:alpha val="41176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85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CEB157E-7D0B-DF46-DC20-DC3B51126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73071" y="1980893"/>
            <a:ext cx="1693738" cy="3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241A87-7528-F10A-4792-8E84A747C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549" y="310704"/>
            <a:ext cx="4906216" cy="374787"/>
          </a:xfrm>
        </p:spPr>
        <p:txBody>
          <a:bodyPr/>
          <a:lstStyle/>
          <a:p>
            <a:r>
              <a:rPr lang="en-US" sz="2400" cap="none" dirty="0">
                <a:solidFill>
                  <a:srgbClr val="000000"/>
                </a:solidFill>
              </a:rPr>
              <a:t>e-beam Driven Structure Wakefield Acceleration (SFWA)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64BB41-1324-0AEF-9161-1053324C1DE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2F04939-CCBB-47B0-148D-3578B7C64C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1692" y="908290"/>
            <a:ext cx="3992879" cy="374786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Collinear Wakefield Acceleration</a:t>
            </a:r>
          </a:p>
          <a:p>
            <a:pPr algn="ctr"/>
            <a:r>
              <a:rPr lang="en-US" dirty="0">
                <a:solidFill>
                  <a:schemeClr val="accent4"/>
                </a:solidFill>
              </a:rPr>
              <a:t>(CWA)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F45173-A783-40FE-6367-CA57E659AD88}"/>
              </a:ext>
            </a:extLst>
          </p:cNvPr>
          <p:cNvSpPr txBox="1"/>
          <p:nvPr/>
        </p:nvSpPr>
        <p:spPr>
          <a:xfrm>
            <a:off x="4186986" y="2432579"/>
            <a:ext cx="6148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DB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BF1B99-0F4E-23C4-0D4C-058E780E8BB1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086382" y="2216961"/>
            <a:ext cx="2100604" cy="365659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EECFE52-42BB-D554-8B97-FE55AF7B76B0}"/>
              </a:ext>
            </a:extLst>
          </p:cNvPr>
          <p:cNvSpPr txBox="1"/>
          <p:nvPr/>
        </p:nvSpPr>
        <p:spPr>
          <a:xfrm>
            <a:off x="4229285" y="1570929"/>
            <a:ext cx="5365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MB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AEEE39C-75FD-4D9C-1978-21C8651EED1A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1377853" y="1720970"/>
            <a:ext cx="2851432" cy="38396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C2C4AC1-E409-0AAD-CB63-E55F5CC08D61}"/>
              </a:ext>
            </a:extLst>
          </p:cNvPr>
          <p:cNvSpPr txBox="1"/>
          <p:nvPr/>
        </p:nvSpPr>
        <p:spPr>
          <a:xfrm>
            <a:off x="1096656" y="1560625"/>
            <a:ext cx="14701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350" b="1" i="1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PWFA-like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5FE854-E11C-E2AA-9DAB-19BD81449E5F}"/>
              </a:ext>
            </a:extLst>
          </p:cNvPr>
          <p:cNvSpPr txBox="1"/>
          <p:nvPr/>
        </p:nvSpPr>
        <p:spPr>
          <a:xfrm>
            <a:off x="267491" y="4662883"/>
            <a:ext cx="24801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A. 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Zholents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, et al, </a:t>
            </a:r>
            <a:r>
              <a:rPr kumimoji="0" lang="en-US" sz="9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NIMA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 </a:t>
            </a: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829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, 190-193 (2016)​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A. 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Zholents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, et al, </a:t>
            </a:r>
            <a:r>
              <a:rPr kumimoji="0" lang="en-US" sz="9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Proceedings of IPAC2018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​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6CC5C7-393E-958F-2457-48D923EE7A00}"/>
              </a:ext>
            </a:extLst>
          </p:cNvPr>
          <p:cNvSpPr txBox="1"/>
          <p:nvPr/>
        </p:nvSpPr>
        <p:spPr>
          <a:xfrm rot="21130084">
            <a:off x="2833958" y="1493485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main beam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EFFF46-FE60-4F9D-CA49-41FAA9812A57}"/>
              </a:ext>
            </a:extLst>
          </p:cNvPr>
          <p:cNvSpPr txBox="1"/>
          <p:nvPr/>
        </p:nvSpPr>
        <p:spPr>
          <a:xfrm rot="514302">
            <a:off x="2839320" y="2085758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drive beam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FF9A397-6231-C4B2-3B1A-79BEBCFB568C}"/>
              </a:ext>
            </a:extLst>
          </p:cNvPr>
          <p:cNvCxnSpPr>
            <a:cxnSpLocks/>
          </p:cNvCxnSpPr>
          <p:nvPr/>
        </p:nvCxnSpPr>
        <p:spPr>
          <a:xfrm flipH="1" flipV="1">
            <a:off x="4747405" y="2621582"/>
            <a:ext cx="968602" cy="14331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8258501-FDDD-47B8-AE5D-126D856D95B9}"/>
              </a:ext>
            </a:extLst>
          </p:cNvPr>
          <p:cNvSpPr txBox="1"/>
          <p:nvPr/>
        </p:nvSpPr>
        <p:spPr>
          <a:xfrm>
            <a:off x="5878755" y="1254706"/>
            <a:ext cx="17003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350" b="1" i="1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Klystron-like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9EF8A64-C140-B865-A5B2-73E768455E5D}"/>
              </a:ext>
            </a:extLst>
          </p:cNvPr>
          <p:cNvSpPr txBox="1"/>
          <p:nvPr/>
        </p:nvSpPr>
        <p:spPr>
          <a:xfrm>
            <a:off x="5634099" y="4663669"/>
            <a:ext cx="35381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CLIC CDR​: https://project-clic-cdr.web.cern.ch/CDR_Volume1.pdf​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W. 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Gai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, C. Jing, J.G. Power, </a:t>
            </a:r>
            <a:r>
              <a:rPr kumimoji="0" lang="en-US" sz="9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JPP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 </a:t>
            </a: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78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, 339-345 (2012)​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FC31E31-6ED0-DC06-28FA-5505FB947923}"/>
              </a:ext>
            </a:extLst>
          </p:cNvPr>
          <p:cNvSpPr/>
          <p:nvPr/>
        </p:nvSpPr>
        <p:spPr>
          <a:xfrm>
            <a:off x="5565232" y="1764826"/>
            <a:ext cx="3543721" cy="11152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27" name="Group 56">
            <a:extLst>
              <a:ext uri="{FF2B5EF4-FFF2-40B4-BE49-F238E27FC236}">
                <a16:creationId xmlns:a16="http://schemas.microsoft.com/office/drawing/2014/main" id="{530125AA-1471-C204-278F-59E91AED6A0A}"/>
              </a:ext>
            </a:extLst>
          </p:cNvPr>
          <p:cNvGrpSpPr/>
          <p:nvPr/>
        </p:nvGrpSpPr>
        <p:grpSpPr>
          <a:xfrm>
            <a:off x="5641749" y="1798850"/>
            <a:ext cx="1979871" cy="1148332"/>
            <a:chOff x="1778000" y="1531938"/>
            <a:chExt cx="4984750" cy="2246280"/>
          </a:xfrm>
        </p:grpSpPr>
        <p:grpSp>
          <p:nvGrpSpPr>
            <p:cNvPr id="35" name="Group 3">
              <a:extLst>
                <a:ext uri="{FF2B5EF4-FFF2-40B4-BE49-F238E27FC236}">
                  <a16:creationId xmlns:a16="http://schemas.microsoft.com/office/drawing/2014/main" id="{26F0A627-DB74-48AE-EA8C-2417E8EB6B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2563" y="1531938"/>
              <a:ext cx="4040187" cy="2036762"/>
              <a:chOff x="531" y="1709"/>
              <a:chExt cx="2585" cy="1707"/>
            </a:xfrm>
          </p:grpSpPr>
          <p:sp>
            <p:nvSpPr>
              <p:cNvPr id="40" name="Rectangle 4">
                <a:extLst>
                  <a:ext uri="{FF2B5EF4-FFF2-40B4-BE49-F238E27FC236}">
                    <a16:creationId xmlns:a16="http://schemas.microsoft.com/office/drawing/2014/main" id="{B63052C6-A64A-7B49-0ADE-237849FFD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8" y="2107"/>
                <a:ext cx="432" cy="10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1" name="Rectangle 5">
                <a:extLst>
                  <a:ext uri="{FF2B5EF4-FFF2-40B4-BE49-F238E27FC236}">
                    <a16:creationId xmlns:a16="http://schemas.microsoft.com/office/drawing/2014/main" id="{91D35FB4-B8B0-7ED1-52EF-94D3C961C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74"/>
                <a:ext cx="1403" cy="35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" name="Rectangle 6">
                <a:extLst>
                  <a:ext uri="{FF2B5EF4-FFF2-40B4-BE49-F238E27FC236}">
                    <a16:creationId xmlns:a16="http://schemas.microsoft.com/office/drawing/2014/main" id="{4D787146-EB67-6E6F-9C2D-70DF64F64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69"/>
                <a:ext cx="1403" cy="35"/>
              </a:xfrm>
              <a:prstGeom prst="rect">
                <a:avLst/>
              </a:prstGeom>
              <a:solidFill>
                <a:srgbClr val="D8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3" name="Rectangle 7">
                <a:extLst>
                  <a:ext uri="{FF2B5EF4-FFF2-40B4-BE49-F238E27FC236}">
                    <a16:creationId xmlns:a16="http://schemas.microsoft.com/office/drawing/2014/main" id="{26C221BE-006A-8065-B269-27C20B2B84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66"/>
                <a:ext cx="1403" cy="35"/>
              </a:xfrm>
              <a:prstGeom prst="rect">
                <a:avLst/>
              </a:prstGeom>
              <a:solidFill>
                <a:srgbClr val="D2C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4" name="Rectangle 8">
                <a:extLst>
                  <a:ext uri="{FF2B5EF4-FFF2-40B4-BE49-F238E27FC236}">
                    <a16:creationId xmlns:a16="http://schemas.microsoft.com/office/drawing/2014/main" id="{CEC0197C-EC0A-5336-66CF-56EEE3A4D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62"/>
                <a:ext cx="1403" cy="35"/>
              </a:xfrm>
              <a:prstGeom prst="rect">
                <a:avLst/>
              </a:prstGeom>
              <a:solidFill>
                <a:srgbClr val="C8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5" name="Rectangle 9">
                <a:extLst>
                  <a:ext uri="{FF2B5EF4-FFF2-40B4-BE49-F238E27FC236}">
                    <a16:creationId xmlns:a16="http://schemas.microsoft.com/office/drawing/2014/main" id="{E65B4247-7F72-095F-D81B-A75AF1519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58"/>
                <a:ext cx="1403" cy="35"/>
              </a:xfrm>
              <a:prstGeom prst="rect">
                <a:avLst/>
              </a:prstGeom>
              <a:solidFill>
                <a:srgbClr val="BE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6" name="Rectangle 10">
                <a:extLst>
                  <a:ext uri="{FF2B5EF4-FFF2-40B4-BE49-F238E27FC236}">
                    <a16:creationId xmlns:a16="http://schemas.microsoft.com/office/drawing/2014/main" id="{AE1767C2-3641-0025-E4B0-2B8322BB7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54"/>
                <a:ext cx="1403" cy="35"/>
              </a:xfrm>
              <a:prstGeom prst="rect">
                <a:avLst/>
              </a:prstGeom>
              <a:solidFill>
                <a:srgbClr val="B495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7" name="Freeform 11">
                <a:extLst>
                  <a:ext uri="{FF2B5EF4-FFF2-40B4-BE49-F238E27FC236}">
                    <a16:creationId xmlns:a16="http://schemas.microsoft.com/office/drawing/2014/main" id="{28EFB16F-8584-286C-058E-F457FB672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" y="3253"/>
                <a:ext cx="1403" cy="35"/>
              </a:xfrm>
              <a:custGeom>
                <a:avLst/>
                <a:gdLst>
                  <a:gd name="T0" fmla="*/ 2 w 4902"/>
                  <a:gd name="T1" fmla="*/ 3 h 3"/>
                  <a:gd name="T2" fmla="*/ 4902 w 4902"/>
                  <a:gd name="T3" fmla="*/ 3 h 3"/>
                  <a:gd name="T4" fmla="*/ 4900 w 4902"/>
                  <a:gd name="T5" fmla="*/ 0 h 3"/>
                  <a:gd name="T6" fmla="*/ 0 w 4902"/>
                  <a:gd name="T7" fmla="*/ 0 h 3"/>
                  <a:gd name="T8" fmla="*/ 2 w 490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3">
                    <a:moveTo>
                      <a:pt x="2" y="3"/>
                    </a:moveTo>
                    <a:lnTo>
                      <a:pt x="4902" y="3"/>
                    </a:lnTo>
                    <a:lnTo>
                      <a:pt x="4900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B19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" name="Freeform 12">
                <a:extLst>
                  <a:ext uri="{FF2B5EF4-FFF2-40B4-BE49-F238E27FC236}">
                    <a16:creationId xmlns:a16="http://schemas.microsoft.com/office/drawing/2014/main" id="{0D44CB3A-4C75-B0BF-61C3-30AF3E6F0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" y="3251"/>
                <a:ext cx="1403" cy="35"/>
              </a:xfrm>
              <a:custGeom>
                <a:avLst/>
                <a:gdLst>
                  <a:gd name="T0" fmla="*/ 0 w 4902"/>
                  <a:gd name="T1" fmla="*/ 3 h 3"/>
                  <a:gd name="T2" fmla="*/ 4900 w 4902"/>
                  <a:gd name="T3" fmla="*/ 3 h 3"/>
                  <a:gd name="T4" fmla="*/ 4902 w 4902"/>
                  <a:gd name="T5" fmla="*/ 0 h 3"/>
                  <a:gd name="T6" fmla="*/ 2 w 4902"/>
                  <a:gd name="T7" fmla="*/ 0 h 3"/>
                  <a:gd name="T8" fmla="*/ 0 w 490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3">
                    <a:moveTo>
                      <a:pt x="0" y="3"/>
                    </a:moveTo>
                    <a:lnTo>
                      <a:pt x="4900" y="3"/>
                    </a:lnTo>
                    <a:lnTo>
                      <a:pt x="4902" y="0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E8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" name="Rectangle 13">
                <a:extLst>
                  <a:ext uri="{FF2B5EF4-FFF2-40B4-BE49-F238E27FC236}">
                    <a16:creationId xmlns:a16="http://schemas.microsoft.com/office/drawing/2014/main" id="{26A3B52A-3F13-6902-650B-4DEC281BE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49"/>
                <a:ext cx="1403" cy="35"/>
              </a:xfrm>
              <a:prstGeom prst="rect">
                <a:avLst/>
              </a:prstGeom>
              <a:solidFill>
                <a:srgbClr val="AA85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" name="Rectangle 14">
                <a:extLst>
                  <a:ext uri="{FF2B5EF4-FFF2-40B4-BE49-F238E27FC236}">
                    <a16:creationId xmlns:a16="http://schemas.microsoft.com/office/drawing/2014/main" id="{CE58B743-19E7-3FD2-A7AA-BEBE304DF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45"/>
                <a:ext cx="1403" cy="35"/>
              </a:xfrm>
              <a:prstGeom prst="rect">
                <a:avLst/>
              </a:prstGeom>
              <a:solidFill>
                <a:srgbClr val="A075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" name="Rectangle 15">
                <a:extLst>
                  <a:ext uri="{FF2B5EF4-FFF2-40B4-BE49-F238E27FC236}">
                    <a16:creationId xmlns:a16="http://schemas.microsoft.com/office/drawing/2014/main" id="{F82B057D-B2CE-C9AA-AC9D-E91AFD123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42"/>
                <a:ext cx="1403" cy="35"/>
              </a:xfrm>
              <a:prstGeom prst="rect">
                <a:avLst/>
              </a:prstGeom>
              <a:solidFill>
                <a:srgbClr val="9765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" name="Rectangle 16">
                <a:extLst>
                  <a:ext uri="{FF2B5EF4-FFF2-40B4-BE49-F238E27FC236}">
                    <a16:creationId xmlns:a16="http://schemas.microsoft.com/office/drawing/2014/main" id="{45D08B9E-8FFC-9D0B-C8E8-69B3CB410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38"/>
                <a:ext cx="1403" cy="35"/>
              </a:xfrm>
              <a:prstGeom prst="rect">
                <a:avLst/>
              </a:prstGeom>
              <a:solidFill>
                <a:srgbClr val="905A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" name="Rectangle 17">
                <a:extLst>
                  <a:ext uri="{FF2B5EF4-FFF2-40B4-BE49-F238E27FC236}">
                    <a16:creationId xmlns:a16="http://schemas.microsoft.com/office/drawing/2014/main" id="{504D500C-A67B-2327-2836-010BEBB62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33"/>
                <a:ext cx="1403" cy="35"/>
              </a:xfrm>
              <a:prstGeom prst="rect">
                <a:avLst/>
              </a:prstGeom>
              <a:solidFill>
                <a:srgbClr val="83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4" name="Rectangle 18">
                <a:extLst>
                  <a:ext uri="{FF2B5EF4-FFF2-40B4-BE49-F238E27FC236}">
                    <a16:creationId xmlns:a16="http://schemas.microsoft.com/office/drawing/2014/main" id="{DD170D95-86CE-C501-ED2B-1B84965D0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78"/>
                <a:ext cx="1403" cy="35"/>
              </a:xfrm>
              <a:prstGeom prst="rect">
                <a:avLst/>
              </a:prstGeom>
              <a:solidFill>
                <a:srgbClr val="DF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" name="Rectangle 19">
                <a:extLst>
                  <a:ext uri="{FF2B5EF4-FFF2-40B4-BE49-F238E27FC236}">
                    <a16:creationId xmlns:a16="http://schemas.microsoft.com/office/drawing/2014/main" id="{608ECE20-EF24-B1E1-F0D0-F7555AD63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82"/>
                <a:ext cx="1403" cy="35"/>
              </a:xfrm>
              <a:prstGeom prst="rect">
                <a:avLst/>
              </a:prstGeom>
              <a:solidFill>
                <a:srgbClr val="D5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6" name="Rectangle 20">
                <a:extLst>
                  <a:ext uri="{FF2B5EF4-FFF2-40B4-BE49-F238E27FC236}">
                    <a16:creationId xmlns:a16="http://schemas.microsoft.com/office/drawing/2014/main" id="{5C1DDE4B-948D-47AF-1FD7-AD18314BBE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86"/>
                <a:ext cx="1403" cy="35"/>
              </a:xfrm>
              <a:prstGeom prst="rect">
                <a:avLst/>
              </a:prstGeom>
              <a:solidFill>
                <a:srgbClr val="C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7" name="Rectangle 21">
                <a:extLst>
                  <a:ext uri="{FF2B5EF4-FFF2-40B4-BE49-F238E27FC236}">
                    <a16:creationId xmlns:a16="http://schemas.microsoft.com/office/drawing/2014/main" id="{B50090BE-3576-353D-A564-6A96C3172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89"/>
                <a:ext cx="1403" cy="35"/>
              </a:xfrm>
              <a:prstGeom prst="rect">
                <a:avLst/>
              </a:prstGeom>
              <a:solidFill>
                <a:srgbClr val="C5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" name="Rectangle 22">
                <a:extLst>
                  <a:ext uri="{FF2B5EF4-FFF2-40B4-BE49-F238E27FC236}">
                    <a16:creationId xmlns:a16="http://schemas.microsoft.com/office/drawing/2014/main" id="{0FB6FC04-7788-8674-0D53-75258C3057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93"/>
                <a:ext cx="1403" cy="35"/>
              </a:xfrm>
              <a:prstGeom prst="rect">
                <a:avLst/>
              </a:prstGeom>
              <a:solidFill>
                <a:srgbClr val="BB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" name="Freeform 23">
                <a:extLst>
                  <a:ext uri="{FF2B5EF4-FFF2-40B4-BE49-F238E27FC236}">
                    <a16:creationId xmlns:a16="http://schemas.microsoft.com/office/drawing/2014/main" id="{39DE7B91-A397-D912-0963-BAD600B64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" y="3297"/>
                <a:ext cx="1403" cy="35"/>
              </a:xfrm>
              <a:custGeom>
                <a:avLst/>
                <a:gdLst>
                  <a:gd name="T0" fmla="*/ 2 w 4902"/>
                  <a:gd name="T1" fmla="*/ 0 h 3"/>
                  <a:gd name="T2" fmla="*/ 4902 w 4902"/>
                  <a:gd name="T3" fmla="*/ 0 h 3"/>
                  <a:gd name="T4" fmla="*/ 4900 w 4902"/>
                  <a:gd name="T5" fmla="*/ 3 h 3"/>
                  <a:gd name="T6" fmla="*/ 0 w 4902"/>
                  <a:gd name="T7" fmla="*/ 3 h 3"/>
                  <a:gd name="T8" fmla="*/ 2 w 490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3">
                    <a:moveTo>
                      <a:pt x="2" y="0"/>
                    </a:moveTo>
                    <a:lnTo>
                      <a:pt x="4902" y="0"/>
                    </a:lnTo>
                    <a:lnTo>
                      <a:pt x="490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19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" name="Freeform 24">
                <a:extLst>
                  <a:ext uri="{FF2B5EF4-FFF2-40B4-BE49-F238E27FC236}">
                    <a16:creationId xmlns:a16="http://schemas.microsoft.com/office/drawing/2014/main" id="{E8F198F5-0930-914D-6116-51567DD3E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" y="3299"/>
                <a:ext cx="1403" cy="35"/>
              </a:xfrm>
              <a:custGeom>
                <a:avLst/>
                <a:gdLst>
                  <a:gd name="T0" fmla="*/ 0 w 4902"/>
                  <a:gd name="T1" fmla="*/ 0 h 4"/>
                  <a:gd name="T2" fmla="*/ 4900 w 4902"/>
                  <a:gd name="T3" fmla="*/ 0 h 4"/>
                  <a:gd name="T4" fmla="*/ 4902 w 4902"/>
                  <a:gd name="T5" fmla="*/ 4 h 4"/>
                  <a:gd name="T6" fmla="*/ 2 w 4902"/>
                  <a:gd name="T7" fmla="*/ 4 h 4"/>
                  <a:gd name="T8" fmla="*/ 0 w 490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4">
                    <a:moveTo>
                      <a:pt x="0" y="0"/>
                    </a:moveTo>
                    <a:lnTo>
                      <a:pt x="4900" y="0"/>
                    </a:lnTo>
                    <a:lnTo>
                      <a:pt x="4902" y="4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E8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" name="Rectangle 25">
                <a:extLst>
                  <a:ext uri="{FF2B5EF4-FFF2-40B4-BE49-F238E27FC236}">
                    <a16:creationId xmlns:a16="http://schemas.microsoft.com/office/drawing/2014/main" id="{F4010FB0-9486-1E80-0E67-1D1BE107B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302"/>
                <a:ext cx="1403" cy="35"/>
              </a:xfrm>
              <a:prstGeom prst="rect">
                <a:avLst/>
              </a:prstGeom>
              <a:solidFill>
                <a:srgbClr val="A7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" name="Rectangle 26">
                <a:extLst>
                  <a:ext uri="{FF2B5EF4-FFF2-40B4-BE49-F238E27FC236}">
                    <a16:creationId xmlns:a16="http://schemas.microsoft.com/office/drawing/2014/main" id="{189E57A0-7F13-7B9A-DA9D-92A802456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306"/>
                <a:ext cx="1403" cy="35"/>
              </a:xfrm>
              <a:prstGeom prst="rect">
                <a:avLst/>
              </a:prstGeom>
              <a:solidFill>
                <a:srgbClr val="9D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" name="Rectangle 27">
                <a:extLst>
                  <a:ext uri="{FF2B5EF4-FFF2-40B4-BE49-F238E27FC236}">
                    <a16:creationId xmlns:a16="http://schemas.microsoft.com/office/drawing/2014/main" id="{A72AC312-0F5B-4B7C-D01F-8A33EE743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310"/>
                <a:ext cx="1403" cy="35"/>
              </a:xfrm>
              <a:prstGeom prst="rect">
                <a:avLst/>
              </a:prstGeom>
              <a:solidFill>
                <a:srgbClr val="93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" name="Rectangle 28">
                <a:extLst>
                  <a:ext uri="{FF2B5EF4-FFF2-40B4-BE49-F238E27FC236}">
                    <a16:creationId xmlns:a16="http://schemas.microsoft.com/office/drawing/2014/main" id="{93764D19-1D9A-B9DE-C172-6E00DE8EF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322"/>
                <a:ext cx="1387" cy="27"/>
              </a:xfrm>
              <a:prstGeom prst="rect">
                <a:avLst/>
              </a:prstGeom>
              <a:solidFill>
                <a:srgbClr val="89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" name="Rectangle 29">
                <a:extLst>
                  <a:ext uri="{FF2B5EF4-FFF2-40B4-BE49-F238E27FC236}">
                    <a16:creationId xmlns:a16="http://schemas.microsoft.com/office/drawing/2014/main" id="{A2FB461D-C1DF-7739-DFD9-766E7EC72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326"/>
                <a:ext cx="1411" cy="27"/>
              </a:xfrm>
              <a:prstGeom prst="rect">
                <a:avLst/>
              </a:prstGeom>
              <a:solidFill>
                <a:srgbClr val="8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" name="Rectangle 30">
                <a:extLst>
                  <a:ext uri="{FF2B5EF4-FFF2-40B4-BE49-F238E27FC236}">
                    <a16:creationId xmlns:a16="http://schemas.microsoft.com/office/drawing/2014/main" id="{A2063E81-0203-D265-EE3F-255C313C40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54" y="3293"/>
                <a:ext cx="1419" cy="27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" name="Rectangle 31">
                <a:extLst>
                  <a:ext uri="{FF2B5EF4-FFF2-40B4-BE49-F238E27FC236}">
                    <a16:creationId xmlns:a16="http://schemas.microsoft.com/office/drawing/2014/main" id="{121F056D-D72F-2921-BC41-0D149D0C3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188"/>
                <a:ext cx="1403" cy="36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" name="Freeform 32">
                <a:extLst>
                  <a:ext uri="{FF2B5EF4-FFF2-40B4-BE49-F238E27FC236}">
                    <a16:creationId xmlns:a16="http://schemas.microsoft.com/office/drawing/2014/main" id="{988F7F93-F4E9-FF5B-0595-4DA810530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" y="2016"/>
                <a:ext cx="956" cy="1180"/>
              </a:xfrm>
              <a:custGeom>
                <a:avLst/>
                <a:gdLst>
                  <a:gd name="T0" fmla="*/ 0 w 3546"/>
                  <a:gd name="T1" fmla="*/ 2292 h 2410"/>
                  <a:gd name="T2" fmla="*/ 0 w 3546"/>
                  <a:gd name="T3" fmla="*/ 2410 h 2410"/>
                  <a:gd name="T4" fmla="*/ 3546 w 3546"/>
                  <a:gd name="T5" fmla="*/ 2410 h 2410"/>
                  <a:gd name="T6" fmla="*/ 3546 w 3546"/>
                  <a:gd name="T7" fmla="*/ 2292 h 2410"/>
                  <a:gd name="T8" fmla="*/ 3159 w 3546"/>
                  <a:gd name="T9" fmla="*/ 2292 h 2410"/>
                  <a:gd name="T10" fmla="*/ 3159 w 3546"/>
                  <a:gd name="T11" fmla="*/ 0 h 2410"/>
                  <a:gd name="T12" fmla="*/ 3095 w 3546"/>
                  <a:gd name="T13" fmla="*/ 0 h 2410"/>
                  <a:gd name="T14" fmla="*/ 3095 w 3546"/>
                  <a:gd name="T15" fmla="*/ 2292 h 2410"/>
                  <a:gd name="T16" fmla="*/ 0 w 3546"/>
                  <a:gd name="T17" fmla="*/ 2292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46" h="2410">
                    <a:moveTo>
                      <a:pt x="0" y="2292"/>
                    </a:moveTo>
                    <a:lnTo>
                      <a:pt x="0" y="2410"/>
                    </a:lnTo>
                    <a:lnTo>
                      <a:pt x="3546" y="2410"/>
                    </a:lnTo>
                    <a:lnTo>
                      <a:pt x="3546" y="2292"/>
                    </a:lnTo>
                    <a:lnTo>
                      <a:pt x="3159" y="2292"/>
                    </a:lnTo>
                    <a:lnTo>
                      <a:pt x="3159" y="0"/>
                    </a:lnTo>
                    <a:lnTo>
                      <a:pt x="3095" y="0"/>
                    </a:lnTo>
                    <a:lnTo>
                      <a:pt x="3095" y="2292"/>
                    </a:lnTo>
                    <a:lnTo>
                      <a:pt x="0" y="2292"/>
                    </a:lnTo>
                    <a:close/>
                  </a:path>
                </a:pathLst>
              </a:custGeom>
              <a:solidFill>
                <a:srgbClr val="FF8040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9" name="Rectangle 33">
                <a:extLst>
                  <a:ext uri="{FF2B5EF4-FFF2-40B4-BE49-F238E27FC236}">
                    <a16:creationId xmlns:a16="http://schemas.microsoft.com/office/drawing/2014/main" id="{E088B924-02A7-B082-9A3F-B39C6D34B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3341"/>
                <a:ext cx="1396" cy="75"/>
              </a:xfrm>
              <a:prstGeom prst="rect">
                <a:avLst/>
              </a:prstGeom>
              <a:solidFill>
                <a:srgbClr val="FF804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0" name="Freeform 34">
                <a:extLst>
                  <a:ext uri="{FF2B5EF4-FFF2-40B4-BE49-F238E27FC236}">
                    <a16:creationId xmlns:a16="http://schemas.microsoft.com/office/drawing/2014/main" id="{70A2456B-65A0-17CF-AF92-525629AC7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0" y="2008"/>
                <a:ext cx="349" cy="1196"/>
              </a:xfrm>
              <a:custGeom>
                <a:avLst/>
                <a:gdLst>
                  <a:gd name="T0" fmla="*/ 387 w 1161"/>
                  <a:gd name="T1" fmla="*/ 0 h 2410"/>
                  <a:gd name="T2" fmla="*/ 387 w 1161"/>
                  <a:gd name="T3" fmla="*/ 2292 h 2410"/>
                  <a:gd name="T4" fmla="*/ 0 w 1161"/>
                  <a:gd name="T5" fmla="*/ 2292 h 2410"/>
                  <a:gd name="T6" fmla="*/ 0 w 1161"/>
                  <a:gd name="T7" fmla="*/ 2410 h 2410"/>
                  <a:gd name="T8" fmla="*/ 1161 w 1161"/>
                  <a:gd name="T9" fmla="*/ 2410 h 2410"/>
                  <a:gd name="T10" fmla="*/ 1161 w 1161"/>
                  <a:gd name="T11" fmla="*/ 2292 h 2410"/>
                  <a:gd name="T12" fmla="*/ 453 w 1161"/>
                  <a:gd name="T13" fmla="*/ 2292 h 2410"/>
                  <a:gd name="T14" fmla="*/ 453 w 1161"/>
                  <a:gd name="T15" fmla="*/ 0 h 2410"/>
                  <a:gd name="T16" fmla="*/ 387 w 1161"/>
                  <a:gd name="T17" fmla="*/ 0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1" h="2410">
                    <a:moveTo>
                      <a:pt x="387" y="0"/>
                    </a:moveTo>
                    <a:lnTo>
                      <a:pt x="387" y="2292"/>
                    </a:lnTo>
                    <a:lnTo>
                      <a:pt x="0" y="2292"/>
                    </a:lnTo>
                    <a:lnTo>
                      <a:pt x="0" y="2410"/>
                    </a:lnTo>
                    <a:lnTo>
                      <a:pt x="1161" y="2410"/>
                    </a:lnTo>
                    <a:lnTo>
                      <a:pt x="1161" y="2292"/>
                    </a:lnTo>
                    <a:lnTo>
                      <a:pt x="453" y="2292"/>
                    </a:lnTo>
                    <a:lnTo>
                      <a:pt x="453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FF8040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graphicFrame>
            <p:nvGraphicFramePr>
              <p:cNvPr id="71" name="Object 35">
                <a:extLst>
                  <a:ext uri="{FF2B5EF4-FFF2-40B4-BE49-F238E27FC236}">
                    <a16:creationId xmlns:a16="http://schemas.microsoft.com/office/drawing/2014/main" id="{B0068CBF-24D5-B56B-4454-65BA5BC0602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444" y="2121"/>
              <a:ext cx="234" cy="10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749808" imgH="2020824" progId="Visio.Drawing.11">
                      <p:embed/>
                    </p:oleObj>
                  </mc:Choice>
                  <mc:Fallback>
                    <p:oleObj name="VISIO" r:id="rId3" imgW="749808" imgH="2020824" progId="Visio.Drawing.11">
                      <p:embed/>
                      <p:pic>
                        <p:nvPicPr>
                          <p:cNvPr id="71" name="Object 35">
                            <a:extLst>
                              <a:ext uri="{FF2B5EF4-FFF2-40B4-BE49-F238E27FC236}">
                                <a16:creationId xmlns:a16="http://schemas.microsoft.com/office/drawing/2014/main" id="{B0068CBF-24D5-B56B-4454-65BA5BC0602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44" y="2121"/>
                            <a:ext cx="234" cy="100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2" name="Rectangle 36">
                <a:extLst>
                  <a:ext uri="{FF2B5EF4-FFF2-40B4-BE49-F238E27FC236}">
                    <a16:creationId xmlns:a16="http://schemas.microsoft.com/office/drawing/2014/main" id="{B2CD2BBC-9472-D5AF-4EE6-9969E7141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" y="1896"/>
                <a:ext cx="1923" cy="37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3" name="Rectangle 37">
                <a:extLst>
                  <a:ext uri="{FF2B5EF4-FFF2-40B4-BE49-F238E27FC236}">
                    <a16:creationId xmlns:a16="http://schemas.microsoft.com/office/drawing/2014/main" id="{DD680A04-C413-2BD2-406E-9899A9CC4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" y="1764"/>
                <a:ext cx="1883" cy="67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4" name="Rectangle 38">
                <a:extLst>
                  <a:ext uri="{FF2B5EF4-FFF2-40B4-BE49-F238E27FC236}">
                    <a16:creationId xmlns:a16="http://schemas.microsoft.com/office/drawing/2014/main" id="{0B5795DE-63BE-A7E4-8363-3AC27C2E4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6" y="1709"/>
                <a:ext cx="1890" cy="66"/>
              </a:xfrm>
              <a:prstGeom prst="rect">
                <a:avLst/>
              </a:prstGeom>
              <a:solidFill>
                <a:srgbClr val="FF804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5" name="Rectangle 39">
                <a:extLst>
                  <a:ext uri="{FF2B5EF4-FFF2-40B4-BE49-F238E27FC236}">
                    <a16:creationId xmlns:a16="http://schemas.microsoft.com/office/drawing/2014/main" id="{AF2B8ECE-14D2-A40D-4F11-1DAFC1142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6" y="1933"/>
                <a:ext cx="1882" cy="66"/>
              </a:xfrm>
              <a:prstGeom prst="rect">
                <a:avLst/>
              </a:prstGeom>
              <a:solidFill>
                <a:srgbClr val="FF804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6" name="Rectangle 40">
                <a:extLst>
                  <a:ext uri="{FF2B5EF4-FFF2-40B4-BE49-F238E27FC236}">
                    <a16:creationId xmlns:a16="http://schemas.microsoft.com/office/drawing/2014/main" id="{103813C4-0197-CB43-703B-6EE5F61CC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" y="1932"/>
                <a:ext cx="136" cy="6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6" name="Oval 42">
              <a:extLst>
                <a:ext uri="{FF2B5EF4-FFF2-40B4-BE49-F238E27FC236}">
                  <a16:creationId xmlns:a16="http://schemas.microsoft.com/office/drawing/2014/main" id="{570AAD2C-B86F-A412-A26E-32B0F4EDC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3016282"/>
              <a:ext cx="654017" cy="76193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BF5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9900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aphicFrame>
          <p:nvGraphicFramePr>
            <p:cNvPr id="37" name="Object 43">
              <a:extLst>
                <a:ext uri="{FF2B5EF4-FFF2-40B4-BE49-F238E27FC236}">
                  <a16:creationId xmlns:a16="http://schemas.microsoft.com/office/drawing/2014/main" id="{70F9C4F6-B174-6130-6AE1-6FB9159FD8AF}"/>
                </a:ext>
              </a:extLst>
            </p:cNvPr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801813" y="3327400"/>
            <a:ext cx="4662487" cy="160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VISIO" r:id="rId5" imgW="4660245" imgH="159754" progId="Visio.Drawing.11">
                    <p:embed/>
                  </p:oleObj>
                </mc:Choice>
                <mc:Fallback>
                  <p:oleObj name="VISIO" r:id="rId5" imgW="4660245" imgH="159754" progId="Visio.Drawing.11">
                    <p:embed/>
                    <p:pic>
                      <p:nvPicPr>
                        <p:cNvPr id="37" name="Object 43">
                          <a:extLst>
                            <a:ext uri="{FF2B5EF4-FFF2-40B4-BE49-F238E27FC236}">
                              <a16:creationId xmlns:a16="http://schemas.microsoft.com/office/drawing/2014/main" id="{70F9C4F6-B174-6130-6AE1-6FB9159FD8AF}"/>
                            </a:ext>
                          </a:extLst>
                        </p:cNvPr>
                        <p:cNvPicPr>
                          <a:picLocks noGrp="1"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1813" y="3327400"/>
                          <a:ext cx="4662487" cy="160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Oval 44">
              <a:extLst>
                <a:ext uri="{FF2B5EF4-FFF2-40B4-BE49-F238E27FC236}">
                  <a16:creationId xmlns:a16="http://schemas.microsoft.com/office/drawing/2014/main" id="{C72A77B1-A71B-3A60-EEEF-AC66EBFCE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000" y="1625600"/>
              <a:ext cx="342900" cy="1397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" name="Line 45">
              <a:extLst>
                <a:ext uri="{FF2B5EF4-FFF2-40B4-BE49-F238E27FC236}">
                  <a16:creationId xmlns:a16="http://schemas.microsoft.com/office/drawing/2014/main" id="{58E3A1A8-4344-CF16-3D7E-B32FB462B2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0900" y="1689100"/>
              <a:ext cx="3175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A00CA252-D9B5-1F99-DD0C-1CD85C0D13E1}"/>
              </a:ext>
            </a:extLst>
          </p:cNvPr>
          <p:cNvSpPr txBox="1"/>
          <p:nvPr/>
        </p:nvSpPr>
        <p:spPr>
          <a:xfrm rot="426133">
            <a:off x="4690344" y="2346338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drive beam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F5203A-8555-2AAA-EEC1-739A7B283DA6}"/>
              </a:ext>
            </a:extLst>
          </p:cNvPr>
          <p:cNvSpPr txBox="1"/>
          <p:nvPr/>
        </p:nvSpPr>
        <p:spPr>
          <a:xfrm rot="232635">
            <a:off x="4739844" y="1563635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main beam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A63A33E-25C2-073C-07A6-C5CCD4698F61}"/>
              </a:ext>
            </a:extLst>
          </p:cNvPr>
          <p:cNvCxnSpPr>
            <a:cxnSpLocks/>
          </p:cNvCxnSpPr>
          <p:nvPr/>
        </p:nvCxnSpPr>
        <p:spPr>
          <a:xfrm>
            <a:off x="4807202" y="1813082"/>
            <a:ext cx="1131227" cy="9577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DEAEF75-1930-505C-D21B-3D002F673587}"/>
              </a:ext>
            </a:extLst>
          </p:cNvPr>
          <p:cNvSpPr/>
          <p:nvPr/>
        </p:nvSpPr>
        <p:spPr>
          <a:xfrm>
            <a:off x="5944272" y="2038841"/>
            <a:ext cx="1021556" cy="885825"/>
          </a:xfrm>
          <a:custGeom>
            <a:avLst/>
            <a:gdLst>
              <a:gd name="connsiteX0" fmla="*/ 666750 w 1362075"/>
              <a:gd name="connsiteY0" fmla="*/ 752475 h 1181100"/>
              <a:gd name="connsiteX1" fmla="*/ 0 w 1362075"/>
              <a:gd name="connsiteY1" fmla="*/ 752475 h 1181100"/>
              <a:gd name="connsiteX2" fmla="*/ 0 w 1362075"/>
              <a:gd name="connsiteY2" fmla="*/ 1181100 h 1181100"/>
              <a:gd name="connsiteX3" fmla="*/ 1362075 w 1362075"/>
              <a:gd name="connsiteY3" fmla="*/ 1181100 h 1181100"/>
              <a:gd name="connsiteX4" fmla="*/ 1362075 w 1362075"/>
              <a:gd name="connsiteY4" fmla="*/ 771525 h 1181100"/>
              <a:gd name="connsiteX5" fmla="*/ 1162050 w 1362075"/>
              <a:gd name="connsiteY5" fmla="*/ 771525 h 1181100"/>
              <a:gd name="connsiteX6" fmla="*/ 1162050 w 1362075"/>
              <a:gd name="connsiteY6" fmla="*/ 0 h 1181100"/>
              <a:gd name="connsiteX7" fmla="*/ 666750 w 1362075"/>
              <a:gd name="connsiteY7" fmla="*/ 0 h 1181100"/>
              <a:gd name="connsiteX8" fmla="*/ 666750 w 1362075"/>
              <a:gd name="connsiteY8" fmla="*/ 752475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2075" h="1181100">
                <a:moveTo>
                  <a:pt x="666750" y="752475"/>
                </a:moveTo>
                <a:lnTo>
                  <a:pt x="0" y="752475"/>
                </a:lnTo>
                <a:lnTo>
                  <a:pt x="0" y="1181100"/>
                </a:lnTo>
                <a:lnTo>
                  <a:pt x="1362075" y="1181100"/>
                </a:lnTo>
                <a:lnTo>
                  <a:pt x="1362075" y="771525"/>
                </a:lnTo>
                <a:lnTo>
                  <a:pt x="1162050" y="771525"/>
                </a:lnTo>
                <a:lnTo>
                  <a:pt x="1162050" y="0"/>
                </a:lnTo>
                <a:lnTo>
                  <a:pt x="666750" y="0"/>
                </a:lnTo>
                <a:lnTo>
                  <a:pt x="666750" y="752475"/>
                </a:lnTo>
                <a:close/>
              </a:path>
            </a:pathLst>
          </a:custGeom>
          <a:noFill/>
          <a:ln w="1905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425FE5-5806-DD6F-0A19-8AE34D84FBFB}"/>
              </a:ext>
            </a:extLst>
          </p:cNvPr>
          <p:cNvSpPr txBox="1"/>
          <p:nvPr/>
        </p:nvSpPr>
        <p:spPr>
          <a:xfrm>
            <a:off x="6932154" y="2225554"/>
            <a:ext cx="2156093" cy="461665"/>
          </a:xfrm>
          <a:prstGeom prst="rect">
            <a:avLst/>
          </a:prstGeom>
          <a:noFill/>
          <a:ln w="19050">
            <a:solidFill>
              <a:srgbClr val="0065A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Power Extraction and Transfer Structure (PETS)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DD37E29-D68A-86E7-9E05-654995765CCE}"/>
              </a:ext>
            </a:extLst>
          </p:cNvPr>
          <p:cNvSpPr/>
          <p:nvPr/>
        </p:nvSpPr>
        <p:spPr>
          <a:xfrm>
            <a:off x="6386525" y="1759412"/>
            <a:ext cx="1286534" cy="242967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11C65C6-D261-9C62-00E6-E460B87C6839}"/>
              </a:ext>
            </a:extLst>
          </p:cNvPr>
          <p:cNvSpPr txBox="1"/>
          <p:nvPr/>
        </p:nvSpPr>
        <p:spPr>
          <a:xfrm>
            <a:off x="7633788" y="1517241"/>
            <a:ext cx="1138096" cy="276999"/>
          </a:xfrm>
          <a:prstGeom prst="rect">
            <a:avLst/>
          </a:prstGeom>
          <a:noFill/>
          <a:ln w="19050">
            <a:solidFill>
              <a:srgbClr val="0065A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Accelerator</a:t>
            </a:r>
          </a:p>
        </p:txBody>
      </p:sp>
      <p:sp>
        <p:nvSpPr>
          <p:cNvPr id="77" name="Text Placeholder 4">
            <a:extLst>
              <a:ext uri="{FF2B5EF4-FFF2-40B4-BE49-F238E27FC236}">
                <a16:creationId xmlns:a16="http://schemas.microsoft.com/office/drawing/2014/main" id="{C792F01A-A8F4-94B4-6D8C-0472F5B8D214}"/>
              </a:ext>
            </a:extLst>
          </p:cNvPr>
          <p:cNvSpPr txBox="1">
            <a:spLocks/>
          </p:cNvSpPr>
          <p:nvPr/>
        </p:nvSpPr>
        <p:spPr>
          <a:xfrm>
            <a:off x="4674085" y="902687"/>
            <a:ext cx="4434868" cy="3747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0958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667" b="1" kern="1200" baseline="0">
                <a:solidFill>
                  <a:srgbClr val="0065A2"/>
                </a:solidFill>
                <a:latin typeface="+mn-lt"/>
                <a:ea typeface="+mn-ea"/>
                <a:cs typeface="+mn-cs"/>
              </a:defRPr>
            </a:lvl1pPr>
            <a:lvl2pPr marL="694249" indent="-315376" algn="l" defTabSz="609585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1007" indent="-249760" algn="l" defTabSz="609585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49881" indent="-228594" algn="l" defTabSz="609585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754" indent="-228594" algn="l" defTabSz="609585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09585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Two Beam Acceleration (TBA) 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2213709-4090-9B3D-D54D-827DB90B014A}"/>
              </a:ext>
            </a:extLst>
          </p:cNvPr>
          <p:cNvGrpSpPr/>
          <p:nvPr/>
        </p:nvGrpSpPr>
        <p:grpSpPr>
          <a:xfrm>
            <a:off x="332719" y="3059448"/>
            <a:ext cx="3726014" cy="1541163"/>
            <a:chOff x="4380716" y="1334276"/>
            <a:chExt cx="3726014" cy="1541163"/>
          </a:xfrm>
        </p:grpSpPr>
        <p:pic>
          <p:nvPicPr>
            <p:cNvPr id="108" name="Picture 2">
              <a:extLst>
                <a:ext uri="{FF2B5EF4-FFF2-40B4-BE49-F238E27FC236}">
                  <a16:creationId xmlns:a16="http://schemas.microsoft.com/office/drawing/2014/main" id="{390FCBF4-C8C9-0D1A-3AB8-FBC62C1385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7397" y="1344616"/>
              <a:ext cx="3719333" cy="1530823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9" name="Freeform 41">
              <a:extLst>
                <a:ext uri="{FF2B5EF4-FFF2-40B4-BE49-F238E27FC236}">
                  <a16:creationId xmlns:a16="http://schemas.microsoft.com/office/drawing/2014/main" id="{D72D707B-2A46-C608-66C4-26FBA0D1AC47}"/>
                </a:ext>
              </a:extLst>
            </p:cNvPr>
            <p:cNvSpPr/>
            <p:nvPr/>
          </p:nvSpPr>
          <p:spPr>
            <a:xfrm>
              <a:off x="4381098" y="1334276"/>
              <a:ext cx="1010761" cy="278295"/>
            </a:xfrm>
            <a:custGeom>
              <a:avLst/>
              <a:gdLst>
                <a:gd name="connsiteX0" fmla="*/ 0 w 2107095"/>
                <a:gd name="connsiteY0" fmla="*/ 0 h 278295"/>
                <a:gd name="connsiteX1" fmla="*/ 0 w 2107095"/>
                <a:gd name="connsiteY1" fmla="*/ 278295 h 278295"/>
                <a:gd name="connsiteX2" fmla="*/ 2107095 w 2107095"/>
                <a:gd name="connsiteY2" fmla="*/ 278295 h 278295"/>
                <a:gd name="connsiteX3" fmla="*/ 2107095 w 2107095"/>
                <a:gd name="connsiteY3" fmla="*/ 0 h 278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7095" h="278295">
                  <a:moveTo>
                    <a:pt x="0" y="0"/>
                  </a:moveTo>
                  <a:lnTo>
                    <a:pt x="0" y="278295"/>
                  </a:lnTo>
                  <a:lnTo>
                    <a:pt x="2107095" y="278295"/>
                  </a:lnTo>
                  <a:lnTo>
                    <a:pt x="2107095" y="0"/>
                  </a:lnTo>
                </a:path>
              </a:pathLst>
            </a:custGeom>
            <a:noFill/>
            <a:ln w="28575"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E3A5C65B-2020-A8BD-1DCA-ADC596ECD800}"/>
                </a:ext>
              </a:extLst>
            </p:cNvPr>
            <p:cNvSpPr/>
            <p:nvPr/>
          </p:nvSpPr>
          <p:spPr>
            <a:xfrm>
              <a:off x="4380716" y="1345059"/>
              <a:ext cx="105365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solidFill>
                    <a:schemeClr val="accent4"/>
                  </a:solidFill>
                  <a:cs typeface="Times New Roman" pitchFamily="18" charset="0"/>
                </a:rPr>
                <a:t>SWFA XFEL</a:t>
              </a:r>
              <a:endParaRPr lang="en-US" sz="11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DAA262B-C379-3561-F4A9-3BA76205C253}"/>
              </a:ext>
            </a:extLst>
          </p:cNvPr>
          <p:cNvGrpSpPr/>
          <p:nvPr/>
        </p:nvGrpSpPr>
        <p:grpSpPr>
          <a:xfrm>
            <a:off x="4709247" y="2998209"/>
            <a:ext cx="4378375" cy="1629231"/>
            <a:chOff x="4689082" y="-48495"/>
            <a:chExt cx="4378375" cy="1629231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8769B54-9AA0-699D-399F-06A83112FCA9}"/>
                </a:ext>
              </a:extLst>
            </p:cNvPr>
            <p:cNvGrpSpPr/>
            <p:nvPr/>
          </p:nvGrpSpPr>
          <p:grpSpPr>
            <a:xfrm>
              <a:off x="4800600" y="-48495"/>
              <a:ext cx="4219231" cy="1564083"/>
              <a:chOff x="1228727" y="1890269"/>
              <a:chExt cx="6696693" cy="2482489"/>
            </a:xfrm>
          </p:grpSpPr>
          <p:pic>
            <p:nvPicPr>
              <p:cNvPr id="116" name="Picture 115">
                <a:extLst>
                  <a:ext uri="{FF2B5EF4-FFF2-40B4-BE49-F238E27FC236}">
                    <a16:creationId xmlns:a16="http://schemas.microsoft.com/office/drawing/2014/main" id="{232CC52E-E0D9-ED2A-1482-5CBBB9009F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524230" y="2840655"/>
                <a:ext cx="1263140" cy="146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" name="Picture 2">
                <a:extLst>
                  <a:ext uri="{FF2B5EF4-FFF2-40B4-BE49-F238E27FC236}">
                    <a16:creationId xmlns:a16="http://schemas.microsoft.com/office/drawing/2014/main" id="{2C30465C-B3F9-474D-5E24-0513A52F2A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805362" y="2840655"/>
                <a:ext cx="1263140" cy="146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" name="Picture 2">
                <a:extLst>
                  <a:ext uri="{FF2B5EF4-FFF2-40B4-BE49-F238E27FC236}">
                    <a16:creationId xmlns:a16="http://schemas.microsoft.com/office/drawing/2014/main" id="{01C23F11-01ED-FFA5-9834-426A36D58B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051265" y="2840655"/>
                <a:ext cx="1263140" cy="146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" name="Picture 2">
                <a:extLst>
                  <a:ext uri="{FF2B5EF4-FFF2-40B4-BE49-F238E27FC236}">
                    <a16:creationId xmlns:a16="http://schemas.microsoft.com/office/drawing/2014/main" id="{4A623C5D-8CD2-7DAC-0E0B-DA4B0ED019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332396" y="2840655"/>
                <a:ext cx="1263140" cy="146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0" name="Text Box 277">
                <a:extLst>
                  <a:ext uri="{FF2B5EF4-FFF2-40B4-BE49-F238E27FC236}">
                    <a16:creationId xmlns:a16="http://schemas.microsoft.com/office/drawing/2014/main" id="{ADBAD646-68A0-46D9-99AF-A1E7F48D2A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96135" y="2852664"/>
                <a:ext cx="360465" cy="302316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lIns="68552" tIns="34276" rIns="68552" bIns="34276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788" dirty="0">
                    <a:latin typeface="Calibri" pitchFamily="34" charset="0"/>
                    <a:ea typeface="宋体" charset="-122"/>
                  </a:rPr>
                  <a:t>IP</a:t>
                </a:r>
              </a:p>
            </p:txBody>
          </p:sp>
          <p:sp>
            <p:nvSpPr>
              <p:cNvPr id="121" name="Line 233">
                <a:extLst>
                  <a:ext uri="{FF2B5EF4-FFF2-40B4-BE49-F238E27FC236}">
                    <a16:creationId xmlns:a16="http://schemas.microsoft.com/office/drawing/2014/main" id="{99C5F2AE-4503-7CC9-38CB-5BB4FC91FC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38989" y="4025132"/>
                <a:ext cx="365863" cy="0"/>
              </a:xfrm>
              <a:prstGeom prst="line">
                <a:avLst/>
              </a:prstGeom>
              <a:noFill/>
              <a:ln w="1524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 sz="788"/>
              </a:p>
            </p:txBody>
          </p:sp>
          <p:sp>
            <p:nvSpPr>
              <p:cNvPr id="122" name="Rectangle 455">
                <a:extLst>
                  <a:ext uri="{FF2B5EF4-FFF2-40B4-BE49-F238E27FC236}">
                    <a16:creationId xmlns:a16="http://schemas.microsoft.com/office/drawing/2014/main" id="{F3F7FB67-E2C1-7764-714C-A1D750D05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423" y="2298298"/>
                <a:ext cx="98501" cy="2434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788"/>
              </a:p>
            </p:txBody>
          </p:sp>
          <p:sp>
            <p:nvSpPr>
              <p:cNvPr id="123" name="Arc 456">
                <a:extLst>
                  <a:ext uri="{FF2B5EF4-FFF2-40B4-BE49-F238E27FC236}">
                    <a16:creationId xmlns:a16="http://schemas.microsoft.com/office/drawing/2014/main" id="{0B543D74-B244-8372-6E92-376132426E1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1228727" y="2736631"/>
                <a:ext cx="136495" cy="262436"/>
              </a:xfrm>
              <a:custGeom>
                <a:avLst/>
                <a:gdLst>
                  <a:gd name="T0" fmla="*/ 0 w 27983"/>
                  <a:gd name="T1" fmla="*/ 34062658 h 43200"/>
                  <a:gd name="T2" fmla="*/ 69426722 w 27983"/>
                  <a:gd name="T3" fmla="*/ 1522670912 h 43200"/>
                  <a:gd name="T4" fmla="*/ 93650480 w 27983"/>
                  <a:gd name="T5" fmla="*/ 762448236 h 43200"/>
                  <a:gd name="T6" fmla="*/ 0 60000 65536"/>
                  <a:gd name="T7" fmla="*/ 0 60000 65536"/>
                  <a:gd name="T8" fmla="*/ 0 60000 65536"/>
                  <a:gd name="T9" fmla="*/ 0 w 27983"/>
                  <a:gd name="T10" fmla="*/ 0 h 43200"/>
                  <a:gd name="T11" fmla="*/ 27983 w 27983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983" h="43200" fill="none" extrusionOk="0">
                    <a:moveTo>
                      <a:pt x="-1" y="964"/>
                    </a:moveTo>
                    <a:cubicBezTo>
                      <a:pt x="2067" y="325"/>
                      <a:pt x="4218" y="-1"/>
                      <a:pt x="6383" y="0"/>
                    </a:cubicBezTo>
                    <a:cubicBezTo>
                      <a:pt x="18312" y="0"/>
                      <a:pt x="27983" y="9670"/>
                      <a:pt x="27983" y="21600"/>
                    </a:cubicBezTo>
                    <a:cubicBezTo>
                      <a:pt x="27983" y="33529"/>
                      <a:pt x="18312" y="43200"/>
                      <a:pt x="6383" y="43200"/>
                    </a:cubicBezTo>
                    <a:cubicBezTo>
                      <a:pt x="5832" y="43200"/>
                      <a:pt x="5281" y="43178"/>
                      <a:pt x="4732" y="43136"/>
                    </a:cubicBezTo>
                  </a:path>
                  <a:path w="27983" h="43200" stroke="0" extrusionOk="0">
                    <a:moveTo>
                      <a:pt x="-1" y="964"/>
                    </a:moveTo>
                    <a:cubicBezTo>
                      <a:pt x="2067" y="325"/>
                      <a:pt x="4218" y="-1"/>
                      <a:pt x="6383" y="0"/>
                    </a:cubicBezTo>
                    <a:cubicBezTo>
                      <a:pt x="18312" y="0"/>
                      <a:pt x="27983" y="9670"/>
                      <a:pt x="27983" y="21600"/>
                    </a:cubicBezTo>
                    <a:cubicBezTo>
                      <a:pt x="27983" y="33529"/>
                      <a:pt x="18312" y="43200"/>
                      <a:pt x="6383" y="43200"/>
                    </a:cubicBezTo>
                    <a:cubicBezTo>
                      <a:pt x="5832" y="43200"/>
                      <a:pt x="5281" y="43178"/>
                      <a:pt x="4732" y="43136"/>
                    </a:cubicBezTo>
                    <a:lnTo>
                      <a:pt x="6383" y="21600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788"/>
              </a:p>
            </p:txBody>
          </p:sp>
          <p:sp>
            <p:nvSpPr>
              <p:cNvPr id="124" name="Line 457">
                <a:extLst>
                  <a:ext uri="{FF2B5EF4-FFF2-40B4-BE49-F238E27FC236}">
                    <a16:creationId xmlns:a16="http://schemas.microsoft.com/office/drawing/2014/main" id="{5474A636-C835-B69D-80CC-C5B42AE2FA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56779" y="2996252"/>
                <a:ext cx="3120386" cy="140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788"/>
              </a:p>
            </p:txBody>
          </p:sp>
          <p:sp>
            <p:nvSpPr>
              <p:cNvPr id="125" name="Line 458">
                <a:extLst>
                  <a:ext uri="{FF2B5EF4-FFF2-40B4-BE49-F238E27FC236}">
                    <a16:creationId xmlns:a16="http://schemas.microsoft.com/office/drawing/2014/main" id="{A2CE2C79-67B3-9E1A-3295-9C043BCD7F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46224" y="2738037"/>
                <a:ext cx="3120386" cy="140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 sz="788"/>
              </a:p>
            </p:txBody>
          </p:sp>
          <p:sp>
            <p:nvSpPr>
              <p:cNvPr id="126" name="Arc 459">
                <a:extLst>
                  <a:ext uri="{FF2B5EF4-FFF2-40B4-BE49-F238E27FC236}">
                    <a16:creationId xmlns:a16="http://schemas.microsoft.com/office/drawing/2014/main" id="{B723B6D9-2BA8-FF16-D0EF-3907A09B8295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4454650" y="2545255"/>
                <a:ext cx="81616" cy="191375"/>
              </a:xfrm>
              <a:custGeom>
                <a:avLst/>
                <a:gdLst>
                  <a:gd name="T0" fmla="*/ 0 w 21600"/>
                  <a:gd name="T1" fmla="*/ 0 h 21600"/>
                  <a:gd name="T2" fmla="*/ 114110450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788"/>
              </a:p>
            </p:txBody>
          </p:sp>
          <p:sp>
            <p:nvSpPr>
              <p:cNvPr id="127" name="Arc 460">
                <a:extLst>
                  <a:ext uri="{FF2B5EF4-FFF2-40B4-BE49-F238E27FC236}">
                    <a16:creationId xmlns:a16="http://schemas.microsoft.com/office/drawing/2014/main" id="{045A4586-6DEA-81F6-EC3E-303B5F6976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331" y="2168136"/>
                <a:ext cx="156899" cy="125942"/>
              </a:xfrm>
              <a:custGeom>
                <a:avLst/>
                <a:gdLst>
                  <a:gd name="T0" fmla="*/ 0 w 21600"/>
                  <a:gd name="T1" fmla="*/ 0 h 21600"/>
                  <a:gd name="T2" fmla="*/ 1558530917 w 21600"/>
                  <a:gd name="T3" fmla="*/ 647006712 h 21600"/>
                  <a:gd name="T4" fmla="*/ 0 w 21600"/>
                  <a:gd name="T5" fmla="*/ 647006712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788"/>
              </a:p>
            </p:txBody>
          </p:sp>
          <p:sp>
            <p:nvSpPr>
              <p:cNvPr id="128" name="Line 584">
                <a:extLst>
                  <a:ext uri="{FF2B5EF4-FFF2-40B4-BE49-F238E27FC236}">
                    <a16:creationId xmlns:a16="http://schemas.microsoft.com/office/drawing/2014/main" id="{C053992B-18F8-A0D4-03DE-BB7F70EBC7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13003" y="4025836"/>
                <a:ext cx="365863" cy="0"/>
              </a:xfrm>
              <a:prstGeom prst="line">
                <a:avLst/>
              </a:prstGeom>
              <a:noFill/>
              <a:ln w="1524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 sz="788"/>
              </a:p>
            </p:txBody>
          </p:sp>
          <p:sp>
            <p:nvSpPr>
              <p:cNvPr id="129" name="Arc 746">
                <a:extLst>
                  <a:ext uri="{FF2B5EF4-FFF2-40B4-BE49-F238E27FC236}">
                    <a16:creationId xmlns:a16="http://schemas.microsoft.com/office/drawing/2014/main" id="{2091C13E-EE80-8FEA-2EB8-3615B80A0E92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7788925" y="2737333"/>
                <a:ext cx="136495" cy="262436"/>
              </a:xfrm>
              <a:custGeom>
                <a:avLst/>
                <a:gdLst>
                  <a:gd name="T0" fmla="*/ 0 w 27983"/>
                  <a:gd name="T1" fmla="*/ 34062545 h 43200"/>
                  <a:gd name="T2" fmla="*/ 69426722 w 27983"/>
                  <a:gd name="T3" fmla="*/ 1522660445 h 43200"/>
                  <a:gd name="T4" fmla="*/ 93650480 w 27983"/>
                  <a:gd name="T5" fmla="*/ 762444317 h 43200"/>
                  <a:gd name="T6" fmla="*/ 0 60000 65536"/>
                  <a:gd name="T7" fmla="*/ 0 60000 65536"/>
                  <a:gd name="T8" fmla="*/ 0 60000 65536"/>
                  <a:gd name="T9" fmla="*/ 0 w 27983"/>
                  <a:gd name="T10" fmla="*/ 0 h 43200"/>
                  <a:gd name="T11" fmla="*/ 27983 w 27983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983" h="43200" fill="none" extrusionOk="0">
                    <a:moveTo>
                      <a:pt x="-1" y="964"/>
                    </a:moveTo>
                    <a:cubicBezTo>
                      <a:pt x="2067" y="325"/>
                      <a:pt x="4218" y="-1"/>
                      <a:pt x="6383" y="0"/>
                    </a:cubicBezTo>
                    <a:cubicBezTo>
                      <a:pt x="18312" y="0"/>
                      <a:pt x="27983" y="9670"/>
                      <a:pt x="27983" y="21600"/>
                    </a:cubicBezTo>
                    <a:cubicBezTo>
                      <a:pt x="27983" y="33529"/>
                      <a:pt x="18312" y="43200"/>
                      <a:pt x="6383" y="43200"/>
                    </a:cubicBezTo>
                    <a:cubicBezTo>
                      <a:pt x="5832" y="43200"/>
                      <a:pt x="5281" y="43178"/>
                      <a:pt x="4732" y="43136"/>
                    </a:cubicBezTo>
                  </a:path>
                  <a:path w="27983" h="43200" stroke="0" extrusionOk="0">
                    <a:moveTo>
                      <a:pt x="-1" y="964"/>
                    </a:moveTo>
                    <a:cubicBezTo>
                      <a:pt x="2067" y="325"/>
                      <a:pt x="4218" y="-1"/>
                      <a:pt x="6383" y="0"/>
                    </a:cubicBezTo>
                    <a:cubicBezTo>
                      <a:pt x="18312" y="0"/>
                      <a:pt x="27983" y="9670"/>
                      <a:pt x="27983" y="21600"/>
                    </a:cubicBezTo>
                    <a:cubicBezTo>
                      <a:pt x="27983" y="33529"/>
                      <a:pt x="18312" y="43200"/>
                      <a:pt x="6383" y="43200"/>
                    </a:cubicBezTo>
                    <a:cubicBezTo>
                      <a:pt x="5832" y="43200"/>
                      <a:pt x="5281" y="43178"/>
                      <a:pt x="4732" y="43136"/>
                    </a:cubicBezTo>
                    <a:lnTo>
                      <a:pt x="6383" y="21600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788"/>
              </a:p>
            </p:txBody>
          </p:sp>
          <p:sp>
            <p:nvSpPr>
              <p:cNvPr id="130" name="Line 747">
                <a:extLst>
                  <a:ext uri="{FF2B5EF4-FFF2-40B4-BE49-F238E27FC236}">
                    <a16:creationId xmlns:a16="http://schemas.microsoft.com/office/drawing/2014/main" id="{2162907E-C1D8-103A-3D70-F349B6B3A0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76981" y="2996955"/>
                <a:ext cx="3120386" cy="140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788"/>
              </a:p>
            </p:txBody>
          </p:sp>
          <p:sp>
            <p:nvSpPr>
              <p:cNvPr id="131" name="Line 748">
                <a:extLst>
                  <a:ext uri="{FF2B5EF4-FFF2-40B4-BE49-F238E27FC236}">
                    <a16:creationId xmlns:a16="http://schemas.microsoft.com/office/drawing/2014/main" id="{2F7957A2-DE6F-95B7-7314-558D08A0DE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21399" y="2738038"/>
                <a:ext cx="3186523" cy="211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 sz="788"/>
              </a:p>
            </p:txBody>
          </p:sp>
          <p:sp>
            <p:nvSpPr>
              <p:cNvPr id="132" name="Arc 749">
                <a:extLst>
                  <a:ext uri="{FF2B5EF4-FFF2-40B4-BE49-F238E27FC236}">
                    <a16:creationId xmlns:a16="http://schemas.microsoft.com/office/drawing/2014/main" id="{898971BE-B016-5B12-E3EE-002ADE9BE22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4539080" y="2545960"/>
                <a:ext cx="81616" cy="191375"/>
              </a:xfrm>
              <a:custGeom>
                <a:avLst/>
                <a:gdLst>
                  <a:gd name="T0" fmla="*/ 0 w 21600"/>
                  <a:gd name="T1" fmla="*/ 0 h 21600"/>
                  <a:gd name="T2" fmla="*/ 114110450 w 21600"/>
                  <a:gd name="T3" fmla="*/ 2147483647 h 21600"/>
                  <a:gd name="T4" fmla="*/ 0 w 21600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788"/>
              </a:p>
            </p:txBody>
          </p:sp>
          <p:sp>
            <p:nvSpPr>
              <p:cNvPr id="133" name="Arc 750">
                <a:extLst>
                  <a:ext uri="{FF2B5EF4-FFF2-40B4-BE49-F238E27FC236}">
                    <a16:creationId xmlns:a16="http://schemas.microsoft.com/office/drawing/2014/main" id="{8C1C5990-972A-5AF4-1F7D-A1EEBCFDAE0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534858" y="2168841"/>
                <a:ext cx="156899" cy="125941"/>
              </a:xfrm>
              <a:custGeom>
                <a:avLst/>
                <a:gdLst>
                  <a:gd name="T0" fmla="*/ 0 w 21600"/>
                  <a:gd name="T1" fmla="*/ 0 h 21600"/>
                  <a:gd name="T2" fmla="*/ 1558512879 w 21600"/>
                  <a:gd name="T3" fmla="*/ 646997699 h 21600"/>
                  <a:gd name="T4" fmla="*/ 0 w 21600"/>
                  <a:gd name="T5" fmla="*/ 646997699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788"/>
              </a:p>
            </p:txBody>
          </p:sp>
          <p:sp>
            <p:nvSpPr>
              <p:cNvPr id="134" name="Text Box 752">
                <a:extLst>
                  <a:ext uri="{FF2B5EF4-FFF2-40B4-BE49-F238E27FC236}">
                    <a16:creationId xmlns:a16="http://schemas.microsoft.com/office/drawing/2014/main" id="{D728B88F-9E0A-4445-46D6-E81F72AC67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30432" y="1896402"/>
                <a:ext cx="414061" cy="354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68570" tIns="34285" rIns="68570" bIns="34285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000" dirty="0">
                    <a:latin typeface="Calibri" pitchFamily="34" charset="0"/>
                    <a:ea typeface="宋体" charset="-122"/>
                  </a:rPr>
                  <a:t>e</a:t>
                </a:r>
                <a:r>
                  <a:rPr lang="en-US" altLang="zh-CN" sz="1100" baseline="30000" dirty="0">
                    <a:latin typeface="Calibri" pitchFamily="34" charset="0"/>
                    <a:ea typeface="宋体" charset="-122"/>
                  </a:rPr>
                  <a:t>-</a:t>
                </a:r>
                <a:r>
                  <a:rPr lang="en-US" altLang="zh-CN" sz="1000" dirty="0">
                    <a:latin typeface="Calibri" pitchFamily="34" charset="0"/>
                    <a:ea typeface="宋体" charset="-122"/>
                  </a:rPr>
                  <a:t> </a:t>
                </a:r>
              </a:p>
            </p:txBody>
          </p:sp>
          <p:sp>
            <p:nvSpPr>
              <p:cNvPr id="135" name="Text Box 753">
                <a:extLst>
                  <a:ext uri="{FF2B5EF4-FFF2-40B4-BE49-F238E27FC236}">
                    <a16:creationId xmlns:a16="http://schemas.microsoft.com/office/drawing/2014/main" id="{0971981C-54EC-A2C8-FBE6-586955303C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4544" y="1890269"/>
                <a:ext cx="399600" cy="238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68570" tIns="34285" rIns="68570" bIns="34285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000" dirty="0">
                    <a:latin typeface="Calibri" pitchFamily="34" charset="0"/>
                    <a:ea typeface="宋体" charset="-122"/>
                  </a:rPr>
                  <a:t>e</a:t>
                </a:r>
                <a:r>
                  <a:rPr lang="en-US" altLang="zh-CN" sz="1100" baseline="30000" dirty="0">
                    <a:latin typeface="Calibri" pitchFamily="34" charset="0"/>
                    <a:ea typeface="宋体" charset="-122"/>
                  </a:rPr>
                  <a:t>+</a:t>
                </a:r>
                <a:endParaRPr lang="en-US" altLang="zh-CN" sz="1000" dirty="0">
                  <a:latin typeface="Calibri" pitchFamily="34" charset="0"/>
                  <a:ea typeface="宋体" charset="-122"/>
                </a:endParaRPr>
              </a:p>
            </p:txBody>
          </p:sp>
          <p:sp>
            <p:nvSpPr>
              <p:cNvPr id="136" name="Text Box 806">
                <a:extLst>
                  <a:ext uri="{FF2B5EF4-FFF2-40B4-BE49-F238E27FC236}">
                    <a16:creationId xmlns:a16="http://schemas.microsoft.com/office/drawing/2014/main" id="{30C53543-C3C4-A556-3A43-61B9A60CE8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49370" y="3251608"/>
                <a:ext cx="702067" cy="3663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900" dirty="0">
                    <a:latin typeface="Calibri" pitchFamily="34" charset="0"/>
                    <a:ea typeface="宋体" charset="-122"/>
                  </a:rPr>
                  <a:t>3TeV</a:t>
                </a:r>
              </a:p>
            </p:txBody>
          </p:sp>
          <p:sp>
            <p:nvSpPr>
              <p:cNvPr id="137" name="TextBox 653">
                <a:extLst>
                  <a:ext uri="{FF2B5EF4-FFF2-40B4-BE49-F238E27FC236}">
                    <a16:creationId xmlns:a16="http://schemas.microsoft.com/office/drawing/2014/main" id="{5B005A1C-61EF-1F2B-BFD3-64A5D0CD0E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76291" y="4168810"/>
                <a:ext cx="355174" cy="196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675" dirty="0">
                    <a:latin typeface="Cambria" pitchFamily="18" charset="0"/>
                  </a:rPr>
                  <a:t>1</a:t>
                </a:r>
              </a:p>
            </p:txBody>
          </p:sp>
          <p:sp>
            <p:nvSpPr>
              <p:cNvPr id="138" name="TextBox 654">
                <a:extLst>
                  <a:ext uri="{FF2B5EF4-FFF2-40B4-BE49-F238E27FC236}">
                    <a16:creationId xmlns:a16="http://schemas.microsoft.com/office/drawing/2014/main" id="{F7C0126C-BF4D-7AFB-99E7-7368CBBCFF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19327" y="4169514"/>
                <a:ext cx="290699" cy="196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675" dirty="0">
                    <a:latin typeface="Cambria" pitchFamily="18" charset="0"/>
                  </a:rPr>
                  <a:t>10</a:t>
                </a:r>
              </a:p>
            </p:txBody>
          </p:sp>
          <p:sp>
            <p:nvSpPr>
              <p:cNvPr id="139" name="TextBox 655">
                <a:extLst>
                  <a:ext uri="{FF2B5EF4-FFF2-40B4-BE49-F238E27FC236}">
                    <a16:creationId xmlns:a16="http://schemas.microsoft.com/office/drawing/2014/main" id="{E37CCA8F-9AD1-6113-92F7-A9D52C450E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69439" y="4169514"/>
                <a:ext cx="172378" cy="196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675" dirty="0">
                    <a:latin typeface="Cambria" pitchFamily="18" charset="0"/>
                  </a:rPr>
                  <a:t>1</a:t>
                </a:r>
              </a:p>
            </p:txBody>
          </p:sp>
          <p:sp>
            <p:nvSpPr>
              <p:cNvPr id="140" name="TextBox 656">
                <a:extLst>
                  <a:ext uri="{FF2B5EF4-FFF2-40B4-BE49-F238E27FC236}">
                    <a16:creationId xmlns:a16="http://schemas.microsoft.com/office/drawing/2014/main" id="{560EA04F-45BB-C0D4-57F4-0B596902C2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57352" y="4176550"/>
                <a:ext cx="325535" cy="196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675" dirty="0">
                    <a:latin typeface="Cambria" pitchFamily="18" charset="0"/>
                  </a:rPr>
                  <a:t>10</a:t>
                </a:r>
              </a:p>
            </p:txBody>
          </p:sp>
        </p:grp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39EE7EE7-2304-5C03-72E8-8BADB4E2DEC3}"/>
                </a:ext>
              </a:extLst>
            </p:cNvPr>
            <p:cNvSpPr/>
            <p:nvPr/>
          </p:nvSpPr>
          <p:spPr>
            <a:xfrm>
              <a:off x="4745693" y="0"/>
              <a:ext cx="4321764" cy="1580736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09179093-5851-FA57-CD83-C6F0068903E8}"/>
                </a:ext>
              </a:extLst>
            </p:cNvPr>
            <p:cNvSpPr/>
            <p:nvPr/>
          </p:nvSpPr>
          <p:spPr>
            <a:xfrm>
              <a:off x="4689082" y="21557"/>
              <a:ext cx="210147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solidFill>
                    <a:schemeClr val="accent3"/>
                  </a:solidFill>
                  <a:cs typeface="Times New Roman" pitchFamily="18" charset="0"/>
                </a:rPr>
                <a:t>SWFA 3 </a:t>
              </a:r>
              <a:r>
                <a:rPr lang="en-US" sz="1100" b="1" dirty="0" err="1">
                  <a:solidFill>
                    <a:schemeClr val="accent3"/>
                  </a:solidFill>
                  <a:cs typeface="Times New Roman" pitchFamily="18" charset="0"/>
                </a:rPr>
                <a:t>TeV</a:t>
              </a:r>
              <a:r>
                <a:rPr lang="en-US" sz="1100" b="1" dirty="0">
                  <a:solidFill>
                    <a:schemeClr val="accent3"/>
                  </a:solidFill>
                  <a:cs typeface="Times New Roman" pitchFamily="18" charset="0"/>
                </a:rPr>
                <a:t> linear collider </a:t>
              </a:r>
              <a:endParaRPr lang="en-US" sz="1100" b="1" dirty="0">
                <a:solidFill>
                  <a:schemeClr val="accent3"/>
                </a:solidFill>
              </a:endParaRPr>
            </a:p>
          </p:txBody>
        </p:sp>
        <p:sp>
          <p:nvSpPr>
            <p:cNvPr id="115" name="Freeform 43">
              <a:extLst>
                <a:ext uri="{FF2B5EF4-FFF2-40B4-BE49-F238E27FC236}">
                  <a16:creationId xmlns:a16="http://schemas.microsoft.com/office/drawing/2014/main" id="{CD42CF66-8EF6-8A81-62EA-02861E2F200A}"/>
                </a:ext>
              </a:extLst>
            </p:cNvPr>
            <p:cNvSpPr/>
            <p:nvPr/>
          </p:nvSpPr>
          <p:spPr>
            <a:xfrm>
              <a:off x="4749767" y="0"/>
              <a:ext cx="1973021" cy="278295"/>
            </a:xfrm>
            <a:custGeom>
              <a:avLst/>
              <a:gdLst>
                <a:gd name="connsiteX0" fmla="*/ 0 w 2107095"/>
                <a:gd name="connsiteY0" fmla="*/ 0 h 278295"/>
                <a:gd name="connsiteX1" fmla="*/ 0 w 2107095"/>
                <a:gd name="connsiteY1" fmla="*/ 278295 h 278295"/>
                <a:gd name="connsiteX2" fmla="*/ 2107095 w 2107095"/>
                <a:gd name="connsiteY2" fmla="*/ 278295 h 278295"/>
                <a:gd name="connsiteX3" fmla="*/ 2107095 w 2107095"/>
                <a:gd name="connsiteY3" fmla="*/ 0 h 278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7095" h="278295">
                  <a:moveTo>
                    <a:pt x="0" y="0"/>
                  </a:moveTo>
                  <a:lnTo>
                    <a:pt x="0" y="278295"/>
                  </a:lnTo>
                  <a:lnTo>
                    <a:pt x="2107095" y="278295"/>
                  </a:lnTo>
                  <a:lnTo>
                    <a:pt x="2107095" y="0"/>
                  </a:lnTo>
                </a:path>
              </a:pathLst>
            </a:custGeom>
            <a:noFill/>
            <a:ln w="28575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ounded Rectangle 26">
            <a:extLst>
              <a:ext uri="{FF2B5EF4-FFF2-40B4-BE49-F238E27FC236}">
                <a16:creationId xmlns:a16="http://schemas.microsoft.com/office/drawing/2014/main" id="{6132A7BD-D20E-7B36-C39F-22022004CE30}"/>
              </a:ext>
            </a:extLst>
          </p:cNvPr>
          <p:cNvSpPr/>
          <p:nvPr/>
        </p:nvSpPr>
        <p:spPr>
          <a:xfrm>
            <a:off x="7424791" y="59756"/>
            <a:ext cx="1662831" cy="472781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Advanced Accelerator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F7B78E-1EAC-C28A-6F15-7AB7D6925308}"/>
              </a:ext>
            </a:extLst>
          </p:cNvPr>
          <p:cNvSpPr/>
          <p:nvPr/>
        </p:nvSpPr>
        <p:spPr>
          <a:xfrm>
            <a:off x="267491" y="821292"/>
            <a:ext cx="4036074" cy="4210923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6AA696-6777-E71D-2572-2563E3568526}"/>
              </a:ext>
            </a:extLst>
          </p:cNvPr>
          <p:cNvSpPr/>
          <p:nvPr/>
        </p:nvSpPr>
        <p:spPr>
          <a:xfrm>
            <a:off x="4675090" y="822492"/>
            <a:ext cx="4468909" cy="4210923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3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538BB-1043-B8C6-6AC9-3EFB54438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15675"/>
            <a:ext cx="8372901" cy="454684"/>
          </a:xfrm>
        </p:spPr>
        <p:txBody>
          <a:bodyPr/>
          <a:lstStyle/>
          <a:p>
            <a:r>
              <a:rPr lang="en-US" sz="2400" dirty="0"/>
              <a:t>short pulse rf generation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48B314D9-3552-44BB-37F2-50FF72BA11A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2" y="482137"/>
            <a:ext cx="8372901" cy="374786"/>
          </a:xfrm>
        </p:spPr>
        <p:txBody>
          <a:bodyPr/>
          <a:lstStyle/>
          <a:p>
            <a:r>
              <a:rPr lang="en-US" dirty="0"/>
              <a:t>TBA drive beam PETS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B5830-198A-9786-165E-C91F4595789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41C067-7DA9-F4F1-07C2-ED00669360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578" y="881074"/>
            <a:ext cx="8038422" cy="2867001"/>
          </a:xfrm>
          <a:prstGeom prst="rect">
            <a:avLst/>
          </a:prstGeom>
        </p:spPr>
      </p:pic>
      <p:sp>
        <p:nvSpPr>
          <p:cNvPr id="7" name="Rounded Rectangle 13">
            <a:extLst>
              <a:ext uri="{FF2B5EF4-FFF2-40B4-BE49-F238E27FC236}">
                <a16:creationId xmlns:a16="http://schemas.microsoft.com/office/drawing/2014/main" id="{E63481A0-FB82-0E1C-98CD-EF83D2E15AEB}"/>
              </a:ext>
            </a:extLst>
          </p:cNvPr>
          <p:cNvSpPr/>
          <p:nvPr/>
        </p:nvSpPr>
        <p:spPr>
          <a:xfrm>
            <a:off x="5479425" y="876236"/>
            <a:ext cx="3075918" cy="1948510"/>
          </a:xfrm>
          <a:prstGeom prst="roundRect">
            <a:avLst>
              <a:gd name="adj" fmla="val 4561"/>
            </a:avLst>
          </a:prstGeom>
          <a:noFill/>
          <a:ln w="22225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4B0528-AC0C-DAAF-2920-C0582F488CFE}"/>
              </a:ext>
            </a:extLst>
          </p:cNvPr>
          <p:cNvSpPr txBox="1"/>
          <p:nvPr/>
        </p:nvSpPr>
        <p:spPr>
          <a:xfrm rot="20565407">
            <a:off x="5189981" y="1838301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36F0D9-BF3B-D209-D5EA-ADCC3082F43F}"/>
              </a:ext>
            </a:extLst>
          </p:cNvPr>
          <p:cNvSpPr txBox="1"/>
          <p:nvPr/>
        </p:nvSpPr>
        <p:spPr>
          <a:xfrm>
            <a:off x="5608036" y="716263"/>
            <a:ext cx="844735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2"/>
                </a:solidFill>
              </a:rPr>
              <a:t>ZONE1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10" name="Rounded Rectangle 22">
            <a:extLst>
              <a:ext uri="{FF2B5EF4-FFF2-40B4-BE49-F238E27FC236}">
                <a16:creationId xmlns:a16="http://schemas.microsoft.com/office/drawing/2014/main" id="{D72693E3-49C4-9CA7-28C5-365F09ACEC06}"/>
              </a:ext>
            </a:extLst>
          </p:cNvPr>
          <p:cNvSpPr/>
          <p:nvPr/>
        </p:nvSpPr>
        <p:spPr>
          <a:xfrm>
            <a:off x="1236181" y="2005114"/>
            <a:ext cx="2452921" cy="1849005"/>
          </a:xfrm>
          <a:prstGeom prst="roundRect">
            <a:avLst>
              <a:gd name="adj" fmla="val 4561"/>
            </a:avLst>
          </a:prstGeom>
          <a:noFill/>
          <a:ln w="2222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3DCC30-95F8-7AB4-3D62-98E236CC447B}"/>
              </a:ext>
            </a:extLst>
          </p:cNvPr>
          <p:cNvSpPr txBox="1"/>
          <p:nvPr/>
        </p:nvSpPr>
        <p:spPr>
          <a:xfrm>
            <a:off x="1343360" y="1843532"/>
            <a:ext cx="930403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6"/>
                </a:solidFill>
              </a:rPr>
              <a:t>ZONE3a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8126C7-7515-D636-37D2-E62F73BA8BF9}"/>
              </a:ext>
            </a:extLst>
          </p:cNvPr>
          <p:cNvSpPr txBox="1"/>
          <p:nvPr/>
        </p:nvSpPr>
        <p:spPr>
          <a:xfrm rot="20592371">
            <a:off x="362291" y="325220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6759B3-4524-C23C-09C9-4070ED6468F0}"/>
              </a:ext>
            </a:extLst>
          </p:cNvPr>
          <p:cNvSpPr txBox="1"/>
          <p:nvPr/>
        </p:nvSpPr>
        <p:spPr>
          <a:xfrm rot="20584172">
            <a:off x="3590818" y="2580158"/>
            <a:ext cx="1875674" cy="184666"/>
          </a:xfrm>
          <a:prstGeom prst="rect">
            <a:avLst/>
          </a:prstGeom>
          <a:solidFill>
            <a:schemeClr val="bg1">
              <a:alpha val="78721"/>
            </a:schemeClr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magnets &amp; diagnostics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0EE10F9-3987-ED6C-A88B-CF2DDD832D87}"/>
              </a:ext>
            </a:extLst>
          </p:cNvPr>
          <p:cNvCxnSpPr>
            <a:cxnSpLocks/>
          </p:cNvCxnSpPr>
          <p:nvPr/>
        </p:nvCxnSpPr>
        <p:spPr>
          <a:xfrm flipH="1">
            <a:off x="1387758" y="1355075"/>
            <a:ext cx="5181505" cy="1564633"/>
          </a:xfrm>
          <a:prstGeom prst="straightConnector1">
            <a:avLst/>
          </a:prstGeom>
          <a:ln w="3175">
            <a:solidFill>
              <a:schemeClr val="accent6"/>
            </a:solidFill>
            <a:prstDash val="lg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A03EE06-95ED-D37B-8744-C53B3745C793}"/>
              </a:ext>
            </a:extLst>
          </p:cNvPr>
          <p:cNvSpPr txBox="1"/>
          <p:nvPr/>
        </p:nvSpPr>
        <p:spPr>
          <a:xfrm rot="20594940">
            <a:off x="3522938" y="1173332"/>
            <a:ext cx="16562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Drive bunch train</a:t>
            </a:r>
          </a:p>
          <a:p>
            <a:pPr algn="ctr"/>
            <a:r>
              <a:rPr lang="en-US" sz="1200" dirty="0">
                <a:solidFill>
                  <a:schemeClr val="accent6"/>
                </a:solidFill>
              </a:rPr>
              <a:t> </a:t>
            </a:r>
            <a:r>
              <a:rPr lang="en-US" dirty="0">
                <a:solidFill>
                  <a:schemeClr val="accent6"/>
                </a:solidFill>
              </a:rPr>
              <a:t>-</a:t>
            </a:r>
            <a:r>
              <a:rPr lang="en-US" sz="1200" dirty="0">
                <a:solidFill>
                  <a:schemeClr val="accent6"/>
                </a:solidFill>
              </a:rPr>
              <a:t>5 GW beam power</a:t>
            </a:r>
          </a:p>
          <a:p>
            <a:pPr algn="ctr"/>
            <a:r>
              <a:rPr lang="en-US" sz="1200" dirty="0">
                <a:solidFill>
                  <a:schemeClr val="accent6"/>
                </a:solidFill>
              </a:rPr>
              <a:t> -100A, 6 </a:t>
            </a:r>
            <a:r>
              <a:rPr lang="en-US" sz="1200" dirty="0" err="1">
                <a:solidFill>
                  <a:schemeClr val="accent6"/>
                </a:solidFill>
              </a:rPr>
              <a:t>nsec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20AC9-3C02-74B5-E34B-93F202880D75}"/>
              </a:ext>
            </a:extLst>
          </p:cNvPr>
          <p:cNvSpPr txBox="1"/>
          <p:nvPr/>
        </p:nvSpPr>
        <p:spPr>
          <a:xfrm>
            <a:off x="5511407" y="2855453"/>
            <a:ext cx="3075919" cy="553998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1.3 GHz Drive gun (Cs</a:t>
            </a:r>
            <a:r>
              <a:rPr lang="en-US" sz="1200" baseline="-25000" dirty="0">
                <a:solidFill>
                  <a:schemeClr val="accent2"/>
                </a:solidFill>
              </a:rPr>
              <a:t>2</a:t>
            </a:r>
            <a:r>
              <a:rPr lang="en-US" sz="1200" dirty="0">
                <a:solidFill>
                  <a:schemeClr val="accent2"/>
                </a:solidFill>
              </a:rPr>
              <a:t>Te photocathode)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High charge bunch train (up to 600 </a:t>
            </a:r>
            <a:r>
              <a:rPr lang="en-US" sz="1200" dirty="0" err="1">
                <a:solidFill>
                  <a:schemeClr val="accent2"/>
                </a:solidFill>
              </a:rPr>
              <a:t>nC</a:t>
            </a:r>
            <a:r>
              <a:rPr lang="en-US" sz="1200" dirty="0">
                <a:solidFill>
                  <a:schemeClr val="accent2"/>
                </a:solidFill>
              </a:rPr>
              <a:t>)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Final beam energy: ~65 MeV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9C4D3FB-6B57-B3F7-1156-ABDC1BCB6824}"/>
              </a:ext>
            </a:extLst>
          </p:cNvPr>
          <p:cNvSpPr txBox="1"/>
          <p:nvPr/>
        </p:nvSpPr>
        <p:spPr>
          <a:xfrm rot="20565407">
            <a:off x="3880201" y="1488267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6"/>
                </a:solidFill>
              </a:rPr>
              <a:t>……..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DA6E7AB-E502-C89D-2E3D-002B7F129FAC}"/>
              </a:ext>
            </a:extLst>
          </p:cNvPr>
          <p:cNvSpPr txBox="1"/>
          <p:nvPr/>
        </p:nvSpPr>
        <p:spPr>
          <a:xfrm>
            <a:off x="6365110" y="722277"/>
            <a:ext cx="1807340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(Drive RF photoinjector)</a:t>
            </a:r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66667E0-7656-3CD3-619A-6A6D1B1BA7B7}"/>
              </a:ext>
            </a:extLst>
          </p:cNvPr>
          <p:cNvSpPr txBox="1"/>
          <p:nvPr/>
        </p:nvSpPr>
        <p:spPr>
          <a:xfrm>
            <a:off x="2207955" y="1851493"/>
            <a:ext cx="712321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(PETS)</a:t>
            </a:r>
            <a:endParaRPr lang="en-US" sz="12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E88CEA2-6003-CD31-6157-69710036DADE}"/>
              </a:ext>
            </a:extLst>
          </p:cNvPr>
          <p:cNvCxnSpPr>
            <a:cxnSpLocks/>
          </p:cNvCxnSpPr>
          <p:nvPr/>
        </p:nvCxnSpPr>
        <p:spPr>
          <a:xfrm>
            <a:off x="3338235" y="2763334"/>
            <a:ext cx="833715" cy="646117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DECB1CC-60D0-BC92-12D4-230CFC878A7B}"/>
              </a:ext>
            </a:extLst>
          </p:cNvPr>
          <p:cNvSpPr txBox="1"/>
          <p:nvPr/>
        </p:nvSpPr>
        <p:spPr>
          <a:xfrm rot="2295289">
            <a:off x="3946885" y="3599031"/>
            <a:ext cx="1457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Short RF pul</a:t>
            </a:r>
            <a:r>
              <a:rPr lang="en-US" b="1" dirty="0">
                <a:solidFill>
                  <a:schemeClr val="accent6"/>
                </a:solidFill>
              </a:rPr>
              <a:t>se</a:t>
            </a:r>
          </a:p>
          <a:p>
            <a:pPr algn="ctr"/>
            <a:r>
              <a:rPr lang="en-US" sz="1400" b="1" dirty="0">
                <a:solidFill>
                  <a:schemeClr val="accent6"/>
                </a:solidFill>
              </a:rPr>
              <a:t>(2 Hz)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094B6C8-83C6-9D60-C520-A63015931A36}"/>
              </a:ext>
            </a:extLst>
          </p:cNvPr>
          <p:cNvSpPr txBox="1"/>
          <p:nvPr/>
        </p:nvSpPr>
        <p:spPr>
          <a:xfrm>
            <a:off x="5760646" y="3754969"/>
            <a:ext cx="2901390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chemeClr val="accent6"/>
                </a:solidFill>
              </a:rPr>
              <a:t>disk-loaded waveguide: 400 MW</a:t>
            </a: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chemeClr val="accent6"/>
                </a:solidFill>
              </a:rPr>
              <a:t>Metamaterial: 565 MW</a:t>
            </a:r>
          </a:p>
          <a:p>
            <a:pPr marL="285750" lvl="1" indent="-285750">
              <a:buFont typeface="Wingdings" panose="05000000000000000000" pitchFamily="2" charset="2"/>
              <a:buChar char="Ø"/>
            </a:pPr>
            <a:endParaRPr lang="en-US" sz="1200" dirty="0">
              <a:solidFill>
                <a:schemeClr val="accent6"/>
              </a:solidFill>
            </a:endParaRPr>
          </a:p>
          <a:p>
            <a:endParaRPr lang="en-US" sz="1400" b="1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chemeClr val="accent6"/>
                </a:solidFill>
              </a:rPr>
              <a:t>Dielectric PETS: 80 MW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ED6614-1F90-2431-AE6C-44D808F4D5E4}"/>
              </a:ext>
            </a:extLst>
          </p:cNvPr>
          <p:cNvSpPr txBox="1"/>
          <p:nvPr/>
        </p:nvSpPr>
        <p:spPr>
          <a:xfrm>
            <a:off x="5603600" y="3538417"/>
            <a:ext cx="10646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D202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11.7 GHz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2655952-1334-BDEB-099B-22A6F7CA80ED}"/>
              </a:ext>
            </a:extLst>
          </p:cNvPr>
          <p:cNvSpPr txBox="1"/>
          <p:nvPr/>
        </p:nvSpPr>
        <p:spPr>
          <a:xfrm>
            <a:off x="5603600" y="4274826"/>
            <a:ext cx="10646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D202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26 GHz</a:t>
            </a:r>
          </a:p>
        </p:txBody>
      </p:sp>
      <p:sp>
        <p:nvSpPr>
          <p:cNvPr id="49" name="Left Brace 48">
            <a:extLst>
              <a:ext uri="{FF2B5EF4-FFF2-40B4-BE49-F238E27FC236}">
                <a16:creationId xmlns:a16="http://schemas.microsoft.com/office/drawing/2014/main" id="{C9A62268-41A9-9051-71C9-3C70AF0D1C94}"/>
              </a:ext>
            </a:extLst>
          </p:cNvPr>
          <p:cNvSpPr/>
          <p:nvPr/>
        </p:nvSpPr>
        <p:spPr>
          <a:xfrm>
            <a:off x="5279697" y="3490792"/>
            <a:ext cx="307910" cy="1310617"/>
          </a:xfrm>
          <a:prstGeom prst="leftBrace">
            <a:avLst>
              <a:gd name="adj1" fmla="val 8333"/>
              <a:gd name="adj2" fmla="val 50969"/>
            </a:avLst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A963012-74F9-EAD0-9155-978D6D93BF31}"/>
              </a:ext>
            </a:extLst>
          </p:cNvPr>
          <p:cNvCxnSpPr/>
          <p:nvPr/>
        </p:nvCxnSpPr>
        <p:spPr>
          <a:xfrm>
            <a:off x="2676525" y="2090136"/>
            <a:ext cx="783977" cy="557814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9BE19DB6-CFCE-E31F-A92E-C1DAA4A27873}"/>
              </a:ext>
            </a:extLst>
          </p:cNvPr>
          <p:cNvSpPr/>
          <p:nvPr/>
        </p:nvSpPr>
        <p:spPr>
          <a:xfrm>
            <a:off x="5587607" y="3490792"/>
            <a:ext cx="2901390" cy="1310617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6">
            <a:extLst>
              <a:ext uri="{FF2B5EF4-FFF2-40B4-BE49-F238E27FC236}">
                <a16:creationId xmlns:a16="http://schemas.microsoft.com/office/drawing/2014/main" id="{A40CAE0B-3C0E-10D4-7635-E205969A4C4C}"/>
              </a:ext>
            </a:extLst>
          </p:cNvPr>
          <p:cNvSpPr/>
          <p:nvPr/>
        </p:nvSpPr>
        <p:spPr>
          <a:xfrm>
            <a:off x="7268780" y="105700"/>
            <a:ext cx="1662831" cy="472781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Advanced Accelerator</a:t>
            </a:r>
          </a:p>
        </p:txBody>
      </p:sp>
    </p:spTree>
    <p:extLst>
      <p:ext uri="{BB962C8B-B14F-4D97-AF65-F5344CB8AC3E}">
        <p14:creationId xmlns:p14="http://schemas.microsoft.com/office/powerpoint/2010/main" val="2123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041">
            <a:extLst>
              <a:ext uri="{FF2B5EF4-FFF2-40B4-BE49-F238E27FC236}">
                <a16:creationId xmlns:a16="http://schemas.microsoft.com/office/drawing/2014/main" id="{3C61585A-CD22-9D37-7DB2-E17FB4B6CBA7}"/>
              </a:ext>
            </a:extLst>
          </p:cNvPr>
          <p:cNvSpPr/>
          <p:nvPr/>
        </p:nvSpPr>
        <p:spPr>
          <a:xfrm>
            <a:off x="254699" y="2278924"/>
            <a:ext cx="3949444" cy="2864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02C888F-4FEE-A214-06DE-9D2C550B675F}"/>
              </a:ext>
            </a:extLst>
          </p:cNvPr>
          <p:cNvCxnSpPr>
            <a:cxnSpLocks/>
            <a:endCxn id="1027" idx="3"/>
          </p:cNvCxnSpPr>
          <p:nvPr/>
        </p:nvCxnSpPr>
        <p:spPr>
          <a:xfrm flipH="1">
            <a:off x="3840405" y="2771478"/>
            <a:ext cx="2067863" cy="1740110"/>
          </a:xfrm>
          <a:prstGeom prst="straightConnector1">
            <a:avLst/>
          </a:prstGeom>
          <a:ln w="28575">
            <a:solidFill>
              <a:srgbClr val="7AB80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0211925F-D2CC-97A8-A070-902ADDD32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549" y="4454"/>
            <a:ext cx="8372901" cy="379282"/>
          </a:xfrm>
        </p:spPr>
        <p:txBody>
          <a:bodyPr/>
          <a:lstStyle/>
          <a:p>
            <a:r>
              <a:rPr lang="en-US" sz="2400" dirty="0"/>
              <a:t>PETS </a:t>
            </a:r>
            <a:r>
              <a:rPr lang="en-US" sz="2400" cap="none" dirty="0"/>
              <a:t>results at</a:t>
            </a:r>
            <a:r>
              <a:rPr lang="en-US" sz="2400" dirty="0"/>
              <a:t> AWA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E1882B-DEE2-FB26-1544-CB4061466EA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C20CAE-8F6C-504B-9209-EDC5EBD9631D}"/>
              </a:ext>
            </a:extLst>
          </p:cNvPr>
          <p:cNvCxnSpPr>
            <a:cxnSpLocks/>
            <a:endCxn id="1033" idx="3"/>
          </p:cNvCxnSpPr>
          <p:nvPr/>
        </p:nvCxnSpPr>
        <p:spPr>
          <a:xfrm flipH="1">
            <a:off x="3961611" y="3800475"/>
            <a:ext cx="879457" cy="92404"/>
          </a:xfrm>
          <a:prstGeom prst="straightConnector1">
            <a:avLst/>
          </a:prstGeom>
          <a:ln w="28575">
            <a:solidFill>
              <a:srgbClr val="128BC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74E5832-7FBC-E2D8-F1AD-0B854B26CBE2}"/>
              </a:ext>
            </a:extLst>
          </p:cNvPr>
          <p:cNvCxnSpPr>
            <a:cxnSpLocks/>
            <a:endCxn id="1037" idx="0"/>
          </p:cNvCxnSpPr>
          <p:nvPr/>
        </p:nvCxnSpPr>
        <p:spPr>
          <a:xfrm flipH="1">
            <a:off x="3017853" y="2395360"/>
            <a:ext cx="439056" cy="9355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CA637EA-FF65-2B38-C4B7-011EB9F7EB3A}"/>
              </a:ext>
            </a:extLst>
          </p:cNvPr>
          <p:cNvGrpSpPr/>
          <p:nvPr/>
        </p:nvGrpSpPr>
        <p:grpSpPr>
          <a:xfrm>
            <a:off x="5908268" y="512070"/>
            <a:ext cx="3134131" cy="2677656"/>
            <a:chOff x="5908268" y="512070"/>
            <a:chExt cx="3134131" cy="267765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0CE0182-0F7C-19C1-642F-49A75F907594}"/>
                </a:ext>
              </a:extLst>
            </p:cNvPr>
            <p:cNvSpPr txBox="1"/>
            <p:nvPr/>
          </p:nvSpPr>
          <p:spPr>
            <a:xfrm>
              <a:off x="5908268" y="512070"/>
              <a:ext cx="3134131" cy="2677656"/>
            </a:xfrm>
            <a:prstGeom prst="rect">
              <a:avLst/>
            </a:prstGeom>
            <a:noFill/>
            <a:ln w="28575">
              <a:solidFill>
                <a:srgbClr val="7AB80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200" b="0" i="0" u="none" strike="noStrike" baseline="0" dirty="0">
                  <a:solidFill>
                    <a:schemeClr val="accent1"/>
                  </a:solidFill>
                  <a:latin typeface="AdvOT483a8203"/>
                </a:rPr>
                <a:t>Dielectric X-band PETS (200 MW)</a:t>
              </a:r>
            </a:p>
            <a:p>
              <a:endParaRPr lang="en-US" sz="1200" dirty="0">
                <a:solidFill>
                  <a:schemeClr val="accent1"/>
                </a:solidFill>
                <a:latin typeface="AdvOT483a8203"/>
              </a:endParaRPr>
            </a:p>
            <a:p>
              <a:endParaRPr lang="en-US" sz="1200" b="0" i="0" u="none" strike="noStrike" baseline="0" dirty="0">
                <a:solidFill>
                  <a:schemeClr val="accent1"/>
                </a:solidFill>
                <a:latin typeface="AdvOT483a8203"/>
              </a:endParaRPr>
            </a:p>
            <a:p>
              <a:endParaRPr lang="en-US" sz="1200" dirty="0">
                <a:solidFill>
                  <a:schemeClr val="accent1"/>
                </a:solidFill>
                <a:latin typeface="AdvOT483a8203"/>
              </a:endParaRPr>
            </a:p>
            <a:p>
              <a:endParaRPr lang="en-US" sz="1200" b="0" i="0" u="none" strike="noStrike" baseline="0" dirty="0">
                <a:solidFill>
                  <a:schemeClr val="accent1"/>
                </a:solidFill>
                <a:latin typeface="AdvOT483a8203"/>
              </a:endParaRPr>
            </a:p>
            <a:p>
              <a:endParaRPr lang="en-US" sz="1200" dirty="0">
                <a:solidFill>
                  <a:schemeClr val="accent1"/>
                </a:solidFill>
                <a:latin typeface="AdvOT483a8203"/>
              </a:endParaRPr>
            </a:p>
            <a:p>
              <a:endParaRPr lang="en-US" sz="1200" b="0" i="0" u="none" strike="noStrike" baseline="0" dirty="0">
                <a:solidFill>
                  <a:schemeClr val="accent1"/>
                </a:solidFill>
                <a:latin typeface="AdvOT483a8203"/>
              </a:endParaRPr>
            </a:p>
            <a:p>
              <a:endParaRPr lang="en-US" sz="1200" dirty="0">
                <a:solidFill>
                  <a:schemeClr val="accent1"/>
                </a:solidFill>
                <a:latin typeface="AdvOT483a8203"/>
              </a:endParaRPr>
            </a:p>
            <a:p>
              <a:endParaRPr lang="en-US" sz="1200" b="0" i="0" u="none" strike="noStrike" baseline="0" dirty="0">
                <a:solidFill>
                  <a:schemeClr val="accent1"/>
                </a:solidFill>
                <a:latin typeface="AdvOT483a8203"/>
              </a:endParaRPr>
            </a:p>
            <a:p>
              <a:endParaRPr lang="en-US" sz="1200" b="0" i="0" u="none" strike="noStrike" baseline="0" dirty="0">
                <a:solidFill>
                  <a:schemeClr val="accent1"/>
                </a:solidFill>
                <a:latin typeface="AdvOT483a8203"/>
              </a:endParaRPr>
            </a:p>
            <a:p>
              <a:endParaRPr lang="en-US" sz="1200" dirty="0">
                <a:solidFill>
                  <a:schemeClr val="accent1"/>
                </a:solidFill>
                <a:latin typeface="AdvOT483a8203"/>
              </a:endParaRPr>
            </a:p>
            <a:p>
              <a:endParaRPr lang="en-US" sz="1200" b="0" i="0" u="none" strike="noStrike" baseline="0" dirty="0">
                <a:solidFill>
                  <a:schemeClr val="accent1"/>
                </a:solidFill>
                <a:latin typeface="AdvOT483a8203"/>
              </a:endParaRPr>
            </a:p>
            <a:p>
              <a:endParaRPr lang="en-US" sz="1200" b="0" i="0" u="none" strike="noStrike" baseline="0" dirty="0">
                <a:solidFill>
                  <a:schemeClr val="accent1"/>
                </a:solidFill>
                <a:latin typeface="AdvOT483a8203"/>
              </a:endParaRPr>
            </a:p>
            <a:p>
              <a:r>
                <a:rPr lang="en-US" sz="1200" b="0" i="0" u="none" strike="noStrike" baseline="0" dirty="0">
                  <a:solidFill>
                    <a:schemeClr val="accent1"/>
                  </a:solidFill>
                  <a:latin typeface="AdvOT483a8203"/>
                </a:rPr>
                <a:t>DOI: 10.1103/PhysRevAccelBeams.23.011301</a:t>
              </a:r>
              <a:endParaRPr lang="en-US" sz="1200" dirty="0">
                <a:solidFill>
                  <a:schemeClr val="accent1"/>
                </a:solidFill>
              </a:endParaRP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82DADEF-B740-DF93-904A-46C61E8956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29269" y="772508"/>
              <a:ext cx="2892007" cy="2132653"/>
            </a:xfrm>
            <a:prstGeom prst="rect">
              <a:avLst/>
            </a:prstGeom>
          </p:spPr>
        </p:pic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613E005-F89D-D778-B602-A8132D3D8FCC}"/>
              </a:ext>
            </a:extLst>
          </p:cNvPr>
          <p:cNvCxnSpPr>
            <a:cxnSpLocks/>
          </p:cNvCxnSpPr>
          <p:nvPr/>
        </p:nvCxnSpPr>
        <p:spPr>
          <a:xfrm flipV="1">
            <a:off x="923399" y="2395360"/>
            <a:ext cx="0" cy="2476917"/>
          </a:xfrm>
          <a:prstGeom prst="straightConnector1">
            <a:avLst/>
          </a:prstGeom>
          <a:ln w="28575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AA0C363-8A2C-EE86-52E8-6E7A6A96E625}"/>
              </a:ext>
            </a:extLst>
          </p:cNvPr>
          <p:cNvCxnSpPr>
            <a:cxnSpLocks/>
          </p:cNvCxnSpPr>
          <p:nvPr/>
        </p:nvCxnSpPr>
        <p:spPr>
          <a:xfrm>
            <a:off x="915600" y="4862952"/>
            <a:ext cx="2614034" cy="0"/>
          </a:xfrm>
          <a:prstGeom prst="straightConnector1">
            <a:avLst/>
          </a:prstGeom>
          <a:ln w="28575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CBE5FE44-1DFA-28B5-7313-26C7A64F0195}"/>
              </a:ext>
            </a:extLst>
          </p:cNvPr>
          <p:cNvSpPr txBox="1"/>
          <p:nvPr/>
        </p:nvSpPr>
        <p:spPr>
          <a:xfrm>
            <a:off x="866264" y="4912421"/>
            <a:ext cx="2435615" cy="2034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2000       2005       2010       2015       2020       2025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85D27424-10AC-1AA0-CAC2-0C4392652407}"/>
              </a:ext>
            </a:extLst>
          </p:cNvPr>
          <p:cNvSpPr/>
          <p:nvPr/>
        </p:nvSpPr>
        <p:spPr>
          <a:xfrm>
            <a:off x="1042116" y="4763550"/>
            <a:ext cx="39131" cy="6305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848F0C9-2F59-E1A8-AF3F-CC619FB24B82}"/>
              </a:ext>
            </a:extLst>
          </p:cNvPr>
          <p:cNvSpPr txBox="1"/>
          <p:nvPr/>
        </p:nvSpPr>
        <p:spPr>
          <a:xfrm>
            <a:off x="203899" y="2395360"/>
            <a:ext cx="678391" cy="2641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900" dirty="0"/>
              <a:t>1000 MW</a:t>
            </a:r>
          </a:p>
          <a:p>
            <a:pPr>
              <a:spcBef>
                <a:spcPts val="800"/>
              </a:spcBef>
            </a:pPr>
            <a:r>
              <a:rPr lang="en-US" sz="900" dirty="0"/>
              <a:t>  900 MW</a:t>
            </a:r>
          </a:p>
          <a:p>
            <a:pPr>
              <a:spcBef>
                <a:spcPts val="800"/>
              </a:spcBef>
            </a:pPr>
            <a:r>
              <a:rPr lang="en-US" sz="900" dirty="0"/>
              <a:t>  800 MW</a:t>
            </a:r>
          </a:p>
          <a:p>
            <a:pPr>
              <a:spcBef>
                <a:spcPts val="800"/>
              </a:spcBef>
            </a:pPr>
            <a:r>
              <a:rPr lang="en-US" sz="900" dirty="0"/>
              <a:t>  700 MW</a:t>
            </a:r>
          </a:p>
          <a:p>
            <a:pPr>
              <a:spcBef>
                <a:spcPts val="800"/>
              </a:spcBef>
            </a:pPr>
            <a:r>
              <a:rPr lang="en-US" sz="900" dirty="0"/>
              <a:t>  600 MW</a:t>
            </a:r>
          </a:p>
          <a:p>
            <a:pPr>
              <a:spcBef>
                <a:spcPts val="800"/>
              </a:spcBef>
            </a:pPr>
            <a:r>
              <a:rPr lang="en-US" sz="900" dirty="0"/>
              <a:t>  500 MW</a:t>
            </a:r>
          </a:p>
          <a:p>
            <a:pPr>
              <a:spcBef>
                <a:spcPts val="800"/>
              </a:spcBef>
            </a:pPr>
            <a:r>
              <a:rPr lang="en-US" sz="900" dirty="0"/>
              <a:t>  400 MW</a:t>
            </a:r>
          </a:p>
          <a:p>
            <a:pPr>
              <a:spcBef>
                <a:spcPts val="800"/>
              </a:spcBef>
            </a:pPr>
            <a:r>
              <a:rPr lang="en-US" sz="900" dirty="0"/>
              <a:t>  300 MW</a:t>
            </a:r>
          </a:p>
          <a:p>
            <a:pPr>
              <a:spcBef>
                <a:spcPts val="800"/>
              </a:spcBef>
            </a:pPr>
            <a:r>
              <a:rPr lang="en-US" sz="900" dirty="0"/>
              <a:t>  200 MW</a:t>
            </a:r>
          </a:p>
          <a:p>
            <a:pPr>
              <a:spcBef>
                <a:spcPts val="800"/>
              </a:spcBef>
            </a:pPr>
            <a:r>
              <a:rPr lang="en-US" sz="900" dirty="0"/>
              <a:t>  100 MW</a:t>
            </a:r>
          </a:p>
          <a:p>
            <a:pPr>
              <a:spcBef>
                <a:spcPts val="800"/>
              </a:spcBef>
            </a:pPr>
            <a:r>
              <a:rPr lang="en-US" sz="900" dirty="0"/>
              <a:t>      0 MW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F81DA51-B7B6-E2DE-6C5C-E7EBDB7A8753}"/>
              </a:ext>
            </a:extLst>
          </p:cNvPr>
          <p:cNvSpPr txBox="1"/>
          <p:nvPr/>
        </p:nvSpPr>
        <p:spPr>
          <a:xfrm>
            <a:off x="900934" y="4368588"/>
            <a:ext cx="5373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/>
                </a:solidFill>
              </a:rPr>
              <a:t>C-band</a:t>
            </a:r>
          </a:p>
          <a:p>
            <a:r>
              <a:rPr lang="en-US" sz="700" dirty="0">
                <a:solidFill>
                  <a:schemeClr val="accent1"/>
                </a:solidFill>
              </a:rPr>
              <a:t>dielectric</a:t>
            </a:r>
          </a:p>
          <a:p>
            <a:r>
              <a:rPr lang="en-US" sz="700" dirty="0">
                <a:solidFill>
                  <a:schemeClr val="accent1"/>
                </a:solidFill>
              </a:rPr>
              <a:t>(2000)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1E693CE-DA2C-E04A-989D-F3805D9EC339}"/>
              </a:ext>
            </a:extLst>
          </p:cNvPr>
          <p:cNvSpPr/>
          <p:nvPr/>
        </p:nvSpPr>
        <p:spPr>
          <a:xfrm>
            <a:off x="1720406" y="4669546"/>
            <a:ext cx="39131" cy="6305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id="{134D45FE-87AA-46FA-1540-8DE939B02AB3}"/>
              </a:ext>
            </a:extLst>
          </p:cNvPr>
          <p:cNvSpPr txBox="1"/>
          <p:nvPr/>
        </p:nvSpPr>
        <p:spPr>
          <a:xfrm>
            <a:off x="1503223" y="4268604"/>
            <a:ext cx="459902" cy="3661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1"/>
                </a:solidFill>
              </a:rPr>
              <a:t>C-band</a:t>
            </a:r>
          </a:p>
          <a:p>
            <a:pPr algn="ctr"/>
            <a:r>
              <a:rPr lang="en-US" sz="700" dirty="0">
                <a:solidFill>
                  <a:schemeClr val="accent1"/>
                </a:solidFill>
              </a:rPr>
              <a:t>dielectric</a:t>
            </a:r>
          </a:p>
          <a:p>
            <a:pPr algn="ctr"/>
            <a:r>
              <a:rPr lang="en-US" sz="700" dirty="0">
                <a:solidFill>
                  <a:schemeClr val="accent1"/>
                </a:solidFill>
              </a:rPr>
              <a:t>(2008)</a:t>
            </a:r>
          </a:p>
        </p:txBody>
      </p:sp>
      <p:sp>
        <p:nvSpPr>
          <p:cNvPr id="1025" name="Oval 1024">
            <a:extLst>
              <a:ext uri="{FF2B5EF4-FFF2-40B4-BE49-F238E27FC236}">
                <a16:creationId xmlns:a16="http://schemas.microsoft.com/office/drawing/2014/main" id="{2FA1E03D-15EC-09C2-143B-C3F0A0EE9A89}"/>
              </a:ext>
            </a:extLst>
          </p:cNvPr>
          <p:cNvSpPr/>
          <p:nvPr/>
        </p:nvSpPr>
        <p:spPr>
          <a:xfrm>
            <a:off x="2662174" y="4470857"/>
            <a:ext cx="39131" cy="6305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41F38208-332B-E75F-7416-772F2213926E}"/>
              </a:ext>
            </a:extLst>
          </p:cNvPr>
          <p:cNvSpPr txBox="1"/>
          <p:nvPr/>
        </p:nvSpPr>
        <p:spPr>
          <a:xfrm>
            <a:off x="2668421" y="4411560"/>
            <a:ext cx="1171984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1"/>
                </a:solidFill>
              </a:rPr>
              <a:t>X-band dielectric (2018)</a:t>
            </a:r>
          </a:p>
        </p:txBody>
      </p:sp>
      <p:sp>
        <p:nvSpPr>
          <p:cNvPr id="1029" name="Oval 1028">
            <a:extLst>
              <a:ext uri="{FF2B5EF4-FFF2-40B4-BE49-F238E27FC236}">
                <a16:creationId xmlns:a16="http://schemas.microsoft.com/office/drawing/2014/main" id="{1F6E70B3-A017-75EA-D1E4-DFF7BBC9FBE7}"/>
              </a:ext>
            </a:extLst>
          </p:cNvPr>
          <p:cNvSpPr/>
          <p:nvPr/>
        </p:nvSpPr>
        <p:spPr>
          <a:xfrm>
            <a:off x="2662174" y="4255990"/>
            <a:ext cx="39131" cy="6305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016A14F1-B536-9D72-4AAA-EAE41D608C56}"/>
              </a:ext>
            </a:extLst>
          </p:cNvPr>
          <p:cNvSpPr txBox="1"/>
          <p:nvPr/>
        </p:nvSpPr>
        <p:spPr>
          <a:xfrm>
            <a:off x="2668421" y="4196694"/>
            <a:ext cx="1120186" cy="1762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tx2"/>
                </a:solidFill>
              </a:rPr>
              <a:t>X-band metallic (2018)</a:t>
            </a:r>
          </a:p>
        </p:txBody>
      </p:sp>
      <p:sp>
        <p:nvSpPr>
          <p:cNvPr id="1031" name="Rectangle 1030">
            <a:extLst>
              <a:ext uri="{FF2B5EF4-FFF2-40B4-BE49-F238E27FC236}">
                <a16:creationId xmlns:a16="http://schemas.microsoft.com/office/drawing/2014/main" id="{6C1C3C73-1B8B-B127-CCD4-56740A7CA508}"/>
              </a:ext>
            </a:extLst>
          </p:cNvPr>
          <p:cNvSpPr/>
          <p:nvPr/>
        </p:nvSpPr>
        <p:spPr>
          <a:xfrm>
            <a:off x="1888657" y="3070466"/>
            <a:ext cx="602995" cy="1788377"/>
          </a:xfrm>
          <a:prstGeom prst="rect">
            <a:avLst/>
          </a:prstGeom>
          <a:solidFill>
            <a:srgbClr val="D9D9D9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32" name="Oval 1031">
            <a:extLst>
              <a:ext uri="{FF2B5EF4-FFF2-40B4-BE49-F238E27FC236}">
                <a16:creationId xmlns:a16="http://schemas.microsoft.com/office/drawing/2014/main" id="{746163A4-9F44-6E69-ABCC-8506D8F9198B}"/>
              </a:ext>
            </a:extLst>
          </p:cNvPr>
          <p:cNvSpPr/>
          <p:nvPr/>
        </p:nvSpPr>
        <p:spPr>
          <a:xfrm>
            <a:off x="2825224" y="3913547"/>
            <a:ext cx="39131" cy="6305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540418A9-57AC-2EC4-DBF9-CB2F7FF219B0}"/>
              </a:ext>
            </a:extLst>
          </p:cNvPr>
          <p:cNvSpPr txBox="1"/>
          <p:nvPr/>
        </p:nvSpPr>
        <p:spPr>
          <a:xfrm>
            <a:off x="2797132" y="3792851"/>
            <a:ext cx="1164479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tx2"/>
                </a:solidFill>
              </a:rPr>
              <a:t>X-band metallic (2020)</a:t>
            </a:r>
          </a:p>
        </p:txBody>
      </p:sp>
      <p:sp>
        <p:nvSpPr>
          <p:cNvPr id="1034" name="Oval 1033">
            <a:extLst>
              <a:ext uri="{FF2B5EF4-FFF2-40B4-BE49-F238E27FC236}">
                <a16:creationId xmlns:a16="http://schemas.microsoft.com/office/drawing/2014/main" id="{594BD9D9-346C-C0E1-8F28-832F45F2345B}"/>
              </a:ext>
            </a:extLst>
          </p:cNvPr>
          <p:cNvSpPr/>
          <p:nvPr/>
        </p:nvSpPr>
        <p:spPr>
          <a:xfrm>
            <a:off x="2740438" y="4014265"/>
            <a:ext cx="39131" cy="6305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197DFFA7-6616-CCA8-48BB-603E1476D6E7}"/>
              </a:ext>
            </a:extLst>
          </p:cNvPr>
          <p:cNvSpPr txBox="1"/>
          <p:nvPr/>
        </p:nvSpPr>
        <p:spPr>
          <a:xfrm>
            <a:off x="2746685" y="3954969"/>
            <a:ext cx="1120186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X-band MTM (2019)</a:t>
            </a:r>
          </a:p>
        </p:txBody>
      </p:sp>
      <p:sp>
        <p:nvSpPr>
          <p:cNvPr id="1036" name="Oval 1035">
            <a:extLst>
              <a:ext uri="{FF2B5EF4-FFF2-40B4-BE49-F238E27FC236}">
                <a16:creationId xmlns:a16="http://schemas.microsoft.com/office/drawing/2014/main" id="{0ADB30CA-6270-0250-521D-01305916D20B}"/>
              </a:ext>
            </a:extLst>
          </p:cNvPr>
          <p:cNvSpPr/>
          <p:nvPr/>
        </p:nvSpPr>
        <p:spPr>
          <a:xfrm>
            <a:off x="2916532" y="3503958"/>
            <a:ext cx="39131" cy="6305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08BB18EB-C2C5-33BD-1B99-1517AFFAF924}"/>
              </a:ext>
            </a:extLst>
          </p:cNvPr>
          <p:cNvSpPr txBox="1"/>
          <p:nvPr/>
        </p:nvSpPr>
        <p:spPr>
          <a:xfrm>
            <a:off x="2519115" y="3330900"/>
            <a:ext cx="997475" cy="1762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6"/>
                </a:solidFill>
              </a:rPr>
              <a:t>X-band MTM (2021)</a:t>
            </a:r>
          </a:p>
        </p:txBody>
      </p:sp>
      <p:sp>
        <p:nvSpPr>
          <p:cNvPr id="1038" name="TextBox 1037">
            <a:extLst>
              <a:ext uri="{FF2B5EF4-FFF2-40B4-BE49-F238E27FC236}">
                <a16:creationId xmlns:a16="http://schemas.microsoft.com/office/drawing/2014/main" id="{CE0D5C40-8823-FD9F-B74E-5606F0B255EA}"/>
              </a:ext>
            </a:extLst>
          </p:cNvPr>
          <p:cNvSpPr txBox="1"/>
          <p:nvPr/>
        </p:nvSpPr>
        <p:spPr>
          <a:xfrm>
            <a:off x="1734082" y="2788327"/>
            <a:ext cx="892089" cy="2712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700" dirty="0"/>
              <a:t>AWA energy upgrade</a:t>
            </a:r>
          </a:p>
          <a:p>
            <a:pPr algn="ctr"/>
            <a:r>
              <a:rPr lang="en-US" sz="700" dirty="0"/>
              <a:t>15 MeV </a:t>
            </a:r>
            <a:r>
              <a:rPr lang="en-US" sz="700" dirty="0">
                <a:sym typeface="Wingdings" panose="05000000000000000000" pitchFamily="2" charset="2"/>
              </a:rPr>
              <a:t> 65 MeV</a:t>
            </a:r>
            <a:endParaRPr lang="en-US" sz="700" dirty="0"/>
          </a:p>
        </p:txBody>
      </p:sp>
      <p:sp>
        <p:nvSpPr>
          <p:cNvPr id="1039" name="TextBox 1038">
            <a:extLst>
              <a:ext uri="{FF2B5EF4-FFF2-40B4-BE49-F238E27FC236}">
                <a16:creationId xmlns:a16="http://schemas.microsoft.com/office/drawing/2014/main" id="{48B79336-C3B6-F099-2872-1D2466942A67}"/>
              </a:ext>
            </a:extLst>
          </p:cNvPr>
          <p:cNvSpPr txBox="1"/>
          <p:nvPr/>
        </p:nvSpPr>
        <p:spPr>
          <a:xfrm>
            <a:off x="1949712" y="4630261"/>
            <a:ext cx="973039" cy="17628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1"/>
                </a:solidFill>
              </a:rPr>
              <a:t>K-band dielectric (2010)</a:t>
            </a:r>
          </a:p>
        </p:txBody>
      </p:sp>
      <p:sp>
        <p:nvSpPr>
          <p:cNvPr id="1040" name="Oval 1039">
            <a:extLst>
              <a:ext uri="{FF2B5EF4-FFF2-40B4-BE49-F238E27FC236}">
                <a16:creationId xmlns:a16="http://schemas.microsoft.com/office/drawing/2014/main" id="{799EE6F0-9D39-7AFE-B5C0-52B3E64CA564}"/>
              </a:ext>
            </a:extLst>
          </p:cNvPr>
          <p:cNvSpPr/>
          <p:nvPr/>
        </p:nvSpPr>
        <p:spPr>
          <a:xfrm>
            <a:off x="1909544" y="4696405"/>
            <a:ext cx="39131" cy="6305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1041" name="Straight Connector 1040">
            <a:extLst>
              <a:ext uri="{FF2B5EF4-FFF2-40B4-BE49-F238E27FC236}">
                <a16:creationId xmlns:a16="http://schemas.microsoft.com/office/drawing/2014/main" id="{D3B82027-09C0-AEEE-3151-7AF0AA3C87D5}"/>
              </a:ext>
            </a:extLst>
          </p:cNvPr>
          <p:cNvCxnSpPr/>
          <p:nvPr/>
        </p:nvCxnSpPr>
        <p:spPr>
          <a:xfrm>
            <a:off x="923399" y="2532291"/>
            <a:ext cx="2606235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FE1A480-B274-1A1C-0631-91997992A3A5}"/>
              </a:ext>
            </a:extLst>
          </p:cNvPr>
          <p:cNvGrpSpPr/>
          <p:nvPr/>
        </p:nvGrpSpPr>
        <p:grpSpPr>
          <a:xfrm>
            <a:off x="223369" y="524564"/>
            <a:ext cx="5607868" cy="1868402"/>
            <a:chOff x="223369" y="524564"/>
            <a:chExt cx="5607868" cy="1868402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089CBE84-1354-5373-3B8E-FEF5F382EC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19574" y="863881"/>
              <a:ext cx="1487434" cy="1008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CB27785-DB66-722A-B017-459C617B6536}"/>
                </a:ext>
              </a:extLst>
            </p:cNvPr>
            <p:cNvSpPr txBox="1"/>
            <p:nvPr/>
          </p:nvSpPr>
          <p:spPr>
            <a:xfrm>
              <a:off x="2181602" y="2115967"/>
              <a:ext cx="293332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J. Picard et al., PRAB 25, 051301 (2022)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E6638F3-BE31-3C65-F081-98AE83959359}"/>
                </a:ext>
              </a:extLst>
            </p:cNvPr>
            <p:cNvSpPr txBox="1"/>
            <p:nvPr/>
          </p:nvSpPr>
          <p:spPr>
            <a:xfrm>
              <a:off x="273377" y="541818"/>
              <a:ext cx="2457777" cy="18466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txBody>
            <a:bodyPr wrap="square" lIns="45720" tIns="0" rIns="45720" bIns="0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MTM X-band PETS (565 MW)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3201B83-18EC-11D2-A79B-7539A9820630}"/>
                </a:ext>
              </a:extLst>
            </p:cNvPr>
            <p:cNvSpPr/>
            <p:nvPr/>
          </p:nvSpPr>
          <p:spPr>
            <a:xfrm>
              <a:off x="254001" y="524564"/>
              <a:ext cx="5506243" cy="186041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E5DBAD8-B4D6-BA8F-B89D-31EBC6E62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07674" y="911089"/>
              <a:ext cx="2020357" cy="1015059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A6F8831-AC8B-7F98-4DAB-C8A0E0718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7549" y="818886"/>
              <a:ext cx="1480039" cy="114646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749F759-04F4-405C-63B0-67C705D0B9E9}"/>
                </a:ext>
              </a:extLst>
            </p:cNvPr>
            <p:cNvSpPr txBox="1"/>
            <p:nvPr/>
          </p:nvSpPr>
          <p:spPr>
            <a:xfrm>
              <a:off x="223369" y="1904919"/>
              <a:ext cx="5607868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sz="1050" dirty="0">
                  <a:solidFill>
                    <a:srgbClr val="FF0000"/>
                  </a:solidFill>
                </a:rPr>
                <a:t>Highest peak power as 565 MW from a train of eight bunches with a total charge of 355 </a:t>
              </a:r>
              <a:r>
                <a:rPr lang="en-US" sz="1050" dirty="0" err="1">
                  <a:solidFill>
                    <a:srgbClr val="FF0000"/>
                  </a:solidFill>
                </a:rPr>
                <a:t>nC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270B9D3-C257-DA0F-FF59-DACAD62BA249}"/>
              </a:ext>
            </a:extLst>
          </p:cNvPr>
          <p:cNvGrpSpPr/>
          <p:nvPr/>
        </p:nvGrpSpPr>
        <p:grpSpPr>
          <a:xfrm>
            <a:off x="4850438" y="3451327"/>
            <a:ext cx="4191961" cy="1664498"/>
            <a:chOff x="4850438" y="3451327"/>
            <a:chExt cx="4191961" cy="1664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B0F918E-5A8A-FDCD-1378-2EC819EA4F94}"/>
                </a:ext>
              </a:extLst>
            </p:cNvPr>
            <p:cNvSpPr/>
            <p:nvPr/>
          </p:nvSpPr>
          <p:spPr>
            <a:xfrm>
              <a:off x="4850438" y="3451327"/>
              <a:ext cx="4191961" cy="16644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128BC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357103E-297D-2CEF-64CB-597D1E472A84}"/>
                </a:ext>
              </a:extLst>
            </p:cNvPr>
            <p:cNvGrpSpPr/>
            <p:nvPr/>
          </p:nvGrpSpPr>
          <p:grpSpPr>
            <a:xfrm>
              <a:off x="4940295" y="3451327"/>
              <a:ext cx="2554905" cy="1198308"/>
              <a:chOff x="2696318" y="-415685"/>
              <a:chExt cx="2554905" cy="1198308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3D5325A-CCD3-316F-E5A1-C6FA45EFF278}"/>
                  </a:ext>
                </a:extLst>
              </p:cNvPr>
              <p:cNvSpPr txBox="1"/>
              <p:nvPr/>
            </p:nvSpPr>
            <p:spPr>
              <a:xfrm>
                <a:off x="2696318" y="-415685"/>
                <a:ext cx="2457777" cy="184666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</p:spPr>
            <p:txBody>
              <a:bodyPr wrap="square" lIns="45720" tIns="0" rIns="45720" bIns="0" rtlCol="0">
                <a:spAutoFit/>
              </a:bodyPr>
              <a:lstStyle/>
              <a:p>
                <a:r>
                  <a:rPr lang="en-US" sz="1200" dirty="0">
                    <a:solidFill>
                      <a:srgbClr val="128BCE"/>
                    </a:solidFill>
                  </a:rPr>
                  <a:t>Metallic X-band PETS (400 MW)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5543787-200E-F3CD-0255-CB86D3DDFB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02708" y="-185116"/>
                <a:ext cx="2548515" cy="967739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4EFDFB0-0C12-06D3-1EA2-BC2ED8CD1DF6}"/>
                </a:ext>
              </a:extLst>
            </p:cNvPr>
            <p:cNvSpPr txBox="1"/>
            <p:nvPr/>
          </p:nvSpPr>
          <p:spPr>
            <a:xfrm>
              <a:off x="4898219" y="4646838"/>
              <a:ext cx="3917382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128BC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J. Shao </a:t>
              </a:r>
              <a:r>
                <a:rPr lang="en-US" sz="1100" i="1" dirty="0">
                  <a:solidFill>
                    <a:srgbClr val="128BC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et. al</a:t>
              </a:r>
              <a:r>
                <a:rPr lang="en-US" sz="1100" dirty="0">
                  <a:solidFill>
                    <a:srgbClr val="128BC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., https://accelconf.web.cern.ch/ipac2019/papers/MOPRB069.pdf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A25A473-1419-5444-1CAF-8E7D490C5CB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15441" y="3580998"/>
              <a:ext cx="1481859" cy="1088548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0561A15-31FF-0FA3-1CCD-7356A8364A6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111" y="16510"/>
            <a:ext cx="943218" cy="428047"/>
          </a:xfrm>
          <a:prstGeom prst="rect">
            <a:avLst/>
          </a:prstGeom>
          <a:ln>
            <a:solidFill>
              <a:srgbClr val="CD1D1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D5FCB22-263F-247B-6C18-74405BEC9E0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64727" y="18299"/>
            <a:ext cx="956549" cy="424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15B2224-9060-5022-4A47-A88669FEF6C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3633" y="14816"/>
            <a:ext cx="1232666" cy="431434"/>
          </a:xfrm>
          <a:prstGeom prst="rect">
            <a:avLst/>
          </a:prstGeom>
        </p:spPr>
      </p:pic>
      <p:sp>
        <p:nvSpPr>
          <p:cNvPr id="15" name="Rounded Rectangle 26">
            <a:extLst>
              <a:ext uri="{FF2B5EF4-FFF2-40B4-BE49-F238E27FC236}">
                <a16:creationId xmlns:a16="http://schemas.microsoft.com/office/drawing/2014/main" id="{C4153FDD-8478-D2F6-D015-A310E9F2BC05}"/>
              </a:ext>
            </a:extLst>
          </p:cNvPr>
          <p:cNvSpPr/>
          <p:nvPr/>
        </p:nvSpPr>
        <p:spPr>
          <a:xfrm>
            <a:off x="3483523" y="26442"/>
            <a:ext cx="1662831" cy="472781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Advanced Accelerator</a:t>
            </a:r>
          </a:p>
        </p:txBody>
      </p:sp>
    </p:spTree>
    <p:extLst>
      <p:ext uri="{BB962C8B-B14F-4D97-AF65-F5344CB8AC3E}">
        <p14:creationId xmlns:p14="http://schemas.microsoft.com/office/powerpoint/2010/main" val="123984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EE8CE04-D4AB-F3B4-8D4E-D92A80BCA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503" y="753505"/>
            <a:ext cx="7964281" cy="32120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ED36A0-2222-9B52-297D-98D439FAA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64688"/>
            <a:ext cx="8372901" cy="417308"/>
          </a:xfrm>
        </p:spPr>
        <p:txBody>
          <a:bodyPr/>
          <a:lstStyle/>
          <a:p>
            <a:r>
              <a:rPr lang="en-US" sz="2400" dirty="0"/>
              <a:t>High gradient structure test stand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8EDEE-F0F4-4549-485A-D9F38F971A3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43400" y="4863991"/>
            <a:ext cx="457200" cy="137160"/>
          </a:xfrm>
        </p:spPr>
        <p:txBody>
          <a:bodyPr/>
          <a:lstStyle/>
          <a:p>
            <a:fld id="{AEFAAC5A-9C4F-4278-920D-DF2BAB595749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F9437B-B8CB-A438-7222-A408C2914B26}"/>
              </a:ext>
            </a:extLst>
          </p:cNvPr>
          <p:cNvSpPr txBox="1"/>
          <p:nvPr/>
        </p:nvSpPr>
        <p:spPr>
          <a:xfrm>
            <a:off x="2638940" y="2628977"/>
            <a:ext cx="16807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eam on YAG1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CA7E4E-CCE3-DEFC-9486-C0AC76590CCC}"/>
              </a:ext>
            </a:extLst>
          </p:cNvPr>
          <p:cNvSpPr txBox="1"/>
          <p:nvPr/>
        </p:nvSpPr>
        <p:spPr>
          <a:xfrm rot="20565407">
            <a:off x="5473765" y="160659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…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755F7E5-EB28-F69A-55F8-414ECA6EE0E4}"/>
              </a:ext>
            </a:extLst>
          </p:cNvPr>
          <p:cNvSpPr txBox="1"/>
          <p:nvPr/>
        </p:nvSpPr>
        <p:spPr>
          <a:xfrm rot="20592371">
            <a:off x="646075" y="302050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…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890422-0D22-1829-B3AC-820AA2FCF00F}"/>
              </a:ext>
            </a:extLst>
          </p:cNvPr>
          <p:cNvGrpSpPr/>
          <p:nvPr/>
        </p:nvGrpSpPr>
        <p:grpSpPr>
          <a:xfrm rot="20491570">
            <a:off x="5957871" y="2149614"/>
            <a:ext cx="2564414" cy="323165"/>
            <a:chOff x="5653487" y="908317"/>
            <a:chExt cx="2564414" cy="32316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B8A1F06-8893-0333-31A0-CEF3D2DC5D21}"/>
                </a:ext>
              </a:extLst>
            </p:cNvPr>
            <p:cNvSpPr txBox="1"/>
            <p:nvPr/>
          </p:nvSpPr>
          <p:spPr>
            <a:xfrm>
              <a:off x="5653487" y="908317"/>
              <a:ext cx="844735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2"/>
                  </a:solidFill>
                </a:rPr>
                <a:t>ZONE1</a:t>
              </a:r>
              <a:endParaRPr lang="en-US" sz="1200" b="1" dirty="0">
                <a:solidFill>
                  <a:schemeClr val="accent2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88D72D3-5FC8-E399-380A-9199A4A9B8F6}"/>
                </a:ext>
              </a:extLst>
            </p:cNvPr>
            <p:cNvSpPr txBox="1"/>
            <p:nvPr/>
          </p:nvSpPr>
          <p:spPr>
            <a:xfrm>
              <a:off x="6410561" y="931400"/>
              <a:ext cx="180734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accent2"/>
                  </a:solidFill>
                </a:rPr>
                <a:t>(Drive RF photoinjector)</a:t>
              </a:r>
              <a:endParaRPr lang="en-US" sz="12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3C20A1-BD75-DE94-00CB-01F29D427A21}"/>
              </a:ext>
            </a:extLst>
          </p:cNvPr>
          <p:cNvGrpSpPr/>
          <p:nvPr/>
        </p:nvGrpSpPr>
        <p:grpSpPr>
          <a:xfrm rot="20617607">
            <a:off x="2219659" y="2120646"/>
            <a:ext cx="1576916" cy="323165"/>
            <a:chOff x="1343360" y="1843532"/>
            <a:chExt cx="1576916" cy="32316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EFED907-665D-C32F-5252-7A15A0F6A4A2}"/>
                </a:ext>
              </a:extLst>
            </p:cNvPr>
            <p:cNvSpPr txBox="1"/>
            <p:nvPr/>
          </p:nvSpPr>
          <p:spPr>
            <a:xfrm>
              <a:off x="1343360" y="1843532"/>
              <a:ext cx="930403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accent6"/>
                  </a:solidFill>
                </a:rPr>
                <a:t>ZONE3a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A70C8D4-0BB9-576A-BB7D-5BDD90765EFC}"/>
                </a:ext>
              </a:extLst>
            </p:cNvPr>
            <p:cNvSpPr txBox="1"/>
            <p:nvPr/>
          </p:nvSpPr>
          <p:spPr>
            <a:xfrm>
              <a:off x="2207955" y="1866615"/>
              <a:ext cx="71232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accent6"/>
                  </a:solidFill>
                </a:rPr>
                <a:t>(PETS)</a:t>
              </a:r>
              <a:endParaRPr lang="en-US" sz="1200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D04B131-A4CF-9580-CEE3-750F01AEA3B8}"/>
              </a:ext>
            </a:extLst>
          </p:cNvPr>
          <p:cNvSpPr txBox="1"/>
          <p:nvPr/>
        </p:nvSpPr>
        <p:spPr>
          <a:xfrm>
            <a:off x="5665642" y="3446334"/>
            <a:ext cx="2589726" cy="553998"/>
          </a:xfrm>
          <a:prstGeom prst="rect">
            <a:avLst/>
          </a:prstGeom>
          <a:solidFill>
            <a:schemeClr val="bg1"/>
          </a:solidFill>
          <a:ln w="38100">
            <a:solidFill>
              <a:srgbClr val="0082CA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</a:rPr>
              <a:t>Example:</a:t>
            </a:r>
          </a:p>
          <a:p>
            <a:r>
              <a:rPr lang="en-US" sz="1500" b="1" dirty="0">
                <a:solidFill>
                  <a:schemeClr val="tx2"/>
                </a:solidFill>
              </a:rPr>
              <a:t>     X-band gun beamline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185932-5F1C-BFBB-CE81-C871110F3DC8}"/>
              </a:ext>
            </a:extLst>
          </p:cNvPr>
          <p:cNvSpPr txBox="1"/>
          <p:nvPr/>
        </p:nvSpPr>
        <p:spPr>
          <a:xfrm rot="20565885">
            <a:off x="2269911" y="3846404"/>
            <a:ext cx="2351306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high gradient test stand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94FE7A6-8B4F-DF97-7C0F-FEC993427E20}"/>
              </a:ext>
            </a:extLst>
          </p:cNvPr>
          <p:cNvSpPr/>
          <p:nvPr/>
        </p:nvSpPr>
        <p:spPr>
          <a:xfrm rot="20545550">
            <a:off x="1920606" y="2843312"/>
            <a:ext cx="2578518" cy="1038425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8742F1-DA7D-F7C2-AB77-13DED11622FA}"/>
              </a:ext>
            </a:extLst>
          </p:cNvPr>
          <p:cNvSpPr/>
          <p:nvPr/>
        </p:nvSpPr>
        <p:spPr>
          <a:xfrm>
            <a:off x="4046220" y="3303084"/>
            <a:ext cx="1618550" cy="408386"/>
          </a:xfrm>
          <a:custGeom>
            <a:avLst/>
            <a:gdLst>
              <a:gd name="connsiteX0" fmla="*/ 0 w 1618550"/>
              <a:gd name="connsiteY0" fmla="*/ 0 h 408386"/>
              <a:gd name="connsiteX1" fmla="*/ 563880 w 1618550"/>
              <a:gd name="connsiteY1" fmla="*/ 335280 h 408386"/>
              <a:gd name="connsiteX2" fmla="*/ 1455420 w 1618550"/>
              <a:gd name="connsiteY2" fmla="*/ 403860 h 408386"/>
              <a:gd name="connsiteX3" fmla="*/ 1615440 w 1618550"/>
              <a:gd name="connsiteY3" fmla="*/ 396240 h 40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8550" h="408386">
                <a:moveTo>
                  <a:pt x="0" y="0"/>
                </a:moveTo>
                <a:cubicBezTo>
                  <a:pt x="160655" y="133985"/>
                  <a:pt x="321310" y="267970"/>
                  <a:pt x="563880" y="335280"/>
                </a:cubicBezTo>
                <a:cubicBezTo>
                  <a:pt x="806450" y="402590"/>
                  <a:pt x="1280160" y="393700"/>
                  <a:pt x="1455420" y="403860"/>
                </a:cubicBezTo>
                <a:cubicBezTo>
                  <a:pt x="1630680" y="414020"/>
                  <a:pt x="1623060" y="405130"/>
                  <a:pt x="1615440" y="396240"/>
                </a:cubicBezTo>
              </a:path>
            </a:pathLst>
          </a:custGeom>
          <a:noFill/>
          <a:ln w="38100">
            <a:solidFill>
              <a:srgbClr val="0082CA"/>
            </a:solidFill>
            <a:headEnd type="triangl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6">
            <a:extLst>
              <a:ext uri="{FF2B5EF4-FFF2-40B4-BE49-F238E27FC236}">
                <a16:creationId xmlns:a16="http://schemas.microsoft.com/office/drawing/2014/main" id="{423A3505-858B-19B9-DCBA-7A7FC5C9ACFE}"/>
              </a:ext>
            </a:extLst>
          </p:cNvPr>
          <p:cNvSpPr/>
          <p:nvPr/>
        </p:nvSpPr>
        <p:spPr>
          <a:xfrm>
            <a:off x="7268780" y="112900"/>
            <a:ext cx="1662831" cy="472781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Advanced Accelerator</a:t>
            </a:r>
          </a:p>
        </p:txBody>
      </p:sp>
    </p:spTree>
    <p:extLst>
      <p:ext uri="{BB962C8B-B14F-4D97-AF65-F5344CB8AC3E}">
        <p14:creationId xmlns:p14="http://schemas.microsoft.com/office/powerpoint/2010/main" val="379185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26">
            <a:extLst>
              <a:ext uri="{FF2B5EF4-FFF2-40B4-BE49-F238E27FC236}">
                <a16:creationId xmlns:a16="http://schemas.microsoft.com/office/drawing/2014/main" id="{A3C031FC-9EA4-52EE-1973-AB05C4658D79}"/>
              </a:ext>
            </a:extLst>
          </p:cNvPr>
          <p:cNvSpPr/>
          <p:nvPr/>
        </p:nvSpPr>
        <p:spPr>
          <a:xfrm>
            <a:off x="4297821" y="414580"/>
            <a:ext cx="1662831" cy="472781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Advanced Accelerator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6858"/>
            <a:ext cx="8372901" cy="416477"/>
          </a:xfrm>
        </p:spPr>
        <p:txBody>
          <a:bodyPr/>
          <a:lstStyle/>
          <a:p>
            <a:pPr marL="257175" indent="-257175">
              <a:spcBef>
                <a:spcPct val="20000"/>
              </a:spcBef>
              <a:defRPr/>
            </a:pPr>
            <a:r>
              <a:rPr lang="en-US" sz="2400" dirty="0">
                <a:solidFill>
                  <a:srgbClr val="000000"/>
                </a:solidFill>
              </a:rPr>
              <a:t>HIGH GRADIENT ACCELERATING STRUCTURES</a:t>
            </a:r>
            <a:endParaRPr lang="en-US" sz="2400" u="sng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19" name="Picture 11" descr="DLA1">
            <a:extLst>
              <a:ext uri="{FF2B5EF4-FFF2-40B4-BE49-F238E27FC236}">
                <a16:creationId xmlns:a16="http://schemas.microsoft.com/office/drawing/2014/main" id="{96F35886-D2CD-44D4-C7DD-55299977B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09" y="3621146"/>
            <a:ext cx="1499153" cy="108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14">
            <a:extLst>
              <a:ext uri="{FF2B5EF4-FFF2-40B4-BE49-F238E27FC236}">
                <a16:creationId xmlns:a16="http://schemas.microsoft.com/office/drawing/2014/main" id="{188F5E91-1D2F-B74B-8982-4C4371A87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044" y="3338868"/>
            <a:ext cx="15691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8EC327"/>
                </a:solidFill>
                <a:latin typeface="Calibri" pitchFamily="34" charset="0"/>
              </a:rPr>
              <a:t>Dielectric Loaded Accelerator (DLA)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BE7625E-2A92-8EF3-ACC8-27C2259FB6AA}"/>
              </a:ext>
            </a:extLst>
          </p:cNvPr>
          <p:cNvCxnSpPr>
            <a:cxnSpLocks/>
            <a:stCxn id="27" idx="1"/>
            <a:endCxn id="47" idx="3"/>
          </p:cNvCxnSpPr>
          <p:nvPr/>
        </p:nvCxnSpPr>
        <p:spPr>
          <a:xfrm flipH="1" flipV="1">
            <a:off x="4040580" y="2190329"/>
            <a:ext cx="2256139" cy="1812442"/>
          </a:xfrm>
          <a:prstGeom prst="straightConnector1">
            <a:avLst/>
          </a:prstGeom>
          <a:ln>
            <a:solidFill>
              <a:srgbClr val="0082C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8029821-567C-8917-C423-BF845EE5A283}"/>
              </a:ext>
            </a:extLst>
          </p:cNvPr>
          <p:cNvCxnSpPr>
            <a:cxnSpLocks/>
          </p:cNvCxnSpPr>
          <p:nvPr/>
        </p:nvCxnSpPr>
        <p:spPr>
          <a:xfrm flipH="1" flipV="1">
            <a:off x="3554304" y="1526564"/>
            <a:ext cx="3660125" cy="807893"/>
          </a:xfrm>
          <a:prstGeom prst="straightConnector1">
            <a:avLst/>
          </a:prstGeom>
          <a:ln>
            <a:solidFill>
              <a:srgbClr val="0082C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E0A75D1-0C27-DCA7-8EA8-633B55C999CC}"/>
              </a:ext>
            </a:extLst>
          </p:cNvPr>
          <p:cNvGrpSpPr/>
          <p:nvPr/>
        </p:nvGrpSpPr>
        <p:grpSpPr>
          <a:xfrm>
            <a:off x="465934" y="552778"/>
            <a:ext cx="3574646" cy="2732211"/>
            <a:chOff x="4626108" y="1335216"/>
            <a:chExt cx="4176437" cy="3100635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E8BE124B-35AF-429D-C960-694C607148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7820" y="1348546"/>
              <a:ext cx="0" cy="2810916"/>
            </a:xfrm>
            <a:prstGeom prst="straightConnector1">
              <a:avLst/>
            </a:prstGeom>
            <a:ln w="28575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BC362C3-E4FB-213D-8FB2-90E0F4D767C2}"/>
                </a:ext>
              </a:extLst>
            </p:cNvPr>
            <p:cNvCxnSpPr>
              <a:cxnSpLocks/>
            </p:cNvCxnSpPr>
            <p:nvPr/>
          </p:nvCxnSpPr>
          <p:spPr>
            <a:xfrm>
              <a:off x="5408708" y="4148879"/>
              <a:ext cx="3054107" cy="0"/>
            </a:xfrm>
            <a:prstGeom prst="straightConnector1">
              <a:avLst/>
            </a:prstGeom>
            <a:ln w="28575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6F56F1F-E7CB-7A4F-24E0-29C93219E75C}"/>
                </a:ext>
              </a:extLst>
            </p:cNvPr>
            <p:cNvSpPr txBox="1"/>
            <p:nvPr/>
          </p:nvSpPr>
          <p:spPr>
            <a:xfrm>
              <a:off x="5351066" y="4205019"/>
              <a:ext cx="28456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2000       2005       2010       2015       2020       2025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5216391-80B8-10BA-F191-5B0F876E6DAF}"/>
                </a:ext>
              </a:extLst>
            </p:cNvPr>
            <p:cNvSpPr/>
            <p:nvPr/>
          </p:nvSpPr>
          <p:spPr>
            <a:xfrm>
              <a:off x="5556523" y="4029724"/>
              <a:ext cx="45719" cy="715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851CDE6-C1B2-736B-E59F-61DF9383868D}"/>
                </a:ext>
              </a:extLst>
            </p:cNvPr>
            <p:cNvSpPr txBox="1"/>
            <p:nvPr/>
          </p:nvSpPr>
          <p:spPr>
            <a:xfrm>
              <a:off x="4626108" y="1360058"/>
              <a:ext cx="710451" cy="2569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900" dirty="0"/>
                <a:t>400 MV/m</a:t>
              </a:r>
            </a:p>
            <a:p>
              <a:pPr>
                <a:spcBef>
                  <a:spcPts val="1200"/>
                </a:spcBef>
              </a:pPr>
              <a:r>
                <a:rPr lang="en-US" sz="900" dirty="0"/>
                <a:t>350 MV/m</a:t>
              </a:r>
            </a:p>
            <a:p>
              <a:pPr>
                <a:spcBef>
                  <a:spcPts val="1200"/>
                </a:spcBef>
              </a:pPr>
              <a:r>
                <a:rPr lang="en-US" sz="900" dirty="0"/>
                <a:t>300 MV/m</a:t>
              </a:r>
            </a:p>
            <a:p>
              <a:pPr>
                <a:spcBef>
                  <a:spcPts val="1200"/>
                </a:spcBef>
              </a:pPr>
              <a:r>
                <a:rPr lang="en-US" sz="900" dirty="0"/>
                <a:t>250 MV/m</a:t>
              </a:r>
            </a:p>
            <a:p>
              <a:pPr>
                <a:spcBef>
                  <a:spcPts val="1200"/>
                </a:spcBef>
              </a:pPr>
              <a:r>
                <a:rPr lang="en-US" sz="900" dirty="0"/>
                <a:t>200 MV/m</a:t>
              </a:r>
            </a:p>
            <a:p>
              <a:pPr>
                <a:spcBef>
                  <a:spcPts val="1200"/>
                </a:spcBef>
              </a:pPr>
              <a:r>
                <a:rPr lang="en-US" sz="900" dirty="0"/>
                <a:t>150 MV/m</a:t>
              </a:r>
            </a:p>
            <a:p>
              <a:pPr>
                <a:spcBef>
                  <a:spcPts val="1200"/>
                </a:spcBef>
              </a:pPr>
              <a:r>
                <a:rPr lang="en-US" sz="900" dirty="0"/>
                <a:t>100 MV/m</a:t>
              </a:r>
            </a:p>
            <a:p>
              <a:pPr>
                <a:spcBef>
                  <a:spcPts val="1200"/>
                </a:spcBef>
              </a:pPr>
              <a:r>
                <a:rPr lang="en-US" sz="900" dirty="0"/>
                <a:t>  50 MV/m</a:t>
              </a:r>
            </a:p>
            <a:p>
              <a:pPr>
                <a:spcBef>
                  <a:spcPts val="1200"/>
                </a:spcBef>
              </a:pPr>
              <a:r>
                <a:rPr lang="en-US" sz="900" dirty="0"/>
                <a:t>    0 MV/m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91E20F5-C7E0-6CAF-F33A-BCDBE33D406A}"/>
                </a:ext>
              </a:extLst>
            </p:cNvPr>
            <p:cNvSpPr txBox="1"/>
            <p:nvPr/>
          </p:nvSpPr>
          <p:spPr>
            <a:xfrm>
              <a:off x="5378257" y="3596307"/>
              <a:ext cx="6767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solidFill>
                    <a:schemeClr val="accent1"/>
                  </a:solidFill>
                </a:rPr>
                <a:t>C-band TBA</a:t>
              </a:r>
            </a:p>
            <a:p>
              <a:r>
                <a:rPr lang="en-US" sz="700" dirty="0">
                  <a:solidFill>
                    <a:schemeClr val="accent1"/>
                  </a:solidFill>
                </a:rPr>
                <a:t>DLA (2000)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4A349E8-2A8B-F89A-566D-15FC7279044D}"/>
                </a:ext>
              </a:extLst>
            </p:cNvPr>
            <p:cNvSpPr/>
            <p:nvPr/>
          </p:nvSpPr>
          <p:spPr>
            <a:xfrm>
              <a:off x="6396633" y="3603004"/>
              <a:ext cx="45719" cy="715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B0B6DF1-2911-F77A-246E-FF99F915FE4F}"/>
                </a:ext>
              </a:extLst>
            </p:cNvPr>
            <p:cNvSpPr/>
            <p:nvPr/>
          </p:nvSpPr>
          <p:spPr>
            <a:xfrm>
              <a:off x="7449318" y="3932512"/>
              <a:ext cx="45719" cy="715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79E7787-9554-4C9F-2C49-384826C75D4E}"/>
                </a:ext>
              </a:extLst>
            </p:cNvPr>
            <p:cNvSpPr txBox="1"/>
            <p:nvPr/>
          </p:nvSpPr>
          <p:spPr>
            <a:xfrm>
              <a:off x="7479339" y="3788099"/>
              <a:ext cx="9470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accent1"/>
                  </a:solidFill>
                </a:rPr>
                <a:t>K-band TBA DLA (2018)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8646524-FD71-E73F-9351-198D4C757D04}"/>
                </a:ext>
              </a:extLst>
            </p:cNvPr>
            <p:cNvSpPr/>
            <p:nvPr/>
          </p:nvSpPr>
          <p:spPr>
            <a:xfrm>
              <a:off x="7477186" y="3154027"/>
              <a:ext cx="45719" cy="715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00C45D8-F81D-F7D0-CB59-21D17F056297}"/>
                </a:ext>
              </a:extLst>
            </p:cNvPr>
            <p:cNvSpPr txBox="1"/>
            <p:nvPr/>
          </p:nvSpPr>
          <p:spPr>
            <a:xfrm>
              <a:off x="7493775" y="3093554"/>
              <a:ext cx="1308770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X-band metallic (2018)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4213D6B-6F2D-024D-2E5F-59326A6F963C}"/>
                </a:ext>
              </a:extLst>
            </p:cNvPr>
            <p:cNvSpPr/>
            <p:nvPr/>
          </p:nvSpPr>
          <p:spPr>
            <a:xfrm>
              <a:off x="6545580" y="2114686"/>
              <a:ext cx="704509" cy="2029530"/>
            </a:xfrm>
            <a:prstGeom prst="rect">
              <a:avLst/>
            </a:prstGeom>
            <a:solidFill>
              <a:srgbClr val="D9D9D9">
                <a:alpha val="50196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38A84F4-AA07-191D-67DD-9B38300AA7E9}"/>
                </a:ext>
              </a:extLst>
            </p:cNvPr>
            <p:cNvSpPr/>
            <p:nvPr/>
          </p:nvSpPr>
          <p:spPr>
            <a:xfrm>
              <a:off x="7819836" y="2440312"/>
              <a:ext cx="45719" cy="715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AE8C107-AB90-9968-3C93-66E3DBE5B432}"/>
                </a:ext>
              </a:extLst>
            </p:cNvPr>
            <p:cNvSpPr txBox="1"/>
            <p:nvPr/>
          </p:nvSpPr>
          <p:spPr>
            <a:xfrm>
              <a:off x="7259407" y="2240158"/>
              <a:ext cx="1392060" cy="2270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X-band metallic (2021)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110406B-888A-CDE3-3CC7-F78C29361AC9}"/>
                </a:ext>
              </a:extLst>
            </p:cNvPr>
            <p:cNvSpPr/>
            <p:nvPr/>
          </p:nvSpPr>
          <p:spPr>
            <a:xfrm>
              <a:off x="8096371" y="2931752"/>
              <a:ext cx="45719" cy="715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501FCA1-1F7F-C501-37FB-C415EB6C9BEF}"/>
                </a:ext>
              </a:extLst>
            </p:cNvPr>
            <p:cNvSpPr txBox="1"/>
            <p:nvPr/>
          </p:nvSpPr>
          <p:spPr>
            <a:xfrm>
              <a:off x="6364982" y="1794502"/>
              <a:ext cx="1042273" cy="307777"/>
            </a:xfrm>
            <a:prstGeom prst="rect">
              <a:avLst/>
            </a:prstGeom>
            <a:solidFill>
              <a:srgbClr val="ECECEC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/>
                <a:t>AWA energy upgrade</a:t>
              </a:r>
            </a:p>
            <a:p>
              <a:pPr algn="ctr"/>
              <a:r>
                <a:rPr lang="en-US" sz="700" dirty="0"/>
                <a:t>15 MeV </a:t>
              </a:r>
              <a:r>
                <a:rPr lang="en-US" sz="700" dirty="0">
                  <a:sym typeface="Wingdings" panose="05000000000000000000" pitchFamily="2" charset="2"/>
                </a:rPr>
                <a:t> 65 MeV</a:t>
              </a:r>
              <a:endParaRPr lang="en-US" sz="700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CB33AFF-3934-0D6B-F544-FD07AA19C8F1}"/>
                </a:ext>
              </a:extLst>
            </p:cNvPr>
            <p:cNvSpPr txBox="1"/>
            <p:nvPr/>
          </p:nvSpPr>
          <p:spPr>
            <a:xfrm>
              <a:off x="7388404" y="3359044"/>
              <a:ext cx="1170513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accent1"/>
                  </a:solidFill>
                </a:rPr>
                <a:t>X-band TBA DDA (2022)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BA912247-775C-8F75-BCE9-76443BD53E8C}"/>
                </a:ext>
              </a:extLst>
            </p:cNvPr>
            <p:cNvSpPr/>
            <p:nvPr/>
          </p:nvSpPr>
          <p:spPr>
            <a:xfrm>
              <a:off x="7957854" y="3567538"/>
              <a:ext cx="45719" cy="715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698B87F-F60A-53CB-7AC4-D0241D9AEC41}"/>
                </a:ext>
              </a:extLst>
            </p:cNvPr>
            <p:cNvSpPr/>
            <p:nvPr/>
          </p:nvSpPr>
          <p:spPr>
            <a:xfrm>
              <a:off x="8149860" y="1546302"/>
              <a:ext cx="45719" cy="71562"/>
            </a:xfrm>
            <a:prstGeom prst="ellipse">
              <a:avLst/>
            </a:prstGeom>
            <a:solidFill>
              <a:srgbClr val="4D008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accent3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179D54C-C8D1-3420-E2D7-422E837F69DF}"/>
                </a:ext>
              </a:extLst>
            </p:cNvPr>
            <p:cNvSpPr txBox="1"/>
            <p:nvPr/>
          </p:nvSpPr>
          <p:spPr>
            <a:xfrm>
              <a:off x="7378891" y="1335216"/>
              <a:ext cx="1392058" cy="2270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accent3"/>
                  </a:solidFill>
                </a:rPr>
                <a:t>X-band PC Gun (2021)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E5A36C4-2DA1-01BE-B42B-AE70CE5D0C93}"/>
                </a:ext>
              </a:extLst>
            </p:cNvPr>
            <p:cNvSpPr txBox="1"/>
            <p:nvPr/>
          </p:nvSpPr>
          <p:spPr>
            <a:xfrm>
              <a:off x="6442352" y="3116936"/>
              <a:ext cx="856158" cy="4715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dirty="0">
                  <a:solidFill>
                    <a:schemeClr val="tx2"/>
                  </a:solidFill>
                </a:rPr>
                <a:t>W-band CWA metallic (2015)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E51F539A-A985-9FB6-24EC-3E080FE55FAE}"/>
                </a:ext>
              </a:extLst>
            </p:cNvPr>
            <p:cNvSpPr/>
            <p:nvPr/>
          </p:nvSpPr>
          <p:spPr>
            <a:xfrm>
              <a:off x="7125811" y="3549929"/>
              <a:ext cx="45719" cy="715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82F7CEE1-1752-C93D-A801-0F19A9FFFF61}"/>
                </a:ext>
              </a:extLst>
            </p:cNvPr>
            <p:cNvSpPr/>
            <p:nvPr/>
          </p:nvSpPr>
          <p:spPr>
            <a:xfrm>
              <a:off x="6285213" y="3507437"/>
              <a:ext cx="45719" cy="715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C1C2D1A-C265-C28A-3B2B-674A1BE97981}"/>
                </a:ext>
              </a:extLst>
            </p:cNvPr>
            <p:cNvSpPr txBox="1"/>
            <p:nvPr/>
          </p:nvSpPr>
          <p:spPr>
            <a:xfrm>
              <a:off x="5670439" y="3200108"/>
              <a:ext cx="9705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accent1"/>
                  </a:solidFill>
                </a:rPr>
                <a:t>C-band TBA</a:t>
              </a:r>
            </a:p>
            <a:p>
              <a:r>
                <a:rPr lang="en-US" sz="700" dirty="0">
                  <a:solidFill>
                    <a:schemeClr val="accent1"/>
                  </a:solidFill>
                </a:rPr>
                <a:t>DLA (2008)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CBFFA7B-B3D5-A4D8-DB79-6A06BF327C1A}"/>
                </a:ext>
              </a:extLst>
            </p:cNvPr>
            <p:cNvSpPr txBox="1"/>
            <p:nvPr/>
          </p:nvSpPr>
          <p:spPr>
            <a:xfrm>
              <a:off x="6095313" y="3625085"/>
              <a:ext cx="80556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accent4"/>
                  </a:solidFill>
                </a:rPr>
                <a:t>C-band CWA</a:t>
              </a:r>
            </a:p>
            <a:p>
              <a:pPr algn="ctr"/>
              <a:r>
                <a:rPr lang="en-US" sz="700" dirty="0">
                  <a:solidFill>
                    <a:schemeClr val="accent4"/>
                  </a:solidFill>
                </a:rPr>
                <a:t>PBG (2009)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9DA3539-353F-2C8C-6275-E03477B295DC}"/>
                </a:ext>
              </a:extLst>
            </p:cNvPr>
            <p:cNvSpPr txBox="1"/>
            <p:nvPr/>
          </p:nvSpPr>
          <p:spPr>
            <a:xfrm>
              <a:off x="7625612" y="2726331"/>
              <a:ext cx="1161280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accent6"/>
                  </a:solidFill>
                </a:rPr>
                <a:t>X-band MTM (2023)</a:t>
              </a: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2E2E0BC5-3581-6D53-7681-0D9CE4162F0D}"/>
              </a:ext>
            </a:extLst>
          </p:cNvPr>
          <p:cNvCxnSpPr>
            <a:cxnSpLocks/>
          </p:cNvCxnSpPr>
          <p:nvPr/>
        </p:nvCxnSpPr>
        <p:spPr>
          <a:xfrm flipH="1" flipV="1">
            <a:off x="3718590" y="2545201"/>
            <a:ext cx="527837" cy="6380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AC3A6A3-2212-9AD7-CF26-EE781A865608}"/>
              </a:ext>
            </a:extLst>
          </p:cNvPr>
          <p:cNvGrpSpPr/>
          <p:nvPr/>
        </p:nvGrpSpPr>
        <p:grpSpPr>
          <a:xfrm>
            <a:off x="2605450" y="3164599"/>
            <a:ext cx="3123152" cy="1622533"/>
            <a:chOff x="2605450" y="3164599"/>
            <a:chExt cx="3123152" cy="1622533"/>
          </a:xfrm>
        </p:grpSpPr>
        <p:pic>
          <p:nvPicPr>
            <p:cNvPr id="34" name="Google Shape;369;p5">
              <a:extLst>
                <a:ext uri="{FF2B5EF4-FFF2-40B4-BE49-F238E27FC236}">
                  <a16:creationId xmlns:a16="http://schemas.microsoft.com/office/drawing/2014/main" id="{0FD66F4D-7E6F-BC43-95AA-E6890EAC52FE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 rot="10800000">
              <a:off x="4038103" y="3164599"/>
              <a:ext cx="1380285" cy="11730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Picture 34" descr="A picture containing toy&#10;&#10;Description automatically generated">
              <a:extLst>
                <a:ext uri="{FF2B5EF4-FFF2-40B4-BE49-F238E27FC236}">
                  <a16:creationId xmlns:a16="http://schemas.microsoft.com/office/drawing/2014/main" id="{2E167E20-DBA5-D65A-C72E-9C669CF9E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7659" y="3558646"/>
              <a:ext cx="1414464" cy="1143418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26D82BA-5797-4635-DB36-D165E164F0BA}"/>
                </a:ext>
              </a:extLst>
            </p:cNvPr>
            <p:cNvSpPr txBox="1"/>
            <p:nvPr/>
          </p:nvSpPr>
          <p:spPr>
            <a:xfrm>
              <a:off x="2605450" y="4325467"/>
              <a:ext cx="312315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>
                  <a:solidFill>
                    <a:srgbClr val="8EC327"/>
                  </a:solidFill>
                  <a:latin typeface="Calibri" pitchFamily="34" charset="0"/>
                </a:rPr>
                <a:t>Single-cell Dielectric</a:t>
              </a:r>
            </a:p>
            <a:p>
              <a:pPr algn="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>
                  <a:solidFill>
                    <a:srgbClr val="8EC327"/>
                  </a:solidFill>
                  <a:latin typeface="Calibri" pitchFamily="34" charset="0"/>
                </a:rPr>
                <a:t>Disk Accelerator (DDA)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116BBB7-6843-C5B1-4D0F-8F226FC8137D}"/>
              </a:ext>
            </a:extLst>
          </p:cNvPr>
          <p:cNvGrpSpPr/>
          <p:nvPr/>
        </p:nvGrpSpPr>
        <p:grpSpPr>
          <a:xfrm>
            <a:off x="6221955" y="3410630"/>
            <a:ext cx="2204077" cy="1455812"/>
            <a:chOff x="6221955" y="3410630"/>
            <a:chExt cx="2204077" cy="145581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706DFD4-790E-24A9-5A00-0B520AA970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96719" y="3410630"/>
              <a:ext cx="2054548" cy="1184281"/>
            </a:xfrm>
            <a:prstGeom prst="rect">
              <a:avLst/>
            </a:prstGeom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6326A84-A01C-D8A7-3CA6-07BDBA3D1D78}"/>
                </a:ext>
              </a:extLst>
            </p:cNvPr>
            <p:cNvSpPr txBox="1"/>
            <p:nvPr/>
          </p:nvSpPr>
          <p:spPr>
            <a:xfrm>
              <a:off x="6221955" y="4589443"/>
              <a:ext cx="220407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>
                  <a:solidFill>
                    <a:schemeClr val="tx2"/>
                  </a:solidFill>
                  <a:latin typeface="Calibri" pitchFamily="34" charset="0"/>
                </a:rPr>
                <a:t>3-cell Disk Loaded Waveguide</a:t>
              </a:r>
            </a:p>
          </p:txBody>
        </p:sp>
      </p:grp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957C0FB7-C48A-4AF5-E2A4-71FD4ABDE9B1}"/>
              </a:ext>
            </a:extLst>
          </p:cNvPr>
          <p:cNvCxnSpPr>
            <a:cxnSpLocks/>
          </p:cNvCxnSpPr>
          <p:nvPr/>
        </p:nvCxnSpPr>
        <p:spPr>
          <a:xfrm flipH="1" flipV="1">
            <a:off x="3615719" y="801841"/>
            <a:ext cx="2414258" cy="240898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7560E06-2215-BD5F-A4F5-1E026FC0BAC2}"/>
              </a:ext>
            </a:extLst>
          </p:cNvPr>
          <p:cNvGrpSpPr/>
          <p:nvPr/>
        </p:nvGrpSpPr>
        <p:grpSpPr>
          <a:xfrm>
            <a:off x="6059005" y="210859"/>
            <a:ext cx="2966141" cy="1658013"/>
            <a:chOff x="6059005" y="210859"/>
            <a:chExt cx="2966141" cy="1658013"/>
          </a:xfrm>
        </p:grpSpPr>
        <p:pic>
          <p:nvPicPr>
            <p:cNvPr id="75" name="Рисунок 1">
              <a:extLst>
                <a:ext uri="{FF2B5EF4-FFF2-40B4-BE49-F238E27FC236}">
                  <a16:creationId xmlns:a16="http://schemas.microsoft.com/office/drawing/2014/main" id="{1FFB13D4-AB00-8341-26B3-76C5C3E723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858"/>
            <a:stretch/>
          </p:blipFill>
          <p:spPr>
            <a:xfrm flipH="1">
              <a:off x="6059005" y="434993"/>
              <a:ext cx="1892331" cy="1149516"/>
            </a:xfrm>
            <a:prstGeom prst="rect">
              <a:avLst/>
            </a:prstGeom>
            <a:ln>
              <a:solidFill>
                <a:srgbClr val="CD202C"/>
              </a:solidFill>
            </a:ln>
          </p:spPr>
        </p:pic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5E4D0825-4879-28CE-E533-385192D4A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922308" y="210859"/>
              <a:ext cx="1102838" cy="1381078"/>
            </a:xfrm>
            <a:prstGeom prst="rect">
              <a:avLst/>
            </a:prstGeom>
          </p:spPr>
        </p:pic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B34CDFB-EB1B-9E44-80BE-2ADB5F5FF761}"/>
                </a:ext>
              </a:extLst>
            </p:cNvPr>
            <p:cNvSpPr txBox="1"/>
            <p:nvPr/>
          </p:nvSpPr>
          <p:spPr>
            <a:xfrm>
              <a:off x="6412451" y="1591873"/>
              <a:ext cx="241425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>
                  <a:solidFill>
                    <a:schemeClr val="accent3"/>
                  </a:solidFill>
                  <a:latin typeface="Calibri" pitchFamily="34" charset="0"/>
                </a:rPr>
                <a:t>1.5 cell X-band Photocathode Gun</a:t>
              </a:r>
            </a:p>
          </p:txBody>
        </p:sp>
      </p:grp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C083E3D0-1728-9513-3016-EF26049B969C}"/>
              </a:ext>
            </a:extLst>
          </p:cNvPr>
          <p:cNvCxnSpPr>
            <a:cxnSpLocks/>
          </p:cNvCxnSpPr>
          <p:nvPr/>
        </p:nvCxnSpPr>
        <p:spPr>
          <a:xfrm flipV="1">
            <a:off x="1526895" y="2498420"/>
            <a:ext cx="255028" cy="8786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28821573-0767-2D3C-8967-306245A572DC}"/>
              </a:ext>
            </a:extLst>
          </p:cNvPr>
          <p:cNvCxnSpPr>
            <a:cxnSpLocks/>
          </p:cNvCxnSpPr>
          <p:nvPr/>
        </p:nvCxnSpPr>
        <p:spPr>
          <a:xfrm flipH="1" flipV="1">
            <a:off x="3929063" y="1954882"/>
            <a:ext cx="1424498" cy="381248"/>
          </a:xfrm>
          <a:prstGeom prst="straightConnector1">
            <a:avLst/>
          </a:prstGeom>
          <a:ln>
            <a:solidFill>
              <a:srgbClr val="CD202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0F44F9C-5DEC-345D-DC7D-24C5C90C6F6F}"/>
              </a:ext>
            </a:extLst>
          </p:cNvPr>
          <p:cNvGrpSpPr/>
          <p:nvPr/>
        </p:nvGrpSpPr>
        <p:grpSpPr>
          <a:xfrm>
            <a:off x="6720234" y="2097840"/>
            <a:ext cx="2422082" cy="1160051"/>
            <a:chOff x="6720234" y="2097840"/>
            <a:chExt cx="2422082" cy="1160051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AA90955E-FC96-98B9-02A1-C262F55FFD1E}"/>
                </a:ext>
              </a:extLst>
            </p:cNvPr>
            <p:cNvSpPr txBox="1"/>
            <p:nvPr/>
          </p:nvSpPr>
          <p:spPr>
            <a:xfrm>
              <a:off x="6720234" y="2980892"/>
              <a:ext cx="242208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>
                  <a:solidFill>
                    <a:schemeClr val="tx2"/>
                  </a:solidFill>
                  <a:latin typeface="Calibri" pitchFamily="34" charset="0"/>
                </a:rPr>
                <a:t>Single-cell Disk Loaded Waveguide</a:t>
              </a: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E21EFBCE-866A-BDF5-3C27-D2EDDC2E3E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08056" y="2097840"/>
              <a:ext cx="1846439" cy="884129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138F154-3296-284D-6C92-2B9587B32921}"/>
              </a:ext>
            </a:extLst>
          </p:cNvPr>
          <p:cNvGrpSpPr/>
          <p:nvPr/>
        </p:nvGrpSpPr>
        <p:grpSpPr>
          <a:xfrm>
            <a:off x="5094645" y="2003373"/>
            <a:ext cx="1833859" cy="1130378"/>
            <a:chOff x="5094645" y="2003373"/>
            <a:chExt cx="1833859" cy="113037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D94990D-6DC5-043C-9B3D-EE709BC7BAA6}"/>
                </a:ext>
              </a:extLst>
            </p:cNvPr>
            <p:cNvSpPr txBox="1"/>
            <p:nvPr/>
          </p:nvSpPr>
          <p:spPr>
            <a:xfrm>
              <a:off x="5094645" y="2856752"/>
              <a:ext cx="183385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rgbClr val="CD202C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Metamaterial Accelerator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09800247-8773-6718-3C6D-3957678FAA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836"/>
            <a:stretch/>
          </p:blipFill>
          <p:spPr>
            <a:xfrm>
              <a:off x="5248447" y="2003373"/>
              <a:ext cx="1526255" cy="853507"/>
            </a:xfrm>
            <a:prstGeom prst="rect">
              <a:avLst/>
            </a:prstGeom>
            <a:ln>
              <a:solidFill>
                <a:srgbClr val="CD202C"/>
              </a:solidFill>
            </a:ln>
          </p:spPr>
        </p:pic>
      </p:grp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3AD9F1CD-3565-8723-12AB-8CB849A4C44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43400" y="4855282"/>
            <a:ext cx="457200" cy="137160"/>
          </a:xfrm>
        </p:spPr>
        <p:txBody>
          <a:bodyPr/>
          <a:lstStyle/>
          <a:p>
            <a:fld id="{AEFAAC5A-9C4F-4278-920D-DF2BAB595749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26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27">
            <a:extLst>
              <a:ext uri="{FF2B5EF4-FFF2-40B4-BE49-F238E27FC236}">
                <a16:creationId xmlns:a16="http://schemas.microsoft.com/office/drawing/2014/main" id="{B7867465-615A-982F-BB17-0CABEBBF7FA8}"/>
              </a:ext>
            </a:extLst>
          </p:cNvPr>
          <p:cNvSpPr/>
          <p:nvPr/>
        </p:nvSpPr>
        <p:spPr>
          <a:xfrm>
            <a:off x="1" y="-1"/>
            <a:ext cx="9143999" cy="4488688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457200" tIns="0" rIns="0" bIns="457200" rtlCol="0" anchor="ctr">
            <a:normAutofit/>
          </a:bodyPr>
          <a:lstStyle/>
          <a:p>
            <a:pPr defTabSz="457189">
              <a:spcBef>
                <a:spcPts val="600"/>
              </a:spcBef>
            </a:pPr>
            <a:r>
              <a:rPr lang="en-US" sz="28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Research theme:</a:t>
            </a:r>
          </a:p>
          <a:p>
            <a:pPr defTabSz="457189">
              <a:spcBef>
                <a:spcPts val="600"/>
              </a:spcBef>
            </a:pPr>
            <a:r>
              <a:rPr lang="en-US" sz="28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Beam Manipulation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7BBC2091-3DCE-D290-78A4-8481FD75B1B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4854575"/>
            <a:ext cx="457200" cy="138113"/>
          </a:xfrm>
        </p:spPr>
        <p:txBody>
          <a:bodyPr/>
          <a:lstStyle/>
          <a:p>
            <a:pPr>
              <a:spcAft>
                <a:spcPts val="600"/>
              </a:spcAft>
            </a:pPr>
            <a:fld id="{AEFAAC5A-9C4F-4278-920D-DF2BAB595749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3" name="Rounded Rectangle 27">
            <a:extLst>
              <a:ext uri="{FF2B5EF4-FFF2-40B4-BE49-F238E27FC236}">
                <a16:creationId xmlns:a16="http://schemas.microsoft.com/office/drawing/2014/main" id="{95381BAD-B13F-643F-E0C6-904392722C59}"/>
              </a:ext>
            </a:extLst>
          </p:cNvPr>
          <p:cNvSpPr/>
          <p:nvPr/>
        </p:nvSpPr>
        <p:spPr>
          <a:xfrm>
            <a:off x="7381030" y="19338"/>
            <a:ext cx="1662831" cy="472781"/>
          </a:xfrm>
          <a:prstGeom prst="roundRect">
            <a:avLst>
              <a:gd name="adj" fmla="val 0"/>
            </a:avLst>
          </a:prstGeom>
          <a:solidFill>
            <a:srgbClr val="7030A0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Beam Manipulation</a:t>
            </a:r>
          </a:p>
        </p:txBody>
      </p:sp>
    </p:spTree>
    <p:extLst>
      <p:ext uri="{BB962C8B-B14F-4D97-AF65-F5344CB8AC3E}">
        <p14:creationId xmlns:p14="http://schemas.microsoft.com/office/powerpoint/2010/main" val="325256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4_1">
            <a:extLst>
              <a:ext uri="{FF2B5EF4-FFF2-40B4-BE49-F238E27FC236}">
                <a16:creationId xmlns:a16="http://schemas.microsoft.com/office/drawing/2014/main" id="{9CD21726-07CF-71CF-AAC5-41A175CE9E57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855943" y="1086357"/>
            <a:ext cx="4240119" cy="1642061"/>
          </a:xfrm>
          <a:prstGeom prst="rect">
            <a:avLst/>
          </a:prstGeom>
          <a:ln w="0">
            <a:noFill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EC1B6-ADEF-15A0-C262-8E7FE3AAA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2903" y="1011467"/>
            <a:ext cx="2388321" cy="331052"/>
          </a:xfrm>
        </p:spPr>
        <p:txBody>
          <a:bodyPr vert="horz" lIns="0" tIns="0" rIns="0" bIns="45720" rtlCol="0" anchor="t">
            <a:noAutofit/>
          </a:bodyPr>
          <a:lstStyle/>
          <a:p>
            <a:pPr marL="0" lvl="1" indent="0" algn="ctr">
              <a:buNone/>
            </a:pPr>
            <a:r>
              <a:rPr lang="en-US" sz="1600" b="1" strike="noStrike" spc="-1" dirty="0">
                <a:solidFill>
                  <a:srgbClr val="232425"/>
                </a:solidFill>
                <a:latin typeface="Arial"/>
              </a:rPr>
              <a:t>Deflecting cavity based long bunch shaping</a:t>
            </a:r>
          </a:p>
          <a:p>
            <a:pPr lvl="1" indent="-236220" algn="ctr"/>
            <a:endParaRPr lang="en-US" sz="1600" b="1" strike="noStrike" spc="-1" dirty="0">
              <a:solidFill>
                <a:srgbClr val="232425"/>
              </a:solidFill>
              <a:latin typeface="Arial"/>
            </a:endParaRPr>
          </a:p>
          <a:p>
            <a:pPr lvl="1" indent="-236220" algn="ctr"/>
            <a:endParaRPr lang="en-US" sz="1600" b="1" spc="-1" dirty="0">
              <a:latin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5F670-CE4D-78DE-2776-D9E21603C52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itle 9">
            <a:extLst>
              <a:ext uri="{FF2B5EF4-FFF2-40B4-BE49-F238E27FC236}">
                <a16:creationId xmlns:a16="http://schemas.microsoft.com/office/drawing/2014/main" id="{05DF175C-58B3-D644-257D-725FF1C6B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"/>
            <a:ext cx="8372901" cy="429544"/>
          </a:xfrm>
        </p:spPr>
        <p:txBody>
          <a:bodyPr/>
          <a:lstStyle/>
          <a:p>
            <a:r>
              <a:rPr lang="en-US" sz="2400" dirty="0"/>
              <a:t>Shaped electron bunches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95ADD0-0AC9-31B3-60E0-10217F373C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461363"/>
            <a:ext cx="8372901" cy="565285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longitudinal bunch shaping </a:t>
            </a:r>
          </a:p>
        </p:txBody>
      </p:sp>
      <p:pic>
        <p:nvPicPr>
          <p:cNvPr id="10" name="Picture 26_1">
            <a:extLst>
              <a:ext uri="{FF2B5EF4-FFF2-40B4-BE49-F238E27FC236}">
                <a16:creationId xmlns:a16="http://schemas.microsoft.com/office/drawing/2014/main" id="{261AA749-62C7-C48A-61E0-AC2AAA67893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5846156" y="2800800"/>
            <a:ext cx="2637582" cy="1744537"/>
          </a:xfrm>
          <a:prstGeom prst="rect">
            <a:avLst/>
          </a:prstGeom>
          <a:ln w="0">
            <a:noFill/>
          </a:ln>
        </p:spPr>
      </p:pic>
      <p:sp>
        <p:nvSpPr>
          <p:cNvPr id="2" name="Rounded Rectangle 27">
            <a:extLst>
              <a:ext uri="{FF2B5EF4-FFF2-40B4-BE49-F238E27FC236}">
                <a16:creationId xmlns:a16="http://schemas.microsoft.com/office/drawing/2014/main" id="{4316EA49-4299-E332-7DCF-6201DE16CAF4}"/>
              </a:ext>
            </a:extLst>
          </p:cNvPr>
          <p:cNvSpPr/>
          <p:nvPr/>
        </p:nvSpPr>
        <p:spPr>
          <a:xfrm>
            <a:off x="7381030" y="12138"/>
            <a:ext cx="1662831" cy="472781"/>
          </a:xfrm>
          <a:prstGeom prst="roundRect">
            <a:avLst>
              <a:gd name="adj" fmla="val 0"/>
            </a:avLst>
          </a:prstGeom>
          <a:solidFill>
            <a:srgbClr val="7030A0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Beam Manipulation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5A93FD-919B-FF88-8B3B-F83FE31C9AAA}"/>
              </a:ext>
            </a:extLst>
          </p:cNvPr>
          <p:cNvSpPr txBox="1"/>
          <p:nvPr/>
        </p:nvSpPr>
        <p:spPr>
          <a:xfrm>
            <a:off x="5143280" y="4663858"/>
            <a:ext cx="400791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236220"/>
            <a:r>
              <a:rPr lang="en-US" sz="1200" b="0" strike="noStrike" spc="-1" dirty="0">
                <a:solidFill>
                  <a:srgbClr val="232425"/>
                </a:solidFill>
                <a:latin typeface="Arial"/>
              </a:rPr>
              <a:t>Experimental demonstration of enhanced transformer ratio (TR=4.9) </a:t>
            </a:r>
            <a:r>
              <a:rPr lang="en-US" sz="1200" b="0" i="1" u="sng" strike="noStrike" spc="-1" dirty="0">
                <a:solidFill>
                  <a:srgbClr val="74BD42"/>
                </a:solidFill>
                <a:latin typeface="Arial"/>
              </a:rPr>
              <a:t>Q. Gao et al., PRL 124, 114801 (2018)</a:t>
            </a:r>
            <a:endParaRPr lang="en-US" sz="1200" i="1" u="sng" dirty="0">
              <a:solidFill>
                <a:srgbClr val="74BD42"/>
              </a:solidFill>
              <a:cs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9587B2-5CFD-C8DE-85B6-A6E39CCC24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283" y="1782629"/>
            <a:ext cx="3542970" cy="8453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94660A9-8102-1663-61E3-5CFE75857A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164" y="2660770"/>
            <a:ext cx="3147982" cy="117069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FD0328-0D33-6674-C66F-AE78A3871849}"/>
              </a:ext>
            </a:extLst>
          </p:cNvPr>
          <p:cNvSpPr txBox="1"/>
          <p:nvPr/>
        </p:nvSpPr>
        <p:spPr>
          <a:xfrm>
            <a:off x="794677" y="3930673"/>
            <a:ext cx="33813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strike="noStrike" spc="-1" dirty="0">
                <a:solidFill>
                  <a:srgbClr val="232425"/>
                </a:solidFill>
                <a:latin typeface="Arial"/>
              </a:rPr>
              <a:t>Experimental demonstration planned for 2025. </a:t>
            </a:r>
            <a:r>
              <a:rPr lang="en-US" sz="1200" u="sng" dirty="0">
                <a:solidFill>
                  <a:schemeClr val="accent1"/>
                </a:solidFill>
              </a:rPr>
              <a:t>G. Ha, et al. PRAB (2020)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648A5E8-28AB-D453-FC85-439C9DE941E6}"/>
              </a:ext>
            </a:extLst>
          </p:cNvPr>
          <p:cNvSpPr txBox="1">
            <a:spLocks/>
          </p:cNvSpPr>
          <p:nvPr/>
        </p:nvSpPr>
        <p:spPr>
          <a:xfrm>
            <a:off x="4855943" y="575762"/>
            <a:ext cx="4179485" cy="472781"/>
          </a:xfrm>
          <a:prstGeom prst="rect">
            <a:avLst/>
          </a:prstGeom>
        </p:spPr>
        <p:txBody>
          <a:bodyPr vert="horz" lIns="0" tIns="0" rIns="0" bIns="45720" rtlCol="0" anchor="t">
            <a:noAutofit/>
          </a:bodyPr>
          <a:lstStyle>
            <a:lvl1pPr marL="173034" indent="-173034" algn="l" defTabSz="457189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687" indent="-236532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55" indent="-187320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11" indent="-171446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-171446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ClrTx/>
              <a:buNone/>
            </a:pPr>
            <a:r>
              <a:rPr lang="en-US" sz="1400" b="1" spc="-1" dirty="0">
                <a:solidFill>
                  <a:srgbClr val="232425"/>
                </a:solidFill>
                <a:latin typeface="Arial"/>
              </a:rPr>
              <a:t>Emittance </a:t>
            </a:r>
            <a:r>
              <a:rPr lang="en-US" sz="1400" b="1" spc="-1" dirty="0" err="1">
                <a:solidFill>
                  <a:srgbClr val="232425"/>
                </a:solidFill>
                <a:latin typeface="Arial"/>
              </a:rPr>
              <a:t>EXchange</a:t>
            </a:r>
            <a:r>
              <a:rPr lang="en-US" sz="1400" b="1" spc="-1" dirty="0">
                <a:solidFill>
                  <a:srgbClr val="232425"/>
                </a:solidFill>
                <a:latin typeface="Arial"/>
              </a:rPr>
              <a:t> (EEX) beamline to produce a longitudinally triangular beam profile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760901-CF80-EA8F-AD80-8B2DC156C205}"/>
              </a:ext>
            </a:extLst>
          </p:cNvPr>
          <p:cNvSpPr txBox="1"/>
          <p:nvPr/>
        </p:nvSpPr>
        <p:spPr>
          <a:xfrm>
            <a:off x="763200" y="1731538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TDC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872F42-E8F2-5EAA-A0B2-59EFE7257985}"/>
              </a:ext>
            </a:extLst>
          </p:cNvPr>
          <p:cNvSpPr txBox="1"/>
          <p:nvPr/>
        </p:nvSpPr>
        <p:spPr>
          <a:xfrm>
            <a:off x="1476680" y="1571938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Mask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69E0F0-AC35-C913-0B17-D150C39DB030}"/>
              </a:ext>
            </a:extLst>
          </p:cNvPr>
          <p:cNvSpPr txBox="1"/>
          <p:nvPr/>
        </p:nvSpPr>
        <p:spPr>
          <a:xfrm>
            <a:off x="2082680" y="1731538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071A40-C820-3E47-6F59-B31E82469AEE}"/>
              </a:ext>
            </a:extLst>
          </p:cNvPr>
          <p:cNvSpPr txBox="1"/>
          <p:nvPr/>
        </p:nvSpPr>
        <p:spPr>
          <a:xfrm>
            <a:off x="3220146" y="1731538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TDC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185702B-BFF2-59DC-DEF5-EBC30BC4DBA4}"/>
              </a:ext>
            </a:extLst>
          </p:cNvPr>
          <p:cNvSpPr/>
          <p:nvPr/>
        </p:nvSpPr>
        <p:spPr>
          <a:xfrm>
            <a:off x="302400" y="949557"/>
            <a:ext cx="4087682" cy="3768925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D9D29FC-8DB3-2757-5594-8D9FBF9C2315}"/>
              </a:ext>
            </a:extLst>
          </p:cNvPr>
          <p:cNvSpPr/>
          <p:nvPr/>
        </p:nvSpPr>
        <p:spPr>
          <a:xfrm>
            <a:off x="4818376" y="543096"/>
            <a:ext cx="4224018" cy="4581066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8CFD7448-E66E-0864-4DFD-8828C9C09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604" y="57846"/>
            <a:ext cx="2906424" cy="730552"/>
          </a:xfrm>
        </p:spPr>
        <p:txBody>
          <a:bodyPr/>
          <a:lstStyle/>
          <a:p>
            <a:r>
              <a:rPr lang="en-US" sz="2400" cap="none" dirty="0"/>
              <a:t>NOVEL DIAGNOSTICS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508449-996C-3F5A-E2B9-24213E541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50" y="1984810"/>
            <a:ext cx="7037998" cy="2656844"/>
          </a:xfrm>
          <a:prstGeom prst="rect">
            <a:avLst/>
          </a:prstGeom>
          <a:noFill/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6CBCAD1E-CF9C-D86B-1C2F-9EA04CAA07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2192" y="4697881"/>
            <a:ext cx="7440211" cy="374786"/>
          </a:xfrm>
          <a:solidFill>
            <a:schemeClr val="bg1"/>
          </a:solidFill>
        </p:spPr>
        <p:txBody>
          <a:bodyPr/>
          <a:lstStyle/>
          <a:p>
            <a:r>
              <a:rPr lang="en-US" sz="1200" b="0" cap="none" dirty="0">
                <a:solidFill>
                  <a:srgbClr val="000000"/>
                </a:solidFill>
              </a:rPr>
              <a:t>Generative Phase Space Reconstruction (GPSR),</a:t>
            </a:r>
            <a:r>
              <a:rPr lang="en-US" sz="1200" b="0" dirty="0">
                <a:solidFill>
                  <a:srgbClr val="000000"/>
                </a:solidFill>
              </a:rPr>
              <a:t> 6-dimensional phase space reconstruction of a beam distribution from 20 measurements / ~15 minutes analysis time. </a:t>
            </a:r>
            <a:r>
              <a:rPr lang="en-US" sz="1100" b="0" i="0" u="sng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Roussel, Ryan, et al. </a:t>
            </a:r>
            <a:r>
              <a:rPr lang="en-US" sz="1100" b="0" i="1" u="sng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PRAB</a:t>
            </a:r>
            <a:r>
              <a:rPr lang="en-US" sz="1100" b="0" i="0" u="sng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 27.9 (2024): </a:t>
            </a:r>
            <a:r>
              <a:rPr lang="en-US" sz="11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094601.</a:t>
            </a:r>
            <a:r>
              <a:rPr lang="en-US" sz="1200" b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C5AA95-3631-0B88-4EC9-23939FB28E4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43400" y="4855282"/>
            <a:ext cx="457200" cy="13716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AEFAAC5A-9C4F-4278-920D-DF2BAB595749}" type="slidenum">
              <a:rPr lang="en-US" sz="600" smtClean="0"/>
              <a:pPr>
                <a:lnSpc>
                  <a:spcPct val="90000"/>
                </a:lnSpc>
                <a:spcAft>
                  <a:spcPts val="600"/>
                </a:spcAft>
              </a:pPr>
              <a:t>19</a:t>
            </a:fld>
            <a:endParaRPr lang="en-US" sz="600" dirty="0"/>
          </a:p>
        </p:txBody>
      </p:sp>
      <p:sp>
        <p:nvSpPr>
          <p:cNvPr id="2" name="Rounded Rectangle 27">
            <a:extLst>
              <a:ext uri="{FF2B5EF4-FFF2-40B4-BE49-F238E27FC236}">
                <a16:creationId xmlns:a16="http://schemas.microsoft.com/office/drawing/2014/main" id="{0F350936-ED2B-438E-BAF2-F0A2D9C05AED}"/>
              </a:ext>
            </a:extLst>
          </p:cNvPr>
          <p:cNvSpPr/>
          <p:nvPr/>
        </p:nvSpPr>
        <p:spPr>
          <a:xfrm>
            <a:off x="1220193" y="1084395"/>
            <a:ext cx="1662831" cy="472781"/>
          </a:xfrm>
          <a:prstGeom prst="roundRect">
            <a:avLst>
              <a:gd name="adj" fmla="val 0"/>
            </a:avLst>
          </a:prstGeom>
          <a:solidFill>
            <a:srgbClr val="7030A0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Beam Manipulation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1A6304-24DA-9BB9-4823-16937C518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9793" y="387468"/>
            <a:ext cx="3111896" cy="12148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441607-66A8-315B-615D-19F5B18C79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2330" y="417984"/>
            <a:ext cx="1339642" cy="10419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46CD6F-27A6-5DE9-1D2F-07859F07DC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4454" y="421951"/>
            <a:ext cx="1277981" cy="10425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9B8F90-C6D2-F5AF-03C5-259FC92CBAE7}"/>
              </a:ext>
            </a:extLst>
          </p:cNvPr>
          <p:cNvSpPr txBox="1"/>
          <p:nvPr/>
        </p:nvSpPr>
        <p:spPr>
          <a:xfrm>
            <a:off x="3458504" y="1537069"/>
            <a:ext cx="5624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Ha, Gwanghui, et al. "Single-shot measurement of transverse second moments using the projection method." </a:t>
            </a:r>
            <a:r>
              <a:rPr lang="en-US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PRAB</a:t>
            </a:r>
            <a:r>
              <a:rPr lang="en-US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24.1 (2021): 012802.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2B35DE-AA26-DE4A-0E3A-7CC10C95C47A}"/>
              </a:ext>
            </a:extLst>
          </p:cNvPr>
          <p:cNvSpPr txBox="1"/>
          <p:nvPr/>
        </p:nvSpPr>
        <p:spPr>
          <a:xfrm>
            <a:off x="6892922" y="2318862"/>
            <a:ext cx="15580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cap="none" dirty="0">
                <a:solidFill>
                  <a:srgbClr val="000000"/>
                </a:solidFill>
              </a:rPr>
              <a:t>ML diagnostics</a:t>
            </a:r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4DFD47-353D-58FF-2290-6B4CA0DC27E9}"/>
              </a:ext>
            </a:extLst>
          </p:cNvPr>
          <p:cNvSpPr txBox="1"/>
          <p:nvPr/>
        </p:nvSpPr>
        <p:spPr>
          <a:xfrm>
            <a:off x="4181216" y="39232"/>
            <a:ext cx="40480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Single-shot trans. phase space diagnostics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68274C-FB09-F393-2CBD-B084DF928D3D}"/>
              </a:ext>
            </a:extLst>
          </p:cNvPr>
          <p:cNvSpPr/>
          <p:nvPr/>
        </p:nvSpPr>
        <p:spPr>
          <a:xfrm>
            <a:off x="262804" y="2070533"/>
            <a:ext cx="8549004" cy="3006856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75C1B0-3A42-1DE2-A85B-9495A3ABAB00}"/>
              </a:ext>
            </a:extLst>
          </p:cNvPr>
          <p:cNvSpPr/>
          <p:nvPr/>
        </p:nvSpPr>
        <p:spPr>
          <a:xfrm>
            <a:off x="3340510" y="24837"/>
            <a:ext cx="5801745" cy="1974721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6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6BF27-E59E-6083-8966-094F704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122354"/>
            <a:ext cx="8372901" cy="621711"/>
          </a:xfrm>
        </p:spPr>
        <p:txBody>
          <a:bodyPr anchor="b">
            <a:normAutofit/>
          </a:bodyPr>
          <a:lstStyle/>
          <a:p>
            <a:r>
              <a:rPr lang="en-US" altLang="zh-CN" cap="none" dirty="0"/>
              <a:t>outline</a:t>
            </a:r>
            <a:endParaRPr lang="en-US" cap="none" dirty="0"/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851D4F9C-4487-D077-C843-544D56D2E1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2" y="783217"/>
            <a:ext cx="8372901" cy="374786"/>
          </a:xfrm>
        </p:spPr>
        <p:txBody>
          <a:bodyPr/>
          <a:lstStyle/>
          <a:p>
            <a:r>
              <a:rPr lang="en-US" sz="1800" dirty="0">
                <a:solidFill>
                  <a:srgbClr val="4D008C"/>
                </a:solidFill>
              </a:rPr>
              <a:t>I am assuming (practically) no one here has heard of the AWA or SWFA.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E60CD-AD73-6400-56C2-6928C2A1C3F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anchor="b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AEFAAC5A-9C4F-4278-920D-DF2BAB595749}" type="slidenum">
              <a:rPr lang="en-US" smtClean="0">
                <a:solidFill>
                  <a:srgbClr val="000000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22" name="Content Placeholder 19">
            <a:extLst>
              <a:ext uri="{FF2B5EF4-FFF2-40B4-BE49-F238E27FC236}">
                <a16:creationId xmlns:a16="http://schemas.microsoft.com/office/drawing/2014/main" id="{2D48ED71-910D-9A1F-41FD-D256E262F56B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11487357"/>
              </p:ext>
            </p:extLst>
          </p:nvPr>
        </p:nvGraphicFramePr>
        <p:xfrm>
          <a:off x="379730" y="1310958"/>
          <a:ext cx="8566150" cy="302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2" name="Picture 4" descr="🙂 Slightly Smiling Face Emoji">
            <a:extLst>
              <a:ext uri="{FF2B5EF4-FFF2-40B4-BE49-F238E27FC236}">
                <a16:creationId xmlns:a16="http://schemas.microsoft.com/office/drawing/2014/main" id="{902B4F12-71D3-4CFC-BF80-22D90A0B5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1070" y="218599"/>
            <a:ext cx="751455" cy="112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6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8">
            <a:extLst>
              <a:ext uri="{FF2B5EF4-FFF2-40B4-BE49-F238E27FC236}">
                <a16:creationId xmlns:a16="http://schemas.microsoft.com/office/drawing/2014/main" id="{A3EA9626-1005-CC58-2307-02809C96A0C1}"/>
              </a:ext>
            </a:extLst>
          </p:cNvPr>
          <p:cNvSpPr/>
          <p:nvPr/>
        </p:nvSpPr>
        <p:spPr>
          <a:xfrm>
            <a:off x="2" y="-10684"/>
            <a:ext cx="9143999" cy="4499371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457200" tIns="0" rIns="0" bIns="457200" rtlCol="0" anchor="ctr">
            <a:normAutofit/>
          </a:bodyPr>
          <a:lstStyle/>
          <a:p>
            <a:pPr defTabSz="457189">
              <a:spcBef>
                <a:spcPts val="600"/>
              </a:spcBef>
            </a:pPr>
            <a:r>
              <a:rPr lang="en-US" sz="28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Research theme: </a:t>
            </a:r>
          </a:p>
          <a:p>
            <a:pPr defTabSz="457189">
              <a:spcBef>
                <a:spcPts val="600"/>
              </a:spcBef>
            </a:pPr>
            <a:r>
              <a:rPr lang="en-US" sz="28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beam Production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7BBC2091-3DCE-D290-78A4-8481FD75B1B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4854575"/>
            <a:ext cx="457200" cy="138113"/>
          </a:xfrm>
        </p:spPr>
        <p:txBody>
          <a:bodyPr/>
          <a:lstStyle/>
          <a:p>
            <a:pPr>
              <a:spcAft>
                <a:spcPts val="600"/>
              </a:spcAft>
            </a:pPr>
            <a:fld id="{AEFAAC5A-9C4F-4278-920D-DF2BAB595749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sp>
        <p:nvSpPr>
          <p:cNvPr id="2" name="Rounded Rectangle 28">
            <a:extLst>
              <a:ext uri="{FF2B5EF4-FFF2-40B4-BE49-F238E27FC236}">
                <a16:creationId xmlns:a16="http://schemas.microsoft.com/office/drawing/2014/main" id="{11B76E32-F0B3-326A-67A1-E55E41EC6C39}"/>
              </a:ext>
            </a:extLst>
          </p:cNvPr>
          <p:cNvSpPr/>
          <p:nvPr/>
        </p:nvSpPr>
        <p:spPr>
          <a:xfrm>
            <a:off x="7427222" y="58798"/>
            <a:ext cx="1662831" cy="472781"/>
          </a:xfrm>
          <a:prstGeom prst="roundRect">
            <a:avLst>
              <a:gd name="adj" fmla="val 0"/>
            </a:avLst>
          </a:prstGeom>
          <a:solidFill>
            <a:srgbClr val="FF000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Beam Production</a:t>
            </a:r>
          </a:p>
        </p:txBody>
      </p:sp>
    </p:spTree>
    <p:extLst>
      <p:ext uri="{BB962C8B-B14F-4D97-AF65-F5344CB8AC3E}">
        <p14:creationId xmlns:p14="http://schemas.microsoft.com/office/powerpoint/2010/main" val="282911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0CE81-3398-E0E4-173F-35312D91B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102150"/>
            <a:ext cx="8372901" cy="621711"/>
          </a:xfrm>
        </p:spPr>
        <p:txBody>
          <a:bodyPr/>
          <a:lstStyle/>
          <a:p>
            <a:r>
              <a:rPr lang="en-US" dirty="0"/>
              <a:t>Bright Beam generation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39F51-6698-0300-A5E0-AA9ED663C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712" y="1537041"/>
            <a:ext cx="3495011" cy="103470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Main beam</a:t>
            </a:r>
            <a:r>
              <a:rPr lang="en-US" dirty="0"/>
              <a:t>: needed for direct applications (linear colliders and light sources)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05F08E-236B-BDCC-99C6-AEB6243CA2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2" y="761524"/>
            <a:ext cx="8372901" cy="374786"/>
          </a:xfrm>
        </p:spPr>
        <p:txBody>
          <a:bodyPr/>
          <a:lstStyle/>
          <a:p>
            <a:r>
              <a:rPr lang="en-US" dirty="0"/>
              <a:t>Beams for acceleration and diagnostics</a:t>
            </a:r>
          </a:p>
          <a:p>
            <a:r>
              <a:rPr lang="en-US" dirty="0"/>
              <a:t>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1B47527-C17D-7076-2849-33E3C9874C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0F87AD-6B87-3A28-9806-1E6FDE63C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019" y="2102460"/>
            <a:ext cx="2424748" cy="1833346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1431B76-3982-BAFB-BA5C-8F22A4F77D41}"/>
              </a:ext>
            </a:extLst>
          </p:cNvPr>
          <p:cNvSpPr txBox="1">
            <a:spLocks/>
          </p:cNvSpPr>
          <p:nvPr/>
        </p:nvSpPr>
        <p:spPr>
          <a:xfrm>
            <a:off x="5420388" y="1186508"/>
            <a:ext cx="3260737" cy="1034709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4" indent="-173034" algn="l" defTabSz="457189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687" indent="-236532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55" indent="-187320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11" indent="-171446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-171446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en-US" b="1" dirty="0"/>
              <a:t>Witness beam</a:t>
            </a:r>
            <a:r>
              <a:rPr lang="en-US" dirty="0"/>
              <a:t>: As a probe to investigate phase-space degradation in CWA and TBA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5E7FD4-DB7E-FF6E-E432-5C37DD86F258}"/>
              </a:ext>
            </a:extLst>
          </p:cNvPr>
          <p:cNvSpPr txBox="1"/>
          <p:nvPr/>
        </p:nvSpPr>
        <p:spPr>
          <a:xfrm>
            <a:off x="5484651" y="4046710"/>
            <a:ext cx="304972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u="sng" dirty="0">
                <a:solidFill>
                  <a:schemeClr val="accent1"/>
                </a:solidFill>
              </a:rPr>
              <a:t>Gao et al., PRL 124, 114801 (2018)</a:t>
            </a:r>
          </a:p>
        </p:txBody>
      </p:sp>
      <p:sp>
        <p:nvSpPr>
          <p:cNvPr id="5" name="Rounded Rectangle 28">
            <a:extLst>
              <a:ext uri="{FF2B5EF4-FFF2-40B4-BE49-F238E27FC236}">
                <a16:creationId xmlns:a16="http://schemas.microsoft.com/office/drawing/2014/main" id="{38A7A6E9-29C0-2F3F-E87C-118CCE480D35}"/>
              </a:ext>
            </a:extLst>
          </p:cNvPr>
          <p:cNvSpPr/>
          <p:nvPr/>
        </p:nvSpPr>
        <p:spPr>
          <a:xfrm>
            <a:off x="7427222" y="58798"/>
            <a:ext cx="1662831" cy="472781"/>
          </a:xfrm>
          <a:prstGeom prst="roundRect">
            <a:avLst>
              <a:gd name="adj" fmla="val 0"/>
            </a:avLst>
          </a:prstGeom>
          <a:solidFill>
            <a:srgbClr val="FF000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Beam Production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3ECEC7-BE50-1C10-4590-9969AA5445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257" y="2571750"/>
            <a:ext cx="3166691" cy="201690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BCC731A-10C4-B954-4E88-620DA7453D3C}"/>
              </a:ext>
            </a:extLst>
          </p:cNvPr>
          <p:cNvSpPr/>
          <p:nvPr/>
        </p:nvSpPr>
        <p:spPr>
          <a:xfrm>
            <a:off x="302400" y="1410789"/>
            <a:ext cx="4087682" cy="3307693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6C9ADB-BA3D-B036-4E73-137B3A4C89AD}"/>
              </a:ext>
            </a:extLst>
          </p:cNvPr>
          <p:cNvSpPr/>
          <p:nvPr/>
        </p:nvSpPr>
        <p:spPr>
          <a:xfrm>
            <a:off x="4983988" y="1104741"/>
            <a:ext cx="4087682" cy="3307693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7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0CE81-3398-E0E4-173F-35312D91B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5" y="151058"/>
            <a:ext cx="5330066" cy="768573"/>
          </a:xfrm>
        </p:spPr>
        <p:txBody>
          <a:bodyPr/>
          <a:lstStyle/>
          <a:p>
            <a:r>
              <a:rPr lang="en-US" sz="2400" dirty="0"/>
              <a:t>Intense bunches and bunch train generation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39F51-6698-0300-A5E0-AA9ED663C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2" y="1395284"/>
            <a:ext cx="8372901" cy="82629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Produce single drive bunch for CWA</a:t>
            </a:r>
          </a:p>
          <a:p>
            <a:r>
              <a:rPr lang="en-US" dirty="0"/>
              <a:t>Charge level:</a:t>
            </a:r>
          </a:p>
          <a:p>
            <a:pPr lvl="1"/>
            <a:r>
              <a:rPr lang="en-US" dirty="0"/>
              <a:t>100-nC/</a:t>
            </a:r>
            <a:r>
              <a:rPr lang="en-US" dirty="0" err="1"/>
              <a:t>Xband</a:t>
            </a:r>
            <a:endParaRPr lang="en-US" dirty="0"/>
          </a:p>
          <a:p>
            <a:pPr lvl="1"/>
            <a:r>
              <a:rPr lang="en-US" dirty="0"/>
              <a:t>10-nC/sub THz </a:t>
            </a:r>
          </a:p>
          <a:p>
            <a:r>
              <a:rPr lang="en-US" dirty="0"/>
              <a:t>pre-shaped bunch for efficient acceleration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05F08E-236B-BDCC-99C6-AEB6243CA2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9213" y="945911"/>
            <a:ext cx="8372901" cy="374786"/>
          </a:xfrm>
        </p:spPr>
        <p:txBody>
          <a:bodyPr/>
          <a:lstStyle/>
          <a:p>
            <a:r>
              <a:rPr lang="en-US" dirty="0"/>
              <a:t>Drive beams are needed for TBA and CWA</a:t>
            </a:r>
          </a:p>
        </p:txBody>
      </p:sp>
      <p:grpSp>
        <p:nvGrpSpPr>
          <p:cNvPr id="7" name="Group 1">
            <a:extLst>
              <a:ext uri="{FF2B5EF4-FFF2-40B4-BE49-F238E27FC236}">
                <a16:creationId xmlns:a16="http://schemas.microsoft.com/office/drawing/2014/main" id="{DFA9852D-4B1F-06BD-4E2A-1D0C38565C2E}"/>
              </a:ext>
            </a:extLst>
          </p:cNvPr>
          <p:cNvGrpSpPr/>
          <p:nvPr/>
        </p:nvGrpSpPr>
        <p:grpSpPr>
          <a:xfrm>
            <a:off x="5343282" y="1541289"/>
            <a:ext cx="3604810" cy="1931923"/>
            <a:chOff x="5270400" y="792720"/>
            <a:chExt cx="4770000" cy="2662585"/>
          </a:xfrm>
        </p:grpSpPr>
        <p:grpSp>
          <p:nvGrpSpPr>
            <p:cNvPr id="8" name="Group 2">
              <a:extLst>
                <a:ext uri="{FF2B5EF4-FFF2-40B4-BE49-F238E27FC236}">
                  <a16:creationId xmlns:a16="http://schemas.microsoft.com/office/drawing/2014/main" id="{8E1A2D37-3F01-43E6-35A8-27EF04BA55F3}"/>
                </a:ext>
              </a:extLst>
            </p:cNvPr>
            <p:cNvGrpSpPr/>
            <p:nvPr/>
          </p:nvGrpSpPr>
          <p:grpSpPr>
            <a:xfrm>
              <a:off x="5270400" y="792720"/>
              <a:ext cx="2410560" cy="2206800"/>
              <a:chOff x="5270400" y="792720"/>
              <a:chExt cx="2410560" cy="2206800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66E8D83-AA5C-4CBE-1708-98772E5AE57A}"/>
                  </a:ext>
                </a:extLst>
              </p:cNvPr>
              <p:cNvPicPr/>
              <p:nvPr/>
            </p:nvPicPr>
            <p:blipFill>
              <a:blip r:embed="rId3"/>
              <a:stretch/>
            </p:blipFill>
            <p:spPr>
              <a:xfrm>
                <a:off x="5270400" y="792720"/>
                <a:ext cx="2410560" cy="2206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045E7B44-6046-1EBE-5BF9-4A5084E8864F}"/>
                  </a:ext>
                </a:extLst>
              </p:cNvPr>
              <p:cNvPicPr/>
              <p:nvPr/>
            </p:nvPicPr>
            <p:blipFill>
              <a:blip r:embed="rId4"/>
              <a:stretch/>
            </p:blipFill>
            <p:spPr>
              <a:xfrm>
                <a:off x="5712480" y="987840"/>
                <a:ext cx="862200" cy="68976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0DA623F-3DD4-9B60-8234-4D623D8F0A07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7745400" y="860400"/>
              <a:ext cx="2295000" cy="19623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" name="TextShape 3">
              <a:extLst>
                <a:ext uri="{FF2B5EF4-FFF2-40B4-BE49-F238E27FC236}">
                  <a16:creationId xmlns:a16="http://schemas.microsoft.com/office/drawing/2014/main" id="{2266C603-6534-26C1-2613-44859CA6F149}"/>
                </a:ext>
              </a:extLst>
            </p:cNvPr>
            <p:cNvSpPr txBox="1"/>
            <p:nvPr/>
          </p:nvSpPr>
          <p:spPr>
            <a:xfrm>
              <a:off x="8377785" y="1722959"/>
              <a:ext cx="926499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noAutofit/>
            </a:bodyPr>
            <a:lstStyle/>
            <a:p>
              <a:pPr algn="ctr"/>
              <a:r>
                <a:rPr lang="en-US" sz="1800" b="0" strike="noStrike" spc="-1" dirty="0">
                  <a:latin typeface="Arial"/>
                </a:rPr>
                <a:t>laser</a:t>
              </a:r>
            </a:p>
          </p:txBody>
        </p:sp>
        <p:sp>
          <p:nvSpPr>
            <p:cNvPr id="11" name="TextShape 4">
              <a:extLst>
                <a:ext uri="{FF2B5EF4-FFF2-40B4-BE49-F238E27FC236}">
                  <a16:creationId xmlns:a16="http://schemas.microsoft.com/office/drawing/2014/main" id="{C0DB44B7-BC33-286A-4159-15E15D431C2A}"/>
                </a:ext>
              </a:extLst>
            </p:cNvPr>
            <p:cNvSpPr txBox="1"/>
            <p:nvPr/>
          </p:nvSpPr>
          <p:spPr>
            <a:xfrm>
              <a:off x="5769456" y="2085143"/>
              <a:ext cx="1863359" cy="1370162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noAutofit/>
            </a:bodyPr>
            <a:lstStyle/>
            <a:p>
              <a:pPr algn="ctr"/>
              <a:r>
                <a:rPr lang="en-US" sz="1200" b="0" strike="noStrike" spc="-1" dirty="0">
                  <a:solidFill>
                    <a:srgbClr val="FFFFFF"/>
                  </a:solidFill>
                  <a:latin typeface="Arial"/>
                </a:rPr>
                <a:t>final  drive bunch</a:t>
              </a:r>
            </a:p>
          </p:txBody>
        </p:sp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1B47527-C17D-7076-2849-33E3C9874C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905377" y="4943949"/>
            <a:ext cx="457200" cy="13716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4592C8-22A5-0748-AF2E-0F79BBCC8D0B}"/>
              </a:ext>
            </a:extLst>
          </p:cNvPr>
          <p:cNvSpPr txBox="1"/>
          <p:nvPr/>
        </p:nvSpPr>
        <p:spPr>
          <a:xfrm>
            <a:off x="5857083" y="3054762"/>
            <a:ext cx="2755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[W. H. Tan, et al. PRAB (2021)]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9C22CE-83C4-7F5F-E5EA-F6323784842C}"/>
              </a:ext>
            </a:extLst>
          </p:cNvPr>
          <p:cNvSpPr txBox="1"/>
          <p:nvPr/>
        </p:nvSpPr>
        <p:spPr>
          <a:xfrm>
            <a:off x="5143708" y="1207176"/>
            <a:ext cx="3974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Shaped laser w/ nonlinear e-beam manipulation</a:t>
            </a:r>
          </a:p>
        </p:txBody>
      </p:sp>
      <p:sp>
        <p:nvSpPr>
          <p:cNvPr id="5" name="Rounded Rectangle 28">
            <a:extLst>
              <a:ext uri="{FF2B5EF4-FFF2-40B4-BE49-F238E27FC236}">
                <a16:creationId xmlns:a16="http://schemas.microsoft.com/office/drawing/2014/main" id="{D779BFC5-ABE7-E716-5A7D-040A1025041C}"/>
              </a:ext>
            </a:extLst>
          </p:cNvPr>
          <p:cNvSpPr/>
          <p:nvPr/>
        </p:nvSpPr>
        <p:spPr>
          <a:xfrm>
            <a:off x="7427222" y="50089"/>
            <a:ext cx="1662831" cy="472781"/>
          </a:xfrm>
          <a:prstGeom prst="roundRect">
            <a:avLst>
              <a:gd name="adj" fmla="val 0"/>
            </a:avLst>
          </a:prstGeom>
          <a:solidFill>
            <a:srgbClr val="FF000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Beam Production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F0B0107-5BB7-E39F-DC20-177C2AA454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5592" y="3463327"/>
            <a:ext cx="5542207" cy="1377939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738A42-9E6C-87E7-FC37-C76D0642FFBB}"/>
              </a:ext>
            </a:extLst>
          </p:cNvPr>
          <p:cNvSpPr txBox="1">
            <a:spLocks/>
          </p:cNvSpPr>
          <p:nvPr/>
        </p:nvSpPr>
        <p:spPr>
          <a:xfrm>
            <a:off x="404949" y="3570514"/>
            <a:ext cx="3836124" cy="826292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4" indent="-173034" algn="l" defTabSz="457189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687" indent="-236532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55" indent="-187320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11" indent="-171446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-171446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en-US" dirty="0"/>
              <a:t>Produce drive bunch for TBA</a:t>
            </a:r>
          </a:p>
          <a:p>
            <a:pPr>
              <a:buClrTx/>
            </a:pPr>
            <a:r>
              <a:rPr lang="en-US" dirty="0"/>
              <a:t>bunch trains w/ ~600 </a:t>
            </a:r>
            <a:r>
              <a:rPr lang="en-US" dirty="0" err="1"/>
              <a:t>nC</a:t>
            </a:r>
            <a:r>
              <a:rPr lang="en-US" dirty="0"/>
              <a:t> (total)]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C2BAAD7-F762-1616-2091-14379FF84246}"/>
              </a:ext>
            </a:extLst>
          </p:cNvPr>
          <p:cNvSpPr/>
          <p:nvPr/>
        </p:nvSpPr>
        <p:spPr>
          <a:xfrm>
            <a:off x="284981" y="3425619"/>
            <a:ext cx="8787654" cy="1440915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DB7A40-F371-4551-C388-00EFAACB43A1}"/>
              </a:ext>
            </a:extLst>
          </p:cNvPr>
          <p:cNvSpPr/>
          <p:nvPr/>
        </p:nvSpPr>
        <p:spPr>
          <a:xfrm>
            <a:off x="339213" y="1228303"/>
            <a:ext cx="8750840" cy="2119901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7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524C25-ECA9-EA90-1B96-1EF7C1F8AF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 algn="ctr">
              <a:lnSpc>
                <a:spcPct val="100000"/>
              </a:lnSpc>
            </a:pPr>
            <a:r>
              <a:rPr lang="en-US" sz="2800" baseline="0" dirty="0"/>
              <a:t>High Gradient X-band </a:t>
            </a:r>
            <a:r>
              <a:rPr lang="en-US" sz="2800" baseline="0" dirty="0" err="1"/>
              <a:t>Photogun</a:t>
            </a:r>
            <a:r>
              <a:rPr lang="en-US" sz="2800" baseline="0" dirty="0"/>
              <a:t> 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F0D5E-5432-E69F-05BC-F9E911E7993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415246" y="4811803"/>
            <a:ext cx="457200" cy="138112"/>
          </a:xfrm>
        </p:spPr>
        <p:txBody>
          <a:bodyPr/>
          <a:lstStyle/>
          <a:p>
            <a:fld id="{AEFAAC5A-9C4F-4278-920D-DF2BAB595749}" type="slidenum">
              <a:rPr lang="en-US" smtClean="0">
                <a:solidFill>
                  <a:srgbClr val="000000"/>
                </a:solidFill>
              </a:rPr>
              <a:pPr/>
              <a:t>23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35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C3CF023A-9C96-39F6-51FA-9A26CE8AD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52384"/>
            <a:ext cx="8372901" cy="435571"/>
          </a:xfrm>
        </p:spPr>
        <p:txBody>
          <a:bodyPr/>
          <a:lstStyle/>
          <a:p>
            <a:r>
              <a:rPr lang="en-US" dirty="0"/>
              <a:t>two Paths to high brightness </a:t>
            </a:r>
            <a:r>
              <a:rPr lang="en-US" cap="none" dirty="0"/>
              <a:t>e</a:t>
            </a:r>
            <a:r>
              <a:rPr lang="en-US" dirty="0"/>
              <a:t>- sources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A172E7-D5C3-EFD7-072A-C510D179E91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24</a:t>
            </a:fld>
            <a:r>
              <a:rPr lang="en-US" dirty="0">
                <a:solidFill>
                  <a:srgbClr val="111111"/>
                </a:solidFill>
              </a:rPr>
              <a:t>/36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2A8EC75-15BA-1F36-4CED-05D0DD506FE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66777" y="1036218"/>
            <a:ext cx="4326531" cy="374786"/>
          </a:xfrm>
        </p:spPr>
        <p:txBody>
          <a:bodyPr/>
          <a:lstStyle/>
          <a:p>
            <a:r>
              <a:rPr lang="en-US" dirty="0"/>
              <a:t>short-pulse </a:t>
            </a:r>
            <a:r>
              <a:rPr lang="en-US" b="0" dirty="0"/>
              <a:t>and TBA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DCAF3CB-FB47-8650-D596-8F8330379E7E}"/>
              </a:ext>
            </a:extLst>
          </p:cNvPr>
          <p:cNvGrpSpPr/>
          <p:nvPr/>
        </p:nvGrpSpPr>
        <p:grpSpPr>
          <a:xfrm>
            <a:off x="885820" y="2099769"/>
            <a:ext cx="1793081" cy="814386"/>
            <a:chOff x="1321594" y="2130723"/>
            <a:chExt cx="1793081" cy="8143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16732AD7-C4E1-1D02-747E-B9C763197A93}"/>
                    </a:ext>
                  </a:extLst>
                </p:cNvPr>
                <p:cNvSpPr txBox="1"/>
                <p:nvPr/>
              </p:nvSpPr>
              <p:spPr>
                <a:xfrm>
                  <a:off x="1343025" y="2187871"/>
                  <a:ext cx="1685925" cy="68287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∝</m:t>
                        </m:r>
                        <m:f>
                          <m:fPr>
                            <m:ctrlPr>
                              <a:rPr lang="en-US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en-US" sz="200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00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𝑀𝑇𝐸</m:t>
                            </m:r>
                          </m:den>
                        </m:f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16732AD7-C4E1-1D02-747E-B9C763197A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43025" y="2187871"/>
                  <a:ext cx="1685925" cy="68287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A5DD0F40-D253-93D8-6357-8091305E9377}"/>
                </a:ext>
              </a:extLst>
            </p:cNvPr>
            <p:cNvSpPr/>
            <p:nvPr/>
          </p:nvSpPr>
          <p:spPr>
            <a:xfrm>
              <a:off x="1321594" y="2130723"/>
              <a:ext cx="1793081" cy="814386"/>
            </a:xfrm>
            <a:prstGeom prst="roundRect">
              <a:avLst/>
            </a:prstGeom>
            <a:noFill/>
            <a:ln w="28575">
              <a:solidFill>
                <a:srgbClr val="0B1F8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06E10A93-BD42-7B2B-BB26-6A56F2B3BB7B}"/>
              </a:ext>
            </a:extLst>
          </p:cNvPr>
          <p:cNvCxnSpPr>
            <a:cxnSpLocks/>
            <a:stCxn id="10" idx="2"/>
            <a:endCxn id="12" idx="1"/>
          </p:cNvCxnSpPr>
          <p:nvPr/>
        </p:nvCxnSpPr>
        <p:spPr>
          <a:xfrm rot="16200000" flipH="1">
            <a:off x="1474585" y="3221930"/>
            <a:ext cx="1014411" cy="39885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8AC7155D-4327-BC34-2B45-66E290678D72}"/>
              </a:ext>
            </a:extLst>
          </p:cNvPr>
          <p:cNvCxnSpPr>
            <a:cxnSpLocks/>
            <a:stCxn id="10" idx="0"/>
            <a:endCxn id="11" idx="1"/>
          </p:cNvCxnSpPr>
          <p:nvPr/>
        </p:nvCxnSpPr>
        <p:spPr>
          <a:xfrm rot="5400000" flipH="1" flipV="1">
            <a:off x="1567598" y="1486148"/>
            <a:ext cx="828384" cy="39885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F2070AC-B9A0-C107-264A-8F165C9D9F85}"/>
              </a:ext>
            </a:extLst>
          </p:cNvPr>
          <p:cNvGrpSpPr/>
          <p:nvPr/>
        </p:nvGrpSpPr>
        <p:grpSpPr>
          <a:xfrm>
            <a:off x="2181220" y="3521373"/>
            <a:ext cx="1793081" cy="814386"/>
            <a:chOff x="3581400" y="2945109"/>
            <a:chExt cx="1793081" cy="814386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6265D226-6A15-9415-1624-86ED6E3F72A4}"/>
                </a:ext>
              </a:extLst>
            </p:cNvPr>
            <p:cNvSpPr/>
            <p:nvPr/>
          </p:nvSpPr>
          <p:spPr>
            <a:xfrm>
              <a:off x="3581400" y="2945109"/>
              <a:ext cx="1793081" cy="814386"/>
            </a:xfrm>
            <a:prstGeom prst="roundRect">
              <a:avLst/>
            </a:prstGeom>
            <a:noFill/>
            <a:ln w="28575">
              <a:solidFill>
                <a:srgbClr val="0B1F8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F032AF8-4649-66E2-CD1D-EEAC32DD4D1F}"/>
                </a:ext>
              </a:extLst>
            </p:cNvPr>
            <p:cNvSpPr txBox="1"/>
            <p:nvPr/>
          </p:nvSpPr>
          <p:spPr>
            <a:xfrm>
              <a:off x="3949590" y="3029136"/>
              <a:ext cx="10567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Cathode</a:t>
              </a:r>
            </a:p>
            <a:p>
              <a:pPr algn="ctr"/>
              <a:r>
                <a:rPr lang="en-US" dirty="0">
                  <a:solidFill>
                    <a:srgbClr val="000000"/>
                  </a:solidFill>
                </a:rPr>
                <a:t>R&amp;D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D2873DD-2B2F-EF5D-836C-735E4D5FFD53}"/>
              </a:ext>
            </a:extLst>
          </p:cNvPr>
          <p:cNvGrpSpPr/>
          <p:nvPr/>
        </p:nvGrpSpPr>
        <p:grpSpPr>
          <a:xfrm>
            <a:off x="2181220" y="864192"/>
            <a:ext cx="1793081" cy="814386"/>
            <a:chOff x="3581400" y="1204417"/>
            <a:chExt cx="1793081" cy="81438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E17BB3C-AF74-7E10-6643-532BC36B2AB1}"/>
                </a:ext>
              </a:extLst>
            </p:cNvPr>
            <p:cNvSpPr/>
            <p:nvPr/>
          </p:nvSpPr>
          <p:spPr>
            <a:xfrm>
              <a:off x="3581400" y="1204417"/>
              <a:ext cx="1793081" cy="814386"/>
            </a:xfrm>
            <a:prstGeom prst="roundRect">
              <a:avLst/>
            </a:prstGeom>
            <a:noFill/>
            <a:ln w="28575">
              <a:solidFill>
                <a:srgbClr val="0B1F8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68A77D6-AF05-AF31-AF55-30B83857B020}"/>
                </a:ext>
              </a:extLst>
            </p:cNvPr>
            <p:cNvSpPr txBox="1"/>
            <p:nvPr/>
          </p:nvSpPr>
          <p:spPr>
            <a:xfrm>
              <a:off x="3673876" y="1288444"/>
              <a:ext cx="16081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High Gradient</a:t>
              </a:r>
            </a:p>
            <a:p>
              <a:pPr algn="ctr"/>
              <a:r>
                <a:rPr lang="en-US" dirty="0">
                  <a:solidFill>
                    <a:srgbClr val="000000"/>
                  </a:solidFill>
                </a:rPr>
                <a:t>R&amp;D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C52A059-F31F-CF79-5DE2-8C83B209AA6B}"/>
              </a:ext>
            </a:extLst>
          </p:cNvPr>
          <p:cNvSpPr txBox="1"/>
          <p:nvPr/>
        </p:nvSpPr>
        <p:spPr>
          <a:xfrm>
            <a:off x="387536" y="1009775"/>
            <a:ext cx="12644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4D beam brightness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92F7D6B-D368-DB4E-550B-891229B0E674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1019743" y="1594550"/>
            <a:ext cx="280370" cy="7898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Straight Connector 31">
            <a:extLst>
              <a:ext uri="{FF2B5EF4-FFF2-40B4-BE49-F238E27FC236}">
                <a16:creationId xmlns:a16="http://schemas.microsoft.com/office/drawing/2014/main" id="{57DDB004-E1CA-7375-00A2-05E0B887187B}"/>
              </a:ext>
            </a:extLst>
          </p:cNvPr>
          <p:cNvSpPr/>
          <p:nvPr/>
        </p:nvSpPr>
        <p:spPr>
          <a:xfrm flipH="1">
            <a:off x="1989094" y="1960752"/>
            <a:ext cx="826572" cy="210503"/>
          </a:xfrm>
          <a:prstGeom prst="line">
            <a:avLst/>
          </a:prstGeom>
          <a:ln w="0">
            <a:solidFill>
              <a:srgbClr val="7AB8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D994AF4-37F5-7B6A-8590-91FF13F4BAAB}"/>
              </a:ext>
            </a:extLst>
          </p:cNvPr>
          <p:cNvSpPr txBox="1"/>
          <p:nvPr/>
        </p:nvSpPr>
        <p:spPr>
          <a:xfrm>
            <a:off x="2816015" y="1809930"/>
            <a:ext cx="6091766" cy="29027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chemeClr val="accent1"/>
                </a:solidFill>
                <a:latin typeface="Arial"/>
              </a:rPr>
              <a:t>field experienced at emission (controlled by applied accelerating field)</a:t>
            </a:r>
          </a:p>
        </p:txBody>
      </p:sp>
      <p:sp>
        <p:nvSpPr>
          <p:cNvPr id="35" name="Straight Connector 34">
            <a:extLst>
              <a:ext uri="{FF2B5EF4-FFF2-40B4-BE49-F238E27FC236}">
                <a16:creationId xmlns:a16="http://schemas.microsoft.com/office/drawing/2014/main" id="{D3F500C4-12C7-EA3F-5BF2-411EAE2E2B61}"/>
              </a:ext>
            </a:extLst>
          </p:cNvPr>
          <p:cNvSpPr/>
          <p:nvPr/>
        </p:nvSpPr>
        <p:spPr>
          <a:xfrm flipH="1" flipV="1">
            <a:off x="2303016" y="2697214"/>
            <a:ext cx="702374" cy="240941"/>
          </a:xfrm>
          <a:prstGeom prst="line">
            <a:avLst/>
          </a:prstGeom>
          <a:ln w="0">
            <a:solidFill>
              <a:srgbClr val="CF8541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36" name="Straight Connector 35">
            <a:extLst>
              <a:ext uri="{FF2B5EF4-FFF2-40B4-BE49-F238E27FC236}">
                <a16:creationId xmlns:a16="http://schemas.microsoft.com/office/drawing/2014/main" id="{70D56FFB-6D13-B85C-875A-E2C700CD2D1B}"/>
              </a:ext>
            </a:extLst>
          </p:cNvPr>
          <p:cNvSpPr/>
          <p:nvPr/>
        </p:nvSpPr>
        <p:spPr>
          <a:xfrm flipH="1" flipV="1">
            <a:off x="2178816" y="2276983"/>
            <a:ext cx="826574" cy="176446"/>
          </a:xfrm>
          <a:prstGeom prst="line">
            <a:avLst/>
          </a:prstGeom>
          <a:ln w="0">
            <a:solidFill>
              <a:srgbClr val="80008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DEFFF95-193B-E499-4802-172367E2F76A}"/>
              </a:ext>
            </a:extLst>
          </p:cNvPr>
          <p:cNvSpPr txBox="1"/>
          <p:nvPr/>
        </p:nvSpPr>
        <p:spPr>
          <a:xfrm>
            <a:off x="3005390" y="2300984"/>
            <a:ext cx="5902390" cy="34725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i="1" strike="noStrike" spc="-1" dirty="0">
                <a:solidFill>
                  <a:schemeClr val="accent3"/>
                </a:solidFill>
                <a:latin typeface="Arial"/>
              </a:rPr>
              <a:t>1&lt;</a:t>
            </a:r>
            <a:r>
              <a:rPr lang="en-US" sz="1500" b="0" i="1" strike="noStrike" spc="-1" dirty="0">
                <a:solidFill>
                  <a:schemeClr val="accent3"/>
                </a:solidFill>
                <a:latin typeface="Symbol" panose="05050102010706020507" pitchFamily="18" charset="2"/>
              </a:rPr>
              <a:t>a</a:t>
            </a:r>
            <a:r>
              <a:rPr lang="en-US" sz="1500" b="0" i="1" strike="noStrike" spc="-1" dirty="0">
                <a:solidFill>
                  <a:schemeClr val="accent3"/>
                </a:solidFill>
                <a:latin typeface="Arial"/>
              </a:rPr>
              <a:t>&lt;2</a:t>
            </a:r>
            <a:r>
              <a:rPr lang="en-US" sz="1500" b="0" strike="noStrike" spc="-1" dirty="0">
                <a:solidFill>
                  <a:schemeClr val="accent3"/>
                </a:solidFill>
                <a:latin typeface="Arial"/>
              </a:rPr>
              <a:t> depends on ab-initio </a:t>
            </a:r>
            <a:r>
              <a:rPr lang="en-US" sz="1500" spc="-1" dirty="0">
                <a:solidFill>
                  <a:schemeClr val="accent3"/>
                </a:solidFill>
                <a:latin typeface="Arial"/>
              </a:rPr>
              <a:t>long-transverse</a:t>
            </a:r>
            <a:r>
              <a:rPr lang="en-US" sz="1500" b="0" strike="noStrike" spc="-1" dirty="0">
                <a:solidFill>
                  <a:schemeClr val="accent3"/>
                </a:solidFill>
                <a:latin typeface="Arial"/>
              </a:rPr>
              <a:t> ratio of the beam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E7E380E-0E96-E41D-A2B0-1F7CCF7B9BD7}"/>
              </a:ext>
            </a:extLst>
          </p:cNvPr>
          <p:cNvSpPr txBox="1"/>
          <p:nvPr/>
        </p:nvSpPr>
        <p:spPr>
          <a:xfrm>
            <a:off x="3005390" y="2715384"/>
            <a:ext cx="44934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M</a:t>
            </a:r>
            <a:r>
              <a:rPr lang="en-US" sz="1500" b="0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ean-</a:t>
            </a:r>
            <a:r>
              <a:rPr lang="en-US" sz="1500" b="1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T</a:t>
            </a:r>
            <a:r>
              <a:rPr lang="en-US" sz="1500" b="0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ransverse </a:t>
            </a:r>
            <a:r>
              <a:rPr lang="en-US" sz="1500" b="1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E</a:t>
            </a:r>
            <a:r>
              <a:rPr lang="en-US" sz="1500" b="0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nergy [a property of the </a:t>
            </a:r>
            <a:br>
              <a:rPr lang="en-US" sz="15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1500" b="0" strike="noStrike" spc="-1" dirty="0">
                <a:solidFill>
                  <a:schemeClr val="accent4">
                    <a:lumMod val="75000"/>
                  </a:schemeClr>
                </a:solidFill>
                <a:latin typeface="Arial"/>
              </a:rPr>
              <a:t>emitting surface (photocathode) and exciting laser]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7DC236-895B-5270-3EFE-3969CF369034}"/>
              </a:ext>
            </a:extLst>
          </p:cNvPr>
          <p:cNvSpPr txBox="1"/>
          <p:nvPr/>
        </p:nvSpPr>
        <p:spPr>
          <a:xfrm>
            <a:off x="483938" y="4391714"/>
            <a:ext cx="5960286" cy="41549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000000"/>
                </a:solidFill>
                <a:cs typeface="Calibri" panose="020F0502020204030204" pitchFamily="34" charset="0"/>
              </a:rPr>
              <a:t>I. V. Bazarov et. al., PRL.</a:t>
            </a:r>
            <a:r>
              <a:rPr lang="en-US" sz="1050" dirty="0">
                <a:solidFill>
                  <a:srgbClr val="000000"/>
                </a:solidFill>
                <a:cs typeface="Calibri" panose="020F0502020204030204" pitchFamily="34" charset="0"/>
              </a:rPr>
              <a:t> 102, 104801 (2009). </a:t>
            </a:r>
            <a:r>
              <a:rPr lang="en-US" sz="1050" dirty="0">
                <a:solidFill>
                  <a:srgbClr val="000000"/>
                </a:solidFill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https://doi.org/10.1103/PhysRevLett.102.104801</a:t>
            </a:r>
            <a:r>
              <a:rPr lang="en-US" sz="1050" dirty="0">
                <a:solidFill>
                  <a:srgbClr val="000000"/>
                </a:solidFill>
                <a:cs typeface="Calibri" panose="020F0502020204030204" pitchFamily="34" charset="0"/>
              </a:rPr>
              <a:t> </a:t>
            </a:r>
          </a:p>
          <a:p>
            <a:r>
              <a:rPr lang="en-US" sz="1050" b="1" dirty="0">
                <a:solidFill>
                  <a:srgbClr val="000000"/>
                </a:solidFill>
                <a:cs typeface="Calibri" panose="020F0502020204030204" pitchFamily="34" charset="0"/>
              </a:rPr>
              <a:t>P. Musumeci, et al., NIMA </a:t>
            </a:r>
            <a:r>
              <a:rPr lang="en-US" sz="1050" dirty="0">
                <a:solidFill>
                  <a:srgbClr val="000000"/>
                </a:solidFill>
                <a:cs typeface="Calibri" panose="020F0502020204030204" pitchFamily="34" charset="0"/>
              </a:rPr>
              <a:t>907 (2018) 209–220. </a:t>
            </a:r>
            <a:r>
              <a:rPr lang="en-US" sz="1050" dirty="0">
                <a:solidFill>
                  <a:srgbClr val="000000"/>
                </a:solidFill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https://doi.org/10.1016/j.nima.2018.03.019</a:t>
            </a:r>
            <a:r>
              <a:rPr lang="en-US" sz="1050" dirty="0">
                <a:solidFill>
                  <a:srgbClr val="000000"/>
                </a:solidFill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836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112F7EDE-1431-EE63-A172-D9ED76DB0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395" y="3343294"/>
            <a:ext cx="1869156" cy="1486020"/>
          </a:xfrm>
          <a:prstGeom prst="rect">
            <a:avLst/>
          </a:prstGeom>
        </p:spPr>
      </p:pic>
      <p:pic>
        <p:nvPicPr>
          <p:cNvPr id="15" name="Рисунок 1">
            <a:extLst>
              <a:ext uri="{FF2B5EF4-FFF2-40B4-BE49-F238E27FC236}">
                <a16:creationId xmlns:a16="http://schemas.microsoft.com/office/drawing/2014/main" id="{C8351273-9871-1E5A-1CAA-08292570AE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r="80949"/>
          <a:stretch/>
        </p:blipFill>
        <p:spPr>
          <a:xfrm>
            <a:off x="738432" y="2547945"/>
            <a:ext cx="588378" cy="15223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17DBCC-8F94-9452-7197-33B10FB20C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146"/>
          <a:stretch/>
        </p:blipFill>
        <p:spPr>
          <a:xfrm>
            <a:off x="4907683" y="21107"/>
            <a:ext cx="4205433" cy="2685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C9616B-E8EF-F6B8-757B-F591FE082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9525"/>
            <a:ext cx="8372901" cy="446354"/>
          </a:xfrm>
        </p:spPr>
        <p:txBody>
          <a:bodyPr/>
          <a:lstStyle/>
          <a:p>
            <a:r>
              <a:rPr lang="en-US" dirty="0" err="1">
                <a:solidFill>
                  <a:srgbClr val="000000"/>
                </a:solidFill>
              </a:rPr>
              <a:t>X</a:t>
            </a:r>
            <a:r>
              <a:rPr lang="en-US" cap="none" dirty="0" err="1">
                <a:solidFill>
                  <a:srgbClr val="000000"/>
                </a:solidFill>
              </a:rPr>
              <a:t>gun</a:t>
            </a:r>
            <a:r>
              <a:rPr lang="en-US" cap="none" dirty="0">
                <a:solidFill>
                  <a:srgbClr val="000000"/>
                </a:solidFill>
              </a:rPr>
              <a:t>: </a:t>
            </a:r>
            <a:r>
              <a:rPr lang="en-US" dirty="0">
                <a:solidFill>
                  <a:srgbClr val="000000"/>
                </a:solidFill>
              </a:rPr>
              <a:t>1.5 </a:t>
            </a:r>
            <a:r>
              <a:rPr lang="en-US" cap="none" dirty="0">
                <a:solidFill>
                  <a:srgbClr val="000000"/>
                </a:solidFill>
              </a:rPr>
              <a:t>cell</a:t>
            </a:r>
            <a:r>
              <a:rPr lang="en-US" dirty="0">
                <a:solidFill>
                  <a:srgbClr val="000000"/>
                </a:solidFill>
              </a:rPr>
              <a:t> RF</a:t>
            </a:r>
            <a:r>
              <a:rPr lang="en-US" cap="none" dirty="0">
                <a:solidFill>
                  <a:srgbClr val="000000"/>
                </a:solidFill>
              </a:rPr>
              <a:t> photocathode gun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EF4EB6-A301-F0DB-9D00-826E5E8F0C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1" y="483131"/>
            <a:ext cx="8372901" cy="374786"/>
          </a:xfrm>
        </p:spPr>
        <p:txBody>
          <a:bodyPr/>
          <a:lstStyle/>
          <a:p>
            <a:r>
              <a:rPr lang="en-US" dirty="0"/>
              <a:t>RF Design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A7280CF-D822-37D9-29FE-9B5EB8768B3A}"/>
              </a:ext>
            </a:extLst>
          </p:cNvPr>
          <p:cNvCxnSpPr>
            <a:cxnSpLocks/>
          </p:cNvCxnSpPr>
          <p:nvPr/>
        </p:nvCxnSpPr>
        <p:spPr>
          <a:xfrm>
            <a:off x="7141462" y="398755"/>
            <a:ext cx="27432" cy="356616"/>
          </a:xfrm>
          <a:prstGeom prst="straightConnector1">
            <a:avLst/>
          </a:prstGeom>
          <a:ln w="22225">
            <a:solidFill>
              <a:schemeClr val="accent6">
                <a:lumMod val="20000"/>
                <a:lumOff val="80000"/>
              </a:schemeClr>
            </a:solidFill>
            <a:tailEnd type="triangle" w="med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D727762-8E36-33EC-DA5E-7D3D692A75CD}"/>
              </a:ext>
            </a:extLst>
          </p:cNvPr>
          <p:cNvSpPr txBox="1"/>
          <p:nvPr/>
        </p:nvSpPr>
        <p:spPr>
          <a:xfrm>
            <a:off x="6777364" y="364721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RF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75D1B8C-BD56-219B-A2E2-C4B9B20E0681}"/>
              </a:ext>
            </a:extLst>
          </p:cNvPr>
          <p:cNvCxnSpPr>
            <a:cxnSpLocks/>
          </p:cNvCxnSpPr>
          <p:nvPr/>
        </p:nvCxnSpPr>
        <p:spPr>
          <a:xfrm>
            <a:off x="6303265" y="1493266"/>
            <a:ext cx="582444" cy="0"/>
          </a:xfrm>
          <a:prstGeom prst="straightConnector1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tailEnd type="triangle" w="med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F669307-BA4A-2CD0-F390-F395AFDD0CD9}"/>
              </a:ext>
            </a:extLst>
          </p:cNvPr>
          <p:cNvSpPr txBox="1"/>
          <p:nvPr/>
        </p:nvSpPr>
        <p:spPr>
          <a:xfrm>
            <a:off x="6493472" y="1551708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beam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EBA5AE-F103-C8A6-44E8-EDB577B1E513}"/>
              </a:ext>
            </a:extLst>
          </p:cNvPr>
          <p:cNvSpPr txBox="1"/>
          <p:nvPr/>
        </p:nvSpPr>
        <p:spPr>
          <a:xfrm>
            <a:off x="8167736" y="862460"/>
            <a:ext cx="9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solidFill>
                  <a:schemeClr val="tx2">
                    <a:lumMod val="50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COAXIAL RF-INPUT COUPLER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5299A6-8195-72E1-7BAE-7412774B87A2}"/>
              </a:ext>
            </a:extLst>
          </p:cNvPr>
          <p:cNvSpPr txBox="1"/>
          <p:nvPr/>
        </p:nvSpPr>
        <p:spPr>
          <a:xfrm>
            <a:off x="5514107" y="2278201"/>
            <a:ext cx="810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solidFill>
                  <a:schemeClr val="tx2">
                    <a:lumMod val="50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1.5-CELL</a:t>
            </a:r>
          </a:p>
          <a:p>
            <a:pPr algn="ctr"/>
            <a:r>
              <a:rPr lang="en-US" sz="800" i="1" dirty="0">
                <a:solidFill>
                  <a:schemeClr val="tx2">
                    <a:lumMod val="50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XGUN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C1DD15-A307-B546-2635-C1052987FA1B}"/>
              </a:ext>
            </a:extLst>
          </p:cNvPr>
          <p:cNvSpPr txBox="1"/>
          <p:nvPr/>
        </p:nvSpPr>
        <p:spPr>
          <a:xfrm>
            <a:off x="5127651" y="692329"/>
            <a:ext cx="810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solidFill>
                  <a:schemeClr val="tx2">
                    <a:lumMod val="50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IRIS DISK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211442F-83D8-DF29-DCFC-A4B67FAE268F}"/>
                  </a:ext>
                </a:extLst>
              </p:cNvPr>
              <p:cNvSpPr txBox="1"/>
              <p:nvPr/>
            </p:nvSpPr>
            <p:spPr>
              <a:xfrm>
                <a:off x="5673794" y="3949775"/>
                <a:ext cx="11467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i="1" dirty="0" err="1">
                    <a:solidFill>
                      <a:schemeClr val="tx2">
                        <a:lumMod val="50000"/>
                      </a:schemeClr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Overcoupled</a:t>
                </a:r>
                <a:r>
                  <a:rPr lang="en-US" sz="1000" i="1" dirty="0">
                    <a:solidFill>
                      <a:schemeClr val="tx2">
                        <a:lumMod val="50000"/>
                      </a:schemeClr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(</a:t>
                </a:r>
                <a:r>
                  <a:rPr lang="en-US" sz="1000" i="1" dirty="0">
                    <a:solidFill>
                      <a:schemeClr val="tx2">
                        <a:lumMod val="50000"/>
                      </a:schemeClr>
                    </a:solidFill>
                    <a:latin typeface="Symbol" panose="05050102010706020507" pitchFamily="18" charset="2"/>
                    <a:cs typeface="Arial Narrow" panose="020B0604020202020204" pitchFamily="34" charset="0"/>
                  </a:rPr>
                  <a:t>b</a:t>
                </a:r>
                <a:r>
                  <a:rPr lang="en-US" sz="1000" i="1" dirty="0">
                    <a:solidFill>
                      <a:schemeClr val="tx2">
                        <a:lumMod val="50000"/>
                      </a:schemeClr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~20) </a:t>
                </a:r>
                <a14:m>
                  <m:oMath xmlns:m="http://schemas.openxmlformats.org/officeDocument/2006/math">
                    <m:r>
                      <a:rPr lang="en-US" sz="10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Narrow" panose="020B0604020202020204" pitchFamily="34" charset="0"/>
                      </a:rPr>
                      <m:t>𝜋</m:t>
                    </m:r>
                  </m:oMath>
                </a14:m>
                <a:r>
                  <a:rPr lang="en-US" sz="1000" i="1" dirty="0">
                    <a:solidFill>
                      <a:schemeClr val="tx2">
                        <a:lumMod val="50000"/>
                      </a:schemeClr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-mode</a:t>
                </a:r>
                <a:r>
                  <a:rPr lang="el-GR" sz="1000" i="1" dirty="0">
                    <a:solidFill>
                      <a:schemeClr val="tx2">
                        <a:lumMod val="50000"/>
                      </a:schemeClr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  <a:r>
                  <a:rPr lang="en-US" sz="1000" i="1" dirty="0">
                    <a:solidFill>
                      <a:schemeClr val="tx2">
                        <a:lumMod val="50000"/>
                      </a:schemeClr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@11.7</a:t>
                </a:r>
                <a:r>
                  <a:rPr lang="el-GR" sz="1000" i="1" dirty="0">
                    <a:solidFill>
                      <a:schemeClr val="tx2">
                        <a:lumMod val="50000"/>
                      </a:schemeClr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  <a:r>
                  <a:rPr lang="en-US" sz="1000" i="1" dirty="0">
                    <a:solidFill>
                      <a:schemeClr val="tx2">
                        <a:lumMod val="50000"/>
                      </a:schemeClr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GHz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211442F-83D8-DF29-DCFC-A4B67FAE26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3794" y="3949775"/>
                <a:ext cx="1146770" cy="400110"/>
              </a:xfrm>
              <a:prstGeom prst="rect">
                <a:avLst/>
              </a:prstGeom>
              <a:blipFill>
                <a:blip r:embed="rId5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FD0E15B-46D7-BB9C-F1BA-3F30A676E8CB}"/>
              </a:ext>
            </a:extLst>
          </p:cNvPr>
          <p:cNvCxnSpPr>
            <a:cxnSpLocks/>
          </p:cNvCxnSpPr>
          <p:nvPr/>
        </p:nvCxnSpPr>
        <p:spPr>
          <a:xfrm flipV="1">
            <a:off x="6126864" y="3871079"/>
            <a:ext cx="167306" cy="136348"/>
          </a:xfrm>
          <a:prstGeom prst="straightConnector1">
            <a:avLst/>
          </a:prstGeom>
          <a:ln w="12700">
            <a:solidFill>
              <a:schemeClr val="tx2">
                <a:lumMod val="50000"/>
              </a:schemeClr>
            </a:solidFill>
            <a:tailEnd type="triangle" w="sm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56602A0-9362-6522-2DA1-B271CC7E7E49}"/>
              </a:ext>
            </a:extLst>
          </p:cNvPr>
          <p:cNvCxnSpPr>
            <a:cxnSpLocks/>
          </p:cNvCxnSpPr>
          <p:nvPr/>
        </p:nvCxnSpPr>
        <p:spPr>
          <a:xfrm>
            <a:off x="2835233" y="3029371"/>
            <a:ext cx="0" cy="217798"/>
          </a:xfrm>
          <a:prstGeom prst="straightConnector1">
            <a:avLst/>
          </a:prstGeom>
          <a:ln w="22225">
            <a:solidFill>
              <a:schemeClr val="bg1"/>
            </a:solidFill>
            <a:tailEnd type="triangle" w="med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036A770-A84B-74CB-3A39-AED592267CFA}"/>
              </a:ext>
            </a:extLst>
          </p:cNvPr>
          <p:cNvSpPr txBox="1"/>
          <p:nvPr/>
        </p:nvSpPr>
        <p:spPr>
          <a:xfrm>
            <a:off x="2640308" y="2798529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RF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7C7152-6BED-2562-3CA4-B9A3BACE68C5}"/>
              </a:ext>
            </a:extLst>
          </p:cNvPr>
          <p:cNvSpPr txBox="1"/>
          <p:nvPr/>
        </p:nvSpPr>
        <p:spPr>
          <a:xfrm>
            <a:off x="274545" y="4253761"/>
            <a:ext cx="3800278" cy="553998"/>
          </a:xfrm>
          <a:prstGeom prst="rect">
            <a:avLst/>
          </a:prstGeom>
          <a:noFill/>
          <a:ln>
            <a:solidFill>
              <a:srgbClr val="111111"/>
            </a:solidFill>
          </a:ln>
        </p:spPr>
        <p:txBody>
          <a:bodyPr wrap="square">
            <a:spAutoFit/>
          </a:bodyPr>
          <a:lstStyle/>
          <a:p>
            <a:r>
              <a:rPr lang="en-US" sz="1000" b="1" dirty="0"/>
              <a:t>S. Kuzikov et al., (IPAC21)</a:t>
            </a:r>
          </a:p>
          <a:p>
            <a:r>
              <a:rPr lang="en-US" sz="1000" dirty="0"/>
              <a:t>An X-band Ultra-high Gradient Photoinjector</a:t>
            </a:r>
          </a:p>
          <a:p>
            <a:r>
              <a:rPr lang="en-US" sz="1000" dirty="0">
                <a:hlinkClick r:id="rId6"/>
              </a:rPr>
              <a:t>https://accelconf.web.cern.ch/ipac2021/papers/wepab163.pdf</a:t>
            </a:r>
            <a:r>
              <a:rPr lang="en-US" sz="1000" dirty="0"/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C166FF-92EE-90DE-5E99-7B1243169E98}"/>
              </a:ext>
            </a:extLst>
          </p:cNvPr>
          <p:cNvSpPr txBox="1"/>
          <p:nvPr/>
        </p:nvSpPr>
        <p:spPr>
          <a:xfrm>
            <a:off x="5305552" y="2876306"/>
            <a:ext cx="166013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S11 simulation (CST)</a:t>
            </a:r>
          </a:p>
          <a:p>
            <a:r>
              <a:rPr lang="en-US" sz="1050" dirty="0"/>
              <a:t>S11 measurement (N.A.)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3691349-F83D-0982-C8D6-5BB4F294D676}"/>
              </a:ext>
            </a:extLst>
          </p:cNvPr>
          <p:cNvCxnSpPr/>
          <p:nvPr/>
        </p:nvCxnSpPr>
        <p:spPr>
          <a:xfrm>
            <a:off x="6886086" y="3186459"/>
            <a:ext cx="367410" cy="0"/>
          </a:xfrm>
          <a:prstGeom prst="line">
            <a:avLst/>
          </a:prstGeom>
          <a:ln>
            <a:solidFill>
              <a:srgbClr val="EE202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FB2A86-2966-C6A0-BB6B-A27FB367985C}"/>
              </a:ext>
            </a:extLst>
          </p:cNvPr>
          <p:cNvCxnSpPr/>
          <p:nvPr/>
        </p:nvCxnSpPr>
        <p:spPr>
          <a:xfrm>
            <a:off x="6886086" y="3030981"/>
            <a:ext cx="367410" cy="0"/>
          </a:xfrm>
          <a:prstGeom prst="line">
            <a:avLst/>
          </a:prstGeom>
          <a:ln>
            <a:solidFill>
              <a:srgbClr val="3152A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30835BFA-B89C-5DFF-93F9-A6C9D4A182FD}"/>
              </a:ext>
            </a:extLst>
          </p:cNvPr>
          <p:cNvSpPr/>
          <p:nvPr/>
        </p:nvSpPr>
        <p:spPr>
          <a:xfrm>
            <a:off x="5360720" y="2886978"/>
            <a:ext cx="2084468" cy="1954969"/>
          </a:xfrm>
          <a:prstGeom prst="rect">
            <a:avLst/>
          </a:prstGeom>
          <a:noFill/>
          <a:ln>
            <a:solidFill>
              <a:srgbClr val="3152A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Рисунок 1">
            <a:extLst>
              <a:ext uri="{FF2B5EF4-FFF2-40B4-BE49-F238E27FC236}">
                <a16:creationId xmlns:a16="http://schemas.microsoft.com/office/drawing/2014/main" id="{DDB99AEE-24C7-1C9D-FEA2-747C29CFE4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858"/>
          <a:stretch/>
        </p:blipFill>
        <p:spPr>
          <a:xfrm flipH="1">
            <a:off x="1380235" y="2897766"/>
            <a:ext cx="1892331" cy="114951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F55A23A-4ADC-DE3E-0BBB-6A4E4DE68626}"/>
              </a:ext>
            </a:extLst>
          </p:cNvPr>
          <p:cNvSpPr txBox="1"/>
          <p:nvPr/>
        </p:nvSpPr>
        <p:spPr>
          <a:xfrm>
            <a:off x="7856422" y="1885613"/>
            <a:ext cx="1272136" cy="738664"/>
          </a:xfrm>
          <a:prstGeom prst="rect">
            <a:avLst/>
          </a:prstGeom>
          <a:noFill/>
          <a:ln w="12700">
            <a:solidFill>
              <a:srgbClr val="7AB8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111111"/>
                </a:solidFill>
              </a:rPr>
              <a:t>Cathode is the Cu backwall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A1719D7-2042-AA38-AAA9-907762B0EFB6}"/>
              </a:ext>
            </a:extLst>
          </p:cNvPr>
          <p:cNvCxnSpPr/>
          <p:nvPr/>
        </p:nvCxnSpPr>
        <p:spPr>
          <a:xfrm flipH="1" flipV="1">
            <a:off x="6210517" y="1607595"/>
            <a:ext cx="1630463" cy="670606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99F5AC28-D28B-0197-14ED-196C5A25F106}"/>
              </a:ext>
            </a:extLst>
          </p:cNvPr>
          <p:cNvGraphicFramePr>
            <a:graphicFrameLocks noGrp="1"/>
          </p:cNvGraphicFramePr>
          <p:nvPr/>
        </p:nvGraphicFramePr>
        <p:xfrm>
          <a:off x="785362" y="989522"/>
          <a:ext cx="3254375" cy="1505204"/>
        </p:xfrm>
        <a:graphic>
          <a:graphicData uri="http://schemas.openxmlformats.org/drawingml/2006/table">
            <a:tbl>
              <a:tblPr firstRow="1" firstCol="1" bandRow="1"/>
              <a:tblGrid>
                <a:gridCol w="1196975">
                  <a:extLst>
                    <a:ext uri="{9D8B030D-6E8A-4147-A177-3AD203B41FA5}">
                      <a16:colId xmlns:a16="http://schemas.microsoft.com/office/drawing/2014/main" val="281154084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3924165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51684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11.7 GHz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43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Symbol" panose="05050102010706020507" pitchFamily="18" charset="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6193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t_fill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5.4 nsec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7053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RF pulse length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9ns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 ns rise, 3 ns flat, 3 ns, fall)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051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73878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Cathode Field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5590059"/>
                  </a:ext>
                </a:extLst>
              </a:tr>
            </a:tbl>
          </a:graphicData>
        </a:graphic>
      </p:graphicFrame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759DBA6E-0322-BE31-5119-40E3E9A01559}"/>
              </a:ext>
            </a:extLst>
          </p:cNvPr>
          <p:cNvSpPr txBox="1">
            <a:spLocks/>
          </p:cNvSpPr>
          <p:nvPr/>
        </p:nvSpPr>
        <p:spPr>
          <a:xfrm>
            <a:off x="4410436" y="4760588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25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62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2EAC0B6-99F1-4973-B263-EA14DE4DDD53}"/>
              </a:ext>
            </a:extLst>
          </p:cNvPr>
          <p:cNvSpPr txBox="1"/>
          <p:nvPr/>
        </p:nvSpPr>
        <p:spPr>
          <a:xfrm rot="20885874">
            <a:off x="302410" y="2996561"/>
            <a:ext cx="683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Drive </a:t>
            </a:r>
          </a:p>
          <a:p>
            <a:r>
              <a:rPr lang="en-US" sz="1400" b="1" dirty="0">
                <a:solidFill>
                  <a:schemeClr val="accent1"/>
                </a:solidFill>
              </a:rPr>
              <a:t>beam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ED36A0-2222-9B52-297D-98D439FAA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-182880"/>
            <a:ext cx="8372901" cy="863977"/>
          </a:xfrm>
        </p:spPr>
        <p:txBody>
          <a:bodyPr/>
          <a:lstStyle/>
          <a:p>
            <a:r>
              <a:rPr lang="en-US" dirty="0"/>
              <a:t>AWA drive and </a:t>
            </a:r>
            <a:r>
              <a:rPr lang="en-US" dirty="0" err="1"/>
              <a:t>Xgun</a:t>
            </a:r>
            <a:r>
              <a:rPr lang="en-US" dirty="0"/>
              <a:t> beamlines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8EDEE-F0F4-4549-485A-D9F38F971A3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F9437B-B8CB-A438-7222-A408C2914B26}"/>
              </a:ext>
            </a:extLst>
          </p:cNvPr>
          <p:cNvSpPr txBox="1"/>
          <p:nvPr/>
        </p:nvSpPr>
        <p:spPr>
          <a:xfrm>
            <a:off x="2638940" y="3115573"/>
            <a:ext cx="16807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eam on YAG1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EE8CE04-D4AB-F3B4-8D4E-D92A80BCA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503" y="1247301"/>
            <a:ext cx="7964281" cy="321202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0CA7E4E-CCE3-DEFC-9486-C0AC76590CCC}"/>
              </a:ext>
            </a:extLst>
          </p:cNvPr>
          <p:cNvSpPr txBox="1"/>
          <p:nvPr/>
        </p:nvSpPr>
        <p:spPr>
          <a:xfrm rot="20565407">
            <a:off x="5473765" y="209319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…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755F7E5-EB28-F69A-55F8-414ECA6EE0E4}"/>
              </a:ext>
            </a:extLst>
          </p:cNvPr>
          <p:cNvSpPr txBox="1"/>
          <p:nvPr/>
        </p:nvSpPr>
        <p:spPr>
          <a:xfrm rot="20592371">
            <a:off x="646075" y="350709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…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67DB86F-3389-E089-F93C-C05EB5B08056}"/>
              </a:ext>
            </a:extLst>
          </p:cNvPr>
          <p:cNvCxnSpPr>
            <a:cxnSpLocks/>
          </p:cNvCxnSpPr>
          <p:nvPr/>
        </p:nvCxnSpPr>
        <p:spPr>
          <a:xfrm flipH="1">
            <a:off x="6219058" y="1609968"/>
            <a:ext cx="633989" cy="18103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30DA003-B2F0-7F00-448A-7FDC80E05837}"/>
              </a:ext>
            </a:extLst>
          </p:cNvPr>
          <p:cNvSpPr txBox="1"/>
          <p:nvPr/>
        </p:nvSpPr>
        <p:spPr>
          <a:xfrm rot="20718569">
            <a:off x="5994875" y="1390123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Drive beam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336B165-90E7-E565-40CB-2F67B28448FA}"/>
              </a:ext>
            </a:extLst>
          </p:cNvPr>
          <p:cNvCxnSpPr>
            <a:cxnSpLocks/>
          </p:cNvCxnSpPr>
          <p:nvPr/>
        </p:nvCxnSpPr>
        <p:spPr>
          <a:xfrm flipH="1">
            <a:off x="2346221" y="2897009"/>
            <a:ext cx="631695" cy="147307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2CFAB6CB-CA24-42CA-64B4-3BF8C4E56B68}"/>
              </a:ext>
            </a:extLst>
          </p:cNvPr>
          <p:cNvSpPr txBox="1"/>
          <p:nvPr/>
        </p:nvSpPr>
        <p:spPr>
          <a:xfrm rot="20816448">
            <a:off x="2117717" y="2602956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Drive beam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E95AF3C-D37B-D9F0-10A7-60C9939A7774}"/>
              </a:ext>
            </a:extLst>
          </p:cNvPr>
          <p:cNvSpPr txBox="1"/>
          <p:nvPr/>
        </p:nvSpPr>
        <p:spPr>
          <a:xfrm>
            <a:off x="3291107" y="2566893"/>
            <a:ext cx="462626" cy="1692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/>
                </a:solidFill>
              </a:rPr>
              <a:t>PETS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EEFF7E1-EE87-FA41-903E-4B421C1131C4}"/>
              </a:ext>
            </a:extLst>
          </p:cNvPr>
          <p:cNvCxnSpPr>
            <a:cxnSpLocks/>
          </p:cNvCxnSpPr>
          <p:nvPr/>
        </p:nvCxnSpPr>
        <p:spPr>
          <a:xfrm>
            <a:off x="3623001" y="2730347"/>
            <a:ext cx="93911" cy="167587"/>
          </a:xfrm>
          <a:prstGeom prst="straightConnector1">
            <a:avLst/>
          </a:prstGeom>
          <a:ln w="6350">
            <a:solidFill>
              <a:schemeClr val="accent6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0F4F8AB-485A-A1B9-EF17-42CFD7246687}"/>
              </a:ext>
            </a:extLst>
          </p:cNvPr>
          <p:cNvSpPr txBox="1"/>
          <p:nvPr/>
        </p:nvSpPr>
        <p:spPr>
          <a:xfrm>
            <a:off x="261460" y="3937237"/>
            <a:ext cx="1258504" cy="507831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ZONE 5</a:t>
            </a:r>
          </a:p>
          <a:p>
            <a:pPr algn="ctr"/>
            <a:r>
              <a:rPr lang="en-US" sz="1200" b="1" dirty="0">
                <a:solidFill>
                  <a:schemeClr val="bg2"/>
                </a:solidFill>
              </a:rPr>
              <a:t>(diagnostics)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CE8B4381-CEEE-F8BE-0C1C-603833926992}"/>
              </a:ext>
            </a:extLst>
          </p:cNvPr>
          <p:cNvSpPr/>
          <p:nvPr/>
        </p:nvSpPr>
        <p:spPr>
          <a:xfrm>
            <a:off x="1519964" y="2260007"/>
            <a:ext cx="3194065" cy="2229433"/>
          </a:xfrm>
          <a:prstGeom prst="roundRect">
            <a:avLst>
              <a:gd name="adj" fmla="val 4561"/>
            </a:avLst>
          </a:prstGeom>
          <a:noFill/>
          <a:ln w="22225">
            <a:solidFill>
              <a:schemeClr val="accent6">
                <a:alpha val="4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D78FEF1-68F9-DBB6-BA2B-5ED8A69D17D9}"/>
              </a:ext>
            </a:extLst>
          </p:cNvPr>
          <p:cNvSpPr txBox="1"/>
          <p:nvPr/>
        </p:nvSpPr>
        <p:spPr>
          <a:xfrm>
            <a:off x="1627143" y="2098425"/>
            <a:ext cx="2584177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EBA6AB"/>
                </a:solidFill>
              </a:rPr>
              <a:t>ZONE 3A + Xgun beamline </a:t>
            </a: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8206864F-A7BF-2A02-4728-12B044FBADD3}"/>
              </a:ext>
            </a:extLst>
          </p:cNvPr>
          <p:cNvSpPr/>
          <p:nvPr/>
        </p:nvSpPr>
        <p:spPr>
          <a:xfrm>
            <a:off x="5763209" y="1202587"/>
            <a:ext cx="3075918" cy="1877051"/>
          </a:xfrm>
          <a:prstGeom prst="roundRect">
            <a:avLst>
              <a:gd name="adj" fmla="val 4561"/>
            </a:avLst>
          </a:prstGeom>
          <a:noFill/>
          <a:ln w="22225">
            <a:solidFill>
              <a:schemeClr val="tx2">
                <a:lumMod val="75000"/>
                <a:alpha val="4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58D3A5A-C13A-E5BF-299E-DAAC24C3F6C3}"/>
              </a:ext>
            </a:extLst>
          </p:cNvPr>
          <p:cNvSpPr txBox="1"/>
          <p:nvPr/>
        </p:nvSpPr>
        <p:spPr>
          <a:xfrm>
            <a:off x="5870389" y="1041004"/>
            <a:ext cx="896171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99C0D5"/>
                </a:solidFill>
              </a:rPr>
              <a:t>ZONE 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BA5DD2-A4EF-99DC-F292-55811006D268}"/>
              </a:ext>
            </a:extLst>
          </p:cNvPr>
          <p:cNvSpPr txBox="1"/>
          <p:nvPr/>
        </p:nvSpPr>
        <p:spPr>
          <a:xfrm>
            <a:off x="5806621" y="3325194"/>
            <a:ext cx="3075919" cy="92333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L-band drive gun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Cs</a:t>
            </a:r>
            <a:r>
              <a:rPr lang="en-US" sz="1200" baseline="-25000" dirty="0">
                <a:solidFill>
                  <a:schemeClr val="accent2"/>
                </a:solidFill>
              </a:rPr>
              <a:t>2</a:t>
            </a:r>
            <a:r>
              <a:rPr lang="en-US" sz="1200" dirty="0">
                <a:solidFill>
                  <a:schemeClr val="accent2"/>
                </a:solidFill>
              </a:rPr>
              <a:t>Te cathode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High charge bunch train (up to 600 </a:t>
            </a:r>
            <a:r>
              <a:rPr lang="en-US" sz="1200" dirty="0" err="1">
                <a:solidFill>
                  <a:schemeClr val="accent2"/>
                </a:solidFill>
              </a:rPr>
              <a:t>nC</a:t>
            </a:r>
            <a:r>
              <a:rPr lang="en-US" sz="1200" dirty="0">
                <a:solidFill>
                  <a:schemeClr val="accent2"/>
                </a:solidFill>
              </a:rPr>
              <a:t>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Final beam energy: ~65 MeV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6CE5803-8538-2E78-F6DE-F297BC36E004}"/>
              </a:ext>
            </a:extLst>
          </p:cNvPr>
          <p:cNvCxnSpPr>
            <a:cxnSpLocks/>
          </p:cNvCxnSpPr>
          <p:nvPr/>
        </p:nvCxnSpPr>
        <p:spPr>
          <a:xfrm flipH="1">
            <a:off x="298267" y="3491935"/>
            <a:ext cx="630304" cy="165665"/>
          </a:xfrm>
          <a:prstGeom prst="straightConnector1">
            <a:avLst/>
          </a:prstGeom>
          <a:ln w="19050">
            <a:solidFill>
              <a:schemeClr val="accent1">
                <a:alpha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7F90A79-307B-BE08-7E77-242936FD5C04}"/>
              </a:ext>
            </a:extLst>
          </p:cNvPr>
          <p:cNvSpPr txBox="1"/>
          <p:nvPr/>
        </p:nvSpPr>
        <p:spPr>
          <a:xfrm>
            <a:off x="336788" y="978522"/>
            <a:ext cx="5192812" cy="738664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High-power, short-pulse rf generation</a:t>
            </a:r>
          </a:p>
          <a:p>
            <a:pPr marL="171450" lvl="3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/>
                </a:solidFill>
              </a:rPr>
              <a:t>Metallic Power Extraction and Transfer Structure (PETS) installed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/>
                </a:solidFill>
              </a:rPr>
              <a:t>PETS (our short pulse “Klystron”)</a:t>
            </a:r>
            <a:endParaRPr lang="en-US" sz="1200" dirty="0">
              <a:solidFill>
                <a:schemeClr val="accent2"/>
              </a:solidFill>
            </a:endParaRPr>
          </a:p>
          <a:p>
            <a:endParaRPr lang="en-US" sz="1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99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33C151-E20D-95AC-E24C-EA9372BF2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774" y="544735"/>
            <a:ext cx="7009988" cy="397306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91C1FE7-9A88-5C73-692F-B294958C4FA5}"/>
              </a:ext>
            </a:extLst>
          </p:cNvPr>
          <p:cNvSpPr txBox="1"/>
          <p:nvPr/>
        </p:nvSpPr>
        <p:spPr>
          <a:xfrm rot="21191178">
            <a:off x="7127087" y="921075"/>
            <a:ext cx="1514810" cy="276999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algn="ctr"/>
            <a:r>
              <a:rPr lang="en-US" sz="1300" dirty="0">
                <a:solidFill>
                  <a:schemeClr val="accent1"/>
                </a:solidFill>
              </a:rPr>
              <a:t>drive bunch train</a:t>
            </a:r>
          </a:p>
          <a:p>
            <a:pPr algn="ctr"/>
            <a:endParaRPr lang="en-US" sz="500" dirty="0">
              <a:solidFill>
                <a:schemeClr val="accen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ED36A0-2222-9B52-297D-98D439FAA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82880"/>
            <a:ext cx="8372901" cy="868680"/>
          </a:xfrm>
        </p:spPr>
        <p:txBody>
          <a:bodyPr/>
          <a:lstStyle/>
          <a:p>
            <a:r>
              <a:rPr lang="en-US" dirty="0"/>
              <a:t>Xgun beamline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8EDEE-F0F4-4549-485A-D9F38F971A3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27</a:t>
            </a:fld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3B239C9-EE06-EA4F-FC39-D7A1C2A97338}"/>
              </a:ext>
            </a:extLst>
          </p:cNvPr>
          <p:cNvCxnSpPr>
            <a:cxnSpLocks/>
          </p:cNvCxnSpPr>
          <p:nvPr/>
        </p:nvCxnSpPr>
        <p:spPr>
          <a:xfrm flipH="1">
            <a:off x="7090713" y="943661"/>
            <a:ext cx="423340" cy="62375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B1B626E-612B-C912-FC62-81EC7C28F222}"/>
              </a:ext>
            </a:extLst>
          </p:cNvPr>
          <p:cNvSpPr txBox="1"/>
          <p:nvPr/>
        </p:nvSpPr>
        <p:spPr>
          <a:xfrm>
            <a:off x="5503764" y="323454"/>
            <a:ext cx="1873976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/>
                </a:solidFill>
              </a:rPr>
              <a:t>Power Extraction &amp; </a:t>
            </a:r>
          </a:p>
          <a:p>
            <a:pPr algn="ctr"/>
            <a:r>
              <a:rPr lang="en-US" sz="1200" dirty="0">
                <a:solidFill>
                  <a:schemeClr val="accent6"/>
                </a:solidFill>
              </a:rPr>
              <a:t>Transfer Structure (PETS)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D86690-CB4B-EA08-E088-EC5D40165C14}"/>
              </a:ext>
            </a:extLst>
          </p:cNvPr>
          <p:cNvSpPr txBox="1"/>
          <p:nvPr/>
        </p:nvSpPr>
        <p:spPr>
          <a:xfrm>
            <a:off x="7683792" y="1547402"/>
            <a:ext cx="930704" cy="1692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power splitter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B49197-CADD-F608-CEEB-EC76575CE235}"/>
              </a:ext>
            </a:extLst>
          </p:cNvPr>
          <p:cNvSpPr txBox="1"/>
          <p:nvPr/>
        </p:nvSpPr>
        <p:spPr>
          <a:xfrm>
            <a:off x="7397975" y="2688852"/>
            <a:ext cx="422552" cy="1692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  <a:highlight>
                  <a:srgbClr val="FFFF00"/>
                </a:highlight>
              </a:rPr>
              <a:t>Xgun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E87AEA1-FBB8-224A-61A5-3086DC9D034F}"/>
              </a:ext>
            </a:extLst>
          </p:cNvPr>
          <p:cNvSpPr txBox="1"/>
          <p:nvPr/>
        </p:nvSpPr>
        <p:spPr>
          <a:xfrm rot="20669056">
            <a:off x="2740858" y="4403185"/>
            <a:ext cx="982406" cy="200055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algn="ctr"/>
            <a:r>
              <a:rPr lang="en-US" sz="1300" dirty="0">
                <a:solidFill>
                  <a:schemeClr val="bg2"/>
                </a:solidFill>
              </a:rPr>
              <a:t>Xgun beam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3174494-BF00-2938-AC2C-2F7BAC92401E}"/>
              </a:ext>
            </a:extLst>
          </p:cNvPr>
          <p:cNvCxnSpPr>
            <a:cxnSpLocks/>
          </p:cNvCxnSpPr>
          <p:nvPr/>
        </p:nvCxnSpPr>
        <p:spPr>
          <a:xfrm>
            <a:off x="5438342" y="2355057"/>
            <a:ext cx="19498" cy="418433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DCA87BA-F5ED-A10E-6D5C-A00CA37BD57C}"/>
              </a:ext>
            </a:extLst>
          </p:cNvPr>
          <p:cNvSpPr txBox="1"/>
          <p:nvPr/>
        </p:nvSpPr>
        <p:spPr>
          <a:xfrm>
            <a:off x="5128481" y="2000944"/>
            <a:ext cx="619721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imaging</a:t>
            </a:r>
          </a:p>
          <a:p>
            <a:pPr algn="ctr"/>
            <a:r>
              <a:rPr lang="en-US" sz="1100" dirty="0">
                <a:solidFill>
                  <a:schemeClr val="accent2"/>
                </a:solidFill>
              </a:rPr>
              <a:t>solenoid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5A293E3-95E4-9D6A-1BD1-A800FDD0429A}"/>
              </a:ext>
            </a:extLst>
          </p:cNvPr>
          <p:cNvSpPr txBox="1"/>
          <p:nvPr/>
        </p:nvSpPr>
        <p:spPr>
          <a:xfrm>
            <a:off x="3641015" y="4038614"/>
            <a:ext cx="319959" cy="1692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ICT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16F9A7B-5B1C-4A97-28C6-874C04C1DF87}"/>
              </a:ext>
            </a:extLst>
          </p:cNvPr>
          <p:cNvCxnSpPr>
            <a:cxnSpLocks/>
          </p:cNvCxnSpPr>
          <p:nvPr/>
        </p:nvCxnSpPr>
        <p:spPr>
          <a:xfrm flipH="1" flipV="1">
            <a:off x="7308419" y="1591627"/>
            <a:ext cx="400773" cy="63762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B386CBD-FB05-4B97-8AB4-B0E64AC324EC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3800995" y="3509449"/>
            <a:ext cx="91106" cy="529165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3BD8C4CC-B0A6-B1F1-524B-79F43A59E33F}"/>
              </a:ext>
            </a:extLst>
          </p:cNvPr>
          <p:cNvSpPr txBox="1"/>
          <p:nvPr/>
        </p:nvSpPr>
        <p:spPr>
          <a:xfrm>
            <a:off x="1833729" y="2428811"/>
            <a:ext cx="975588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spectrometer </a:t>
            </a:r>
          </a:p>
          <a:p>
            <a:pPr algn="ctr"/>
            <a:r>
              <a:rPr lang="en-US" sz="1100" dirty="0">
                <a:solidFill>
                  <a:schemeClr val="accent2"/>
                </a:solidFill>
              </a:rPr>
              <a:t>dipole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0C1364C-0089-8CAE-7566-40FD4024F5C1}"/>
              </a:ext>
            </a:extLst>
          </p:cNvPr>
          <p:cNvCxnSpPr>
            <a:cxnSpLocks/>
          </p:cNvCxnSpPr>
          <p:nvPr/>
        </p:nvCxnSpPr>
        <p:spPr>
          <a:xfrm>
            <a:off x="2443277" y="2767365"/>
            <a:ext cx="64791" cy="208233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0FFD9D4-7574-BB63-75A2-73EEEF420C1B}"/>
              </a:ext>
            </a:extLst>
          </p:cNvPr>
          <p:cNvCxnSpPr>
            <a:cxnSpLocks/>
          </p:cNvCxnSpPr>
          <p:nvPr/>
        </p:nvCxnSpPr>
        <p:spPr>
          <a:xfrm>
            <a:off x="4406240" y="2370532"/>
            <a:ext cx="163265" cy="370211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EB7E9002-3572-C783-2B4D-F1F7694E1CFE}"/>
              </a:ext>
            </a:extLst>
          </p:cNvPr>
          <p:cNvSpPr txBox="1"/>
          <p:nvPr/>
        </p:nvSpPr>
        <p:spPr>
          <a:xfrm>
            <a:off x="3957997" y="1981421"/>
            <a:ext cx="781624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YAG &amp; </a:t>
            </a:r>
          </a:p>
          <a:p>
            <a:pPr algn="ctr"/>
            <a:r>
              <a:rPr lang="en-US" sz="1100" dirty="0">
                <a:solidFill>
                  <a:schemeClr val="accent2"/>
                </a:solidFill>
              </a:rPr>
              <a:t>Pepper pot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F9470B9B-2229-C6BE-A678-0DC359032908}"/>
              </a:ext>
            </a:extLst>
          </p:cNvPr>
          <p:cNvCxnSpPr>
            <a:cxnSpLocks/>
          </p:cNvCxnSpPr>
          <p:nvPr/>
        </p:nvCxnSpPr>
        <p:spPr>
          <a:xfrm flipH="1">
            <a:off x="6322135" y="769469"/>
            <a:ext cx="135556" cy="321783"/>
          </a:xfrm>
          <a:prstGeom prst="straightConnector1">
            <a:avLst/>
          </a:prstGeom>
          <a:ln w="6350">
            <a:solidFill>
              <a:schemeClr val="accent6"/>
            </a:solidFill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9D1B395-7E8E-64D1-49A2-3FB2CF3EA38B}"/>
              </a:ext>
            </a:extLst>
          </p:cNvPr>
          <p:cNvCxnSpPr>
            <a:cxnSpLocks/>
          </p:cNvCxnSpPr>
          <p:nvPr/>
        </p:nvCxnSpPr>
        <p:spPr>
          <a:xfrm>
            <a:off x="3740916" y="2503498"/>
            <a:ext cx="409444" cy="443559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CFB79B89-6650-F320-E1EF-398CCF8DE725}"/>
              </a:ext>
            </a:extLst>
          </p:cNvPr>
          <p:cNvSpPr txBox="1"/>
          <p:nvPr/>
        </p:nvSpPr>
        <p:spPr>
          <a:xfrm>
            <a:off x="3522427" y="2323486"/>
            <a:ext cx="436979" cy="1692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Quad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5E3088FB-0421-DBA7-6C29-547E880D3A19}"/>
              </a:ext>
            </a:extLst>
          </p:cNvPr>
          <p:cNvCxnSpPr>
            <a:cxnSpLocks/>
          </p:cNvCxnSpPr>
          <p:nvPr/>
        </p:nvCxnSpPr>
        <p:spPr>
          <a:xfrm flipV="1">
            <a:off x="5637595" y="2975598"/>
            <a:ext cx="207597" cy="705537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BA966782-5761-8D2F-FF82-B7011AC2199C}"/>
              </a:ext>
            </a:extLst>
          </p:cNvPr>
          <p:cNvSpPr txBox="1"/>
          <p:nvPr/>
        </p:nvSpPr>
        <p:spPr>
          <a:xfrm>
            <a:off x="5438342" y="3681135"/>
            <a:ext cx="398506" cy="1692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BPM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806FAA7-F5E5-F786-BDDE-5118AC6F3158}"/>
              </a:ext>
            </a:extLst>
          </p:cNvPr>
          <p:cNvSpPr txBox="1"/>
          <p:nvPr/>
        </p:nvSpPr>
        <p:spPr>
          <a:xfrm>
            <a:off x="5836848" y="3839059"/>
            <a:ext cx="1241686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4">
                    <a:lumMod val="75000"/>
                  </a:schemeClr>
                </a:solidFill>
              </a:rPr>
              <a:t>laser injects from the 1</a:t>
            </a:r>
            <a:r>
              <a:rPr lang="en-US" sz="1100" baseline="30000" dirty="0">
                <a:solidFill>
                  <a:schemeClr val="accent4">
                    <a:lumMod val="75000"/>
                  </a:schemeClr>
                </a:solidFill>
              </a:rPr>
              <a:t>st</a:t>
            </a:r>
            <a:r>
              <a:rPr lang="en-US" sz="1100" dirty="0">
                <a:solidFill>
                  <a:schemeClr val="accent4">
                    <a:lumMod val="75000"/>
                  </a:schemeClr>
                </a:solidFill>
              </a:rPr>
              <a:t> viewport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28553AD-1A5D-7E02-83DA-0A3EB46DE176}"/>
              </a:ext>
            </a:extLst>
          </p:cNvPr>
          <p:cNvSpPr txBox="1"/>
          <p:nvPr/>
        </p:nvSpPr>
        <p:spPr>
          <a:xfrm>
            <a:off x="7152970" y="3044216"/>
            <a:ext cx="986774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main solenoid</a:t>
            </a:r>
          </a:p>
          <a:p>
            <a:pPr algn="ctr"/>
            <a:r>
              <a:rPr lang="en-US" sz="1100" dirty="0">
                <a:solidFill>
                  <a:schemeClr val="accent2"/>
                </a:solidFill>
              </a:rPr>
              <a:t>(w/ iron plate)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7F15080-3205-C1E1-84A1-264AB30B2551}"/>
              </a:ext>
            </a:extLst>
          </p:cNvPr>
          <p:cNvSpPr txBox="1"/>
          <p:nvPr/>
        </p:nvSpPr>
        <p:spPr>
          <a:xfrm>
            <a:off x="472802" y="2448289"/>
            <a:ext cx="1038105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YAG</a:t>
            </a:r>
          </a:p>
          <a:p>
            <a:pPr algn="ctr"/>
            <a:r>
              <a:rPr lang="en-US" sz="1100" dirty="0">
                <a:solidFill>
                  <a:schemeClr val="accent2"/>
                </a:solidFill>
              </a:rPr>
              <a:t>(energy meas.)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02232E8-B069-AA52-3C67-130CA070795D}"/>
              </a:ext>
            </a:extLst>
          </p:cNvPr>
          <p:cNvCxnSpPr>
            <a:cxnSpLocks/>
          </p:cNvCxnSpPr>
          <p:nvPr/>
        </p:nvCxnSpPr>
        <p:spPr>
          <a:xfrm flipH="1" flipV="1">
            <a:off x="6300908" y="2831317"/>
            <a:ext cx="91273" cy="962117"/>
          </a:xfrm>
          <a:prstGeom prst="straightConnector1">
            <a:avLst/>
          </a:prstGeom>
          <a:ln w="6350">
            <a:solidFill>
              <a:schemeClr val="accent4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A31CB5C-87D8-B0A4-7948-30820BAC5000}"/>
              </a:ext>
            </a:extLst>
          </p:cNvPr>
          <p:cNvCxnSpPr>
            <a:cxnSpLocks/>
          </p:cNvCxnSpPr>
          <p:nvPr/>
        </p:nvCxnSpPr>
        <p:spPr>
          <a:xfrm flipH="1" flipV="1">
            <a:off x="6896591" y="2659467"/>
            <a:ext cx="481149" cy="114023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B379157-0C06-AFFB-A0A5-0A51376B508B}"/>
              </a:ext>
            </a:extLst>
          </p:cNvPr>
          <p:cNvCxnSpPr>
            <a:cxnSpLocks/>
          </p:cNvCxnSpPr>
          <p:nvPr/>
        </p:nvCxnSpPr>
        <p:spPr>
          <a:xfrm flipH="1">
            <a:off x="5306886" y="1268281"/>
            <a:ext cx="387100" cy="69893"/>
          </a:xfrm>
          <a:prstGeom prst="straightConnector1">
            <a:avLst/>
          </a:prstGeom>
          <a:ln w="158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5C2D1A49-40FD-8D8D-C6EF-11F297B3F4DB}"/>
              </a:ext>
            </a:extLst>
          </p:cNvPr>
          <p:cNvCxnSpPr>
            <a:cxnSpLocks/>
          </p:cNvCxnSpPr>
          <p:nvPr/>
        </p:nvCxnSpPr>
        <p:spPr>
          <a:xfrm>
            <a:off x="1335596" y="2811545"/>
            <a:ext cx="158491" cy="321589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27CB904-7CF6-B9A0-B9B5-5D318EFB37BE}"/>
              </a:ext>
            </a:extLst>
          </p:cNvPr>
          <p:cNvCxnSpPr>
            <a:cxnSpLocks/>
          </p:cNvCxnSpPr>
          <p:nvPr/>
        </p:nvCxnSpPr>
        <p:spPr>
          <a:xfrm flipH="1">
            <a:off x="2809317" y="4275432"/>
            <a:ext cx="709883" cy="196096"/>
          </a:xfrm>
          <a:prstGeom prst="straightConnector1">
            <a:avLst/>
          </a:prstGeom>
          <a:ln w="15875">
            <a:solidFill>
              <a:schemeClr val="bg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A2B34C80-CD55-851F-63B9-596B6B52ABA5}"/>
              </a:ext>
            </a:extLst>
          </p:cNvPr>
          <p:cNvSpPr txBox="1"/>
          <p:nvPr/>
        </p:nvSpPr>
        <p:spPr>
          <a:xfrm>
            <a:off x="8050067" y="2353691"/>
            <a:ext cx="483467" cy="1692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rf load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E8615A01-ACF5-DF12-890D-958778008ABF}"/>
              </a:ext>
            </a:extLst>
          </p:cNvPr>
          <p:cNvCxnSpPr>
            <a:cxnSpLocks/>
            <a:stCxn id="104" idx="1"/>
          </p:cNvCxnSpPr>
          <p:nvPr/>
        </p:nvCxnSpPr>
        <p:spPr>
          <a:xfrm flipH="1" flipV="1">
            <a:off x="7683792" y="2370532"/>
            <a:ext cx="366275" cy="67798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3">
            <a:extLst>
              <a:ext uri="{FF2B5EF4-FFF2-40B4-BE49-F238E27FC236}">
                <a16:creationId xmlns:a16="http://schemas.microsoft.com/office/drawing/2014/main" id="{B953D2E7-6E9C-DFAB-957E-7A94D5A0ADF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199" y="681097"/>
            <a:ext cx="8372901" cy="374786"/>
          </a:xfrm>
        </p:spPr>
        <p:txBody>
          <a:bodyPr/>
          <a:lstStyle/>
          <a:p>
            <a:r>
              <a:rPr lang="en-US" dirty="0"/>
              <a:t>2023 config. (will upgrade this Fall)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3F0A8A44-A5C0-2779-DEB0-E6FB9FB6B7DB}"/>
              </a:ext>
            </a:extLst>
          </p:cNvPr>
          <p:cNvCxnSpPr>
            <a:cxnSpLocks/>
          </p:cNvCxnSpPr>
          <p:nvPr/>
        </p:nvCxnSpPr>
        <p:spPr>
          <a:xfrm flipH="1" flipV="1">
            <a:off x="6808797" y="2916878"/>
            <a:ext cx="269737" cy="209304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Picture 123">
            <a:extLst>
              <a:ext uri="{FF2B5EF4-FFF2-40B4-BE49-F238E27FC236}">
                <a16:creationId xmlns:a16="http://schemas.microsoft.com/office/drawing/2014/main" id="{01D2F799-9DB8-D993-397F-27FDBEFF1E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16928" y="1266455"/>
            <a:ext cx="2539493" cy="1121061"/>
          </a:xfrm>
          <a:prstGeom prst="rect">
            <a:avLst/>
          </a:prstGeom>
        </p:spPr>
      </p:pic>
      <p:sp>
        <p:nvSpPr>
          <p:cNvPr id="125" name="TextBox 124">
            <a:extLst>
              <a:ext uri="{FF2B5EF4-FFF2-40B4-BE49-F238E27FC236}">
                <a16:creationId xmlns:a16="http://schemas.microsoft.com/office/drawing/2014/main" id="{79557BA8-3A8C-5B09-3102-CDDD0CCFD23D}"/>
              </a:ext>
            </a:extLst>
          </p:cNvPr>
          <p:cNvSpPr txBox="1"/>
          <p:nvPr/>
        </p:nvSpPr>
        <p:spPr>
          <a:xfrm>
            <a:off x="1048106" y="1347119"/>
            <a:ext cx="847974" cy="16927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accent6"/>
                </a:solidFill>
              </a:rPr>
              <a:t>Spectrometer</a:t>
            </a:r>
            <a:endParaRPr lang="en-US" sz="1100" baseline="30000" dirty="0">
              <a:solidFill>
                <a:schemeClr val="accent6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FEA221A-71DC-846C-C8E3-5616BCF2692F}"/>
              </a:ext>
            </a:extLst>
          </p:cNvPr>
          <p:cNvSpPr txBox="1"/>
          <p:nvPr/>
        </p:nvSpPr>
        <p:spPr>
          <a:xfrm>
            <a:off x="2809317" y="1391325"/>
            <a:ext cx="389927" cy="16927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accent6"/>
                </a:solidFill>
              </a:rPr>
              <a:t>Quad</a:t>
            </a:r>
            <a:endParaRPr lang="en-US" sz="1100" baseline="30000" dirty="0">
              <a:solidFill>
                <a:schemeClr val="accent6"/>
              </a:solidFill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4608E26B-2BEA-3A8B-4FF3-AEDDDF25BB79}"/>
              </a:ext>
            </a:extLst>
          </p:cNvPr>
          <p:cNvSpPr/>
          <p:nvPr/>
        </p:nvSpPr>
        <p:spPr>
          <a:xfrm rot="2225777">
            <a:off x="5707730" y="1483039"/>
            <a:ext cx="350520" cy="182904"/>
          </a:xfrm>
          <a:custGeom>
            <a:avLst/>
            <a:gdLst>
              <a:gd name="connsiteX0" fmla="*/ 0 w 350520"/>
              <a:gd name="connsiteY0" fmla="*/ 172744 h 182904"/>
              <a:gd name="connsiteX1" fmla="*/ 25400 w 350520"/>
              <a:gd name="connsiteY1" fmla="*/ 24 h 182904"/>
              <a:gd name="connsiteX2" fmla="*/ 60960 w 350520"/>
              <a:gd name="connsiteY2" fmla="*/ 182904 h 182904"/>
              <a:gd name="connsiteX3" fmla="*/ 91440 w 350520"/>
              <a:gd name="connsiteY3" fmla="*/ 24 h 182904"/>
              <a:gd name="connsiteX4" fmla="*/ 132080 w 350520"/>
              <a:gd name="connsiteY4" fmla="*/ 172744 h 182904"/>
              <a:gd name="connsiteX5" fmla="*/ 162560 w 350520"/>
              <a:gd name="connsiteY5" fmla="*/ 5104 h 182904"/>
              <a:gd name="connsiteX6" fmla="*/ 193040 w 350520"/>
              <a:gd name="connsiteY6" fmla="*/ 177824 h 182904"/>
              <a:gd name="connsiteX7" fmla="*/ 228600 w 350520"/>
              <a:gd name="connsiteY7" fmla="*/ 5104 h 182904"/>
              <a:gd name="connsiteX8" fmla="*/ 248920 w 350520"/>
              <a:gd name="connsiteY8" fmla="*/ 106704 h 182904"/>
              <a:gd name="connsiteX9" fmla="*/ 350520 w 350520"/>
              <a:gd name="connsiteY9" fmla="*/ 116864 h 182904"/>
              <a:gd name="connsiteX10" fmla="*/ 350520 w 350520"/>
              <a:gd name="connsiteY10" fmla="*/ 116864 h 18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0520" h="182904">
                <a:moveTo>
                  <a:pt x="0" y="172744"/>
                </a:moveTo>
                <a:cubicBezTo>
                  <a:pt x="7620" y="85537"/>
                  <a:pt x="15240" y="-1669"/>
                  <a:pt x="25400" y="24"/>
                </a:cubicBezTo>
                <a:cubicBezTo>
                  <a:pt x="35560" y="1717"/>
                  <a:pt x="49953" y="182904"/>
                  <a:pt x="60960" y="182904"/>
                </a:cubicBezTo>
                <a:cubicBezTo>
                  <a:pt x="71967" y="182904"/>
                  <a:pt x="79587" y="1717"/>
                  <a:pt x="91440" y="24"/>
                </a:cubicBezTo>
                <a:cubicBezTo>
                  <a:pt x="103293" y="-1669"/>
                  <a:pt x="120227" y="171897"/>
                  <a:pt x="132080" y="172744"/>
                </a:cubicBezTo>
                <a:cubicBezTo>
                  <a:pt x="143933" y="173591"/>
                  <a:pt x="152400" y="4257"/>
                  <a:pt x="162560" y="5104"/>
                </a:cubicBezTo>
                <a:cubicBezTo>
                  <a:pt x="172720" y="5951"/>
                  <a:pt x="182033" y="177824"/>
                  <a:pt x="193040" y="177824"/>
                </a:cubicBezTo>
                <a:cubicBezTo>
                  <a:pt x="204047" y="177824"/>
                  <a:pt x="219287" y="16957"/>
                  <a:pt x="228600" y="5104"/>
                </a:cubicBezTo>
                <a:cubicBezTo>
                  <a:pt x="237913" y="-6749"/>
                  <a:pt x="228600" y="88077"/>
                  <a:pt x="248920" y="106704"/>
                </a:cubicBezTo>
                <a:cubicBezTo>
                  <a:pt x="269240" y="125331"/>
                  <a:pt x="350520" y="116864"/>
                  <a:pt x="350520" y="116864"/>
                </a:cubicBezTo>
                <a:lnTo>
                  <a:pt x="350520" y="116864"/>
                </a:lnTo>
              </a:path>
            </a:pathLst>
          </a:custGeom>
          <a:solidFill>
            <a:schemeClr val="bg1">
              <a:alpha val="0"/>
            </a:schemeClr>
          </a:solidFill>
          <a:ln w="12700">
            <a:solidFill>
              <a:schemeClr val="accent6"/>
            </a:solidFill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A17A76-7493-9AAD-6C41-21D3D191C2CB}"/>
              </a:ext>
            </a:extLst>
          </p:cNvPr>
          <p:cNvSpPr txBox="1"/>
          <p:nvPr/>
        </p:nvSpPr>
        <p:spPr>
          <a:xfrm rot="1969881">
            <a:off x="5477346" y="1594235"/>
            <a:ext cx="490378" cy="200055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algn="ctr"/>
            <a:r>
              <a:rPr lang="en-US" sz="1300" dirty="0">
                <a:solidFill>
                  <a:schemeClr val="accent6"/>
                </a:solidFill>
              </a:rPr>
              <a:t>RF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234D7633-5909-529E-DC07-D005A95BEC26}"/>
              </a:ext>
            </a:extLst>
          </p:cNvPr>
          <p:cNvSpPr/>
          <p:nvPr/>
        </p:nvSpPr>
        <p:spPr>
          <a:xfrm rot="1955266">
            <a:off x="7261860" y="1790160"/>
            <a:ext cx="350520" cy="182904"/>
          </a:xfrm>
          <a:custGeom>
            <a:avLst/>
            <a:gdLst>
              <a:gd name="connsiteX0" fmla="*/ 0 w 350520"/>
              <a:gd name="connsiteY0" fmla="*/ 172744 h 182904"/>
              <a:gd name="connsiteX1" fmla="*/ 25400 w 350520"/>
              <a:gd name="connsiteY1" fmla="*/ 24 h 182904"/>
              <a:gd name="connsiteX2" fmla="*/ 60960 w 350520"/>
              <a:gd name="connsiteY2" fmla="*/ 182904 h 182904"/>
              <a:gd name="connsiteX3" fmla="*/ 91440 w 350520"/>
              <a:gd name="connsiteY3" fmla="*/ 24 h 182904"/>
              <a:gd name="connsiteX4" fmla="*/ 132080 w 350520"/>
              <a:gd name="connsiteY4" fmla="*/ 172744 h 182904"/>
              <a:gd name="connsiteX5" fmla="*/ 162560 w 350520"/>
              <a:gd name="connsiteY5" fmla="*/ 5104 h 182904"/>
              <a:gd name="connsiteX6" fmla="*/ 193040 w 350520"/>
              <a:gd name="connsiteY6" fmla="*/ 177824 h 182904"/>
              <a:gd name="connsiteX7" fmla="*/ 228600 w 350520"/>
              <a:gd name="connsiteY7" fmla="*/ 5104 h 182904"/>
              <a:gd name="connsiteX8" fmla="*/ 248920 w 350520"/>
              <a:gd name="connsiteY8" fmla="*/ 106704 h 182904"/>
              <a:gd name="connsiteX9" fmla="*/ 350520 w 350520"/>
              <a:gd name="connsiteY9" fmla="*/ 116864 h 182904"/>
              <a:gd name="connsiteX10" fmla="*/ 350520 w 350520"/>
              <a:gd name="connsiteY10" fmla="*/ 116864 h 18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0520" h="182904">
                <a:moveTo>
                  <a:pt x="0" y="172744"/>
                </a:moveTo>
                <a:cubicBezTo>
                  <a:pt x="7620" y="85537"/>
                  <a:pt x="15240" y="-1669"/>
                  <a:pt x="25400" y="24"/>
                </a:cubicBezTo>
                <a:cubicBezTo>
                  <a:pt x="35560" y="1717"/>
                  <a:pt x="49953" y="182904"/>
                  <a:pt x="60960" y="182904"/>
                </a:cubicBezTo>
                <a:cubicBezTo>
                  <a:pt x="71967" y="182904"/>
                  <a:pt x="79587" y="1717"/>
                  <a:pt x="91440" y="24"/>
                </a:cubicBezTo>
                <a:cubicBezTo>
                  <a:pt x="103293" y="-1669"/>
                  <a:pt x="120227" y="171897"/>
                  <a:pt x="132080" y="172744"/>
                </a:cubicBezTo>
                <a:cubicBezTo>
                  <a:pt x="143933" y="173591"/>
                  <a:pt x="152400" y="4257"/>
                  <a:pt x="162560" y="5104"/>
                </a:cubicBezTo>
                <a:cubicBezTo>
                  <a:pt x="172720" y="5951"/>
                  <a:pt x="182033" y="177824"/>
                  <a:pt x="193040" y="177824"/>
                </a:cubicBezTo>
                <a:cubicBezTo>
                  <a:pt x="204047" y="177824"/>
                  <a:pt x="219287" y="16957"/>
                  <a:pt x="228600" y="5104"/>
                </a:cubicBezTo>
                <a:cubicBezTo>
                  <a:pt x="237913" y="-6749"/>
                  <a:pt x="228600" y="88077"/>
                  <a:pt x="248920" y="106704"/>
                </a:cubicBezTo>
                <a:cubicBezTo>
                  <a:pt x="269240" y="125331"/>
                  <a:pt x="350520" y="116864"/>
                  <a:pt x="350520" y="116864"/>
                </a:cubicBezTo>
                <a:lnTo>
                  <a:pt x="350520" y="116864"/>
                </a:lnTo>
              </a:path>
            </a:pathLst>
          </a:custGeom>
          <a:solidFill>
            <a:schemeClr val="bg1">
              <a:alpha val="0"/>
            </a:schemeClr>
          </a:solidFill>
          <a:ln w="12700">
            <a:solidFill>
              <a:schemeClr val="accent6"/>
            </a:solidFill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7A351E3E-4243-B491-0269-884793E9F65C}"/>
              </a:ext>
            </a:extLst>
          </p:cNvPr>
          <p:cNvSpPr/>
          <p:nvPr/>
        </p:nvSpPr>
        <p:spPr>
          <a:xfrm rot="5400000">
            <a:off x="6801789" y="2320556"/>
            <a:ext cx="350520" cy="182904"/>
          </a:xfrm>
          <a:custGeom>
            <a:avLst/>
            <a:gdLst>
              <a:gd name="connsiteX0" fmla="*/ 0 w 350520"/>
              <a:gd name="connsiteY0" fmla="*/ 172744 h 182904"/>
              <a:gd name="connsiteX1" fmla="*/ 25400 w 350520"/>
              <a:gd name="connsiteY1" fmla="*/ 24 h 182904"/>
              <a:gd name="connsiteX2" fmla="*/ 60960 w 350520"/>
              <a:gd name="connsiteY2" fmla="*/ 182904 h 182904"/>
              <a:gd name="connsiteX3" fmla="*/ 91440 w 350520"/>
              <a:gd name="connsiteY3" fmla="*/ 24 h 182904"/>
              <a:gd name="connsiteX4" fmla="*/ 132080 w 350520"/>
              <a:gd name="connsiteY4" fmla="*/ 172744 h 182904"/>
              <a:gd name="connsiteX5" fmla="*/ 162560 w 350520"/>
              <a:gd name="connsiteY5" fmla="*/ 5104 h 182904"/>
              <a:gd name="connsiteX6" fmla="*/ 193040 w 350520"/>
              <a:gd name="connsiteY6" fmla="*/ 177824 h 182904"/>
              <a:gd name="connsiteX7" fmla="*/ 228600 w 350520"/>
              <a:gd name="connsiteY7" fmla="*/ 5104 h 182904"/>
              <a:gd name="connsiteX8" fmla="*/ 248920 w 350520"/>
              <a:gd name="connsiteY8" fmla="*/ 106704 h 182904"/>
              <a:gd name="connsiteX9" fmla="*/ 350520 w 350520"/>
              <a:gd name="connsiteY9" fmla="*/ 116864 h 182904"/>
              <a:gd name="connsiteX10" fmla="*/ 350520 w 350520"/>
              <a:gd name="connsiteY10" fmla="*/ 116864 h 18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0520" h="182904">
                <a:moveTo>
                  <a:pt x="0" y="172744"/>
                </a:moveTo>
                <a:cubicBezTo>
                  <a:pt x="7620" y="85537"/>
                  <a:pt x="15240" y="-1669"/>
                  <a:pt x="25400" y="24"/>
                </a:cubicBezTo>
                <a:cubicBezTo>
                  <a:pt x="35560" y="1717"/>
                  <a:pt x="49953" y="182904"/>
                  <a:pt x="60960" y="182904"/>
                </a:cubicBezTo>
                <a:cubicBezTo>
                  <a:pt x="71967" y="182904"/>
                  <a:pt x="79587" y="1717"/>
                  <a:pt x="91440" y="24"/>
                </a:cubicBezTo>
                <a:cubicBezTo>
                  <a:pt x="103293" y="-1669"/>
                  <a:pt x="120227" y="171897"/>
                  <a:pt x="132080" y="172744"/>
                </a:cubicBezTo>
                <a:cubicBezTo>
                  <a:pt x="143933" y="173591"/>
                  <a:pt x="152400" y="4257"/>
                  <a:pt x="162560" y="5104"/>
                </a:cubicBezTo>
                <a:cubicBezTo>
                  <a:pt x="172720" y="5951"/>
                  <a:pt x="182033" y="177824"/>
                  <a:pt x="193040" y="177824"/>
                </a:cubicBezTo>
                <a:cubicBezTo>
                  <a:pt x="204047" y="177824"/>
                  <a:pt x="219287" y="16957"/>
                  <a:pt x="228600" y="5104"/>
                </a:cubicBezTo>
                <a:cubicBezTo>
                  <a:pt x="237913" y="-6749"/>
                  <a:pt x="228600" y="88077"/>
                  <a:pt x="248920" y="106704"/>
                </a:cubicBezTo>
                <a:cubicBezTo>
                  <a:pt x="269240" y="125331"/>
                  <a:pt x="350520" y="116864"/>
                  <a:pt x="350520" y="116864"/>
                </a:cubicBezTo>
                <a:lnTo>
                  <a:pt x="350520" y="116864"/>
                </a:lnTo>
              </a:path>
            </a:pathLst>
          </a:custGeom>
          <a:solidFill>
            <a:schemeClr val="bg1">
              <a:alpha val="0"/>
            </a:schemeClr>
          </a:solidFill>
          <a:ln w="12700">
            <a:solidFill>
              <a:schemeClr val="accent6"/>
            </a:solidFill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771728-B90C-3553-A55F-92F2A073AD36}"/>
              </a:ext>
            </a:extLst>
          </p:cNvPr>
          <p:cNvSpPr txBox="1"/>
          <p:nvPr/>
        </p:nvSpPr>
        <p:spPr>
          <a:xfrm>
            <a:off x="6466122" y="3523390"/>
            <a:ext cx="319959" cy="1692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2"/>
                </a:solidFill>
              </a:rPr>
              <a:t>ICT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E8DDCC8-4BB5-B6EC-F6D5-3613C7C74AC8}"/>
              </a:ext>
            </a:extLst>
          </p:cNvPr>
          <p:cNvCxnSpPr>
            <a:cxnSpLocks/>
          </p:cNvCxnSpPr>
          <p:nvPr/>
        </p:nvCxnSpPr>
        <p:spPr>
          <a:xfrm flipH="1" flipV="1">
            <a:off x="6425473" y="2876942"/>
            <a:ext cx="160083" cy="632507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0B47062-7ADC-AAC7-E4F4-084865E83545}"/>
              </a:ext>
            </a:extLst>
          </p:cNvPr>
          <p:cNvSpPr txBox="1"/>
          <p:nvPr/>
        </p:nvSpPr>
        <p:spPr>
          <a:xfrm>
            <a:off x="6952041" y="3493193"/>
            <a:ext cx="562012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100" dirty="0">
                <a:solidFill>
                  <a:schemeClr val="accent2"/>
                </a:solidFill>
              </a:rPr>
              <a:t>trim </a:t>
            </a:r>
          </a:p>
          <a:p>
            <a:r>
              <a:rPr lang="en-US" sz="1100" dirty="0">
                <a:solidFill>
                  <a:schemeClr val="accent2"/>
                </a:solidFill>
              </a:rPr>
              <a:t>magnet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A7F52BD-8EB2-8852-8EF0-634239B95069}"/>
              </a:ext>
            </a:extLst>
          </p:cNvPr>
          <p:cNvCxnSpPr>
            <a:cxnSpLocks/>
          </p:cNvCxnSpPr>
          <p:nvPr/>
        </p:nvCxnSpPr>
        <p:spPr>
          <a:xfrm flipH="1" flipV="1">
            <a:off x="6577410" y="2927932"/>
            <a:ext cx="399639" cy="610009"/>
          </a:xfrm>
          <a:prstGeom prst="straightConnector1">
            <a:avLst/>
          </a:prstGeom>
          <a:ln w="6350">
            <a:solidFill>
              <a:schemeClr val="accent2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883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5" grpId="0" animBg="1"/>
      <p:bldP spid="29" grpId="0" animBg="1"/>
      <p:bldP spid="40" grpId="0" animBg="1"/>
      <p:bldP spid="41" grpId="0" animBg="1"/>
      <p:bldP spid="61" grpId="0" animBg="1"/>
      <p:bldP spid="70" grpId="0" animBg="1"/>
      <p:bldP spid="82" grpId="0" animBg="1"/>
      <p:bldP spid="92" grpId="0" animBg="1"/>
      <p:bldP spid="105" grpId="0" animBg="1"/>
      <p:bldP spid="110" grpId="0" animBg="1"/>
      <p:bldP spid="116" grpId="0" animBg="1"/>
      <p:bldP spid="104" grpId="0" animBg="1"/>
      <p:bldP spid="13" grpId="0" animBg="1"/>
      <p:bldP spid="16" grpId="0" animBg="1"/>
      <p:bldP spid="19" grpId="0" animBg="1"/>
      <p:bldP spid="23" grpId="0" animBg="1"/>
      <p:bldP spid="39" grpId="0" animBg="1"/>
      <p:bldP spid="5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640080"/>
          </a:xfrm>
        </p:spPr>
        <p:txBody>
          <a:bodyPr/>
          <a:lstStyle/>
          <a:p>
            <a:r>
              <a:rPr lang="en-US" dirty="0" err="1"/>
              <a:t>Xgun</a:t>
            </a:r>
            <a:r>
              <a:rPr lang="en-US" dirty="0"/>
              <a:t> test history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A1BB1116-B489-DDD9-3790-4A153464A6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4457" y="685800"/>
            <a:ext cx="8372901" cy="374786"/>
          </a:xfrm>
        </p:spPr>
        <p:txBody>
          <a:bodyPr/>
          <a:lstStyle/>
          <a:p>
            <a:r>
              <a:rPr lang="en-US" dirty="0"/>
              <a:t>See “EXTRA” slides for details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B62ED1B-C842-4394-5EC4-FF1F666B6266}"/>
              </a:ext>
            </a:extLst>
          </p:cNvPr>
          <p:cNvGrpSpPr/>
          <p:nvPr/>
        </p:nvGrpSpPr>
        <p:grpSpPr>
          <a:xfrm>
            <a:off x="522326" y="1656403"/>
            <a:ext cx="2078259" cy="2977604"/>
            <a:chOff x="4664770" y="2281546"/>
            <a:chExt cx="2225158" cy="3245441"/>
          </a:xfrm>
        </p:grpSpPr>
        <p:sp>
          <p:nvSpPr>
            <p:cNvPr id="121" name="Rectangle 13">
              <a:extLst>
                <a:ext uri="{FF2B5EF4-FFF2-40B4-BE49-F238E27FC236}">
                  <a16:creationId xmlns:a16="http://schemas.microsoft.com/office/drawing/2014/main" id="{6B10FA03-7E30-1822-245D-56F09ACC54EB}"/>
                </a:ext>
              </a:extLst>
            </p:cNvPr>
            <p:cNvSpPr/>
            <p:nvPr/>
          </p:nvSpPr>
          <p:spPr>
            <a:xfrm>
              <a:off x="4664770" y="2281546"/>
              <a:ext cx="2208860" cy="3245441"/>
            </a:xfrm>
            <a:custGeom>
              <a:avLst/>
              <a:gdLst>
                <a:gd name="connsiteX0" fmla="*/ 0 w 2306272"/>
                <a:gd name="connsiteY0" fmla="*/ 0 h 3111781"/>
                <a:gd name="connsiteX1" fmla="*/ 2306272 w 2306272"/>
                <a:gd name="connsiteY1" fmla="*/ 0 h 3111781"/>
                <a:gd name="connsiteX2" fmla="*/ 2306272 w 2306272"/>
                <a:gd name="connsiteY2" fmla="*/ 3111781 h 3111781"/>
                <a:gd name="connsiteX3" fmla="*/ 0 w 2306272"/>
                <a:gd name="connsiteY3" fmla="*/ 3111781 h 3111781"/>
                <a:gd name="connsiteX4" fmla="*/ 0 w 2306272"/>
                <a:gd name="connsiteY4" fmla="*/ 0 h 3111781"/>
                <a:gd name="connsiteX0" fmla="*/ 2306272 w 2397712"/>
                <a:gd name="connsiteY0" fmla="*/ 0 h 3111781"/>
                <a:gd name="connsiteX1" fmla="*/ 2306272 w 2397712"/>
                <a:gd name="connsiteY1" fmla="*/ 3111781 h 3111781"/>
                <a:gd name="connsiteX2" fmla="*/ 0 w 2397712"/>
                <a:gd name="connsiteY2" fmla="*/ 3111781 h 3111781"/>
                <a:gd name="connsiteX3" fmla="*/ 0 w 2397712"/>
                <a:gd name="connsiteY3" fmla="*/ 0 h 3111781"/>
                <a:gd name="connsiteX4" fmla="*/ 2397712 w 2397712"/>
                <a:gd name="connsiteY4" fmla="*/ 91440 h 3111781"/>
                <a:gd name="connsiteX0" fmla="*/ 2306272 w 2306272"/>
                <a:gd name="connsiteY0" fmla="*/ 0 h 3111781"/>
                <a:gd name="connsiteX1" fmla="*/ 2306272 w 2306272"/>
                <a:gd name="connsiteY1" fmla="*/ 3111781 h 3111781"/>
                <a:gd name="connsiteX2" fmla="*/ 0 w 2306272"/>
                <a:gd name="connsiteY2" fmla="*/ 3111781 h 3111781"/>
                <a:gd name="connsiteX3" fmla="*/ 0 w 2306272"/>
                <a:gd name="connsiteY3" fmla="*/ 0 h 3111781"/>
                <a:gd name="connsiteX0" fmla="*/ 2306272 w 2306649"/>
                <a:gd name="connsiteY0" fmla="*/ 0 h 3111781"/>
                <a:gd name="connsiteX1" fmla="*/ 2306649 w 2306649"/>
                <a:gd name="connsiteY1" fmla="*/ 751981 h 3111781"/>
                <a:gd name="connsiteX2" fmla="*/ 2306272 w 2306649"/>
                <a:gd name="connsiteY2" fmla="*/ 3111781 h 3111781"/>
                <a:gd name="connsiteX3" fmla="*/ 0 w 2306649"/>
                <a:gd name="connsiteY3" fmla="*/ 3111781 h 3111781"/>
                <a:gd name="connsiteX4" fmla="*/ 0 w 2306649"/>
                <a:gd name="connsiteY4" fmla="*/ 0 h 3111781"/>
                <a:gd name="connsiteX0" fmla="*/ 2306649 w 2306649"/>
                <a:gd name="connsiteY0" fmla="*/ 751981 h 3111781"/>
                <a:gd name="connsiteX1" fmla="*/ 2306272 w 2306649"/>
                <a:gd name="connsiteY1" fmla="*/ 3111781 h 3111781"/>
                <a:gd name="connsiteX2" fmla="*/ 0 w 2306649"/>
                <a:gd name="connsiteY2" fmla="*/ 3111781 h 3111781"/>
                <a:gd name="connsiteX3" fmla="*/ 0 w 2306649"/>
                <a:gd name="connsiteY3" fmla="*/ 0 h 311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6649" h="3111781">
                  <a:moveTo>
                    <a:pt x="2306649" y="751981"/>
                  </a:moveTo>
                  <a:cubicBezTo>
                    <a:pt x="2306523" y="1538581"/>
                    <a:pt x="2306398" y="2325181"/>
                    <a:pt x="2306272" y="3111781"/>
                  </a:cubicBezTo>
                  <a:lnTo>
                    <a:pt x="0" y="3111781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F610F43C-12A7-790C-6DD6-0DCAFE631030}"/>
                </a:ext>
              </a:extLst>
            </p:cNvPr>
            <p:cNvGrpSpPr/>
            <p:nvPr/>
          </p:nvGrpSpPr>
          <p:grpSpPr>
            <a:xfrm>
              <a:off x="4681068" y="2337106"/>
              <a:ext cx="2208860" cy="1899262"/>
              <a:chOff x="4681068" y="2337106"/>
              <a:chExt cx="2208860" cy="1899262"/>
            </a:xfrm>
          </p:grpSpPr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D5D27C4F-E942-B84C-6F34-2D8592D28157}"/>
                  </a:ext>
                </a:extLst>
              </p:cNvPr>
              <p:cNvSpPr txBox="1"/>
              <p:nvPr/>
            </p:nvSpPr>
            <p:spPr>
              <a:xfrm>
                <a:off x="4681068" y="2902910"/>
                <a:ext cx="2208860" cy="133345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marL="171450" indent="-171450">
                  <a:buFont typeface="Courier New" panose="02070309020205020404" pitchFamily="49" charset="0"/>
                  <a:buChar char="o"/>
                </a:pPr>
                <a:r>
                  <a:rPr lang="en-US" sz="1050" dirty="0">
                    <a:solidFill>
                      <a:schemeClr val="tx1">
                        <a:lumMod val="75000"/>
                      </a:schemeClr>
                    </a:solidFill>
                  </a:rPr>
                  <a:t>Achieved 350 MV/m within 70k pulses. </a:t>
                </a:r>
              </a:p>
              <a:p>
                <a:pPr marL="171450" indent="-171450">
                  <a:buFont typeface="Courier New" panose="02070309020205020404" pitchFamily="49" charset="0"/>
                  <a:buChar char="o"/>
                </a:pPr>
                <a:r>
                  <a:rPr lang="en-US" sz="1050" dirty="0">
                    <a:solidFill>
                      <a:schemeClr val="tx1">
                        <a:lumMod val="75000"/>
                      </a:schemeClr>
                    </a:solidFill>
                  </a:rPr>
                  <a:t>A dark current loading region observed.</a:t>
                </a:r>
              </a:p>
              <a:p>
                <a:pPr marL="171450" indent="-171450">
                  <a:buFont typeface="Courier New" panose="02070309020205020404" pitchFamily="49" charset="0"/>
                  <a:buChar char="o"/>
                </a:pPr>
                <a:r>
                  <a:rPr lang="en-US" sz="1050" dirty="0">
                    <a:solidFill>
                      <a:schemeClr val="tx1">
                        <a:lumMod val="75000"/>
                      </a:schemeClr>
                    </a:solidFill>
                  </a:rPr>
                  <a:t>No observable dark current after conditioning. </a:t>
                </a:r>
              </a:p>
              <a:p>
                <a:pPr marL="171450" indent="-171450">
                  <a:buFont typeface="Courier New" panose="02070309020205020404" pitchFamily="49" charset="0"/>
                  <a:buChar char="o"/>
                </a:pPr>
                <a:endParaRPr lang="en-US" sz="105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76BDA4D4-BDDC-DE44-F6FC-DF4FBE1D8130}"/>
                  </a:ext>
                </a:extLst>
              </p:cNvPr>
              <p:cNvSpPr/>
              <p:nvPr/>
            </p:nvSpPr>
            <p:spPr>
              <a:xfrm>
                <a:off x="4692745" y="2337106"/>
                <a:ext cx="2185508" cy="570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US" sz="1400" b="1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Initial </a:t>
                </a:r>
                <a:r>
                  <a:rPr lang="en-US" sz="1400" b="1" dirty="0" err="1">
                    <a:latin typeface="Century Gothic" panose="020B0502020202020204" pitchFamily="34" charset="0"/>
                    <a:ea typeface="Cambria" panose="02040503050406030204" pitchFamily="18" charset="0"/>
                  </a:rPr>
                  <a:t>Xgun</a:t>
                </a:r>
                <a:r>
                  <a:rPr lang="en-US" sz="1400" b="1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 RF conditioning</a:t>
                </a:r>
                <a:r>
                  <a:rPr lang="en-US" sz="1400" b="1" baseline="30000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 [1]</a:t>
                </a:r>
                <a:r>
                  <a:rPr lang="en-US" sz="1400" b="1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 </a:t>
                </a:r>
              </a:p>
            </p:txBody>
          </p:sp>
        </p:grpSp>
      </p:grpSp>
      <p:sp>
        <p:nvSpPr>
          <p:cNvPr id="119" name="Freeform: Shape 206">
            <a:extLst>
              <a:ext uri="{FF2B5EF4-FFF2-40B4-BE49-F238E27FC236}">
                <a16:creationId xmlns:a16="http://schemas.microsoft.com/office/drawing/2014/main" id="{E3474233-CFA9-916A-7F14-85C1F6A75D87}"/>
              </a:ext>
            </a:extLst>
          </p:cNvPr>
          <p:cNvSpPr>
            <a:spLocks noChangeAspect="1"/>
          </p:cNvSpPr>
          <p:nvPr/>
        </p:nvSpPr>
        <p:spPr>
          <a:xfrm>
            <a:off x="550204" y="1144180"/>
            <a:ext cx="1681598" cy="457201"/>
          </a:xfrm>
          <a:custGeom>
            <a:avLst/>
            <a:gdLst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  <a:gd name="connsiteX4" fmla="*/ 50701 w 1660803"/>
              <a:gd name="connsiteY4" fmla="*/ 410674 h 410674"/>
              <a:gd name="connsiteX5" fmla="*/ 166117 w 1660803"/>
              <a:gd name="connsiteY5" fmla="*/ 242316 h 410674"/>
              <a:gd name="connsiteX6" fmla="*/ 0 w 1660803"/>
              <a:gd name="connsiteY6" fmla="*/ 0 h 410674"/>
              <a:gd name="connsiteX0" fmla="*/ 50701 w 1660803"/>
              <a:gd name="connsiteY0" fmla="*/ 410674 h 502114"/>
              <a:gd name="connsiteX1" fmla="*/ 166117 w 1660803"/>
              <a:gd name="connsiteY1" fmla="*/ 242316 h 502114"/>
              <a:gd name="connsiteX2" fmla="*/ 0 w 1660803"/>
              <a:gd name="connsiteY2" fmla="*/ 0 h 502114"/>
              <a:gd name="connsiteX3" fmla="*/ 1494686 w 1660803"/>
              <a:gd name="connsiteY3" fmla="*/ 0 h 502114"/>
              <a:gd name="connsiteX4" fmla="*/ 1660803 w 1660803"/>
              <a:gd name="connsiteY4" fmla="*/ 242316 h 502114"/>
              <a:gd name="connsiteX5" fmla="*/ 1545387 w 1660803"/>
              <a:gd name="connsiteY5" fmla="*/ 410674 h 502114"/>
              <a:gd name="connsiteX6" fmla="*/ 142141 w 1660803"/>
              <a:gd name="connsiteY6" fmla="*/ 502114 h 502114"/>
              <a:gd name="connsiteX0" fmla="*/ 50701 w 1660803"/>
              <a:gd name="connsiteY0" fmla="*/ 410674 h 410674"/>
              <a:gd name="connsiteX1" fmla="*/ 166117 w 1660803"/>
              <a:gd name="connsiteY1" fmla="*/ 242316 h 410674"/>
              <a:gd name="connsiteX2" fmla="*/ 0 w 1660803"/>
              <a:gd name="connsiteY2" fmla="*/ 0 h 410674"/>
              <a:gd name="connsiteX3" fmla="*/ 1494686 w 1660803"/>
              <a:gd name="connsiteY3" fmla="*/ 0 h 410674"/>
              <a:gd name="connsiteX4" fmla="*/ 1660803 w 1660803"/>
              <a:gd name="connsiteY4" fmla="*/ 242316 h 410674"/>
              <a:gd name="connsiteX5" fmla="*/ 1545387 w 1660803"/>
              <a:gd name="connsiteY5" fmla="*/ 410674 h 410674"/>
              <a:gd name="connsiteX0" fmla="*/ 50701 w 1645980"/>
              <a:gd name="connsiteY0" fmla="*/ 410674 h 410674"/>
              <a:gd name="connsiteX1" fmla="*/ 166117 w 1645980"/>
              <a:gd name="connsiteY1" fmla="*/ 242316 h 410674"/>
              <a:gd name="connsiteX2" fmla="*/ 0 w 1645980"/>
              <a:gd name="connsiteY2" fmla="*/ 0 h 410674"/>
              <a:gd name="connsiteX3" fmla="*/ 1494686 w 1645980"/>
              <a:gd name="connsiteY3" fmla="*/ 0 h 410674"/>
              <a:gd name="connsiteX4" fmla="*/ 1645980 w 1645980"/>
              <a:gd name="connsiteY4" fmla="*/ 242316 h 410674"/>
              <a:gd name="connsiteX5" fmla="*/ 1545387 w 1645980"/>
              <a:gd name="connsiteY5" fmla="*/ 410674 h 410674"/>
              <a:gd name="connsiteX0" fmla="*/ 50701 w 1645980"/>
              <a:gd name="connsiteY0" fmla="*/ 410674 h 414918"/>
              <a:gd name="connsiteX1" fmla="*/ 166117 w 1645980"/>
              <a:gd name="connsiteY1" fmla="*/ 242316 h 414918"/>
              <a:gd name="connsiteX2" fmla="*/ 0 w 1645980"/>
              <a:gd name="connsiteY2" fmla="*/ 0 h 414918"/>
              <a:gd name="connsiteX3" fmla="*/ 1494686 w 1645980"/>
              <a:gd name="connsiteY3" fmla="*/ 0 h 414918"/>
              <a:gd name="connsiteX4" fmla="*/ 1645980 w 1645980"/>
              <a:gd name="connsiteY4" fmla="*/ 242316 h 414918"/>
              <a:gd name="connsiteX5" fmla="*/ 1538799 w 1645980"/>
              <a:gd name="connsiteY5" fmla="*/ 414918 h 414918"/>
              <a:gd name="connsiteX0" fmla="*/ 50701 w 1645980"/>
              <a:gd name="connsiteY0" fmla="*/ 410674 h 414918"/>
              <a:gd name="connsiteX1" fmla="*/ 166117 w 1645980"/>
              <a:gd name="connsiteY1" fmla="*/ 242316 h 414918"/>
              <a:gd name="connsiteX2" fmla="*/ 0 w 1645980"/>
              <a:gd name="connsiteY2" fmla="*/ 0 h 414918"/>
              <a:gd name="connsiteX3" fmla="*/ 1532567 w 1645980"/>
              <a:gd name="connsiteY3" fmla="*/ 1415 h 414918"/>
              <a:gd name="connsiteX4" fmla="*/ 1645980 w 1645980"/>
              <a:gd name="connsiteY4" fmla="*/ 242316 h 414918"/>
              <a:gd name="connsiteX5" fmla="*/ 1538799 w 1645980"/>
              <a:gd name="connsiteY5" fmla="*/ 414918 h 414918"/>
              <a:gd name="connsiteX0" fmla="*/ 50701 w 1662450"/>
              <a:gd name="connsiteY0" fmla="*/ 410674 h 414918"/>
              <a:gd name="connsiteX1" fmla="*/ 166117 w 1662450"/>
              <a:gd name="connsiteY1" fmla="*/ 242316 h 414918"/>
              <a:gd name="connsiteX2" fmla="*/ 0 w 1662450"/>
              <a:gd name="connsiteY2" fmla="*/ 0 h 414918"/>
              <a:gd name="connsiteX3" fmla="*/ 1532567 w 1662450"/>
              <a:gd name="connsiteY3" fmla="*/ 1415 h 414918"/>
              <a:gd name="connsiteX4" fmla="*/ 1662450 w 1662450"/>
              <a:gd name="connsiteY4" fmla="*/ 218264 h 414918"/>
              <a:gd name="connsiteX5" fmla="*/ 1538799 w 1662450"/>
              <a:gd name="connsiteY5" fmla="*/ 414918 h 414918"/>
              <a:gd name="connsiteX0" fmla="*/ 50701 w 1662450"/>
              <a:gd name="connsiteY0" fmla="*/ 410674 h 419626"/>
              <a:gd name="connsiteX1" fmla="*/ 166117 w 1662450"/>
              <a:gd name="connsiteY1" fmla="*/ 242316 h 419626"/>
              <a:gd name="connsiteX2" fmla="*/ 0 w 1662450"/>
              <a:gd name="connsiteY2" fmla="*/ 0 h 419626"/>
              <a:gd name="connsiteX3" fmla="*/ 1532567 w 1662450"/>
              <a:gd name="connsiteY3" fmla="*/ 1415 h 419626"/>
              <a:gd name="connsiteX4" fmla="*/ 1662450 w 1662450"/>
              <a:gd name="connsiteY4" fmla="*/ 218264 h 419626"/>
              <a:gd name="connsiteX5" fmla="*/ 1533858 w 1662450"/>
              <a:gd name="connsiteY5" fmla="*/ 419626 h 419626"/>
              <a:gd name="connsiteX0" fmla="*/ 50701 w 1659156"/>
              <a:gd name="connsiteY0" fmla="*/ 410674 h 419626"/>
              <a:gd name="connsiteX1" fmla="*/ 166117 w 1659156"/>
              <a:gd name="connsiteY1" fmla="*/ 242316 h 419626"/>
              <a:gd name="connsiteX2" fmla="*/ 0 w 1659156"/>
              <a:gd name="connsiteY2" fmla="*/ 0 h 419626"/>
              <a:gd name="connsiteX3" fmla="*/ 1532567 w 1659156"/>
              <a:gd name="connsiteY3" fmla="*/ 1415 h 419626"/>
              <a:gd name="connsiteX4" fmla="*/ 1659156 w 1659156"/>
              <a:gd name="connsiteY4" fmla="*/ 211986 h 419626"/>
              <a:gd name="connsiteX5" fmla="*/ 1533858 w 1659156"/>
              <a:gd name="connsiteY5" fmla="*/ 419626 h 419626"/>
              <a:gd name="connsiteX0" fmla="*/ 50701 w 1662450"/>
              <a:gd name="connsiteY0" fmla="*/ 410674 h 419626"/>
              <a:gd name="connsiteX1" fmla="*/ 166117 w 1662450"/>
              <a:gd name="connsiteY1" fmla="*/ 242316 h 419626"/>
              <a:gd name="connsiteX2" fmla="*/ 0 w 1662450"/>
              <a:gd name="connsiteY2" fmla="*/ 0 h 419626"/>
              <a:gd name="connsiteX3" fmla="*/ 1532567 w 1662450"/>
              <a:gd name="connsiteY3" fmla="*/ 1415 h 419626"/>
              <a:gd name="connsiteX4" fmla="*/ 1662450 w 1662450"/>
              <a:gd name="connsiteY4" fmla="*/ 204139 h 419626"/>
              <a:gd name="connsiteX5" fmla="*/ 1533858 w 1662450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32567 w 1660803"/>
              <a:gd name="connsiteY3" fmla="*/ 141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67155 w 1660803"/>
              <a:gd name="connsiteY3" fmla="*/ 298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63861 w 1660803"/>
              <a:gd name="connsiteY3" fmla="*/ 298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7391"/>
              <a:gd name="connsiteY0" fmla="*/ 410674 h 419626"/>
              <a:gd name="connsiteX1" fmla="*/ 166117 w 1667391"/>
              <a:gd name="connsiteY1" fmla="*/ 242316 h 419626"/>
              <a:gd name="connsiteX2" fmla="*/ 0 w 1667391"/>
              <a:gd name="connsiteY2" fmla="*/ 0 h 419626"/>
              <a:gd name="connsiteX3" fmla="*/ 1563861 w 1667391"/>
              <a:gd name="connsiteY3" fmla="*/ 2985 h 419626"/>
              <a:gd name="connsiteX4" fmla="*/ 1667391 w 1667391"/>
              <a:gd name="connsiteY4" fmla="*/ 211987 h 419626"/>
              <a:gd name="connsiteX5" fmla="*/ 1533858 w 1667391"/>
              <a:gd name="connsiteY5" fmla="*/ 419626 h 419626"/>
              <a:gd name="connsiteX0" fmla="*/ 50701 w 1667391"/>
              <a:gd name="connsiteY0" fmla="*/ 410828 h 419780"/>
              <a:gd name="connsiteX1" fmla="*/ 166117 w 1667391"/>
              <a:gd name="connsiteY1" fmla="*/ 242470 h 419780"/>
              <a:gd name="connsiteX2" fmla="*/ 0 w 1667391"/>
              <a:gd name="connsiteY2" fmla="*/ 154 h 419780"/>
              <a:gd name="connsiteX3" fmla="*/ 1521038 w 1667391"/>
              <a:gd name="connsiteY3" fmla="*/ 0 h 419780"/>
              <a:gd name="connsiteX4" fmla="*/ 1667391 w 1667391"/>
              <a:gd name="connsiteY4" fmla="*/ 212141 h 419780"/>
              <a:gd name="connsiteX5" fmla="*/ 1533858 w 1667391"/>
              <a:gd name="connsiteY5" fmla="*/ 419780 h 419780"/>
              <a:gd name="connsiteX0" fmla="*/ 50701 w 1662450"/>
              <a:gd name="connsiteY0" fmla="*/ 410828 h 419780"/>
              <a:gd name="connsiteX1" fmla="*/ 166117 w 1662450"/>
              <a:gd name="connsiteY1" fmla="*/ 242470 h 419780"/>
              <a:gd name="connsiteX2" fmla="*/ 0 w 1662450"/>
              <a:gd name="connsiteY2" fmla="*/ 154 h 419780"/>
              <a:gd name="connsiteX3" fmla="*/ 1521038 w 1662450"/>
              <a:gd name="connsiteY3" fmla="*/ 0 h 419780"/>
              <a:gd name="connsiteX4" fmla="*/ 1662450 w 1662450"/>
              <a:gd name="connsiteY4" fmla="*/ 212141 h 419780"/>
              <a:gd name="connsiteX5" fmla="*/ 1533858 w 1662450"/>
              <a:gd name="connsiteY5" fmla="*/ 419780 h 41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2450" h="419780">
                <a:moveTo>
                  <a:pt x="50701" y="410828"/>
                </a:moveTo>
                <a:lnTo>
                  <a:pt x="166117" y="242470"/>
                </a:lnTo>
                <a:lnTo>
                  <a:pt x="0" y="154"/>
                </a:lnTo>
                <a:lnTo>
                  <a:pt x="1521038" y="0"/>
                </a:lnTo>
                <a:lnTo>
                  <a:pt x="1662450" y="212141"/>
                </a:lnTo>
                <a:cubicBezTo>
                  <a:pt x="1623978" y="268260"/>
                  <a:pt x="1572330" y="363661"/>
                  <a:pt x="1533858" y="419780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6350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Helvetica"/>
              <a:sym typeface="Helvetica"/>
            </a:endParaRPr>
          </a:p>
        </p:txBody>
      </p:sp>
      <p:sp>
        <p:nvSpPr>
          <p:cNvPr id="120" name="Freeform: Shape 207">
            <a:extLst>
              <a:ext uri="{FF2B5EF4-FFF2-40B4-BE49-F238E27FC236}">
                <a16:creationId xmlns:a16="http://schemas.microsoft.com/office/drawing/2014/main" id="{6C230D3C-8F7B-5D3A-D8C4-466D4CEB6147}"/>
              </a:ext>
            </a:extLst>
          </p:cNvPr>
          <p:cNvSpPr>
            <a:spLocks noChangeAspect="1"/>
          </p:cNvSpPr>
          <p:nvPr/>
        </p:nvSpPr>
        <p:spPr>
          <a:xfrm flipV="1">
            <a:off x="521306" y="1199205"/>
            <a:ext cx="1614353" cy="457201"/>
          </a:xfrm>
          <a:custGeom>
            <a:avLst/>
            <a:gdLst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  <a:gd name="connsiteX4" fmla="*/ 50701 w 1660803"/>
              <a:gd name="connsiteY4" fmla="*/ 410674 h 410674"/>
              <a:gd name="connsiteX5" fmla="*/ 166117 w 1660803"/>
              <a:gd name="connsiteY5" fmla="*/ 242316 h 410674"/>
              <a:gd name="connsiteX6" fmla="*/ 0 w 1660803"/>
              <a:gd name="connsiteY6" fmla="*/ 0 h 410674"/>
              <a:gd name="connsiteX0" fmla="*/ 50701 w 1660803"/>
              <a:gd name="connsiteY0" fmla="*/ 410674 h 502114"/>
              <a:gd name="connsiteX1" fmla="*/ 166117 w 1660803"/>
              <a:gd name="connsiteY1" fmla="*/ 242316 h 502114"/>
              <a:gd name="connsiteX2" fmla="*/ 0 w 1660803"/>
              <a:gd name="connsiteY2" fmla="*/ 0 h 502114"/>
              <a:gd name="connsiteX3" fmla="*/ 1494686 w 1660803"/>
              <a:gd name="connsiteY3" fmla="*/ 0 h 502114"/>
              <a:gd name="connsiteX4" fmla="*/ 1660803 w 1660803"/>
              <a:gd name="connsiteY4" fmla="*/ 242316 h 502114"/>
              <a:gd name="connsiteX5" fmla="*/ 1545387 w 1660803"/>
              <a:gd name="connsiteY5" fmla="*/ 410674 h 502114"/>
              <a:gd name="connsiteX6" fmla="*/ 142141 w 1660803"/>
              <a:gd name="connsiteY6" fmla="*/ 502114 h 502114"/>
              <a:gd name="connsiteX0" fmla="*/ 50701 w 1660803"/>
              <a:gd name="connsiteY0" fmla="*/ 410674 h 410674"/>
              <a:gd name="connsiteX1" fmla="*/ 166117 w 1660803"/>
              <a:gd name="connsiteY1" fmla="*/ 242316 h 410674"/>
              <a:gd name="connsiteX2" fmla="*/ 0 w 1660803"/>
              <a:gd name="connsiteY2" fmla="*/ 0 h 410674"/>
              <a:gd name="connsiteX3" fmla="*/ 1494686 w 1660803"/>
              <a:gd name="connsiteY3" fmla="*/ 0 h 410674"/>
              <a:gd name="connsiteX4" fmla="*/ 1660803 w 1660803"/>
              <a:gd name="connsiteY4" fmla="*/ 242316 h 410674"/>
              <a:gd name="connsiteX5" fmla="*/ 1545387 w 1660803"/>
              <a:gd name="connsiteY5" fmla="*/ 410674 h 410674"/>
              <a:gd name="connsiteX0" fmla="*/ 166117 w 1660803"/>
              <a:gd name="connsiteY0" fmla="*/ 242316 h 410674"/>
              <a:gd name="connsiteX1" fmla="*/ 0 w 1660803"/>
              <a:gd name="connsiteY1" fmla="*/ 0 h 410674"/>
              <a:gd name="connsiteX2" fmla="*/ 1494686 w 1660803"/>
              <a:gd name="connsiteY2" fmla="*/ 0 h 410674"/>
              <a:gd name="connsiteX3" fmla="*/ 1660803 w 1660803"/>
              <a:gd name="connsiteY3" fmla="*/ 242316 h 410674"/>
              <a:gd name="connsiteX4" fmla="*/ 1545387 w 1660803"/>
              <a:gd name="connsiteY4" fmla="*/ 410674 h 410674"/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0803" h="410674">
                <a:moveTo>
                  <a:pt x="0" y="0"/>
                </a:moveTo>
                <a:lnTo>
                  <a:pt x="1494686" y="0"/>
                </a:lnTo>
                <a:lnTo>
                  <a:pt x="1660803" y="242316"/>
                </a:lnTo>
                <a:lnTo>
                  <a:pt x="1545387" y="410674"/>
                </a:lnTo>
              </a:path>
            </a:pathLst>
          </a:custGeom>
          <a:noFill/>
          <a:ln w="6350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Helvetica"/>
              <a:sym typeface="Helvetica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FD46FDF3-38CF-B67A-E084-8289CB38342E}"/>
              </a:ext>
            </a:extLst>
          </p:cNvPr>
          <p:cNvSpPr/>
          <p:nvPr/>
        </p:nvSpPr>
        <p:spPr>
          <a:xfrm>
            <a:off x="798629" y="1225863"/>
            <a:ext cx="1252059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defTabSz="457200">
              <a:defRPr/>
            </a:pPr>
            <a:r>
              <a:rPr lang="en-US" sz="1600" b="1" dirty="0">
                <a:latin typeface="Century Gothic" panose="020B0502020202020204" pitchFamily="34" charset="0"/>
                <a:ea typeface="Cambria" panose="02040503050406030204" pitchFamily="18" charset="0"/>
              </a:rPr>
              <a:t>pre-2020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6301BF2-0CC4-A8CA-8BAE-3462D2398A38}"/>
              </a:ext>
            </a:extLst>
          </p:cNvPr>
          <p:cNvGrpSpPr/>
          <p:nvPr/>
        </p:nvGrpSpPr>
        <p:grpSpPr>
          <a:xfrm>
            <a:off x="2731214" y="1654801"/>
            <a:ext cx="2054775" cy="2977603"/>
            <a:chOff x="4487735" y="2279414"/>
            <a:chExt cx="2197363" cy="2534239"/>
          </a:xfrm>
        </p:grpSpPr>
        <p:sp>
          <p:nvSpPr>
            <p:cNvPr id="103" name="Rectangle 13">
              <a:extLst>
                <a:ext uri="{FF2B5EF4-FFF2-40B4-BE49-F238E27FC236}">
                  <a16:creationId xmlns:a16="http://schemas.microsoft.com/office/drawing/2014/main" id="{627E5F86-CC91-D82F-0A07-ADB2DDA368D1}"/>
                </a:ext>
              </a:extLst>
            </p:cNvPr>
            <p:cNvSpPr/>
            <p:nvPr/>
          </p:nvSpPr>
          <p:spPr>
            <a:xfrm>
              <a:off x="4487735" y="2279414"/>
              <a:ext cx="2182875" cy="2534239"/>
            </a:xfrm>
            <a:custGeom>
              <a:avLst/>
              <a:gdLst>
                <a:gd name="connsiteX0" fmla="*/ 0 w 2306272"/>
                <a:gd name="connsiteY0" fmla="*/ 0 h 3111781"/>
                <a:gd name="connsiteX1" fmla="*/ 2306272 w 2306272"/>
                <a:gd name="connsiteY1" fmla="*/ 0 h 3111781"/>
                <a:gd name="connsiteX2" fmla="*/ 2306272 w 2306272"/>
                <a:gd name="connsiteY2" fmla="*/ 3111781 h 3111781"/>
                <a:gd name="connsiteX3" fmla="*/ 0 w 2306272"/>
                <a:gd name="connsiteY3" fmla="*/ 3111781 h 3111781"/>
                <a:gd name="connsiteX4" fmla="*/ 0 w 2306272"/>
                <a:gd name="connsiteY4" fmla="*/ 0 h 3111781"/>
                <a:gd name="connsiteX0" fmla="*/ 2306272 w 2397712"/>
                <a:gd name="connsiteY0" fmla="*/ 0 h 3111781"/>
                <a:gd name="connsiteX1" fmla="*/ 2306272 w 2397712"/>
                <a:gd name="connsiteY1" fmla="*/ 3111781 h 3111781"/>
                <a:gd name="connsiteX2" fmla="*/ 0 w 2397712"/>
                <a:gd name="connsiteY2" fmla="*/ 3111781 h 3111781"/>
                <a:gd name="connsiteX3" fmla="*/ 0 w 2397712"/>
                <a:gd name="connsiteY3" fmla="*/ 0 h 3111781"/>
                <a:gd name="connsiteX4" fmla="*/ 2397712 w 2397712"/>
                <a:gd name="connsiteY4" fmla="*/ 91440 h 3111781"/>
                <a:gd name="connsiteX0" fmla="*/ 2306272 w 2306272"/>
                <a:gd name="connsiteY0" fmla="*/ 0 h 3111781"/>
                <a:gd name="connsiteX1" fmla="*/ 2306272 w 2306272"/>
                <a:gd name="connsiteY1" fmla="*/ 3111781 h 3111781"/>
                <a:gd name="connsiteX2" fmla="*/ 0 w 2306272"/>
                <a:gd name="connsiteY2" fmla="*/ 3111781 h 3111781"/>
                <a:gd name="connsiteX3" fmla="*/ 0 w 2306272"/>
                <a:gd name="connsiteY3" fmla="*/ 0 h 3111781"/>
                <a:gd name="connsiteX0" fmla="*/ 2306272 w 2306649"/>
                <a:gd name="connsiteY0" fmla="*/ 0 h 3111781"/>
                <a:gd name="connsiteX1" fmla="*/ 2306649 w 2306649"/>
                <a:gd name="connsiteY1" fmla="*/ 751981 h 3111781"/>
                <a:gd name="connsiteX2" fmla="*/ 2306272 w 2306649"/>
                <a:gd name="connsiteY2" fmla="*/ 3111781 h 3111781"/>
                <a:gd name="connsiteX3" fmla="*/ 0 w 2306649"/>
                <a:gd name="connsiteY3" fmla="*/ 3111781 h 3111781"/>
                <a:gd name="connsiteX4" fmla="*/ 0 w 2306649"/>
                <a:gd name="connsiteY4" fmla="*/ 0 h 3111781"/>
                <a:gd name="connsiteX0" fmla="*/ 2306649 w 2306649"/>
                <a:gd name="connsiteY0" fmla="*/ 751981 h 3111781"/>
                <a:gd name="connsiteX1" fmla="*/ 2306272 w 2306649"/>
                <a:gd name="connsiteY1" fmla="*/ 3111781 h 3111781"/>
                <a:gd name="connsiteX2" fmla="*/ 0 w 2306649"/>
                <a:gd name="connsiteY2" fmla="*/ 3111781 h 3111781"/>
                <a:gd name="connsiteX3" fmla="*/ 0 w 2306649"/>
                <a:gd name="connsiteY3" fmla="*/ 0 h 311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6649" h="3111781">
                  <a:moveTo>
                    <a:pt x="2306649" y="751981"/>
                  </a:moveTo>
                  <a:cubicBezTo>
                    <a:pt x="2306523" y="1538581"/>
                    <a:pt x="2306398" y="2325181"/>
                    <a:pt x="2306272" y="3111781"/>
                  </a:cubicBezTo>
                  <a:lnTo>
                    <a:pt x="0" y="3111781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>
                  <a:lumMod val="60000"/>
                  <a:lumOff val="40000"/>
                </a:schemeClr>
              </a:solidFill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8031A67B-8709-FE85-D89D-3D7A7607D78C}"/>
                </a:ext>
              </a:extLst>
            </p:cNvPr>
            <p:cNvGrpSpPr/>
            <p:nvPr/>
          </p:nvGrpSpPr>
          <p:grpSpPr>
            <a:xfrm>
              <a:off x="4502222" y="2326553"/>
              <a:ext cx="2182876" cy="1578575"/>
              <a:chOff x="4502222" y="2326553"/>
              <a:chExt cx="2182876" cy="1578575"/>
            </a:xfrm>
          </p:grpSpPr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75F8E49E-FDF9-BC68-3439-6FBB544A5542}"/>
                  </a:ext>
                </a:extLst>
              </p:cNvPr>
              <p:cNvSpPr txBox="1"/>
              <p:nvPr/>
            </p:nvSpPr>
            <p:spPr>
              <a:xfrm>
                <a:off x="4502222" y="2588836"/>
                <a:ext cx="2182876" cy="1316292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marL="171450" indent="-171450">
                  <a:buFont typeface="Courier New" panose="02070309020205020404" pitchFamily="49" charset="0"/>
                  <a:buChar char="o"/>
                </a:pPr>
                <a:r>
                  <a:rPr lang="en-US" sz="1050" dirty="0">
                    <a:solidFill>
                      <a:schemeClr val="tx1">
                        <a:lumMod val="75000"/>
                      </a:schemeClr>
                    </a:solidFill>
                  </a:rPr>
                  <a:t>High gradient (</a:t>
                </a:r>
                <a:r>
                  <a:rPr lang="en-US" sz="1050" b="1" dirty="0">
                    <a:solidFill>
                      <a:schemeClr val="accent6"/>
                    </a:solidFill>
                  </a:rPr>
                  <a:t>388 MV/m</a:t>
                </a:r>
                <a:r>
                  <a:rPr lang="en-US" sz="1050" dirty="0">
                    <a:solidFill>
                      <a:schemeClr val="tx1">
                        <a:lumMod val="75000"/>
                      </a:schemeClr>
                    </a:solidFill>
                  </a:rPr>
                  <a:t>) </a:t>
                </a:r>
                <a:r>
                  <a:rPr lang="en-US" sz="1050" dirty="0"/>
                  <a:t>verified through beam energy measurement.</a:t>
                </a:r>
              </a:p>
              <a:p>
                <a:pPr marL="171450" indent="-171450">
                  <a:buFont typeface="Courier New" panose="02070309020205020404" pitchFamily="49" charset="0"/>
                  <a:buChar char="o"/>
                </a:pPr>
                <a:r>
                  <a:rPr lang="en-US" sz="1050" dirty="0"/>
                  <a:t>Beam energy characterized (~2.7 MeV)</a:t>
                </a:r>
              </a:p>
              <a:p>
                <a:pPr marL="171450" indent="-171450">
                  <a:buFont typeface="Courier New" panose="02070309020205020404" pitchFamily="49" charset="0"/>
                  <a:buChar char="o"/>
                </a:pPr>
                <a:r>
                  <a:rPr lang="en-US" sz="1050" dirty="0"/>
                  <a:t>Low breakdown rate confirmed (&gt;500,000 shots, BDR&lt;10</a:t>
                </a:r>
                <a:r>
                  <a:rPr lang="en-US" sz="1050" baseline="30000" dirty="0"/>
                  <a:t>−5</a:t>
                </a:r>
                <a:r>
                  <a:rPr lang="en-US" sz="1050" dirty="0"/>
                  <a:t>).</a:t>
                </a:r>
              </a:p>
              <a:p>
                <a:pPr marL="171450" indent="-171450">
                  <a:buFont typeface="Courier New" panose="02070309020205020404" pitchFamily="49" charset="0"/>
                  <a:buChar char="o"/>
                </a:pPr>
                <a:endParaRPr lang="en-US" sz="105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535D1963-1C15-4EF5-F432-2D134323D6DC}"/>
                  </a:ext>
                </a:extLst>
              </p:cNvPr>
              <p:cNvSpPr/>
              <p:nvPr/>
            </p:nvSpPr>
            <p:spPr>
              <a:xfrm>
                <a:off x="4578162" y="2326553"/>
                <a:ext cx="2012127" cy="2619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US" sz="1400" b="1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1</a:t>
                </a:r>
                <a:r>
                  <a:rPr lang="en-US" sz="1400" b="1" baseline="30000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st</a:t>
                </a:r>
                <a:r>
                  <a:rPr lang="en-US" sz="1400" b="1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 beam test </a:t>
                </a:r>
                <a:r>
                  <a:rPr lang="en-US" sz="1400" b="1" baseline="30000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[1] </a:t>
                </a:r>
              </a:p>
            </p:txBody>
          </p:sp>
        </p:grpSp>
      </p:grpSp>
      <p:sp>
        <p:nvSpPr>
          <p:cNvPr id="101" name="Freeform: Shape 247">
            <a:extLst>
              <a:ext uri="{FF2B5EF4-FFF2-40B4-BE49-F238E27FC236}">
                <a16:creationId xmlns:a16="http://schemas.microsoft.com/office/drawing/2014/main" id="{727220CC-1B0B-1043-FEBF-1F7546FF592E}"/>
              </a:ext>
            </a:extLst>
          </p:cNvPr>
          <p:cNvSpPr>
            <a:spLocks noChangeAspect="1"/>
          </p:cNvSpPr>
          <p:nvPr/>
        </p:nvSpPr>
        <p:spPr>
          <a:xfrm>
            <a:off x="2761649" y="1144180"/>
            <a:ext cx="1681595" cy="457201"/>
          </a:xfrm>
          <a:custGeom>
            <a:avLst/>
            <a:gdLst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  <a:gd name="connsiteX4" fmla="*/ 50701 w 1660803"/>
              <a:gd name="connsiteY4" fmla="*/ 410674 h 410674"/>
              <a:gd name="connsiteX5" fmla="*/ 166117 w 1660803"/>
              <a:gd name="connsiteY5" fmla="*/ 242316 h 410674"/>
              <a:gd name="connsiteX6" fmla="*/ 0 w 1660803"/>
              <a:gd name="connsiteY6" fmla="*/ 0 h 410674"/>
              <a:gd name="connsiteX0" fmla="*/ 50701 w 1660803"/>
              <a:gd name="connsiteY0" fmla="*/ 410674 h 502114"/>
              <a:gd name="connsiteX1" fmla="*/ 166117 w 1660803"/>
              <a:gd name="connsiteY1" fmla="*/ 242316 h 502114"/>
              <a:gd name="connsiteX2" fmla="*/ 0 w 1660803"/>
              <a:gd name="connsiteY2" fmla="*/ 0 h 502114"/>
              <a:gd name="connsiteX3" fmla="*/ 1494686 w 1660803"/>
              <a:gd name="connsiteY3" fmla="*/ 0 h 502114"/>
              <a:gd name="connsiteX4" fmla="*/ 1660803 w 1660803"/>
              <a:gd name="connsiteY4" fmla="*/ 242316 h 502114"/>
              <a:gd name="connsiteX5" fmla="*/ 1545387 w 1660803"/>
              <a:gd name="connsiteY5" fmla="*/ 410674 h 502114"/>
              <a:gd name="connsiteX6" fmla="*/ 142141 w 1660803"/>
              <a:gd name="connsiteY6" fmla="*/ 502114 h 502114"/>
              <a:gd name="connsiteX0" fmla="*/ 50701 w 1660803"/>
              <a:gd name="connsiteY0" fmla="*/ 410674 h 410674"/>
              <a:gd name="connsiteX1" fmla="*/ 166117 w 1660803"/>
              <a:gd name="connsiteY1" fmla="*/ 242316 h 410674"/>
              <a:gd name="connsiteX2" fmla="*/ 0 w 1660803"/>
              <a:gd name="connsiteY2" fmla="*/ 0 h 410674"/>
              <a:gd name="connsiteX3" fmla="*/ 1494686 w 1660803"/>
              <a:gd name="connsiteY3" fmla="*/ 0 h 410674"/>
              <a:gd name="connsiteX4" fmla="*/ 1660803 w 1660803"/>
              <a:gd name="connsiteY4" fmla="*/ 242316 h 410674"/>
              <a:gd name="connsiteX5" fmla="*/ 1545387 w 1660803"/>
              <a:gd name="connsiteY5" fmla="*/ 410674 h 410674"/>
              <a:gd name="connsiteX0" fmla="*/ 50701 w 1645980"/>
              <a:gd name="connsiteY0" fmla="*/ 410674 h 410674"/>
              <a:gd name="connsiteX1" fmla="*/ 166117 w 1645980"/>
              <a:gd name="connsiteY1" fmla="*/ 242316 h 410674"/>
              <a:gd name="connsiteX2" fmla="*/ 0 w 1645980"/>
              <a:gd name="connsiteY2" fmla="*/ 0 h 410674"/>
              <a:gd name="connsiteX3" fmla="*/ 1494686 w 1645980"/>
              <a:gd name="connsiteY3" fmla="*/ 0 h 410674"/>
              <a:gd name="connsiteX4" fmla="*/ 1645980 w 1645980"/>
              <a:gd name="connsiteY4" fmla="*/ 242316 h 410674"/>
              <a:gd name="connsiteX5" fmla="*/ 1545387 w 1645980"/>
              <a:gd name="connsiteY5" fmla="*/ 410674 h 410674"/>
              <a:gd name="connsiteX0" fmla="*/ 50701 w 1645980"/>
              <a:gd name="connsiteY0" fmla="*/ 410674 h 414918"/>
              <a:gd name="connsiteX1" fmla="*/ 166117 w 1645980"/>
              <a:gd name="connsiteY1" fmla="*/ 242316 h 414918"/>
              <a:gd name="connsiteX2" fmla="*/ 0 w 1645980"/>
              <a:gd name="connsiteY2" fmla="*/ 0 h 414918"/>
              <a:gd name="connsiteX3" fmla="*/ 1494686 w 1645980"/>
              <a:gd name="connsiteY3" fmla="*/ 0 h 414918"/>
              <a:gd name="connsiteX4" fmla="*/ 1645980 w 1645980"/>
              <a:gd name="connsiteY4" fmla="*/ 242316 h 414918"/>
              <a:gd name="connsiteX5" fmla="*/ 1538799 w 1645980"/>
              <a:gd name="connsiteY5" fmla="*/ 414918 h 414918"/>
              <a:gd name="connsiteX0" fmla="*/ 50701 w 1645980"/>
              <a:gd name="connsiteY0" fmla="*/ 410674 h 414918"/>
              <a:gd name="connsiteX1" fmla="*/ 166117 w 1645980"/>
              <a:gd name="connsiteY1" fmla="*/ 242316 h 414918"/>
              <a:gd name="connsiteX2" fmla="*/ 0 w 1645980"/>
              <a:gd name="connsiteY2" fmla="*/ 0 h 414918"/>
              <a:gd name="connsiteX3" fmla="*/ 1532567 w 1645980"/>
              <a:gd name="connsiteY3" fmla="*/ 1415 h 414918"/>
              <a:gd name="connsiteX4" fmla="*/ 1645980 w 1645980"/>
              <a:gd name="connsiteY4" fmla="*/ 242316 h 414918"/>
              <a:gd name="connsiteX5" fmla="*/ 1538799 w 1645980"/>
              <a:gd name="connsiteY5" fmla="*/ 414918 h 414918"/>
              <a:gd name="connsiteX0" fmla="*/ 50701 w 1662450"/>
              <a:gd name="connsiteY0" fmla="*/ 410674 h 414918"/>
              <a:gd name="connsiteX1" fmla="*/ 166117 w 1662450"/>
              <a:gd name="connsiteY1" fmla="*/ 242316 h 414918"/>
              <a:gd name="connsiteX2" fmla="*/ 0 w 1662450"/>
              <a:gd name="connsiteY2" fmla="*/ 0 h 414918"/>
              <a:gd name="connsiteX3" fmla="*/ 1532567 w 1662450"/>
              <a:gd name="connsiteY3" fmla="*/ 1415 h 414918"/>
              <a:gd name="connsiteX4" fmla="*/ 1662450 w 1662450"/>
              <a:gd name="connsiteY4" fmla="*/ 218264 h 414918"/>
              <a:gd name="connsiteX5" fmla="*/ 1538799 w 1662450"/>
              <a:gd name="connsiteY5" fmla="*/ 414918 h 414918"/>
              <a:gd name="connsiteX0" fmla="*/ 50701 w 1662450"/>
              <a:gd name="connsiteY0" fmla="*/ 410674 h 419626"/>
              <a:gd name="connsiteX1" fmla="*/ 166117 w 1662450"/>
              <a:gd name="connsiteY1" fmla="*/ 242316 h 419626"/>
              <a:gd name="connsiteX2" fmla="*/ 0 w 1662450"/>
              <a:gd name="connsiteY2" fmla="*/ 0 h 419626"/>
              <a:gd name="connsiteX3" fmla="*/ 1532567 w 1662450"/>
              <a:gd name="connsiteY3" fmla="*/ 1415 h 419626"/>
              <a:gd name="connsiteX4" fmla="*/ 1662450 w 1662450"/>
              <a:gd name="connsiteY4" fmla="*/ 218264 h 419626"/>
              <a:gd name="connsiteX5" fmla="*/ 1533858 w 1662450"/>
              <a:gd name="connsiteY5" fmla="*/ 419626 h 419626"/>
              <a:gd name="connsiteX0" fmla="*/ 50701 w 1659156"/>
              <a:gd name="connsiteY0" fmla="*/ 410674 h 419626"/>
              <a:gd name="connsiteX1" fmla="*/ 166117 w 1659156"/>
              <a:gd name="connsiteY1" fmla="*/ 242316 h 419626"/>
              <a:gd name="connsiteX2" fmla="*/ 0 w 1659156"/>
              <a:gd name="connsiteY2" fmla="*/ 0 h 419626"/>
              <a:gd name="connsiteX3" fmla="*/ 1532567 w 1659156"/>
              <a:gd name="connsiteY3" fmla="*/ 1415 h 419626"/>
              <a:gd name="connsiteX4" fmla="*/ 1659156 w 1659156"/>
              <a:gd name="connsiteY4" fmla="*/ 211986 h 419626"/>
              <a:gd name="connsiteX5" fmla="*/ 1533858 w 1659156"/>
              <a:gd name="connsiteY5" fmla="*/ 419626 h 419626"/>
              <a:gd name="connsiteX0" fmla="*/ 50701 w 1662450"/>
              <a:gd name="connsiteY0" fmla="*/ 410674 h 419626"/>
              <a:gd name="connsiteX1" fmla="*/ 166117 w 1662450"/>
              <a:gd name="connsiteY1" fmla="*/ 242316 h 419626"/>
              <a:gd name="connsiteX2" fmla="*/ 0 w 1662450"/>
              <a:gd name="connsiteY2" fmla="*/ 0 h 419626"/>
              <a:gd name="connsiteX3" fmla="*/ 1532567 w 1662450"/>
              <a:gd name="connsiteY3" fmla="*/ 1415 h 419626"/>
              <a:gd name="connsiteX4" fmla="*/ 1662450 w 1662450"/>
              <a:gd name="connsiteY4" fmla="*/ 204139 h 419626"/>
              <a:gd name="connsiteX5" fmla="*/ 1533858 w 1662450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32567 w 1660803"/>
              <a:gd name="connsiteY3" fmla="*/ 141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67155 w 1660803"/>
              <a:gd name="connsiteY3" fmla="*/ 298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63861 w 1660803"/>
              <a:gd name="connsiteY3" fmla="*/ 298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7391"/>
              <a:gd name="connsiteY0" fmla="*/ 410674 h 419626"/>
              <a:gd name="connsiteX1" fmla="*/ 166117 w 1667391"/>
              <a:gd name="connsiteY1" fmla="*/ 242316 h 419626"/>
              <a:gd name="connsiteX2" fmla="*/ 0 w 1667391"/>
              <a:gd name="connsiteY2" fmla="*/ 0 h 419626"/>
              <a:gd name="connsiteX3" fmla="*/ 1563861 w 1667391"/>
              <a:gd name="connsiteY3" fmla="*/ 2985 h 419626"/>
              <a:gd name="connsiteX4" fmla="*/ 1667391 w 1667391"/>
              <a:gd name="connsiteY4" fmla="*/ 211987 h 419626"/>
              <a:gd name="connsiteX5" fmla="*/ 1533858 w 1667391"/>
              <a:gd name="connsiteY5" fmla="*/ 419626 h 419626"/>
              <a:gd name="connsiteX0" fmla="*/ 50701 w 1667391"/>
              <a:gd name="connsiteY0" fmla="*/ 410828 h 419780"/>
              <a:gd name="connsiteX1" fmla="*/ 166117 w 1667391"/>
              <a:gd name="connsiteY1" fmla="*/ 242470 h 419780"/>
              <a:gd name="connsiteX2" fmla="*/ 0 w 1667391"/>
              <a:gd name="connsiteY2" fmla="*/ 154 h 419780"/>
              <a:gd name="connsiteX3" fmla="*/ 1521038 w 1667391"/>
              <a:gd name="connsiteY3" fmla="*/ 0 h 419780"/>
              <a:gd name="connsiteX4" fmla="*/ 1667391 w 1667391"/>
              <a:gd name="connsiteY4" fmla="*/ 212141 h 419780"/>
              <a:gd name="connsiteX5" fmla="*/ 1533858 w 1667391"/>
              <a:gd name="connsiteY5" fmla="*/ 419780 h 419780"/>
              <a:gd name="connsiteX0" fmla="*/ 50701 w 1662450"/>
              <a:gd name="connsiteY0" fmla="*/ 410828 h 419780"/>
              <a:gd name="connsiteX1" fmla="*/ 166117 w 1662450"/>
              <a:gd name="connsiteY1" fmla="*/ 242470 h 419780"/>
              <a:gd name="connsiteX2" fmla="*/ 0 w 1662450"/>
              <a:gd name="connsiteY2" fmla="*/ 154 h 419780"/>
              <a:gd name="connsiteX3" fmla="*/ 1521038 w 1662450"/>
              <a:gd name="connsiteY3" fmla="*/ 0 h 419780"/>
              <a:gd name="connsiteX4" fmla="*/ 1662450 w 1662450"/>
              <a:gd name="connsiteY4" fmla="*/ 212141 h 419780"/>
              <a:gd name="connsiteX5" fmla="*/ 1533858 w 1662450"/>
              <a:gd name="connsiteY5" fmla="*/ 419780 h 41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2450" h="419780">
                <a:moveTo>
                  <a:pt x="50701" y="410828"/>
                </a:moveTo>
                <a:lnTo>
                  <a:pt x="166117" y="242470"/>
                </a:lnTo>
                <a:lnTo>
                  <a:pt x="0" y="154"/>
                </a:lnTo>
                <a:lnTo>
                  <a:pt x="1521038" y="0"/>
                </a:lnTo>
                <a:lnTo>
                  <a:pt x="1662450" y="212141"/>
                </a:lnTo>
                <a:cubicBezTo>
                  <a:pt x="1623978" y="268260"/>
                  <a:pt x="1572330" y="363661"/>
                  <a:pt x="1533858" y="419780"/>
                </a:cubicBezTo>
              </a:path>
            </a:pathLst>
          </a:custGeom>
          <a:solidFill>
            <a:schemeClr val="tx1"/>
          </a:solidFill>
          <a:ln w="6350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Helvetica"/>
              <a:sym typeface="Helvetica"/>
            </a:endParaRPr>
          </a:p>
        </p:txBody>
      </p:sp>
      <p:sp>
        <p:nvSpPr>
          <p:cNvPr id="102" name="Freeform: Shape 248">
            <a:extLst>
              <a:ext uri="{FF2B5EF4-FFF2-40B4-BE49-F238E27FC236}">
                <a16:creationId xmlns:a16="http://schemas.microsoft.com/office/drawing/2014/main" id="{1817666B-A7B5-781B-0CEB-124FD6F2562F}"/>
              </a:ext>
            </a:extLst>
          </p:cNvPr>
          <p:cNvSpPr>
            <a:spLocks noChangeAspect="1"/>
          </p:cNvSpPr>
          <p:nvPr/>
        </p:nvSpPr>
        <p:spPr>
          <a:xfrm flipV="1">
            <a:off x="2734714" y="1199205"/>
            <a:ext cx="1614386" cy="457201"/>
          </a:xfrm>
          <a:custGeom>
            <a:avLst/>
            <a:gdLst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  <a:gd name="connsiteX4" fmla="*/ 50701 w 1660803"/>
              <a:gd name="connsiteY4" fmla="*/ 410674 h 410674"/>
              <a:gd name="connsiteX5" fmla="*/ 166117 w 1660803"/>
              <a:gd name="connsiteY5" fmla="*/ 242316 h 410674"/>
              <a:gd name="connsiteX6" fmla="*/ 0 w 1660803"/>
              <a:gd name="connsiteY6" fmla="*/ 0 h 410674"/>
              <a:gd name="connsiteX0" fmla="*/ 50701 w 1660803"/>
              <a:gd name="connsiteY0" fmla="*/ 410674 h 502114"/>
              <a:gd name="connsiteX1" fmla="*/ 166117 w 1660803"/>
              <a:gd name="connsiteY1" fmla="*/ 242316 h 502114"/>
              <a:gd name="connsiteX2" fmla="*/ 0 w 1660803"/>
              <a:gd name="connsiteY2" fmla="*/ 0 h 502114"/>
              <a:gd name="connsiteX3" fmla="*/ 1494686 w 1660803"/>
              <a:gd name="connsiteY3" fmla="*/ 0 h 502114"/>
              <a:gd name="connsiteX4" fmla="*/ 1660803 w 1660803"/>
              <a:gd name="connsiteY4" fmla="*/ 242316 h 502114"/>
              <a:gd name="connsiteX5" fmla="*/ 1545387 w 1660803"/>
              <a:gd name="connsiteY5" fmla="*/ 410674 h 502114"/>
              <a:gd name="connsiteX6" fmla="*/ 142141 w 1660803"/>
              <a:gd name="connsiteY6" fmla="*/ 502114 h 502114"/>
              <a:gd name="connsiteX0" fmla="*/ 50701 w 1660803"/>
              <a:gd name="connsiteY0" fmla="*/ 410674 h 410674"/>
              <a:gd name="connsiteX1" fmla="*/ 166117 w 1660803"/>
              <a:gd name="connsiteY1" fmla="*/ 242316 h 410674"/>
              <a:gd name="connsiteX2" fmla="*/ 0 w 1660803"/>
              <a:gd name="connsiteY2" fmla="*/ 0 h 410674"/>
              <a:gd name="connsiteX3" fmla="*/ 1494686 w 1660803"/>
              <a:gd name="connsiteY3" fmla="*/ 0 h 410674"/>
              <a:gd name="connsiteX4" fmla="*/ 1660803 w 1660803"/>
              <a:gd name="connsiteY4" fmla="*/ 242316 h 410674"/>
              <a:gd name="connsiteX5" fmla="*/ 1545387 w 1660803"/>
              <a:gd name="connsiteY5" fmla="*/ 410674 h 410674"/>
              <a:gd name="connsiteX0" fmla="*/ 166117 w 1660803"/>
              <a:gd name="connsiteY0" fmla="*/ 242316 h 410674"/>
              <a:gd name="connsiteX1" fmla="*/ 0 w 1660803"/>
              <a:gd name="connsiteY1" fmla="*/ 0 h 410674"/>
              <a:gd name="connsiteX2" fmla="*/ 1494686 w 1660803"/>
              <a:gd name="connsiteY2" fmla="*/ 0 h 410674"/>
              <a:gd name="connsiteX3" fmla="*/ 1660803 w 1660803"/>
              <a:gd name="connsiteY3" fmla="*/ 242316 h 410674"/>
              <a:gd name="connsiteX4" fmla="*/ 1545387 w 1660803"/>
              <a:gd name="connsiteY4" fmla="*/ 410674 h 410674"/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0803" h="410674">
                <a:moveTo>
                  <a:pt x="0" y="0"/>
                </a:moveTo>
                <a:lnTo>
                  <a:pt x="1494686" y="0"/>
                </a:lnTo>
                <a:lnTo>
                  <a:pt x="1660803" y="242316"/>
                </a:lnTo>
                <a:lnTo>
                  <a:pt x="1545387" y="410674"/>
                </a:lnTo>
              </a:path>
            </a:pathLst>
          </a:custGeom>
          <a:noFill/>
          <a:ln w="6350" cap="rnd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Helvetica"/>
              <a:sym typeface="Helvetica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B9DDAE3-709A-AD34-3848-F0CCE17C631B}"/>
              </a:ext>
            </a:extLst>
          </p:cNvPr>
          <p:cNvSpPr/>
          <p:nvPr/>
        </p:nvSpPr>
        <p:spPr>
          <a:xfrm>
            <a:off x="2951907" y="1225863"/>
            <a:ext cx="1252059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defTabSz="457200">
              <a:defRPr/>
            </a:pP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2021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B2F8A3-276A-5874-CC5A-DACD0538561A}"/>
              </a:ext>
            </a:extLst>
          </p:cNvPr>
          <p:cNvGrpSpPr/>
          <p:nvPr/>
        </p:nvGrpSpPr>
        <p:grpSpPr>
          <a:xfrm>
            <a:off x="4950257" y="1663938"/>
            <a:ext cx="2057637" cy="2977603"/>
            <a:chOff x="4821750" y="2289081"/>
            <a:chExt cx="2057637" cy="2977603"/>
          </a:xfrm>
        </p:grpSpPr>
        <p:sp>
          <p:nvSpPr>
            <p:cNvPr id="85" name="Rectangle 13">
              <a:extLst>
                <a:ext uri="{FF2B5EF4-FFF2-40B4-BE49-F238E27FC236}">
                  <a16:creationId xmlns:a16="http://schemas.microsoft.com/office/drawing/2014/main" id="{16EF8E61-5750-5A73-BE6B-EC9D3B3C2862}"/>
                </a:ext>
              </a:extLst>
            </p:cNvPr>
            <p:cNvSpPr/>
            <p:nvPr/>
          </p:nvSpPr>
          <p:spPr>
            <a:xfrm>
              <a:off x="4821750" y="2289081"/>
              <a:ext cx="2038726" cy="2977603"/>
            </a:xfrm>
            <a:custGeom>
              <a:avLst/>
              <a:gdLst>
                <a:gd name="connsiteX0" fmla="*/ 0 w 2306272"/>
                <a:gd name="connsiteY0" fmla="*/ 0 h 3111781"/>
                <a:gd name="connsiteX1" fmla="*/ 2306272 w 2306272"/>
                <a:gd name="connsiteY1" fmla="*/ 0 h 3111781"/>
                <a:gd name="connsiteX2" fmla="*/ 2306272 w 2306272"/>
                <a:gd name="connsiteY2" fmla="*/ 3111781 h 3111781"/>
                <a:gd name="connsiteX3" fmla="*/ 0 w 2306272"/>
                <a:gd name="connsiteY3" fmla="*/ 3111781 h 3111781"/>
                <a:gd name="connsiteX4" fmla="*/ 0 w 2306272"/>
                <a:gd name="connsiteY4" fmla="*/ 0 h 3111781"/>
                <a:gd name="connsiteX0" fmla="*/ 2306272 w 2397712"/>
                <a:gd name="connsiteY0" fmla="*/ 0 h 3111781"/>
                <a:gd name="connsiteX1" fmla="*/ 2306272 w 2397712"/>
                <a:gd name="connsiteY1" fmla="*/ 3111781 h 3111781"/>
                <a:gd name="connsiteX2" fmla="*/ 0 w 2397712"/>
                <a:gd name="connsiteY2" fmla="*/ 3111781 h 3111781"/>
                <a:gd name="connsiteX3" fmla="*/ 0 w 2397712"/>
                <a:gd name="connsiteY3" fmla="*/ 0 h 3111781"/>
                <a:gd name="connsiteX4" fmla="*/ 2397712 w 2397712"/>
                <a:gd name="connsiteY4" fmla="*/ 91440 h 3111781"/>
                <a:gd name="connsiteX0" fmla="*/ 2306272 w 2306272"/>
                <a:gd name="connsiteY0" fmla="*/ 0 h 3111781"/>
                <a:gd name="connsiteX1" fmla="*/ 2306272 w 2306272"/>
                <a:gd name="connsiteY1" fmla="*/ 3111781 h 3111781"/>
                <a:gd name="connsiteX2" fmla="*/ 0 w 2306272"/>
                <a:gd name="connsiteY2" fmla="*/ 3111781 h 3111781"/>
                <a:gd name="connsiteX3" fmla="*/ 0 w 2306272"/>
                <a:gd name="connsiteY3" fmla="*/ 0 h 3111781"/>
                <a:gd name="connsiteX0" fmla="*/ 2306272 w 2306649"/>
                <a:gd name="connsiteY0" fmla="*/ 0 h 3111781"/>
                <a:gd name="connsiteX1" fmla="*/ 2306649 w 2306649"/>
                <a:gd name="connsiteY1" fmla="*/ 751981 h 3111781"/>
                <a:gd name="connsiteX2" fmla="*/ 2306272 w 2306649"/>
                <a:gd name="connsiteY2" fmla="*/ 3111781 h 3111781"/>
                <a:gd name="connsiteX3" fmla="*/ 0 w 2306649"/>
                <a:gd name="connsiteY3" fmla="*/ 3111781 h 3111781"/>
                <a:gd name="connsiteX4" fmla="*/ 0 w 2306649"/>
                <a:gd name="connsiteY4" fmla="*/ 0 h 3111781"/>
                <a:gd name="connsiteX0" fmla="*/ 2306649 w 2306649"/>
                <a:gd name="connsiteY0" fmla="*/ 751981 h 3111781"/>
                <a:gd name="connsiteX1" fmla="*/ 2306272 w 2306649"/>
                <a:gd name="connsiteY1" fmla="*/ 3111781 h 3111781"/>
                <a:gd name="connsiteX2" fmla="*/ 0 w 2306649"/>
                <a:gd name="connsiteY2" fmla="*/ 3111781 h 3111781"/>
                <a:gd name="connsiteX3" fmla="*/ 0 w 2306649"/>
                <a:gd name="connsiteY3" fmla="*/ 0 h 311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6649" h="3111781">
                  <a:moveTo>
                    <a:pt x="2306649" y="751981"/>
                  </a:moveTo>
                  <a:cubicBezTo>
                    <a:pt x="2306523" y="1538581"/>
                    <a:pt x="2306398" y="2325181"/>
                    <a:pt x="2306272" y="3111781"/>
                  </a:cubicBezTo>
                  <a:lnTo>
                    <a:pt x="0" y="3111781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E76E1923-7258-6653-9858-49F259EEEE7A}"/>
                </a:ext>
              </a:extLst>
            </p:cNvPr>
            <p:cNvGrpSpPr/>
            <p:nvPr/>
          </p:nvGrpSpPr>
          <p:grpSpPr>
            <a:xfrm>
              <a:off x="4835298" y="2332521"/>
              <a:ext cx="2044089" cy="1853707"/>
              <a:chOff x="4835298" y="2332521"/>
              <a:chExt cx="2044089" cy="1853707"/>
            </a:xfrm>
          </p:grpSpPr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0ED1FA1B-589F-7E28-3263-1A7F1AF152C7}"/>
                  </a:ext>
                </a:extLst>
              </p:cNvPr>
              <p:cNvSpPr txBox="1"/>
              <p:nvPr/>
            </p:nvSpPr>
            <p:spPr>
              <a:xfrm>
                <a:off x="4835298" y="2862789"/>
                <a:ext cx="2012127" cy="1323439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marL="182880" lvl="0" indent="-182880">
                  <a:buFont typeface="Courier New" panose="02070309020205020404" pitchFamily="49" charset="0"/>
                  <a:buChar char="o"/>
                  <a:defRPr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X-band power splitter and phase shifter conditioned.</a:t>
                </a:r>
              </a:p>
              <a:p>
                <a:pPr marL="182880" lvl="0" indent="-182880">
                  <a:buFont typeface="Courier New" panose="02070309020205020404" pitchFamily="49" charset="0"/>
                  <a:buChar char="o"/>
                  <a:defRPr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A LINAC added to the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Xgun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beamline. Beam energy characterized. </a:t>
                </a:r>
              </a:p>
              <a:p>
                <a:pPr marL="182880" lvl="0" indent="-182880">
                  <a:buFont typeface="Courier New" panose="02070309020205020404" pitchFamily="49" charset="0"/>
                  <a:buChar char="o"/>
                  <a:defRPr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Performed another rf conditioning, very few BD noticed. Good robustness.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B2FD2C1E-34C8-8A1C-0F62-3D6660E01A72}"/>
                  </a:ext>
                </a:extLst>
              </p:cNvPr>
              <p:cNvSpPr/>
              <p:nvPr/>
            </p:nvSpPr>
            <p:spPr>
              <a:xfrm>
                <a:off x="4867260" y="2332521"/>
                <a:ext cx="201212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US" sz="1400" b="1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2</a:t>
                </a:r>
                <a:r>
                  <a:rPr lang="en-US" sz="1400" b="1" baseline="30000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nd</a:t>
                </a:r>
                <a:r>
                  <a:rPr lang="en-US" sz="1400" b="1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 beam test </a:t>
                </a:r>
              </a:p>
              <a:p>
                <a:pPr lvl="0">
                  <a:defRPr/>
                </a:pPr>
                <a:r>
                  <a:rPr lang="en-US" sz="1400" b="1" dirty="0">
                    <a:latin typeface="Century Gothic" panose="020B0502020202020204" pitchFamily="34" charset="0"/>
                    <a:ea typeface="Cambria" panose="02040503050406030204" pitchFamily="18" charset="0"/>
                  </a:rPr>
                  <a:t>&amp; re-conditioning</a:t>
                </a:r>
              </a:p>
            </p:txBody>
          </p:sp>
        </p:grpSp>
      </p:grpSp>
      <p:sp>
        <p:nvSpPr>
          <p:cNvPr id="83" name="Freeform: Shape 266">
            <a:extLst>
              <a:ext uri="{FF2B5EF4-FFF2-40B4-BE49-F238E27FC236}">
                <a16:creationId xmlns:a16="http://schemas.microsoft.com/office/drawing/2014/main" id="{34741A22-4717-D02A-2A01-42CA376C4ED6}"/>
              </a:ext>
            </a:extLst>
          </p:cNvPr>
          <p:cNvSpPr>
            <a:spLocks noChangeAspect="1"/>
          </p:cNvSpPr>
          <p:nvPr/>
        </p:nvSpPr>
        <p:spPr>
          <a:xfrm>
            <a:off x="4973091" y="1144180"/>
            <a:ext cx="1681593" cy="457200"/>
          </a:xfrm>
          <a:custGeom>
            <a:avLst/>
            <a:gdLst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  <a:gd name="connsiteX4" fmla="*/ 50701 w 1660803"/>
              <a:gd name="connsiteY4" fmla="*/ 410674 h 410674"/>
              <a:gd name="connsiteX5" fmla="*/ 166117 w 1660803"/>
              <a:gd name="connsiteY5" fmla="*/ 242316 h 410674"/>
              <a:gd name="connsiteX6" fmla="*/ 0 w 1660803"/>
              <a:gd name="connsiteY6" fmla="*/ 0 h 410674"/>
              <a:gd name="connsiteX0" fmla="*/ 50701 w 1660803"/>
              <a:gd name="connsiteY0" fmla="*/ 410674 h 502114"/>
              <a:gd name="connsiteX1" fmla="*/ 166117 w 1660803"/>
              <a:gd name="connsiteY1" fmla="*/ 242316 h 502114"/>
              <a:gd name="connsiteX2" fmla="*/ 0 w 1660803"/>
              <a:gd name="connsiteY2" fmla="*/ 0 h 502114"/>
              <a:gd name="connsiteX3" fmla="*/ 1494686 w 1660803"/>
              <a:gd name="connsiteY3" fmla="*/ 0 h 502114"/>
              <a:gd name="connsiteX4" fmla="*/ 1660803 w 1660803"/>
              <a:gd name="connsiteY4" fmla="*/ 242316 h 502114"/>
              <a:gd name="connsiteX5" fmla="*/ 1545387 w 1660803"/>
              <a:gd name="connsiteY5" fmla="*/ 410674 h 502114"/>
              <a:gd name="connsiteX6" fmla="*/ 142141 w 1660803"/>
              <a:gd name="connsiteY6" fmla="*/ 502114 h 502114"/>
              <a:gd name="connsiteX0" fmla="*/ 50701 w 1660803"/>
              <a:gd name="connsiteY0" fmla="*/ 410674 h 410674"/>
              <a:gd name="connsiteX1" fmla="*/ 166117 w 1660803"/>
              <a:gd name="connsiteY1" fmla="*/ 242316 h 410674"/>
              <a:gd name="connsiteX2" fmla="*/ 0 w 1660803"/>
              <a:gd name="connsiteY2" fmla="*/ 0 h 410674"/>
              <a:gd name="connsiteX3" fmla="*/ 1494686 w 1660803"/>
              <a:gd name="connsiteY3" fmla="*/ 0 h 410674"/>
              <a:gd name="connsiteX4" fmla="*/ 1660803 w 1660803"/>
              <a:gd name="connsiteY4" fmla="*/ 242316 h 410674"/>
              <a:gd name="connsiteX5" fmla="*/ 1545387 w 1660803"/>
              <a:gd name="connsiteY5" fmla="*/ 410674 h 410674"/>
              <a:gd name="connsiteX0" fmla="*/ 50701 w 1645980"/>
              <a:gd name="connsiteY0" fmla="*/ 410674 h 410674"/>
              <a:gd name="connsiteX1" fmla="*/ 166117 w 1645980"/>
              <a:gd name="connsiteY1" fmla="*/ 242316 h 410674"/>
              <a:gd name="connsiteX2" fmla="*/ 0 w 1645980"/>
              <a:gd name="connsiteY2" fmla="*/ 0 h 410674"/>
              <a:gd name="connsiteX3" fmla="*/ 1494686 w 1645980"/>
              <a:gd name="connsiteY3" fmla="*/ 0 h 410674"/>
              <a:gd name="connsiteX4" fmla="*/ 1645980 w 1645980"/>
              <a:gd name="connsiteY4" fmla="*/ 242316 h 410674"/>
              <a:gd name="connsiteX5" fmla="*/ 1545387 w 1645980"/>
              <a:gd name="connsiteY5" fmla="*/ 410674 h 410674"/>
              <a:gd name="connsiteX0" fmla="*/ 50701 w 1645980"/>
              <a:gd name="connsiteY0" fmla="*/ 410674 h 414918"/>
              <a:gd name="connsiteX1" fmla="*/ 166117 w 1645980"/>
              <a:gd name="connsiteY1" fmla="*/ 242316 h 414918"/>
              <a:gd name="connsiteX2" fmla="*/ 0 w 1645980"/>
              <a:gd name="connsiteY2" fmla="*/ 0 h 414918"/>
              <a:gd name="connsiteX3" fmla="*/ 1494686 w 1645980"/>
              <a:gd name="connsiteY3" fmla="*/ 0 h 414918"/>
              <a:gd name="connsiteX4" fmla="*/ 1645980 w 1645980"/>
              <a:gd name="connsiteY4" fmla="*/ 242316 h 414918"/>
              <a:gd name="connsiteX5" fmla="*/ 1538799 w 1645980"/>
              <a:gd name="connsiteY5" fmla="*/ 414918 h 414918"/>
              <a:gd name="connsiteX0" fmla="*/ 50701 w 1645980"/>
              <a:gd name="connsiteY0" fmla="*/ 410674 h 414918"/>
              <a:gd name="connsiteX1" fmla="*/ 166117 w 1645980"/>
              <a:gd name="connsiteY1" fmla="*/ 242316 h 414918"/>
              <a:gd name="connsiteX2" fmla="*/ 0 w 1645980"/>
              <a:gd name="connsiteY2" fmla="*/ 0 h 414918"/>
              <a:gd name="connsiteX3" fmla="*/ 1532567 w 1645980"/>
              <a:gd name="connsiteY3" fmla="*/ 1415 h 414918"/>
              <a:gd name="connsiteX4" fmla="*/ 1645980 w 1645980"/>
              <a:gd name="connsiteY4" fmla="*/ 242316 h 414918"/>
              <a:gd name="connsiteX5" fmla="*/ 1538799 w 1645980"/>
              <a:gd name="connsiteY5" fmla="*/ 414918 h 414918"/>
              <a:gd name="connsiteX0" fmla="*/ 50701 w 1662450"/>
              <a:gd name="connsiteY0" fmla="*/ 410674 h 414918"/>
              <a:gd name="connsiteX1" fmla="*/ 166117 w 1662450"/>
              <a:gd name="connsiteY1" fmla="*/ 242316 h 414918"/>
              <a:gd name="connsiteX2" fmla="*/ 0 w 1662450"/>
              <a:gd name="connsiteY2" fmla="*/ 0 h 414918"/>
              <a:gd name="connsiteX3" fmla="*/ 1532567 w 1662450"/>
              <a:gd name="connsiteY3" fmla="*/ 1415 h 414918"/>
              <a:gd name="connsiteX4" fmla="*/ 1662450 w 1662450"/>
              <a:gd name="connsiteY4" fmla="*/ 218264 h 414918"/>
              <a:gd name="connsiteX5" fmla="*/ 1538799 w 1662450"/>
              <a:gd name="connsiteY5" fmla="*/ 414918 h 414918"/>
              <a:gd name="connsiteX0" fmla="*/ 50701 w 1662450"/>
              <a:gd name="connsiteY0" fmla="*/ 410674 h 419626"/>
              <a:gd name="connsiteX1" fmla="*/ 166117 w 1662450"/>
              <a:gd name="connsiteY1" fmla="*/ 242316 h 419626"/>
              <a:gd name="connsiteX2" fmla="*/ 0 w 1662450"/>
              <a:gd name="connsiteY2" fmla="*/ 0 h 419626"/>
              <a:gd name="connsiteX3" fmla="*/ 1532567 w 1662450"/>
              <a:gd name="connsiteY3" fmla="*/ 1415 h 419626"/>
              <a:gd name="connsiteX4" fmla="*/ 1662450 w 1662450"/>
              <a:gd name="connsiteY4" fmla="*/ 218264 h 419626"/>
              <a:gd name="connsiteX5" fmla="*/ 1533858 w 1662450"/>
              <a:gd name="connsiteY5" fmla="*/ 419626 h 419626"/>
              <a:gd name="connsiteX0" fmla="*/ 50701 w 1659156"/>
              <a:gd name="connsiteY0" fmla="*/ 410674 h 419626"/>
              <a:gd name="connsiteX1" fmla="*/ 166117 w 1659156"/>
              <a:gd name="connsiteY1" fmla="*/ 242316 h 419626"/>
              <a:gd name="connsiteX2" fmla="*/ 0 w 1659156"/>
              <a:gd name="connsiteY2" fmla="*/ 0 h 419626"/>
              <a:gd name="connsiteX3" fmla="*/ 1532567 w 1659156"/>
              <a:gd name="connsiteY3" fmla="*/ 1415 h 419626"/>
              <a:gd name="connsiteX4" fmla="*/ 1659156 w 1659156"/>
              <a:gd name="connsiteY4" fmla="*/ 211986 h 419626"/>
              <a:gd name="connsiteX5" fmla="*/ 1533858 w 1659156"/>
              <a:gd name="connsiteY5" fmla="*/ 419626 h 419626"/>
              <a:gd name="connsiteX0" fmla="*/ 50701 w 1662450"/>
              <a:gd name="connsiteY0" fmla="*/ 410674 h 419626"/>
              <a:gd name="connsiteX1" fmla="*/ 166117 w 1662450"/>
              <a:gd name="connsiteY1" fmla="*/ 242316 h 419626"/>
              <a:gd name="connsiteX2" fmla="*/ 0 w 1662450"/>
              <a:gd name="connsiteY2" fmla="*/ 0 h 419626"/>
              <a:gd name="connsiteX3" fmla="*/ 1532567 w 1662450"/>
              <a:gd name="connsiteY3" fmla="*/ 1415 h 419626"/>
              <a:gd name="connsiteX4" fmla="*/ 1662450 w 1662450"/>
              <a:gd name="connsiteY4" fmla="*/ 204139 h 419626"/>
              <a:gd name="connsiteX5" fmla="*/ 1533858 w 1662450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32567 w 1660803"/>
              <a:gd name="connsiteY3" fmla="*/ 141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67155 w 1660803"/>
              <a:gd name="connsiteY3" fmla="*/ 298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63861 w 1660803"/>
              <a:gd name="connsiteY3" fmla="*/ 298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7391"/>
              <a:gd name="connsiteY0" fmla="*/ 410674 h 419626"/>
              <a:gd name="connsiteX1" fmla="*/ 166117 w 1667391"/>
              <a:gd name="connsiteY1" fmla="*/ 242316 h 419626"/>
              <a:gd name="connsiteX2" fmla="*/ 0 w 1667391"/>
              <a:gd name="connsiteY2" fmla="*/ 0 h 419626"/>
              <a:gd name="connsiteX3" fmla="*/ 1563861 w 1667391"/>
              <a:gd name="connsiteY3" fmla="*/ 2985 h 419626"/>
              <a:gd name="connsiteX4" fmla="*/ 1667391 w 1667391"/>
              <a:gd name="connsiteY4" fmla="*/ 211987 h 419626"/>
              <a:gd name="connsiteX5" fmla="*/ 1533858 w 1667391"/>
              <a:gd name="connsiteY5" fmla="*/ 419626 h 419626"/>
              <a:gd name="connsiteX0" fmla="*/ 50701 w 1667391"/>
              <a:gd name="connsiteY0" fmla="*/ 410828 h 419780"/>
              <a:gd name="connsiteX1" fmla="*/ 166117 w 1667391"/>
              <a:gd name="connsiteY1" fmla="*/ 242470 h 419780"/>
              <a:gd name="connsiteX2" fmla="*/ 0 w 1667391"/>
              <a:gd name="connsiteY2" fmla="*/ 154 h 419780"/>
              <a:gd name="connsiteX3" fmla="*/ 1521038 w 1667391"/>
              <a:gd name="connsiteY3" fmla="*/ 0 h 419780"/>
              <a:gd name="connsiteX4" fmla="*/ 1667391 w 1667391"/>
              <a:gd name="connsiteY4" fmla="*/ 212141 h 419780"/>
              <a:gd name="connsiteX5" fmla="*/ 1533858 w 1667391"/>
              <a:gd name="connsiteY5" fmla="*/ 419780 h 419780"/>
              <a:gd name="connsiteX0" fmla="*/ 50701 w 1662450"/>
              <a:gd name="connsiteY0" fmla="*/ 410828 h 419780"/>
              <a:gd name="connsiteX1" fmla="*/ 166117 w 1662450"/>
              <a:gd name="connsiteY1" fmla="*/ 242470 h 419780"/>
              <a:gd name="connsiteX2" fmla="*/ 0 w 1662450"/>
              <a:gd name="connsiteY2" fmla="*/ 154 h 419780"/>
              <a:gd name="connsiteX3" fmla="*/ 1521038 w 1662450"/>
              <a:gd name="connsiteY3" fmla="*/ 0 h 419780"/>
              <a:gd name="connsiteX4" fmla="*/ 1662450 w 1662450"/>
              <a:gd name="connsiteY4" fmla="*/ 212141 h 419780"/>
              <a:gd name="connsiteX5" fmla="*/ 1533858 w 1662450"/>
              <a:gd name="connsiteY5" fmla="*/ 419780 h 41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2450" h="419780">
                <a:moveTo>
                  <a:pt x="50701" y="410828"/>
                </a:moveTo>
                <a:lnTo>
                  <a:pt x="166117" y="242470"/>
                </a:lnTo>
                <a:lnTo>
                  <a:pt x="0" y="154"/>
                </a:lnTo>
                <a:lnTo>
                  <a:pt x="1521038" y="0"/>
                </a:lnTo>
                <a:lnTo>
                  <a:pt x="1662450" y="212141"/>
                </a:lnTo>
                <a:cubicBezTo>
                  <a:pt x="1623978" y="268260"/>
                  <a:pt x="1572330" y="363661"/>
                  <a:pt x="1533858" y="419780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6350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Helvetica"/>
              <a:sym typeface="Helvetica"/>
            </a:endParaRPr>
          </a:p>
        </p:txBody>
      </p:sp>
      <p:sp>
        <p:nvSpPr>
          <p:cNvPr id="84" name="Freeform: Shape 267">
            <a:extLst>
              <a:ext uri="{FF2B5EF4-FFF2-40B4-BE49-F238E27FC236}">
                <a16:creationId xmlns:a16="http://schemas.microsoft.com/office/drawing/2014/main" id="{F46E42C4-0CBC-8FB7-535C-2BA0EB8D9738}"/>
              </a:ext>
            </a:extLst>
          </p:cNvPr>
          <p:cNvSpPr>
            <a:spLocks noChangeAspect="1"/>
          </p:cNvSpPr>
          <p:nvPr/>
        </p:nvSpPr>
        <p:spPr>
          <a:xfrm flipV="1">
            <a:off x="4948155" y="1199206"/>
            <a:ext cx="1614372" cy="457200"/>
          </a:xfrm>
          <a:custGeom>
            <a:avLst/>
            <a:gdLst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  <a:gd name="connsiteX4" fmla="*/ 50701 w 1660803"/>
              <a:gd name="connsiteY4" fmla="*/ 410674 h 410674"/>
              <a:gd name="connsiteX5" fmla="*/ 166117 w 1660803"/>
              <a:gd name="connsiteY5" fmla="*/ 242316 h 410674"/>
              <a:gd name="connsiteX6" fmla="*/ 0 w 1660803"/>
              <a:gd name="connsiteY6" fmla="*/ 0 h 410674"/>
              <a:gd name="connsiteX0" fmla="*/ 50701 w 1660803"/>
              <a:gd name="connsiteY0" fmla="*/ 410674 h 502114"/>
              <a:gd name="connsiteX1" fmla="*/ 166117 w 1660803"/>
              <a:gd name="connsiteY1" fmla="*/ 242316 h 502114"/>
              <a:gd name="connsiteX2" fmla="*/ 0 w 1660803"/>
              <a:gd name="connsiteY2" fmla="*/ 0 h 502114"/>
              <a:gd name="connsiteX3" fmla="*/ 1494686 w 1660803"/>
              <a:gd name="connsiteY3" fmla="*/ 0 h 502114"/>
              <a:gd name="connsiteX4" fmla="*/ 1660803 w 1660803"/>
              <a:gd name="connsiteY4" fmla="*/ 242316 h 502114"/>
              <a:gd name="connsiteX5" fmla="*/ 1545387 w 1660803"/>
              <a:gd name="connsiteY5" fmla="*/ 410674 h 502114"/>
              <a:gd name="connsiteX6" fmla="*/ 142141 w 1660803"/>
              <a:gd name="connsiteY6" fmla="*/ 502114 h 502114"/>
              <a:gd name="connsiteX0" fmla="*/ 50701 w 1660803"/>
              <a:gd name="connsiteY0" fmla="*/ 410674 h 410674"/>
              <a:gd name="connsiteX1" fmla="*/ 166117 w 1660803"/>
              <a:gd name="connsiteY1" fmla="*/ 242316 h 410674"/>
              <a:gd name="connsiteX2" fmla="*/ 0 w 1660803"/>
              <a:gd name="connsiteY2" fmla="*/ 0 h 410674"/>
              <a:gd name="connsiteX3" fmla="*/ 1494686 w 1660803"/>
              <a:gd name="connsiteY3" fmla="*/ 0 h 410674"/>
              <a:gd name="connsiteX4" fmla="*/ 1660803 w 1660803"/>
              <a:gd name="connsiteY4" fmla="*/ 242316 h 410674"/>
              <a:gd name="connsiteX5" fmla="*/ 1545387 w 1660803"/>
              <a:gd name="connsiteY5" fmla="*/ 410674 h 410674"/>
              <a:gd name="connsiteX0" fmla="*/ 166117 w 1660803"/>
              <a:gd name="connsiteY0" fmla="*/ 242316 h 410674"/>
              <a:gd name="connsiteX1" fmla="*/ 0 w 1660803"/>
              <a:gd name="connsiteY1" fmla="*/ 0 h 410674"/>
              <a:gd name="connsiteX2" fmla="*/ 1494686 w 1660803"/>
              <a:gd name="connsiteY2" fmla="*/ 0 h 410674"/>
              <a:gd name="connsiteX3" fmla="*/ 1660803 w 1660803"/>
              <a:gd name="connsiteY3" fmla="*/ 242316 h 410674"/>
              <a:gd name="connsiteX4" fmla="*/ 1545387 w 1660803"/>
              <a:gd name="connsiteY4" fmla="*/ 410674 h 410674"/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0803" h="410674">
                <a:moveTo>
                  <a:pt x="0" y="0"/>
                </a:moveTo>
                <a:lnTo>
                  <a:pt x="1494686" y="0"/>
                </a:lnTo>
                <a:lnTo>
                  <a:pt x="1660803" y="242316"/>
                </a:lnTo>
                <a:lnTo>
                  <a:pt x="1545387" y="410674"/>
                </a:lnTo>
              </a:path>
            </a:pathLst>
          </a:custGeom>
          <a:noFill/>
          <a:ln w="6350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Helvetica"/>
              <a:sym typeface="Helvetica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F8A819D-EFFF-E42E-9C71-31561B04EE48}"/>
              </a:ext>
            </a:extLst>
          </p:cNvPr>
          <p:cNvSpPr/>
          <p:nvPr/>
        </p:nvSpPr>
        <p:spPr>
          <a:xfrm>
            <a:off x="5103360" y="1225863"/>
            <a:ext cx="1252059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defTabSz="457200">
              <a:defRPr/>
            </a:pPr>
            <a:r>
              <a:rPr lang="en-US" sz="1600" b="1" dirty="0">
                <a:latin typeface="Century Gothic" panose="020B0502020202020204" pitchFamily="34" charset="0"/>
                <a:ea typeface="Cambria" panose="02040503050406030204" pitchFamily="18" charset="0"/>
              </a:rPr>
              <a:t>2022</a:t>
            </a:r>
          </a:p>
        </p:txBody>
      </p:sp>
      <p:sp>
        <p:nvSpPr>
          <p:cNvPr id="128" name="Freeform: Shape 247">
            <a:extLst>
              <a:ext uri="{FF2B5EF4-FFF2-40B4-BE49-F238E27FC236}">
                <a16:creationId xmlns:a16="http://schemas.microsoft.com/office/drawing/2014/main" id="{58FFAE43-BE5B-52CF-C97C-A738476FA891}"/>
              </a:ext>
            </a:extLst>
          </p:cNvPr>
          <p:cNvSpPr>
            <a:spLocks noChangeAspect="1"/>
          </p:cNvSpPr>
          <p:nvPr/>
        </p:nvSpPr>
        <p:spPr>
          <a:xfrm>
            <a:off x="7184531" y="1144180"/>
            <a:ext cx="1681595" cy="457201"/>
          </a:xfrm>
          <a:custGeom>
            <a:avLst/>
            <a:gdLst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  <a:gd name="connsiteX4" fmla="*/ 50701 w 1660803"/>
              <a:gd name="connsiteY4" fmla="*/ 410674 h 410674"/>
              <a:gd name="connsiteX5" fmla="*/ 166117 w 1660803"/>
              <a:gd name="connsiteY5" fmla="*/ 242316 h 410674"/>
              <a:gd name="connsiteX6" fmla="*/ 0 w 1660803"/>
              <a:gd name="connsiteY6" fmla="*/ 0 h 410674"/>
              <a:gd name="connsiteX0" fmla="*/ 50701 w 1660803"/>
              <a:gd name="connsiteY0" fmla="*/ 410674 h 502114"/>
              <a:gd name="connsiteX1" fmla="*/ 166117 w 1660803"/>
              <a:gd name="connsiteY1" fmla="*/ 242316 h 502114"/>
              <a:gd name="connsiteX2" fmla="*/ 0 w 1660803"/>
              <a:gd name="connsiteY2" fmla="*/ 0 h 502114"/>
              <a:gd name="connsiteX3" fmla="*/ 1494686 w 1660803"/>
              <a:gd name="connsiteY3" fmla="*/ 0 h 502114"/>
              <a:gd name="connsiteX4" fmla="*/ 1660803 w 1660803"/>
              <a:gd name="connsiteY4" fmla="*/ 242316 h 502114"/>
              <a:gd name="connsiteX5" fmla="*/ 1545387 w 1660803"/>
              <a:gd name="connsiteY5" fmla="*/ 410674 h 502114"/>
              <a:gd name="connsiteX6" fmla="*/ 142141 w 1660803"/>
              <a:gd name="connsiteY6" fmla="*/ 502114 h 502114"/>
              <a:gd name="connsiteX0" fmla="*/ 50701 w 1660803"/>
              <a:gd name="connsiteY0" fmla="*/ 410674 h 410674"/>
              <a:gd name="connsiteX1" fmla="*/ 166117 w 1660803"/>
              <a:gd name="connsiteY1" fmla="*/ 242316 h 410674"/>
              <a:gd name="connsiteX2" fmla="*/ 0 w 1660803"/>
              <a:gd name="connsiteY2" fmla="*/ 0 h 410674"/>
              <a:gd name="connsiteX3" fmla="*/ 1494686 w 1660803"/>
              <a:gd name="connsiteY3" fmla="*/ 0 h 410674"/>
              <a:gd name="connsiteX4" fmla="*/ 1660803 w 1660803"/>
              <a:gd name="connsiteY4" fmla="*/ 242316 h 410674"/>
              <a:gd name="connsiteX5" fmla="*/ 1545387 w 1660803"/>
              <a:gd name="connsiteY5" fmla="*/ 410674 h 410674"/>
              <a:gd name="connsiteX0" fmla="*/ 50701 w 1645980"/>
              <a:gd name="connsiteY0" fmla="*/ 410674 h 410674"/>
              <a:gd name="connsiteX1" fmla="*/ 166117 w 1645980"/>
              <a:gd name="connsiteY1" fmla="*/ 242316 h 410674"/>
              <a:gd name="connsiteX2" fmla="*/ 0 w 1645980"/>
              <a:gd name="connsiteY2" fmla="*/ 0 h 410674"/>
              <a:gd name="connsiteX3" fmla="*/ 1494686 w 1645980"/>
              <a:gd name="connsiteY3" fmla="*/ 0 h 410674"/>
              <a:gd name="connsiteX4" fmla="*/ 1645980 w 1645980"/>
              <a:gd name="connsiteY4" fmla="*/ 242316 h 410674"/>
              <a:gd name="connsiteX5" fmla="*/ 1545387 w 1645980"/>
              <a:gd name="connsiteY5" fmla="*/ 410674 h 410674"/>
              <a:gd name="connsiteX0" fmla="*/ 50701 w 1645980"/>
              <a:gd name="connsiteY0" fmla="*/ 410674 h 414918"/>
              <a:gd name="connsiteX1" fmla="*/ 166117 w 1645980"/>
              <a:gd name="connsiteY1" fmla="*/ 242316 h 414918"/>
              <a:gd name="connsiteX2" fmla="*/ 0 w 1645980"/>
              <a:gd name="connsiteY2" fmla="*/ 0 h 414918"/>
              <a:gd name="connsiteX3" fmla="*/ 1494686 w 1645980"/>
              <a:gd name="connsiteY3" fmla="*/ 0 h 414918"/>
              <a:gd name="connsiteX4" fmla="*/ 1645980 w 1645980"/>
              <a:gd name="connsiteY4" fmla="*/ 242316 h 414918"/>
              <a:gd name="connsiteX5" fmla="*/ 1538799 w 1645980"/>
              <a:gd name="connsiteY5" fmla="*/ 414918 h 414918"/>
              <a:gd name="connsiteX0" fmla="*/ 50701 w 1645980"/>
              <a:gd name="connsiteY0" fmla="*/ 410674 h 414918"/>
              <a:gd name="connsiteX1" fmla="*/ 166117 w 1645980"/>
              <a:gd name="connsiteY1" fmla="*/ 242316 h 414918"/>
              <a:gd name="connsiteX2" fmla="*/ 0 w 1645980"/>
              <a:gd name="connsiteY2" fmla="*/ 0 h 414918"/>
              <a:gd name="connsiteX3" fmla="*/ 1532567 w 1645980"/>
              <a:gd name="connsiteY3" fmla="*/ 1415 h 414918"/>
              <a:gd name="connsiteX4" fmla="*/ 1645980 w 1645980"/>
              <a:gd name="connsiteY4" fmla="*/ 242316 h 414918"/>
              <a:gd name="connsiteX5" fmla="*/ 1538799 w 1645980"/>
              <a:gd name="connsiteY5" fmla="*/ 414918 h 414918"/>
              <a:gd name="connsiteX0" fmla="*/ 50701 w 1662450"/>
              <a:gd name="connsiteY0" fmla="*/ 410674 h 414918"/>
              <a:gd name="connsiteX1" fmla="*/ 166117 w 1662450"/>
              <a:gd name="connsiteY1" fmla="*/ 242316 h 414918"/>
              <a:gd name="connsiteX2" fmla="*/ 0 w 1662450"/>
              <a:gd name="connsiteY2" fmla="*/ 0 h 414918"/>
              <a:gd name="connsiteX3" fmla="*/ 1532567 w 1662450"/>
              <a:gd name="connsiteY3" fmla="*/ 1415 h 414918"/>
              <a:gd name="connsiteX4" fmla="*/ 1662450 w 1662450"/>
              <a:gd name="connsiteY4" fmla="*/ 218264 h 414918"/>
              <a:gd name="connsiteX5" fmla="*/ 1538799 w 1662450"/>
              <a:gd name="connsiteY5" fmla="*/ 414918 h 414918"/>
              <a:gd name="connsiteX0" fmla="*/ 50701 w 1662450"/>
              <a:gd name="connsiteY0" fmla="*/ 410674 h 419626"/>
              <a:gd name="connsiteX1" fmla="*/ 166117 w 1662450"/>
              <a:gd name="connsiteY1" fmla="*/ 242316 h 419626"/>
              <a:gd name="connsiteX2" fmla="*/ 0 w 1662450"/>
              <a:gd name="connsiteY2" fmla="*/ 0 h 419626"/>
              <a:gd name="connsiteX3" fmla="*/ 1532567 w 1662450"/>
              <a:gd name="connsiteY3" fmla="*/ 1415 h 419626"/>
              <a:gd name="connsiteX4" fmla="*/ 1662450 w 1662450"/>
              <a:gd name="connsiteY4" fmla="*/ 218264 h 419626"/>
              <a:gd name="connsiteX5" fmla="*/ 1533858 w 1662450"/>
              <a:gd name="connsiteY5" fmla="*/ 419626 h 419626"/>
              <a:gd name="connsiteX0" fmla="*/ 50701 w 1659156"/>
              <a:gd name="connsiteY0" fmla="*/ 410674 h 419626"/>
              <a:gd name="connsiteX1" fmla="*/ 166117 w 1659156"/>
              <a:gd name="connsiteY1" fmla="*/ 242316 h 419626"/>
              <a:gd name="connsiteX2" fmla="*/ 0 w 1659156"/>
              <a:gd name="connsiteY2" fmla="*/ 0 h 419626"/>
              <a:gd name="connsiteX3" fmla="*/ 1532567 w 1659156"/>
              <a:gd name="connsiteY3" fmla="*/ 1415 h 419626"/>
              <a:gd name="connsiteX4" fmla="*/ 1659156 w 1659156"/>
              <a:gd name="connsiteY4" fmla="*/ 211986 h 419626"/>
              <a:gd name="connsiteX5" fmla="*/ 1533858 w 1659156"/>
              <a:gd name="connsiteY5" fmla="*/ 419626 h 419626"/>
              <a:gd name="connsiteX0" fmla="*/ 50701 w 1662450"/>
              <a:gd name="connsiteY0" fmla="*/ 410674 h 419626"/>
              <a:gd name="connsiteX1" fmla="*/ 166117 w 1662450"/>
              <a:gd name="connsiteY1" fmla="*/ 242316 h 419626"/>
              <a:gd name="connsiteX2" fmla="*/ 0 w 1662450"/>
              <a:gd name="connsiteY2" fmla="*/ 0 h 419626"/>
              <a:gd name="connsiteX3" fmla="*/ 1532567 w 1662450"/>
              <a:gd name="connsiteY3" fmla="*/ 1415 h 419626"/>
              <a:gd name="connsiteX4" fmla="*/ 1662450 w 1662450"/>
              <a:gd name="connsiteY4" fmla="*/ 204139 h 419626"/>
              <a:gd name="connsiteX5" fmla="*/ 1533858 w 1662450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32567 w 1660803"/>
              <a:gd name="connsiteY3" fmla="*/ 141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67155 w 1660803"/>
              <a:gd name="connsiteY3" fmla="*/ 298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0803"/>
              <a:gd name="connsiteY0" fmla="*/ 410674 h 419626"/>
              <a:gd name="connsiteX1" fmla="*/ 166117 w 1660803"/>
              <a:gd name="connsiteY1" fmla="*/ 242316 h 419626"/>
              <a:gd name="connsiteX2" fmla="*/ 0 w 1660803"/>
              <a:gd name="connsiteY2" fmla="*/ 0 h 419626"/>
              <a:gd name="connsiteX3" fmla="*/ 1563861 w 1660803"/>
              <a:gd name="connsiteY3" fmla="*/ 2985 h 419626"/>
              <a:gd name="connsiteX4" fmla="*/ 1660803 w 1660803"/>
              <a:gd name="connsiteY4" fmla="*/ 202570 h 419626"/>
              <a:gd name="connsiteX5" fmla="*/ 1533858 w 1660803"/>
              <a:gd name="connsiteY5" fmla="*/ 419626 h 419626"/>
              <a:gd name="connsiteX0" fmla="*/ 50701 w 1667391"/>
              <a:gd name="connsiteY0" fmla="*/ 410674 h 419626"/>
              <a:gd name="connsiteX1" fmla="*/ 166117 w 1667391"/>
              <a:gd name="connsiteY1" fmla="*/ 242316 h 419626"/>
              <a:gd name="connsiteX2" fmla="*/ 0 w 1667391"/>
              <a:gd name="connsiteY2" fmla="*/ 0 h 419626"/>
              <a:gd name="connsiteX3" fmla="*/ 1563861 w 1667391"/>
              <a:gd name="connsiteY3" fmla="*/ 2985 h 419626"/>
              <a:gd name="connsiteX4" fmla="*/ 1667391 w 1667391"/>
              <a:gd name="connsiteY4" fmla="*/ 211987 h 419626"/>
              <a:gd name="connsiteX5" fmla="*/ 1533858 w 1667391"/>
              <a:gd name="connsiteY5" fmla="*/ 419626 h 419626"/>
              <a:gd name="connsiteX0" fmla="*/ 50701 w 1667391"/>
              <a:gd name="connsiteY0" fmla="*/ 410828 h 419780"/>
              <a:gd name="connsiteX1" fmla="*/ 166117 w 1667391"/>
              <a:gd name="connsiteY1" fmla="*/ 242470 h 419780"/>
              <a:gd name="connsiteX2" fmla="*/ 0 w 1667391"/>
              <a:gd name="connsiteY2" fmla="*/ 154 h 419780"/>
              <a:gd name="connsiteX3" fmla="*/ 1521038 w 1667391"/>
              <a:gd name="connsiteY3" fmla="*/ 0 h 419780"/>
              <a:gd name="connsiteX4" fmla="*/ 1667391 w 1667391"/>
              <a:gd name="connsiteY4" fmla="*/ 212141 h 419780"/>
              <a:gd name="connsiteX5" fmla="*/ 1533858 w 1667391"/>
              <a:gd name="connsiteY5" fmla="*/ 419780 h 419780"/>
              <a:gd name="connsiteX0" fmla="*/ 50701 w 1662450"/>
              <a:gd name="connsiteY0" fmla="*/ 410828 h 419780"/>
              <a:gd name="connsiteX1" fmla="*/ 166117 w 1662450"/>
              <a:gd name="connsiteY1" fmla="*/ 242470 h 419780"/>
              <a:gd name="connsiteX2" fmla="*/ 0 w 1662450"/>
              <a:gd name="connsiteY2" fmla="*/ 154 h 419780"/>
              <a:gd name="connsiteX3" fmla="*/ 1521038 w 1662450"/>
              <a:gd name="connsiteY3" fmla="*/ 0 h 419780"/>
              <a:gd name="connsiteX4" fmla="*/ 1662450 w 1662450"/>
              <a:gd name="connsiteY4" fmla="*/ 212141 h 419780"/>
              <a:gd name="connsiteX5" fmla="*/ 1533858 w 1662450"/>
              <a:gd name="connsiteY5" fmla="*/ 419780 h 41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2450" h="419780">
                <a:moveTo>
                  <a:pt x="50701" y="410828"/>
                </a:moveTo>
                <a:lnTo>
                  <a:pt x="166117" y="242470"/>
                </a:lnTo>
                <a:lnTo>
                  <a:pt x="0" y="154"/>
                </a:lnTo>
                <a:lnTo>
                  <a:pt x="1521038" y="0"/>
                </a:lnTo>
                <a:lnTo>
                  <a:pt x="1662450" y="212141"/>
                </a:lnTo>
                <a:cubicBezTo>
                  <a:pt x="1623978" y="268260"/>
                  <a:pt x="1572330" y="363661"/>
                  <a:pt x="1533858" y="419780"/>
                </a:cubicBezTo>
              </a:path>
            </a:pathLst>
          </a:custGeom>
          <a:solidFill>
            <a:schemeClr val="tx2">
              <a:lumMod val="50000"/>
            </a:schemeClr>
          </a:solidFill>
          <a:ln w="6350" cap="rnd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" panose="020F0502020204030204"/>
              <a:ea typeface="+mn-ea"/>
              <a:cs typeface="Helvetica"/>
              <a:sym typeface="Helvetica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0B3A983B-05F6-3A9B-D849-027B5D15F778}"/>
              </a:ext>
            </a:extLst>
          </p:cNvPr>
          <p:cNvSpPr/>
          <p:nvPr/>
        </p:nvSpPr>
        <p:spPr>
          <a:xfrm>
            <a:off x="7376245" y="1225863"/>
            <a:ext cx="1252059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defTabSz="457200">
              <a:defRPr/>
            </a:pPr>
            <a:r>
              <a:rPr lang="en-US" sz="1600" b="1" dirty="0">
                <a:solidFill>
                  <a:schemeClr val="bg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2023</a:t>
            </a:r>
          </a:p>
        </p:txBody>
      </p:sp>
      <p:sp>
        <p:nvSpPr>
          <p:cNvPr id="131" name="Freeform: Shape 248">
            <a:extLst>
              <a:ext uri="{FF2B5EF4-FFF2-40B4-BE49-F238E27FC236}">
                <a16:creationId xmlns:a16="http://schemas.microsoft.com/office/drawing/2014/main" id="{98994A24-A208-9541-892C-CD6B05EF2203}"/>
              </a:ext>
            </a:extLst>
          </p:cNvPr>
          <p:cNvSpPr>
            <a:spLocks noChangeAspect="1"/>
          </p:cNvSpPr>
          <p:nvPr/>
        </p:nvSpPr>
        <p:spPr>
          <a:xfrm flipV="1">
            <a:off x="7161583" y="1199205"/>
            <a:ext cx="1614386" cy="457201"/>
          </a:xfrm>
          <a:custGeom>
            <a:avLst/>
            <a:gdLst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  <a:gd name="connsiteX4" fmla="*/ 50701 w 1660803"/>
              <a:gd name="connsiteY4" fmla="*/ 410674 h 410674"/>
              <a:gd name="connsiteX5" fmla="*/ 166117 w 1660803"/>
              <a:gd name="connsiteY5" fmla="*/ 242316 h 410674"/>
              <a:gd name="connsiteX6" fmla="*/ 0 w 1660803"/>
              <a:gd name="connsiteY6" fmla="*/ 0 h 410674"/>
              <a:gd name="connsiteX0" fmla="*/ 50701 w 1660803"/>
              <a:gd name="connsiteY0" fmla="*/ 410674 h 502114"/>
              <a:gd name="connsiteX1" fmla="*/ 166117 w 1660803"/>
              <a:gd name="connsiteY1" fmla="*/ 242316 h 502114"/>
              <a:gd name="connsiteX2" fmla="*/ 0 w 1660803"/>
              <a:gd name="connsiteY2" fmla="*/ 0 h 502114"/>
              <a:gd name="connsiteX3" fmla="*/ 1494686 w 1660803"/>
              <a:gd name="connsiteY3" fmla="*/ 0 h 502114"/>
              <a:gd name="connsiteX4" fmla="*/ 1660803 w 1660803"/>
              <a:gd name="connsiteY4" fmla="*/ 242316 h 502114"/>
              <a:gd name="connsiteX5" fmla="*/ 1545387 w 1660803"/>
              <a:gd name="connsiteY5" fmla="*/ 410674 h 502114"/>
              <a:gd name="connsiteX6" fmla="*/ 142141 w 1660803"/>
              <a:gd name="connsiteY6" fmla="*/ 502114 h 502114"/>
              <a:gd name="connsiteX0" fmla="*/ 50701 w 1660803"/>
              <a:gd name="connsiteY0" fmla="*/ 410674 h 410674"/>
              <a:gd name="connsiteX1" fmla="*/ 166117 w 1660803"/>
              <a:gd name="connsiteY1" fmla="*/ 242316 h 410674"/>
              <a:gd name="connsiteX2" fmla="*/ 0 w 1660803"/>
              <a:gd name="connsiteY2" fmla="*/ 0 h 410674"/>
              <a:gd name="connsiteX3" fmla="*/ 1494686 w 1660803"/>
              <a:gd name="connsiteY3" fmla="*/ 0 h 410674"/>
              <a:gd name="connsiteX4" fmla="*/ 1660803 w 1660803"/>
              <a:gd name="connsiteY4" fmla="*/ 242316 h 410674"/>
              <a:gd name="connsiteX5" fmla="*/ 1545387 w 1660803"/>
              <a:gd name="connsiteY5" fmla="*/ 410674 h 410674"/>
              <a:gd name="connsiteX0" fmla="*/ 166117 w 1660803"/>
              <a:gd name="connsiteY0" fmla="*/ 242316 h 410674"/>
              <a:gd name="connsiteX1" fmla="*/ 0 w 1660803"/>
              <a:gd name="connsiteY1" fmla="*/ 0 h 410674"/>
              <a:gd name="connsiteX2" fmla="*/ 1494686 w 1660803"/>
              <a:gd name="connsiteY2" fmla="*/ 0 h 410674"/>
              <a:gd name="connsiteX3" fmla="*/ 1660803 w 1660803"/>
              <a:gd name="connsiteY3" fmla="*/ 242316 h 410674"/>
              <a:gd name="connsiteX4" fmla="*/ 1545387 w 1660803"/>
              <a:gd name="connsiteY4" fmla="*/ 410674 h 410674"/>
              <a:gd name="connsiteX0" fmla="*/ 0 w 1660803"/>
              <a:gd name="connsiteY0" fmla="*/ 0 h 410674"/>
              <a:gd name="connsiteX1" fmla="*/ 1494686 w 1660803"/>
              <a:gd name="connsiteY1" fmla="*/ 0 h 410674"/>
              <a:gd name="connsiteX2" fmla="*/ 1660803 w 1660803"/>
              <a:gd name="connsiteY2" fmla="*/ 242316 h 410674"/>
              <a:gd name="connsiteX3" fmla="*/ 1545387 w 1660803"/>
              <a:gd name="connsiteY3" fmla="*/ 410674 h 41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0803" h="410674">
                <a:moveTo>
                  <a:pt x="0" y="0"/>
                </a:moveTo>
                <a:lnTo>
                  <a:pt x="1494686" y="0"/>
                </a:lnTo>
                <a:lnTo>
                  <a:pt x="1660803" y="242316"/>
                </a:lnTo>
                <a:lnTo>
                  <a:pt x="1545387" y="410674"/>
                </a:lnTo>
              </a:path>
            </a:pathLst>
          </a:custGeom>
          <a:noFill/>
          <a:ln w="6350" cap="rnd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Helvetica"/>
              <a:sym typeface="Helvetica"/>
            </a:endParaRP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6412851C-C971-4BD9-F6F8-87E31524C373}"/>
              </a:ext>
            </a:extLst>
          </p:cNvPr>
          <p:cNvGrpSpPr/>
          <p:nvPr/>
        </p:nvGrpSpPr>
        <p:grpSpPr>
          <a:xfrm>
            <a:off x="7159828" y="1656404"/>
            <a:ext cx="1920427" cy="2975999"/>
            <a:chOff x="4495485" y="2310409"/>
            <a:chExt cx="2108150" cy="2628155"/>
          </a:xfrm>
        </p:grpSpPr>
        <p:sp>
          <p:nvSpPr>
            <p:cNvPr id="133" name="Rectangle 13">
              <a:extLst>
                <a:ext uri="{FF2B5EF4-FFF2-40B4-BE49-F238E27FC236}">
                  <a16:creationId xmlns:a16="http://schemas.microsoft.com/office/drawing/2014/main" id="{B8DFFDE1-6FBD-26C5-8EEF-A14D531E5B1E}"/>
                </a:ext>
              </a:extLst>
            </p:cNvPr>
            <p:cNvSpPr/>
            <p:nvPr/>
          </p:nvSpPr>
          <p:spPr>
            <a:xfrm>
              <a:off x="4495485" y="2310409"/>
              <a:ext cx="1866278" cy="2628155"/>
            </a:xfrm>
            <a:custGeom>
              <a:avLst/>
              <a:gdLst>
                <a:gd name="connsiteX0" fmla="*/ 0 w 2306272"/>
                <a:gd name="connsiteY0" fmla="*/ 0 h 3111781"/>
                <a:gd name="connsiteX1" fmla="*/ 2306272 w 2306272"/>
                <a:gd name="connsiteY1" fmla="*/ 0 h 3111781"/>
                <a:gd name="connsiteX2" fmla="*/ 2306272 w 2306272"/>
                <a:gd name="connsiteY2" fmla="*/ 3111781 h 3111781"/>
                <a:gd name="connsiteX3" fmla="*/ 0 w 2306272"/>
                <a:gd name="connsiteY3" fmla="*/ 3111781 h 3111781"/>
                <a:gd name="connsiteX4" fmla="*/ 0 w 2306272"/>
                <a:gd name="connsiteY4" fmla="*/ 0 h 3111781"/>
                <a:gd name="connsiteX0" fmla="*/ 2306272 w 2397712"/>
                <a:gd name="connsiteY0" fmla="*/ 0 h 3111781"/>
                <a:gd name="connsiteX1" fmla="*/ 2306272 w 2397712"/>
                <a:gd name="connsiteY1" fmla="*/ 3111781 h 3111781"/>
                <a:gd name="connsiteX2" fmla="*/ 0 w 2397712"/>
                <a:gd name="connsiteY2" fmla="*/ 3111781 h 3111781"/>
                <a:gd name="connsiteX3" fmla="*/ 0 w 2397712"/>
                <a:gd name="connsiteY3" fmla="*/ 0 h 3111781"/>
                <a:gd name="connsiteX4" fmla="*/ 2397712 w 2397712"/>
                <a:gd name="connsiteY4" fmla="*/ 91440 h 3111781"/>
                <a:gd name="connsiteX0" fmla="*/ 2306272 w 2306272"/>
                <a:gd name="connsiteY0" fmla="*/ 0 h 3111781"/>
                <a:gd name="connsiteX1" fmla="*/ 2306272 w 2306272"/>
                <a:gd name="connsiteY1" fmla="*/ 3111781 h 3111781"/>
                <a:gd name="connsiteX2" fmla="*/ 0 w 2306272"/>
                <a:gd name="connsiteY2" fmla="*/ 3111781 h 3111781"/>
                <a:gd name="connsiteX3" fmla="*/ 0 w 2306272"/>
                <a:gd name="connsiteY3" fmla="*/ 0 h 3111781"/>
                <a:gd name="connsiteX0" fmla="*/ 2306272 w 2306649"/>
                <a:gd name="connsiteY0" fmla="*/ 0 h 3111781"/>
                <a:gd name="connsiteX1" fmla="*/ 2306649 w 2306649"/>
                <a:gd name="connsiteY1" fmla="*/ 751981 h 3111781"/>
                <a:gd name="connsiteX2" fmla="*/ 2306272 w 2306649"/>
                <a:gd name="connsiteY2" fmla="*/ 3111781 h 3111781"/>
                <a:gd name="connsiteX3" fmla="*/ 0 w 2306649"/>
                <a:gd name="connsiteY3" fmla="*/ 3111781 h 3111781"/>
                <a:gd name="connsiteX4" fmla="*/ 0 w 2306649"/>
                <a:gd name="connsiteY4" fmla="*/ 0 h 3111781"/>
                <a:gd name="connsiteX0" fmla="*/ 2306649 w 2306649"/>
                <a:gd name="connsiteY0" fmla="*/ 751981 h 3111781"/>
                <a:gd name="connsiteX1" fmla="*/ 2306272 w 2306649"/>
                <a:gd name="connsiteY1" fmla="*/ 3111781 h 3111781"/>
                <a:gd name="connsiteX2" fmla="*/ 0 w 2306649"/>
                <a:gd name="connsiteY2" fmla="*/ 3111781 h 3111781"/>
                <a:gd name="connsiteX3" fmla="*/ 0 w 2306649"/>
                <a:gd name="connsiteY3" fmla="*/ 0 h 311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6649" h="3111781">
                  <a:moveTo>
                    <a:pt x="2306649" y="751981"/>
                  </a:moveTo>
                  <a:cubicBezTo>
                    <a:pt x="2306523" y="1538581"/>
                    <a:pt x="2306398" y="2325181"/>
                    <a:pt x="2306272" y="3111781"/>
                  </a:cubicBezTo>
                  <a:lnTo>
                    <a:pt x="0" y="3111781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chemeClr val="bg2"/>
              </a:solidFill>
              <a:prstDash val="dash"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27B210EB-9DF4-C9BC-1489-94FCC62D118B}"/>
                </a:ext>
              </a:extLst>
            </p:cNvPr>
            <p:cNvGrpSpPr/>
            <p:nvPr/>
          </p:nvGrpSpPr>
          <p:grpSpPr>
            <a:xfrm>
              <a:off x="4495485" y="2352282"/>
              <a:ext cx="2108150" cy="1752147"/>
              <a:chOff x="4495485" y="2352282"/>
              <a:chExt cx="2108150" cy="1752147"/>
            </a:xfrm>
          </p:grpSpPr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4DE776C2-9F0F-9A91-E34E-A6215811DBE9}"/>
                  </a:ext>
                </a:extLst>
              </p:cNvPr>
              <p:cNvSpPr txBox="1"/>
              <p:nvPr/>
            </p:nvSpPr>
            <p:spPr>
              <a:xfrm>
                <a:off x="4495485" y="2799776"/>
                <a:ext cx="1841509" cy="1304653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marL="182880" lvl="0" indent="-182880">
                  <a:buFont typeface="Courier New" panose="02070309020205020404" pitchFamily="49" charset="0"/>
                  <a:buChar char="o"/>
                  <a:defRPr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Study the fundamentals of photoemission (Copper cathode): </a:t>
                </a:r>
              </a:p>
              <a:p>
                <a:pPr marL="182880" lvl="0" indent="-182880">
                  <a:buFont typeface="Courier New" panose="02070309020205020404" pitchFamily="49" charset="0"/>
                  <a:buChar char="o"/>
                  <a:defRPr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Schottky studies at different gradients.</a:t>
                </a:r>
              </a:p>
              <a:p>
                <a:pPr marL="182880" lvl="0" indent="-182880">
                  <a:buFont typeface="Courier New" panose="02070309020205020404" pitchFamily="49" charset="0"/>
                  <a:buChar char="o"/>
                  <a:defRPr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QE measurements at different gradients.</a:t>
                </a:r>
              </a:p>
              <a:p>
                <a:pPr marL="182880" lvl="0" indent="-182880">
                  <a:buFont typeface="Courier New" panose="02070309020205020404" pitchFamily="49" charset="0"/>
                  <a:buChar char="o"/>
                  <a:defRPr/>
                </a:pP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47782A6F-F14D-92AA-4B19-90B05F20761A}"/>
                  </a:ext>
                </a:extLst>
              </p:cNvPr>
              <p:cNvSpPr/>
              <p:nvPr/>
            </p:nvSpPr>
            <p:spPr>
              <a:xfrm>
                <a:off x="4591509" y="2352282"/>
                <a:ext cx="2012126" cy="462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US" sz="1400" b="1" dirty="0">
                    <a:solidFill>
                      <a:schemeClr val="bg2"/>
                    </a:solidFill>
                    <a:latin typeface="Century Gothic" panose="020B0502020202020204" pitchFamily="34" charset="0"/>
                    <a:ea typeface="Cambria" panose="02040503050406030204" pitchFamily="18" charset="0"/>
                  </a:rPr>
                  <a:t>3</a:t>
                </a:r>
                <a:r>
                  <a:rPr lang="en-US" sz="1400" b="1" baseline="30000" dirty="0">
                    <a:solidFill>
                      <a:schemeClr val="bg2"/>
                    </a:solidFill>
                    <a:latin typeface="Century Gothic" panose="020B0502020202020204" pitchFamily="34" charset="0"/>
                    <a:ea typeface="Cambria" panose="02040503050406030204" pitchFamily="18" charset="0"/>
                  </a:rPr>
                  <a:t>rd</a:t>
                </a:r>
                <a:r>
                  <a:rPr lang="en-US" sz="1400" b="1" dirty="0">
                    <a:solidFill>
                      <a:schemeClr val="bg2"/>
                    </a:solidFill>
                    <a:latin typeface="Century Gothic" panose="020B0502020202020204" pitchFamily="34" charset="0"/>
                    <a:ea typeface="Cambria" panose="02040503050406030204" pitchFamily="18" charset="0"/>
                  </a:rPr>
                  <a:t> beam test </a:t>
                </a:r>
              </a:p>
              <a:p>
                <a:pPr lvl="0">
                  <a:defRPr/>
                </a:pPr>
                <a:r>
                  <a:rPr lang="en-US" sz="1400" b="1" dirty="0">
                    <a:solidFill>
                      <a:schemeClr val="bg2"/>
                    </a:solidFill>
                    <a:latin typeface="Century Gothic" panose="020B0502020202020204" pitchFamily="34" charset="0"/>
                    <a:ea typeface="Cambria" panose="02040503050406030204" pitchFamily="18" charset="0"/>
                  </a:rPr>
                  <a:t>(most recent)</a:t>
                </a:r>
                <a:r>
                  <a:rPr lang="en-US" sz="1400" b="1" baseline="30000" dirty="0">
                    <a:solidFill>
                      <a:schemeClr val="bg2"/>
                    </a:solidFill>
                    <a:latin typeface="Century Gothic" panose="020B0502020202020204" pitchFamily="34" charset="0"/>
                    <a:ea typeface="Cambria" panose="02040503050406030204" pitchFamily="18" charset="0"/>
                  </a:rPr>
                  <a:t> </a:t>
                </a:r>
                <a:endParaRPr lang="en-US" sz="1400" b="1" dirty="0">
                  <a:solidFill>
                    <a:schemeClr val="bg2"/>
                  </a:solidFill>
                  <a:latin typeface="Century Gothic" panose="020B0502020202020204" pitchFamily="34" charset="0"/>
                  <a:ea typeface="Cambria" panose="02040503050406030204" pitchFamily="18" charset="0"/>
                </a:endParaRPr>
              </a:p>
            </p:txBody>
          </p:sp>
        </p:grpSp>
      </p:grpSp>
      <p:pic>
        <p:nvPicPr>
          <p:cNvPr id="138" name="Picture 137">
            <a:extLst>
              <a:ext uri="{FF2B5EF4-FFF2-40B4-BE49-F238E27FC236}">
                <a16:creationId xmlns:a16="http://schemas.microsoft.com/office/drawing/2014/main" id="{8F60D53E-96E4-3734-82E4-7982091BFD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962"/>
          <a:stretch/>
        </p:blipFill>
        <p:spPr>
          <a:xfrm>
            <a:off x="675912" y="3293464"/>
            <a:ext cx="1584016" cy="1288398"/>
          </a:xfrm>
          <a:prstGeom prst="rect">
            <a:avLst/>
          </a:prstGeom>
        </p:spPr>
      </p:pic>
      <p:sp>
        <p:nvSpPr>
          <p:cNvPr id="141" name="TextBox 140">
            <a:extLst>
              <a:ext uri="{FF2B5EF4-FFF2-40B4-BE49-F238E27FC236}">
                <a16:creationId xmlns:a16="http://schemas.microsoft.com/office/drawing/2014/main" id="{AED7D908-AD91-A023-C116-B0D017F35593}"/>
              </a:ext>
            </a:extLst>
          </p:cNvPr>
          <p:cNvSpPr txBox="1"/>
          <p:nvPr/>
        </p:nvSpPr>
        <p:spPr>
          <a:xfrm>
            <a:off x="806378" y="3308962"/>
            <a:ext cx="1441815" cy="1692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RF conditioning test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122CBD41-7E3D-0653-35FB-CE4F42AD9ADE}"/>
              </a:ext>
            </a:extLst>
          </p:cNvPr>
          <p:cNvSpPr txBox="1"/>
          <p:nvPr/>
        </p:nvSpPr>
        <p:spPr>
          <a:xfrm>
            <a:off x="1790993" y="3474062"/>
            <a:ext cx="457200" cy="1692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stand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F822BB5A-5FC7-144B-6734-C5F21CF394E3}"/>
              </a:ext>
            </a:extLst>
          </p:cNvPr>
          <p:cNvSpPr txBox="1"/>
          <p:nvPr/>
        </p:nvSpPr>
        <p:spPr>
          <a:xfrm>
            <a:off x="1020728" y="4361171"/>
            <a:ext cx="388889" cy="153888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000" dirty="0">
                <a:solidFill>
                  <a:schemeClr val="accent6"/>
                </a:solidFill>
              </a:rPr>
              <a:t>Xgun</a:t>
            </a:r>
          </a:p>
        </p:txBody>
      </p:sp>
      <p:pic>
        <p:nvPicPr>
          <p:cNvPr id="144" name="Picture 143">
            <a:extLst>
              <a:ext uri="{FF2B5EF4-FFF2-40B4-BE49-F238E27FC236}">
                <a16:creationId xmlns:a16="http://schemas.microsoft.com/office/drawing/2014/main" id="{D662C74F-5E0E-1FF4-DF7B-B0DFC1A00E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641" t="8030" r="27087" b="41719"/>
          <a:stretch/>
        </p:blipFill>
        <p:spPr>
          <a:xfrm>
            <a:off x="3857003" y="3684487"/>
            <a:ext cx="801248" cy="897375"/>
          </a:xfrm>
          <a:prstGeom prst="rect">
            <a:avLst/>
          </a:prstGeom>
        </p:spPr>
      </p:pic>
      <p:sp>
        <p:nvSpPr>
          <p:cNvPr id="145" name="Oval 144">
            <a:extLst>
              <a:ext uri="{FF2B5EF4-FFF2-40B4-BE49-F238E27FC236}">
                <a16:creationId xmlns:a16="http://schemas.microsoft.com/office/drawing/2014/main" id="{846E58CA-34C5-C613-A75A-706D40497A88}"/>
              </a:ext>
            </a:extLst>
          </p:cNvPr>
          <p:cNvSpPr>
            <a:spLocks noChangeAspect="1"/>
          </p:cNvSpPr>
          <p:nvPr/>
        </p:nvSpPr>
        <p:spPr>
          <a:xfrm>
            <a:off x="3980489" y="3938457"/>
            <a:ext cx="610418" cy="598363"/>
          </a:xfrm>
          <a:prstGeom prst="ellipse">
            <a:avLst/>
          </a:prstGeom>
          <a:noFill/>
          <a:ln w="9525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26F595E-2B00-209C-BB8D-475F092741C4}"/>
              </a:ext>
            </a:extLst>
          </p:cNvPr>
          <p:cNvSpPr txBox="1"/>
          <p:nvPr/>
        </p:nvSpPr>
        <p:spPr>
          <a:xfrm>
            <a:off x="3881723" y="3333925"/>
            <a:ext cx="7846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00" b="0" i="0" u="none" strike="noStrike" baseline="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eam on YAG1</a:t>
            </a:r>
            <a:endParaRPr lang="en-US" sz="1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7" name="Picture 146">
            <a:extLst>
              <a:ext uri="{FF2B5EF4-FFF2-40B4-BE49-F238E27FC236}">
                <a16:creationId xmlns:a16="http://schemas.microsoft.com/office/drawing/2014/main" id="{31F54317-6E18-1FCA-1D49-8F0D3CB9D62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255552" y="3622477"/>
            <a:ext cx="1276111" cy="957672"/>
          </a:xfrm>
          <a:prstGeom prst="rect">
            <a:avLst/>
          </a:prstGeom>
        </p:spPr>
      </p:pic>
      <p:pic>
        <p:nvPicPr>
          <p:cNvPr id="148" name="Picture 147">
            <a:extLst>
              <a:ext uri="{FF2B5EF4-FFF2-40B4-BE49-F238E27FC236}">
                <a16:creationId xmlns:a16="http://schemas.microsoft.com/office/drawing/2014/main" id="{56189E45-3605-FE14-554D-1E648601771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927"/>
          <a:stretch/>
        </p:blipFill>
        <p:spPr>
          <a:xfrm>
            <a:off x="2844639" y="3433935"/>
            <a:ext cx="952753" cy="1146267"/>
          </a:xfrm>
          <a:prstGeom prst="rect">
            <a:avLst/>
          </a:prstGeom>
        </p:spPr>
      </p:pic>
      <p:sp>
        <p:nvSpPr>
          <p:cNvPr id="153" name="TextBox 152">
            <a:extLst>
              <a:ext uri="{FF2B5EF4-FFF2-40B4-BE49-F238E27FC236}">
                <a16:creationId xmlns:a16="http://schemas.microsoft.com/office/drawing/2014/main" id="{F5AFFAA5-ACE0-4972-E208-5267528DBCFF}"/>
              </a:ext>
            </a:extLst>
          </p:cNvPr>
          <p:cNvSpPr txBox="1"/>
          <p:nvPr/>
        </p:nvSpPr>
        <p:spPr>
          <a:xfrm>
            <a:off x="7568826" y="3960080"/>
            <a:ext cx="8595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sz="1500" b="1" i="1" dirty="0">
                <a:latin typeface="Century Gothic" panose="020B0502020202020204" pitchFamily="34" charset="0"/>
                <a:ea typeface="Cambria" panose="02040503050406030204" pitchFamily="18" charset="0"/>
              </a:rPr>
              <a:t>Next </a:t>
            </a:r>
          </a:p>
          <a:p>
            <a:pPr lvl="0" algn="ctr">
              <a:defRPr/>
            </a:pPr>
            <a:r>
              <a:rPr lang="en-US" sz="1500" b="1" i="1" dirty="0">
                <a:latin typeface="Century Gothic" panose="020B0502020202020204" pitchFamily="34" charset="0"/>
                <a:ea typeface="Cambria" panose="02040503050406030204" pitchFamily="18" charset="0"/>
              </a:rPr>
              <a:t>section</a:t>
            </a:r>
            <a:endParaRPr lang="en-US" sz="1500" i="1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D72BB5C7-5A04-A50F-100A-B21CC2079383}"/>
              </a:ext>
            </a:extLst>
          </p:cNvPr>
          <p:cNvSpPr txBox="1"/>
          <p:nvPr/>
        </p:nvSpPr>
        <p:spPr>
          <a:xfrm>
            <a:off x="4443244" y="226369"/>
            <a:ext cx="44166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[1] </a:t>
            </a:r>
            <a:r>
              <a:rPr lang="en-US" sz="105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W.H.Tan</a:t>
            </a:r>
            <a:r>
              <a:rPr lang="en-US" sz="105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5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et. al., </a:t>
            </a:r>
            <a:r>
              <a:rPr lang="en-US" sz="105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Phys. Rev. Accel. Beams 25, 083402, August 2022 (2022)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4BF0D51F-035B-CED5-7C60-D47FC7B5AFDD}"/>
              </a:ext>
            </a:extLst>
          </p:cNvPr>
          <p:cNvSpPr txBox="1"/>
          <p:nvPr/>
        </p:nvSpPr>
        <p:spPr>
          <a:xfrm>
            <a:off x="5945751" y="3643232"/>
            <a:ext cx="575278" cy="1692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LINAC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E75977A-2919-A391-26FE-2FE53DFCF743}"/>
              </a:ext>
            </a:extLst>
          </p:cNvPr>
          <p:cNvCxnSpPr>
            <a:cxnSpLocks/>
            <a:endCxn id="154" idx="1"/>
          </p:cNvCxnSpPr>
          <p:nvPr/>
        </p:nvCxnSpPr>
        <p:spPr>
          <a:xfrm flipV="1">
            <a:off x="4291200" y="353327"/>
            <a:ext cx="152044" cy="7072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0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8EDEE-F0F4-4549-485A-D9F38F971A3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5B50921-E2BF-BD63-97A9-06D2AC672757}"/>
              </a:ext>
            </a:extLst>
          </p:cNvPr>
          <p:cNvSpPr txBox="1">
            <a:spLocks/>
          </p:cNvSpPr>
          <p:nvPr/>
        </p:nvSpPr>
        <p:spPr>
          <a:xfrm>
            <a:off x="550309" y="1501364"/>
            <a:ext cx="8372901" cy="86397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Fundamental photoemission studies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F436B2-483C-3B99-8712-85E7FAF53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84" y="2446210"/>
            <a:ext cx="8372901" cy="192038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Schottky scans @ different gradients (60 MV/m to 320 MV/m)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Simulation benchmarking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Exploring the potential for other emission mechanisms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Exploring the potential for </a:t>
            </a:r>
            <a:r>
              <a:rPr lang="en-US" dirty="0" err="1"/>
              <a:t>multipacting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FEF634-81B6-1334-3B89-025C6193C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640080"/>
          </a:xfrm>
        </p:spPr>
        <p:txBody>
          <a:bodyPr/>
          <a:lstStyle/>
          <a:p>
            <a:r>
              <a:rPr lang="en-US" dirty="0" err="1"/>
              <a:t>Xgun</a:t>
            </a:r>
            <a:r>
              <a:rPr lang="en-US" dirty="0"/>
              <a:t> progress</a:t>
            </a:r>
          </a:p>
        </p:txBody>
      </p:sp>
    </p:spTree>
    <p:extLst>
      <p:ext uri="{BB962C8B-B14F-4D97-AF65-F5344CB8AC3E}">
        <p14:creationId xmlns:p14="http://schemas.microsoft.com/office/powerpoint/2010/main" val="151854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524C25-ECA9-EA90-1B96-1EF7C1F8AF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                         The </a:t>
            </a:r>
            <a:r>
              <a:rPr lang="en-US" dirty="0" err="1"/>
              <a:t>awa</a:t>
            </a:r>
            <a:r>
              <a:rPr lang="en-US" dirty="0"/>
              <a:t> facility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F0D5E-5432-E69F-05BC-F9E911E7993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4846638"/>
            <a:ext cx="457200" cy="138112"/>
          </a:xfrm>
        </p:spPr>
        <p:txBody>
          <a:bodyPr/>
          <a:lstStyle/>
          <a:p>
            <a:fld id="{AEFAAC5A-9C4F-4278-920D-DF2BAB595749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87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D68008-7B74-5DB9-1D80-B193B0776D2B}"/>
                  </a:ext>
                </a:extLst>
              </p:cNvPr>
              <p:cNvSpPr txBox="1"/>
              <p:nvPr/>
            </p:nvSpPr>
            <p:spPr>
              <a:xfrm>
                <a:off x="740487" y="1861949"/>
                <a:ext cx="4169980" cy="14157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en-US" sz="1200" dirty="0">
                  <a:solidFill>
                    <a:schemeClr val="tx1">
                      <a:lumMod val="50000"/>
                    </a:schemeClr>
                  </a:solidFill>
                </a:endParaRPr>
              </a:p>
              <a:p>
                <a:endParaRPr lang="en-US" sz="1200" dirty="0">
                  <a:solidFill>
                    <a:schemeClr val="tx1">
                      <a:lumMod val="50000"/>
                    </a:schemeClr>
                  </a:solidFill>
                </a:endParaRPr>
              </a:p>
              <a:p>
                <a:endParaRPr lang="en-US" sz="1200" dirty="0">
                  <a:solidFill>
                    <a:schemeClr val="tx1">
                      <a:lumMod val="50000"/>
                    </a:schemeClr>
                  </a:solidFill>
                </a:endParaRPr>
              </a:p>
              <a:p>
                <a:endParaRPr lang="en-US" sz="1200" dirty="0">
                  <a:solidFill>
                    <a:schemeClr val="tx1">
                      <a:lumMod val="50000"/>
                    </a:schemeClr>
                  </a:solidFill>
                </a:endParaRPr>
              </a:p>
              <a:p>
                <a:endParaRPr lang="en-US" sz="1200" dirty="0">
                  <a:solidFill>
                    <a:schemeClr val="tx1">
                      <a:lumMod val="50000"/>
                    </a:schemeClr>
                  </a:solidFill>
                </a:endParaRPr>
              </a:p>
              <a:p>
                <a:r>
                  <a:rPr lang="en-US" sz="1200" b="1" dirty="0">
                    <a:solidFill>
                      <a:schemeClr val="tx1">
                        <a:lumMod val="50000"/>
                      </a:schemeClr>
                    </a:solidFill>
                  </a:rPr>
                  <a:t>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𝒕𝒐𝒕𝒂𝒍</m:t>
                        </m:r>
                      </m:sub>
                    </m:sSub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𝒔𝒊𝒏</m:t>
                    </m:r>
                    <m:d>
                      <m:dPr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200" b="1" i="1" smtClean="0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𝝋</m:t>
                            </m:r>
                          </m:e>
                          <m:sub>
                            <m:r>
                              <a:rPr lang="en-US" sz="1200" b="1" i="1" smtClean="0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𝒓𝒇</m:t>
                            </m:r>
                          </m:sub>
                        </m:sSub>
                      </m:e>
                    </m:d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𝒔𝒄</m:t>
                        </m:r>
                      </m:sub>
                    </m:sSub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+ </m:t>
                    </m:r>
                    <m:sSub>
                      <m:sSubPr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𝒓𝒐𝒖𝒈𝒉𝒏𝒆𝒔𝒔</m:t>
                        </m:r>
                      </m:sub>
                    </m:sSub>
                  </m:oMath>
                </a14:m>
                <a:r>
                  <a:rPr lang="en-US" sz="1200" b="1" dirty="0">
                    <a:solidFill>
                      <a:schemeClr val="tx1">
                        <a:lumMod val="50000"/>
                      </a:schemeClr>
                    </a:solidFill>
                  </a:rPr>
                  <a:t> </a:t>
                </a:r>
              </a:p>
              <a:p>
                <a:endParaRPr lang="en-US" sz="12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D68008-7B74-5DB9-1D80-B193B0776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487" y="1861949"/>
                <a:ext cx="4169980" cy="14157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4148"/>
            <a:ext cx="8372901" cy="487931"/>
          </a:xfrm>
        </p:spPr>
        <p:txBody>
          <a:bodyPr/>
          <a:lstStyle/>
          <a:p>
            <a:r>
              <a:rPr lang="en-US" dirty="0"/>
              <a:t>Schottky studies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24CCF039-B1FE-DFD2-F94F-895E822C01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43400" y="4912882"/>
            <a:ext cx="457200" cy="13716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BBA3129-796E-C867-227D-0D0DF3BD52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1" y="532080"/>
            <a:ext cx="8372901" cy="374786"/>
          </a:xfrm>
        </p:spPr>
        <p:txBody>
          <a:bodyPr/>
          <a:lstStyle/>
          <a:p>
            <a:r>
              <a:rPr lang="en-US" dirty="0"/>
              <a:t>Benchmarking </a:t>
            </a:r>
            <a:r>
              <a:rPr lang="en-US" i="1" dirty="0"/>
              <a:t>Exp. Data</a:t>
            </a:r>
            <a:r>
              <a:rPr lang="en-US" dirty="0"/>
              <a:t> to </a:t>
            </a:r>
            <a:r>
              <a:rPr lang="en-US" i="1" dirty="0"/>
              <a:t>ASTRA</a:t>
            </a:r>
            <a:r>
              <a:rPr lang="en-US" dirty="0"/>
              <a:t> simulations</a:t>
            </a:r>
          </a:p>
        </p:txBody>
      </p:sp>
      <p:pic>
        <p:nvPicPr>
          <p:cNvPr id="9" name="Picture 8" descr="A diagram of a machine&#10;&#10;Description automatically generated">
            <a:extLst>
              <a:ext uri="{FF2B5EF4-FFF2-40B4-BE49-F238E27FC236}">
                <a16:creationId xmlns:a16="http://schemas.microsoft.com/office/drawing/2014/main" id="{FA1CC170-E674-8C86-C957-21DACDBBB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9194" y="212040"/>
            <a:ext cx="2328529" cy="16262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9D7D7F4-A323-7194-B929-860CEE47ABB5}"/>
              </a:ext>
            </a:extLst>
          </p:cNvPr>
          <p:cNvSpPr/>
          <p:nvPr/>
        </p:nvSpPr>
        <p:spPr>
          <a:xfrm>
            <a:off x="662813" y="988905"/>
            <a:ext cx="5583022" cy="3292216"/>
          </a:xfrm>
          <a:prstGeom prst="rect">
            <a:avLst/>
          </a:prstGeom>
          <a:noFill/>
          <a:ln w="22225">
            <a:solidFill>
              <a:schemeClr val="tx1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60F20F-49E4-497D-A161-F38671EDA21F}"/>
              </a:ext>
            </a:extLst>
          </p:cNvPr>
          <p:cNvSpPr txBox="1"/>
          <p:nvPr/>
        </p:nvSpPr>
        <p:spPr>
          <a:xfrm>
            <a:off x="772123" y="875097"/>
            <a:ext cx="1493295" cy="20005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Simulation setup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73C4962-995D-5D95-5D32-3E899349CF9E}"/>
                  </a:ext>
                </a:extLst>
              </p:cNvPr>
              <p:cNvSpPr txBox="1"/>
              <p:nvPr/>
            </p:nvSpPr>
            <p:spPr>
              <a:xfrm>
                <a:off x="745878" y="2274407"/>
                <a:ext cx="2156868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50000"/>
                      </a:schemeClr>
                    </a:solidFill>
                  </a:rPr>
                  <a:t>Possible field (</a:t>
                </a:r>
                <a14:m>
                  <m:oMath xmlns:m="http://schemas.openxmlformats.org/officeDocument/2006/math">
                    <m:r>
                      <a:rPr lang="en-US" sz="11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1100" dirty="0">
                    <a:solidFill>
                      <a:schemeClr val="tx1">
                        <a:lumMod val="50000"/>
                      </a:schemeClr>
                    </a:solidFill>
                  </a:rPr>
                  <a:t>) contributions acting on the cathode:</a:t>
                </a:r>
              </a:p>
              <a:p>
                <a:endParaRPr lang="en-US" sz="11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73C4962-995D-5D95-5D32-3E899349CF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878" y="2274407"/>
                <a:ext cx="2156868" cy="600164"/>
              </a:xfrm>
              <a:prstGeom prst="rect">
                <a:avLst/>
              </a:prstGeom>
              <a:blipFill>
                <a:blip r:embed="rId5"/>
                <a:stretch>
                  <a:fillRect t="-10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E9BD176-5A9C-E3CF-0C4C-83889C250377}"/>
              </a:ext>
            </a:extLst>
          </p:cNvPr>
          <p:cNvSpPr/>
          <p:nvPr/>
        </p:nvSpPr>
        <p:spPr>
          <a:xfrm>
            <a:off x="2000658" y="2792651"/>
            <a:ext cx="1371600" cy="318556"/>
          </a:xfrm>
          <a:prstGeom prst="roundRect">
            <a:avLst>
              <a:gd name="adj" fmla="val 12646"/>
            </a:avLst>
          </a:prstGeom>
          <a:noFill/>
          <a:ln w="19050">
            <a:solidFill>
              <a:schemeClr val="accent6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67EA2A-11A2-7C29-6CE4-4239D9904899}"/>
              </a:ext>
            </a:extLst>
          </p:cNvPr>
          <p:cNvSpPr txBox="1"/>
          <p:nvPr/>
        </p:nvSpPr>
        <p:spPr>
          <a:xfrm>
            <a:off x="2000658" y="3096524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Both included in ASTRA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B4A0BBF-BA40-5079-4EEC-A2A5FE471462}"/>
              </a:ext>
            </a:extLst>
          </p:cNvPr>
          <p:cNvSpPr/>
          <p:nvPr/>
        </p:nvSpPr>
        <p:spPr>
          <a:xfrm>
            <a:off x="3534892" y="2791274"/>
            <a:ext cx="839999" cy="318556"/>
          </a:xfrm>
          <a:prstGeom prst="roundRect">
            <a:avLst>
              <a:gd name="adj" fmla="val 12646"/>
            </a:avLst>
          </a:prstGeom>
          <a:noFill/>
          <a:ln w="19050">
            <a:solidFill>
              <a:schemeClr val="accent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accent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C52B98-C210-4F0D-9BF0-D4336A62F2E8}"/>
              </a:ext>
            </a:extLst>
          </p:cNvPr>
          <p:cNvSpPr txBox="1"/>
          <p:nvPr/>
        </p:nvSpPr>
        <p:spPr>
          <a:xfrm>
            <a:off x="4326427" y="2726560"/>
            <a:ext cx="16375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Modeled separately using a sinusoidal surface [1-2]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AB3F27-A743-C8A5-58ED-0278DA00E07C}"/>
                  </a:ext>
                </a:extLst>
              </p:cNvPr>
              <p:cNvSpPr txBox="1"/>
              <p:nvPr/>
            </p:nvSpPr>
            <p:spPr>
              <a:xfrm>
                <a:off x="782993" y="3372532"/>
                <a:ext cx="4529708" cy="808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50000"/>
                      </a:schemeClr>
                    </a:solidFill>
                  </a:rPr>
                  <a:t>where,</a:t>
                </a:r>
              </a:p>
              <a:p>
                <a:r>
                  <a:rPr lang="en-US" sz="1100" b="0" dirty="0">
                    <a:solidFill>
                      <a:schemeClr val="tx1">
                        <a:lumMod val="5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100" b="0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1100" b="0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𝑠𝑖𝑛</m:t>
                    </m:r>
                    <m:d>
                      <m:dPr>
                        <m:ctrlP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𝑟𝑓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100" dirty="0">
                    <a:solidFill>
                      <a:schemeClr val="tx1">
                        <a:lumMod val="50000"/>
                      </a:schemeClr>
                    </a:solidFill>
                  </a:rPr>
                  <a:t>: applied rf field</a:t>
                </a:r>
              </a:p>
              <a:p>
                <a:r>
                  <a:rPr lang="en-US" sz="1100" b="0" dirty="0">
                    <a:solidFill>
                      <a:schemeClr val="tx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𝑠𝑐</m:t>
                        </m:r>
                      </m:sub>
                    </m:sSub>
                  </m:oMath>
                </a14:m>
                <a:r>
                  <a:rPr lang="en-US" sz="1100" dirty="0">
                    <a:solidFill>
                      <a:schemeClr val="tx1">
                        <a:lumMod val="50000"/>
                      </a:schemeClr>
                    </a:solidFill>
                  </a:rPr>
                  <a:t>: space charge shielding field</a:t>
                </a:r>
              </a:p>
              <a:p>
                <a:r>
                  <a:rPr lang="en-US" sz="1100" b="0" dirty="0">
                    <a:solidFill>
                      <a:schemeClr val="tx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𝑟𝑜𝑢𝑔h𝑛𝑒𝑠𝑠</m:t>
                        </m:r>
                      </m:sub>
                    </m:sSub>
                  </m:oMath>
                </a14:m>
                <a:r>
                  <a:rPr lang="en-US" sz="1100" dirty="0">
                    <a:solidFill>
                      <a:schemeClr val="tx1">
                        <a:lumMod val="50000"/>
                      </a:schemeClr>
                    </a:solidFill>
                  </a:rPr>
                  <a:t>: modeled 3D EM field introduced by surface roughness. </a:t>
                </a:r>
                <a:endParaRPr lang="en-US" sz="11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AB3F27-A743-C8A5-58ED-0278DA00E0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993" y="3372532"/>
                <a:ext cx="4529708" cy="808811"/>
              </a:xfrm>
              <a:prstGeom prst="rect">
                <a:avLst/>
              </a:prstGeom>
              <a:blipFill>
                <a:blip r:embed="rId6"/>
                <a:stretch>
                  <a:fillRect t="-752" b="-2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Content Placeholder 5">
            <a:extLst>
              <a:ext uri="{FF2B5EF4-FFF2-40B4-BE49-F238E27FC236}">
                <a16:creationId xmlns:a16="http://schemas.microsoft.com/office/drawing/2014/main" id="{018AAA53-161D-CDA8-462B-C5E3362620A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2507" y="1199780"/>
            <a:ext cx="3229377" cy="1330829"/>
          </a:xfrm>
          <a:prstGeom prst="rect">
            <a:avLst/>
          </a:prstGeom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1D8AC20-0EDC-5A78-928F-2F52E12E11D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6408469" y="2537283"/>
            <a:ext cx="2176138" cy="18366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AF89F64-9536-B5CE-4509-88252CE3399A}"/>
                  </a:ext>
                </a:extLst>
              </p:cNvPr>
              <p:cNvSpPr txBox="1"/>
              <p:nvPr/>
            </p:nvSpPr>
            <p:spPr>
              <a:xfrm>
                <a:off x="1294238" y="1367418"/>
                <a:ext cx="4572000" cy="2944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1200" b="1" dirty="0">
                    <a:solidFill>
                      <a:schemeClr val="tx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</m:rad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1200" dirty="0"/>
                  <a:t>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AF89F64-9536-B5CE-4509-88252CE33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4238" y="1367418"/>
                <a:ext cx="4572000" cy="294440"/>
              </a:xfrm>
              <a:prstGeom prst="rect">
                <a:avLst/>
              </a:prstGeom>
              <a:blipFill>
                <a:blip r:embed="rId9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F64549C6-5449-0BC8-E789-876056E7133D}"/>
              </a:ext>
            </a:extLst>
          </p:cNvPr>
          <p:cNvSpPr txBox="1"/>
          <p:nvPr/>
        </p:nvSpPr>
        <p:spPr>
          <a:xfrm>
            <a:off x="676836" y="1170450"/>
            <a:ext cx="32335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</a:schemeClr>
                </a:solidFill>
              </a:rPr>
              <a:t>In ASTRA, bunch charge is evaluated as follows,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B55C7E8-6F4A-21D2-B231-D02B6BD8FFE5}"/>
                  </a:ext>
                </a:extLst>
              </p:cNvPr>
              <p:cNvSpPr txBox="1"/>
              <p:nvPr/>
            </p:nvSpPr>
            <p:spPr>
              <a:xfrm>
                <a:off x="741282" y="1564466"/>
                <a:ext cx="341198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50000"/>
                      </a:schemeClr>
                    </a:solidFill>
                  </a:rPr>
                  <a:t>where,</a:t>
                </a:r>
              </a:p>
              <a:p>
                <a:r>
                  <a:rPr lang="en-US" sz="1100" b="0" dirty="0">
                    <a:solidFill>
                      <a:schemeClr val="tx1">
                        <a:lumMod val="5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100" b="0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100" b="0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100" dirty="0">
                    <a:solidFill>
                      <a:schemeClr val="tx1">
                        <a:lumMod val="50000"/>
                      </a:schemeClr>
                    </a:solidFill>
                  </a:rPr>
                  <a:t>: Schottky strength coefficients</a:t>
                </a:r>
              </a:p>
              <a:p>
                <a:r>
                  <a:rPr lang="en-US" sz="1100" b="0" dirty="0">
                    <a:solidFill>
                      <a:schemeClr val="tx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sz="1100" b="0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1100" dirty="0">
                    <a:solidFill>
                      <a:schemeClr val="tx1">
                        <a:lumMod val="50000"/>
                      </a:schemeClr>
                    </a:solidFill>
                  </a:rPr>
                  <a:t>: field on the cathode</a:t>
                </a:r>
              </a:p>
              <a:p>
                <a:r>
                  <a:rPr lang="en-US" sz="1100" b="0" dirty="0">
                    <a:solidFill>
                      <a:schemeClr val="tx1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  </a:t>
                </a:r>
                <a:endParaRPr lang="en-US" sz="11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B55C7E8-6F4A-21D2-B231-D02B6BD8F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82" y="1564466"/>
                <a:ext cx="3411987" cy="769441"/>
              </a:xfrm>
              <a:prstGeom prst="rect">
                <a:avLst/>
              </a:prstGeom>
              <a:blipFill>
                <a:blip r:embed="rId10"/>
                <a:stretch>
                  <a:fillRect t="-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DD84AF26-3B67-8F18-E1AB-F29D4874BD93}"/>
              </a:ext>
            </a:extLst>
          </p:cNvPr>
          <p:cNvSpPr txBox="1"/>
          <p:nvPr/>
        </p:nvSpPr>
        <p:spPr>
          <a:xfrm>
            <a:off x="706160" y="4255160"/>
            <a:ext cx="3924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[1] D. J. Bradley, et al., J. Phys. D: Appl. Phys., Vol. 10, (1977).</a:t>
            </a:r>
          </a:p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[2] G. S.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Gevorkyan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, et al., Phys. Rev. Accel. Beams 21, 093401 (2018).</a:t>
            </a:r>
          </a:p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[3] G. Chen et al., 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  <a:hlinkClick r:id="rId11"/>
              </a:rPr>
              <a:t>https://accelconf.web.cern.ch/ipac2024/pdf/MOPR76.pdf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64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640080"/>
          </a:xfrm>
        </p:spPr>
        <p:txBody>
          <a:bodyPr/>
          <a:lstStyle/>
          <a:p>
            <a:r>
              <a:rPr lang="en-US" dirty="0"/>
              <a:t>Schottky studies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24CCF039-B1FE-DFD2-F94F-895E822C01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43400" y="4855282"/>
            <a:ext cx="457200" cy="13716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BBA3129-796E-C867-227D-0D0DF3BD52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1" y="640080"/>
            <a:ext cx="4933121" cy="374786"/>
          </a:xfrm>
        </p:spPr>
        <p:txBody>
          <a:bodyPr/>
          <a:lstStyle/>
          <a:p>
            <a:r>
              <a:rPr lang="en-US" dirty="0"/>
              <a:t>Simulation benchmarking of exp. data</a:t>
            </a:r>
          </a:p>
          <a:p>
            <a:r>
              <a:rPr lang="en-US" dirty="0"/>
              <a:t>@ 60, 100, 180, 250, 320 MV/m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76E41B-1778-8AB5-CCA4-519DC49B6C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159" r="18621"/>
          <a:stretch/>
        </p:blipFill>
        <p:spPr>
          <a:xfrm>
            <a:off x="2309901" y="1275891"/>
            <a:ext cx="1493521" cy="19040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B0A84F-9924-1202-5A57-9EEE11E4F353}"/>
              </a:ext>
            </a:extLst>
          </p:cNvPr>
          <p:cNvSpPr txBox="1"/>
          <p:nvPr/>
        </p:nvSpPr>
        <p:spPr>
          <a:xfrm>
            <a:off x="5314655" y="3370403"/>
            <a:ext cx="37050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Peak charge discrepancy only at high gradient.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Other emission mechanism involved (i.e. photo-assisted field emission)?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376E113-C7F6-E3A4-F7DE-4FD103D5E2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3308" y="3763612"/>
            <a:ext cx="1371068" cy="11335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8ECDB7-28BF-7A35-1C75-9CF61EA24BDB}"/>
              </a:ext>
            </a:extLst>
          </p:cNvPr>
          <p:cNvSpPr txBox="1"/>
          <p:nvPr/>
        </p:nvSpPr>
        <p:spPr>
          <a:xfrm>
            <a:off x="8262952" y="4004647"/>
            <a:ext cx="59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1C469D8-C5C7-DFA5-EE7E-F0A24A75BBC4}"/>
                  </a:ext>
                </a:extLst>
              </p:cNvPr>
              <p:cNvSpPr txBox="1"/>
              <p:nvPr/>
            </p:nvSpPr>
            <p:spPr>
              <a:xfrm>
                <a:off x="5390322" y="4004647"/>
                <a:ext cx="2138662" cy="7244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00" b="1" dirty="0">
                    <a:solidFill>
                      <a:schemeClr val="tx1"/>
                    </a:solidFill>
                  </a:rPr>
                  <a:t>Modified </a:t>
                </a:r>
                <a:r>
                  <a:rPr lang="en-US" sz="1000" b="1" dirty="0" err="1">
                    <a:solidFill>
                      <a:schemeClr val="tx1"/>
                    </a:solidFill>
                  </a:rPr>
                  <a:t>Folwer-Nordheim</a:t>
                </a:r>
                <a:r>
                  <a:rPr lang="en-US" sz="1000" b="1" dirty="0">
                    <a:solidFill>
                      <a:schemeClr val="tx1"/>
                    </a:solidFill>
                  </a:rPr>
                  <a:t>:</a:t>
                </a:r>
                <a:endParaRPr lang="en-US" sz="10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d>
                      <m:dPr>
                        <m:ctrlPr>
                          <a:rPr lang="en-US" sz="1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</m:d>
                    <m:r>
                      <a:rPr lang="en-US" sz="1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f>
                      <m:fPr>
                        <m:ctrlPr>
                          <a:rPr lang="en-US" sz="1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</m:t>
                            </m:r>
                          </m:e>
                          <m:sup>
                            <m: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𝝓</m:t>
                            </m:r>
                          </m:e>
                          <m:sub>
                            <m: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𝒆𝒇𝒇</m:t>
                            </m:r>
                          </m:sub>
                        </m:sSub>
                      </m:den>
                    </m:f>
                    <m:r>
                      <a:rPr lang="en-US" sz="1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𝐞𝐱𝐩</m:t>
                    </m:r>
                    <m:r>
                      <a:rPr lang="en-US" sz="1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⁡(−</m:t>
                    </m:r>
                    <m:r>
                      <a:rPr lang="en-US" sz="1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f>
                      <m:fPr>
                        <m:ctrlPr>
                          <a:rPr lang="en-US" sz="1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𝝓</m:t>
                            </m:r>
                          </m:e>
                          <m:sub>
                            <m:r>
                              <a:rPr lang="en-US" sz="1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𝒆𝒇𝒇</m:t>
                            </m:r>
                          </m:sub>
                          <m:sup>
                            <m: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sz="1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  <m:r>
                          <a:rPr lang="en-US" sz="1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den>
                    </m:f>
                    <m:r>
                      <a:rPr lang="en-US" sz="1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000" b="1" dirty="0">
                    <a:solidFill>
                      <a:schemeClr val="tx1"/>
                    </a:solidFill>
                  </a:rPr>
                  <a:t> </a:t>
                </a:r>
              </a:p>
              <a:p>
                <a:endParaRPr lang="en-US" sz="10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1C469D8-C5C7-DFA5-EE7E-F0A24A75B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0322" y="4004647"/>
                <a:ext cx="2138662" cy="724494"/>
              </a:xfrm>
              <a:prstGeom prst="rect">
                <a:avLst/>
              </a:prstGeom>
              <a:blipFill>
                <a:blip r:embed="rId5"/>
                <a:stretch>
                  <a:fillRect t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0EC8B61B-FFA1-0D96-A3BF-5A0BD61EF7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24" r="57125"/>
          <a:stretch/>
        </p:blipFill>
        <p:spPr>
          <a:xfrm>
            <a:off x="5468995" y="1275891"/>
            <a:ext cx="1503680" cy="190404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0572BBE-0F24-D53B-D11E-9A933F5438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2" r="76535"/>
          <a:stretch/>
        </p:blipFill>
        <p:spPr>
          <a:xfrm>
            <a:off x="7055895" y="1275891"/>
            <a:ext cx="1649920" cy="190404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D83B883-CAA4-3563-3080-E2AE6CB152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772"/>
          <a:stretch/>
        </p:blipFill>
        <p:spPr>
          <a:xfrm>
            <a:off x="810192" y="1275891"/>
            <a:ext cx="1416489" cy="19040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1C607BC-2EFB-4D33-2077-C1E331582F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809" r="37899"/>
          <a:stretch/>
        </p:blipFill>
        <p:spPr>
          <a:xfrm>
            <a:off x="3886642" y="1275891"/>
            <a:ext cx="1499133" cy="190404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940F9A8-6E3D-D7F0-3CD4-D8F63B7DF2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4572" b="17960"/>
          <a:stretch/>
        </p:blipFill>
        <p:spPr>
          <a:xfrm>
            <a:off x="442083" y="1275891"/>
            <a:ext cx="421833" cy="1562078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04E7DE0B-B67C-84DD-56F9-974C509017C7}"/>
              </a:ext>
            </a:extLst>
          </p:cNvPr>
          <p:cNvSpPr/>
          <p:nvPr/>
        </p:nvSpPr>
        <p:spPr>
          <a:xfrm>
            <a:off x="457201" y="1288791"/>
            <a:ext cx="1852700" cy="2455416"/>
          </a:xfrm>
          <a:prstGeom prst="roundRect">
            <a:avLst>
              <a:gd name="adj" fmla="val 5281"/>
            </a:avLst>
          </a:prstGeom>
          <a:noFill/>
          <a:ln w="19050">
            <a:solidFill>
              <a:schemeClr val="tx1">
                <a:lumMod val="40000"/>
                <a:lumOff val="6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16DF0B3C-B4DA-EA8C-E9B7-FC54F42A8277}"/>
              </a:ext>
            </a:extLst>
          </p:cNvPr>
          <p:cNvSpPr/>
          <p:nvPr/>
        </p:nvSpPr>
        <p:spPr>
          <a:xfrm rot="16937569" flipV="1">
            <a:off x="7411710" y="2515123"/>
            <a:ext cx="1188710" cy="227883"/>
          </a:xfrm>
          <a:prstGeom prst="leftArrow">
            <a:avLst>
              <a:gd name="adj1" fmla="val 1937"/>
              <a:gd name="adj2" fmla="val 52185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0" name="Left Arrow 9">
            <a:extLst>
              <a:ext uri="{FF2B5EF4-FFF2-40B4-BE49-F238E27FC236}">
                <a16:creationId xmlns:a16="http://schemas.microsoft.com/office/drawing/2014/main" id="{715F3E52-FFA8-91C9-D8A6-2A15E7C95B1E}"/>
              </a:ext>
            </a:extLst>
          </p:cNvPr>
          <p:cNvSpPr/>
          <p:nvPr/>
        </p:nvSpPr>
        <p:spPr>
          <a:xfrm rot="15354746" flipV="1">
            <a:off x="7029096" y="2613124"/>
            <a:ext cx="929074" cy="214280"/>
          </a:xfrm>
          <a:prstGeom prst="leftArrow">
            <a:avLst>
              <a:gd name="adj1" fmla="val 1937"/>
              <a:gd name="adj2" fmla="val 62812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E12CFD0-7630-B899-A55F-F41927F0B8CD}"/>
              </a:ext>
            </a:extLst>
          </p:cNvPr>
          <p:cNvCxnSpPr/>
          <p:nvPr/>
        </p:nvCxnSpPr>
        <p:spPr>
          <a:xfrm>
            <a:off x="7334215" y="2252815"/>
            <a:ext cx="1280160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FE96E49-076C-6713-EF5A-4C44E18FDE47}"/>
              </a:ext>
            </a:extLst>
          </p:cNvPr>
          <p:cNvCxnSpPr/>
          <p:nvPr/>
        </p:nvCxnSpPr>
        <p:spPr>
          <a:xfrm>
            <a:off x="7334215" y="2044621"/>
            <a:ext cx="1280160" cy="0"/>
          </a:xfrm>
          <a:prstGeom prst="line">
            <a:avLst/>
          </a:prstGeom>
          <a:ln w="12700">
            <a:solidFill>
              <a:schemeClr val="accent3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97F3E0E-B252-CB36-D8DE-C59F1EFDFEA3}"/>
                  </a:ext>
                </a:extLst>
              </p:cNvPr>
              <p:cNvSpPr txBox="1"/>
              <p:nvPr/>
            </p:nvSpPr>
            <p:spPr>
              <a:xfrm>
                <a:off x="480797" y="3125642"/>
                <a:ext cx="1694404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75000"/>
                      </a:schemeClr>
                    </a:solidFill>
                  </a:rPr>
                  <a:t>Ref data for simulation param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11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100" dirty="0">
                    <a:solidFill>
                      <a:schemeClr val="tx1">
                        <a:lumMod val="7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11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100" dirty="0">
                    <a:solidFill>
                      <a:schemeClr val="tx1">
                        <a:lumMod val="7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1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100" dirty="0">
                    <a:solidFill>
                      <a:schemeClr val="tx1">
                        <a:lumMod val="75000"/>
                      </a:schemeClr>
                    </a:solidFill>
                  </a:rPr>
                  <a:t>) optimization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97F3E0E-B252-CB36-D8DE-C59F1EFDFE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97" y="3125642"/>
                <a:ext cx="1694404" cy="600164"/>
              </a:xfrm>
              <a:prstGeom prst="rect">
                <a:avLst/>
              </a:prstGeom>
              <a:blipFill>
                <a:blip r:embed="rId6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743C789-93E7-7268-2CE1-E23911FF2BE6}"/>
              </a:ext>
            </a:extLst>
          </p:cNvPr>
          <p:cNvSpPr/>
          <p:nvPr/>
        </p:nvSpPr>
        <p:spPr>
          <a:xfrm>
            <a:off x="5364325" y="3234052"/>
            <a:ext cx="3341490" cy="1663067"/>
          </a:xfrm>
          <a:prstGeom prst="roundRect">
            <a:avLst>
              <a:gd name="adj" fmla="val 5281"/>
            </a:avLst>
          </a:prstGeom>
          <a:noFill/>
          <a:ln w="19050">
            <a:solidFill>
              <a:schemeClr val="tx1">
                <a:lumMod val="40000"/>
                <a:lumOff val="6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8D1CFD5-4C9A-D11D-4877-9FE4C7BEFFFA}"/>
                  </a:ext>
                </a:extLst>
              </p:cNvPr>
              <p:cNvSpPr txBox="1"/>
              <p:nvPr/>
            </p:nvSpPr>
            <p:spPr>
              <a:xfrm>
                <a:off x="613619" y="3867609"/>
                <a:ext cx="4468843" cy="1217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chemeClr val="tx1"/>
                    </a:solidFill>
                  </a:rPr>
                  <a:t>At all gradients, simulations include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𝒓𝒐𝒖𝒈𝒉𝒏𝒆𝒔𝒔</m:t>
                        </m:r>
                      </m:sub>
                    </m:sSub>
                  </m:oMath>
                </a14:m>
                <a:r>
                  <a:rPr lang="en-US" sz="1200" b="1" dirty="0">
                    <a:solidFill>
                      <a:schemeClr val="tx1"/>
                    </a:solidFill>
                  </a:rPr>
                  <a:t> </a:t>
                </a:r>
                <a:r>
                  <a:rPr lang="en-US" sz="1200" dirty="0">
                    <a:solidFill>
                      <a:schemeClr val="tx1"/>
                    </a:solidFill>
                  </a:rPr>
                  <a:t>shows a better agreement with the measurements.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chemeClr val="tx1"/>
                    </a:solidFill>
                  </a:rPr>
                  <a:t>Revealed a beam clipping issue at the </a:t>
                </a:r>
                <a:r>
                  <a:rPr lang="en-US" sz="1200" dirty="0" err="1">
                    <a:solidFill>
                      <a:schemeClr val="tx1"/>
                    </a:solidFill>
                  </a:rPr>
                  <a:t>Xgun</a:t>
                </a:r>
                <a:r>
                  <a:rPr lang="en-US" sz="1200" dirty="0">
                    <a:solidFill>
                      <a:schemeClr val="tx1"/>
                    </a:solidFill>
                  </a:rPr>
                  <a:t> exit.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chemeClr val="tx1"/>
                    </a:solidFill>
                  </a:rPr>
                  <a:t>Photo-assisted field emission might happen at high gradient.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2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8D1CFD5-4C9A-D11D-4877-9FE4C7BEFF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19" y="3867609"/>
                <a:ext cx="4468843" cy="1217898"/>
              </a:xfrm>
              <a:prstGeom prst="rect">
                <a:avLst/>
              </a:prstGeom>
              <a:blipFill>
                <a:blip r:embed="rId7"/>
                <a:stretch>
                  <a:fillRect t="-10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>
            <a:extLst>
              <a:ext uri="{FF2B5EF4-FFF2-40B4-BE49-F238E27FC236}">
                <a16:creationId xmlns:a16="http://schemas.microsoft.com/office/drawing/2014/main" id="{04608013-0424-5AE0-5E17-D77EB8781B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45437" y="3135346"/>
            <a:ext cx="1222448" cy="6112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B8040EC-D77C-DEEE-E3B2-D2703EE3E523}"/>
                  </a:ext>
                </a:extLst>
              </p:cNvPr>
              <p:cNvSpPr txBox="1"/>
              <p:nvPr/>
            </p:nvSpPr>
            <p:spPr>
              <a:xfrm>
                <a:off x="6220835" y="616522"/>
                <a:ext cx="2393540" cy="2944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1200" b="1" dirty="0">
                    <a:solidFill>
                      <a:schemeClr val="tx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</m:rad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1200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1200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1200" dirty="0"/>
                  <a:t> 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B8040EC-D77C-DEEE-E3B2-D2703EE3E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835" y="616522"/>
                <a:ext cx="2393540" cy="294440"/>
              </a:xfrm>
              <a:prstGeom prst="rect">
                <a:avLst/>
              </a:prstGeom>
              <a:blipFill>
                <a:blip r:embed="rId9"/>
                <a:stretch>
                  <a:fillRect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2EC111D1-97B8-3617-94F1-A6466BD2FEC2}"/>
              </a:ext>
            </a:extLst>
          </p:cNvPr>
          <p:cNvSpPr txBox="1"/>
          <p:nvPr/>
        </p:nvSpPr>
        <p:spPr>
          <a:xfrm>
            <a:off x="5717426" y="446306"/>
            <a:ext cx="32335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</a:schemeClr>
                </a:solidFill>
              </a:rPr>
              <a:t>In ASTRA, bunch charge is evaluated as follows,</a:t>
            </a:r>
          </a:p>
        </p:txBody>
      </p:sp>
    </p:spTree>
    <p:extLst>
      <p:ext uri="{BB962C8B-B14F-4D97-AF65-F5344CB8AC3E}">
        <p14:creationId xmlns:p14="http://schemas.microsoft.com/office/powerpoint/2010/main" val="263520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2F595FAF-FCAB-5B47-9348-ABA3A28A88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24180" y="960923"/>
            <a:ext cx="3265892" cy="2996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640080"/>
          </a:xfrm>
        </p:spPr>
        <p:txBody>
          <a:bodyPr/>
          <a:lstStyle/>
          <a:p>
            <a:r>
              <a:rPr lang="en-US" dirty="0" err="1"/>
              <a:t>Multipacting</a:t>
            </a:r>
            <a:r>
              <a:rPr lang="en-US" dirty="0"/>
              <a:t> simulation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24CCF039-B1FE-DFD2-F94F-895E822C01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43400" y="4855282"/>
            <a:ext cx="457200" cy="13716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BBA3129-796E-C867-227D-0D0DF3BD52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1" y="640080"/>
            <a:ext cx="8372901" cy="374786"/>
          </a:xfrm>
        </p:spPr>
        <p:txBody>
          <a:bodyPr/>
          <a:lstStyle/>
          <a:p>
            <a:r>
              <a:rPr lang="en-US" dirty="0"/>
              <a:t>@ different gradients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9A7786-C905-CE41-F7B0-36DF8B470763}"/>
              </a:ext>
            </a:extLst>
          </p:cNvPr>
          <p:cNvSpPr txBox="1"/>
          <p:nvPr/>
        </p:nvSpPr>
        <p:spPr>
          <a:xfrm>
            <a:off x="646848" y="2374919"/>
            <a:ext cx="69262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Half cell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FC85F18-BE4C-8588-55D2-D7D37C298314}"/>
              </a:ext>
            </a:extLst>
          </p:cNvPr>
          <p:cNvCxnSpPr>
            <a:cxnSpLocks/>
          </p:cNvCxnSpPr>
          <p:nvPr/>
        </p:nvCxnSpPr>
        <p:spPr>
          <a:xfrm flipH="1" flipV="1">
            <a:off x="1517095" y="2464196"/>
            <a:ext cx="75863" cy="184087"/>
          </a:xfrm>
          <a:prstGeom prst="straightConnector1">
            <a:avLst/>
          </a:prstGeom>
          <a:ln>
            <a:solidFill>
              <a:schemeClr val="accent6"/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79F8050-8568-B5BA-10EA-D1C2F3E237E9}"/>
              </a:ext>
            </a:extLst>
          </p:cNvPr>
          <p:cNvSpPr txBox="1"/>
          <p:nvPr/>
        </p:nvSpPr>
        <p:spPr>
          <a:xfrm>
            <a:off x="1481714" y="2602077"/>
            <a:ext cx="187700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Full cell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31A4C29-748B-1F06-F9E5-5CF07A57A902}"/>
              </a:ext>
            </a:extLst>
          </p:cNvPr>
          <p:cNvCxnSpPr>
            <a:cxnSpLocks/>
          </p:cNvCxnSpPr>
          <p:nvPr/>
        </p:nvCxnSpPr>
        <p:spPr>
          <a:xfrm flipV="1">
            <a:off x="1064630" y="2242865"/>
            <a:ext cx="91440" cy="182880"/>
          </a:xfrm>
          <a:prstGeom prst="straightConnector1">
            <a:avLst/>
          </a:prstGeom>
          <a:ln>
            <a:solidFill>
              <a:schemeClr val="accent6"/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53C781B-8916-AF5F-C719-2F86C9A28D4E}"/>
              </a:ext>
            </a:extLst>
          </p:cNvPr>
          <p:cNvCxnSpPr>
            <a:cxnSpLocks/>
          </p:cNvCxnSpPr>
          <p:nvPr/>
        </p:nvCxnSpPr>
        <p:spPr>
          <a:xfrm flipH="1">
            <a:off x="1349865" y="1797538"/>
            <a:ext cx="124100" cy="247178"/>
          </a:xfrm>
          <a:prstGeom prst="straightConnector1">
            <a:avLst/>
          </a:prstGeom>
          <a:ln>
            <a:solidFill>
              <a:schemeClr val="accent6"/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FD91DB7-EB25-4042-89F8-F252BAB189A5}"/>
              </a:ext>
            </a:extLst>
          </p:cNvPr>
          <p:cNvSpPr txBox="1"/>
          <p:nvPr/>
        </p:nvSpPr>
        <p:spPr>
          <a:xfrm>
            <a:off x="1347858" y="1574734"/>
            <a:ext cx="187700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Iris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5E17F0E-BE7D-9253-3F64-02F2F9AB8328}"/>
              </a:ext>
            </a:extLst>
          </p:cNvPr>
          <p:cNvSpPr txBox="1"/>
          <p:nvPr/>
        </p:nvSpPr>
        <p:spPr>
          <a:xfrm>
            <a:off x="1891310" y="1918257"/>
            <a:ext cx="187700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Coupler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8B49706-7277-2691-9290-B8CD536374FC}"/>
              </a:ext>
            </a:extLst>
          </p:cNvPr>
          <p:cNvCxnSpPr>
            <a:cxnSpLocks/>
          </p:cNvCxnSpPr>
          <p:nvPr/>
        </p:nvCxnSpPr>
        <p:spPr>
          <a:xfrm flipH="1">
            <a:off x="2042193" y="2138608"/>
            <a:ext cx="135679" cy="181906"/>
          </a:xfrm>
          <a:prstGeom prst="straightConnector1">
            <a:avLst/>
          </a:prstGeom>
          <a:ln>
            <a:solidFill>
              <a:schemeClr val="accent6"/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44932269-DCB6-90C1-5311-F43A196CF192}"/>
              </a:ext>
            </a:extLst>
          </p:cNvPr>
          <p:cNvSpPr/>
          <p:nvPr/>
        </p:nvSpPr>
        <p:spPr>
          <a:xfrm>
            <a:off x="662813" y="1202727"/>
            <a:ext cx="3192763" cy="3550354"/>
          </a:xfrm>
          <a:prstGeom prst="rect">
            <a:avLst/>
          </a:prstGeom>
          <a:noFill/>
          <a:ln w="22225">
            <a:solidFill>
              <a:schemeClr val="tx1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EA59D13-6D93-A25B-8302-463A3DF5845B}"/>
              </a:ext>
            </a:extLst>
          </p:cNvPr>
          <p:cNvSpPr txBox="1"/>
          <p:nvPr/>
        </p:nvSpPr>
        <p:spPr>
          <a:xfrm>
            <a:off x="772123" y="1096904"/>
            <a:ext cx="1493295" cy="20005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Simulation setup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101DF4C-CA4B-52E2-D395-FFB639283B65}"/>
              </a:ext>
            </a:extLst>
          </p:cNvPr>
          <p:cNvSpPr txBox="1"/>
          <p:nvPr/>
        </p:nvSpPr>
        <p:spPr>
          <a:xfrm>
            <a:off x="717119" y="3343819"/>
            <a:ext cx="32307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In the simulation:</a:t>
            </a:r>
          </a:p>
          <a:p>
            <a:pPr marL="182880" lvl="0" indent="-182880">
              <a:buFont typeface="Courier New" panose="02070309020205020404" pitchFamily="49" charset="0"/>
              <a:buChar char="o"/>
              <a:defRPr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3D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Xgun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field map + solenoid field map included.</a:t>
            </a:r>
          </a:p>
          <a:p>
            <a:pPr marL="182880" lvl="0" indent="-182880">
              <a:buFont typeface="Courier New" panose="02070309020205020404" pitchFamily="49" charset="0"/>
              <a:buChar char="o"/>
              <a:defRPr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Tracking to the downstream ICT.</a:t>
            </a:r>
          </a:p>
          <a:p>
            <a:pPr marL="182880" lvl="0" indent="-182880">
              <a:buFont typeface="Courier New" panose="02070309020205020404" pitchFamily="49" charset="0"/>
              <a:buChar char="o"/>
              <a:defRPr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Primary particles for MP simulation assigned to an 8 deg slice.</a:t>
            </a:r>
          </a:p>
          <a:p>
            <a:pPr marL="182880" lvl="0" indent="-182880">
              <a:buFont typeface="Courier New" panose="02070309020205020404" pitchFamily="49" charset="0"/>
              <a:buChar char="o"/>
              <a:defRPr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Cu SEY applied.</a:t>
            </a:r>
          </a:p>
          <a:p>
            <a:endParaRPr lang="en-US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01340FE-157D-7F48-E2F4-E704427FCC66}"/>
              </a:ext>
            </a:extLst>
          </p:cNvPr>
          <p:cNvCxnSpPr>
            <a:cxnSpLocks/>
          </p:cNvCxnSpPr>
          <p:nvPr/>
        </p:nvCxnSpPr>
        <p:spPr>
          <a:xfrm flipH="1">
            <a:off x="2901301" y="2227559"/>
            <a:ext cx="67839" cy="198867"/>
          </a:xfrm>
          <a:prstGeom prst="straightConnector1">
            <a:avLst/>
          </a:prstGeom>
          <a:ln>
            <a:solidFill>
              <a:schemeClr val="accent6"/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2027A67-F1C7-8204-BAF3-3036614399AD}"/>
              </a:ext>
            </a:extLst>
          </p:cNvPr>
          <p:cNvSpPr txBox="1"/>
          <p:nvPr/>
        </p:nvSpPr>
        <p:spPr>
          <a:xfrm>
            <a:off x="2607901" y="1981255"/>
            <a:ext cx="187700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Solenoid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14065AF-79A6-8794-E85B-9552179F607F}"/>
              </a:ext>
            </a:extLst>
          </p:cNvPr>
          <p:cNvSpPr txBox="1"/>
          <p:nvPr/>
        </p:nvSpPr>
        <p:spPr>
          <a:xfrm>
            <a:off x="3174584" y="2063307"/>
            <a:ext cx="187700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ICT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EE53545-D49D-1452-A450-C02B9D4BE49B}"/>
              </a:ext>
            </a:extLst>
          </p:cNvPr>
          <p:cNvCxnSpPr>
            <a:cxnSpLocks/>
          </p:cNvCxnSpPr>
          <p:nvPr/>
        </p:nvCxnSpPr>
        <p:spPr>
          <a:xfrm flipH="1">
            <a:off x="3273765" y="2272358"/>
            <a:ext cx="67839" cy="198867"/>
          </a:xfrm>
          <a:prstGeom prst="straightConnector1">
            <a:avLst/>
          </a:prstGeom>
          <a:ln>
            <a:solidFill>
              <a:schemeClr val="accent6"/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FAF88BCA-F12B-F41F-19F9-86AD809D3C6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686910" y="570300"/>
            <a:ext cx="3894274" cy="3581596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76FE6234-A137-B376-DC0D-E2321716A1D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4113084" y="3259132"/>
            <a:ext cx="2499114" cy="1395376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B37D43F-7EFC-B554-FF07-285496B4E1BF}"/>
              </a:ext>
            </a:extLst>
          </p:cNvPr>
          <p:cNvCxnSpPr>
            <a:cxnSpLocks/>
          </p:cNvCxnSpPr>
          <p:nvPr/>
        </p:nvCxnSpPr>
        <p:spPr>
          <a:xfrm flipH="1">
            <a:off x="5184183" y="2587319"/>
            <a:ext cx="166718" cy="559313"/>
          </a:xfrm>
          <a:prstGeom prst="straightConnector1">
            <a:avLst/>
          </a:prstGeom>
          <a:ln w="15875">
            <a:solidFill>
              <a:schemeClr val="bg2"/>
            </a:solidFill>
            <a:prstDash val="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2C14AF7D-A594-9C96-9D1D-3D4BFA2CAD43}"/>
              </a:ext>
            </a:extLst>
          </p:cNvPr>
          <p:cNvSpPr txBox="1"/>
          <p:nvPr/>
        </p:nvSpPr>
        <p:spPr>
          <a:xfrm>
            <a:off x="5790103" y="3421310"/>
            <a:ext cx="79861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chemeClr val="bg2"/>
                </a:solidFill>
              </a:rPr>
              <a:t>Zoom-in</a:t>
            </a: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E35C44E2-8782-D7AB-5597-9B90CEE886BA}"/>
              </a:ext>
            </a:extLst>
          </p:cNvPr>
          <p:cNvSpPr/>
          <p:nvPr/>
        </p:nvSpPr>
        <p:spPr>
          <a:xfrm>
            <a:off x="5056577" y="1678193"/>
            <a:ext cx="1089669" cy="809250"/>
          </a:xfrm>
          <a:prstGeom prst="roundRect">
            <a:avLst>
              <a:gd name="adj" fmla="val 3846"/>
            </a:avLst>
          </a:prstGeom>
          <a:noFill/>
          <a:ln w="19050">
            <a:solidFill>
              <a:schemeClr val="bg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4B23C0A-4C41-2103-2689-EF986B1BC95F}"/>
              </a:ext>
            </a:extLst>
          </p:cNvPr>
          <p:cNvSpPr txBox="1"/>
          <p:nvPr/>
        </p:nvSpPr>
        <p:spPr>
          <a:xfrm>
            <a:off x="6569179" y="3567504"/>
            <a:ext cx="22924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lvl="0" indent="-182880">
              <a:buFont typeface="Courier New" panose="02070309020205020404" pitchFamily="49" charset="0"/>
              <a:buChar char="o"/>
              <a:defRPr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Total number of primary macro-particles: ~3000.</a:t>
            </a:r>
          </a:p>
          <a:p>
            <a:pPr marL="182880" lvl="0" indent="-182880">
              <a:buFont typeface="Courier New" panose="02070309020205020404" pitchFamily="49" charset="0"/>
              <a:buChar char="o"/>
              <a:defRPr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Total generated secondary electrons: ~200. </a:t>
            </a:r>
          </a:p>
          <a:p>
            <a:pPr marL="182880" lvl="0" indent="-182880">
              <a:buFont typeface="Courier New" panose="02070309020205020404" pitchFamily="49" charset="0"/>
              <a:buChar char="o"/>
              <a:defRPr/>
            </a:pPr>
            <a:r>
              <a:rPr lang="en-US" sz="11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of the secondary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e-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made to the downstream ICT.</a:t>
            </a:r>
          </a:p>
          <a:p>
            <a:endParaRPr lang="en-US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A571925-9586-3B22-69B6-BD27A85ACC56}"/>
              </a:ext>
            </a:extLst>
          </p:cNvPr>
          <p:cNvSpPr/>
          <p:nvPr/>
        </p:nvSpPr>
        <p:spPr>
          <a:xfrm>
            <a:off x="4061020" y="991604"/>
            <a:ext cx="4680024" cy="3761476"/>
          </a:xfrm>
          <a:prstGeom prst="rect">
            <a:avLst/>
          </a:prstGeom>
          <a:noFill/>
          <a:ln w="22225">
            <a:solidFill>
              <a:schemeClr val="tx1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0803149-2908-6D04-6F7D-A768121A87C8}"/>
              </a:ext>
            </a:extLst>
          </p:cNvPr>
          <p:cNvSpPr txBox="1"/>
          <p:nvPr/>
        </p:nvSpPr>
        <p:spPr>
          <a:xfrm>
            <a:off x="4130357" y="760868"/>
            <a:ext cx="158851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An example of MP</a:t>
            </a:r>
          </a:p>
          <a:p>
            <a:r>
              <a:rPr lang="en-US" sz="13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simulation result</a:t>
            </a:r>
          </a:p>
        </p:txBody>
      </p:sp>
    </p:spTree>
    <p:extLst>
      <p:ext uri="{BB962C8B-B14F-4D97-AF65-F5344CB8AC3E}">
        <p14:creationId xmlns:p14="http://schemas.microsoft.com/office/powerpoint/2010/main" val="42237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640080"/>
          </a:xfrm>
        </p:spPr>
        <p:txBody>
          <a:bodyPr/>
          <a:lstStyle/>
          <a:p>
            <a:r>
              <a:rPr lang="en-US" dirty="0" err="1"/>
              <a:t>Multipacting</a:t>
            </a:r>
            <a:r>
              <a:rPr lang="en-US" dirty="0"/>
              <a:t> simulation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24CCF039-B1FE-DFD2-F94F-895E822C01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233039" y="4855282"/>
            <a:ext cx="457200" cy="13716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BBA3129-796E-C867-227D-0D0DF3BD52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1" y="640080"/>
            <a:ext cx="8372901" cy="374786"/>
          </a:xfrm>
        </p:spPr>
        <p:txBody>
          <a:bodyPr/>
          <a:lstStyle/>
          <a:p>
            <a:r>
              <a:rPr lang="en-US" dirty="0"/>
              <a:t>@ different gradients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96614A-8D2B-3BC8-E852-7B14EC3A25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281174" y="939197"/>
            <a:ext cx="3289426" cy="3025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82B0D8-1B59-0DF3-FD76-96FE000528AD}"/>
              </a:ext>
            </a:extLst>
          </p:cNvPr>
          <p:cNvSpPr txBox="1"/>
          <p:nvPr/>
        </p:nvSpPr>
        <p:spPr>
          <a:xfrm>
            <a:off x="615911" y="1236401"/>
            <a:ext cx="90414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2">
                    <a:lumMod val="50000"/>
                  </a:schemeClr>
                </a:solidFill>
              </a:rPr>
              <a:t>①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2D9F5FC-BF10-4547-266B-D38D6D2DE4B7}"/>
              </a:ext>
            </a:extLst>
          </p:cNvPr>
          <p:cNvCxnSpPr>
            <a:cxnSpLocks/>
          </p:cNvCxnSpPr>
          <p:nvPr/>
        </p:nvCxnSpPr>
        <p:spPr>
          <a:xfrm flipH="1">
            <a:off x="1398913" y="1427841"/>
            <a:ext cx="242552" cy="43746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CBADC38-F523-EF50-05D6-44A4E7FC817A}"/>
              </a:ext>
            </a:extLst>
          </p:cNvPr>
          <p:cNvSpPr txBox="1"/>
          <p:nvPr/>
        </p:nvSpPr>
        <p:spPr>
          <a:xfrm>
            <a:off x="1520058" y="1211395"/>
            <a:ext cx="187700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2">
                    <a:lumMod val="50000"/>
                  </a:schemeClr>
                </a:solidFill>
              </a:rPr>
              <a:t>③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6C27B92-514C-147F-7B22-7E77B4FDC5FE}"/>
              </a:ext>
            </a:extLst>
          </p:cNvPr>
          <p:cNvCxnSpPr>
            <a:cxnSpLocks/>
          </p:cNvCxnSpPr>
          <p:nvPr/>
        </p:nvCxnSpPr>
        <p:spPr>
          <a:xfrm>
            <a:off x="810359" y="1472073"/>
            <a:ext cx="58261" cy="32419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BF1CA30-E547-513E-A735-D512892CA53A}"/>
              </a:ext>
            </a:extLst>
          </p:cNvPr>
          <p:cNvCxnSpPr>
            <a:cxnSpLocks/>
          </p:cNvCxnSpPr>
          <p:nvPr/>
        </p:nvCxnSpPr>
        <p:spPr>
          <a:xfrm flipH="1">
            <a:off x="1132412" y="1724530"/>
            <a:ext cx="124100" cy="266055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173F775-5DDE-0754-8E23-0006D29FB635}"/>
              </a:ext>
            </a:extLst>
          </p:cNvPr>
          <p:cNvSpPr txBox="1"/>
          <p:nvPr/>
        </p:nvSpPr>
        <p:spPr>
          <a:xfrm>
            <a:off x="1112420" y="1503366"/>
            <a:ext cx="57076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2">
                    <a:lumMod val="50000"/>
                  </a:schemeClr>
                </a:solidFill>
              </a:rPr>
              <a:t>②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743994-C650-F3DD-5AB1-D12B96ECEDFD}"/>
              </a:ext>
            </a:extLst>
          </p:cNvPr>
          <p:cNvSpPr txBox="1"/>
          <p:nvPr/>
        </p:nvSpPr>
        <p:spPr>
          <a:xfrm>
            <a:off x="2026312" y="1564228"/>
            <a:ext cx="187700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2">
                    <a:lumMod val="50000"/>
                  </a:schemeClr>
                </a:solidFill>
              </a:rPr>
              <a:t>④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B059705-D67B-B4CB-C094-9489A9E45224}"/>
              </a:ext>
            </a:extLst>
          </p:cNvPr>
          <p:cNvCxnSpPr>
            <a:cxnSpLocks/>
          </p:cNvCxnSpPr>
          <p:nvPr/>
        </p:nvCxnSpPr>
        <p:spPr>
          <a:xfrm flipH="1">
            <a:off x="1858047" y="1796270"/>
            <a:ext cx="313711" cy="52547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00C7294-2678-B895-D98B-EC609F8F17A8}"/>
              </a:ext>
            </a:extLst>
          </p:cNvPr>
          <p:cNvSpPr txBox="1"/>
          <p:nvPr/>
        </p:nvSpPr>
        <p:spPr>
          <a:xfrm>
            <a:off x="527690" y="3592648"/>
            <a:ext cx="284944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Tracking the MP in different regions separately:</a:t>
            </a:r>
          </a:p>
          <a:p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       ① Half cell</a:t>
            </a:r>
          </a:p>
          <a:p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       ② Iris </a:t>
            </a:r>
          </a:p>
          <a:p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       ③ Full cell</a:t>
            </a:r>
          </a:p>
          <a:p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       ④ Coupler (no MP from simulation)</a:t>
            </a:r>
          </a:p>
          <a:p>
            <a:endParaRPr lang="en-US" sz="1100" dirty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1689C61-B7C4-30DA-7C39-D4DE668B4B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9631" y="736723"/>
            <a:ext cx="2971900" cy="148330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C7F58C0-C2D8-F9C2-7F7D-EDA004E6E2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9631" y="2176174"/>
            <a:ext cx="2917177" cy="147972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DE0982B-06B8-8522-DB0A-75EC28C2CE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7375" y="3612051"/>
            <a:ext cx="2964740" cy="147972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C11AD73-DDFD-260F-4479-2788DA07007D}"/>
              </a:ext>
            </a:extLst>
          </p:cNvPr>
          <p:cNvSpPr txBox="1"/>
          <p:nvPr/>
        </p:nvSpPr>
        <p:spPr>
          <a:xfrm>
            <a:off x="3854055" y="860895"/>
            <a:ext cx="8707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Half cell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BAFED47-60E8-F747-0D1B-CDC9D6362D3E}"/>
              </a:ext>
            </a:extLst>
          </p:cNvPr>
          <p:cNvSpPr txBox="1"/>
          <p:nvPr/>
        </p:nvSpPr>
        <p:spPr>
          <a:xfrm>
            <a:off x="3854054" y="2296035"/>
            <a:ext cx="4411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Iris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853152-E7A9-C184-7852-1C4C5EC1C04D}"/>
              </a:ext>
            </a:extLst>
          </p:cNvPr>
          <p:cNvSpPr txBox="1"/>
          <p:nvPr/>
        </p:nvSpPr>
        <p:spPr>
          <a:xfrm>
            <a:off x="3870109" y="3731911"/>
            <a:ext cx="8386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Full cell</a:t>
            </a:r>
          </a:p>
        </p:txBody>
      </p: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1B25F981-E5C3-3102-79BE-B9C0AFE2AF6B}"/>
              </a:ext>
            </a:extLst>
          </p:cNvPr>
          <p:cNvGraphicFramePr>
            <a:graphicFrameLocks noGrp="1"/>
          </p:cNvGraphicFramePr>
          <p:nvPr/>
        </p:nvGraphicFramePr>
        <p:xfrm>
          <a:off x="6579301" y="2059005"/>
          <a:ext cx="219456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79">
                  <a:extLst>
                    <a:ext uri="{9D8B030D-6E8A-4147-A177-3AD203B41FA5}">
                      <a16:colId xmlns:a16="http://schemas.microsoft.com/office/drawing/2014/main" val="1003084438"/>
                    </a:ext>
                  </a:extLst>
                </a:gridCol>
                <a:gridCol w="1467281">
                  <a:extLst>
                    <a:ext uri="{9D8B030D-6E8A-4147-A177-3AD203B41FA5}">
                      <a16:colId xmlns:a16="http://schemas.microsoft.com/office/drawing/2014/main" val="4271932436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 scanning param.</a:t>
                      </a:r>
                    </a:p>
                  </a:txBody>
                  <a:tcPr marT="18288" marB="18288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18288" marB="18288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33915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Xgun</a:t>
                      </a:r>
                      <a:r>
                        <a:rPr lang="en-US" sz="11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</a:t>
                      </a:r>
                      <a:endParaRPr lang="en-US" sz="1100" b="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 marT="18288" marB="18288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to 350 MV/m</a:t>
                      </a:r>
                    </a:p>
                  </a:txBody>
                  <a:tcPr marT="18288" marB="18288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91828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</a:t>
                      </a:r>
                      <a:endParaRPr lang="en-US" sz="1100" b="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 marT="18288" marB="18288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to 360 deg</a:t>
                      </a:r>
                      <a:endParaRPr lang="en-US" sz="1100" b="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 marT="18288" marB="18288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0966958"/>
                  </a:ext>
                </a:extLst>
              </a:tr>
              <a:tr h="121236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Sol. B* </a:t>
                      </a:r>
                      <a:endParaRPr lang="en-US" sz="1100" b="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 marT="18288" marB="18288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0.05 to 0.22 T</a:t>
                      </a:r>
                    </a:p>
                  </a:txBody>
                  <a:tcPr marT="18288" marB="18288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668918"/>
                  </a:ext>
                </a:extLst>
              </a:tr>
              <a:tr h="121236">
                <a:tc gridSpan="2">
                  <a:txBody>
                    <a:bodyPr/>
                    <a:lstStyle/>
                    <a:p>
                      <a:r>
                        <a:rPr lang="en-US" sz="800" b="0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* </a:t>
                      </a:r>
                      <a:r>
                        <a:rPr lang="en-US" sz="8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Solenoid B for each scan was predicted based on the recorded experimental values</a:t>
                      </a:r>
                      <a:endParaRPr lang="en-US" sz="800" b="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 marT="18288" marB="18288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T="18288" marB="18288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636989"/>
                  </a:ext>
                </a:extLst>
              </a:tr>
            </a:tbl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F7EDADCF-CA7F-D7D7-F8E7-79905240E922}"/>
              </a:ext>
            </a:extLst>
          </p:cNvPr>
          <p:cNvSpPr txBox="1"/>
          <p:nvPr/>
        </p:nvSpPr>
        <p:spPr>
          <a:xfrm>
            <a:off x="6491531" y="3468058"/>
            <a:ext cx="2563248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Get an insight on the MP issue which is sensitive to the </a:t>
            </a:r>
            <a:r>
              <a:rPr lang="en-US" sz="1100" b="1" dirty="0">
                <a:solidFill>
                  <a:schemeClr val="tx1">
                    <a:lumMod val="75000"/>
                  </a:schemeClr>
                </a:solidFill>
              </a:rPr>
              <a:t>gradient</a:t>
            </a:r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en-US" sz="1100" b="1" dirty="0">
                <a:solidFill>
                  <a:schemeClr val="tx1">
                    <a:lumMod val="75000"/>
                  </a:schemeClr>
                </a:solidFill>
              </a:rPr>
              <a:t>rf phase </a:t>
            </a:r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and </a:t>
            </a:r>
            <a:r>
              <a:rPr lang="en-US" sz="1100" b="1" dirty="0">
                <a:solidFill>
                  <a:schemeClr val="tx1">
                    <a:lumMod val="75000"/>
                  </a:schemeClr>
                </a:solidFill>
              </a:rPr>
              <a:t>solenoid strength.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Nearly </a:t>
            </a:r>
            <a:r>
              <a:rPr lang="en-US" sz="1100" b="1" dirty="0">
                <a:solidFill>
                  <a:schemeClr val="accent6"/>
                </a:solidFill>
              </a:rPr>
              <a:t>NO</a:t>
            </a:r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 secondary electrons can reach to the downstream ICT.   </a:t>
            </a:r>
          </a:p>
        </p:txBody>
      </p:sp>
    </p:spTree>
    <p:extLst>
      <p:ext uri="{BB962C8B-B14F-4D97-AF65-F5344CB8AC3E}">
        <p14:creationId xmlns:p14="http://schemas.microsoft.com/office/powerpoint/2010/main" val="182076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70" y="49389"/>
            <a:ext cx="8372901" cy="410617"/>
          </a:xfrm>
        </p:spPr>
        <p:txBody>
          <a:bodyPr/>
          <a:lstStyle/>
          <a:p>
            <a:r>
              <a:rPr lang="en-US" sz="2400" dirty="0"/>
              <a:t>conclusion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8542B4B-8956-FF1E-9FFD-829A9F88C2D5}"/>
              </a:ext>
            </a:extLst>
          </p:cNvPr>
          <p:cNvSpPr txBox="1">
            <a:spLocks/>
          </p:cNvSpPr>
          <p:nvPr/>
        </p:nvSpPr>
        <p:spPr>
          <a:xfrm>
            <a:off x="336770" y="460006"/>
            <a:ext cx="5981947" cy="4450394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chemeClr val="tx1">
                    <a:lumMod val="75000"/>
                  </a:schemeClr>
                </a:solidFill>
              </a:rPr>
              <a:t>AWA themes</a:t>
            </a:r>
          </a:p>
          <a:p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Short-pulse TBA (NCRF): High-gradient demonstrated.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~300 MV/m X-band TW accelerating metallic accelerator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~400 MV/m X-band photocathode gun</a:t>
            </a:r>
          </a:p>
          <a:p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Bunch manipulation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6d phase space manipulation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Longitudinal bunch shaping and associated diagnostics</a:t>
            </a:r>
            <a:endParaRPr lang="en-US" sz="1400" dirty="0">
              <a:solidFill>
                <a:schemeClr val="tx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tx1">
                    <a:lumMod val="75000"/>
                  </a:schemeClr>
                </a:solidFill>
              </a:rPr>
              <a:t>X-band </a:t>
            </a:r>
            <a:r>
              <a:rPr lang="en-US" sz="1600" b="1" dirty="0" err="1">
                <a:solidFill>
                  <a:schemeClr val="tx1">
                    <a:lumMod val="75000"/>
                  </a:schemeClr>
                </a:solidFill>
              </a:rPr>
              <a:t>Photogun</a:t>
            </a:r>
            <a:endParaRPr lang="en-US" sz="1600" b="1" dirty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Characterized parameters of </a:t>
            </a:r>
            <a:r>
              <a:rPr lang="en-US" sz="1400" dirty="0" err="1">
                <a:solidFill>
                  <a:schemeClr val="tx1">
                    <a:lumMod val="75000"/>
                  </a:schemeClr>
                </a:solidFill>
              </a:rPr>
              <a:t>Xgun</a:t>
            </a:r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, include: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High gradient ~400 MV/m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Beam energy 2.7 MeV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Good robustness. No noticeable BDs after fully conditioning.</a:t>
            </a:r>
          </a:p>
          <a:p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Fundamental cathode studies have been done: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Schottky studies at different gradients have been performed.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Benchmarking of experimental data to ASTRA </a:t>
            </a:r>
            <a:r>
              <a:rPr lang="en-US" sz="1200" dirty="0" err="1">
                <a:solidFill>
                  <a:schemeClr val="tx1">
                    <a:lumMod val="75000"/>
                  </a:schemeClr>
                </a:solidFill>
              </a:rPr>
              <a:t>simualtions</a:t>
            </a:r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.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Studies on FE and MP issues through simulations underway.</a:t>
            </a:r>
            <a:endParaRPr lang="en-US" sz="1400" dirty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Future work: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New beam test in Fall 2024 </a:t>
            </a:r>
          </a:p>
          <a:p>
            <a:pPr lvl="1"/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New designs of the </a:t>
            </a:r>
            <a:r>
              <a:rPr lang="en-US" sz="1200" dirty="0" err="1">
                <a:solidFill>
                  <a:schemeClr val="tx1">
                    <a:lumMod val="75000"/>
                  </a:schemeClr>
                </a:solidFill>
              </a:rPr>
              <a:t>Xgun</a:t>
            </a:r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 have been proposed in parallel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C27EAF-79D8-69A1-A428-471F56DFA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189" y="1560382"/>
            <a:ext cx="2618010" cy="23131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E36D0B-9E20-9008-92B3-26CDC1CCAF8F}"/>
              </a:ext>
            </a:extLst>
          </p:cNvPr>
          <p:cNvSpPr txBox="1"/>
          <p:nvPr/>
        </p:nvSpPr>
        <p:spPr>
          <a:xfrm flipH="1">
            <a:off x="8062282" y="1600698"/>
            <a:ext cx="653176" cy="2308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E-field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7DDB213-CEF6-6BE2-18DB-F27DE0C6E860}"/>
              </a:ext>
            </a:extLst>
          </p:cNvPr>
          <p:cNvCxnSpPr>
            <a:cxnSpLocks/>
          </p:cNvCxnSpPr>
          <p:nvPr/>
        </p:nvCxnSpPr>
        <p:spPr>
          <a:xfrm flipV="1">
            <a:off x="7407256" y="3327036"/>
            <a:ext cx="276871" cy="650858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CA88549-6D04-25CC-4271-BD15E88D8769}"/>
              </a:ext>
            </a:extLst>
          </p:cNvPr>
          <p:cNvSpPr txBox="1"/>
          <p:nvPr/>
        </p:nvSpPr>
        <p:spPr>
          <a:xfrm>
            <a:off x="6907543" y="3960155"/>
            <a:ext cx="626133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Cathode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54CAAF-799F-3752-AD18-FA27755C72E4}"/>
              </a:ext>
            </a:extLst>
          </p:cNvPr>
          <p:cNvCxnSpPr>
            <a:cxnSpLocks/>
          </p:cNvCxnSpPr>
          <p:nvPr/>
        </p:nvCxnSpPr>
        <p:spPr>
          <a:xfrm>
            <a:off x="7786927" y="2596021"/>
            <a:ext cx="80873" cy="348193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05CAFA6-6F1F-714C-7534-530E81D5AD66}"/>
              </a:ext>
            </a:extLst>
          </p:cNvPr>
          <p:cNvSpPr txBox="1"/>
          <p:nvPr/>
        </p:nvSpPr>
        <p:spPr>
          <a:xfrm>
            <a:off x="7304304" y="2432316"/>
            <a:ext cx="595676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Half cell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35B035C-D354-AAB2-DB3C-41B24084A718}"/>
              </a:ext>
            </a:extLst>
          </p:cNvPr>
          <p:cNvCxnSpPr>
            <a:cxnSpLocks/>
          </p:cNvCxnSpPr>
          <p:nvPr/>
        </p:nvCxnSpPr>
        <p:spPr>
          <a:xfrm>
            <a:off x="8223601" y="2640489"/>
            <a:ext cx="80873" cy="348193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87253B1-04C8-5983-6E11-AAC2FC05E7DC}"/>
              </a:ext>
            </a:extLst>
          </p:cNvPr>
          <p:cNvSpPr txBox="1"/>
          <p:nvPr/>
        </p:nvSpPr>
        <p:spPr>
          <a:xfrm>
            <a:off x="7944584" y="2471212"/>
            <a:ext cx="573234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Full cell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137C21E-0B56-7D6E-99B9-5F288921E552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7978027" y="3376581"/>
            <a:ext cx="183984" cy="513350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D8ECFE7-F09E-4231-A146-2D6CD2420413}"/>
              </a:ext>
            </a:extLst>
          </p:cNvPr>
          <p:cNvSpPr txBox="1"/>
          <p:nvPr/>
        </p:nvSpPr>
        <p:spPr>
          <a:xfrm>
            <a:off x="8022068" y="3889931"/>
            <a:ext cx="279885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Iris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F9EE77-E2F3-8510-11EB-086A3CF5BCD1}"/>
              </a:ext>
            </a:extLst>
          </p:cNvPr>
          <p:cNvCxnSpPr>
            <a:cxnSpLocks/>
          </p:cNvCxnSpPr>
          <p:nvPr/>
        </p:nvCxnSpPr>
        <p:spPr>
          <a:xfrm>
            <a:off x="7831904" y="3285367"/>
            <a:ext cx="532153" cy="67498"/>
          </a:xfrm>
          <a:prstGeom prst="straightConnector1">
            <a:avLst/>
          </a:prstGeom>
          <a:ln w="9525">
            <a:solidFill>
              <a:schemeClr val="bg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6F22DCA-3421-8664-8573-E029E0B2DA66}"/>
              </a:ext>
            </a:extLst>
          </p:cNvPr>
          <p:cNvSpPr txBox="1"/>
          <p:nvPr/>
        </p:nvSpPr>
        <p:spPr>
          <a:xfrm rot="480617">
            <a:off x="8092334" y="3141162"/>
            <a:ext cx="444994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beam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C3D437-075D-A3DB-F1A5-BA69841CE9E3}"/>
              </a:ext>
            </a:extLst>
          </p:cNvPr>
          <p:cNvSpPr txBox="1"/>
          <p:nvPr/>
        </p:nvSpPr>
        <p:spPr>
          <a:xfrm>
            <a:off x="6641662" y="1263131"/>
            <a:ext cx="765594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WR90 port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8DD96D2-104F-1F1B-00F9-80E9EF575172}"/>
              </a:ext>
            </a:extLst>
          </p:cNvPr>
          <p:cNvCxnSpPr>
            <a:cxnSpLocks/>
          </p:cNvCxnSpPr>
          <p:nvPr/>
        </p:nvCxnSpPr>
        <p:spPr>
          <a:xfrm flipH="1">
            <a:off x="6852705" y="1455971"/>
            <a:ext cx="126271" cy="299662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09BB70C-61CF-39D3-4AE1-AA801865EEE9}"/>
              </a:ext>
            </a:extLst>
          </p:cNvPr>
          <p:cNvCxnSpPr/>
          <p:nvPr/>
        </p:nvCxnSpPr>
        <p:spPr>
          <a:xfrm flipV="1">
            <a:off x="4800600" y="3506400"/>
            <a:ext cx="1341000" cy="107280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85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3200" dirty="0"/>
              <a:t>Big Thanks to our team!</a:t>
            </a:r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8FAD526-A86F-1983-1E92-53318415B8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067118"/>
              </p:ext>
            </p:extLst>
          </p:nvPr>
        </p:nvGraphicFramePr>
        <p:xfrm>
          <a:off x="309172" y="941070"/>
          <a:ext cx="8524068" cy="30169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31037">
                  <a:extLst>
                    <a:ext uri="{9D8B030D-6E8A-4147-A177-3AD203B41FA5}">
                      <a16:colId xmlns:a16="http://schemas.microsoft.com/office/drawing/2014/main" val="2745715020"/>
                    </a:ext>
                  </a:extLst>
                </a:gridCol>
                <a:gridCol w="4293031">
                  <a:extLst>
                    <a:ext uri="{9D8B030D-6E8A-4147-A177-3AD203B41FA5}">
                      <a16:colId xmlns:a16="http://schemas.microsoft.com/office/drawing/2014/main" val="599002690"/>
                    </a:ext>
                  </a:extLst>
                </a:gridCol>
              </a:tblGrid>
              <a:tr h="3016976">
                <a:tc>
                  <a:txBody>
                    <a:bodyPr/>
                    <a:lstStyle/>
                    <a:p>
                      <a:pPr rtl="0"/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Gongxiaohui Chen (AWA)</a:t>
                      </a:r>
                    </a:p>
                    <a:p>
                      <a:pPr rtl="0"/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Scott Doran (AWA)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Alex </a:t>
                      </a:r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Ody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 (AWA)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Wanming Liu (AWA)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John Power (AWA)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Charles Whiteford (AWA)</a:t>
                      </a:r>
                      <a:b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</a:b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Eric Wisniewski (AWA)</a:t>
                      </a:r>
                    </a:p>
                    <a:p>
                      <a:pPr rtl="0"/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Gwanghui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 Ha (was at AWA, now at NIU)</a:t>
                      </a:r>
                    </a:p>
                    <a:p>
                      <a:pPr rtl="0"/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Jiahang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 Shao (was at AWA, now at IASF)</a:t>
                      </a:r>
                    </a:p>
                    <a:p>
                      <a:pPr rtl="0"/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Maomao Peng (was at AWA)</a:t>
                      </a:r>
                    </a:p>
                    <a:p>
                      <a:endParaRPr lang="en-US" sz="1400" dirty="0">
                        <a:latin typeface="+mn-lt"/>
                      </a:endParaRPr>
                    </a:p>
                    <a:p>
                      <a:endParaRPr lang="en-US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Chunguang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 Jing (Euclid </a:t>
                      </a:r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Techlabs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 / AWA)</a:t>
                      </a:r>
                    </a:p>
                    <a:p>
                      <a:pPr rtl="0"/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Ernie Knight (Euclid </a:t>
                      </a:r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Techlabs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)</a:t>
                      </a:r>
                    </a:p>
                    <a:p>
                      <a:pPr rtl="0"/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Sergey </a:t>
                      </a:r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Kuzikov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 (Euclid </a:t>
                      </a:r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Techlabs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)</a:t>
                      </a:r>
                    </a:p>
                    <a:p>
                      <a:pPr rtl="0"/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Ben </a:t>
                      </a:r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Freemire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 (Euclid </a:t>
                      </a:r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Techlabs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Sergey Antipov (Euclid </a:t>
                      </a:r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Techlabs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, now at PALM Scientific)</a:t>
                      </a:r>
                    </a:p>
                    <a:p>
                      <a:pPr rtl="0"/>
                      <a:endParaRPr lang="en-US" sz="1400" b="1" i="0" u="none" strike="noStrike" kern="1200" baseline="0" dirty="0">
                        <a:solidFill>
                          <a:srgbClr val="FFFFFF"/>
                        </a:solidFill>
                        <a:latin typeface="+mn-lt"/>
                      </a:endParaRPr>
                    </a:p>
                    <a:p>
                      <a:pPr rtl="0"/>
                      <a:r>
                        <a:rPr lang="en-US" sz="1400" b="1" i="0" u="none" strike="noStrike" kern="1200" baseline="0" dirty="0" err="1">
                          <a:solidFill>
                            <a:srgbClr val="FFFFFF"/>
                          </a:solidFill>
                          <a:latin typeface="+mn-lt"/>
                        </a:rPr>
                        <a:t>Xueying</a:t>
                      </a: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 Lu (NIU / AWA)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Philippe Piot (NIU / AWA)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Emily Frame (NIU)</a:t>
                      </a:r>
                    </a:p>
                    <a:p>
                      <a:pPr rtl="0"/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Wei Hou Tan (NIU, now at SLAC)</a:t>
                      </a:r>
                    </a:p>
                    <a:p>
                      <a:pPr rtl="0"/>
                      <a:r>
                        <a:rPr lang="en-US" sz="1400" b="1" i="0" u="none" strike="noStrike" kern="1200" baseline="0" dirty="0">
                          <a:solidFill>
                            <a:srgbClr val="FFFFFF"/>
                          </a:solidFill>
                          <a:latin typeface="+mn-lt"/>
                        </a:rPr>
                        <a:t>Sarah Weatherly (IIT)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335224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EF4CED0-7386-5008-EEED-41E4ECA5E720}"/>
              </a:ext>
            </a:extLst>
          </p:cNvPr>
          <p:cNvSpPr txBox="1"/>
          <p:nvPr/>
        </p:nvSpPr>
        <p:spPr>
          <a:xfrm>
            <a:off x="309172" y="4054231"/>
            <a:ext cx="7169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We also thank funding agencies: DoE HEP and SBIR programs and ANL LDRD.</a:t>
            </a:r>
          </a:p>
        </p:txBody>
      </p:sp>
    </p:spTree>
    <p:extLst>
      <p:ext uri="{BB962C8B-B14F-4D97-AF65-F5344CB8AC3E}">
        <p14:creationId xmlns:p14="http://schemas.microsoft.com/office/powerpoint/2010/main" val="43548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E6611D-4323-16BE-B625-76AD8BB500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extras</a:t>
            </a:r>
          </a:p>
        </p:txBody>
      </p:sp>
    </p:spTree>
    <p:extLst>
      <p:ext uri="{BB962C8B-B14F-4D97-AF65-F5344CB8AC3E}">
        <p14:creationId xmlns:p14="http://schemas.microsoft.com/office/powerpoint/2010/main" val="329873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BDC9BA95-6D98-3EA0-2F27-9A03BFF659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88" y="731520"/>
            <a:ext cx="7742778" cy="4139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7290D1-07C1-4FEC-9BC9-8381EC755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33920"/>
            <a:ext cx="7918519" cy="320934"/>
          </a:xfrm>
        </p:spPr>
        <p:txBody>
          <a:bodyPr/>
          <a:lstStyle/>
          <a:p>
            <a:r>
              <a:rPr lang="en-US" sz="2160" dirty="0">
                <a:latin typeface="+mn-lt"/>
                <a:ea typeface="Calibri" panose="020F0502020204030204" pitchFamily="34" charset="0"/>
              </a:rPr>
              <a:t>The AWA facility</a:t>
            </a:r>
            <a:endParaRPr lang="en-US" sz="2160" dirty="0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5775" y="347480"/>
            <a:ext cx="7918519" cy="452886"/>
          </a:xfrm>
        </p:spPr>
        <p:txBody>
          <a:bodyPr/>
          <a:lstStyle/>
          <a:p>
            <a:r>
              <a:rPr lang="en-US" sz="1620" i="1" dirty="0">
                <a:ea typeface="Calibri" panose="020F0502020204030204" pitchFamily="34" charset="0"/>
              </a:rPr>
              <a:t>65 MeV L-band photoinjector </a:t>
            </a:r>
            <a:r>
              <a:rPr lang="en-US" sz="1620" i="1" dirty="0" err="1">
                <a:ea typeface="Calibri" panose="020F0502020204030204" pitchFamily="34" charset="0"/>
              </a:rPr>
              <a:t>linac</a:t>
            </a:r>
            <a:r>
              <a:rPr lang="en-US" sz="1620" i="1" dirty="0">
                <a:ea typeface="Calibri" panose="020F0502020204030204" pitchFamily="34" charset="0"/>
              </a:rPr>
              <a:t>, </a:t>
            </a:r>
            <a:r>
              <a:rPr lang="en-US" sz="1620" i="1" dirty="0"/>
              <a:t>40 m long bunker, Support areas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3"/>
          </p:nvPr>
        </p:nvSpPr>
        <p:spPr>
          <a:xfrm>
            <a:off x="4343400" y="4870522"/>
            <a:ext cx="457200" cy="13716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C0E6EB-906E-4966-28F8-DD70A6B66599}"/>
              </a:ext>
            </a:extLst>
          </p:cNvPr>
          <p:cNvSpPr txBox="1"/>
          <p:nvPr/>
        </p:nvSpPr>
        <p:spPr>
          <a:xfrm>
            <a:off x="7133989" y="9525"/>
            <a:ext cx="2000757" cy="2862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buClr>
                <a:srgbClr val="000000"/>
              </a:buClr>
            </a:pPr>
            <a:r>
              <a:rPr lang="en-US" sz="1200" dirty="0">
                <a:hlinkClick r:id="rId4"/>
              </a:rPr>
              <a:t>https://www.anl.gov/awa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2455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3016E61-2680-33B1-00E3-FB4B17AFE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496" y="761531"/>
            <a:ext cx="4106595" cy="2296072"/>
          </a:xfrm>
          <a:prstGeom prst="rect">
            <a:avLst/>
          </a:prstGeom>
        </p:spPr>
      </p:pic>
      <p:pic>
        <p:nvPicPr>
          <p:cNvPr id="9" name="Content Placeholder 10">
            <a:extLst>
              <a:ext uri="{FF2B5EF4-FFF2-40B4-BE49-F238E27FC236}">
                <a16:creationId xmlns:a16="http://schemas.microsoft.com/office/drawing/2014/main" id="{C4BD6DB5-6005-072F-ECD9-7F9BCE72AA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810" t="-4249" r="1977" b="20430"/>
          <a:stretch/>
        </p:blipFill>
        <p:spPr>
          <a:xfrm>
            <a:off x="374631" y="1297916"/>
            <a:ext cx="3001978" cy="21618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D161CE-DEB4-34ED-28EB-01EE905E8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9525"/>
            <a:ext cx="8372901" cy="477027"/>
          </a:xfrm>
        </p:spPr>
        <p:txBody>
          <a:bodyPr/>
          <a:lstStyle/>
          <a:p>
            <a:r>
              <a:rPr lang="en-US" sz="2400" dirty="0"/>
              <a:t>Experiment #1: </a:t>
            </a:r>
            <a:r>
              <a:rPr lang="en-US" sz="2400" cap="none" dirty="0"/>
              <a:t>high-power rf conditioning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AEAB550-E5B1-9E2C-D723-3C24F93B7D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01857"/>
            <a:ext cx="8372901" cy="374786"/>
          </a:xfrm>
        </p:spPr>
        <p:txBody>
          <a:bodyPr/>
          <a:lstStyle/>
          <a:p>
            <a:r>
              <a:rPr lang="en-US" dirty="0"/>
              <a:t>Experimental setup at AWA (Dec, 2020: 1 week run)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4C7DF2-D8AD-B89C-BB60-36530F3059F0}"/>
              </a:ext>
            </a:extLst>
          </p:cNvPr>
          <p:cNvSpPr txBox="1"/>
          <p:nvPr/>
        </p:nvSpPr>
        <p:spPr>
          <a:xfrm>
            <a:off x="7723970" y="6214"/>
            <a:ext cx="14228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Xgun</a:t>
            </a:r>
            <a:r>
              <a:rPr lang="en-US" dirty="0"/>
              <a:t> only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D37499-1C3B-DD4E-7294-7BC842AFC2C4}"/>
              </a:ext>
            </a:extLst>
          </p:cNvPr>
          <p:cNvSpPr txBox="1"/>
          <p:nvPr/>
        </p:nvSpPr>
        <p:spPr>
          <a:xfrm>
            <a:off x="1133049" y="1011167"/>
            <a:ext cx="851516" cy="292388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1300" dirty="0">
                <a:solidFill>
                  <a:schemeClr val="accent6"/>
                </a:solidFill>
              </a:rPr>
              <a:t>PETS [1]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51E89CE-8193-01A9-9707-E54142E3961A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1294853" y="1303555"/>
            <a:ext cx="263954" cy="403541"/>
          </a:xfrm>
          <a:prstGeom prst="straightConnector1">
            <a:avLst/>
          </a:prstGeom>
          <a:ln w="22225">
            <a:solidFill>
              <a:schemeClr val="accent6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EF8E3B2-736E-3357-C26C-F7AD69854771}"/>
              </a:ext>
            </a:extLst>
          </p:cNvPr>
          <p:cNvSpPr txBox="1"/>
          <p:nvPr/>
        </p:nvSpPr>
        <p:spPr>
          <a:xfrm>
            <a:off x="889599" y="3652746"/>
            <a:ext cx="806632" cy="292388"/>
          </a:xfrm>
          <a:prstGeom prst="rect">
            <a:avLst/>
          </a:prstGeom>
          <a:solidFill>
            <a:schemeClr val="bg1">
              <a:alpha val="46000"/>
            </a:schemeClr>
          </a:solidFill>
          <a:ln w="127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1300" dirty="0" err="1">
                <a:solidFill>
                  <a:srgbClr val="0070C0"/>
                </a:solidFill>
              </a:rPr>
              <a:t>Xgun</a:t>
            </a:r>
            <a:r>
              <a:rPr lang="en-US" sz="1300" dirty="0">
                <a:solidFill>
                  <a:srgbClr val="0070C0"/>
                </a:solidFill>
              </a:rPr>
              <a:t> [2]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4076A73-1D61-5255-229B-2236E4FF289F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1292915" y="3202845"/>
            <a:ext cx="216709" cy="449901"/>
          </a:xfrm>
          <a:prstGeom prst="straightConnector1">
            <a:avLst/>
          </a:prstGeom>
          <a:ln w="22225">
            <a:solidFill>
              <a:srgbClr val="0070C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EEA5D980-1DD6-DAAB-65E9-91BF878335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432055">
            <a:off x="1776013" y="1591210"/>
            <a:ext cx="1010806" cy="4571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0179874-39D5-4D53-8CDB-B08A34E12D51}"/>
              </a:ext>
            </a:extLst>
          </p:cNvPr>
          <p:cNvSpPr txBox="1"/>
          <p:nvPr/>
        </p:nvSpPr>
        <p:spPr>
          <a:xfrm rot="21245111">
            <a:off x="1803961" y="1410585"/>
            <a:ext cx="810779" cy="153888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50000"/>
                  </a:schemeClr>
                </a:solidFill>
              </a:rPr>
              <a:t>drive beam 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8948010-3E5F-A2FB-5500-AB43973C9A98}"/>
              </a:ext>
            </a:extLst>
          </p:cNvPr>
          <p:cNvCxnSpPr>
            <a:cxnSpLocks/>
          </p:cNvCxnSpPr>
          <p:nvPr/>
        </p:nvCxnSpPr>
        <p:spPr>
          <a:xfrm>
            <a:off x="825820" y="1984112"/>
            <a:ext cx="694015" cy="888973"/>
          </a:xfrm>
          <a:prstGeom prst="straightConnector1">
            <a:avLst/>
          </a:prstGeom>
          <a:ln w="22225">
            <a:solidFill>
              <a:srgbClr val="FFC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669EB15-CACD-7562-205C-094822824E1F}"/>
              </a:ext>
            </a:extLst>
          </p:cNvPr>
          <p:cNvSpPr txBox="1"/>
          <p:nvPr/>
        </p:nvSpPr>
        <p:spPr>
          <a:xfrm>
            <a:off x="3480075" y="2894533"/>
            <a:ext cx="185884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70C0"/>
                </a:solidFill>
              </a:rPr>
              <a:t>INSTALLED</a:t>
            </a:r>
          </a:p>
          <a:p>
            <a:pPr algn="ctr"/>
            <a:r>
              <a:rPr lang="en-US" sz="1800" b="1" dirty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79C8F6E-686C-B058-3E94-998A3C93C8F9}"/>
              </a:ext>
            </a:extLst>
          </p:cNvPr>
          <p:cNvSpPr txBox="1"/>
          <p:nvPr/>
        </p:nvSpPr>
        <p:spPr>
          <a:xfrm>
            <a:off x="3480075" y="4333866"/>
            <a:ext cx="1858842" cy="307777"/>
          </a:xfrm>
          <a:prstGeom prst="rect">
            <a:avLst/>
          </a:prstGeom>
          <a:noFill/>
          <a:ln>
            <a:solidFill>
              <a:srgbClr val="80C00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Bi-directional coupler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0E32BE0-24A5-5FD4-1633-EF5AB520447C}"/>
              </a:ext>
            </a:extLst>
          </p:cNvPr>
          <p:cNvSpPr txBox="1"/>
          <p:nvPr/>
        </p:nvSpPr>
        <p:spPr>
          <a:xfrm>
            <a:off x="3480075" y="3675290"/>
            <a:ext cx="1856240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YAG screen + Faraday cup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7DB4EC3-BDDF-42C3-01F8-10F98B0C62CE}"/>
              </a:ext>
            </a:extLst>
          </p:cNvPr>
          <p:cNvCxnSpPr>
            <a:cxnSpLocks/>
            <a:stCxn id="58" idx="1"/>
          </p:cNvCxnSpPr>
          <p:nvPr/>
        </p:nvCxnSpPr>
        <p:spPr>
          <a:xfrm flipH="1" flipV="1">
            <a:off x="1424651" y="2404001"/>
            <a:ext cx="2055424" cy="20837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40E11CC-6225-B4A3-9326-88B04BCCC802}"/>
              </a:ext>
            </a:extLst>
          </p:cNvPr>
          <p:cNvCxnSpPr>
            <a:cxnSpLocks/>
            <a:stCxn id="58" idx="3"/>
          </p:cNvCxnSpPr>
          <p:nvPr/>
        </p:nvCxnSpPr>
        <p:spPr>
          <a:xfrm flipV="1">
            <a:off x="5338917" y="2071420"/>
            <a:ext cx="1641955" cy="2416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C2E39838-94F5-6C6B-53C5-EE04B2981360}"/>
              </a:ext>
            </a:extLst>
          </p:cNvPr>
          <p:cNvCxnSpPr>
            <a:cxnSpLocks/>
            <a:stCxn id="59" idx="1"/>
          </p:cNvCxnSpPr>
          <p:nvPr/>
        </p:nvCxnSpPr>
        <p:spPr>
          <a:xfrm flipH="1" flipV="1">
            <a:off x="2547345" y="2628596"/>
            <a:ext cx="932730" cy="1308304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4DB236-29B1-3C2C-CEC2-16C7FE244CA3}"/>
              </a:ext>
            </a:extLst>
          </p:cNvPr>
          <p:cNvCxnSpPr>
            <a:cxnSpLocks/>
            <a:stCxn id="59" idx="3"/>
          </p:cNvCxnSpPr>
          <p:nvPr/>
        </p:nvCxnSpPr>
        <p:spPr>
          <a:xfrm flipV="1">
            <a:off x="5336315" y="2350168"/>
            <a:ext cx="2091351" cy="158673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0CC599B-9DDD-77EC-7CE6-87A2EEAEB7B4}"/>
              </a:ext>
            </a:extLst>
          </p:cNvPr>
          <p:cNvSpPr txBox="1"/>
          <p:nvPr/>
        </p:nvSpPr>
        <p:spPr>
          <a:xfrm>
            <a:off x="5470044" y="3271242"/>
            <a:ext cx="3521556" cy="646331"/>
          </a:xfrm>
          <a:prstGeom prst="rect">
            <a:avLst/>
          </a:prstGeom>
          <a:solidFill>
            <a:schemeClr val="bg1"/>
          </a:solidFill>
          <a:ln>
            <a:solidFill>
              <a:srgbClr val="EE2025"/>
            </a:solidFill>
          </a:ln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rgbClr val="FF0000"/>
                </a:solidFill>
              </a:rPr>
              <a:t>[1] M. Peng, et al., (IPAC 19)  </a:t>
            </a:r>
          </a:p>
          <a:p>
            <a:r>
              <a:rPr lang="en-US" sz="900" dirty="0">
                <a:solidFill>
                  <a:srgbClr val="000000"/>
                </a:solidFill>
                <a:cs typeface="Calibri" panose="020F0502020204030204" pitchFamily="34" charset="0"/>
              </a:rPr>
              <a:t>Generation of high power short rf pulses using an X-band metallic power extractor driven by high charge multi-bunch train</a:t>
            </a:r>
          </a:p>
          <a:p>
            <a:r>
              <a:rPr lang="en-US" sz="900" dirty="0">
                <a:solidFill>
                  <a:srgbClr val="000000"/>
                </a:solidFill>
                <a:cs typeface="Calibri" panose="020F0502020204030204" pitchFamily="34" charset="0"/>
                <a:hlinkClick r:id="rId7"/>
              </a:rPr>
              <a:t>https://accelconf.web.cern.ch/ipac2019/papers/MOPRB069.pdf</a:t>
            </a:r>
            <a:r>
              <a:rPr lang="en-US" sz="900" dirty="0">
                <a:solidFill>
                  <a:srgbClr val="000000"/>
                </a:solidFill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43BF27-823B-CE26-1E3C-7732039FDB0A}"/>
              </a:ext>
            </a:extLst>
          </p:cNvPr>
          <p:cNvSpPr txBox="1"/>
          <p:nvPr/>
        </p:nvSpPr>
        <p:spPr>
          <a:xfrm>
            <a:off x="5455296" y="4092659"/>
            <a:ext cx="3536304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[2] J. Shao, et al., (IPAC 21)  </a:t>
            </a:r>
          </a:p>
          <a:p>
            <a:r>
              <a:rPr lang="en-US" sz="900" dirty="0"/>
              <a:t>High-power test of a highly over-coupled X-band rf Gun driven by short rf pulses</a:t>
            </a:r>
          </a:p>
          <a:p>
            <a:r>
              <a:rPr lang="en-US" sz="900" dirty="0">
                <a:hlinkClick r:id="rId8"/>
              </a:rPr>
              <a:t>https://accelconf.web.cern.ch/ipac2021/papers/thpab331.pdf</a:t>
            </a:r>
            <a:r>
              <a:rPr lang="en-US" sz="900" dirty="0"/>
              <a:t>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A6A28DB-A179-C5A5-64C6-06109231ED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6871147" y="1723795"/>
            <a:ext cx="462026" cy="2425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01CC8A5-F2FC-7845-8A9F-369768AEF16E}"/>
              </a:ext>
            </a:extLst>
          </p:cNvPr>
          <p:cNvSpPr txBox="1"/>
          <p:nvPr/>
        </p:nvSpPr>
        <p:spPr>
          <a:xfrm rot="3153665">
            <a:off x="456142" y="2307923"/>
            <a:ext cx="891245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50000"/>
                  </a:schemeClr>
                </a:solidFill>
              </a:rPr>
              <a:t>Short rf pulse </a:t>
            </a:r>
          </a:p>
          <a:p>
            <a:pPr algn="ctr"/>
            <a:r>
              <a:rPr lang="en-US" sz="1000" dirty="0">
                <a:solidFill>
                  <a:schemeClr val="tx1">
                    <a:lumMod val="50000"/>
                  </a:schemeClr>
                </a:solidFill>
              </a:rPr>
              <a:t>(9 ns)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EF0E8681-0196-87B9-D8E5-378E482A700C}"/>
              </a:ext>
            </a:extLst>
          </p:cNvPr>
          <p:cNvSpPr txBox="1">
            <a:spLocks/>
          </p:cNvSpPr>
          <p:nvPr/>
        </p:nvSpPr>
        <p:spPr>
          <a:xfrm>
            <a:off x="4410436" y="4760588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38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48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161CE-DEB4-34ED-28EB-01EE905E8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9525"/>
            <a:ext cx="8372901" cy="477027"/>
          </a:xfrm>
        </p:spPr>
        <p:txBody>
          <a:bodyPr/>
          <a:lstStyle/>
          <a:p>
            <a:r>
              <a:rPr lang="en-US" sz="2400" dirty="0"/>
              <a:t>experiment #1: </a:t>
            </a:r>
            <a:r>
              <a:rPr lang="en-US" sz="2400" cap="none" dirty="0"/>
              <a:t>high-power rf conditioning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AEAB550-E5B1-9E2C-D723-3C24F93B7D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01857"/>
            <a:ext cx="8372901" cy="374786"/>
          </a:xfrm>
        </p:spPr>
        <p:txBody>
          <a:bodyPr/>
          <a:lstStyle/>
          <a:p>
            <a:r>
              <a:rPr lang="en-US" dirty="0"/>
              <a:t>Experimental results (Dec, 2020: 1 week run)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43BF27-823B-CE26-1E3C-7732039FDB0A}"/>
              </a:ext>
            </a:extLst>
          </p:cNvPr>
          <p:cNvSpPr txBox="1"/>
          <p:nvPr/>
        </p:nvSpPr>
        <p:spPr>
          <a:xfrm>
            <a:off x="4170471" y="4226633"/>
            <a:ext cx="4659630" cy="55399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000" b="1" dirty="0"/>
              <a:t>J. Shao, et al., (IPAC 21)  </a:t>
            </a:r>
          </a:p>
          <a:p>
            <a:r>
              <a:rPr lang="en-US" sz="1000" dirty="0"/>
              <a:t>High-power test of a highly over-coupled X-band rf Gun driven by short rf pulses</a:t>
            </a:r>
          </a:p>
          <a:p>
            <a:r>
              <a:rPr lang="en-US" sz="1000" dirty="0"/>
              <a:t>https://accelconf.web.cern.ch/ipac2021/papers/thpab331.pdf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3920E3-490A-FB89-1F68-72F0BF676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65" y="1217156"/>
            <a:ext cx="5089462" cy="19111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54732EC-7979-C799-595E-5DBAA96F6C0A}"/>
              </a:ext>
            </a:extLst>
          </p:cNvPr>
          <p:cNvSpPr txBox="1"/>
          <p:nvPr/>
        </p:nvSpPr>
        <p:spPr>
          <a:xfrm>
            <a:off x="1504727" y="907797"/>
            <a:ext cx="36453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</a:rPr>
              <a:t>RF conditioning history of the </a:t>
            </a:r>
            <a:r>
              <a:rPr lang="en-US" sz="1600" b="1" dirty="0" err="1">
                <a:solidFill>
                  <a:srgbClr val="000000"/>
                </a:solidFill>
              </a:rPr>
              <a:t>Xgun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4326F9-BC58-3307-A832-FFDC4C40F125}"/>
              </a:ext>
            </a:extLst>
          </p:cNvPr>
          <p:cNvSpPr txBox="1"/>
          <p:nvPr/>
        </p:nvSpPr>
        <p:spPr>
          <a:xfrm>
            <a:off x="2345955" y="2396306"/>
            <a:ext cx="269445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200" b="0" i="0" u="none" strike="noStrike" baseline="0" dirty="0">
                <a:solidFill>
                  <a:srgbClr val="3152A4"/>
                </a:solidFill>
                <a:latin typeface="TeXGyreTermes-Regular"/>
              </a:rPr>
              <a:t>Strong beam loading from dark current was observed during RF conditioning</a:t>
            </a:r>
            <a:endParaRPr lang="en-US" sz="1200" dirty="0">
              <a:solidFill>
                <a:srgbClr val="3152A4"/>
              </a:solidFill>
            </a:endParaRP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6548489E-03C6-F49A-3DB5-6D3FD14F0E1F}"/>
              </a:ext>
            </a:extLst>
          </p:cNvPr>
          <p:cNvSpPr/>
          <p:nvPr/>
        </p:nvSpPr>
        <p:spPr>
          <a:xfrm rot="10800000">
            <a:off x="3008203" y="2149091"/>
            <a:ext cx="114300" cy="321574"/>
          </a:xfrm>
          <a:prstGeom prst="downArrow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4C7DF2-D8AD-B89C-BB60-36530F3059F0}"/>
              </a:ext>
            </a:extLst>
          </p:cNvPr>
          <p:cNvSpPr txBox="1"/>
          <p:nvPr/>
        </p:nvSpPr>
        <p:spPr>
          <a:xfrm>
            <a:off x="7723970" y="6214"/>
            <a:ext cx="14228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Xgun</a:t>
            </a:r>
            <a:r>
              <a:rPr lang="en-US" dirty="0"/>
              <a:t> only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FC3078D-AAD5-01B6-272D-601A261C5A6F}"/>
              </a:ext>
            </a:extLst>
          </p:cNvPr>
          <p:cNvGrpSpPr/>
          <p:nvPr/>
        </p:nvGrpSpPr>
        <p:grpSpPr>
          <a:xfrm>
            <a:off x="5492954" y="1178959"/>
            <a:ext cx="4622837" cy="2930442"/>
            <a:chOff x="5492954" y="1178959"/>
            <a:chExt cx="4622837" cy="2930442"/>
          </a:xfrm>
        </p:grpSpPr>
        <p:pic>
          <p:nvPicPr>
            <p:cNvPr id="2054" name="Picture 6" descr="💭 Thought Balloon emoji Meaning | Dictionary.com">
              <a:extLst>
                <a:ext uri="{FF2B5EF4-FFF2-40B4-BE49-F238E27FC236}">
                  <a16:creationId xmlns:a16="http://schemas.microsoft.com/office/drawing/2014/main" id="{E19497A7-5608-D501-1434-9E0088175C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2954" y="1178959"/>
              <a:ext cx="4622837" cy="2434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C6344D6-ACAA-9F5E-499D-B7588AD0B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64326" y="3399776"/>
              <a:ext cx="917619" cy="70962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92D02FA-A3C5-0096-E1F2-7EC3BDAD18ED}"/>
                </a:ext>
              </a:extLst>
            </p:cNvPr>
            <p:cNvSpPr txBox="1"/>
            <p:nvPr/>
          </p:nvSpPr>
          <p:spPr>
            <a:xfrm>
              <a:off x="6853073" y="1877773"/>
              <a:ext cx="19964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 think we are onto something</a:t>
              </a:r>
            </a:p>
          </p:txBody>
        </p:sp>
      </p:grpSp>
      <p:pic>
        <p:nvPicPr>
          <p:cNvPr id="13" name="Picture 2" descr="Check mark transparent yellow checkmark clip art at vector clip 2 ...">
            <a:extLst>
              <a:ext uri="{FF2B5EF4-FFF2-40B4-BE49-F238E27FC236}">
                <a16:creationId xmlns:a16="http://schemas.microsoft.com/office/drawing/2014/main" id="{001466A8-0C0A-0901-B4CC-063D7C694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274" y="640816"/>
            <a:ext cx="1106922" cy="112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704D45E-38EC-7566-1D67-00788EF0159E}"/>
              </a:ext>
            </a:extLst>
          </p:cNvPr>
          <p:cNvSpPr txBox="1"/>
          <p:nvPr/>
        </p:nvSpPr>
        <p:spPr>
          <a:xfrm>
            <a:off x="457200" y="3282544"/>
            <a:ext cx="55547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err="1">
                <a:solidFill>
                  <a:srgbClr val="000000"/>
                </a:solidFill>
              </a:rPr>
              <a:t>E</a:t>
            </a:r>
            <a:r>
              <a:rPr lang="en-US" sz="1600" b="1" baseline="-25000" dirty="0" err="1">
                <a:solidFill>
                  <a:srgbClr val="000000"/>
                </a:solidFill>
              </a:rPr>
              <a:t>cathode</a:t>
            </a:r>
            <a:r>
              <a:rPr lang="en-US" sz="1600" b="1" dirty="0">
                <a:solidFill>
                  <a:srgbClr val="000000"/>
                </a:solidFill>
              </a:rPr>
              <a:t> 350 MV/m </a:t>
            </a:r>
            <a:r>
              <a:rPr lang="en-US" sz="1600" dirty="0">
                <a:solidFill>
                  <a:srgbClr val="000000"/>
                </a:solidFill>
              </a:rPr>
              <a:t>(inferred from measured P=250MW)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</a:rPr>
              <a:t>Low Breakdown Rate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</a:rPr>
              <a:t>RF conditioned fast (~70k pulse)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</a:rPr>
              <a:t>No detectable dark current (&lt;1pC)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C8623F19-C02C-323D-1970-BCEC9EEB10E8}"/>
              </a:ext>
            </a:extLst>
          </p:cNvPr>
          <p:cNvSpPr txBox="1">
            <a:spLocks/>
          </p:cNvSpPr>
          <p:nvPr/>
        </p:nvSpPr>
        <p:spPr>
          <a:xfrm>
            <a:off x="4410436" y="4836791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39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18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933D0F0-8E76-73E9-B32E-8F29F9B79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33" y="3041359"/>
            <a:ext cx="1465087" cy="660014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08649A91-9BC3-7F42-945B-C8047D49F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102" y="33107"/>
            <a:ext cx="8585833" cy="268838"/>
          </a:xfrm>
        </p:spPr>
        <p:txBody>
          <a:bodyPr/>
          <a:lstStyle/>
          <a:p>
            <a:pPr marL="104299"/>
            <a:r>
              <a:rPr lang="en-US" sz="1800" dirty="0"/>
              <a:t>What is the </a:t>
            </a:r>
            <a:r>
              <a:rPr lang="en-US" sz="1800" i="1" dirty="0"/>
              <a:t>Advanced acceleration concepts (AAC) </a:t>
            </a:r>
            <a:r>
              <a:rPr lang="en-US" sz="1800" dirty="0"/>
              <a:t>program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1FD104A-ECFD-EF4A-8CD2-C10D03EBA6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53503" y="309123"/>
            <a:ext cx="6972098" cy="844192"/>
          </a:xfrm>
        </p:spPr>
        <p:txBody>
          <a:bodyPr/>
          <a:lstStyle/>
          <a:p>
            <a:pPr marL="104299">
              <a:spcBef>
                <a:spcPts val="600"/>
              </a:spcBef>
            </a:pPr>
            <a:r>
              <a:rPr lang="en-US" sz="1400" dirty="0">
                <a:solidFill>
                  <a:schemeClr val="accent3"/>
                </a:solidFill>
                <a:latin typeface="+mj-lt"/>
              </a:rPr>
              <a:t>AAC ~ Wakefield Acceleration: </a:t>
            </a:r>
            <a:r>
              <a:rPr lang="en-US" sz="1400" b="0" dirty="0">
                <a:solidFill>
                  <a:srgbClr val="0065A2"/>
                </a:solidFill>
              </a:rPr>
              <a:t>Laser Wakefield Acceleration, Plasma Wakefield Acceleration, and Structure Wakefield Acceleration (SWFA).</a:t>
            </a:r>
          </a:p>
          <a:p>
            <a:pPr marL="104299">
              <a:spcBef>
                <a:spcPts val="300"/>
              </a:spcBef>
            </a:pPr>
            <a:r>
              <a:rPr lang="en-US" sz="1400" dirty="0">
                <a:solidFill>
                  <a:schemeClr val="accent3"/>
                </a:solidFill>
                <a:latin typeface="+mj-lt"/>
              </a:rPr>
              <a:t>Beam Test Facilities: </a:t>
            </a:r>
            <a:r>
              <a:rPr lang="en-US" sz="1400" b="0" dirty="0">
                <a:solidFill>
                  <a:srgbClr val="0065A2"/>
                </a:solidFill>
              </a:rPr>
              <a:t>Demonstrating the viability of emerging accelerator science ultimately relies on experimental validation.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F91695-6C4A-4308-E1C5-B8AFC09314CC}"/>
              </a:ext>
            </a:extLst>
          </p:cNvPr>
          <p:cNvSpPr txBox="1"/>
          <p:nvPr/>
        </p:nvSpPr>
        <p:spPr>
          <a:xfrm>
            <a:off x="337457" y="4409911"/>
            <a:ext cx="6816978" cy="397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90" b="1" dirty="0"/>
              <a:t>U.S. advanced and novel accelerator beam test facilities</a:t>
            </a:r>
          </a:p>
          <a:p>
            <a:r>
              <a:rPr lang="da-DK" sz="990" dirty="0"/>
              <a:t>[C. Clarke et al 2022 JINST 17 T05009, </a:t>
            </a:r>
            <a:r>
              <a:rPr lang="en-US" sz="99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https://iopscience.iop.org/article/10.1088/1748-0221/17/05/T05009</a:t>
            </a:r>
            <a:r>
              <a:rPr lang="en-US" sz="990" dirty="0"/>
              <a:t> ]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C52682CD-D89D-9C88-345F-BA970B884928}"/>
              </a:ext>
            </a:extLst>
          </p:cNvPr>
          <p:cNvSpPr/>
          <p:nvPr/>
        </p:nvSpPr>
        <p:spPr>
          <a:xfrm>
            <a:off x="2318835" y="4860137"/>
            <a:ext cx="2557637" cy="241496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60" b="1" dirty="0"/>
              <a:t>National Laboratories</a:t>
            </a: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740EEB6E-85A3-196B-37AA-6C96EB031BBE}"/>
              </a:ext>
            </a:extLst>
          </p:cNvPr>
          <p:cNvSpPr/>
          <p:nvPr/>
        </p:nvSpPr>
        <p:spPr>
          <a:xfrm>
            <a:off x="5797454" y="4870885"/>
            <a:ext cx="1721063" cy="241496"/>
          </a:xfrm>
          <a:prstGeom prst="roundRect">
            <a:avLst/>
          </a:prstGeom>
          <a:solidFill>
            <a:srgbClr val="7AB8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60" b="1" dirty="0"/>
              <a:t>Universities</a:t>
            </a:r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8C8C3693-600F-41A8-F716-9941265194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5002810" y="4941500"/>
            <a:ext cx="411480" cy="137160"/>
          </a:xfrm>
        </p:spPr>
        <p:txBody>
          <a:bodyPr/>
          <a:lstStyle/>
          <a:p>
            <a:fld id="{AEFAAC5A-9C4F-4278-920D-DF2BAB595749}" type="slidenum">
              <a:rPr lang="en-US" sz="1260"/>
              <a:pPr/>
              <a:t>4</a:t>
            </a:fld>
            <a:r>
              <a:rPr lang="en-US" sz="1260" dirty="0"/>
              <a:t>/22</a:t>
            </a:r>
          </a:p>
        </p:txBody>
      </p:sp>
      <p:pic>
        <p:nvPicPr>
          <p:cNvPr id="8194" name="Picture 2" descr="NSF Logo | NSF - National Science Foundation">
            <a:extLst>
              <a:ext uri="{FF2B5EF4-FFF2-40B4-BE49-F238E27FC236}">
                <a16:creationId xmlns:a16="http://schemas.microsoft.com/office/drawing/2014/main" id="{3134B725-F2D7-CFBE-B1F6-2E353E779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7012" y="3421961"/>
            <a:ext cx="1250479" cy="1250479"/>
          </a:xfrm>
          <a:prstGeom prst="rect">
            <a:avLst/>
          </a:prstGeom>
          <a:noFill/>
          <a:ln w="28575">
            <a:solidFill>
              <a:srgbClr val="7AB8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igh Energy Physics (HEP) Homepa... | U.S. DOE Office of Science (SC)">
            <a:extLst>
              <a:ext uri="{FF2B5EF4-FFF2-40B4-BE49-F238E27FC236}">
                <a16:creationId xmlns:a16="http://schemas.microsoft.com/office/drawing/2014/main" id="{0916D3C2-3E07-7522-E7BC-49DEB6D86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68" y="3983553"/>
            <a:ext cx="2139202" cy="360099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7673D62A-EB01-72B1-BD80-45A647D37639}"/>
              </a:ext>
            </a:extLst>
          </p:cNvPr>
          <p:cNvGrpSpPr/>
          <p:nvPr/>
        </p:nvGrpSpPr>
        <p:grpSpPr>
          <a:xfrm>
            <a:off x="967740" y="42723"/>
            <a:ext cx="6666114" cy="5762398"/>
            <a:chOff x="1150620" y="-223977"/>
            <a:chExt cx="6666114" cy="5762398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E9016D5-DC55-FC8E-DA3B-6BC873DE2C65}"/>
                </a:ext>
              </a:extLst>
            </p:cNvPr>
            <p:cNvSpPr/>
            <p:nvPr/>
          </p:nvSpPr>
          <p:spPr>
            <a:xfrm rot="2858461" flipV="1">
              <a:off x="835380" y="1521917"/>
              <a:ext cx="5762398" cy="2270609"/>
            </a:xfrm>
            <a:custGeom>
              <a:avLst/>
              <a:gdLst>
                <a:gd name="connsiteX0" fmla="*/ 0 w 5282360"/>
                <a:gd name="connsiteY0" fmla="*/ 186745 h 1630137"/>
                <a:gd name="connsiteX1" fmla="*/ 3257078 w 5282360"/>
                <a:gd name="connsiteY1" fmla="*/ 126289 h 1630137"/>
                <a:gd name="connsiteX2" fmla="*/ 5282360 w 5282360"/>
                <a:gd name="connsiteY2" fmla="*/ 1630137 h 1630137"/>
                <a:gd name="connsiteX3" fmla="*/ 5282360 w 5282360"/>
                <a:gd name="connsiteY3" fmla="*/ 1630137 h 1630137"/>
                <a:gd name="connsiteX0" fmla="*/ 0 w 5282360"/>
                <a:gd name="connsiteY0" fmla="*/ 135792 h 1579184"/>
                <a:gd name="connsiteX1" fmla="*/ 2463590 w 5282360"/>
                <a:gd name="connsiteY1" fmla="*/ 158464 h 1579184"/>
                <a:gd name="connsiteX2" fmla="*/ 5282360 w 5282360"/>
                <a:gd name="connsiteY2" fmla="*/ 1579184 h 1579184"/>
                <a:gd name="connsiteX3" fmla="*/ 5282360 w 5282360"/>
                <a:gd name="connsiteY3" fmla="*/ 1579184 h 1579184"/>
                <a:gd name="connsiteX0" fmla="*/ 0 w 5282360"/>
                <a:gd name="connsiteY0" fmla="*/ 162197 h 1605589"/>
                <a:gd name="connsiteX1" fmla="*/ 2773428 w 5282360"/>
                <a:gd name="connsiteY1" fmla="*/ 139527 h 1605589"/>
                <a:gd name="connsiteX2" fmla="*/ 5282360 w 5282360"/>
                <a:gd name="connsiteY2" fmla="*/ 1605589 h 1605589"/>
                <a:gd name="connsiteX3" fmla="*/ 5282360 w 5282360"/>
                <a:gd name="connsiteY3" fmla="*/ 1605589 h 1605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2360" h="1605589">
                  <a:moveTo>
                    <a:pt x="0" y="162197"/>
                  </a:moveTo>
                  <a:cubicBezTo>
                    <a:pt x="1188342" y="11686"/>
                    <a:pt x="1893035" y="-101038"/>
                    <a:pt x="2773428" y="139527"/>
                  </a:cubicBezTo>
                  <a:cubicBezTo>
                    <a:pt x="3653821" y="380092"/>
                    <a:pt x="5282360" y="1605589"/>
                    <a:pt x="5282360" y="1605589"/>
                  </a:cubicBezTo>
                  <a:lnTo>
                    <a:pt x="5282360" y="1605589"/>
                  </a:lnTo>
                </a:path>
              </a:pathLst>
            </a:custGeom>
            <a:noFill/>
            <a:ln w="76200">
              <a:solidFill>
                <a:srgbClr val="A526FF"/>
              </a:solidFill>
              <a:headEnd type="triangl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0" dirty="0">
                <a:solidFill>
                  <a:srgbClr val="A526FF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9D20FAB-FF3F-9D42-FDAE-28B5971F0D72}"/>
                </a:ext>
              </a:extLst>
            </p:cNvPr>
            <p:cNvGrpSpPr/>
            <p:nvPr/>
          </p:nvGrpSpPr>
          <p:grpSpPr>
            <a:xfrm>
              <a:off x="1150620" y="1152739"/>
              <a:ext cx="6666114" cy="3104740"/>
              <a:chOff x="239486" y="1162688"/>
              <a:chExt cx="7937773" cy="3697014"/>
            </a:xfrm>
          </p:grpSpPr>
          <p:pic>
            <p:nvPicPr>
              <p:cNvPr id="12" name="Picture 4" descr="17,222 Us State Map Illustrations &amp; Clip Art - iStock">
                <a:extLst>
                  <a:ext uri="{FF2B5EF4-FFF2-40B4-BE49-F238E27FC236}">
                    <a16:creationId xmlns:a16="http://schemas.microsoft.com/office/drawing/2014/main" id="{FC942740-EBB0-78A8-7DA5-1C20A00DFE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4993" y="1645816"/>
                <a:ext cx="4123515" cy="2540140"/>
              </a:xfrm>
              <a:prstGeom prst="rect">
                <a:avLst/>
              </a:prstGeom>
              <a:noFill/>
              <a:scene3d>
                <a:camera prst="perspectiveHeroicExtremeLeftFacing"/>
                <a:lightRig rig="threePt" dir="t"/>
              </a:scene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F12252F4-8B56-2385-A6F5-5C4C2BD731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49969" y="2238155"/>
                <a:ext cx="951129" cy="414008"/>
              </a:xfrm>
              <a:prstGeom prst="straightConnector1">
                <a:avLst/>
              </a:prstGeom>
              <a:ln>
                <a:solidFill>
                  <a:srgbClr val="00313C"/>
                </a:solidFill>
                <a:headEnd type="none" w="med" len="med"/>
                <a:tailEnd type="oval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26614BF1-349F-8F57-2E5A-3E23971F2C4A}"/>
                  </a:ext>
                </a:extLst>
              </p:cNvPr>
              <p:cNvGrpSpPr/>
              <p:nvPr/>
            </p:nvGrpSpPr>
            <p:grpSpPr>
              <a:xfrm>
                <a:off x="239486" y="1793735"/>
                <a:ext cx="1790250" cy="688848"/>
                <a:chOff x="2614630" y="1483761"/>
                <a:chExt cx="1790250" cy="688848"/>
              </a:xfrm>
              <a:scene3d>
                <a:camera prst="perspectiveHeroicExtremeLeftFacing"/>
                <a:lightRig rig="threePt" dir="t"/>
              </a:scene3d>
            </p:grpSpPr>
            <p:sp>
              <p:nvSpPr>
                <p:cNvPr id="13" name="Rectangle: Rounded Corners 12">
                  <a:extLst>
                    <a:ext uri="{FF2B5EF4-FFF2-40B4-BE49-F238E27FC236}">
                      <a16:creationId xmlns:a16="http://schemas.microsoft.com/office/drawing/2014/main" id="{EFCDA946-7264-802D-3C82-D7EC2AB24B53}"/>
                    </a:ext>
                  </a:extLst>
                </p:cNvPr>
                <p:cNvSpPr/>
                <p:nvPr/>
              </p:nvSpPr>
              <p:spPr>
                <a:xfrm>
                  <a:off x="2614630" y="1483761"/>
                  <a:ext cx="1790250" cy="688848"/>
                </a:xfrm>
                <a:prstGeom prst="roundRect">
                  <a:avLst/>
                </a:prstGeom>
                <a:solidFill>
                  <a:srgbClr val="00B0F0"/>
                </a:solidFill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60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903DA95A-081E-0ADE-DD57-D3303918DDF2}"/>
                    </a:ext>
                  </a:extLst>
                </p:cNvPr>
                <p:cNvSpPr/>
                <p:nvPr/>
              </p:nvSpPr>
              <p:spPr>
                <a:xfrm>
                  <a:off x="2708594" y="1545437"/>
                  <a:ext cx="1607113" cy="2007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313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60" dirty="0">
                      <a:solidFill>
                        <a:srgbClr val="00313C"/>
                      </a:solidFill>
                    </a:rPr>
                    <a:t>BELLA</a:t>
                  </a:r>
                </a:p>
              </p:txBody>
            </p:sp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FC665B88-6E55-CF91-AD56-64E1456F3D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8594" y="1744999"/>
                  <a:ext cx="1607113" cy="366364"/>
                </a:xfrm>
                <a:prstGeom prst="rect">
                  <a:avLst/>
                </a:prstGeom>
                <a:ln>
                  <a:solidFill>
                    <a:srgbClr val="00313C"/>
                  </a:solidFill>
                </a:ln>
              </p:spPr>
            </p:pic>
          </p:grp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7A1263CA-0630-E6A0-DDD0-2BE4A7AD2BF5}"/>
                  </a:ext>
                </a:extLst>
              </p:cNvPr>
              <p:cNvCxnSpPr>
                <a:cxnSpLocks/>
                <a:stCxn id="19" idx="0"/>
              </p:cNvCxnSpPr>
              <p:nvPr/>
            </p:nvCxnSpPr>
            <p:spPr>
              <a:xfrm flipV="1">
                <a:off x="4583885" y="2539642"/>
                <a:ext cx="404026" cy="1549492"/>
              </a:xfrm>
              <a:prstGeom prst="straightConnector1">
                <a:avLst/>
              </a:prstGeom>
              <a:ln>
                <a:solidFill>
                  <a:srgbClr val="001F60"/>
                </a:solidFill>
                <a:headEnd type="none" w="med" len="med"/>
                <a:tailEnd type="oval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A8584D14-754A-8A16-B360-AF2B97E035CE}"/>
                  </a:ext>
                </a:extLst>
              </p:cNvPr>
              <p:cNvGrpSpPr/>
              <p:nvPr/>
            </p:nvGrpSpPr>
            <p:grpSpPr>
              <a:xfrm>
                <a:off x="3709001" y="4089134"/>
                <a:ext cx="1749768" cy="635581"/>
                <a:chOff x="7331348" y="1791084"/>
                <a:chExt cx="1749768" cy="635581"/>
              </a:xfrm>
              <a:scene3d>
                <a:camera prst="perspectiveHeroicExtremeLeftFacing"/>
                <a:lightRig rig="threePt" dir="t"/>
              </a:scene3d>
            </p:grpSpPr>
            <p:sp>
              <p:nvSpPr>
                <p:cNvPr id="19" name="Rectangle: Rounded Corners 18">
                  <a:extLst>
                    <a:ext uri="{FF2B5EF4-FFF2-40B4-BE49-F238E27FC236}">
                      <a16:creationId xmlns:a16="http://schemas.microsoft.com/office/drawing/2014/main" id="{3FBE0D2B-C6C3-FD65-FE52-A3556BDCDEFD}"/>
                    </a:ext>
                  </a:extLst>
                </p:cNvPr>
                <p:cNvSpPr/>
                <p:nvPr/>
              </p:nvSpPr>
              <p:spPr>
                <a:xfrm>
                  <a:off x="7331348" y="1791084"/>
                  <a:ext cx="1749768" cy="635581"/>
                </a:xfrm>
                <a:prstGeom prst="roundRect">
                  <a:avLst/>
                </a:prstGeom>
                <a:solidFill>
                  <a:schemeClr val="accent1"/>
                </a:solidFill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60"/>
                </a:p>
              </p:txBody>
            </p: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10AA2EB0-090D-D4E3-0D41-2D518DAC788B}"/>
                    </a:ext>
                  </a:extLst>
                </p:cNvPr>
                <p:cNvGrpSpPr/>
                <p:nvPr/>
              </p:nvGrpSpPr>
              <p:grpSpPr>
                <a:xfrm>
                  <a:off x="7421827" y="1857522"/>
                  <a:ext cx="1580118" cy="467537"/>
                  <a:chOff x="7224677" y="2463256"/>
                  <a:chExt cx="2233770" cy="660944"/>
                </a:xfrm>
              </p:grpSpPr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id="{82215DAA-CDB2-53EC-1F85-E5646B8F011F}"/>
                      </a:ext>
                    </a:extLst>
                  </p:cNvPr>
                  <p:cNvSpPr/>
                  <p:nvPr/>
                </p:nvSpPr>
                <p:spPr>
                  <a:xfrm>
                    <a:off x="7224677" y="2463256"/>
                    <a:ext cx="2233770" cy="660944"/>
                  </a:xfrm>
                  <a:prstGeom prst="rect">
                    <a:avLst/>
                  </a:prstGeom>
                  <a:solidFill>
                    <a:srgbClr val="001F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60"/>
                  </a:p>
                </p:txBody>
              </p:sp>
              <p:pic>
                <p:nvPicPr>
                  <p:cNvPr id="50" name="Picture 49">
                    <a:extLst>
                      <a:ext uri="{FF2B5EF4-FFF2-40B4-BE49-F238E27FC236}">
                        <a16:creationId xmlns:a16="http://schemas.microsoft.com/office/drawing/2014/main" id="{C99F5E83-38AA-B652-824F-DB8A5C3A65A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787141" y="2616951"/>
                    <a:ext cx="1627851" cy="349559"/>
                  </a:xfrm>
                  <a:prstGeom prst="rect">
                    <a:avLst/>
                  </a:prstGeom>
                </p:spPr>
              </p:pic>
              <p:pic>
                <p:nvPicPr>
                  <p:cNvPr id="51" name="Picture 50">
                    <a:extLst>
                      <a:ext uri="{FF2B5EF4-FFF2-40B4-BE49-F238E27FC236}">
                        <a16:creationId xmlns:a16="http://schemas.microsoft.com/office/drawing/2014/main" id="{2939FBA7-A74B-0B53-B07E-BFDE2F3B625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7372686" y="2594035"/>
                    <a:ext cx="545081" cy="390184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FFDE4FFA-13A8-275E-31B8-2255DAF94D11}"/>
                  </a:ext>
                </a:extLst>
              </p:cNvPr>
              <p:cNvGrpSpPr/>
              <p:nvPr/>
            </p:nvGrpSpPr>
            <p:grpSpPr>
              <a:xfrm>
                <a:off x="1268885" y="2819022"/>
                <a:ext cx="1405644" cy="688847"/>
                <a:chOff x="4088582" y="3809741"/>
                <a:chExt cx="1405644" cy="688847"/>
              </a:xfrm>
              <a:scene3d>
                <a:camera prst="perspectiveHeroicExtremeLeftFacing"/>
                <a:lightRig rig="threePt" dir="t"/>
              </a:scene3d>
            </p:grpSpPr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FD5C370B-0E22-080F-833A-12385FDC9AF4}"/>
                    </a:ext>
                  </a:extLst>
                </p:cNvPr>
                <p:cNvSpPr/>
                <p:nvPr/>
              </p:nvSpPr>
              <p:spPr>
                <a:xfrm>
                  <a:off x="4088582" y="3809741"/>
                  <a:ext cx="1405644" cy="688847"/>
                </a:xfrm>
                <a:prstGeom prst="roundRect">
                  <a:avLst/>
                </a:prstGeom>
                <a:solidFill>
                  <a:schemeClr val="accent1"/>
                </a:solidFill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60"/>
                </a:p>
              </p:txBody>
            </p: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AB408FB5-D7DA-55D5-0D67-2E03B5B9C0C1}"/>
                    </a:ext>
                  </a:extLst>
                </p:cNvPr>
                <p:cNvGrpSpPr/>
                <p:nvPr/>
              </p:nvGrpSpPr>
              <p:grpSpPr>
                <a:xfrm>
                  <a:off x="4142685" y="3838326"/>
                  <a:ext cx="1277029" cy="620695"/>
                  <a:chOff x="5391911" y="1397326"/>
                  <a:chExt cx="1805301" cy="877460"/>
                </a:xfrm>
              </p:grpSpPr>
              <p:grpSp>
                <p:nvGrpSpPr>
                  <p:cNvPr id="43" name="Group 42">
                    <a:extLst>
                      <a:ext uri="{FF2B5EF4-FFF2-40B4-BE49-F238E27FC236}">
                        <a16:creationId xmlns:a16="http://schemas.microsoft.com/office/drawing/2014/main" id="{7DCDC43D-58A6-CCA1-4928-C035B0E3114D}"/>
                      </a:ext>
                    </a:extLst>
                  </p:cNvPr>
                  <p:cNvGrpSpPr/>
                  <p:nvPr/>
                </p:nvGrpSpPr>
                <p:grpSpPr>
                  <a:xfrm>
                    <a:off x="5391911" y="1482685"/>
                    <a:ext cx="1805301" cy="792101"/>
                    <a:chOff x="5391912" y="1482685"/>
                    <a:chExt cx="1408176" cy="792101"/>
                  </a:xfrm>
                </p:grpSpPr>
                <p:pic>
                  <p:nvPicPr>
                    <p:cNvPr id="47" name="Picture 46">
                      <a:extLst>
                        <a:ext uri="{FF2B5EF4-FFF2-40B4-BE49-F238E27FC236}">
                          <a16:creationId xmlns:a16="http://schemas.microsoft.com/office/drawing/2014/main" id="{F6913A7F-3FDB-EE57-0C81-0FBF14B7DE3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391912" y="1482685"/>
                      <a:ext cx="1408176" cy="792101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1B7F269E-14E5-BD06-E857-920EE0903C77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5402671" y="1521166"/>
                      <a:ext cx="1383711" cy="26510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60"/>
                    </a:p>
                  </p:txBody>
                </p:sp>
              </p:grpSp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A749B952-FB7F-974A-B78A-06981F824A06}"/>
                      </a:ext>
                    </a:extLst>
                  </p:cNvPr>
                  <p:cNvSpPr/>
                  <p:nvPr/>
                </p:nvSpPr>
                <p:spPr>
                  <a:xfrm>
                    <a:off x="5762825" y="1397326"/>
                    <a:ext cx="1024478" cy="51200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1440" dirty="0">
                        <a:solidFill>
                          <a:srgbClr val="C00000"/>
                        </a:solidFill>
                      </a:rPr>
                      <a:t>ELL</a:t>
                    </a:r>
                  </a:p>
                </p:txBody>
              </p:sp>
              <p:pic>
                <p:nvPicPr>
                  <p:cNvPr id="45" name="Picture 44" descr="Nebraska_N_rev.png">
                    <a:extLst>
                      <a:ext uri="{FF2B5EF4-FFF2-40B4-BE49-F238E27FC236}">
                        <a16:creationId xmlns:a16="http://schemas.microsoft.com/office/drawing/2014/main" id="{BB53216B-4B1E-4053-729F-7B60A21A2A5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7982" y="1792487"/>
                    <a:ext cx="455401" cy="424550"/>
                  </a:xfrm>
                  <a:prstGeom prst="rect">
                    <a:avLst/>
                  </a:prstGeom>
                </p:spPr>
              </p:pic>
              <p:pic>
                <p:nvPicPr>
                  <p:cNvPr id="46" name="Picture 45">
                    <a:extLst>
                      <a:ext uri="{FF2B5EF4-FFF2-40B4-BE49-F238E27FC236}">
                        <a16:creationId xmlns:a16="http://schemas.microsoft.com/office/drawing/2014/main" id="{7B5E077D-74CB-E607-DE3A-D29B02F6FDF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5961133" y="1802319"/>
                    <a:ext cx="1144872" cy="432134"/>
                  </a:xfrm>
                  <a:prstGeom prst="rect">
                    <a:avLst/>
                  </a:prstGeom>
                </p:spPr>
              </p:pic>
            </p:grpSp>
          </p:grp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568F6B7E-13F7-E6F7-A75A-C471ADED4240}"/>
                  </a:ext>
                </a:extLst>
              </p:cNvPr>
              <p:cNvCxnSpPr>
                <a:cxnSpLocks/>
                <a:stCxn id="20" idx="3"/>
              </p:cNvCxnSpPr>
              <p:nvPr/>
            </p:nvCxnSpPr>
            <p:spPr>
              <a:xfrm flipV="1">
                <a:off x="2674529" y="2667060"/>
                <a:ext cx="1461017" cy="496386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none" w="med" len="med"/>
                <a:tailEnd type="oval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07BC700C-2033-A71A-2715-1C213B3CAD53}"/>
                  </a:ext>
                </a:extLst>
              </p:cNvPr>
              <p:cNvGrpSpPr/>
              <p:nvPr/>
            </p:nvGrpSpPr>
            <p:grpSpPr>
              <a:xfrm>
                <a:off x="2563874" y="3545898"/>
                <a:ext cx="1206635" cy="993615"/>
                <a:chOff x="6028107" y="3933225"/>
                <a:chExt cx="1206635" cy="993615"/>
              </a:xfrm>
              <a:scene3d>
                <a:camera prst="perspectiveHeroicExtremeLeftFacing"/>
                <a:lightRig rig="threePt" dir="t"/>
              </a:scene3d>
            </p:grpSpPr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id="{2634A83E-FB10-69CF-234F-3BBAC92B2AA1}"/>
                    </a:ext>
                  </a:extLst>
                </p:cNvPr>
                <p:cNvSpPr/>
                <p:nvPr/>
              </p:nvSpPr>
              <p:spPr>
                <a:xfrm>
                  <a:off x="6028107" y="3933225"/>
                  <a:ext cx="1206635" cy="993615"/>
                </a:xfrm>
                <a:prstGeom prst="roundRect">
                  <a:avLst/>
                </a:prstGeom>
                <a:solidFill>
                  <a:schemeClr val="accent1"/>
                </a:solidFill>
                <a:ln w="285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60"/>
                </a:p>
              </p:txBody>
            </p:sp>
            <p:pic>
              <p:nvPicPr>
                <p:cNvPr id="40" name="Picture 2" descr="Ut Logo University Of Texas At Austin Arm&amp;emblem Png - Texas University  Logo Png, Transparent Png - kindpng">
                  <a:extLst>
                    <a:ext uri="{FF2B5EF4-FFF2-40B4-BE49-F238E27FC236}">
                      <a16:creationId xmlns:a16="http://schemas.microsoft.com/office/drawing/2014/main" id="{2FA532C5-4474-6260-A39A-05481020402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00583" y="4268825"/>
                  <a:ext cx="995031" cy="557218"/>
                </a:xfrm>
                <a:prstGeom prst="rect">
                  <a:avLst/>
                </a:prstGeom>
                <a:noFill/>
                <a:ln>
                  <a:solidFill>
                    <a:srgbClr val="CE5A1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BD51B7FB-FE1D-D114-FB9B-80C43B16C449}"/>
                    </a:ext>
                  </a:extLst>
                </p:cNvPr>
                <p:cNvSpPr/>
                <p:nvPr/>
              </p:nvSpPr>
              <p:spPr>
                <a:xfrm>
                  <a:off x="6103849" y="4046908"/>
                  <a:ext cx="991764" cy="2007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CE5A1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60" dirty="0">
                      <a:solidFill>
                        <a:srgbClr val="CE5A11"/>
                      </a:solidFill>
                    </a:rPr>
                    <a:t>UT</a:t>
                  </a:r>
                  <a:r>
                    <a:rPr lang="en-US" sz="1260" baseline="30000" dirty="0">
                      <a:solidFill>
                        <a:srgbClr val="CE5A11"/>
                      </a:solidFill>
                    </a:rPr>
                    <a:t>3</a:t>
                  </a:r>
                </a:p>
              </p:txBody>
            </p:sp>
          </p:grp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507E905F-2602-A3B0-D6C3-5DD91CFD9061}"/>
                  </a:ext>
                </a:extLst>
              </p:cNvPr>
              <p:cNvCxnSpPr>
                <a:cxnSpLocks/>
                <a:stCxn id="18" idx="0"/>
              </p:cNvCxnSpPr>
              <p:nvPr/>
            </p:nvCxnSpPr>
            <p:spPr>
              <a:xfrm flipV="1">
                <a:off x="3167192" y="3514284"/>
                <a:ext cx="789602" cy="31614"/>
              </a:xfrm>
              <a:prstGeom prst="straightConnector1">
                <a:avLst/>
              </a:prstGeom>
              <a:ln>
                <a:solidFill>
                  <a:srgbClr val="CE5A11"/>
                </a:solidFill>
                <a:headEnd type="none" w="med" len="med"/>
                <a:tailEnd type="oval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D45833-BD62-030E-006A-941752824446}"/>
                  </a:ext>
                </a:extLst>
              </p:cNvPr>
              <p:cNvSpPr txBox="1"/>
              <p:nvPr/>
            </p:nvSpPr>
            <p:spPr>
              <a:xfrm>
                <a:off x="5536389" y="4433608"/>
                <a:ext cx="1915458" cy="426094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accent3">
                    <a:lumMod val="60000"/>
                    <a:lumOff val="40000"/>
                  </a:schemeClr>
                </a:solidFill>
              </a:ln>
              <a:scene3d>
                <a:camera prst="perspectiveHeroicExtremeLeftFacing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/>
                  <a:t>Laser Beam</a:t>
                </a:r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9BD09BF0-2CD4-D3E8-E8CB-9562F227055F}"/>
                  </a:ext>
                </a:extLst>
              </p:cNvPr>
              <p:cNvGrpSpPr/>
              <p:nvPr/>
            </p:nvGrpSpPr>
            <p:grpSpPr>
              <a:xfrm>
                <a:off x="2855904" y="1162688"/>
                <a:ext cx="5321355" cy="1538472"/>
                <a:chOff x="2855904" y="1162688"/>
                <a:chExt cx="5321355" cy="1538472"/>
              </a:xfrm>
            </p:grpSpPr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F4722233-93B5-7912-22C7-ADAAEF641531}"/>
                    </a:ext>
                  </a:extLst>
                </p:cNvPr>
                <p:cNvSpPr/>
                <p:nvPr/>
              </p:nvSpPr>
              <p:spPr>
                <a:xfrm rot="21307248">
                  <a:off x="3021983" y="1301718"/>
                  <a:ext cx="5070579" cy="1399442"/>
                </a:xfrm>
                <a:custGeom>
                  <a:avLst/>
                  <a:gdLst>
                    <a:gd name="connsiteX0" fmla="*/ 0 w 5282360"/>
                    <a:gd name="connsiteY0" fmla="*/ 186745 h 1630137"/>
                    <a:gd name="connsiteX1" fmla="*/ 3257078 w 5282360"/>
                    <a:gd name="connsiteY1" fmla="*/ 126289 h 1630137"/>
                    <a:gd name="connsiteX2" fmla="*/ 5282360 w 5282360"/>
                    <a:gd name="connsiteY2" fmla="*/ 1630137 h 1630137"/>
                    <a:gd name="connsiteX3" fmla="*/ 5282360 w 5282360"/>
                    <a:gd name="connsiteY3" fmla="*/ 1630137 h 1630137"/>
                    <a:gd name="connsiteX0" fmla="*/ 0 w 5282360"/>
                    <a:gd name="connsiteY0" fmla="*/ 135792 h 1579184"/>
                    <a:gd name="connsiteX1" fmla="*/ 2463590 w 5282360"/>
                    <a:gd name="connsiteY1" fmla="*/ 158464 h 1579184"/>
                    <a:gd name="connsiteX2" fmla="*/ 5282360 w 5282360"/>
                    <a:gd name="connsiteY2" fmla="*/ 1579184 h 1579184"/>
                    <a:gd name="connsiteX3" fmla="*/ 5282360 w 5282360"/>
                    <a:gd name="connsiteY3" fmla="*/ 1579184 h 1579184"/>
                    <a:gd name="connsiteX0" fmla="*/ 0 w 5282360"/>
                    <a:gd name="connsiteY0" fmla="*/ 162197 h 1605589"/>
                    <a:gd name="connsiteX1" fmla="*/ 2773428 w 5282360"/>
                    <a:gd name="connsiteY1" fmla="*/ 139527 h 1605589"/>
                    <a:gd name="connsiteX2" fmla="*/ 5282360 w 5282360"/>
                    <a:gd name="connsiteY2" fmla="*/ 1605589 h 1605589"/>
                    <a:gd name="connsiteX3" fmla="*/ 5282360 w 5282360"/>
                    <a:gd name="connsiteY3" fmla="*/ 1605589 h 16055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82360" h="1605589">
                      <a:moveTo>
                        <a:pt x="0" y="162197"/>
                      </a:moveTo>
                      <a:cubicBezTo>
                        <a:pt x="1188342" y="11686"/>
                        <a:pt x="1893035" y="-101038"/>
                        <a:pt x="2773428" y="139527"/>
                      </a:cubicBezTo>
                      <a:cubicBezTo>
                        <a:pt x="3653821" y="380092"/>
                        <a:pt x="5282360" y="1605589"/>
                        <a:pt x="5282360" y="1605589"/>
                      </a:cubicBezTo>
                      <a:lnTo>
                        <a:pt x="5282360" y="1605589"/>
                      </a:lnTo>
                    </a:path>
                  </a:pathLst>
                </a:custGeom>
                <a:noFill/>
                <a:ln w="76200">
                  <a:solidFill>
                    <a:srgbClr val="FF0000"/>
                  </a:solidFill>
                  <a:headEnd type="none" w="med" len="med"/>
                  <a:tailEnd type="triangl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60" dirty="0"/>
                </a:p>
              </p:txBody>
            </p:sp>
            <p:cxnSp>
              <p:nvCxnSpPr>
                <p:cNvPr id="62" name="Straight Arrow Connector 61">
                  <a:extLst>
                    <a:ext uri="{FF2B5EF4-FFF2-40B4-BE49-F238E27FC236}">
                      <a16:creationId xmlns:a16="http://schemas.microsoft.com/office/drawing/2014/main" id="{C20ACA4C-427A-216A-2845-81C540DB0B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10454" y="2020915"/>
                  <a:ext cx="2208023" cy="625614"/>
                </a:xfrm>
                <a:prstGeom prst="straightConnector1">
                  <a:avLst/>
                </a:prstGeom>
                <a:ln>
                  <a:solidFill>
                    <a:srgbClr val="82BC00"/>
                  </a:solidFill>
                  <a:headEnd type="none" w="med" len="med"/>
                  <a:tailEnd type="oval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022D8638-C1E0-AE90-CFAD-0BC0AE7876D4}"/>
                    </a:ext>
                  </a:extLst>
                </p:cNvPr>
                <p:cNvGrpSpPr/>
                <p:nvPr/>
              </p:nvGrpSpPr>
              <p:grpSpPr>
                <a:xfrm>
                  <a:off x="5363495" y="1162688"/>
                  <a:ext cx="1393415" cy="742280"/>
                  <a:chOff x="3229166" y="1101737"/>
                  <a:chExt cx="1393415" cy="742280"/>
                </a:xfrm>
                <a:scene3d>
                  <a:camera prst="perspectiveContrastingRightFacing"/>
                  <a:lightRig rig="threePt" dir="t"/>
                </a:scene3d>
              </p:grpSpPr>
              <p:sp>
                <p:nvSpPr>
                  <p:cNvPr id="60" name="Rectangle: Rounded Corners 59">
                    <a:extLst>
                      <a:ext uri="{FF2B5EF4-FFF2-40B4-BE49-F238E27FC236}">
                        <a16:creationId xmlns:a16="http://schemas.microsoft.com/office/drawing/2014/main" id="{314033AE-3BAF-115F-F768-422EA11BD774}"/>
                      </a:ext>
                    </a:extLst>
                  </p:cNvPr>
                  <p:cNvSpPr/>
                  <p:nvPr/>
                </p:nvSpPr>
                <p:spPr>
                  <a:xfrm>
                    <a:off x="3229166" y="1101737"/>
                    <a:ext cx="1393415" cy="742280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8575">
                    <a:solidFill>
                      <a:schemeClr val="accent6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60"/>
                  </a:p>
                </p:txBody>
              </p:sp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6AB58138-461B-6C6F-16B2-69F5C723255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335306" y="1410310"/>
                    <a:ext cx="1199491" cy="358237"/>
                  </a:xfrm>
                  <a:prstGeom prst="rect">
                    <a:avLst/>
                  </a:prstGeom>
                  <a:ln>
                    <a:solidFill>
                      <a:srgbClr val="004C97"/>
                    </a:solidFill>
                  </a:ln>
                </p:spPr>
              </p:pic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D7CAFB75-2484-8F8E-197B-26E1E6A71797}"/>
                      </a:ext>
                    </a:extLst>
                  </p:cNvPr>
                  <p:cNvSpPr/>
                  <p:nvPr/>
                </p:nvSpPr>
                <p:spPr>
                  <a:xfrm>
                    <a:off x="3335306" y="1207410"/>
                    <a:ext cx="1199491" cy="20075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4C9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313C"/>
                        </a:solidFill>
                      </a:rPr>
                      <a:t>FAST/IOTA</a:t>
                    </a:r>
                  </a:p>
                </p:txBody>
              </p:sp>
            </p:grpSp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87DAA892-23EF-1239-DFE3-179B6E3A4F61}"/>
                    </a:ext>
                  </a:extLst>
                </p:cNvPr>
                <p:cNvGrpSpPr/>
                <p:nvPr/>
              </p:nvGrpSpPr>
              <p:grpSpPr>
                <a:xfrm>
                  <a:off x="6783844" y="1570971"/>
                  <a:ext cx="1393415" cy="749520"/>
                  <a:chOff x="4743228" y="1091565"/>
                  <a:chExt cx="1393415" cy="749520"/>
                </a:xfrm>
                <a:scene3d>
                  <a:camera prst="perspectiveContrastingRightFacing"/>
                  <a:lightRig rig="threePt" dir="t"/>
                </a:scene3d>
              </p:grpSpPr>
              <p:sp>
                <p:nvSpPr>
                  <p:cNvPr id="59" name="Rectangle: Rounded Corners 58">
                    <a:extLst>
                      <a:ext uri="{FF2B5EF4-FFF2-40B4-BE49-F238E27FC236}">
                        <a16:creationId xmlns:a16="http://schemas.microsoft.com/office/drawing/2014/main" id="{A30ACAC1-3716-26DC-EAB2-47EDBF3CBBBD}"/>
                      </a:ext>
                    </a:extLst>
                  </p:cNvPr>
                  <p:cNvSpPr/>
                  <p:nvPr/>
                </p:nvSpPr>
                <p:spPr>
                  <a:xfrm>
                    <a:off x="4743228" y="1091565"/>
                    <a:ext cx="1393415" cy="749520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8575">
                    <a:solidFill>
                      <a:schemeClr val="accent6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60"/>
                  </a:p>
                </p:txBody>
              </p:sp>
              <p:pic>
                <p:nvPicPr>
                  <p:cNvPr id="63" name="Picture 62">
                    <a:extLst>
                      <a:ext uri="{FF2B5EF4-FFF2-40B4-BE49-F238E27FC236}">
                        <a16:creationId xmlns:a16="http://schemas.microsoft.com/office/drawing/2014/main" id="{455C65F0-09B5-FD14-C994-5954BB7843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4478"/>
                  <a:stretch/>
                </p:blipFill>
                <p:spPr>
                  <a:xfrm>
                    <a:off x="4859537" y="1383094"/>
                    <a:ext cx="1199491" cy="418395"/>
                  </a:xfrm>
                  <a:prstGeom prst="rect">
                    <a:avLst/>
                  </a:prstGeom>
                  <a:ln w="9525">
                    <a:solidFill>
                      <a:srgbClr val="8C1515"/>
                    </a:solidFill>
                  </a:ln>
                </p:spPr>
              </p:pic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7AADDBBB-B3D3-B85F-AC57-E95D68CDA9DE}"/>
                      </a:ext>
                    </a:extLst>
                  </p:cNvPr>
                  <p:cNvSpPr/>
                  <p:nvPr/>
                </p:nvSpPr>
                <p:spPr>
                  <a:xfrm>
                    <a:off x="4856181" y="1169884"/>
                    <a:ext cx="1199491" cy="20075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8C151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60" dirty="0">
                        <a:solidFill>
                          <a:srgbClr val="8C1515"/>
                        </a:solidFill>
                      </a:rPr>
                      <a:t>AWA</a:t>
                    </a:r>
                  </a:p>
                </p:txBody>
              </p:sp>
            </p:grpSp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BA91DD7B-6DF7-3945-E410-830C0A0AB6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55904" y="1718441"/>
                  <a:ext cx="1109124" cy="958286"/>
                </a:xfrm>
                <a:prstGeom prst="straightConnector1">
                  <a:avLst/>
                </a:prstGeom>
                <a:ln>
                  <a:solidFill>
                    <a:srgbClr val="8C1515"/>
                  </a:solidFill>
                  <a:headEnd type="none" w="med" len="med"/>
                  <a:tailEnd type="oval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BD3E11AD-4BD7-CE49-0716-B8CCE0B7A98E}"/>
                    </a:ext>
                  </a:extLst>
                </p:cNvPr>
                <p:cNvGrpSpPr/>
                <p:nvPr/>
              </p:nvGrpSpPr>
              <p:grpSpPr>
                <a:xfrm>
                  <a:off x="3770509" y="1198347"/>
                  <a:ext cx="1436683" cy="753507"/>
                  <a:chOff x="2576629" y="3405324"/>
                  <a:chExt cx="1436683" cy="753507"/>
                </a:xfrm>
                <a:scene3d>
                  <a:camera prst="perspectiveContrastingRightFacing"/>
                  <a:lightRig rig="threePt" dir="t"/>
                </a:scene3d>
              </p:grpSpPr>
              <p:sp>
                <p:nvSpPr>
                  <p:cNvPr id="78" name="Rectangle: Rounded Corners 77">
                    <a:extLst>
                      <a:ext uri="{FF2B5EF4-FFF2-40B4-BE49-F238E27FC236}">
                        <a16:creationId xmlns:a16="http://schemas.microsoft.com/office/drawing/2014/main" id="{CE7775EA-54D6-9239-4E6D-56042045057D}"/>
                      </a:ext>
                    </a:extLst>
                  </p:cNvPr>
                  <p:cNvSpPr/>
                  <p:nvPr/>
                </p:nvSpPr>
                <p:spPr>
                  <a:xfrm>
                    <a:off x="2576629" y="3405324"/>
                    <a:ext cx="1436683" cy="753507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accent6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60"/>
                  </a:p>
                </p:txBody>
              </p:sp>
              <p:pic>
                <p:nvPicPr>
                  <p:cNvPr id="79" name="Picture 78">
                    <a:extLst>
                      <a:ext uri="{FF2B5EF4-FFF2-40B4-BE49-F238E27FC236}">
                        <a16:creationId xmlns:a16="http://schemas.microsoft.com/office/drawing/2014/main" id="{330C7370-D332-3DF1-6FFE-A9D373C12C9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708594" y="3478489"/>
                    <a:ext cx="1175896" cy="420733"/>
                  </a:xfrm>
                  <a:prstGeom prst="rect">
                    <a:avLst/>
                  </a:prstGeom>
                  <a:ln>
                    <a:solidFill>
                      <a:srgbClr val="8C1515"/>
                    </a:solidFill>
                  </a:ln>
                </p:spPr>
              </p:pic>
              <p:sp>
                <p:nvSpPr>
                  <p:cNvPr id="80" name="Rectangle 79">
                    <a:extLst>
                      <a:ext uri="{FF2B5EF4-FFF2-40B4-BE49-F238E27FC236}">
                        <a16:creationId xmlns:a16="http://schemas.microsoft.com/office/drawing/2014/main" id="{F4FEA888-483C-A6D7-F4A2-68FC9F246A75}"/>
                      </a:ext>
                    </a:extLst>
                  </p:cNvPr>
                  <p:cNvSpPr/>
                  <p:nvPr/>
                </p:nvSpPr>
                <p:spPr>
                  <a:xfrm>
                    <a:off x="2708594" y="3899222"/>
                    <a:ext cx="1175896" cy="20075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8C151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60" dirty="0">
                        <a:solidFill>
                          <a:srgbClr val="8C1515"/>
                        </a:solidFill>
                      </a:rPr>
                      <a:t>FACET-II</a:t>
                    </a:r>
                  </a:p>
                </p:txBody>
              </p:sp>
            </p:grpSp>
            <p:cxnSp>
              <p:nvCxnSpPr>
                <p:cNvPr id="71" name="Straight Arrow Connector 70">
                  <a:extLst>
                    <a:ext uri="{FF2B5EF4-FFF2-40B4-BE49-F238E27FC236}">
                      <a16:creationId xmlns:a16="http://schemas.microsoft.com/office/drawing/2014/main" id="{36BE7FFE-78B7-6664-2385-04CB156AC6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74803" y="1690613"/>
                  <a:ext cx="851906" cy="927320"/>
                </a:xfrm>
                <a:prstGeom prst="straightConnector1">
                  <a:avLst/>
                </a:prstGeom>
                <a:ln>
                  <a:solidFill>
                    <a:srgbClr val="004C97"/>
                  </a:solidFill>
                  <a:headEnd type="none" w="med" len="med"/>
                  <a:tailEnd type="oval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B2208C8-0CAA-0721-9897-DA0C47314634}"/>
                  </a:ext>
                </a:extLst>
              </p:cNvPr>
              <p:cNvSpPr txBox="1"/>
              <p:nvPr/>
            </p:nvSpPr>
            <p:spPr>
              <a:xfrm>
                <a:off x="2127604" y="1459512"/>
                <a:ext cx="1918710" cy="426094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accent6"/>
                </a:solidFill>
              </a:ln>
              <a:scene3d>
                <a:camera prst="perspectiveContrastingRightFacing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/>
                  <a:t>Particle Beam</a:t>
                </a: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B4A1071A-C6E5-7300-CA98-AF33F17099A9}"/>
                  </a:ext>
                </a:extLst>
              </p:cNvPr>
              <p:cNvGrpSpPr/>
              <p:nvPr/>
            </p:nvGrpSpPr>
            <p:grpSpPr>
              <a:xfrm>
                <a:off x="5885009" y="2603322"/>
                <a:ext cx="2242855" cy="895167"/>
                <a:chOff x="5885009" y="2603322"/>
                <a:chExt cx="2242855" cy="895167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37001EC7-0C88-2E85-A331-494964A21C3F}"/>
                    </a:ext>
                  </a:extLst>
                </p:cNvPr>
                <p:cNvGrpSpPr/>
                <p:nvPr/>
              </p:nvGrpSpPr>
              <p:grpSpPr>
                <a:xfrm>
                  <a:off x="6598065" y="2603322"/>
                  <a:ext cx="1529799" cy="895167"/>
                  <a:chOff x="7443788" y="2562408"/>
                  <a:chExt cx="1529799" cy="895167"/>
                </a:xfrm>
                <a:scene3d>
                  <a:camera prst="perspectiveHeroicExtremeLeftFacing"/>
                  <a:lightRig rig="threePt" dir="t"/>
                </a:scene3d>
              </p:grpSpPr>
              <p:sp>
                <p:nvSpPr>
                  <p:cNvPr id="6" name="Rectangle: Rounded Corners 5">
                    <a:extLst>
                      <a:ext uri="{FF2B5EF4-FFF2-40B4-BE49-F238E27FC236}">
                        <a16:creationId xmlns:a16="http://schemas.microsoft.com/office/drawing/2014/main" id="{D3D5C4EC-10C8-9597-3A06-A69E8B2D9FC8}"/>
                      </a:ext>
                    </a:extLst>
                  </p:cNvPr>
                  <p:cNvSpPr/>
                  <p:nvPr/>
                </p:nvSpPr>
                <p:spPr>
                  <a:xfrm>
                    <a:off x="7443788" y="2562408"/>
                    <a:ext cx="1529799" cy="895167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accent3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60"/>
                  </a:p>
                </p:txBody>
              </p:sp>
              <p:sp>
                <p:nvSpPr>
                  <p:cNvPr id="17" name="Rectangle: Rounded Corners 16">
                    <a:extLst>
                      <a:ext uri="{FF2B5EF4-FFF2-40B4-BE49-F238E27FC236}">
                        <a16:creationId xmlns:a16="http://schemas.microsoft.com/office/drawing/2014/main" id="{B202ED1C-715C-D544-560C-87FCB79F913B}"/>
                      </a:ext>
                    </a:extLst>
                  </p:cNvPr>
                  <p:cNvSpPr/>
                  <p:nvPr/>
                </p:nvSpPr>
                <p:spPr>
                  <a:xfrm>
                    <a:off x="7481031" y="2597972"/>
                    <a:ext cx="1454105" cy="822967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8575">
                    <a:solidFill>
                      <a:schemeClr val="accent6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60"/>
                  </a:p>
                </p:txBody>
              </p:sp>
              <p:pic>
                <p:nvPicPr>
                  <p:cNvPr id="32" name="Picture 31">
                    <a:extLst>
                      <a:ext uri="{FF2B5EF4-FFF2-40B4-BE49-F238E27FC236}">
                        <a16:creationId xmlns:a16="http://schemas.microsoft.com/office/drawing/2014/main" id="{E20E5912-FD13-BD1B-FEAF-8457DA848A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549837" y="2701618"/>
                    <a:ext cx="1324098" cy="418395"/>
                  </a:xfrm>
                  <a:prstGeom prst="rect">
                    <a:avLst/>
                  </a:prstGeom>
                  <a:ln w="28575">
                    <a:solidFill>
                      <a:srgbClr val="00ADDC"/>
                    </a:solidFill>
                  </a:ln>
                </p:spPr>
              </p:pic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95F62F94-C6C4-A780-D90E-3831D867CB89}"/>
                      </a:ext>
                    </a:extLst>
                  </p:cNvPr>
                  <p:cNvSpPr/>
                  <p:nvPr/>
                </p:nvSpPr>
                <p:spPr>
                  <a:xfrm>
                    <a:off x="7549837" y="3125229"/>
                    <a:ext cx="1324098" cy="20075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ADD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60" dirty="0">
                        <a:solidFill>
                          <a:srgbClr val="00ADDC"/>
                        </a:solidFill>
                      </a:rPr>
                      <a:t>ATF</a:t>
                    </a:r>
                  </a:p>
                </p:txBody>
              </p:sp>
            </p:grp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AA82C0AA-7AD2-1933-A0AA-83A3183FD6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885009" y="2669874"/>
                  <a:ext cx="912571" cy="238114"/>
                </a:xfrm>
                <a:prstGeom prst="straightConnector1">
                  <a:avLst/>
                </a:prstGeom>
                <a:ln>
                  <a:solidFill>
                    <a:srgbClr val="00ADDC"/>
                  </a:solidFill>
                  <a:headEnd type="none" w="med" len="med"/>
                  <a:tailEnd type="oval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61FD0ED-9701-2F64-40CA-55BFA68BC58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440667" y="1475220"/>
            <a:ext cx="1687666" cy="60305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EA35155-D837-28D7-5B0A-D771B552B7C4}"/>
              </a:ext>
            </a:extLst>
          </p:cNvPr>
          <p:cNvSpPr txBox="1"/>
          <p:nvPr/>
        </p:nvSpPr>
        <p:spPr>
          <a:xfrm>
            <a:off x="293011" y="3673198"/>
            <a:ext cx="1703528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80" dirty="0">
                <a:hlinkClick r:id="rId19"/>
              </a:rPr>
              <a:t>https://lasernetus.org/</a:t>
            </a:r>
            <a:r>
              <a:rPr lang="en-US" sz="1080" dirty="0"/>
              <a:t>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47F2BD-CC5F-B10B-AB53-17580A7923A2}"/>
              </a:ext>
            </a:extLst>
          </p:cNvPr>
          <p:cNvSpPr txBox="1"/>
          <p:nvPr/>
        </p:nvSpPr>
        <p:spPr>
          <a:xfrm>
            <a:off x="7296784" y="1227066"/>
            <a:ext cx="1944952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80" dirty="0">
                <a:hlinkClick r:id="rId20"/>
              </a:rPr>
              <a:t>https://www.beamnetus.org/</a:t>
            </a:r>
            <a:r>
              <a:rPr lang="en-US" sz="1080" dirty="0"/>
              <a:t> 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BADC7DE-1974-E32A-9D49-B51D65EF93A1}"/>
              </a:ext>
            </a:extLst>
          </p:cNvPr>
          <p:cNvCxnSpPr>
            <a:cxnSpLocks/>
          </p:cNvCxnSpPr>
          <p:nvPr/>
        </p:nvCxnSpPr>
        <p:spPr>
          <a:xfrm>
            <a:off x="225743" y="1166106"/>
            <a:ext cx="8932173" cy="0"/>
          </a:xfrm>
          <a:prstGeom prst="line">
            <a:avLst/>
          </a:prstGeom>
          <a:ln w="38100">
            <a:solidFill>
              <a:srgbClr val="4D008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30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525"/>
            <a:ext cx="8372901" cy="410150"/>
          </a:xfrm>
        </p:spPr>
        <p:txBody>
          <a:bodyPr/>
          <a:lstStyle/>
          <a:p>
            <a:r>
              <a:rPr lang="en-US" sz="2400" dirty="0"/>
              <a:t>Experiment #2:  </a:t>
            </a:r>
            <a:r>
              <a:rPr lang="en-US" sz="2400" cap="none" dirty="0"/>
              <a:t>first beam measurements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37965" y="489825"/>
            <a:ext cx="8372901" cy="374786"/>
          </a:xfrm>
        </p:spPr>
        <p:txBody>
          <a:bodyPr/>
          <a:lstStyle/>
          <a:p>
            <a:r>
              <a:rPr lang="en-US" dirty="0"/>
              <a:t>Experimental setup at AWA (Nov 2021: 3 week run)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E35C7D-39D1-D025-F863-CC660AA534FF}"/>
              </a:ext>
            </a:extLst>
          </p:cNvPr>
          <p:cNvSpPr txBox="1"/>
          <p:nvPr/>
        </p:nvSpPr>
        <p:spPr>
          <a:xfrm>
            <a:off x="481437" y="4168624"/>
            <a:ext cx="8221775" cy="60016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W.H.Tan</a:t>
            </a:r>
            <a:r>
              <a:rPr lang="en-US" sz="1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et. al., PRAB 2022</a:t>
            </a:r>
          </a:p>
          <a:p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Demonstration of sub-GV=m accelerating field in a photoemission electron gun powered by nanosecond X-band radio-frequency pulses</a:t>
            </a:r>
          </a:p>
          <a:p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Phys. Rev. Accel. Beams 25, 083402, August 2022 (2022)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AE5BEF8-1C17-7AE0-2BC0-A8060D0CF6C6}"/>
              </a:ext>
            </a:extLst>
          </p:cNvPr>
          <p:cNvCxnSpPr>
            <a:cxnSpLocks/>
          </p:cNvCxnSpPr>
          <p:nvPr/>
        </p:nvCxnSpPr>
        <p:spPr>
          <a:xfrm>
            <a:off x="1781389" y="3139824"/>
            <a:ext cx="0" cy="379675"/>
          </a:xfrm>
          <a:prstGeom prst="straightConnector1">
            <a:avLst/>
          </a:prstGeom>
          <a:ln w="22225">
            <a:solidFill>
              <a:schemeClr val="bg1"/>
            </a:solidFill>
            <a:tailEnd type="triangle" w="med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A95A7C9-DF07-D753-87FF-DA3BDF4FEED5}"/>
              </a:ext>
            </a:extLst>
          </p:cNvPr>
          <p:cNvSpPr txBox="1"/>
          <p:nvPr/>
        </p:nvSpPr>
        <p:spPr>
          <a:xfrm>
            <a:off x="1539386" y="2828302"/>
            <a:ext cx="38985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chemeClr val="bg1"/>
                </a:solidFill>
              </a:rPr>
              <a:t>RF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938F5B-EA7E-AA0C-C629-2B6073C3232C}"/>
              </a:ext>
            </a:extLst>
          </p:cNvPr>
          <p:cNvSpPr txBox="1"/>
          <p:nvPr/>
        </p:nvSpPr>
        <p:spPr>
          <a:xfrm>
            <a:off x="7723970" y="6214"/>
            <a:ext cx="14228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Xgun</a:t>
            </a:r>
            <a:r>
              <a:rPr lang="en-US" dirty="0"/>
              <a:t> only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591120-F7B2-A4A4-267A-659C71BD4749}"/>
              </a:ext>
            </a:extLst>
          </p:cNvPr>
          <p:cNvSpPr txBox="1"/>
          <p:nvPr/>
        </p:nvSpPr>
        <p:spPr>
          <a:xfrm>
            <a:off x="481437" y="3284892"/>
            <a:ext cx="70150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Additions to </a:t>
            </a:r>
            <a:r>
              <a:rPr lang="en-US" sz="1400" dirty="0" err="1">
                <a:solidFill>
                  <a:srgbClr val="000000"/>
                </a:solidFill>
              </a:rPr>
              <a:t>Exp’t</a:t>
            </a:r>
            <a:r>
              <a:rPr lang="en-US" sz="1400" dirty="0">
                <a:solidFill>
                  <a:srgbClr val="000000"/>
                </a:solidFill>
              </a:rPr>
              <a:t> #1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</a:rPr>
              <a:t>Installed a complete beamline w/ spectrometer installed for energy measurements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</a:rPr>
              <a:t>Added UV laser injection for e- beam generation</a:t>
            </a: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4DE43329-10FB-F383-B695-F081D26A1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091" y="1656468"/>
            <a:ext cx="3690589" cy="1176476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57BB0DB7-08FA-E20A-2389-69B1D9FE70AF}"/>
              </a:ext>
            </a:extLst>
          </p:cNvPr>
          <p:cNvSpPr txBox="1"/>
          <p:nvPr/>
        </p:nvSpPr>
        <p:spPr>
          <a:xfrm>
            <a:off x="662600" y="832494"/>
            <a:ext cx="619079" cy="292388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1300" b="1" dirty="0">
                <a:solidFill>
                  <a:schemeClr val="accent6"/>
                </a:solidFill>
              </a:rPr>
              <a:t>PETS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BF50F77-24EF-037F-3438-2DED1A1AD60F}"/>
              </a:ext>
            </a:extLst>
          </p:cNvPr>
          <p:cNvCxnSpPr>
            <a:cxnSpLocks/>
            <a:stCxn id="81" idx="2"/>
          </p:cNvCxnSpPr>
          <p:nvPr/>
        </p:nvCxnSpPr>
        <p:spPr>
          <a:xfrm flipH="1">
            <a:off x="971551" y="1124882"/>
            <a:ext cx="589" cy="570755"/>
          </a:xfrm>
          <a:prstGeom prst="line">
            <a:avLst/>
          </a:prstGeom>
          <a:ln>
            <a:solidFill>
              <a:srgbClr val="EE20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2" name="Picture 91">
            <a:extLst>
              <a:ext uri="{FF2B5EF4-FFF2-40B4-BE49-F238E27FC236}">
                <a16:creationId xmlns:a16="http://schemas.microsoft.com/office/drawing/2014/main" id="{A4400414-D9C1-5A7D-4B17-55B1D8E76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4925" y="995223"/>
            <a:ext cx="4029075" cy="2286161"/>
          </a:xfrm>
          <a:prstGeom prst="rect">
            <a:avLst/>
          </a:prstGeom>
        </p:spPr>
      </p:pic>
      <p:pic>
        <p:nvPicPr>
          <p:cNvPr id="3" name="图片 3">
            <a:extLst>
              <a:ext uri="{FF2B5EF4-FFF2-40B4-BE49-F238E27FC236}">
                <a16:creationId xmlns:a16="http://schemas.microsoft.com/office/drawing/2014/main" id="{09A3CA1B-B2A5-EDFA-9D9C-45471A0F86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88187" y="1269388"/>
            <a:ext cx="462026" cy="242575"/>
          </a:xfrm>
          <a:prstGeom prst="rect">
            <a:avLst/>
          </a:prstGeom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A911D54-41DF-E3F2-4A9B-763F36772040}"/>
              </a:ext>
            </a:extLst>
          </p:cNvPr>
          <p:cNvSpPr txBox="1">
            <a:spLocks/>
          </p:cNvSpPr>
          <p:nvPr/>
        </p:nvSpPr>
        <p:spPr>
          <a:xfrm>
            <a:off x="4410436" y="4836791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40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54E04C1-23AF-0769-2F6C-8694DBD0B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5356" y="1176448"/>
            <a:ext cx="3720805" cy="27906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403695"/>
          </a:xfrm>
        </p:spPr>
        <p:txBody>
          <a:bodyPr/>
          <a:lstStyle/>
          <a:p>
            <a:r>
              <a:rPr lang="en-US" sz="2400" dirty="0"/>
              <a:t>experiment #2:  </a:t>
            </a:r>
            <a:r>
              <a:rPr lang="en-US" sz="2400" cap="none" dirty="0"/>
              <a:t>first beam measurements</a:t>
            </a:r>
            <a:endParaRPr lang="en-US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D2A223-3F6B-DEE2-F771-C798915E7007}"/>
              </a:ext>
            </a:extLst>
          </p:cNvPr>
          <p:cNvSpPr txBox="1"/>
          <p:nvPr/>
        </p:nvSpPr>
        <p:spPr>
          <a:xfrm>
            <a:off x="5075065" y="3967052"/>
            <a:ext cx="35871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>
                    <a:lumMod val="50000"/>
                  </a:schemeClr>
                </a:solidFill>
              </a:rPr>
              <a:t>Xgun phase scan @</a:t>
            </a:r>
            <a:r>
              <a:rPr lang="en-US" sz="1500" b="1" dirty="0">
                <a:solidFill>
                  <a:schemeClr val="tx1">
                    <a:lumMod val="50000"/>
                  </a:schemeClr>
                </a:solidFill>
              </a:rPr>
              <a:t>340 MV/m</a:t>
            </a:r>
            <a:endParaRPr kumimoji="0" lang="en-US" sz="15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sz="15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Evidence of strong Schottky effect</a:t>
            </a:r>
            <a:endParaRPr lang="en-US" sz="15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BBA3129-796E-C867-227D-0D0DF3BD52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1" y="448681"/>
            <a:ext cx="8162924" cy="374786"/>
          </a:xfrm>
        </p:spPr>
        <p:txBody>
          <a:bodyPr/>
          <a:lstStyle/>
          <a:p>
            <a:r>
              <a:rPr lang="en-US" dirty="0"/>
              <a:t>Results 1: first electron beam from </a:t>
            </a:r>
            <a:r>
              <a:rPr lang="en-US" dirty="0" err="1"/>
              <a:t>Xgun</a:t>
            </a:r>
            <a:r>
              <a:rPr lang="en-US" dirty="0"/>
              <a:t> (Nov 2021: 3 week run)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9A1C8F-E825-2A82-4601-E4902B803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89" y="2253153"/>
            <a:ext cx="3406551" cy="246871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5BE4D01-4312-7696-ADA2-21C0AC756751}"/>
              </a:ext>
            </a:extLst>
          </p:cNvPr>
          <p:cNvSpPr txBox="1"/>
          <p:nvPr/>
        </p:nvSpPr>
        <p:spPr>
          <a:xfrm>
            <a:off x="1129024" y="2294751"/>
            <a:ext cx="27495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b="0" i="0" u="none" strike="noStrike" baseline="0" dirty="0">
                <a:solidFill>
                  <a:schemeClr val="bg1"/>
                </a:solidFill>
                <a:latin typeface="TeXGyreTermes-Regular"/>
              </a:rPr>
              <a:t>100 </a:t>
            </a:r>
            <a:r>
              <a:rPr lang="en-US" sz="1500" b="0" i="0" u="none" strike="noStrike" baseline="0" dirty="0" err="1">
                <a:solidFill>
                  <a:schemeClr val="bg1"/>
                </a:solidFill>
                <a:latin typeface="TeXGyreTermes-Regular"/>
              </a:rPr>
              <a:t>pC</a:t>
            </a:r>
            <a:r>
              <a:rPr lang="en-US" sz="1500" b="0" i="0" u="none" strike="noStrike" baseline="0" dirty="0">
                <a:solidFill>
                  <a:schemeClr val="bg1"/>
                </a:solidFill>
                <a:latin typeface="TeXGyreTermes-Regular"/>
              </a:rPr>
              <a:t> photoelectron beam on YAG1 screen</a:t>
            </a:r>
            <a:endParaRPr lang="en-US" sz="1500" dirty="0">
              <a:solidFill>
                <a:schemeClr val="bg1"/>
              </a:solidFill>
              <a:latin typeface="TeXGyreTermes-Regular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76D94C-338D-CC77-7750-FE1F3673ECB5}"/>
              </a:ext>
            </a:extLst>
          </p:cNvPr>
          <p:cNvSpPr txBox="1"/>
          <p:nvPr/>
        </p:nvSpPr>
        <p:spPr>
          <a:xfrm>
            <a:off x="7723970" y="6214"/>
            <a:ext cx="14228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Xgun</a:t>
            </a:r>
            <a:r>
              <a:rPr lang="en-US" dirty="0"/>
              <a:t> only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A18E2B-604A-1CA4-7FF1-79C54D083307}"/>
              </a:ext>
            </a:extLst>
          </p:cNvPr>
          <p:cNvSpPr txBox="1"/>
          <p:nvPr/>
        </p:nvSpPr>
        <p:spPr>
          <a:xfrm>
            <a:off x="5180836" y="1271648"/>
            <a:ext cx="14185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baseline="0" dirty="0">
                <a:latin typeface="TeXGyreTermes-Regular"/>
              </a:rPr>
              <a:t>Phase Scan</a:t>
            </a:r>
            <a:endParaRPr lang="en-US" dirty="0">
              <a:latin typeface="TeXGyreTermes-Regular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4B2FB5A-E1A0-C291-DBBA-17E3018D8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240" y="886636"/>
            <a:ext cx="3886199" cy="1238832"/>
          </a:xfrm>
          <a:prstGeom prst="rect">
            <a:avLst/>
          </a:prstGeom>
        </p:spPr>
      </p:pic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48E50FA6-A410-8F89-11FB-6EA47DD17A8A}"/>
              </a:ext>
            </a:extLst>
          </p:cNvPr>
          <p:cNvCxnSpPr>
            <a:cxnSpLocks/>
          </p:cNvCxnSpPr>
          <p:nvPr/>
        </p:nvCxnSpPr>
        <p:spPr>
          <a:xfrm>
            <a:off x="1603400" y="1486689"/>
            <a:ext cx="770862" cy="747102"/>
          </a:xfrm>
          <a:prstGeom prst="curvedConnector2">
            <a:avLst/>
          </a:prstGeom>
          <a:ln>
            <a:solidFill>
              <a:schemeClr val="tx2">
                <a:lumMod val="75000"/>
              </a:schemeClr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B4F40934-DB0E-DF15-7B6F-B8DAF56521F0}"/>
              </a:ext>
            </a:extLst>
          </p:cNvPr>
          <p:cNvSpPr txBox="1">
            <a:spLocks/>
          </p:cNvSpPr>
          <p:nvPr/>
        </p:nvSpPr>
        <p:spPr>
          <a:xfrm>
            <a:off x="4410436" y="4836791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41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915C21-98D0-9ED9-F581-489BD6986F84}"/>
              </a:ext>
            </a:extLst>
          </p:cNvPr>
          <p:cNvSpPr txBox="1"/>
          <p:nvPr/>
        </p:nvSpPr>
        <p:spPr>
          <a:xfrm>
            <a:off x="1129024" y="3967052"/>
            <a:ext cx="27495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No detectable dark current (&lt;1pC)</a:t>
            </a:r>
          </a:p>
        </p:txBody>
      </p:sp>
    </p:spTree>
    <p:extLst>
      <p:ext uri="{BB962C8B-B14F-4D97-AF65-F5344CB8AC3E}">
        <p14:creationId xmlns:p14="http://schemas.microsoft.com/office/powerpoint/2010/main" val="4138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C84C2CD-44BB-A338-E572-D72A4FECF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247" y="823467"/>
            <a:ext cx="2133599" cy="3678923"/>
          </a:xfrm>
          <a:prstGeom prst="rect">
            <a:avLst/>
          </a:prstGeom>
        </p:spPr>
      </p:pic>
      <p:pic>
        <p:nvPicPr>
          <p:cNvPr id="8" name="Picture 2" descr="Check mark transparent yellow checkmark clip art at vector clip 2 ...">
            <a:extLst>
              <a:ext uri="{FF2B5EF4-FFF2-40B4-BE49-F238E27FC236}">
                <a16:creationId xmlns:a16="http://schemas.microsoft.com/office/drawing/2014/main" id="{D33A2A1A-F547-E125-3A53-BE89E278D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744" y="411197"/>
            <a:ext cx="781026" cy="79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403695"/>
          </a:xfrm>
        </p:spPr>
        <p:txBody>
          <a:bodyPr/>
          <a:lstStyle/>
          <a:p>
            <a:r>
              <a:rPr lang="en-US" sz="2400" dirty="0"/>
              <a:t>experiment #2:  </a:t>
            </a:r>
            <a:r>
              <a:rPr lang="en-US" sz="2400" cap="none" dirty="0"/>
              <a:t>first beam measurements</a:t>
            </a:r>
            <a:endParaRPr lang="en-US" sz="2400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BBA3129-796E-C867-227D-0D0DF3BD52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1" y="448681"/>
            <a:ext cx="7572374" cy="374786"/>
          </a:xfrm>
        </p:spPr>
        <p:txBody>
          <a:bodyPr/>
          <a:lstStyle/>
          <a:p>
            <a:r>
              <a:rPr lang="en-US" dirty="0"/>
              <a:t>Results 2: energy and gradient (Nov 2021: 3 week run)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2F0FAA-8467-385E-72F0-0274D1E619FF}"/>
              </a:ext>
            </a:extLst>
          </p:cNvPr>
          <p:cNvSpPr txBox="1"/>
          <p:nvPr/>
        </p:nvSpPr>
        <p:spPr>
          <a:xfrm>
            <a:off x="7723970" y="6214"/>
            <a:ext cx="14228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Xgun</a:t>
            </a:r>
            <a:r>
              <a:rPr lang="en-US" dirty="0"/>
              <a:t> only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EC5C46-5986-109B-ED36-8FA3573D267C}"/>
              </a:ext>
            </a:extLst>
          </p:cNvPr>
          <p:cNvSpPr txBox="1"/>
          <p:nvPr/>
        </p:nvSpPr>
        <p:spPr>
          <a:xfrm>
            <a:off x="3044913" y="1493629"/>
            <a:ext cx="595074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Gradient confirmed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Gradient inferred from FR power was beam energy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Max achieved gradient = 388 MV/m from the beam energy measurement</a:t>
            </a:r>
          </a:p>
          <a:p>
            <a:r>
              <a:rPr lang="en-US" sz="1400" b="1" dirty="0"/>
              <a:t>Stable beam produced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Jitter due to drive beam charge jitter due to laser energy jitter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Energy fluctuation ~3%, likely due to the drive charge instability due to laser instability</a:t>
            </a:r>
          </a:p>
          <a:p>
            <a:r>
              <a:rPr lang="en-US" sz="1400" b="1" dirty="0"/>
              <a:t>Low breakdown rate confirmed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∼500,000 shots gives a conservative upper limit for the BDR &lt;10</a:t>
            </a:r>
            <a:r>
              <a:rPr lang="en-US" sz="1400" baseline="30000" dirty="0"/>
              <a:t>−5</a:t>
            </a:r>
          </a:p>
          <a:p>
            <a:r>
              <a:rPr lang="en-US" sz="1400" b="1" dirty="0"/>
              <a:t>Low dark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No detectable dark current (&lt;1pC)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BC740193-B5ED-ED8E-ED79-6FCAFCB323B2}"/>
              </a:ext>
            </a:extLst>
          </p:cNvPr>
          <p:cNvSpPr txBox="1">
            <a:spLocks/>
          </p:cNvSpPr>
          <p:nvPr/>
        </p:nvSpPr>
        <p:spPr>
          <a:xfrm>
            <a:off x="4410436" y="4845258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42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06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7577B90-CA1E-1BB7-1B67-7CD96038A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24" y="1330567"/>
            <a:ext cx="2399261" cy="149953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57F9F61-5C65-034F-8D55-9C626BABFB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5863" y="2952750"/>
            <a:ext cx="2472494" cy="14958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899" y="0"/>
            <a:ext cx="8723422" cy="369332"/>
          </a:xfrm>
        </p:spPr>
        <p:txBody>
          <a:bodyPr/>
          <a:lstStyle/>
          <a:p>
            <a:r>
              <a:rPr lang="en-US" sz="2400" dirty="0"/>
              <a:t>Experiment #3:</a:t>
            </a:r>
            <a:r>
              <a:rPr lang="en-US" sz="2400" cap="none" dirty="0"/>
              <a:t>Power splitter and phase shifter test</a:t>
            </a:r>
            <a:endParaRPr lang="en-US" sz="2400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0A319DD7-5C00-1CB9-BAFB-C76737C776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3899" y="395486"/>
            <a:ext cx="7420401" cy="374786"/>
          </a:xfrm>
        </p:spPr>
        <p:txBody>
          <a:bodyPr/>
          <a:lstStyle/>
          <a:p>
            <a:r>
              <a:rPr lang="en-US" dirty="0"/>
              <a:t>Setup &amp; design (2-day run, April 2022</a:t>
            </a:r>
            <a:r>
              <a:rPr lang="en-US" sz="2000" dirty="0"/>
              <a:t>)</a:t>
            </a:r>
            <a:br>
              <a:rPr lang="en-US" sz="2000" dirty="0"/>
            </a:b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8555E7-5DD1-4128-1506-6D165ADD98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51769">
            <a:off x="2517594" y="2136469"/>
            <a:ext cx="4050932" cy="193215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1683CF1-BDD9-3EB8-57EC-EDBF4FECB299}"/>
              </a:ext>
            </a:extLst>
          </p:cNvPr>
          <p:cNvSpPr txBox="1"/>
          <p:nvPr/>
        </p:nvSpPr>
        <p:spPr>
          <a:xfrm>
            <a:off x="429724" y="955490"/>
            <a:ext cx="23992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Phase shifter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E2932D-ACDA-07E0-18D5-62E883303028}"/>
              </a:ext>
            </a:extLst>
          </p:cNvPr>
          <p:cNvSpPr txBox="1"/>
          <p:nvPr/>
        </p:nvSpPr>
        <p:spPr>
          <a:xfrm>
            <a:off x="1699174" y="129684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chokes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BBEAF56-9B25-E505-D7B4-9FE02C16F493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1663041" y="1666174"/>
            <a:ext cx="493951" cy="1665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F7A177D-BB06-EAB7-22D0-E57B4249C814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1556399" y="1666174"/>
            <a:ext cx="600593" cy="4830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822CA1E-67EC-0BF2-D04D-F9DA8B443AE1}"/>
              </a:ext>
            </a:extLst>
          </p:cNvPr>
          <p:cNvSpPr txBox="1"/>
          <p:nvPr/>
        </p:nvSpPr>
        <p:spPr>
          <a:xfrm>
            <a:off x="6600707" y="2618444"/>
            <a:ext cx="25040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Power Splitter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EDD6A59-7C61-43CB-3CDD-F85AEDAA46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7248" y="3597321"/>
            <a:ext cx="731409" cy="467905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5032AE6-69AD-C3C3-99D6-B932889C0D11}"/>
              </a:ext>
            </a:extLst>
          </p:cNvPr>
          <p:cNvSpPr/>
          <p:nvPr/>
        </p:nvSpPr>
        <p:spPr>
          <a:xfrm>
            <a:off x="6600707" y="2952750"/>
            <a:ext cx="2504094" cy="1495858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0FB07E9-C590-264A-A00B-EF29381C2BA0}"/>
              </a:ext>
            </a:extLst>
          </p:cNvPr>
          <p:cNvSpPr/>
          <p:nvPr/>
        </p:nvSpPr>
        <p:spPr>
          <a:xfrm>
            <a:off x="313898" y="1296842"/>
            <a:ext cx="2698286" cy="1532451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A850B11-225F-EE92-4D9F-1C51FDE16125}"/>
              </a:ext>
            </a:extLst>
          </p:cNvPr>
          <p:cNvCxnSpPr>
            <a:cxnSpLocks/>
            <a:stCxn id="32" idx="2"/>
            <a:endCxn id="10" idx="1"/>
          </p:cNvCxnSpPr>
          <p:nvPr/>
        </p:nvCxnSpPr>
        <p:spPr>
          <a:xfrm>
            <a:off x="1663041" y="2829293"/>
            <a:ext cx="880254" cy="5948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1AC983C-87C0-121D-5A40-DDF3486E74F2}"/>
              </a:ext>
            </a:extLst>
          </p:cNvPr>
          <p:cNvCxnSpPr>
            <a:cxnSpLocks/>
            <a:stCxn id="31" idx="1"/>
          </p:cNvCxnSpPr>
          <p:nvPr/>
        </p:nvCxnSpPr>
        <p:spPr>
          <a:xfrm flipH="1" flipV="1">
            <a:off x="5546836" y="3345837"/>
            <a:ext cx="1053871" cy="3548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A9DDB9F-41B9-E39D-C5BB-6E1D48A03F42}"/>
              </a:ext>
            </a:extLst>
          </p:cNvPr>
          <p:cNvSpPr txBox="1"/>
          <p:nvPr/>
        </p:nvSpPr>
        <p:spPr>
          <a:xfrm>
            <a:off x="6102311" y="1527936"/>
            <a:ext cx="619079" cy="292388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1300" b="1" dirty="0">
                <a:solidFill>
                  <a:schemeClr val="accent6"/>
                </a:solidFill>
              </a:rPr>
              <a:t>PETS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4A8FD9B-CF7F-35ED-D3A1-8BE756BCFBA5}"/>
              </a:ext>
            </a:extLst>
          </p:cNvPr>
          <p:cNvCxnSpPr>
            <a:cxnSpLocks/>
            <a:stCxn id="38" idx="2"/>
          </p:cNvCxnSpPr>
          <p:nvPr/>
        </p:nvCxnSpPr>
        <p:spPr>
          <a:xfrm flipH="1">
            <a:off x="6102311" y="1820324"/>
            <a:ext cx="309540" cy="432890"/>
          </a:xfrm>
          <a:prstGeom prst="line">
            <a:avLst/>
          </a:prstGeom>
          <a:ln>
            <a:solidFill>
              <a:srgbClr val="EE2025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84B21926-E2E1-436F-6311-2193D2C2DA9D}"/>
              </a:ext>
            </a:extLst>
          </p:cNvPr>
          <p:cNvSpPr txBox="1"/>
          <p:nvPr/>
        </p:nvSpPr>
        <p:spPr>
          <a:xfrm>
            <a:off x="3154959" y="908749"/>
            <a:ext cx="58823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High-power test of </a:t>
            </a:r>
            <a:r>
              <a:rPr lang="en-US" sz="1600" b="1" dirty="0">
                <a:solidFill>
                  <a:srgbClr val="000000"/>
                </a:solidFill>
              </a:rPr>
              <a:t>Broadband </a:t>
            </a:r>
            <a:r>
              <a:rPr lang="en-US" sz="1600" dirty="0">
                <a:solidFill>
                  <a:srgbClr val="000000"/>
                </a:solidFill>
              </a:rPr>
              <a:t>power splitter and phase shifter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</a:rPr>
              <a:t>(necessary for ultrashort pulse regime)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EB1522D-13B9-4C5B-6916-DA0CAF138C24}"/>
              </a:ext>
            </a:extLst>
          </p:cNvPr>
          <p:cNvSpPr txBox="1"/>
          <p:nvPr/>
        </p:nvSpPr>
        <p:spPr>
          <a:xfrm>
            <a:off x="5695888" y="4477183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notch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5253156-881B-CAB4-1C1C-FD22FD0F7BBA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6444811" y="3868586"/>
            <a:ext cx="784566" cy="793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37039F49-77FA-F2C7-5FD8-E32C531E044D}"/>
              </a:ext>
            </a:extLst>
          </p:cNvPr>
          <p:cNvSpPr txBox="1"/>
          <p:nvPr/>
        </p:nvSpPr>
        <p:spPr>
          <a:xfrm>
            <a:off x="4156057" y="4008673"/>
            <a:ext cx="1419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trombones</a:t>
            </a:r>
            <a:endParaRPr lang="en-US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5A778411-CBFF-03D9-BAFB-81DC32359812}"/>
              </a:ext>
            </a:extLst>
          </p:cNvPr>
          <p:cNvCxnSpPr>
            <a:cxnSpLocks/>
            <a:stCxn id="65" idx="0"/>
          </p:cNvCxnSpPr>
          <p:nvPr/>
        </p:nvCxnSpPr>
        <p:spPr>
          <a:xfrm flipV="1">
            <a:off x="4865980" y="3235639"/>
            <a:ext cx="429009" cy="773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9F3FC80F-066A-8C22-2E9B-32FE18CB0B86}"/>
              </a:ext>
            </a:extLst>
          </p:cNvPr>
          <p:cNvSpPr txBox="1"/>
          <p:nvPr/>
        </p:nvSpPr>
        <p:spPr>
          <a:xfrm>
            <a:off x="272696" y="4448608"/>
            <a:ext cx="4594579" cy="60016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47484A"/>
                </a:solidFill>
                <a:latin typeface="Calibri" panose="020F0502020204030204" pitchFamily="34" charset="0"/>
              </a:rPr>
              <a:t>S. Kuzikov </a:t>
            </a:r>
            <a:r>
              <a:rPr lang="en-US" sz="1100" b="1" i="1" dirty="0">
                <a:solidFill>
                  <a:srgbClr val="47484A"/>
                </a:solidFill>
                <a:latin typeface="Calibri" panose="020F0502020204030204" pitchFamily="34" charset="0"/>
              </a:rPr>
              <a:t>et. al., IPAC22</a:t>
            </a:r>
          </a:p>
          <a:p>
            <a:r>
              <a:rPr lang="en-US" sz="1100" dirty="0">
                <a:solidFill>
                  <a:srgbClr val="47484A"/>
                </a:solidFill>
                <a:latin typeface="Calibri" panose="020F0502020204030204" pitchFamily="34" charset="0"/>
              </a:rPr>
              <a:t>Toward emittance measurements at 11.7 </a:t>
            </a:r>
            <a:r>
              <a:rPr lang="en-US" sz="1100" dirty="0" err="1">
                <a:solidFill>
                  <a:srgbClr val="47484A"/>
                </a:solidFill>
                <a:latin typeface="Calibri" panose="020F0502020204030204" pitchFamily="34" charset="0"/>
              </a:rPr>
              <a:t>ghz</a:t>
            </a:r>
            <a:r>
              <a:rPr lang="en-US" sz="1100" dirty="0">
                <a:solidFill>
                  <a:srgbClr val="47484A"/>
                </a:solidFill>
                <a:latin typeface="Calibri" panose="020F0502020204030204" pitchFamily="34" charset="0"/>
              </a:rPr>
              <a:t> short-pulse high-gradient rf gun</a:t>
            </a:r>
          </a:p>
          <a:p>
            <a:r>
              <a:rPr lang="en-US" sz="1100" dirty="0">
                <a:solidFill>
                  <a:srgbClr val="47484A"/>
                </a:solidFill>
                <a:latin typeface="Calibri" panose="020F0502020204030204" pitchFamily="34" charset="0"/>
              </a:rPr>
              <a:t>https://accelconf.web.cern.ch/ipac2022/papers/MOPOMS013.pdf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FA8A511-8709-4B37-8AC6-9EEC259CAE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4157995">
            <a:off x="2142697" y="3670658"/>
            <a:ext cx="1186496" cy="711898"/>
          </a:xfrm>
          <a:prstGeom prst="rect">
            <a:avLst/>
          </a:prstGeom>
        </p:spPr>
      </p:pic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F9EA57A-3D37-45EA-4377-84EF86329A6C}"/>
              </a:ext>
            </a:extLst>
          </p:cNvPr>
          <p:cNvCxnSpPr>
            <a:cxnSpLocks/>
            <a:stCxn id="65" idx="1"/>
          </p:cNvCxnSpPr>
          <p:nvPr/>
        </p:nvCxnSpPr>
        <p:spPr>
          <a:xfrm flipH="1">
            <a:off x="2828985" y="4193339"/>
            <a:ext cx="1327072" cy="794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0C56B919-EDFF-79CC-5D6B-CDE8CFC2ED4F}"/>
              </a:ext>
            </a:extLst>
          </p:cNvPr>
          <p:cNvSpPr txBox="1">
            <a:spLocks/>
          </p:cNvSpPr>
          <p:nvPr/>
        </p:nvSpPr>
        <p:spPr>
          <a:xfrm>
            <a:off x="4918438" y="4836791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43</a:t>
            </a:fld>
            <a:r>
              <a:rPr lang="en-US" dirty="0">
                <a:solidFill>
                  <a:srgbClr val="111111"/>
                </a:solidFill>
              </a:rPr>
              <a:t>/36</a:t>
            </a:r>
          </a:p>
        </p:txBody>
      </p:sp>
    </p:spTree>
    <p:extLst>
      <p:ext uri="{BB962C8B-B14F-4D97-AF65-F5344CB8AC3E}">
        <p14:creationId xmlns:p14="http://schemas.microsoft.com/office/powerpoint/2010/main" val="73357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899" y="0"/>
            <a:ext cx="8723422" cy="429205"/>
          </a:xfrm>
        </p:spPr>
        <p:txBody>
          <a:bodyPr/>
          <a:lstStyle/>
          <a:p>
            <a:r>
              <a:rPr lang="en-US" sz="2400" dirty="0"/>
              <a:t>Experiment #3: </a:t>
            </a:r>
            <a:r>
              <a:rPr lang="en-US" sz="2400" cap="none" dirty="0"/>
              <a:t>Power splitter and phase shifter test</a:t>
            </a:r>
            <a:endParaRPr lang="en-US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E38066-8BE2-7A32-78A6-6218DA141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75" y="764694"/>
            <a:ext cx="3530238" cy="26476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094A83-F54C-AA0A-807E-144DF5F55B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4292" y="2576479"/>
            <a:ext cx="3415807" cy="2561856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976E65-DE75-25B7-6854-A5411E95A3D8}"/>
              </a:ext>
            </a:extLst>
          </p:cNvPr>
          <p:cNvSpPr txBox="1"/>
          <p:nvPr/>
        </p:nvSpPr>
        <p:spPr>
          <a:xfrm>
            <a:off x="537759" y="3401641"/>
            <a:ext cx="40011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PETS = 400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Both components conditioned to &gt;200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Power splitter (power level): 0-100% power variation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Phase shifter: &gt;180 deg phase shift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9ED1D8-B217-1CEC-206A-C5D61A0528BF}"/>
              </a:ext>
            </a:extLst>
          </p:cNvPr>
          <p:cNvSpPr txBox="1"/>
          <p:nvPr/>
        </p:nvSpPr>
        <p:spPr>
          <a:xfrm>
            <a:off x="1525661" y="1291737"/>
            <a:ext cx="1859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Xgun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A2AB40-6ED2-9A03-97E9-3B410428E2FB}"/>
              </a:ext>
            </a:extLst>
          </p:cNvPr>
          <p:cNvSpPr txBox="1"/>
          <p:nvPr/>
        </p:nvSpPr>
        <p:spPr>
          <a:xfrm>
            <a:off x="1525661" y="2608583"/>
            <a:ext cx="1859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linac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3497DB-FC9F-C538-00EA-8D79972AC265}"/>
                  </a:ext>
                </a:extLst>
              </p:cNvPr>
              <p:cNvSpPr txBox="1"/>
              <p:nvPr/>
            </p:nvSpPr>
            <p:spPr>
              <a:xfrm>
                <a:off x="5592173" y="4226230"/>
                <a:ext cx="166587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5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∆∅ </m:t>
                    </m:r>
                  </m:oMath>
                </a14:m>
                <a:r>
                  <a:rPr kumimoji="0" lang="en-US" sz="15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between the</a:t>
                </a:r>
                <a:r>
                  <a:rPr kumimoji="0" lang="en-US" sz="1500" b="0" u="none" strike="noStrike" kern="1200" cap="none" spc="0" normalizeH="0" noProof="0" dirty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linac and Xgun</a:t>
                </a:r>
                <a:endParaRPr kumimoji="0" lang="en-US" sz="1500" b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3497DB-FC9F-C538-00EA-8D79972AC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173" y="4226230"/>
                <a:ext cx="1665877" cy="553998"/>
              </a:xfrm>
              <a:prstGeom prst="rect">
                <a:avLst/>
              </a:prstGeom>
              <a:blipFill>
                <a:blip r:embed="rId5"/>
                <a:stretch>
                  <a:fillRect l="-1460" t="-2198" b="-12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0A319DD7-5C00-1CB9-BAFB-C76737C776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7796" y="463458"/>
            <a:ext cx="5159553" cy="374786"/>
          </a:xfrm>
        </p:spPr>
        <p:txBody>
          <a:bodyPr/>
          <a:lstStyle/>
          <a:p>
            <a:r>
              <a:rPr lang="en-US" dirty="0"/>
              <a:t>Results (2-day run, April 2022</a:t>
            </a:r>
            <a:r>
              <a:rPr lang="en-US" sz="2000" dirty="0"/>
              <a:t>)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61AF92-368B-B6C7-E704-AB944BDD7819}"/>
              </a:ext>
            </a:extLst>
          </p:cNvPr>
          <p:cNvSpPr txBox="1"/>
          <p:nvPr/>
        </p:nvSpPr>
        <p:spPr>
          <a:xfrm>
            <a:off x="2679876" y="994992"/>
            <a:ext cx="1859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i="1" dirty="0">
                <a:solidFill>
                  <a:schemeClr val="accent6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Power splitter</a:t>
            </a:r>
            <a:endParaRPr kumimoji="0" lang="en-US" sz="1500" b="0" i="1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40B305-4F94-87CB-704D-5FF5CDF15E85}"/>
              </a:ext>
            </a:extLst>
          </p:cNvPr>
          <p:cNvSpPr txBox="1"/>
          <p:nvPr/>
        </p:nvSpPr>
        <p:spPr>
          <a:xfrm>
            <a:off x="6433505" y="2776149"/>
            <a:ext cx="1859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i="1" dirty="0">
                <a:solidFill>
                  <a:schemeClr val="accent6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Phase shifter</a:t>
            </a:r>
            <a:endParaRPr kumimoji="0" lang="en-US" sz="1500" b="0" i="1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575802ED-819B-BBB2-A208-9E3B2B5BF2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2173" y="461940"/>
            <a:ext cx="2737926" cy="21289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71758A-BE99-22D4-1169-0500CE4A1AAC}"/>
              </a:ext>
            </a:extLst>
          </p:cNvPr>
          <p:cNvSpPr txBox="1"/>
          <p:nvPr/>
        </p:nvSpPr>
        <p:spPr>
          <a:xfrm rot="20243524">
            <a:off x="6616178" y="1929813"/>
            <a:ext cx="1388351" cy="24622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wrap="square" lIns="45720" tIns="0" rIns="45720" bIns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Phase Shifter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68D9B3-CF22-1C5C-644F-62D95BAD7946}"/>
              </a:ext>
            </a:extLst>
          </p:cNvPr>
          <p:cNvSpPr txBox="1"/>
          <p:nvPr/>
        </p:nvSpPr>
        <p:spPr>
          <a:xfrm rot="20519779">
            <a:off x="5117076" y="1505427"/>
            <a:ext cx="1472100" cy="24622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wrap="square" lIns="45720" tIns="0" rIns="45720" bIns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Power Splitter</a:t>
            </a:r>
          </a:p>
        </p:txBody>
      </p:sp>
      <p:pic>
        <p:nvPicPr>
          <p:cNvPr id="4098" name="Picture 2" descr="Check mark transparent yellow checkmark clip art at vector clip 2 ...">
            <a:extLst>
              <a:ext uri="{FF2B5EF4-FFF2-40B4-BE49-F238E27FC236}">
                <a16:creationId xmlns:a16="http://schemas.microsoft.com/office/drawing/2014/main" id="{C67397DF-DCEF-1C43-B5B6-1AAD7509E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312" y="2072124"/>
            <a:ext cx="821251" cy="83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1062806C-A07D-E1DB-98E5-5670F7BEB1B8}"/>
              </a:ext>
            </a:extLst>
          </p:cNvPr>
          <p:cNvSpPr txBox="1">
            <a:spLocks/>
          </p:cNvSpPr>
          <p:nvPr/>
        </p:nvSpPr>
        <p:spPr>
          <a:xfrm>
            <a:off x="4410436" y="4836791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44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80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9" y="14176"/>
            <a:ext cx="8372901" cy="438165"/>
          </a:xfrm>
        </p:spPr>
        <p:txBody>
          <a:bodyPr/>
          <a:lstStyle/>
          <a:p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Experiment #4: </a:t>
            </a:r>
            <a:r>
              <a:rPr lang="en-US" sz="2400" cap="none" dirty="0"/>
              <a:t>second beam measurements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C90249C-9841-B9E9-E4A0-72F80209A7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7265" y="1080496"/>
            <a:ext cx="7950926" cy="273597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93409" y="521562"/>
            <a:ext cx="8372901" cy="374786"/>
          </a:xfrm>
        </p:spPr>
        <p:txBody>
          <a:bodyPr/>
          <a:lstStyle/>
          <a:p>
            <a:r>
              <a:rPr lang="en-US" dirty="0"/>
              <a:t>Setup: add a </a:t>
            </a:r>
            <a:r>
              <a:rPr lang="en-US" dirty="0" err="1"/>
              <a:t>linac</a:t>
            </a:r>
            <a:r>
              <a:rPr lang="en-US" dirty="0"/>
              <a:t> and extended the beamline (3-weeks, June 2022)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EE2C57-DC94-7BF3-76AF-C7EDAAAD55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010"/>
          <a:stretch/>
        </p:blipFill>
        <p:spPr>
          <a:xfrm>
            <a:off x="4646688" y="3571010"/>
            <a:ext cx="1702863" cy="12842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8B73E3-0213-EC29-68A3-FCC06DFFFC0F}"/>
              </a:ext>
            </a:extLst>
          </p:cNvPr>
          <p:cNvSpPr txBox="1"/>
          <p:nvPr/>
        </p:nvSpPr>
        <p:spPr>
          <a:xfrm>
            <a:off x="5367299" y="3591920"/>
            <a:ext cx="957313" cy="29238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300" dirty="0">
                <a:solidFill>
                  <a:schemeClr val="accent6"/>
                </a:solidFill>
              </a:rPr>
              <a:t>“LINAC” </a:t>
            </a:r>
            <a:r>
              <a:rPr lang="en-US" sz="1300" baseline="30000" dirty="0">
                <a:solidFill>
                  <a:schemeClr val="accent6"/>
                </a:solidFill>
              </a:rPr>
              <a:t>[1]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A6E63F-4BB5-0974-4031-F6A241CEC4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371" y="2155171"/>
            <a:ext cx="2238282" cy="14538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156242-682F-6C6D-40CE-C8005AFF0A1E}"/>
              </a:ext>
            </a:extLst>
          </p:cNvPr>
          <p:cNvSpPr txBox="1"/>
          <p:nvPr/>
        </p:nvSpPr>
        <p:spPr>
          <a:xfrm>
            <a:off x="258993" y="4250844"/>
            <a:ext cx="4212328" cy="76944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47484A"/>
                </a:solidFill>
                <a:latin typeface="Calibri" panose="020F0502020204030204" pitchFamily="34" charset="0"/>
              </a:rPr>
              <a:t>G. Chen </a:t>
            </a:r>
            <a:r>
              <a:rPr lang="en-US" sz="1100" b="1" i="1" dirty="0">
                <a:solidFill>
                  <a:srgbClr val="47484A"/>
                </a:solidFill>
                <a:latin typeface="Calibri" panose="020F0502020204030204" pitchFamily="34" charset="0"/>
              </a:rPr>
              <a:t>et. al., NAPACC22</a:t>
            </a:r>
          </a:p>
          <a:p>
            <a:r>
              <a:rPr lang="en-US" sz="1100" dirty="0">
                <a:solidFill>
                  <a:srgbClr val="47484A"/>
                </a:solidFill>
                <a:latin typeface="Calibri" panose="020F0502020204030204" pitchFamily="34" charset="0"/>
              </a:rPr>
              <a:t>Emittance measurements and simulations from an x-band short-pulse ultra-high gradient photoinjector</a:t>
            </a:r>
          </a:p>
          <a:p>
            <a:r>
              <a:rPr lang="en-US" sz="1100" dirty="0">
                <a:solidFill>
                  <a:srgbClr val="47484A"/>
                </a:solidFill>
                <a:latin typeface="Calibri" panose="020F0502020204030204" pitchFamily="34" charset="0"/>
                <a:hlinkClick r:id="rId6"/>
              </a:rPr>
              <a:t>https://epaper.kek.jp/napac2022/papers/moze3.pdf</a:t>
            </a:r>
            <a:r>
              <a:rPr lang="en-US" sz="1100" dirty="0">
                <a:solidFill>
                  <a:srgbClr val="47484A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FA4A84-13D8-2B8E-58A6-F456DE31221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6674"/>
          <a:stretch/>
        </p:blipFill>
        <p:spPr>
          <a:xfrm>
            <a:off x="6349550" y="3591920"/>
            <a:ext cx="1834553" cy="12633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778F2A-C598-43A7-471E-EF5B7A87162A}"/>
              </a:ext>
            </a:extLst>
          </p:cNvPr>
          <p:cNvSpPr txBox="1"/>
          <p:nvPr/>
        </p:nvSpPr>
        <p:spPr>
          <a:xfrm>
            <a:off x="7636042" y="6214"/>
            <a:ext cx="15107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 err="1"/>
              <a:t>Xgun</a:t>
            </a:r>
            <a:r>
              <a:rPr lang="en-US" sz="1600" dirty="0"/>
              <a:t>, </a:t>
            </a:r>
            <a:r>
              <a:rPr lang="en-US" sz="1600" dirty="0" err="1"/>
              <a:t>linac</a:t>
            </a:r>
            <a:r>
              <a:rPr lang="en-US" sz="1600" dirty="0"/>
              <a:t>,</a:t>
            </a:r>
          </a:p>
          <a:p>
            <a:pPr algn="r"/>
            <a:r>
              <a:rPr lang="en-US" sz="1600" dirty="0"/>
              <a:t>waveguide 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E1FFEEC6-6BC6-3A8C-F9AB-12A5AE2731C6}"/>
              </a:ext>
            </a:extLst>
          </p:cNvPr>
          <p:cNvSpPr txBox="1">
            <a:spLocks/>
          </p:cNvSpPr>
          <p:nvPr/>
        </p:nvSpPr>
        <p:spPr>
          <a:xfrm>
            <a:off x="4451956" y="4906084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45</a:t>
            </a:fld>
            <a:r>
              <a:rPr lang="en-US" dirty="0">
                <a:solidFill>
                  <a:srgbClr val="111111"/>
                </a:solidFill>
              </a:rPr>
              <a:t>/36</a:t>
            </a:r>
          </a:p>
        </p:txBody>
      </p:sp>
    </p:spTree>
    <p:extLst>
      <p:ext uri="{BB962C8B-B14F-4D97-AF65-F5344CB8AC3E}">
        <p14:creationId xmlns:p14="http://schemas.microsoft.com/office/powerpoint/2010/main" val="319059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5DF16FC-9126-2AD1-AB8B-574F789B1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307" y="3751146"/>
            <a:ext cx="1474630" cy="7717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398621"/>
          </a:xfrm>
        </p:spPr>
        <p:txBody>
          <a:bodyPr/>
          <a:lstStyle/>
          <a:p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Experiment #4: </a:t>
            </a:r>
            <a:r>
              <a:rPr lang="en-US" sz="2400" cap="none" dirty="0"/>
              <a:t>second beam measurements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41146" y="413266"/>
            <a:ext cx="8372901" cy="374786"/>
          </a:xfrm>
        </p:spPr>
        <p:txBody>
          <a:bodyPr/>
          <a:lstStyle/>
          <a:p>
            <a:r>
              <a:rPr lang="en-US" dirty="0"/>
              <a:t>Results: Energy gain with </a:t>
            </a:r>
            <a:r>
              <a:rPr lang="en-US" dirty="0" err="1"/>
              <a:t>linac</a:t>
            </a:r>
            <a:r>
              <a:rPr lang="en-US" dirty="0"/>
              <a:t> demonstrated (i.e. staging!)</a:t>
            </a:r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1C79BB07-D0BC-4C2D-49F3-22BBCD5EC9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5855" b="8108"/>
          <a:stretch/>
        </p:blipFill>
        <p:spPr>
          <a:xfrm>
            <a:off x="581912" y="1227592"/>
            <a:ext cx="6045200" cy="13121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67B678E-B55C-DDA5-7EB6-9EB3F0B57593}"/>
                  </a:ext>
                </a:extLst>
              </p:cNvPr>
              <p:cNvSpPr txBox="1"/>
              <p:nvPr/>
            </p:nvSpPr>
            <p:spPr>
              <a:xfrm>
                <a:off x="3682538" y="2685262"/>
                <a:ext cx="5457918" cy="1394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First attempted emittance measurement (beamline not optimized)</a:t>
                </a:r>
                <a:endParaRPr lang="en-US" sz="1500" b="0" dirty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300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300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1300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300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30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300" b="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5.58 </m:t>
                    </m:r>
                    <m:r>
                      <a:rPr lang="en-US" sz="1300" b="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300" b="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1300" dirty="0">
                  <a:solidFill>
                    <a:schemeClr val="tx1">
                      <a:lumMod val="75000"/>
                    </a:schemeClr>
                  </a:solidFill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30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1300" i="1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300" b="0" i="1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30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300" b="0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11.26 </m:t>
                    </m:r>
                    <m:r>
                      <a:rPr lang="en-US" sz="130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300" i="1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300" dirty="0">
                    <a:solidFill>
                      <a:schemeClr val="tx1">
                        <a:lumMod val="75000"/>
                      </a:schemeClr>
                    </a:solidFill>
                  </a:rPr>
                  <a:t> (due to geometry asymmetry of the linac)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300" dirty="0">
                    <a:solidFill>
                      <a:schemeClr val="tx1">
                        <a:lumMod val="75000"/>
                      </a:schemeClr>
                    </a:solidFill>
                  </a:rPr>
                  <a:t>Kinetic energy: 5.9 MeV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sz="14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Breakdowns observed</a:t>
                </a:r>
                <a:endParaRPr lang="en-US" sz="1400" b="0" dirty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67B678E-B55C-DDA5-7EB6-9EB3F0B57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2538" y="2685262"/>
                <a:ext cx="5457918" cy="1394164"/>
              </a:xfrm>
              <a:prstGeom prst="rect">
                <a:avLst/>
              </a:prstGeom>
              <a:blipFill>
                <a:blip r:embed="rId5"/>
                <a:stretch>
                  <a:fillRect l="-335" t="-873" b="-4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CA9E8B07-0AEB-6820-A8CE-D189B67E06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450" y="2119803"/>
            <a:ext cx="3204088" cy="240306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B5216C7-2E42-E6C8-03A0-BFD1935B2024}"/>
              </a:ext>
            </a:extLst>
          </p:cNvPr>
          <p:cNvCxnSpPr>
            <a:cxnSpLocks/>
          </p:cNvCxnSpPr>
          <p:nvPr/>
        </p:nvCxnSpPr>
        <p:spPr>
          <a:xfrm>
            <a:off x="4195156" y="1027526"/>
            <a:ext cx="0" cy="311765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920F6F5-D4BD-9E02-6024-3F6E81D00CC8}"/>
              </a:ext>
            </a:extLst>
          </p:cNvPr>
          <p:cNvCxnSpPr>
            <a:cxnSpLocks/>
          </p:cNvCxnSpPr>
          <p:nvPr/>
        </p:nvCxnSpPr>
        <p:spPr>
          <a:xfrm>
            <a:off x="6245629" y="1027526"/>
            <a:ext cx="0" cy="311765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7006DE8-2A69-1733-09DC-75FEE8BE61A8}"/>
              </a:ext>
            </a:extLst>
          </p:cNvPr>
          <p:cNvCxnSpPr>
            <a:cxnSpLocks/>
          </p:cNvCxnSpPr>
          <p:nvPr/>
        </p:nvCxnSpPr>
        <p:spPr>
          <a:xfrm>
            <a:off x="5495636" y="1182933"/>
            <a:ext cx="747222" cy="950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 w="sm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FCC3AAC-4810-1B44-931D-1D8EBDD3EA69}"/>
              </a:ext>
            </a:extLst>
          </p:cNvPr>
          <p:cNvCxnSpPr>
            <a:cxnSpLocks/>
          </p:cNvCxnSpPr>
          <p:nvPr/>
        </p:nvCxnSpPr>
        <p:spPr>
          <a:xfrm flipH="1">
            <a:off x="4195155" y="1183408"/>
            <a:ext cx="594360" cy="0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 w="sm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5158165-61FC-FFB3-456E-425D4C7B7F94}"/>
              </a:ext>
            </a:extLst>
          </p:cNvPr>
          <p:cNvSpPr txBox="1"/>
          <p:nvPr/>
        </p:nvSpPr>
        <p:spPr>
          <a:xfrm>
            <a:off x="4785493" y="1044909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~1.2 m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F832AD5-0B29-8F12-9700-015EE06724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6347" y="1044909"/>
            <a:ext cx="2224880" cy="98217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1F50CD7-78C0-6B89-E6BA-F9521CBF0630}"/>
              </a:ext>
            </a:extLst>
          </p:cNvPr>
          <p:cNvSpPr txBox="1"/>
          <p:nvPr/>
        </p:nvSpPr>
        <p:spPr>
          <a:xfrm>
            <a:off x="6713852" y="1112922"/>
            <a:ext cx="339380" cy="16927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accent6"/>
                </a:solidFill>
              </a:rPr>
              <a:t>quad</a:t>
            </a:r>
            <a:endParaRPr lang="en-US" sz="1100" baseline="30000" dirty="0">
              <a:solidFill>
                <a:schemeClr val="accent6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64B10B7-D9B9-2752-E4FC-2675DF7336D1}"/>
              </a:ext>
            </a:extLst>
          </p:cNvPr>
          <p:cNvSpPr txBox="1"/>
          <p:nvPr/>
        </p:nvSpPr>
        <p:spPr>
          <a:xfrm>
            <a:off x="7784038" y="1139225"/>
            <a:ext cx="847974" cy="16927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accent6"/>
                </a:solidFill>
              </a:rPr>
              <a:t>spectrometer</a:t>
            </a:r>
            <a:endParaRPr lang="en-US" sz="1100" baseline="30000" dirty="0">
              <a:solidFill>
                <a:schemeClr val="accent6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6F8D57D-E195-76EF-E9F5-BF814E0402D1}"/>
              </a:ext>
            </a:extLst>
          </p:cNvPr>
          <p:cNvCxnSpPr>
            <a:cxnSpLocks/>
          </p:cNvCxnSpPr>
          <p:nvPr/>
        </p:nvCxnSpPr>
        <p:spPr>
          <a:xfrm>
            <a:off x="2695754" y="1183408"/>
            <a:ext cx="986784" cy="0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 w="sm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E0C339-AFFB-815B-5ADD-B9FDF4974437}"/>
              </a:ext>
            </a:extLst>
          </p:cNvPr>
          <p:cNvCxnSpPr>
            <a:cxnSpLocks/>
          </p:cNvCxnSpPr>
          <p:nvPr/>
        </p:nvCxnSpPr>
        <p:spPr>
          <a:xfrm>
            <a:off x="999373" y="1027526"/>
            <a:ext cx="0" cy="311765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EC84FD6-C473-999E-0951-7FAFE7008CB2}"/>
              </a:ext>
            </a:extLst>
          </p:cNvPr>
          <p:cNvCxnSpPr>
            <a:cxnSpLocks/>
          </p:cNvCxnSpPr>
          <p:nvPr/>
        </p:nvCxnSpPr>
        <p:spPr>
          <a:xfrm flipH="1">
            <a:off x="1008609" y="1183408"/>
            <a:ext cx="933796" cy="0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 w="sm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A5EC164-9712-610E-63A8-2FF6C4B7A6AB}"/>
              </a:ext>
            </a:extLst>
          </p:cNvPr>
          <p:cNvSpPr txBox="1"/>
          <p:nvPr/>
        </p:nvSpPr>
        <p:spPr>
          <a:xfrm>
            <a:off x="1951640" y="1044909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~1.13 m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9C3E195-6A56-8878-2739-BE4837A5AB87}"/>
              </a:ext>
            </a:extLst>
          </p:cNvPr>
          <p:cNvCxnSpPr>
            <a:cxnSpLocks/>
          </p:cNvCxnSpPr>
          <p:nvPr/>
        </p:nvCxnSpPr>
        <p:spPr>
          <a:xfrm>
            <a:off x="3694625" y="1027526"/>
            <a:ext cx="0" cy="311765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4E1AC72-B439-27B1-590E-D75F6E5EC355}"/>
              </a:ext>
            </a:extLst>
          </p:cNvPr>
          <p:cNvSpPr txBox="1"/>
          <p:nvPr/>
        </p:nvSpPr>
        <p:spPr>
          <a:xfrm>
            <a:off x="313669" y="4453891"/>
            <a:ext cx="6029083" cy="60016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47484A"/>
                </a:solidFill>
                <a:latin typeface="Calibri" panose="020F0502020204030204" pitchFamily="34" charset="0"/>
              </a:rPr>
              <a:t>G. Chen </a:t>
            </a:r>
            <a:r>
              <a:rPr lang="en-US" sz="1100" b="1" i="1" dirty="0">
                <a:solidFill>
                  <a:srgbClr val="47484A"/>
                </a:solidFill>
                <a:latin typeface="Calibri" panose="020F0502020204030204" pitchFamily="34" charset="0"/>
              </a:rPr>
              <a:t>et. al., NAPACC22</a:t>
            </a:r>
          </a:p>
          <a:p>
            <a:r>
              <a:rPr lang="en-US" sz="1100" dirty="0">
                <a:solidFill>
                  <a:srgbClr val="47484A"/>
                </a:solidFill>
                <a:latin typeface="Calibri" panose="020F0502020204030204" pitchFamily="34" charset="0"/>
              </a:rPr>
              <a:t>Emittance measurements and simulations from an x-band short-pulse ultra-high gradient photoinjector</a:t>
            </a:r>
          </a:p>
          <a:p>
            <a:r>
              <a:rPr lang="en-US" sz="1100" dirty="0">
                <a:solidFill>
                  <a:srgbClr val="47484A"/>
                </a:solidFill>
                <a:latin typeface="Calibri" panose="020F0502020204030204" pitchFamily="34" charset="0"/>
              </a:rPr>
              <a:t>https://epaper.kek.jp/napac2022/papers/moze3.pdf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AABB2E-D815-0EBF-C740-5024A0A336F4}"/>
              </a:ext>
            </a:extLst>
          </p:cNvPr>
          <p:cNvSpPr txBox="1"/>
          <p:nvPr/>
        </p:nvSpPr>
        <p:spPr>
          <a:xfrm>
            <a:off x="7636042" y="6214"/>
            <a:ext cx="15107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 err="1"/>
              <a:t>Xgun</a:t>
            </a:r>
            <a:r>
              <a:rPr lang="en-US" sz="1600" dirty="0"/>
              <a:t>, </a:t>
            </a:r>
            <a:r>
              <a:rPr lang="en-US" sz="1600" dirty="0" err="1"/>
              <a:t>linac</a:t>
            </a:r>
            <a:r>
              <a:rPr lang="en-US" sz="1600" dirty="0"/>
              <a:t>,</a:t>
            </a:r>
          </a:p>
          <a:p>
            <a:pPr algn="r"/>
            <a:r>
              <a:rPr lang="en-US" sz="1600" dirty="0"/>
              <a:t>waveguide 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B549B2F8-D885-01FC-AF27-B94E9233902C}"/>
              </a:ext>
            </a:extLst>
          </p:cNvPr>
          <p:cNvSpPr txBox="1">
            <a:spLocks/>
          </p:cNvSpPr>
          <p:nvPr/>
        </p:nvSpPr>
        <p:spPr>
          <a:xfrm>
            <a:off x="4401969" y="4870659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46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5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525"/>
            <a:ext cx="8372901" cy="458645"/>
          </a:xfrm>
        </p:spPr>
        <p:txBody>
          <a:bodyPr/>
          <a:lstStyle/>
          <a:p>
            <a:r>
              <a:rPr lang="en-US" sz="2400" dirty="0">
                <a:solidFill>
                  <a:srgbClr val="47484A">
                    <a:lumMod val="50000"/>
                  </a:srgbClr>
                </a:solidFill>
              </a:rPr>
              <a:t>Experiment #4: </a:t>
            </a:r>
            <a:r>
              <a:rPr lang="en-US" sz="2400" cap="none" dirty="0"/>
              <a:t>second beam measurements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8427D95-1505-7D30-ABF5-796E02D68EA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57201" y="551384"/>
                <a:ext cx="8372901" cy="374786"/>
              </a:xfrm>
            </p:spPr>
            <p:txBody>
              <a:bodyPr/>
              <a:lstStyle/>
              <a:p>
                <a:r>
                  <a:rPr lang="en-US" dirty="0"/>
                  <a:t>Results: Why is measured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dirty="0"/>
                  <a:t>high?  And what next?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8427D95-1505-7D30-ABF5-796E02D68E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57201" y="551384"/>
                <a:ext cx="8372901" cy="374786"/>
              </a:xfrm>
              <a:blipFill>
                <a:blip r:embed="rId3"/>
                <a:stretch>
                  <a:fillRect l="-1820" t="-4839" b="-387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927CA966-9643-3457-6C89-D0778E3CA772}"/>
              </a:ext>
            </a:extLst>
          </p:cNvPr>
          <p:cNvSpPr txBox="1"/>
          <p:nvPr/>
        </p:nvSpPr>
        <p:spPr>
          <a:xfrm>
            <a:off x="556100" y="1185886"/>
            <a:ext cx="7197250" cy="1523494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 sz="600" dirty="0"/>
          </a:p>
          <a:p>
            <a:pPr marL="228600" indent="-228600">
              <a:buAutoNum type="arabicPeriod"/>
            </a:pPr>
            <a:r>
              <a:rPr lang="en-US" sz="1200" dirty="0"/>
              <a:t>Non-ideal LINAC geometry 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200" dirty="0"/>
              <a:t>New LINAC design is proposed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Non-ideal solenoid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200" dirty="0"/>
              <a:t>New solenoid design is under review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228600" indent="-228600">
              <a:buAutoNum type="arabicPeriod"/>
            </a:pPr>
            <a:r>
              <a:rPr lang="en-US" sz="1200" dirty="0"/>
              <a:t>Unknown BDs happened randomly and prevent us reaching to a higher optimized gradient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r>
              <a:rPr lang="en-US" sz="1200" i="1" dirty="0"/>
              <a:t>Has </a:t>
            </a:r>
            <a:r>
              <a:rPr lang="en-US" sz="1200" i="1" dirty="0" err="1"/>
              <a:t>Xgun</a:t>
            </a:r>
            <a:r>
              <a:rPr lang="en-US" sz="1200" i="1" dirty="0"/>
              <a:t> has been damaged? (We suspect bad vacuum due to clamped </a:t>
            </a:r>
            <a:r>
              <a:rPr lang="en-US" sz="1200" i="1" dirty="0" err="1"/>
              <a:t>linac</a:t>
            </a:r>
            <a:r>
              <a:rPr lang="en-US" sz="1200" i="1" dirty="0"/>
              <a:t>.)</a:t>
            </a:r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8DBFA90-B5B2-7C74-41D7-822872AA7160}"/>
                  </a:ext>
                </a:extLst>
              </p:cNvPr>
              <p:cNvSpPr txBox="1"/>
              <p:nvPr/>
            </p:nvSpPr>
            <p:spPr>
              <a:xfrm>
                <a:off x="637396" y="998291"/>
                <a:ext cx="2741072" cy="2923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Ins="0" rtlCol="0">
                <a:spAutoFit/>
              </a:bodyPr>
              <a:lstStyle/>
              <a:p>
                <a:r>
                  <a:rPr lang="en-US" sz="1300" b="1" dirty="0">
                    <a:solidFill>
                      <a:schemeClr val="tx2">
                        <a:lumMod val="75000"/>
                      </a:schemeClr>
                    </a:solidFill>
                  </a:rPr>
                  <a:t>Issues in the 1</a:t>
                </a:r>
                <a:r>
                  <a:rPr lang="en-US" sz="1300" b="1" baseline="30000" dirty="0">
                    <a:solidFill>
                      <a:schemeClr val="tx2">
                        <a:lumMod val="75000"/>
                      </a:schemeClr>
                    </a:solidFill>
                  </a:rPr>
                  <a:t>st</a:t>
                </a:r>
                <a:r>
                  <a:rPr lang="en-US" sz="1300" b="1" dirty="0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300" b="1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r>
                  <a:rPr lang="en-US" sz="1300" b="1" dirty="0">
                    <a:solidFill>
                      <a:schemeClr val="tx2">
                        <a:lumMod val="75000"/>
                      </a:schemeClr>
                    </a:solidFill>
                  </a:rPr>
                  <a:t> measurement:  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8DBFA90-B5B2-7C74-41D7-822872AA7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396" y="998291"/>
                <a:ext cx="2741072" cy="292388"/>
              </a:xfrm>
              <a:prstGeom prst="rect">
                <a:avLst/>
              </a:prstGeom>
              <a:blipFill>
                <a:blip r:embed="rId5"/>
                <a:stretch>
                  <a:fillRect l="-926" t="-4167" r="-3704" b="-2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6AB20CD-4E2B-4811-F20D-0FA39CF7112E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1809750" y="2571750"/>
            <a:ext cx="639262" cy="1180654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DE44E93-8B83-AEE2-55E2-6128EE61101E}"/>
              </a:ext>
            </a:extLst>
          </p:cNvPr>
          <p:cNvSpPr txBox="1"/>
          <p:nvPr/>
        </p:nvSpPr>
        <p:spPr>
          <a:xfrm>
            <a:off x="2449012" y="3213795"/>
            <a:ext cx="5990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Conclusion: </a:t>
            </a:r>
            <a:r>
              <a:rPr lang="en-US" sz="1600" dirty="0"/>
              <a:t>pause program to understand breakdown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Vent the beamline and inspection </a:t>
            </a:r>
            <a:r>
              <a:rPr lang="en-US" sz="1600" dirty="0" err="1"/>
              <a:t>Xgun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Reinstall </a:t>
            </a:r>
            <a:r>
              <a:rPr lang="en-US" sz="1600" dirty="0" err="1"/>
              <a:t>Xgun</a:t>
            </a:r>
            <a:r>
              <a:rPr lang="en-US" sz="1600" dirty="0"/>
              <a:t> without </a:t>
            </a:r>
            <a:r>
              <a:rPr lang="en-US" sz="1600" dirty="0" err="1"/>
              <a:t>linac</a:t>
            </a:r>
            <a:r>
              <a:rPr lang="en-US" sz="1600" dirty="0"/>
              <a:t> and with RF components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Add pumping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32CCEA-A484-1CCC-CC6F-3D7DBD385D4C}"/>
              </a:ext>
            </a:extLst>
          </p:cNvPr>
          <p:cNvSpPr txBox="1"/>
          <p:nvPr/>
        </p:nvSpPr>
        <p:spPr>
          <a:xfrm>
            <a:off x="7636042" y="6214"/>
            <a:ext cx="15107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 err="1"/>
              <a:t>Xgun</a:t>
            </a:r>
            <a:r>
              <a:rPr lang="en-US" sz="1600" dirty="0"/>
              <a:t>, </a:t>
            </a:r>
            <a:r>
              <a:rPr lang="en-US" sz="1600" dirty="0" err="1"/>
              <a:t>linac</a:t>
            </a:r>
            <a:r>
              <a:rPr lang="en-US" sz="1600" dirty="0"/>
              <a:t>,</a:t>
            </a:r>
          </a:p>
          <a:p>
            <a:pPr algn="r"/>
            <a:r>
              <a:rPr lang="en-US" sz="1600" dirty="0"/>
              <a:t>waveguide 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5F2CDCD0-C20F-4A35-0F09-E29088DCAD3D}"/>
              </a:ext>
            </a:extLst>
          </p:cNvPr>
          <p:cNvSpPr txBox="1">
            <a:spLocks/>
          </p:cNvSpPr>
          <p:nvPr/>
        </p:nvSpPr>
        <p:spPr>
          <a:xfrm>
            <a:off x="4410436" y="4836791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47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9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A2C7BB7C-0D9D-9C86-F259-2B542DF9506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8393" y="976406"/>
            <a:ext cx="4594263" cy="342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525"/>
            <a:ext cx="8372901" cy="458645"/>
          </a:xfrm>
        </p:spPr>
        <p:txBody>
          <a:bodyPr/>
          <a:lstStyle/>
          <a:p>
            <a:r>
              <a:rPr lang="en-US" sz="2400" dirty="0">
                <a:solidFill>
                  <a:srgbClr val="47484A">
                    <a:lumMod val="50000"/>
                  </a:srgbClr>
                </a:solidFill>
              </a:rPr>
              <a:t>experiment #5: </a:t>
            </a:r>
            <a:r>
              <a:rPr lang="en-US" sz="2400" cap="none" dirty="0">
                <a:solidFill>
                  <a:srgbClr val="47484A">
                    <a:lumMod val="50000"/>
                  </a:srgbClr>
                </a:solidFill>
              </a:rPr>
              <a:t>Second high-power rf conditioning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427D95-1505-7D30-ABF5-796E02D68EA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1" y="551384"/>
            <a:ext cx="8372901" cy="374786"/>
          </a:xfrm>
        </p:spPr>
        <p:txBody>
          <a:bodyPr/>
          <a:lstStyle/>
          <a:p>
            <a:r>
              <a:rPr lang="en-US" dirty="0"/>
              <a:t>Setup at AWA (Oct 2022: 2-day run)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D0C1A24-22BE-FC9C-CA71-E0C8CD89B4A9}"/>
              </a:ext>
            </a:extLst>
          </p:cNvPr>
          <p:cNvSpPr txBox="1"/>
          <p:nvPr/>
        </p:nvSpPr>
        <p:spPr>
          <a:xfrm rot="3853499">
            <a:off x="7232092" y="1741457"/>
            <a:ext cx="513559" cy="20005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300" dirty="0">
                <a:solidFill>
                  <a:schemeClr val="accent6"/>
                </a:solidFill>
              </a:rPr>
              <a:t>PETS</a:t>
            </a:r>
            <a:endParaRPr lang="en-US" sz="1300" baseline="30000" dirty="0">
              <a:solidFill>
                <a:schemeClr val="accent6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53F7348-E1A7-B02A-89E6-6206A56B3A87}"/>
              </a:ext>
            </a:extLst>
          </p:cNvPr>
          <p:cNvCxnSpPr>
            <a:cxnSpLocks/>
          </p:cNvCxnSpPr>
          <p:nvPr/>
        </p:nvCxnSpPr>
        <p:spPr>
          <a:xfrm flipH="1" flipV="1">
            <a:off x="7169539" y="1666422"/>
            <a:ext cx="261855" cy="497439"/>
          </a:xfrm>
          <a:prstGeom prst="straightConnector1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  <a:tailEnd type="triangle" w="med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9224E72-EFA4-DEE2-CE1A-A3A86AD9EC4B}"/>
              </a:ext>
            </a:extLst>
          </p:cNvPr>
          <p:cNvCxnSpPr>
            <a:cxnSpLocks/>
          </p:cNvCxnSpPr>
          <p:nvPr/>
        </p:nvCxnSpPr>
        <p:spPr>
          <a:xfrm flipH="1">
            <a:off x="4509871" y="1665161"/>
            <a:ext cx="581457" cy="105130"/>
          </a:xfrm>
          <a:prstGeom prst="straightConnector1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tailEnd type="triangle" w="med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649B9BA-FDB2-9736-2068-A6A2498895E2}"/>
              </a:ext>
            </a:extLst>
          </p:cNvPr>
          <p:cNvSpPr txBox="1"/>
          <p:nvPr/>
        </p:nvSpPr>
        <p:spPr>
          <a:xfrm>
            <a:off x="4784049" y="1702985"/>
            <a:ext cx="428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6"/>
                </a:solidFill>
              </a:rPr>
              <a:t>RF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00A63F6-8239-DB28-5B17-D2C4481B6310}"/>
              </a:ext>
            </a:extLst>
          </p:cNvPr>
          <p:cNvSpPr txBox="1"/>
          <p:nvPr/>
        </p:nvSpPr>
        <p:spPr>
          <a:xfrm>
            <a:off x="3480129" y="3569905"/>
            <a:ext cx="595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6"/>
                </a:solidFill>
              </a:rPr>
              <a:t>Xgun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CB24B3A-4384-B368-7D2B-A4AAECA1D13C}"/>
              </a:ext>
            </a:extLst>
          </p:cNvPr>
          <p:cNvSpPr/>
          <p:nvPr/>
        </p:nvSpPr>
        <p:spPr>
          <a:xfrm rot="3542392">
            <a:off x="7661717" y="2697763"/>
            <a:ext cx="95220" cy="70367"/>
          </a:xfrm>
          <a:prstGeom prst="ellipse">
            <a:avLst/>
          </a:prstGeom>
          <a:gradFill flip="none" rotWithShape="1">
            <a:gsLst>
              <a:gs pos="79000">
                <a:schemeClr val="accent1">
                  <a:lumMod val="20000"/>
                  <a:lumOff val="80000"/>
                  <a:alpha val="44000"/>
                </a:schemeClr>
              </a:gs>
              <a:gs pos="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B77792D-9873-3E1F-990C-CF6E47E93D0F}"/>
              </a:ext>
            </a:extLst>
          </p:cNvPr>
          <p:cNvSpPr/>
          <p:nvPr/>
        </p:nvSpPr>
        <p:spPr>
          <a:xfrm rot="3542392">
            <a:off x="7716615" y="2803561"/>
            <a:ext cx="95220" cy="70367"/>
          </a:xfrm>
          <a:prstGeom prst="ellipse">
            <a:avLst/>
          </a:prstGeom>
          <a:gradFill flip="none" rotWithShape="1">
            <a:gsLst>
              <a:gs pos="79000">
                <a:schemeClr val="accent1">
                  <a:lumMod val="20000"/>
                  <a:lumOff val="80000"/>
                  <a:alpha val="44000"/>
                </a:schemeClr>
              </a:gs>
              <a:gs pos="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B78CBC7-33A1-FBF8-725C-2686AB40419D}"/>
              </a:ext>
            </a:extLst>
          </p:cNvPr>
          <p:cNvSpPr/>
          <p:nvPr/>
        </p:nvSpPr>
        <p:spPr>
          <a:xfrm rot="3542392">
            <a:off x="7771513" y="2909359"/>
            <a:ext cx="95220" cy="70367"/>
          </a:xfrm>
          <a:prstGeom prst="ellipse">
            <a:avLst/>
          </a:prstGeom>
          <a:gradFill flip="none" rotWithShape="1">
            <a:gsLst>
              <a:gs pos="79000">
                <a:schemeClr val="accent1">
                  <a:lumMod val="20000"/>
                  <a:lumOff val="80000"/>
                  <a:alpha val="44000"/>
                </a:schemeClr>
              </a:gs>
              <a:gs pos="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1B3B882-B21D-FF31-FFD0-5767B8514E8C}"/>
              </a:ext>
            </a:extLst>
          </p:cNvPr>
          <p:cNvSpPr/>
          <p:nvPr/>
        </p:nvSpPr>
        <p:spPr>
          <a:xfrm rot="3542392">
            <a:off x="7826411" y="3015157"/>
            <a:ext cx="95220" cy="70367"/>
          </a:xfrm>
          <a:prstGeom prst="ellipse">
            <a:avLst/>
          </a:prstGeom>
          <a:gradFill flip="none" rotWithShape="1">
            <a:gsLst>
              <a:gs pos="79000">
                <a:schemeClr val="accent1">
                  <a:lumMod val="20000"/>
                  <a:lumOff val="80000"/>
                  <a:alpha val="44000"/>
                </a:schemeClr>
              </a:gs>
              <a:gs pos="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EB0FB62-BDC0-ED3F-D2FF-8A0EFB0AC06A}"/>
              </a:ext>
            </a:extLst>
          </p:cNvPr>
          <p:cNvSpPr/>
          <p:nvPr/>
        </p:nvSpPr>
        <p:spPr>
          <a:xfrm rot="3542392">
            <a:off x="7936207" y="3226753"/>
            <a:ext cx="95220" cy="70367"/>
          </a:xfrm>
          <a:prstGeom prst="ellipse">
            <a:avLst/>
          </a:prstGeom>
          <a:gradFill flip="none" rotWithShape="1">
            <a:gsLst>
              <a:gs pos="79000">
                <a:schemeClr val="accent1">
                  <a:lumMod val="20000"/>
                  <a:lumOff val="80000"/>
                  <a:alpha val="44000"/>
                </a:schemeClr>
              </a:gs>
              <a:gs pos="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36F51DB-277D-483E-2062-1812D80BBCAD}"/>
              </a:ext>
            </a:extLst>
          </p:cNvPr>
          <p:cNvSpPr/>
          <p:nvPr/>
        </p:nvSpPr>
        <p:spPr>
          <a:xfrm rot="3542392">
            <a:off x="7991105" y="3332551"/>
            <a:ext cx="95220" cy="70367"/>
          </a:xfrm>
          <a:prstGeom prst="ellipse">
            <a:avLst/>
          </a:prstGeom>
          <a:gradFill flip="none" rotWithShape="1">
            <a:gsLst>
              <a:gs pos="79000">
                <a:schemeClr val="accent1">
                  <a:lumMod val="20000"/>
                  <a:lumOff val="80000"/>
                  <a:alpha val="44000"/>
                </a:schemeClr>
              </a:gs>
              <a:gs pos="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8E70379-6CFA-42F1-6AF1-03610A7C8141}"/>
              </a:ext>
            </a:extLst>
          </p:cNvPr>
          <p:cNvSpPr/>
          <p:nvPr/>
        </p:nvSpPr>
        <p:spPr>
          <a:xfrm rot="3542392">
            <a:off x="7881309" y="3120955"/>
            <a:ext cx="95220" cy="70367"/>
          </a:xfrm>
          <a:prstGeom prst="ellipse">
            <a:avLst/>
          </a:prstGeom>
          <a:gradFill flip="none" rotWithShape="1">
            <a:gsLst>
              <a:gs pos="79000">
                <a:schemeClr val="accent1">
                  <a:lumMod val="20000"/>
                  <a:lumOff val="80000"/>
                  <a:alpha val="44000"/>
                </a:schemeClr>
              </a:gs>
              <a:gs pos="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F94F5D-A56F-DF9C-21DF-E1C6B883F200}"/>
              </a:ext>
            </a:extLst>
          </p:cNvPr>
          <p:cNvSpPr/>
          <p:nvPr/>
        </p:nvSpPr>
        <p:spPr>
          <a:xfrm rot="3542392">
            <a:off x="8046001" y="3438351"/>
            <a:ext cx="95220" cy="70367"/>
          </a:xfrm>
          <a:prstGeom prst="ellipse">
            <a:avLst/>
          </a:prstGeom>
          <a:gradFill flip="none" rotWithShape="1">
            <a:gsLst>
              <a:gs pos="79000">
                <a:schemeClr val="accent1">
                  <a:lumMod val="20000"/>
                  <a:lumOff val="80000"/>
                  <a:alpha val="44000"/>
                </a:schemeClr>
              </a:gs>
              <a:gs pos="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AE7515-D532-70C2-2972-DF14D65B4386}"/>
              </a:ext>
            </a:extLst>
          </p:cNvPr>
          <p:cNvSpPr txBox="1"/>
          <p:nvPr/>
        </p:nvSpPr>
        <p:spPr>
          <a:xfrm rot="3689994">
            <a:off x="7569408" y="3126685"/>
            <a:ext cx="1156187" cy="20005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300" dirty="0">
                <a:solidFill>
                  <a:schemeClr val="accent6"/>
                </a:solidFill>
              </a:rPr>
              <a:t>bunch train</a:t>
            </a:r>
            <a:endParaRPr lang="en-US" sz="1300" baseline="30000" dirty="0">
              <a:solidFill>
                <a:schemeClr val="accent6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763779E-7D91-4F4A-B3BC-4BBBAB8995BD}"/>
              </a:ext>
            </a:extLst>
          </p:cNvPr>
          <p:cNvSpPr txBox="1"/>
          <p:nvPr/>
        </p:nvSpPr>
        <p:spPr>
          <a:xfrm>
            <a:off x="6024824" y="3861474"/>
            <a:ext cx="1629839" cy="292388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Xgun RF test-stand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49F7589-5EBD-11B9-2D2F-AED1102B8A4F}"/>
              </a:ext>
            </a:extLst>
          </p:cNvPr>
          <p:cNvCxnSpPr>
            <a:cxnSpLocks/>
          </p:cNvCxnSpPr>
          <p:nvPr/>
        </p:nvCxnSpPr>
        <p:spPr>
          <a:xfrm flipH="1">
            <a:off x="4920082" y="2717940"/>
            <a:ext cx="207631" cy="172042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tailEnd type="triangle" w="med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47C8925-921F-64B1-528C-EB6F9AB8FAC2}"/>
              </a:ext>
            </a:extLst>
          </p:cNvPr>
          <p:cNvSpPr txBox="1"/>
          <p:nvPr/>
        </p:nvSpPr>
        <p:spPr>
          <a:xfrm>
            <a:off x="5077859" y="2352505"/>
            <a:ext cx="1189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2">
                    <a:lumMod val="75000"/>
                  </a:schemeClr>
                </a:solidFill>
              </a:rPr>
              <a:t>YAG + </a:t>
            </a:r>
          </a:p>
          <a:p>
            <a:r>
              <a:rPr lang="en-US" sz="1200" i="1" dirty="0">
                <a:solidFill>
                  <a:schemeClr val="tx2">
                    <a:lumMod val="75000"/>
                  </a:schemeClr>
                </a:solidFill>
              </a:rPr>
              <a:t>Faraday cup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C47ED3-4959-2817-7411-515A4D7586EC}"/>
              </a:ext>
            </a:extLst>
          </p:cNvPr>
          <p:cNvSpPr txBox="1"/>
          <p:nvPr/>
        </p:nvSpPr>
        <p:spPr>
          <a:xfrm>
            <a:off x="668120" y="2233089"/>
            <a:ext cx="26652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Xgun</a:t>
            </a:r>
            <a:r>
              <a:rPr lang="en-US" sz="1800" dirty="0"/>
              <a:t> alone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without </a:t>
            </a:r>
            <a:r>
              <a:rPr lang="en-US" sz="1800" dirty="0" err="1"/>
              <a:t>linac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without phase shifter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without power splitter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53715939-0962-2AB9-2A94-CB8C6CFFBC67}"/>
              </a:ext>
            </a:extLst>
          </p:cNvPr>
          <p:cNvSpPr txBox="1">
            <a:spLocks/>
          </p:cNvSpPr>
          <p:nvPr/>
        </p:nvSpPr>
        <p:spPr>
          <a:xfrm>
            <a:off x="4410436" y="4836791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48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66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heck mark transparent yellow checkmark clip art at vector clip 2 ...">
            <a:extLst>
              <a:ext uri="{FF2B5EF4-FFF2-40B4-BE49-F238E27FC236}">
                <a16:creationId xmlns:a16="http://schemas.microsoft.com/office/drawing/2014/main" id="{00ECA5BD-A673-C783-EFDA-85B38AC678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821" y="323278"/>
            <a:ext cx="821251" cy="83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525"/>
            <a:ext cx="8372901" cy="458645"/>
          </a:xfrm>
        </p:spPr>
        <p:txBody>
          <a:bodyPr/>
          <a:lstStyle/>
          <a:p>
            <a:r>
              <a:rPr lang="en-US" sz="2400" dirty="0">
                <a:solidFill>
                  <a:srgbClr val="47484A">
                    <a:lumMod val="50000"/>
                  </a:srgbClr>
                </a:solidFill>
              </a:rPr>
              <a:t>experiment #5: </a:t>
            </a:r>
            <a:r>
              <a:rPr lang="en-US" sz="2400" cap="none" dirty="0">
                <a:solidFill>
                  <a:srgbClr val="47484A">
                    <a:lumMod val="50000"/>
                  </a:srgbClr>
                </a:solidFill>
              </a:rPr>
              <a:t>Second high-power rf conditioning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427D95-1505-7D30-ABF5-796E02D68EA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1" y="551384"/>
            <a:ext cx="8372901" cy="374786"/>
          </a:xfrm>
          <a:noFill/>
        </p:spPr>
        <p:txBody>
          <a:bodyPr/>
          <a:lstStyle/>
          <a:p>
            <a:r>
              <a:rPr lang="en-US" dirty="0"/>
              <a:t>Result: </a:t>
            </a:r>
            <a:r>
              <a:rPr lang="en-US" dirty="0" err="1"/>
              <a:t>Xgun</a:t>
            </a:r>
            <a:r>
              <a:rPr lang="en-US" dirty="0"/>
              <a:t> has no damage, immediately back to ~350MV/m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BFA984-6248-8A6B-7846-4F05F1F4D2F9}"/>
              </a:ext>
            </a:extLst>
          </p:cNvPr>
          <p:cNvSpPr txBox="1"/>
          <p:nvPr/>
        </p:nvSpPr>
        <p:spPr>
          <a:xfrm>
            <a:off x="4679742" y="1392710"/>
            <a:ext cx="4294762" cy="2954655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 sz="6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lvl="1"/>
            <a:endParaRPr lang="en-US" sz="500" dirty="0"/>
          </a:p>
          <a:p>
            <a:pPr lvl="1"/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EA2449-6FA3-6836-344C-7E887C3F8CDC}"/>
              </a:ext>
            </a:extLst>
          </p:cNvPr>
          <p:cNvSpPr txBox="1"/>
          <p:nvPr/>
        </p:nvSpPr>
        <p:spPr>
          <a:xfrm>
            <a:off x="277238" y="1392710"/>
            <a:ext cx="4294762" cy="2954655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 sz="6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lvl="1"/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F02BE2-8A72-2A77-9400-E536109182B4}"/>
              </a:ext>
            </a:extLst>
          </p:cNvPr>
          <p:cNvSpPr txBox="1"/>
          <p:nvPr/>
        </p:nvSpPr>
        <p:spPr>
          <a:xfrm>
            <a:off x="457201" y="3753859"/>
            <a:ext cx="4070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Conditioning process is quick.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 dark current loading region observed (~40,000)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1FBF76-4335-624E-CACE-EE3AB5B2BAE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92053" y="1495352"/>
            <a:ext cx="4828033" cy="2194560"/>
          </a:xfrm>
          <a:prstGeom prst="rect">
            <a:avLst/>
          </a:prstGeom>
        </p:spPr>
      </p:pic>
      <p:pic>
        <p:nvPicPr>
          <p:cNvPr id="13" name="Content Placeholder 8" descr="Chart, scatter chart&#10;&#10;Description automatically generated">
            <a:extLst>
              <a:ext uri="{FF2B5EF4-FFF2-40B4-BE49-F238E27FC236}">
                <a16:creationId xmlns:a16="http://schemas.microsoft.com/office/drawing/2014/main" id="{4D8CCBC8-8B98-B3AD-0605-56047B713D5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2204" y="1495352"/>
            <a:ext cx="4828031" cy="219456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F99EC2A-09D2-990E-DB82-621C04F80A47}"/>
              </a:ext>
            </a:extLst>
          </p:cNvPr>
          <p:cNvSpPr txBox="1"/>
          <p:nvPr/>
        </p:nvSpPr>
        <p:spPr>
          <a:xfrm>
            <a:off x="384979" y="1188508"/>
            <a:ext cx="3432095" cy="338554"/>
          </a:xfrm>
          <a:prstGeom prst="rect">
            <a:avLst/>
          </a:prstGeom>
          <a:solidFill>
            <a:schemeClr val="bg1"/>
          </a:solidFill>
        </p:spPr>
        <p:txBody>
          <a:bodyPr wrap="square" r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n-US" sz="1600" b="1" baseline="30000" dirty="0">
                <a:solidFill>
                  <a:schemeClr val="tx2">
                    <a:lumMod val="75000"/>
                  </a:schemeClr>
                </a:solidFill>
              </a:rPr>
              <a:t>st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 Xgun conditioning (Dec. 2020) 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4431578-2A08-79CF-4DE2-5EC1E41CCE4C}"/>
              </a:ext>
            </a:extLst>
          </p:cNvPr>
          <p:cNvSpPr txBox="1"/>
          <p:nvPr/>
        </p:nvSpPr>
        <p:spPr>
          <a:xfrm>
            <a:off x="4787483" y="1195435"/>
            <a:ext cx="3324353" cy="338554"/>
          </a:xfrm>
          <a:prstGeom prst="rect">
            <a:avLst/>
          </a:prstGeom>
          <a:solidFill>
            <a:schemeClr val="bg1"/>
          </a:solidFill>
        </p:spPr>
        <p:txBody>
          <a:bodyPr wrap="square" r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1600" b="1" baseline="30000" dirty="0">
                <a:solidFill>
                  <a:schemeClr val="tx2">
                    <a:lumMod val="75000"/>
                  </a:schemeClr>
                </a:solidFill>
              </a:rPr>
              <a:t>nd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Xgun conditioning (Oct. 2022)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4EFA71-9FA5-890E-41E5-83F6A9BD9A84}"/>
              </a:ext>
            </a:extLst>
          </p:cNvPr>
          <p:cNvSpPr txBox="1"/>
          <p:nvPr/>
        </p:nvSpPr>
        <p:spPr>
          <a:xfrm>
            <a:off x="4791979" y="3753860"/>
            <a:ext cx="4070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The </a:t>
            </a:r>
            <a:r>
              <a:rPr lang="en-US" sz="1200" dirty="0" err="1"/>
              <a:t>Xgun</a:t>
            </a:r>
            <a:r>
              <a:rPr lang="en-US" sz="1200" dirty="0"/>
              <a:t> fully conditioned very smoothly. No damage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Did not observe dark-current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B4737E04-9C72-6878-F86F-373EF728DB95}"/>
              </a:ext>
            </a:extLst>
          </p:cNvPr>
          <p:cNvSpPr txBox="1">
            <a:spLocks/>
          </p:cNvSpPr>
          <p:nvPr/>
        </p:nvSpPr>
        <p:spPr>
          <a:xfrm>
            <a:off x="4410436" y="4870659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49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99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B3081463-0BF4-BA47-AA40-575FA255F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15584"/>
            <a:ext cx="8372901" cy="444092"/>
          </a:xfrm>
        </p:spPr>
        <p:txBody>
          <a:bodyPr/>
          <a:lstStyle/>
          <a:p>
            <a:r>
              <a:rPr lang="en-US" sz="2700" dirty="0"/>
              <a:t>Argonne </a:t>
            </a:r>
            <a:r>
              <a:rPr lang="en-US" sz="2700" dirty="0" err="1"/>
              <a:t>wakefield</a:t>
            </a:r>
            <a:r>
              <a:rPr lang="en-US" sz="2700" dirty="0"/>
              <a:t> accelerator (AWA)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2" y="459676"/>
            <a:ext cx="8372901" cy="374786"/>
          </a:xfrm>
        </p:spPr>
        <p:txBody>
          <a:bodyPr/>
          <a:lstStyle/>
          <a:p>
            <a:r>
              <a:rPr lang="en-US" dirty="0"/>
              <a:t>Argonne Campus: 15 minutes west of Chicago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7" t="8149" b="17777"/>
          <a:stretch/>
        </p:blipFill>
        <p:spPr>
          <a:xfrm>
            <a:off x="1104900" y="834462"/>
            <a:ext cx="7016511" cy="3848285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5391150" y="4169719"/>
            <a:ext cx="2573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FF00"/>
                </a:solidFill>
              </a:rPr>
              <a:t>AWA</a:t>
            </a:r>
            <a:r>
              <a:rPr lang="en-US" sz="1800" dirty="0">
                <a:solidFill>
                  <a:srgbClr val="FFFF00"/>
                </a:solidFill>
              </a:rPr>
              <a:t>: HEP test facility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7119375" y="3811088"/>
            <a:ext cx="520700" cy="401759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290837" y="3002382"/>
            <a:ext cx="3818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FF00"/>
                </a:solidFill>
              </a:rPr>
              <a:t>APS: </a:t>
            </a:r>
            <a:r>
              <a:rPr lang="en-US" sz="1800" dirty="0">
                <a:solidFill>
                  <a:srgbClr val="FFFF00"/>
                </a:solidFill>
              </a:rPr>
              <a:t>BES national user facility</a:t>
            </a:r>
            <a:endParaRPr lang="en-US" sz="1800" b="1" dirty="0">
              <a:solidFill>
                <a:srgbClr val="FFFF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78000" y="852050"/>
            <a:ext cx="3541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FF00"/>
                </a:solidFill>
              </a:rPr>
              <a:t>ATLAS: </a:t>
            </a:r>
            <a:r>
              <a:rPr lang="en-US" sz="1800" dirty="0">
                <a:solidFill>
                  <a:srgbClr val="FFFF00"/>
                </a:solidFill>
              </a:rPr>
              <a:t>NP national user facility</a:t>
            </a:r>
            <a:endParaRPr lang="en-US" sz="1800" b="1" dirty="0">
              <a:solidFill>
                <a:srgbClr val="FFFF00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1630791" y="3343483"/>
            <a:ext cx="672998" cy="205942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cxnSpLocks/>
          </p:cNvCxnSpPr>
          <p:nvPr/>
        </p:nvCxnSpPr>
        <p:spPr>
          <a:xfrm>
            <a:off x="1967290" y="1232637"/>
            <a:ext cx="775910" cy="458712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045563" y="2569997"/>
            <a:ext cx="15945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FFFF00"/>
                </a:solidFill>
              </a:rPr>
              <a:t>300 AREA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300147" y="2584941"/>
            <a:ext cx="15945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FFFF00"/>
                </a:solidFill>
              </a:rPr>
              <a:t>400 AREA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331348" y="1783298"/>
            <a:ext cx="15945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FFFF00"/>
                </a:solidFill>
              </a:rPr>
              <a:t>200 AREA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5176976" y="2569997"/>
            <a:ext cx="2787656" cy="1965021"/>
          </a:xfrm>
          <a:prstGeom prst="roundRect">
            <a:avLst/>
          </a:prstGeom>
          <a:noFill/>
          <a:ln w="28575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2" name="Rounded Rectangle 61"/>
          <p:cNvSpPr/>
          <p:nvPr/>
        </p:nvSpPr>
        <p:spPr>
          <a:xfrm>
            <a:off x="1287526" y="2461874"/>
            <a:ext cx="3455924" cy="2073144"/>
          </a:xfrm>
          <a:prstGeom prst="roundRect">
            <a:avLst/>
          </a:prstGeom>
          <a:noFill/>
          <a:ln w="28575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3" name="Rounded Rectangle 62"/>
          <p:cNvSpPr/>
          <p:nvPr/>
        </p:nvSpPr>
        <p:spPr>
          <a:xfrm>
            <a:off x="1272511" y="907306"/>
            <a:ext cx="3585238" cy="1409193"/>
          </a:xfrm>
          <a:prstGeom prst="roundRect">
            <a:avLst/>
          </a:prstGeom>
          <a:noFill/>
          <a:ln w="28575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253410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D36A0-2222-9B52-297D-98D439FAA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82880"/>
            <a:ext cx="8372901" cy="863977"/>
          </a:xfrm>
        </p:spPr>
        <p:txBody>
          <a:bodyPr/>
          <a:lstStyle/>
          <a:p>
            <a:r>
              <a:rPr lang="en-US" dirty="0"/>
              <a:t>New Xgun design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D066C7-67B5-7A53-7A96-7A270933DA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199" y="681097"/>
            <a:ext cx="8372901" cy="374786"/>
          </a:xfrm>
        </p:spPr>
        <p:txBody>
          <a:bodyPr/>
          <a:lstStyle/>
          <a:p>
            <a:r>
              <a:rPr lang="en-US" dirty="0"/>
              <a:t>1.5 cell gun with removeable cathode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8EDEE-F0F4-4549-485A-D9F38F971A3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825DF3A-FDCD-60E1-9C53-9C7D1E52DC95}"/>
              </a:ext>
            </a:extLst>
          </p:cNvPr>
          <p:cNvSpPr/>
          <p:nvPr/>
        </p:nvSpPr>
        <p:spPr>
          <a:xfrm flipH="1">
            <a:off x="6258005" y="2640928"/>
            <a:ext cx="1095927" cy="371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F925996-83CB-2FC1-D2A1-80D006AD3B51}"/>
              </a:ext>
            </a:extLst>
          </p:cNvPr>
          <p:cNvSpPr txBox="1"/>
          <p:nvPr/>
        </p:nvSpPr>
        <p:spPr>
          <a:xfrm>
            <a:off x="6953672" y="576113"/>
            <a:ext cx="2408158" cy="461665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r>
              <a:rPr lang="en-US" sz="1000" dirty="0">
                <a:solidFill>
                  <a:schemeClr val="tx2">
                    <a:lumMod val="75000"/>
                  </a:schemeClr>
                </a:solidFill>
              </a:rPr>
              <a:t>New Xgun is designed by Sergey </a:t>
            </a:r>
            <a:r>
              <a:rPr lang="en-US" sz="1000" dirty="0" err="1">
                <a:solidFill>
                  <a:schemeClr val="tx2">
                    <a:lumMod val="75000"/>
                  </a:schemeClr>
                </a:solidFill>
              </a:rPr>
              <a:t>Kuzikov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</a:rPr>
              <a:t> and Ernie Knight at Euclid </a:t>
            </a:r>
            <a:r>
              <a:rPr lang="en-US" sz="1000" dirty="0" err="1">
                <a:solidFill>
                  <a:schemeClr val="tx2">
                    <a:lumMod val="75000"/>
                  </a:schemeClr>
                </a:solidFill>
              </a:rPr>
              <a:t>TechLabs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C6C6A9A-B7FF-77F0-A36B-7143128A4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65" y="1609063"/>
            <a:ext cx="2618010" cy="23131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500B2AD-DEB1-619A-5724-DE020F1E3E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8257" y="1601025"/>
            <a:ext cx="2725741" cy="232113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15D8F7E-53F3-7039-DBFD-51B303176291}"/>
              </a:ext>
            </a:extLst>
          </p:cNvPr>
          <p:cNvSpPr txBox="1"/>
          <p:nvPr/>
        </p:nvSpPr>
        <p:spPr>
          <a:xfrm flipH="1">
            <a:off x="2293958" y="1649379"/>
            <a:ext cx="653176" cy="2308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E-field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03F08D-BD84-06E1-1F00-52E4E7F73B68}"/>
              </a:ext>
            </a:extLst>
          </p:cNvPr>
          <p:cNvSpPr txBox="1"/>
          <p:nvPr/>
        </p:nvSpPr>
        <p:spPr>
          <a:xfrm flipH="1">
            <a:off x="5154712" y="1638504"/>
            <a:ext cx="648556" cy="2308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45720" tIns="0" rIns="45720" bIns="0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H-field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FE04DCB-6287-259F-6647-7E89FB90749F}"/>
              </a:ext>
            </a:extLst>
          </p:cNvPr>
          <p:cNvCxnSpPr>
            <a:cxnSpLocks/>
          </p:cNvCxnSpPr>
          <p:nvPr/>
        </p:nvCxnSpPr>
        <p:spPr>
          <a:xfrm flipV="1">
            <a:off x="1638932" y="3375717"/>
            <a:ext cx="276871" cy="650858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93EF98E-9825-81FC-DC6D-CA55341687B3}"/>
              </a:ext>
            </a:extLst>
          </p:cNvPr>
          <p:cNvSpPr txBox="1"/>
          <p:nvPr/>
        </p:nvSpPr>
        <p:spPr>
          <a:xfrm>
            <a:off x="1139219" y="4008836"/>
            <a:ext cx="626133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Cathode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EA4A950-CE95-2D10-2A21-200831878BE1}"/>
              </a:ext>
            </a:extLst>
          </p:cNvPr>
          <p:cNvCxnSpPr>
            <a:cxnSpLocks/>
          </p:cNvCxnSpPr>
          <p:nvPr/>
        </p:nvCxnSpPr>
        <p:spPr>
          <a:xfrm>
            <a:off x="2018603" y="2644702"/>
            <a:ext cx="80873" cy="348193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6C76325-A6E0-5C6F-DFB8-D52BAA40FA6E}"/>
              </a:ext>
            </a:extLst>
          </p:cNvPr>
          <p:cNvSpPr txBox="1"/>
          <p:nvPr/>
        </p:nvSpPr>
        <p:spPr>
          <a:xfrm>
            <a:off x="1535980" y="2480997"/>
            <a:ext cx="595676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Half cell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A14F753-675B-7088-8710-8223ECA1CAE6}"/>
              </a:ext>
            </a:extLst>
          </p:cNvPr>
          <p:cNvCxnSpPr>
            <a:cxnSpLocks/>
          </p:cNvCxnSpPr>
          <p:nvPr/>
        </p:nvCxnSpPr>
        <p:spPr>
          <a:xfrm>
            <a:off x="2455277" y="2689170"/>
            <a:ext cx="80873" cy="348193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005F4EC-4600-68E1-97C8-B334B6F50203}"/>
              </a:ext>
            </a:extLst>
          </p:cNvPr>
          <p:cNvSpPr txBox="1"/>
          <p:nvPr/>
        </p:nvSpPr>
        <p:spPr>
          <a:xfrm>
            <a:off x="2176260" y="2519893"/>
            <a:ext cx="573234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Full cell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1FCECCC-C7C5-CF47-A2AE-D2C279C44E68}"/>
              </a:ext>
            </a:extLst>
          </p:cNvPr>
          <p:cNvCxnSpPr>
            <a:cxnSpLocks/>
            <a:stCxn id="40" idx="0"/>
          </p:cNvCxnSpPr>
          <p:nvPr/>
        </p:nvCxnSpPr>
        <p:spPr>
          <a:xfrm flipH="1" flipV="1">
            <a:off x="2209703" y="3425262"/>
            <a:ext cx="183984" cy="513350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2FD12FE-F26E-00DF-1D37-211435BB0F9E}"/>
              </a:ext>
            </a:extLst>
          </p:cNvPr>
          <p:cNvSpPr txBox="1"/>
          <p:nvPr/>
        </p:nvSpPr>
        <p:spPr>
          <a:xfrm>
            <a:off x="2253744" y="3938612"/>
            <a:ext cx="279885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Iris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6D644A7-8012-1456-AE49-A1540BBBA15A}"/>
              </a:ext>
            </a:extLst>
          </p:cNvPr>
          <p:cNvCxnSpPr>
            <a:cxnSpLocks/>
          </p:cNvCxnSpPr>
          <p:nvPr/>
        </p:nvCxnSpPr>
        <p:spPr>
          <a:xfrm>
            <a:off x="2063580" y="3334048"/>
            <a:ext cx="532153" cy="67498"/>
          </a:xfrm>
          <a:prstGeom prst="straightConnector1">
            <a:avLst/>
          </a:prstGeom>
          <a:ln w="9525">
            <a:solidFill>
              <a:schemeClr val="bg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D880F922-D42A-10FA-76FE-60FF98DC8EFD}"/>
              </a:ext>
            </a:extLst>
          </p:cNvPr>
          <p:cNvSpPr txBox="1"/>
          <p:nvPr/>
        </p:nvSpPr>
        <p:spPr>
          <a:xfrm rot="480617">
            <a:off x="2324010" y="3189843"/>
            <a:ext cx="444994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beam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FD24551-2001-940D-D8A7-46881B394960}"/>
              </a:ext>
            </a:extLst>
          </p:cNvPr>
          <p:cNvCxnSpPr>
            <a:cxnSpLocks/>
          </p:cNvCxnSpPr>
          <p:nvPr/>
        </p:nvCxnSpPr>
        <p:spPr>
          <a:xfrm>
            <a:off x="4879165" y="3320467"/>
            <a:ext cx="532153" cy="67498"/>
          </a:xfrm>
          <a:prstGeom prst="straightConnector1">
            <a:avLst/>
          </a:prstGeom>
          <a:ln w="9525">
            <a:solidFill>
              <a:schemeClr val="bg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E105177-5A92-C3E5-1C71-21F239D21750}"/>
              </a:ext>
            </a:extLst>
          </p:cNvPr>
          <p:cNvSpPr txBox="1"/>
          <p:nvPr/>
        </p:nvSpPr>
        <p:spPr>
          <a:xfrm rot="480617">
            <a:off x="5139595" y="3176262"/>
            <a:ext cx="444994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beam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D3D1A5B-AEC7-ABB0-45A2-8E13F3536D49}"/>
              </a:ext>
            </a:extLst>
          </p:cNvPr>
          <p:cNvSpPr txBox="1"/>
          <p:nvPr/>
        </p:nvSpPr>
        <p:spPr>
          <a:xfrm>
            <a:off x="873338" y="1311812"/>
            <a:ext cx="765594" cy="169277"/>
          </a:xfrm>
          <a:prstGeom prst="rect">
            <a:avLst/>
          </a:prstGeom>
          <a:solidFill>
            <a:srgbClr val="FF0000">
              <a:alpha val="0"/>
            </a:srgbClr>
          </a:solidFill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WR90 port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D55C25F-0D33-98B3-CF58-6152505C214D}"/>
              </a:ext>
            </a:extLst>
          </p:cNvPr>
          <p:cNvCxnSpPr>
            <a:cxnSpLocks/>
          </p:cNvCxnSpPr>
          <p:nvPr/>
        </p:nvCxnSpPr>
        <p:spPr>
          <a:xfrm flipH="1">
            <a:off x="1084381" y="1504652"/>
            <a:ext cx="126271" cy="299662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7296386-A031-7611-9B34-A40FE0FBDD63}"/>
              </a:ext>
            </a:extLst>
          </p:cNvPr>
          <p:cNvSpPr txBox="1"/>
          <p:nvPr/>
        </p:nvSpPr>
        <p:spPr>
          <a:xfrm>
            <a:off x="6176188" y="2998597"/>
            <a:ext cx="2688731" cy="1508105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 sz="600" dirty="0"/>
          </a:p>
          <a:p>
            <a:endParaRPr lang="en-US" sz="6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lvl="1"/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lvl="1"/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lvl="1"/>
            <a:endParaRPr lang="en-US" sz="500" dirty="0"/>
          </a:p>
          <a:p>
            <a:pPr lvl="1"/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F13EBFA-71A4-689B-9A8B-545C6546549C}"/>
              </a:ext>
            </a:extLst>
          </p:cNvPr>
          <p:cNvSpPr txBox="1"/>
          <p:nvPr/>
        </p:nvSpPr>
        <p:spPr>
          <a:xfrm>
            <a:off x="6176187" y="1333475"/>
            <a:ext cx="2688731" cy="1477328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 sz="600" dirty="0"/>
          </a:p>
          <a:p>
            <a:endParaRPr lang="en-US" sz="600" dirty="0"/>
          </a:p>
          <a:p>
            <a:endParaRPr lang="en-US" sz="600" dirty="0"/>
          </a:p>
          <a:p>
            <a:endParaRPr lang="en-US" sz="600" dirty="0"/>
          </a:p>
          <a:p>
            <a:endParaRPr lang="en-US" sz="6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lvl="1"/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lvl="1"/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  <a:p>
            <a:pPr marL="685800" lvl="1" indent="-228600">
              <a:buFont typeface="Courier New" panose="02070309020205020404" pitchFamily="49" charset="0"/>
              <a:buChar char="o"/>
            </a:pPr>
            <a:endParaRPr lang="en-US" sz="500" dirty="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C5B427DC-5B5E-EB21-F05B-5AB61948F76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0791" y="1411805"/>
            <a:ext cx="2568554" cy="135253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DF2EFBF-B3CB-9A3E-3B2A-7C286402508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6187" y="3103008"/>
            <a:ext cx="2619718" cy="1376225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F93CBFEF-87EF-E412-6CDF-C86BC0FF63A9}"/>
              </a:ext>
            </a:extLst>
          </p:cNvPr>
          <p:cNvSpPr txBox="1"/>
          <p:nvPr/>
        </p:nvSpPr>
        <p:spPr>
          <a:xfrm>
            <a:off x="6283928" y="1160867"/>
            <a:ext cx="418237" cy="307777"/>
          </a:xfrm>
          <a:prstGeom prst="rect">
            <a:avLst/>
          </a:prstGeom>
          <a:solidFill>
            <a:schemeClr val="bg1"/>
          </a:solidFill>
        </p:spPr>
        <p:txBody>
          <a:bodyPr wrap="square" rIns="0" rtlCol="0">
            <a:spAutoFit/>
          </a:bodyPr>
          <a:lstStyle/>
          <a:p>
            <a:r>
              <a:rPr lang="en-US" sz="1400" b="1" dirty="0" err="1">
                <a:solidFill>
                  <a:schemeClr val="tx2">
                    <a:lumMod val="75000"/>
                  </a:schemeClr>
                </a:solidFill>
              </a:rPr>
              <a:t>Ez</a:t>
            </a:r>
            <a:endParaRPr 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1F83207-0F0D-9691-4DB2-99E86DAA44FC}"/>
              </a:ext>
            </a:extLst>
          </p:cNvPr>
          <p:cNvSpPr txBox="1"/>
          <p:nvPr/>
        </p:nvSpPr>
        <p:spPr>
          <a:xfrm>
            <a:off x="6278988" y="2827478"/>
            <a:ext cx="407502" cy="307777"/>
          </a:xfrm>
          <a:prstGeom prst="rect">
            <a:avLst/>
          </a:prstGeom>
          <a:solidFill>
            <a:schemeClr val="bg1"/>
          </a:solidFill>
        </p:spPr>
        <p:txBody>
          <a:bodyPr wrap="square" r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S11</a:t>
            </a:r>
          </a:p>
        </p:txBody>
      </p:sp>
    </p:spTree>
    <p:extLst>
      <p:ext uri="{BB962C8B-B14F-4D97-AF65-F5344CB8AC3E}">
        <p14:creationId xmlns:p14="http://schemas.microsoft.com/office/powerpoint/2010/main" val="345081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6BF27-E59E-6083-8966-094F704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344" y="163109"/>
            <a:ext cx="8559759" cy="477577"/>
          </a:xfrm>
        </p:spPr>
        <p:txBody>
          <a:bodyPr/>
          <a:lstStyle/>
          <a:p>
            <a:r>
              <a:rPr lang="en-US" altLang="zh-CN" sz="2400" cap="none" dirty="0"/>
              <a:t>The Argonne Wakefield Accelerator (AWA)</a:t>
            </a:r>
            <a:r>
              <a:rPr lang="en-US" sz="2400" cap="none" dirty="0"/>
              <a:t> Facility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E6BA6-CA8D-FDC0-0936-6C56B09AAD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3" y="723172"/>
            <a:ext cx="5781672" cy="374786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u="sng" dirty="0"/>
              <a:t>Beam Test Facility</a:t>
            </a:r>
            <a:r>
              <a:rPr lang="en-US" dirty="0"/>
              <a:t> to enable the development of novel acceleration technology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E60CD-AD73-6400-56C2-6928C2A1C3F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14DC8DA-747A-02A7-2A05-9EC9BEA431C5}"/>
              </a:ext>
            </a:extLst>
          </p:cNvPr>
          <p:cNvGrpSpPr/>
          <p:nvPr/>
        </p:nvGrpSpPr>
        <p:grpSpPr>
          <a:xfrm>
            <a:off x="799471" y="2108814"/>
            <a:ext cx="7767534" cy="1698501"/>
            <a:chOff x="396790" y="1689234"/>
            <a:chExt cx="8630593" cy="1887223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BD5C9CB4-21EE-C822-E039-1091691F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790" y="1689234"/>
              <a:ext cx="8630593" cy="1887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C196BDE-088C-7BAA-5EFD-BC78D6692F6C}"/>
                </a:ext>
              </a:extLst>
            </p:cNvPr>
            <p:cNvSpPr/>
            <p:nvPr/>
          </p:nvSpPr>
          <p:spPr>
            <a:xfrm>
              <a:off x="485848" y="1716056"/>
              <a:ext cx="619052" cy="4235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20"/>
            </a:p>
          </p:txBody>
        </p:sp>
      </p:grpSp>
      <p:sp>
        <p:nvSpPr>
          <p:cNvPr id="8" name="Parallelogram 7">
            <a:extLst>
              <a:ext uri="{FF2B5EF4-FFF2-40B4-BE49-F238E27FC236}">
                <a16:creationId xmlns:a16="http://schemas.microsoft.com/office/drawing/2014/main" id="{8D6E5938-7D0F-819B-CECA-AFE96D134AEE}"/>
              </a:ext>
            </a:extLst>
          </p:cNvPr>
          <p:cNvSpPr/>
          <p:nvPr/>
        </p:nvSpPr>
        <p:spPr>
          <a:xfrm flipV="1">
            <a:off x="5977801" y="2080593"/>
            <a:ext cx="659049" cy="398255"/>
          </a:xfrm>
          <a:prstGeom prst="parallelogram">
            <a:avLst>
              <a:gd name="adj" fmla="val 21113"/>
            </a:avLst>
          </a:prstGeom>
          <a:noFill/>
          <a:ln w="28575">
            <a:solidFill>
              <a:srgbClr val="CD202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2F6D9598-8D85-64C7-A2C1-F436FC5E454B}"/>
              </a:ext>
            </a:extLst>
          </p:cNvPr>
          <p:cNvSpPr/>
          <p:nvPr/>
        </p:nvSpPr>
        <p:spPr>
          <a:xfrm flipV="1">
            <a:off x="1120170" y="3434116"/>
            <a:ext cx="1206853" cy="381182"/>
          </a:xfrm>
          <a:prstGeom prst="parallelogram">
            <a:avLst>
              <a:gd name="adj" fmla="val 14655"/>
            </a:avLst>
          </a:prstGeom>
          <a:noFill/>
          <a:ln w="28575">
            <a:solidFill>
              <a:srgbClr val="4D008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BE197A-E8FC-2F97-EB9C-AB38A1E5827D}"/>
              </a:ext>
            </a:extLst>
          </p:cNvPr>
          <p:cNvSpPr txBox="1"/>
          <p:nvPr/>
        </p:nvSpPr>
        <p:spPr>
          <a:xfrm>
            <a:off x="478539" y="1724491"/>
            <a:ext cx="2770457" cy="711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2296" tIns="41148" rIns="82296" bIns="41148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405"/>
              </a:spcBef>
            </a:pPr>
            <a:r>
              <a:rPr lang="en-US" sz="1260" b="1" dirty="0">
                <a:solidFill>
                  <a:schemeClr val="tx2"/>
                </a:solidFill>
                <a:ea typeface="+mn-lt"/>
                <a:cs typeface="+mn-lt"/>
              </a:rPr>
              <a:t>Drive RF Photoinjector (65 MeV)</a:t>
            </a:r>
            <a:endParaRPr lang="en-US" sz="1260" dirty="0">
              <a:solidFill>
                <a:schemeClr val="tx2"/>
              </a:solidFill>
              <a:ea typeface="+mn-lt"/>
              <a:cs typeface="+mn-lt"/>
            </a:endParaRPr>
          </a:p>
          <a:p>
            <a:pPr marL="314322" lvl="1" indent="-212882">
              <a:spcBef>
                <a:spcPts val="405"/>
              </a:spcBef>
              <a:buFont typeface="Arial"/>
              <a:buChar char="•"/>
            </a:pPr>
            <a:r>
              <a:rPr lang="en-US" sz="1080" dirty="0">
                <a:solidFill>
                  <a:schemeClr val="tx2"/>
                </a:solidFill>
                <a:ea typeface="+mn-lt"/>
                <a:cs typeface="+mn-lt"/>
              </a:rPr>
              <a:t>single bunch: </a:t>
            </a:r>
            <a:r>
              <a:rPr lang="en-US" sz="1080" u="sng" dirty="0">
                <a:solidFill>
                  <a:schemeClr val="tx2"/>
                </a:solidFill>
                <a:ea typeface="+mn-lt"/>
                <a:cs typeface="+mn-lt"/>
              </a:rPr>
              <a:t>100nC</a:t>
            </a:r>
          </a:p>
          <a:p>
            <a:pPr marL="314322" lvl="1" indent="-212882">
              <a:spcBef>
                <a:spcPts val="405"/>
              </a:spcBef>
              <a:buFont typeface="Arial"/>
              <a:buChar char="•"/>
            </a:pPr>
            <a:r>
              <a:rPr lang="en-US" sz="1080" dirty="0">
                <a:solidFill>
                  <a:schemeClr val="tx2"/>
                </a:solidFill>
                <a:ea typeface="+mn-lt"/>
                <a:cs typeface="+mn-lt"/>
              </a:rPr>
              <a:t>bunch train: </a:t>
            </a:r>
            <a:r>
              <a:rPr lang="en-US" sz="1080" u="sng" dirty="0">
                <a:solidFill>
                  <a:schemeClr val="tx2"/>
                </a:solidFill>
                <a:ea typeface="+mn-lt"/>
                <a:cs typeface="+mn-lt"/>
              </a:rPr>
              <a:t>600 </a:t>
            </a:r>
            <a:r>
              <a:rPr lang="en-US" sz="1080" u="sng" dirty="0" err="1">
                <a:solidFill>
                  <a:schemeClr val="tx2"/>
                </a:solidFill>
                <a:ea typeface="+mn-lt"/>
                <a:cs typeface="+mn-lt"/>
              </a:rPr>
              <a:t>nC</a:t>
            </a:r>
            <a:endParaRPr lang="en-US" sz="1080" u="sng" dirty="0">
              <a:solidFill>
                <a:schemeClr val="tx2"/>
              </a:solidFill>
              <a:ea typeface="+mn-lt"/>
              <a:cs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F35960-7C77-F579-D396-A357A517EDEA}"/>
              </a:ext>
            </a:extLst>
          </p:cNvPr>
          <p:cNvSpPr txBox="1"/>
          <p:nvPr/>
        </p:nvSpPr>
        <p:spPr>
          <a:xfrm>
            <a:off x="780291" y="3894144"/>
            <a:ext cx="4005903" cy="711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2296" tIns="41148" rIns="82296" bIns="41148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405"/>
              </a:spcBef>
            </a:pPr>
            <a:r>
              <a:rPr lang="en-US" sz="1260" b="1" dirty="0">
                <a:solidFill>
                  <a:schemeClr val="accent3"/>
                </a:solidFill>
                <a:ea typeface="+mn-lt"/>
                <a:cs typeface="+mn-lt"/>
              </a:rPr>
              <a:t>Argonne Cathode Test Stand (2-4 MeV)</a:t>
            </a:r>
            <a:endParaRPr lang="en-US" sz="1260" dirty="0">
              <a:solidFill>
                <a:schemeClr val="accent3"/>
              </a:solidFill>
              <a:ea typeface="+mn-lt"/>
              <a:cs typeface="+mn-lt"/>
            </a:endParaRPr>
          </a:p>
          <a:p>
            <a:pPr marL="314322" indent="-212882">
              <a:spcBef>
                <a:spcPts val="405"/>
              </a:spcBef>
              <a:buFont typeface="Arial"/>
              <a:buChar char="•"/>
            </a:pPr>
            <a:r>
              <a:rPr lang="en-US" sz="1080" dirty="0">
                <a:solidFill>
                  <a:schemeClr val="accent3"/>
                </a:solidFill>
                <a:ea typeface="+mn-lt"/>
                <a:cs typeface="+mn-lt"/>
              </a:rPr>
              <a:t>Cathode research and diagnostics</a:t>
            </a:r>
          </a:p>
          <a:p>
            <a:pPr marL="314322" indent="-212882">
              <a:spcBef>
                <a:spcPts val="405"/>
              </a:spcBef>
              <a:buFont typeface="Arial"/>
              <a:buChar char="•"/>
            </a:pPr>
            <a:r>
              <a:rPr lang="en-US" sz="1080" dirty="0">
                <a:solidFill>
                  <a:schemeClr val="accent3"/>
                </a:solidFill>
                <a:ea typeface="+mn-lt"/>
                <a:cs typeface="+mn-lt"/>
              </a:rPr>
              <a:t>Physics of high-gradient breakdown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FD90BC-CB4E-7062-E5DB-ADB7A60C7EA6}"/>
              </a:ext>
            </a:extLst>
          </p:cNvPr>
          <p:cNvSpPr txBox="1"/>
          <p:nvPr/>
        </p:nvSpPr>
        <p:spPr>
          <a:xfrm>
            <a:off x="4885860" y="1274005"/>
            <a:ext cx="3223743" cy="711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2296" tIns="41148" rIns="82296" bIns="41148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405"/>
              </a:spcBef>
            </a:pPr>
            <a:r>
              <a:rPr lang="en-US" sz="1260" b="1" dirty="0">
                <a:solidFill>
                  <a:schemeClr val="accent6"/>
                </a:solidFill>
                <a:ea typeface="+mn-lt"/>
                <a:cs typeface="+mn-lt"/>
              </a:rPr>
              <a:t>Witness RF photoinjector (15 MeV)</a:t>
            </a:r>
            <a:endParaRPr lang="en-US" sz="1260" dirty="0">
              <a:solidFill>
                <a:schemeClr val="accent6"/>
              </a:solidFill>
              <a:ea typeface="+mn-lt"/>
              <a:cs typeface="+mn-lt"/>
            </a:endParaRPr>
          </a:p>
          <a:p>
            <a:pPr marL="314322" indent="-212882">
              <a:spcBef>
                <a:spcPts val="405"/>
              </a:spcBef>
              <a:buFont typeface="Arial"/>
              <a:buChar char="•"/>
            </a:pPr>
            <a:r>
              <a:rPr lang="en-US" sz="1080" dirty="0">
                <a:solidFill>
                  <a:schemeClr val="accent6"/>
                </a:solidFill>
                <a:ea typeface="+mn-lt"/>
                <a:cs typeface="+mn-lt"/>
              </a:rPr>
              <a:t>Provides two-beam capability</a:t>
            </a:r>
          </a:p>
          <a:p>
            <a:pPr marL="314322" indent="-212882">
              <a:spcBef>
                <a:spcPts val="405"/>
              </a:spcBef>
              <a:buFont typeface="Arial"/>
              <a:buChar char="•"/>
            </a:pPr>
            <a:r>
              <a:rPr lang="en-US" sz="1080" dirty="0">
                <a:solidFill>
                  <a:schemeClr val="accent6"/>
                </a:solidFill>
                <a:ea typeface="+mn-lt"/>
                <a:cs typeface="+mn-lt"/>
              </a:rPr>
              <a:t>Bright beams for low-energy experiments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E94888-DA22-B496-294D-27EB1EBE21CC}"/>
              </a:ext>
            </a:extLst>
          </p:cNvPr>
          <p:cNvSpPr txBox="1"/>
          <p:nvPr/>
        </p:nvSpPr>
        <p:spPr>
          <a:xfrm>
            <a:off x="4542893" y="3727195"/>
            <a:ext cx="2570165" cy="711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2296" tIns="41148" rIns="82296" bIns="41148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405"/>
              </a:spcBef>
            </a:pPr>
            <a:r>
              <a:rPr lang="en-US" sz="1260" b="1" dirty="0">
                <a:solidFill>
                  <a:srgbClr val="FF6632"/>
                </a:solidFill>
                <a:ea typeface="+mn-lt"/>
                <a:cs typeface="+mn-lt"/>
              </a:rPr>
              <a:t>Experimental Switchyard </a:t>
            </a:r>
            <a:endParaRPr lang="en-US" sz="1260" dirty="0">
              <a:solidFill>
                <a:srgbClr val="FF6632"/>
              </a:solidFill>
              <a:ea typeface="+mn-lt"/>
              <a:cs typeface="+mn-lt"/>
            </a:endParaRPr>
          </a:p>
          <a:p>
            <a:pPr indent="-212882">
              <a:spcBef>
                <a:spcPts val="405"/>
              </a:spcBef>
              <a:buFont typeface="Arial"/>
              <a:buChar char="•"/>
            </a:pPr>
            <a:r>
              <a:rPr lang="en-US" sz="1080" dirty="0">
                <a:solidFill>
                  <a:srgbClr val="FF6632"/>
                </a:solidFill>
                <a:ea typeface="+mn-lt"/>
                <a:cs typeface="+mn-lt"/>
              </a:rPr>
              <a:t>Highly reconfigurable </a:t>
            </a:r>
          </a:p>
          <a:p>
            <a:pPr indent="-212882">
              <a:spcBef>
                <a:spcPts val="405"/>
              </a:spcBef>
              <a:buFont typeface="Arial"/>
              <a:buChar char="•"/>
            </a:pPr>
            <a:r>
              <a:rPr lang="en-US" sz="1080" dirty="0">
                <a:solidFill>
                  <a:srgbClr val="FF6632"/>
                </a:solidFill>
                <a:ea typeface="+mn-lt"/>
                <a:cs typeface="+mn-lt"/>
              </a:rPr>
              <a:t>6D phase space manipulation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1FE67AB-278E-2AEF-0270-CE0A1A3607D4}"/>
              </a:ext>
            </a:extLst>
          </p:cNvPr>
          <p:cNvSpPr/>
          <p:nvPr/>
        </p:nvSpPr>
        <p:spPr>
          <a:xfrm>
            <a:off x="2432037" y="2105835"/>
            <a:ext cx="4862840" cy="1577340"/>
          </a:xfrm>
          <a:custGeom>
            <a:avLst/>
            <a:gdLst>
              <a:gd name="connsiteX0" fmla="*/ 0 w 5334000"/>
              <a:gd name="connsiteY0" fmla="*/ 0 h 1752600"/>
              <a:gd name="connsiteX1" fmla="*/ 247650 w 5334000"/>
              <a:gd name="connsiteY1" fmla="*/ 1752600 h 1752600"/>
              <a:gd name="connsiteX2" fmla="*/ 5334000 w 5334000"/>
              <a:gd name="connsiteY2" fmla="*/ 1752600 h 1752600"/>
              <a:gd name="connsiteX3" fmla="*/ 5157787 w 5334000"/>
              <a:gd name="connsiteY3" fmla="*/ 595313 h 1752600"/>
              <a:gd name="connsiteX4" fmla="*/ 3890962 w 5334000"/>
              <a:gd name="connsiteY4" fmla="*/ 595313 h 1752600"/>
              <a:gd name="connsiteX5" fmla="*/ 3762375 w 5334000"/>
              <a:gd name="connsiteY5" fmla="*/ 0 h 1752600"/>
              <a:gd name="connsiteX6" fmla="*/ 0 w 5334000"/>
              <a:gd name="connsiteY6" fmla="*/ 0 h 1752600"/>
              <a:gd name="connsiteX0" fmla="*/ 0 w 5403156"/>
              <a:gd name="connsiteY0" fmla="*/ 0 h 1752600"/>
              <a:gd name="connsiteX1" fmla="*/ 247650 w 5403156"/>
              <a:gd name="connsiteY1" fmla="*/ 1752600 h 1752600"/>
              <a:gd name="connsiteX2" fmla="*/ 5403156 w 5403156"/>
              <a:gd name="connsiteY2" fmla="*/ 1752600 h 1752600"/>
              <a:gd name="connsiteX3" fmla="*/ 5157787 w 5403156"/>
              <a:gd name="connsiteY3" fmla="*/ 595313 h 1752600"/>
              <a:gd name="connsiteX4" fmla="*/ 3890962 w 5403156"/>
              <a:gd name="connsiteY4" fmla="*/ 595313 h 1752600"/>
              <a:gd name="connsiteX5" fmla="*/ 3762375 w 5403156"/>
              <a:gd name="connsiteY5" fmla="*/ 0 h 1752600"/>
              <a:gd name="connsiteX6" fmla="*/ 0 w 5403156"/>
              <a:gd name="connsiteY6" fmla="*/ 0 h 1752600"/>
              <a:gd name="connsiteX0" fmla="*/ 0 w 5403156"/>
              <a:gd name="connsiteY0" fmla="*/ 0 h 1752600"/>
              <a:gd name="connsiteX1" fmla="*/ 247650 w 5403156"/>
              <a:gd name="connsiteY1" fmla="*/ 1752600 h 1752600"/>
              <a:gd name="connsiteX2" fmla="*/ 5403156 w 5403156"/>
              <a:gd name="connsiteY2" fmla="*/ 1752600 h 1752600"/>
              <a:gd name="connsiteX3" fmla="*/ 5110162 w 5403156"/>
              <a:gd name="connsiteY3" fmla="*/ 592138 h 1752600"/>
              <a:gd name="connsiteX4" fmla="*/ 3890962 w 5403156"/>
              <a:gd name="connsiteY4" fmla="*/ 595313 h 1752600"/>
              <a:gd name="connsiteX5" fmla="*/ 3762375 w 5403156"/>
              <a:gd name="connsiteY5" fmla="*/ 0 h 1752600"/>
              <a:gd name="connsiteX6" fmla="*/ 0 w 5403156"/>
              <a:gd name="connsiteY6" fmla="*/ 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03156" h="1752600">
                <a:moveTo>
                  <a:pt x="0" y="0"/>
                </a:moveTo>
                <a:lnTo>
                  <a:pt x="247650" y="1752600"/>
                </a:lnTo>
                <a:lnTo>
                  <a:pt x="5403156" y="1752600"/>
                </a:lnTo>
                <a:lnTo>
                  <a:pt x="5110162" y="592138"/>
                </a:lnTo>
                <a:lnTo>
                  <a:pt x="3890962" y="595313"/>
                </a:lnTo>
                <a:lnTo>
                  <a:pt x="3762375" y="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FF66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C776E18F-FD04-DCA6-7B90-0AC5363060E4}"/>
              </a:ext>
            </a:extLst>
          </p:cNvPr>
          <p:cNvSpPr/>
          <p:nvPr/>
        </p:nvSpPr>
        <p:spPr>
          <a:xfrm flipV="1">
            <a:off x="766575" y="2742009"/>
            <a:ext cx="1719469" cy="461965"/>
          </a:xfrm>
          <a:prstGeom prst="parallelogram">
            <a:avLst>
              <a:gd name="adj" fmla="val 14655"/>
            </a:avLst>
          </a:prstGeom>
          <a:noFill/>
          <a:ln w="28575">
            <a:solidFill>
              <a:srgbClr val="0082C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647013F-CDB8-0E76-B7A9-EBEE46B1023D}"/>
              </a:ext>
            </a:extLst>
          </p:cNvPr>
          <p:cNvSpPr/>
          <p:nvPr/>
        </p:nvSpPr>
        <p:spPr>
          <a:xfrm>
            <a:off x="780291" y="2563918"/>
            <a:ext cx="1546732" cy="113259"/>
          </a:xfrm>
          <a:prstGeom prst="right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FAC11D-0031-54D1-3254-676B1275F6DA}"/>
              </a:ext>
            </a:extLst>
          </p:cNvPr>
          <p:cNvSpPr txBox="1"/>
          <p:nvPr/>
        </p:nvSpPr>
        <p:spPr>
          <a:xfrm>
            <a:off x="6882577" y="3926406"/>
            <a:ext cx="2063184" cy="9294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2296" tIns="41148" rIns="82296" bIns="41148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405"/>
              </a:spcBef>
            </a:pPr>
            <a:r>
              <a:rPr lang="en-US" sz="1200" b="1" dirty="0">
                <a:solidFill>
                  <a:srgbClr val="000000"/>
                </a:solidFill>
                <a:ea typeface="+mn-lt"/>
                <a:cs typeface="+mn-lt"/>
              </a:rPr>
              <a:t>Laser</a:t>
            </a:r>
          </a:p>
          <a:p>
            <a:pPr marL="314322" indent="-212882">
              <a:spcBef>
                <a:spcPts val="405"/>
              </a:spcBef>
              <a:buFont typeface="Arial"/>
              <a:buChar char="•"/>
            </a:pPr>
            <a:r>
              <a:rPr lang="pt-BR" sz="1050" dirty="0">
                <a:solidFill>
                  <a:srgbClr val="000000"/>
                </a:solidFill>
                <a:ea typeface="+mn-lt"/>
                <a:cs typeface="+mn-lt"/>
              </a:rPr>
              <a:t>100 mJ (IR), 10 mJ (UV),</a:t>
            </a:r>
          </a:p>
          <a:p>
            <a:pPr marL="314322" indent="-212882">
              <a:spcBef>
                <a:spcPts val="405"/>
              </a:spcBef>
              <a:buFont typeface="Arial"/>
              <a:buChar char="•"/>
            </a:pPr>
            <a:r>
              <a:rPr lang="pt-BR" sz="1050" dirty="0">
                <a:solidFill>
                  <a:srgbClr val="000000"/>
                </a:solidFill>
                <a:ea typeface="+mn-lt"/>
                <a:cs typeface="+mn-lt"/>
              </a:rPr>
              <a:t>300 fs – 6 ps (UV)</a:t>
            </a:r>
          </a:p>
          <a:p>
            <a:pPr marL="314322" indent="-212882">
              <a:spcBef>
                <a:spcPts val="405"/>
              </a:spcBef>
              <a:buFont typeface="Arial"/>
              <a:buChar char="•"/>
            </a:pPr>
            <a:r>
              <a:rPr lang="pt-BR" sz="1050" dirty="0">
                <a:solidFill>
                  <a:srgbClr val="000000"/>
                </a:solidFill>
                <a:ea typeface="+mn-lt"/>
                <a:cs typeface="+mn-lt"/>
              </a:rPr>
              <a:t>temporal shaping</a:t>
            </a:r>
            <a:endParaRPr lang="en-US" sz="1050" dirty="0">
              <a:solidFill>
                <a:srgbClr val="000000"/>
              </a:solidFill>
              <a:ea typeface="+mn-lt"/>
              <a:cs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D127C5-32FF-3EC4-3150-5D1FF755B329}"/>
              </a:ext>
            </a:extLst>
          </p:cNvPr>
          <p:cNvSpPr txBox="1"/>
          <p:nvPr/>
        </p:nvSpPr>
        <p:spPr>
          <a:xfrm>
            <a:off x="6920677" y="4061"/>
            <a:ext cx="2223063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hlinkClick r:id="rId3"/>
              </a:rPr>
              <a:t>https://www.anl.gov/awa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433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FCB61E5-F396-AF2E-278B-A4D7BE14D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9525"/>
            <a:ext cx="8372901" cy="421379"/>
          </a:xfrm>
        </p:spPr>
        <p:txBody>
          <a:bodyPr/>
          <a:lstStyle/>
          <a:p>
            <a:r>
              <a:rPr lang="en-US" altLang="zh-CN" sz="2160" dirty="0"/>
              <a:t>The Argonne Wakefield accelerator</a:t>
            </a:r>
            <a:endParaRPr lang="en-US" sz="216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74ED91-B79E-54D5-60C8-DCAC0450AD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2" y="525308"/>
            <a:ext cx="3254098" cy="374786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sz="2000" dirty="0"/>
              <a:t>he AWA Facility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A56C48-44CF-1A9F-5876-436DC0B0C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502" y="3753500"/>
            <a:ext cx="4035233" cy="50934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F421E2-9688-7F77-B604-6C9CC2AED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426" y="929319"/>
            <a:ext cx="7593806" cy="23324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ADCFF3-A343-511A-A0DD-DE53820E32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312" y="3143900"/>
            <a:ext cx="7806033" cy="8071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A9E193A-6225-02D8-FF0D-67E23BDA00F6}"/>
              </a:ext>
            </a:extLst>
          </p:cNvPr>
          <p:cNvSpPr/>
          <p:nvPr/>
        </p:nvSpPr>
        <p:spPr>
          <a:xfrm>
            <a:off x="1287608" y="4323032"/>
            <a:ext cx="617220" cy="134853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" dirty="0"/>
              <a:t>Witness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0D4EEE-88B0-5021-4825-C1BE5CB8F6FA}"/>
              </a:ext>
            </a:extLst>
          </p:cNvPr>
          <p:cNvSpPr/>
          <p:nvPr/>
        </p:nvSpPr>
        <p:spPr>
          <a:xfrm>
            <a:off x="6793992" y="3258864"/>
            <a:ext cx="617220" cy="134853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" dirty="0"/>
              <a:t>Drive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6297458-E1AA-E393-060E-B684287ECB56}"/>
              </a:ext>
            </a:extLst>
          </p:cNvPr>
          <p:cNvCxnSpPr>
            <a:stCxn id="11" idx="1"/>
          </p:cNvCxnSpPr>
          <p:nvPr/>
        </p:nvCxnSpPr>
        <p:spPr>
          <a:xfrm flipH="1" flipV="1">
            <a:off x="6169990" y="3326290"/>
            <a:ext cx="62400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A58B00-3605-F2FC-8E56-68D67880FB59}"/>
              </a:ext>
            </a:extLst>
          </p:cNvPr>
          <p:cNvCxnSpPr/>
          <p:nvPr/>
        </p:nvCxnSpPr>
        <p:spPr>
          <a:xfrm flipV="1">
            <a:off x="1904828" y="4390457"/>
            <a:ext cx="6172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72C20318-5737-9200-1271-DF0DEBB8CAC5}"/>
              </a:ext>
            </a:extLst>
          </p:cNvPr>
          <p:cNvSpPr/>
          <p:nvPr/>
        </p:nvSpPr>
        <p:spPr>
          <a:xfrm>
            <a:off x="5173735" y="1179577"/>
            <a:ext cx="1193292" cy="328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AWA Bunker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9B23AE-9B9D-BAC0-EE0C-F3066E5FBED2}"/>
              </a:ext>
            </a:extLst>
          </p:cNvPr>
          <p:cNvSpPr/>
          <p:nvPr/>
        </p:nvSpPr>
        <p:spPr>
          <a:xfrm>
            <a:off x="6259068" y="4133430"/>
            <a:ext cx="1675714" cy="46143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AWA Vacuum and Experimental Zones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3AA1A61-566A-7DF1-BA1E-D715671AB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5846" y="3128834"/>
            <a:ext cx="689631" cy="26005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A330F6E-ABCA-671B-E2E1-90DA9561D265}"/>
              </a:ext>
            </a:extLst>
          </p:cNvPr>
          <p:cNvSpPr/>
          <p:nvPr/>
        </p:nvSpPr>
        <p:spPr>
          <a:xfrm>
            <a:off x="4942722" y="2984978"/>
            <a:ext cx="415876" cy="134853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" dirty="0"/>
              <a:t>ACT</a:t>
            </a: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10A9F45C-8264-A206-5527-3D9A7E9FB679}"/>
              </a:ext>
            </a:extLst>
          </p:cNvPr>
          <p:cNvSpPr/>
          <p:nvPr/>
        </p:nvSpPr>
        <p:spPr>
          <a:xfrm rot="14901655">
            <a:off x="1484288" y="1952721"/>
            <a:ext cx="1870629" cy="2037150"/>
          </a:xfrm>
          <a:prstGeom prst="arc">
            <a:avLst/>
          </a:prstGeom>
          <a:ln w="38100"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996FF2-00A1-F3F8-D7E1-E3F06C241955}"/>
              </a:ext>
            </a:extLst>
          </p:cNvPr>
          <p:cNvSpPr txBox="1"/>
          <p:nvPr/>
        </p:nvSpPr>
        <p:spPr>
          <a:xfrm>
            <a:off x="1705334" y="2562456"/>
            <a:ext cx="237347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>
                <a:solidFill>
                  <a:srgbClr val="00B050"/>
                </a:solidFill>
              </a:rPr>
              <a:t>EXPERIMENTAL AREA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F2734741-D783-8DE3-BD75-38F4304E13DB}"/>
              </a:ext>
            </a:extLst>
          </p:cNvPr>
          <p:cNvSpPr/>
          <p:nvPr/>
        </p:nvSpPr>
        <p:spPr>
          <a:xfrm rot="14901655">
            <a:off x="4094850" y="2443187"/>
            <a:ext cx="1088372" cy="1011435"/>
          </a:xfrm>
          <a:prstGeom prst="arc">
            <a:avLst>
              <a:gd name="adj1" fmla="val 15518468"/>
              <a:gd name="adj2" fmla="val 21505508"/>
            </a:avLst>
          </a:prstGeom>
          <a:ln w="38100"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B23B72-6F1F-D2DE-5B34-A574A50F4F67}"/>
              </a:ext>
            </a:extLst>
          </p:cNvPr>
          <p:cNvSpPr txBox="1"/>
          <p:nvPr/>
        </p:nvSpPr>
        <p:spPr>
          <a:xfrm>
            <a:off x="5858488" y="520150"/>
            <a:ext cx="3105448" cy="5286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192882" indent="-192882">
              <a:buFont typeface="Arial" panose="020B0604020202020204" pitchFamily="34" charset="0"/>
              <a:buChar char="•"/>
            </a:pPr>
            <a:r>
              <a:rPr lang="en-US" sz="945" dirty="0"/>
              <a:t>Zones 2-5 are experimental areas</a:t>
            </a:r>
          </a:p>
          <a:p>
            <a:pPr marL="192882" indent="-192882">
              <a:buFont typeface="Arial" panose="020B0604020202020204" pitchFamily="34" charset="0"/>
              <a:buChar char="•"/>
            </a:pPr>
            <a:r>
              <a:rPr lang="en-US" sz="945" dirty="0"/>
              <a:t>Zones 2, 4, and 5 have ~ 1 m experimental area</a:t>
            </a:r>
          </a:p>
          <a:p>
            <a:pPr marL="192882" indent="-192882">
              <a:buFont typeface="Arial" panose="020B0604020202020204" pitchFamily="34" charset="0"/>
              <a:buChar char="•"/>
            </a:pPr>
            <a:r>
              <a:rPr lang="en-US" sz="945" dirty="0"/>
              <a:t>Zones 3A &amp; 3B are fully re-configurable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13E0D7-B22D-8ADD-236E-50DDE1CBB99D}"/>
              </a:ext>
            </a:extLst>
          </p:cNvPr>
          <p:cNvSpPr txBox="1"/>
          <p:nvPr/>
        </p:nvSpPr>
        <p:spPr>
          <a:xfrm>
            <a:off x="6756179" y="181970"/>
            <a:ext cx="1310067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</a:rPr>
              <a:t>5 Zones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075E8D6-6FD4-B760-BE69-3F53CDA89933}"/>
              </a:ext>
            </a:extLst>
          </p:cNvPr>
          <p:cNvSpPr txBox="1">
            <a:spLocks/>
          </p:cNvSpPr>
          <p:nvPr/>
        </p:nvSpPr>
        <p:spPr>
          <a:xfrm>
            <a:off x="4410436" y="4760588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>
                <a:solidFill>
                  <a:srgbClr val="111111"/>
                </a:solidFill>
              </a:rPr>
              <a:pPr/>
              <a:t>7</a:t>
            </a:fld>
            <a:r>
              <a:rPr lang="en-US">
                <a:solidFill>
                  <a:srgbClr val="111111"/>
                </a:solidFill>
              </a:rPr>
              <a:t>/36</a:t>
            </a:r>
            <a:endParaRPr lang="en-US" dirty="0">
              <a:solidFill>
                <a:srgbClr val="11111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973BEC-9EDA-7AC5-C7B8-81A2303FF239}"/>
              </a:ext>
            </a:extLst>
          </p:cNvPr>
          <p:cNvSpPr txBox="1"/>
          <p:nvPr/>
        </p:nvSpPr>
        <p:spPr>
          <a:xfrm>
            <a:off x="6216596" y="1120807"/>
            <a:ext cx="2918072" cy="369332"/>
          </a:xfrm>
          <a:prstGeom prst="rect">
            <a:avLst/>
          </a:prstGeom>
          <a:noFill/>
          <a:ln>
            <a:solidFill>
              <a:srgbClr val="11111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6"/>
              </a:rPr>
              <a:t>https://www.anl.gov/awa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6268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524C25-ECA9-EA90-1B96-1EF7C1F8AF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        The three </a:t>
            </a:r>
            <a:r>
              <a:rPr lang="en-US" dirty="0" err="1"/>
              <a:t>awa</a:t>
            </a:r>
            <a:r>
              <a:rPr lang="en-US" dirty="0"/>
              <a:t> research themes</a:t>
            </a:r>
          </a:p>
          <a:p>
            <a:r>
              <a:rPr lang="en-US" dirty="0"/>
              <a:t>                                       To</a:t>
            </a:r>
          </a:p>
          <a:p>
            <a:r>
              <a:rPr lang="en-US" dirty="0"/>
              <a:t>                           support </a:t>
            </a:r>
            <a:r>
              <a:rPr lang="en-US" dirty="0" err="1"/>
              <a:t>swfa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F0D5E-5432-E69F-05BC-F9E911E7993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4846638"/>
            <a:ext cx="457200" cy="138112"/>
          </a:xfrm>
        </p:spPr>
        <p:txBody>
          <a:bodyPr/>
          <a:lstStyle/>
          <a:p>
            <a:fld id="{AEFAAC5A-9C4F-4278-920D-DF2BAB595749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89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AC9A7-569D-0EA7-DCA4-380CB39E1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770"/>
            <a:ext cx="8372901" cy="428417"/>
          </a:xfrm>
        </p:spPr>
        <p:txBody>
          <a:bodyPr/>
          <a:lstStyle/>
          <a:p>
            <a:r>
              <a:rPr lang="en-US" sz="2400" dirty="0"/>
              <a:t>AWA Research themes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01AF7-C26C-296F-64E2-F787071FC3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919854" y="625935"/>
            <a:ext cx="3272826" cy="374786"/>
          </a:xfrm>
        </p:spPr>
        <p:txBody>
          <a:bodyPr/>
          <a:lstStyle/>
          <a:p>
            <a:r>
              <a:rPr lang="en-US" dirty="0"/>
              <a:t>Timeless research themes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76EEB7-D01D-0283-09A1-15BF083CF6D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C370137-C300-073B-7A32-0BC621F6036F}"/>
              </a:ext>
            </a:extLst>
          </p:cNvPr>
          <p:cNvSpPr txBox="1">
            <a:spLocks/>
          </p:cNvSpPr>
          <p:nvPr/>
        </p:nvSpPr>
        <p:spPr>
          <a:xfrm>
            <a:off x="-769620" y="5045075"/>
            <a:ext cx="457200" cy="138113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00" b="0" i="0" u="none" strike="noStrike" cap="none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AEFAAC5A-9C4F-4278-920D-DF2BAB595749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5533E30-34A4-689B-9E28-0661B4E15BBF}"/>
              </a:ext>
            </a:extLst>
          </p:cNvPr>
          <p:cNvCxnSpPr>
            <a:cxnSpLocks/>
          </p:cNvCxnSpPr>
          <p:nvPr/>
        </p:nvCxnSpPr>
        <p:spPr>
          <a:xfrm>
            <a:off x="2415652" y="3287486"/>
            <a:ext cx="3735763" cy="71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ight Arrow 2">
            <a:extLst>
              <a:ext uri="{FF2B5EF4-FFF2-40B4-BE49-F238E27FC236}">
                <a16:creationId xmlns:a16="http://schemas.microsoft.com/office/drawing/2014/main" id="{E51F985F-0A21-36DA-91F2-4AF2C04A9874}"/>
              </a:ext>
            </a:extLst>
          </p:cNvPr>
          <p:cNvSpPr/>
          <p:nvPr/>
        </p:nvSpPr>
        <p:spPr>
          <a:xfrm>
            <a:off x="825433" y="1781267"/>
            <a:ext cx="6213542" cy="165341"/>
          </a:xfrm>
          <a:prstGeom prst="rightArrow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3" name="Rounded Rectangle 28">
            <a:extLst>
              <a:ext uri="{FF2B5EF4-FFF2-40B4-BE49-F238E27FC236}">
                <a16:creationId xmlns:a16="http://schemas.microsoft.com/office/drawing/2014/main" id="{BBDA9D5E-A758-0EF3-482E-A24299A6B704}"/>
              </a:ext>
            </a:extLst>
          </p:cNvPr>
          <p:cNvSpPr/>
          <p:nvPr/>
        </p:nvSpPr>
        <p:spPr>
          <a:xfrm>
            <a:off x="752822" y="1628398"/>
            <a:ext cx="1662831" cy="472781"/>
          </a:xfrm>
          <a:prstGeom prst="roundRect">
            <a:avLst>
              <a:gd name="adj" fmla="val 0"/>
            </a:avLst>
          </a:prstGeom>
          <a:solidFill>
            <a:srgbClr val="FF000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Beam Production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665262-0310-B8EA-E7F9-9D69FB91C24E}"/>
              </a:ext>
            </a:extLst>
          </p:cNvPr>
          <p:cNvGrpSpPr/>
          <p:nvPr/>
        </p:nvGrpSpPr>
        <p:grpSpPr>
          <a:xfrm>
            <a:off x="587580" y="2459872"/>
            <a:ext cx="1993312" cy="1889451"/>
            <a:chOff x="271382" y="2935417"/>
            <a:chExt cx="3532387" cy="3348330"/>
          </a:xfrm>
        </p:grpSpPr>
        <p:pic>
          <p:nvPicPr>
            <p:cNvPr id="135" name="Picture 4" descr="Image result for electron photoinjector">
              <a:extLst>
                <a:ext uri="{FF2B5EF4-FFF2-40B4-BE49-F238E27FC236}">
                  <a16:creationId xmlns:a16="http://schemas.microsoft.com/office/drawing/2014/main" id="{57DFBDA1-89BA-FDE7-8C3E-856EB23523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382" y="2941173"/>
              <a:ext cx="3008730" cy="22565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507A008D-6A25-4F1F-46CD-241FA922B01A}"/>
                </a:ext>
              </a:extLst>
            </p:cNvPr>
            <p:cNvSpPr txBox="1"/>
            <p:nvPr/>
          </p:nvSpPr>
          <p:spPr>
            <a:xfrm>
              <a:off x="446340" y="5138373"/>
              <a:ext cx="3185427" cy="1145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57175" indent="-257175">
                <a:buFont typeface="Arial" panose="020B0604020202020204" pitchFamily="34" charset="0"/>
                <a:buChar char="−"/>
              </a:pPr>
              <a:r>
                <a:rPr lang="en-US" sz="1200" dirty="0">
                  <a:solidFill>
                    <a:srgbClr val="3333FF"/>
                  </a:solidFill>
                </a:rPr>
                <a:t>Electron sources </a:t>
              </a:r>
            </a:p>
            <a:p>
              <a:pPr marL="415767" lvl="1" indent="-257175">
                <a:buFont typeface="Arial" panose="020B0604020202020204" pitchFamily="34" charset="0"/>
                <a:buChar char="−"/>
              </a:pPr>
              <a:r>
                <a:rPr lang="en-US" sz="1200" dirty="0">
                  <a:solidFill>
                    <a:srgbClr val="3333FF"/>
                  </a:solidFill>
                </a:rPr>
                <a:t>High-brightness</a:t>
              </a:r>
            </a:p>
            <a:p>
              <a:pPr marL="415767" lvl="1" indent="-257175">
                <a:buFont typeface="Arial" panose="020B0604020202020204" pitchFamily="34" charset="0"/>
                <a:buChar char="−"/>
              </a:pPr>
              <a:r>
                <a:rPr lang="en-US" sz="1200" dirty="0">
                  <a:solidFill>
                    <a:srgbClr val="3333FF"/>
                  </a:solidFill>
                </a:rPr>
                <a:t>High-intensity</a:t>
              </a:r>
            </a:p>
          </p:txBody>
        </p:sp>
        <p:cxnSp>
          <p:nvCxnSpPr>
            <p:cNvPr id="137" name="Straight Arrow Connector 136">
              <a:extLst>
                <a:ext uri="{FF2B5EF4-FFF2-40B4-BE49-F238E27FC236}">
                  <a16:creationId xmlns:a16="http://schemas.microsoft.com/office/drawing/2014/main" id="{349CE2EA-4A4F-D8A7-013D-93A0FA38B785}"/>
                </a:ext>
              </a:extLst>
            </p:cNvPr>
            <p:cNvCxnSpPr/>
            <p:nvPr/>
          </p:nvCxnSpPr>
          <p:spPr>
            <a:xfrm>
              <a:off x="673894" y="4364831"/>
              <a:ext cx="3129875" cy="0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D3983383-7C66-C8C2-CDA9-C73FE9940AF2}"/>
                </a:ext>
              </a:extLst>
            </p:cNvPr>
            <p:cNvSpPr txBox="1"/>
            <p:nvPr/>
          </p:nvSpPr>
          <p:spPr>
            <a:xfrm>
              <a:off x="576289" y="2935417"/>
              <a:ext cx="2703821" cy="4636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000000"/>
                  </a:solidFill>
                </a:rPr>
                <a:t>e.g. RF Photoinjector</a:t>
              </a: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CEDB708-428A-EF17-03EB-F99BB90675EE}"/>
              </a:ext>
            </a:extLst>
          </p:cNvPr>
          <p:cNvCxnSpPr>
            <a:cxnSpLocks/>
          </p:cNvCxnSpPr>
          <p:nvPr/>
        </p:nvCxnSpPr>
        <p:spPr>
          <a:xfrm>
            <a:off x="6190735" y="3291600"/>
            <a:ext cx="434256" cy="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5B212D3-2565-3073-38E7-574E20A14D21}"/>
              </a:ext>
            </a:extLst>
          </p:cNvPr>
          <p:cNvSpPr/>
          <p:nvPr/>
        </p:nvSpPr>
        <p:spPr>
          <a:xfrm>
            <a:off x="682363" y="1365137"/>
            <a:ext cx="1803747" cy="3159965"/>
          </a:xfrm>
          <a:prstGeom prst="roundRect">
            <a:avLst/>
          </a:prstGeom>
          <a:noFill/>
          <a:ln w="38100">
            <a:solidFill>
              <a:srgbClr val="2BAD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1CA4DDB-B8ED-89ED-B6B4-527FA3868B8A}"/>
              </a:ext>
            </a:extLst>
          </p:cNvPr>
          <p:cNvGrpSpPr/>
          <p:nvPr/>
        </p:nvGrpSpPr>
        <p:grpSpPr>
          <a:xfrm>
            <a:off x="2611631" y="1365137"/>
            <a:ext cx="1881308" cy="3159965"/>
            <a:chOff x="2917221" y="1032313"/>
            <a:chExt cx="2500427" cy="4199875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C06A65CC-2573-5418-2CC1-78802974108D}"/>
                </a:ext>
              </a:extLst>
            </p:cNvPr>
            <p:cNvSpPr/>
            <p:nvPr/>
          </p:nvSpPr>
          <p:spPr>
            <a:xfrm>
              <a:off x="3062409" y="1382211"/>
              <a:ext cx="2210051" cy="628368"/>
            </a:xfrm>
            <a:prstGeom prst="roundRect">
              <a:avLst>
                <a:gd name="adj" fmla="val 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</a:rPr>
                <a:t>Beam Manipulation</a:t>
              </a:r>
            </a:p>
          </p:txBody>
        </p:sp>
        <p:grpSp>
          <p:nvGrpSpPr>
            <p:cNvPr id="29" name="그룹 27">
              <a:extLst>
                <a:ext uri="{FF2B5EF4-FFF2-40B4-BE49-F238E27FC236}">
                  <a16:creationId xmlns:a16="http://schemas.microsoft.com/office/drawing/2014/main" id="{19B21F17-7915-3198-D5B5-EBCCD07130E7}"/>
                </a:ext>
              </a:extLst>
            </p:cNvPr>
            <p:cNvGrpSpPr/>
            <p:nvPr/>
          </p:nvGrpSpPr>
          <p:grpSpPr>
            <a:xfrm>
              <a:off x="2917221" y="3256260"/>
              <a:ext cx="2500427" cy="403392"/>
              <a:chOff x="548640" y="640080"/>
              <a:chExt cx="5855382" cy="672477"/>
            </a:xfrm>
          </p:grpSpPr>
          <p:cxnSp>
            <p:nvCxnSpPr>
              <p:cNvPr id="34" name="직선 연결선 29">
                <a:extLst>
                  <a:ext uri="{FF2B5EF4-FFF2-40B4-BE49-F238E27FC236}">
                    <a16:creationId xmlns:a16="http://schemas.microsoft.com/office/drawing/2014/main" id="{CC849D36-1071-1FA7-DF12-00828B1D8EAF}"/>
                  </a:ext>
                </a:extLst>
              </p:cNvPr>
              <p:cNvCxnSpPr/>
              <p:nvPr/>
            </p:nvCxnSpPr>
            <p:spPr>
              <a:xfrm>
                <a:off x="5936628" y="1193183"/>
                <a:ext cx="467394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직선 연결선 30">
                <a:extLst>
                  <a:ext uri="{FF2B5EF4-FFF2-40B4-BE49-F238E27FC236}">
                    <a16:creationId xmlns:a16="http://schemas.microsoft.com/office/drawing/2014/main" id="{8BF17A7B-1F69-6540-C6F4-CAE3D021AF01}"/>
                  </a:ext>
                </a:extLst>
              </p:cNvPr>
              <p:cNvCxnSpPr/>
              <p:nvPr/>
            </p:nvCxnSpPr>
            <p:spPr>
              <a:xfrm>
                <a:off x="1986991" y="970301"/>
                <a:ext cx="69696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직선 연결선 32">
                <a:extLst>
                  <a:ext uri="{FF2B5EF4-FFF2-40B4-BE49-F238E27FC236}">
                    <a16:creationId xmlns:a16="http://schemas.microsoft.com/office/drawing/2014/main" id="{C87336B8-0605-4A07-FB8F-92E0755C5ACE}"/>
                  </a:ext>
                </a:extLst>
              </p:cNvPr>
              <p:cNvCxnSpPr/>
              <p:nvPr/>
            </p:nvCxnSpPr>
            <p:spPr>
              <a:xfrm>
                <a:off x="4878079" y="968012"/>
                <a:ext cx="74052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직선 연결선 33">
                <a:extLst>
                  <a:ext uri="{FF2B5EF4-FFF2-40B4-BE49-F238E27FC236}">
                    <a16:creationId xmlns:a16="http://schemas.microsoft.com/office/drawing/2014/main" id="{6C15B769-C475-F478-D320-3785F970103F}"/>
                  </a:ext>
                </a:extLst>
              </p:cNvPr>
              <p:cNvCxnSpPr/>
              <p:nvPr/>
            </p:nvCxnSpPr>
            <p:spPr>
              <a:xfrm>
                <a:off x="2979637" y="747590"/>
                <a:ext cx="1524001" cy="9636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직선 연결선 34">
                <a:extLst>
                  <a:ext uri="{FF2B5EF4-FFF2-40B4-BE49-F238E27FC236}">
                    <a16:creationId xmlns:a16="http://schemas.microsoft.com/office/drawing/2014/main" id="{12084416-D423-73B7-356C-93EAF16A6FBF}"/>
                  </a:ext>
                </a:extLst>
              </p:cNvPr>
              <p:cNvCxnSpPr/>
              <p:nvPr/>
            </p:nvCxnSpPr>
            <p:spPr>
              <a:xfrm>
                <a:off x="548640" y="1191919"/>
                <a:ext cx="100188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9" name="그룹 35">
                <a:extLst>
                  <a:ext uri="{FF2B5EF4-FFF2-40B4-BE49-F238E27FC236}">
                    <a16:creationId xmlns:a16="http://schemas.microsoft.com/office/drawing/2014/main" id="{2F2FC089-3FFF-A5B8-A3FA-3186DA05A45A}"/>
                  </a:ext>
                </a:extLst>
              </p:cNvPr>
              <p:cNvGrpSpPr/>
              <p:nvPr/>
            </p:nvGrpSpPr>
            <p:grpSpPr>
              <a:xfrm>
                <a:off x="5138035" y="867179"/>
                <a:ext cx="229994" cy="217800"/>
                <a:chOff x="7390135" y="1764615"/>
                <a:chExt cx="190078" cy="210696"/>
              </a:xfrm>
            </p:grpSpPr>
            <p:sp>
              <p:nvSpPr>
                <p:cNvPr id="132" name="직사각형 89">
                  <a:extLst>
                    <a:ext uri="{FF2B5EF4-FFF2-40B4-BE49-F238E27FC236}">
                      <a16:creationId xmlns:a16="http://schemas.microsoft.com/office/drawing/2014/main" id="{87CD321D-4282-5473-BB3B-B7B65074CA02}"/>
                    </a:ext>
                  </a:extLst>
                </p:cNvPr>
                <p:cNvSpPr/>
                <p:nvPr/>
              </p:nvSpPr>
              <p:spPr>
                <a:xfrm>
                  <a:off x="7390135" y="1764616"/>
                  <a:ext cx="63085" cy="210695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33" name="직사각형 90">
                  <a:extLst>
                    <a:ext uri="{FF2B5EF4-FFF2-40B4-BE49-F238E27FC236}">
                      <a16:creationId xmlns:a16="http://schemas.microsoft.com/office/drawing/2014/main" id="{A40115CE-D63F-C352-B5E2-AB42CDA16481}"/>
                    </a:ext>
                  </a:extLst>
                </p:cNvPr>
                <p:cNvSpPr/>
                <p:nvPr/>
              </p:nvSpPr>
              <p:spPr>
                <a:xfrm>
                  <a:off x="7457865" y="1764615"/>
                  <a:ext cx="63085" cy="210695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34" name="직사각형 91">
                  <a:extLst>
                    <a:ext uri="{FF2B5EF4-FFF2-40B4-BE49-F238E27FC236}">
                      <a16:creationId xmlns:a16="http://schemas.microsoft.com/office/drawing/2014/main" id="{009285DD-9995-2971-BE94-4456F55D2B1B}"/>
                    </a:ext>
                  </a:extLst>
                </p:cNvPr>
                <p:cNvSpPr/>
                <p:nvPr/>
              </p:nvSpPr>
              <p:spPr>
                <a:xfrm>
                  <a:off x="7517128" y="1764615"/>
                  <a:ext cx="63085" cy="210695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40" name="그룹 36">
                <a:extLst>
                  <a:ext uri="{FF2B5EF4-FFF2-40B4-BE49-F238E27FC236}">
                    <a16:creationId xmlns:a16="http://schemas.microsoft.com/office/drawing/2014/main" id="{0E241671-A916-62F0-FD57-B0CE121553F4}"/>
                  </a:ext>
                </a:extLst>
              </p:cNvPr>
              <p:cNvGrpSpPr/>
              <p:nvPr/>
            </p:nvGrpSpPr>
            <p:grpSpPr>
              <a:xfrm>
                <a:off x="5507833" y="859108"/>
                <a:ext cx="554515" cy="434634"/>
                <a:chOff x="6234094" y="1368229"/>
                <a:chExt cx="458277" cy="359202"/>
              </a:xfrm>
            </p:grpSpPr>
            <p:cxnSp>
              <p:nvCxnSpPr>
                <p:cNvPr id="125" name="직선 연결선 86">
                  <a:extLst>
                    <a:ext uri="{FF2B5EF4-FFF2-40B4-BE49-F238E27FC236}">
                      <a16:creationId xmlns:a16="http://schemas.microsoft.com/office/drawing/2014/main" id="{E61DE5F9-672E-1F47-A49F-FF01481A803E}"/>
                    </a:ext>
                  </a:extLst>
                </p:cNvPr>
                <p:cNvCxnSpPr/>
                <p:nvPr/>
              </p:nvCxnSpPr>
              <p:spPr>
                <a:xfrm>
                  <a:off x="6283516" y="1450835"/>
                  <a:ext cx="304955" cy="179366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olid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직사각형 87">
                  <a:extLst>
                    <a:ext uri="{FF2B5EF4-FFF2-40B4-BE49-F238E27FC236}">
                      <a16:creationId xmlns:a16="http://schemas.microsoft.com/office/drawing/2014/main" id="{93497589-A68B-41BA-CF7E-63E3E74B7653}"/>
                    </a:ext>
                  </a:extLst>
                </p:cNvPr>
                <p:cNvSpPr/>
                <p:nvPr/>
              </p:nvSpPr>
              <p:spPr>
                <a:xfrm>
                  <a:off x="6542769" y="1547431"/>
                  <a:ext cx="149602" cy="1800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28" name="직사각형 88">
                  <a:extLst>
                    <a:ext uri="{FF2B5EF4-FFF2-40B4-BE49-F238E27FC236}">
                      <a16:creationId xmlns:a16="http://schemas.microsoft.com/office/drawing/2014/main" id="{F4ACCD9D-5CFF-2C62-2861-458EFE711A2E}"/>
                    </a:ext>
                  </a:extLst>
                </p:cNvPr>
                <p:cNvSpPr/>
                <p:nvPr/>
              </p:nvSpPr>
              <p:spPr>
                <a:xfrm>
                  <a:off x="6234094" y="1368229"/>
                  <a:ext cx="149602" cy="1800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41" name="그룹 37">
                <a:extLst>
                  <a:ext uri="{FF2B5EF4-FFF2-40B4-BE49-F238E27FC236}">
                    <a16:creationId xmlns:a16="http://schemas.microsoft.com/office/drawing/2014/main" id="{CD5C747C-5F16-8C4C-626F-80D2AD66CFE8}"/>
                  </a:ext>
                </a:extLst>
              </p:cNvPr>
              <p:cNvGrpSpPr/>
              <p:nvPr/>
            </p:nvGrpSpPr>
            <p:grpSpPr>
              <a:xfrm>
                <a:off x="4456950" y="648147"/>
                <a:ext cx="554514" cy="434635"/>
                <a:chOff x="4649467" y="1187211"/>
                <a:chExt cx="458277" cy="359202"/>
              </a:xfrm>
            </p:grpSpPr>
            <p:cxnSp>
              <p:nvCxnSpPr>
                <p:cNvPr id="64" name="직선 연결선 83">
                  <a:extLst>
                    <a:ext uri="{FF2B5EF4-FFF2-40B4-BE49-F238E27FC236}">
                      <a16:creationId xmlns:a16="http://schemas.microsoft.com/office/drawing/2014/main" id="{2EB7461E-7F98-E2F3-869E-60CA87DA691B}"/>
                    </a:ext>
                  </a:extLst>
                </p:cNvPr>
                <p:cNvCxnSpPr/>
                <p:nvPr/>
              </p:nvCxnSpPr>
              <p:spPr>
                <a:xfrm>
                  <a:off x="4717046" y="1279415"/>
                  <a:ext cx="315263" cy="18919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olid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직사각형 84">
                  <a:extLst>
                    <a:ext uri="{FF2B5EF4-FFF2-40B4-BE49-F238E27FC236}">
                      <a16:creationId xmlns:a16="http://schemas.microsoft.com/office/drawing/2014/main" id="{B19E7383-7EE4-B092-6FC8-1D90F0418F4E}"/>
                    </a:ext>
                  </a:extLst>
                </p:cNvPr>
                <p:cNvSpPr/>
                <p:nvPr/>
              </p:nvSpPr>
              <p:spPr>
                <a:xfrm>
                  <a:off x="4958142" y="1366413"/>
                  <a:ext cx="149602" cy="1800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124" name="직사각형 85">
                  <a:extLst>
                    <a:ext uri="{FF2B5EF4-FFF2-40B4-BE49-F238E27FC236}">
                      <a16:creationId xmlns:a16="http://schemas.microsoft.com/office/drawing/2014/main" id="{33EE142B-9C55-736F-A8AD-C248267DC362}"/>
                    </a:ext>
                  </a:extLst>
                </p:cNvPr>
                <p:cNvSpPr/>
                <p:nvPr/>
              </p:nvSpPr>
              <p:spPr>
                <a:xfrm>
                  <a:off x="4649467" y="1187211"/>
                  <a:ext cx="149602" cy="1800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42" name="그룹 38">
                <a:extLst>
                  <a:ext uri="{FF2B5EF4-FFF2-40B4-BE49-F238E27FC236}">
                    <a16:creationId xmlns:a16="http://schemas.microsoft.com/office/drawing/2014/main" id="{459ACB08-1A95-9E76-AE1F-02AE6DD0DC8E}"/>
                  </a:ext>
                </a:extLst>
              </p:cNvPr>
              <p:cNvGrpSpPr/>
              <p:nvPr/>
            </p:nvGrpSpPr>
            <p:grpSpPr>
              <a:xfrm>
                <a:off x="2559846" y="652289"/>
                <a:ext cx="554515" cy="435599"/>
                <a:chOff x="2680647" y="1184229"/>
                <a:chExt cx="458277" cy="360000"/>
              </a:xfrm>
            </p:grpSpPr>
            <p:cxnSp>
              <p:nvCxnSpPr>
                <p:cNvPr id="61" name="직선 연결선 80">
                  <a:extLst>
                    <a:ext uri="{FF2B5EF4-FFF2-40B4-BE49-F238E27FC236}">
                      <a16:creationId xmlns:a16="http://schemas.microsoft.com/office/drawing/2014/main" id="{CFD9BE1D-E0FC-948A-0BAD-6D8E3ADAFA26}"/>
                    </a:ext>
                  </a:extLst>
                </p:cNvPr>
                <p:cNvCxnSpPr/>
                <p:nvPr/>
              </p:nvCxnSpPr>
              <p:spPr>
                <a:xfrm flipV="1">
                  <a:off x="2765950" y="1262987"/>
                  <a:ext cx="306916" cy="20248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olid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직사각형 81">
                  <a:extLst>
                    <a:ext uri="{FF2B5EF4-FFF2-40B4-BE49-F238E27FC236}">
                      <a16:creationId xmlns:a16="http://schemas.microsoft.com/office/drawing/2014/main" id="{28AD61FC-07A8-9EAE-F7A7-2EA2A9672261}"/>
                    </a:ext>
                  </a:extLst>
                </p:cNvPr>
                <p:cNvSpPr/>
                <p:nvPr/>
              </p:nvSpPr>
              <p:spPr>
                <a:xfrm>
                  <a:off x="2989322" y="1184229"/>
                  <a:ext cx="149602" cy="1800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63" name="직사각형 82">
                  <a:extLst>
                    <a:ext uri="{FF2B5EF4-FFF2-40B4-BE49-F238E27FC236}">
                      <a16:creationId xmlns:a16="http://schemas.microsoft.com/office/drawing/2014/main" id="{5E6B3FB4-D4B6-F3B5-DAD9-C489A7B4E211}"/>
                    </a:ext>
                  </a:extLst>
                </p:cNvPr>
                <p:cNvSpPr/>
                <p:nvPr/>
              </p:nvSpPr>
              <p:spPr>
                <a:xfrm>
                  <a:off x="2680647" y="1364229"/>
                  <a:ext cx="149602" cy="1800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43" name="그룹 39">
                <a:extLst>
                  <a:ext uri="{FF2B5EF4-FFF2-40B4-BE49-F238E27FC236}">
                    <a16:creationId xmlns:a16="http://schemas.microsoft.com/office/drawing/2014/main" id="{A1FF11C7-912A-5C59-7515-88E19B5287D0}"/>
                  </a:ext>
                </a:extLst>
              </p:cNvPr>
              <p:cNvGrpSpPr/>
              <p:nvPr/>
            </p:nvGrpSpPr>
            <p:grpSpPr>
              <a:xfrm>
                <a:off x="1502852" y="870093"/>
                <a:ext cx="554515" cy="435600"/>
                <a:chOff x="1154365" y="1364229"/>
                <a:chExt cx="458277" cy="360000"/>
              </a:xfrm>
            </p:grpSpPr>
            <p:cxnSp>
              <p:nvCxnSpPr>
                <p:cNvPr id="58" name="직선 연결선 77">
                  <a:extLst>
                    <a:ext uri="{FF2B5EF4-FFF2-40B4-BE49-F238E27FC236}">
                      <a16:creationId xmlns:a16="http://schemas.microsoft.com/office/drawing/2014/main" id="{F4F7BCB0-10F4-7DBD-28B8-A8245D7C82EF}"/>
                    </a:ext>
                  </a:extLst>
                </p:cNvPr>
                <p:cNvCxnSpPr/>
                <p:nvPr/>
              </p:nvCxnSpPr>
              <p:spPr>
                <a:xfrm flipV="1">
                  <a:off x="1249847" y="1414211"/>
                  <a:ext cx="300146" cy="20705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olid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직사각형 78">
                  <a:extLst>
                    <a:ext uri="{FF2B5EF4-FFF2-40B4-BE49-F238E27FC236}">
                      <a16:creationId xmlns:a16="http://schemas.microsoft.com/office/drawing/2014/main" id="{B10A0DE8-A256-12E7-E487-37594D483A0C}"/>
                    </a:ext>
                  </a:extLst>
                </p:cNvPr>
                <p:cNvSpPr/>
                <p:nvPr/>
              </p:nvSpPr>
              <p:spPr>
                <a:xfrm>
                  <a:off x="1463040" y="1364229"/>
                  <a:ext cx="149602" cy="1800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60" name="직사각형 79">
                  <a:extLst>
                    <a:ext uri="{FF2B5EF4-FFF2-40B4-BE49-F238E27FC236}">
                      <a16:creationId xmlns:a16="http://schemas.microsoft.com/office/drawing/2014/main" id="{9A4730A2-D2B1-821A-2495-67E67BF79C1E}"/>
                    </a:ext>
                  </a:extLst>
                </p:cNvPr>
                <p:cNvSpPr/>
                <p:nvPr/>
              </p:nvSpPr>
              <p:spPr>
                <a:xfrm>
                  <a:off x="1154365" y="1544229"/>
                  <a:ext cx="149602" cy="1800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44" name="그룹 40">
                <a:extLst>
                  <a:ext uri="{FF2B5EF4-FFF2-40B4-BE49-F238E27FC236}">
                    <a16:creationId xmlns:a16="http://schemas.microsoft.com/office/drawing/2014/main" id="{BD749D98-E382-E7E1-0256-3F2BC3FE9524}"/>
                  </a:ext>
                </a:extLst>
              </p:cNvPr>
              <p:cNvGrpSpPr/>
              <p:nvPr/>
            </p:nvGrpSpPr>
            <p:grpSpPr>
              <a:xfrm>
                <a:off x="2187410" y="873967"/>
                <a:ext cx="229994" cy="217800"/>
                <a:chOff x="7390135" y="1764615"/>
                <a:chExt cx="190078" cy="210696"/>
              </a:xfrm>
            </p:grpSpPr>
            <p:sp>
              <p:nvSpPr>
                <p:cNvPr id="55" name="직사각형 74">
                  <a:extLst>
                    <a:ext uri="{FF2B5EF4-FFF2-40B4-BE49-F238E27FC236}">
                      <a16:creationId xmlns:a16="http://schemas.microsoft.com/office/drawing/2014/main" id="{AA42A57F-7A86-8F87-2DDF-09C65AE520AE}"/>
                    </a:ext>
                  </a:extLst>
                </p:cNvPr>
                <p:cNvSpPr/>
                <p:nvPr/>
              </p:nvSpPr>
              <p:spPr>
                <a:xfrm>
                  <a:off x="7390135" y="1764616"/>
                  <a:ext cx="63085" cy="210695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56" name="직사각형 75">
                  <a:extLst>
                    <a:ext uri="{FF2B5EF4-FFF2-40B4-BE49-F238E27FC236}">
                      <a16:creationId xmlns:a16="http://schemas.microsoft.com/office/drawing/2014/main" id="{6DA9EE15-6B6D-C31F-1FC1-FBA599C280AA}"/>
                    </a:ext>
                  </a:extLst>
                </p:cNvPr>
                <p:cNvSpPr/>
                <p:nvPr/>
              </p:nvSpPr>
              <p:spPr>
                <a:xfrm>
                  <a:off x="7457865" y="1764615"/>
                  <a:ext cx="63085" cy="210695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57" name="직사각형 76">
                  <a:extLst>
                    <a:ext uri="{FF2B5EF4-FFF2-40B4-BE49-F238E27FC236}">
                      <a16:creationId xmlns:a16="http://schemas.microsoft.com/office/drawing/2014/main" id="{6C833B3E-CA1F-4408-4B9E-DEE4D60D2BAC}"/>
                    </a:ext>
                  </a:extLst>
                </p:cNvPr>
                <p:cNvSpPr/>
                <p:nvPr/>
              </p:nvSpPr>
              <p:spPr>
                <a:xfrm>
                  <a:off x="7517128" y="1764615"/>
                  <a:ext cx="63085" cy="210695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45" name="그룹 42">
                <a:extLst>
                  <a:ext uri="{FF2B5EF4-FFF2-40B4-BE49-F238E27FC236}">
                    <a16:creationId xmlns:a16="http://schemas.microsoft.com/office/drawing/2014/main" id="{1C8E9D23-C27E-2C1C-D0FD-E4BE0CA99439}"/>
                  </a:ext>
                </a:extLst>
              </p:cNvPr>
              <p:cNvGrpSpPr/>
              <p:nvPr/>
            </p:nvGrpSpPr>
            <p:grpSpPr>
              <a:xfrm>
                <a:off x="935892" y="1086661"/>
                <a:ext cx="471134" cy="225896"/>
                <a:chOff x="715753" y="1543211"/>
                <a:chExt cx="389365" cy="186691"/>
              </a:xfrm>
            </p:grpSpPr>
            <p:sp>
              <p:nvSpPr>
                <p:cNvPr id="51" name="다이아몬드 70">
                  <a:extLst>
                    <a:ext uri="{FF2B5EF4-FFF2-40B4-BE49-F238E27FC236}">
                      <a16:creationId xmlns:a16="http://schemas.microsoft.com/office/drawing/2014/main" id="{B1F88B5E-07BF-1BF2-BC5E-2644B48AE5AF}"/>
                    </a:ext>
                  </a:extLst>
                </p:cNvPr>
                <p:cNvSpPr/>
                <p:nvPr/>
              </p:nvSpPr>
              <p:spPr>
                <a:xfrm>
                  <a:off x="715753" y="1544103"/>
                  <a:ext cx="83631" cy="181018"/>
                </a:xfrm>
                <a:prstGeom prst="diamond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52" name="다이아몬드 71">
                  <a:extLst>
                    <a:ext uri="{FF2B5EF4-FFF2-40B4-BE49-F238E27FC236}">
                      <a16:creationId xmlns:a16="http://schemas.microsoft.com/office/drawing/2014/main" id="{2110BD67-FC27-B483-A8CE-58F716348FE2}"/>
                    </a:ext>
                  </a:extLst>
                </p:cNvPr>
                <p:cNvSpPr/>
                <p:nvPr/>
              </p:nvSpPr>
              <p:spPr>
                <a:xfrm>
                  <a:off x="1021487" y="1543211"/>
                  <a:ext cx="83631" cy="181018"/>
                </a:xfrm>
                <a:prstGeom prst="diamond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53" name="다이아몬드 72">
                  <a:extLst>
                    <a:ext uri="{FF2B5EF4-FFF2-40B4-BE49-F238E27FC236}">
                      <a16:creationId xmlns:a16="http://schemas.microsoft.com/office/drawing/2014/main" id="{F7CF900F-AA1B-6475-CCC1-CBB00C0FD170}"/>
                    </a:ext>
                  </a:extLst>
                </p:cNvPr>
                <p:cNvSpPr/>
                <p:nvPr/>
              </p:nvSpPr>
              <p:spPr>
                <a:xfrm>
                  <a:off x="816407" y="1543211"/>
                  <a:ext cx="83631" cy="181018"/>
                </a:xfrm>
                <a:prstGeom prst="diamond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54" name="다이아몬드 73">
                  <a:extLst>
                    <a:ext uri="{FF2B5EF4-FFF2-40B4-BE49-F238E27FC236}">
                      <a16:creationId xmlns:a16="http://schemas.microsoft.com/office/drawing/2014/main" id="{88316B85-EC16-1DFA-434E-D6296676AEAD}"/>
                    </a:ext>
                  </a:extLst>
                </p:cNvPr>
                <p:cNvSpPr/>
                <p:nvPr/>
              </p:nvSpPr>
              <p:spPr>
                <a:xfrm>
                  <a:off x="919500" y="1548884"/>
                  <a:ext cx="83631" cy="181018"/>
                </a:xfrm>
                <a:prstGeom prst="diamond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46" name="그룹 43">
                <a:extLst>
                  <a:ext uri="{FF2B5EF4-FFF2-40B4-BE49-F238E27FC236}">
                    <a16:creationId xmlns:a16="http://schemas.microsoft.com/office/drawing/2014/main" id="{B8D58143-7032-F662-12F6-FD0488347989}"/>
                  </a:ext>
                </a:extLst>
              </p:cNvPr>
              <p:cNvGrpSpPr/>
              <p:nvPr/>
            </p:nvGrpSpPr>
            <p:grpSpPr>
              <a:xfrm>
                <a:off x="3387531" y="640080"/>
                <a:ext cx="885822" cy="227099"/>
                <a:chOff x="3824084" y="1191562"/>
                <a:chExt cx="732085" cy="187685"/>
              </a:xfrm>
            </p:grpSpPr>
            <p:sp>
              <p:nvSpPr>
                <p:cNvPr id="47" name="다이아몬드 65">
                  <a:extLst>
                    <a:ext uri="{FF2B5EF4-FFF2-40B4-BE49-F238E27FC236}">
                      <a16:creationId xmlns:a16="http://schemas.microsoft.com/office/drawing/2014/main" id="{DE021A4E-F9AC-39F9-F4BA-DC6D2E076F50}"/>
                    </a:ext>
                  </a:extLst>
                </p:cNvPr>
                <p:cNvSpPr/>
                <p:nvPr/>
              </p:nvSpPr>
              <p:spPr>
                <a:xfrm>
                  <a:off x="3824084" y="1192994"/>
                  <a:ext cx="83631" cy="181018"/>
                </a:xfrm>
                <a:prstGeom prst="diamond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48" name="다이아몬드 66">
                  <a:extLst>
                    <a:ext uri="{FF2B5EF4-FFF2-40B4-BE49-F238E27FC236}">
                      <a16:creationId xmlns:a16="http://schemas.microsoft.com/office/drawing/2014/main" id="{2327809E-16FA-C9CE-07DD-82A1F31069AE}"/>
                    </a:ext>
                  </a:extLst>
                </p:cNvPr>
                <p:cNvSpPr/>
                <p:nvPr/>
              </p:nvSpPr>
              <p:spPr>
                <a:xfrm>
                  <a:off x="4252516" y="1191562"/>
                  <a:ext cx="83631" cy="181018"/>
                </a:xfrm>
                <a:prstGeom prst="diamond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49" name="다이아몬드 67">
                  <a:extLst>
                    <a:ext uri="{FF2B5EF4-FFF2-40B4-BE49-F238E27FC236}">
                      <a16:creationId xmlns:a16="http://schemas.microsoft.com/office/drawing/2014/main" id="{71CA8FAB-9F6B-8AE2-FED6-CEA1E423FCD4}"/>
                    </a:ext>
                  </a:extLst>
                </p:cNvPr>
                <p:cNvSpPr/>
                <p:nvPr/>
              </p:nvSpPr>
              <p:spPr>
                <a:xfrm>
                  <a:off x="4472538" y="1198229"/>
                  <a:ext cx="83631" cy="181018"/>
                </a:xfrm>
                <a:prstGeom prst="diamond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  <p:sp>
              <p:nvSpPr>
                <p:cNvPr id="50" name="다이아몬드 69">
                  <a:extLst>
                    <a:ext uri="{FF2B5EF4-FFF2-40B4-BE49-F238E27FC236}">
                      <a16:creationId xmlns:a16="http://schemas.microsoft.com/office/drawing/2014/main" id="{233CB717-A3D9-AE9E-4846-1D5FF6E72FE7}"/>
                    </a:ext>
                  </a:extLst>
                </p:cNvPr>
                <p:cNvSpPr/>
                <p:nvPr/>
              </p:nvSpPr>
              <p:spPr>
                <a:xfrm>
                  <a:off x="4035746" y="1191562"/>
                  <a:ext cx="83631" cy="181018"/>
                </a:xfrm>
                <a:prstGeom prst="diamond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740664"/>
                  <a:endParaRPr lang="ko-KR" altLang="en-US" sz="1200">
                    <a:solidFill>
                      <a:srgbClr val="000000"/>
                    </a:solidFill>
                    <a:latin typeface="Arial"/>
                  </a:endParaRPr>
                </a:p>
              </p:txBody>
            </p:sp>
          </p:grp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7F29046-7C2E-2D1D-8AF7-7A2164D02271}"/>
                </a:ext>
              </a:extLst>
            </p:cNvPr>
            <p:cNvSpPr txBox="1"/>
            <p:nvPr/>
          </p:nvSpPr>
          <p:spPr>
            <a:xfrm>
              <a:off x="3071724" y="3802743"/>
              <a:ext cx="2191423" cy="1104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57175" indent="-257175">
                <a:buFont typeface="Arial" panose="020B0604020202020204" pitchFamily="34" charset="0"/>
                <a:buChar char="−"/>
              </a:pPr>
              <a:r>
                <a:rPr lang="en-US" sz="1200" dirty="0">
                  <a:solidFill>
                    <a:srgbClr val="3333FF"/>
                  </a:solidFill>
                </a:rPr>
                <a:t>Beam shaping &amp; control. </a:t>
              </a:r>
            </a:p>
            <a:p>
              <a:pPr marL="257175" indent="-257175">
                <a:buFont typeface="Arial" panose="020B0604020202020204" pitchFamily="34" charset="0"/>
                <a:buChar char="−"/>
              </a:pPr>
              <a:r>
                <a:rPr lang="en-US" sz="1200" dirty="0">
                  <a:solidFill>
                    <a:srgbClr val="3333FF"/>
                  </a:solidFill>
                </a:rPr>
                <a:t>Beam Diagnostics.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EDE1E59-CA8A-44BB-F76E-4B312A33BFAC}"/>
                </a:ext>
              </a:extLst>
            </p:cNvPr>
            <p:cNvSpPr txBox="1"/>
            <p:nvPr/>
          </p:nvSpPr>
          <p:spPr>
            <a:xfrm>
              <a:off x="3062409" y="2642552"/>
              <a:ext cx="2200737" cy="57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e.g. Double Emittance Exchange</a:t>
              </a: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E651CB9B-B006-6FBF-D3FD-CE17878C43E8}"/>
                </a:ext>
              </a:extLst>
            </p:cNvPr>
            <p:cNvSpPr/>
            <p:nvPr/>
          </p:nvSpPr>
          <p:spPr>
            <a:xfrm>
              <a:off x="2968764" y="1032313"/>
              <a:ext cx="2397341" cy="4199875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DEA050F-AC1C-D125-64A1-64590F193743}"/>
              </a:ext>
            </a:extLst>
          </p:cNvPr>
          <p:cNvGrpSpPr/>
          <p:nvPr/>
        </p:nvGrpSpPr>
        <p:grpSpPr>
          <a:xfrm>
            <a:off x="4611792" y="1365137"/>
            <a:ext cx="1803747" cy="3159965"/>
            <a:chOff x="5575614" y="1032313"/>
            <a:chExt cx="2397341" cy="4199875"/>
          </a:xfrm>
        </p:grpSpPr>
        <p:sp>
          <p:nvSpPr>
            <p:cNvPr id="21" name="Rounded Rectangle 26">
              <a:extLst>
                <a:ext uri="{FF2B5EF4-FFF2-40B4-BE49-F238E27FC236}">
                  <a16:creationId xmlns:a16="http://schemas.microsoft.com/office/drawing/2014/main" id="{1F6F2A21-E202-1BB0-83B6-7C3AD473EE45}"/>
                </a:ext>
              </a:extLst>
            </p:cNvPr>
            <p:cNvSpPr/>
            <p:nvPr/>
          </p:nvSpPr>
          <p:spPr>
            <a:xfrm>
              <a:off x="5669259" y="1369480"/>
              <a:ext cx="2210051" cy="628368"/>
            </a:xfrm>
            <a:prstGeom prst="roundRect">
              <a:avLst>
                <a:gd name="adj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</a:rPr>
                <a:t>Advanced Accelerator</a:t>
              </a:r>
            </a:p>
          </p:txBody>
        </p:sp>
        <p:pic>
          <p:nvPicPr>
            <p:cNvPr id="22" name="Picture 8" descr="Image result for wakefield acceleration">
              <a:extLst>
                <a:ext uri="{FF2B5EF4-FFF2-40B4-BE49-F238E27FC236}">
                  <a16:creationId xmlns:a16="http://schemas.microsoft.com/office/drawing/2014/main" id="{24625DFC-2575-DE2E-974C-AB3A74F13B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2722" y="2397892"/>
              <a:ext cx="2143125" cy="1814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B843C97-F5D9-063E-246B-D0780E0A54A5}"/>
                </a:ext>
              </a:extLst>
            </p:cNvPr>
            <p:cNvSpPr txBox="1"/>
            <p:nvPr/>
          </p:nvSpPr>
          <p:spPr>
            <a:xfrm>
              <a:off x="5661051" y="4301071"/>
              <a:ext cx="2226469" cy="859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57175" indent="-257175">
                <a:buFont typeface="Arial" panose="020B0604020202020204" pitchFamily="34" charset="0"/>
                <a:buChar char="−"/>
              </a:pPr>
              <a:r>
                <a:rPr lang="en-US" sz="1200" dirty="0">
                  <a:solidFill>
                    <a:srgbClr val="3333FF"/>
                  </a:solidFill>
                </a:rPr>
                <a:t>SWFA &amp; PWFA</a:t>
              </a:r>
            </a:p>
            <a:p>
              <a:pPr marL="415767" lvl="1" indent="-257175">
                <a:buFont typeface="Arial" panose="020B0604020202020204" pitchFamily="34" charset="0"/>
                <a:buChar char="−"/>
              </a:pPr>
              <a:r>
                <a:rPr lang="en-US" sz="1200" dirty="0">
                  <a:solidFill>
                    <a:srgbClr val="3333FF"/>
                  </a:solidFill>
                </a:rPr>
                <a:t>High-Gradient</a:t>
              </a:r>
            </a:p>
            <a:p>
              <a:pPr marL="415767" lvl="1" indent="-257175">
                <a:buFont typeface="Arial" panose="020B0604020202020204" pitchFamily="34" charset="0"/>
                <a:buChar char="−"/>
              </a:pPr>
              <a:r>
                <a:rPr lang="en-US" sz="1200" dirty="0">
                  <a:solidFill>
                    <a:srgbClr val="3333FF"/>
                  </a:solidFill>
                </a:rPr>
                <a:t>High-Efficiency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14E089A-F24D-2E21-052E-869F3C1D57B1}"/>
                </a:ext>
              </a:extLst>
            </p:cNvPr>
            <p:cNvCxnSpPr>
              <a:cxnSpLocks/>
            </p:cNvCxnSpPr>
            <p:nvPr/>
          </p:nvCxnSpPr>
          <p:spPr>
            <a:xfrm>
              <a:off x="6497884" y="3565582"/>
              <a:ext cx="552800" cy="0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69F90D0-781D-249B-C4B8-1B41BD1F26AA}"/>
                </a:ext>
              </a:extLst>
            </p:cNvPr>
            <p:cNvSpPr txBox="1"/>
            <p:nvPr/>
          </p:nvSpPr>
          <p:spPr>
            <a:xfrm>
              <a:off x="6223204" y="2124820"/>
              <a:ext cx="1150916" cy="347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e.g. SWFA</a:t>
              </a:r>
              <a:endParaRPr lang="en-US" sz="1100" dirty="0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A391E511-317E-7647-F5CE-09DC79E4B519}"/>
                </a:ext>
              </a:extLst>
            </p:cNvPr>
            <p:cNvSpPr/>
            <p:nvPr/>
          </p:nvSpPr>
          <p:spPr>
            <a:xfrm>
              <a:off x="5575614" y="1032313"/>
              <a:ext cx="2397341" cy="4199875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ECA36594-9571-2690-2E4E-0025CAEB2F2F}"/>
              </a:ext>
            </a:extLst>
          </p:cNvPr>
          <p:cNvSpPr txBox="1"/>
          <p:nvPr/>
        </p:nvSpPr>
        <p:spPr>
          <a:xfrm>
            <a:off x="7213900" y="2356831"/>
            <a:ext cx="1677592" cy="1401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−"/>
            </a:pPr>
            <a:r>
              <a:rPr lang="en-US" sz="1215" dirty="0">
                <a:solidFill>
                  <a:srgbClr val="3333FF"/>
                </a:solidFill>
              </a:rPr>
              <a:t>Linear Collider </a:t>
            </a:r>
          </a:p>
          <a:p>
            <a:pPr marL="285750" lvl="1" indent="-285750">
              <a:buFont typeface="Arial" panose="020B0604020202020204" pitchFamily="34" charset="0"/>
              <a:buChar char="−"/>
            </a:pPr>
            <a:r>
              <a:rPr lang="en-US" sz="1215" dirty="0">
                <a:solidFill>
                  <a:srgbClr val="3333FF"/>
                </a:solidFill>
              </a:rPr>
              <a:t>Compact XFEL</a:t>
            </a:r>
          </a:p>
          <a:p>
            <a:pPr marL="285750" indent="-285750">
              <a:buFont typeface="Arial" panose="020B0604020202020204" pitchFamily="34" charset="0"/>
              <a:buChar char="−"/>
            </a:pPr>
            <a:r>
              <a:rPr lang="en-US" sz="1215" dirty="0">
                <a:solidFill>
                  <a:srgbClr val="3333FF"/>
                </a:solidFill>
              </a:rPr>
              <a:t>UED</a:t>
            </a:r>
          </a:p>
          <a:p>
            <a:pPr marL="285750" indent="-285750">
              <a:buFont typeface="Arial" panose="020B0604020202020204" pitchFamily="34" charset="0"/>
              <a:buChar char="−"/>
            </a:pPr>
            <a:endParaRPr lang="en-US" sz="1215" dirty="0">
              <a:solidFill>
                <a:srgbClr val="3333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−"/>
            </a:pPr>
            <a:endParaRPr lang="en-US" sz="1215" dirty="0">
              <a:solidFill>
                <a:srgbClr val="3333FF"/>
              </a:solidFill>
            </a:endParaRPr>
          </a:p>
          <a:p>
            <a:endParaRPr lang="en-US" sz="1215" dirty="0">
              <a:solidFill>
                <a:srgbClr val="3333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−"/>
            </a:pPr>
            <a:r>
              <a:rPr lang="en-US" sz="1215" dirty="0">
                <a:solidFill>
                  <a:srgbClr val="3333FF"/>
                </a:solidFill>
              </a:rPr>
              <a:t>not exhaustive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4D450F-210A-915F-ACA8-E66569D8C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0829" y="3011146"/>
            <a:ext cx="142051" cy="448006"/>
          </a:xfrm>
          <a:prstGeom prst="rect">
            <a:avLst/>
          </a:prstGeom>
        </p:spPr>
      </p:pic>
      <p:sp>
        <p:nvSpPr>
          <p:cNvPr id="9" name="Left Brace 8">
            <a:extLst>
              <a:ext uri="{FF2B5EF4-FFF2-40B4-BE49-F238E27FC236}">
                <a16:creationId xmlns:a16="http://schemas.microsoft.com/office/drawing/2014/main" id="{33F97FDC-7C05-2AA1-0482-539996B54F97}"/>
              </a:ext>
            </a:extLst>
          </p:cNvPr>
          <p:cNvSpPr/>
          <p:nvPr/>
        </p:nvSpPr>
        <p:spPr>
          <a:xfrm rot="5400000">
            <a:off x="3372961" y="-1829081"/>
            <a:ext cx="380579" cy="5981698"/>
          </a:xfrm>
          <a:prstGeom prst="leftBrace">
            <a:avLst/>
          </a:prstGeom>
          <a:ln w="38100">
            <a:solidFill>
              <a:srgbClr val="0065A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58F3530-02B5-E691-10A3-297C96BF7DED}"/>
              </a:ext>
            </a:extLst>
          </p:cNvPr>
          <p:cNvSpPr txBox="1">
            <a:spLocks/>
          </p:cNvSpPr>
          <p:nvPr/>
        </p:nvSpPr>
        <p:spPr>
          <a:xfrm>
            <a:off x="7212543" y="618735"/>
            <a:ext cx="1565387" cy="3747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189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000" b="1" kern="1200" baseline="0">
                <a:solidFill>
                  <a:srgbClr val="0065A2"/>
                </a:solidFill>
                <a:latin typeface="+mn-lt"/>
                <a:ea typeface="+mn-ea"/>
                <a:cs typeface="+mn-cs"/>
              </a:defRPr>
            </a:lvl1pPr>
            <a:lvl2pPr marL="520687" indent="-236532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55" indent="-187320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11" indent="-171446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-171446" algn="l" defTabSz="457189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dirty="0"/>
              <a:t>Applications</a:t>
            </a: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4B1C5DEF-113F-B31C-E731-EB2832C328D6}"/>
              </a:ext>
            </a:extLst>
          </p:cNvPr>
          <p:cNvSpPr/>
          <p:nvPr/>
        </p:nvSpPr>
        <p:spPr>
          <a:xfrm rot="5400000">
            <a:off x="7799093" y="259895"/>
            <a:ext cx="380579" cy="1803746"/>
          </a:xfrm>
          <a:prstGeom prst="leftBrace">
            <a:avLst/>
          </a:prstGeom>
          <a:ln w="38100">
            <a:solidFill>
              <a:srgbClr val="0065A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Graphic 31" descr="Badge New outline">
            <a:extLst>
              <a:ext uri="{FF2B5EF4-FFF2-40B4-BE49-F238E27FC236}">
                <a16:creationId xmlns:a16="http://schemas.microsoft.com/office/drawing/2014/main" id="{82805C2F-1ABC-C83A-5521-B6AAB46C12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49793" y="1391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79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presentation_16x9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resentation_16x9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16977731-C412-3943-B741-04857B423370}" vid="{1CB93506-B23E-0946-9F6E-16BB195DC34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11911</TotalTime>
  <Words>4141</Words>
  <Application>Microsoft Office PowerPoint</Application>
  <PresentationFormat>On-screen Show (16:9)</PresentationFormat>
  <Paragraphs>933</Paragraphs>
  <Slides>50</Slides>
  <Notes>33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7" baseType="lpstr">
      <vt:lpstr>AdvOT483a8203</vt:lpstr>
      <vt:lpstr>Arial</vt:lpstr>
      <vt:lpstr>Arial Narrow</vt:lpstr>
      <vt:lpstr>Calibri</vt:lpstr>
      <vt:lpstr>Cambria</vt:lpstr>
      <vt:lpstr>Cambria Math</vt:lpstr>
      <vt:lpstr>Century Gothic</vt:lpstr>
      <vt:lpstr>Consolas</vt:lpstr>
      <vt:lpstr>Courier New</vt:lpstr>
      <vt:lpstr>Noto Sans Symbols</vt:lpstr>
      <vt:lpstr>Symbol</vt:lpstr>
      <vt:lpstr>TeXGyreTermes-Regular</vt:lpstr>
      <vt:lpstr>Times New Roman</vt:lpstr>
      <vt:lpstr>Wingdings</vt:lpstr>
      <vt:lpstr>presentation_16x9</vt:lpstr>
      <vt:lpstr>1_presentation_16x9</vt:lpstr>
      <vt:lpstr>VISIO</vt:lpstr>
      <vt:lpstr>Progress on the  Ultrahigh Gradient, Short-pulse X-band Photogun at the Argonne Wakefield Accelerator</vt:lpstr>
      <vt:lpstr>outline</vt:lpstr>
      <vt:lpstr>PowerPoint Presentation</vt:lpstr>
      <vt:lpstr>What is the Advanced acceleration concepts (AAC) program</vt:lpstr>
      <vt:lpstr>Argonne wakefield accelerator (AWA)</vt:lpstr>
      <vt:lpstr>The Argonne Wakefield Accelerator (AWA) Facility</vt:lpstr>
      <vt:lpstr>The Argonne Wakefield accelerator</vt:lpstr>
      <vt:lpstr>PowerPoint Presentation</vt:lpstr>
      <vt:lpstr>AWA Research themes</vt:lpstr>
      <vt:lpstr>PowerPoint Presentation</vt:lpstr>
      <vt:lpstr>high-gradient normal conducting RF research</vt:lpstr>
      <vt:lpstr>e-beam Driven Structure Wakefield Acceleration (SFWA)</vt:lpstr>
      <vt:lpstr>short pulse rf generation</vt:lpstr>
      <vt:lpstr>PETS results at AWA</vt:lpstr>
      <vt:lpstr>High gradient structure test stand</vt:lpstr>
      <vt:lpstr>HIGH GRADIENT ACCELERATING STRUCTURES</vt:lpstr>
      <vt:lpstr>PowerPoint Presentation</vt:lpstr>
      <vt:lpstr>Shaped electron bunches</vt:lpstr>
      <vt:lpstr>NOVEL DIAGNOSTICS</vt:lpstr>
      <vt:lpstr>PowerPoint Presentation</vt:lpstr>
      <vt:lpstr>Bright Beam generation </vt:lpstr>
      <vt:lpstr>Intense bunches and bunch train generation </vt:lpstr>
      <vt:lpstr>PowerPoint Presentation</vt:lpstr>
      <vt:lpstr>two Paths to high brightness e- sources</vt:lpstr>
      <vt:lpstr>Xgun: 1.5 cell RF photocathode gun</vt:lpstr>
      <vt:lpstr>AWA drive and Xgun beamlines</vt:lpstr>
      <vt:lpstr>Xgun beamline</vt:lpstr>
      <vt:lpstr>Xgun test history</vt:lpstr>
      <vt:lpstr>Xgun progress</vt:lpstr>
      <vt:lpstr>Schottky studies</vt:lpstr>
      <vt:lpstr>Schottky studies</vt:lpstr>
      <vt:lpstr>Multipacting simulation</vt:lpstr>
      <vt:lpstr>Multipacting simulation</vt:lpstr>
      <vt:lpstr>conclusion</vt:lpstr>
      <vt:lpstr>PowerPoint Presentation</vt:lpstr>
      <vt:lpstr>PowerPoint Presentation</vt:lpstr>
      <vt:lpstr>The AWA facility</vt:lpstr>
      <vt:lpstr>Experiment #1: high-power rf conditioning</vt:lpstr>
      <vt:lpstr>experiment #1: high-power rf conditioning</vt:lpstr>
      <vt:lpstr>Experiment #2:  first beam measurements</vt:lpstr>
      <vt:lpstr>experiment #2:  first beam measurements</vt:lpstr>
      <vt:lpstr>experiment #2:  first beam measurements</vt:lpstr>
      <vt:lpstr>Experiment #3:Power splitter and phase shifter test</vt:lpstr>
      <vt:lpstr>Experiment #3: Power splitter and phase shifter test</vt:lpstr>
      <vt:lpstr>Experiment #4: second beam measurements</vt:lpstr>
      <vt:lpstr>Experiment #4: second beam measurements</vt:lpstr>
      <vt:lpstr>Experiment #4: second beam measurements</vt:lpstr>
      <vt:lpstr>experiment #5: Second high-power rf conditioning</vt:lpstr>
      <vt:lpstr>experiment #5: Second high-power rf conditioning</vt:lpstr>
      <vt:lpstr>New Xgun design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ARGONNE HEP DIVISION BUDGET BRIEFING AUGUST 2022</dc:title>
  <cp:lastModifiedBy>John Power</cp:lastModifiedBy>
  <cp:revision>219</cp:revision>
  <dcterms:modified xsi:type="dcterms:W3CDTF">2024-09-17T11:00:30Z</dcterms:modified>
</cp:coreProperties>
</file>