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48" r:id="rId1"/>
  </p:sldMasterIdLst>
  <p:notesMasterIdLst>
    <p:notesMasterId r:id="rId19"/>
  </p:notesMasterIdLst>
  <p:sldIdLst>
    <p:sldId id="256" r:id="rId2"/>
    <p:sldId id="419" r:id="rId3"/>
    <p:sldId id="261" r:id="rId4"/>
    <p:sldId id="260" r:id="rId5"/>
    <p:sldId id="425" r:id="rId6"/>
    <p:sldId id="262" r:id="rId7"/>
    <p:sldId id="416" r:id="rId8"/>
    <p:sldId id="406" r:id="rId9"/>
    <p:sldId id="404" r:id="rId10"/>
    <p:sldId id="417" r:id="rId11"/>
    <p:sldId id="420" r:id="rId12"/>
    <p:sldId id="414" r:id="rId13"/>
    <p:sldId id="422" r:id="rId14"/>
    <p:sldId id="424" r:id="rId15"/>
    <p:sldId id="423" r:id="rId16"/>
    <p:sldId id="421" r:id="rId17"/>
    <p:sldId id="270" r:id="rId18"/>
  </p:sldIdLst>
  <p:sldSz cx="9144000" cy="5143500" type="screen16x9"/>
  <p:notesSz cx="6881813" cy="100028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634">
          <p15:clr>
            <a:srgbClr val="A4A3A4"/>
          </p15:clr>
        </p15:guide>
        <p15:guide id="3" orient="horz" pos="2845">
          <p15:clr>
            <a:srgbClr val="A4A3A4"/>
          </p15:clr>
        </p15:guide>
        <p15:guide id="4" orient="horz" pos="838">
          <p15:clr>
            <a:srgbClr val="A4A3A4"/>
          </p15:clr>
        </p15:guide>
        <p15:guide id="5" orient="horz" pos="140">
          <p15:clr>
            <a:srgbClr val="A4A3A4"/>
          </p15:clr>
        </p15:guide>
        <p15:guide id="6" orient="horz" pos="378">
          <p15:clr>
            <a:srgbClr val="A4A3A4"/>
          </p15:clr>
        </p15:guide>
        <p15:guide id="7" orient="horz" pos="3117">
          <p15:clr>
            <a:srgbClr val="A4A3A4"/>
          </p15:clr>
        </p15:guide>
        <p15:guide id="8" pos="657">
          <p15:clr>
            <a:srgbClr val="A4A3A4"/>
          </p15:clr>
        </p15:guide>
        <p15:guide id="9" pos="5534">
          <p15:clr>
            <a:srgbClr val="A4A3A4"/>
          </p15:clr>
        </p15:guide>
        <p15:guide id="10" pos="521">
          <p15:clr>
            <a:srgbClr val="A4A3A4"/>
          </p15:clr>
        </p15:guide>
        <p15:guide id="11" pos="385">
          <p15:clr>
            <a:srgbClr val="A4A3A4"/>
          </p15:clr>
        </p15:guide>
        <p15:guide id="12" pos="1315">
          <p15:clr>
            <a:srgbClr val="A4A3A4"/>
          </p15:clr>
        </p15:guide>
        <p15:guide id="13" pos="3039">
          <p15:clr>
            <a:srgbClr val="A4A3A4"/>
          </p15:clr>
        </p15:guide>
        <p15:guide id="14" pos="31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iDTtw4+/b0VtTvmL7BMWPSn4bp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4"/>
    <p:restoredTop sz="94651"/>
  </p:normalViewPr>
  <p:slideViewPr>
    <p:cSldViewPr snapToGrid="0">
      <p:cViewPr varScale="1">
        <p:scale>
          <a:sx n="191" d="100"/>
          <a:sy n="191" d="100"/>
        </p:scale>
        <p:origin x="368" y="17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82649" cy="50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75" tIns="48225" rIns="96475" bIns="482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99164" y="0"/>
            <a:ext cx="2982649" cy="50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75" tIns="48225" rIns="96475" bIns="482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502255"/>
            <a:ext cx="2982649" cy="50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75" tIns="48225" rIns="96475" bIns="482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99164" y="9502255"/>
            <a:ext cx="2982649" cy="50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75" tIns="48225" rIns="96475" bIns="482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0486" lvl="0" indent="-9048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</a:pPr>
            <a:r>
              <a:rPr lang="en-US" dirty="0"/>
              <a:t>26 participants</a:t>
            </a:r>
            <a:endParaRPr dirty="0"/>
          </a:p>
          <a:p>
            <a:pPr marL="90486" lvl="0" indent="-9048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</a:pPr>
            <a:r>
              <a:rPr lang="en-US" dirty="0"/>
              <a:t>Possibly missing:</a:t>
            </a:r>
            <a:endParaRPr dirty="0"/>
          </a:p>
          <a:p>
            <a:pPr marL="180970" marR="0" lvl="1" indent="-9207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</a:pPr>
            <a:r>
              <a:rPr lang="en-US" dirty="0"/>
              <a:t>UNIBAS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Markus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Dürrenberger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(Nano Imaging Lab), Ben Engel (Prof.,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Biozentrum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), Marcus Wyss </a:t>
            </a:r>
            <a:endParaRPr dirty="0"/>
          </a:p>
          <a:p>
            <a:pPr marL="180970" marR="0" lvl="1" indent="-9207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−"/>
            </a:pPr>
            <a:r>
              <a:rPr lang="en-US" dirty="0"/>
              <a:t>UNIBE: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Wanda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Kukulski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(Prof., DCI-Bern),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Dimitrios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Fotiadis (Inst.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Biochem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 &amp; Mol. Medicine), </a:t>
            </a:r>
            <a:r>
              <a:rPr lang="en-US" sz="1800" i="1" dirty="0">
                <a:latin typeface="Arial"/>
                <a:ea typeface="Arial"/>
                <a:cs typeface="Arial"/>
                <a:sym typeface="Arial"/>
              </a:rPr>
              <a:t>Beat </a:t>
            </a:r>
            <a:r>
              <a:rPr lang="en-US" sz="1800" i="1" dirty="0" err="1">
                <a:latin typeface="Arial"/>
                <a:ea typeface="Arial"/>
                <a:cs typeface="Arial"/>
                <a:sym typeface="Arial"/>
              </a:rPr>
              <a:t>Haenni</a:t>
            </a:r>
            <a:r>
              <a:rPr lang="en-US" sz="1800" i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(EM lab head)</a:t>
            </a:r>
            <a:endParaRPr dirty="0"/>
          </a:p>
          <a:p>
            <a:pPr marL="180970" marR="0" lvl="1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UNIGE: Paul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Guichard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(Prof., DCI-Geneva) </a:t>
            </a:r>
            <a:endParaRPr dirty="0"/>
          </a:p>
          <a:p>
            <a:pPr marL="180970" marR="0" lvl="1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UNIZH: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Raimund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Dutzler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(Prof., Dep.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Biochem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.),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Ohad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Medalia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(Prof., Dep.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Biochem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.), </a:t>
            </a:r>
            <a:r>
              <a:rPr lang="en-US" sz="1800" i="1" dirty="0" err="1">
                <a:latin typeface="Arial"/>
                <a:ea typeface="Arial"/>
                <a:cs typeface="Arial"/>
                <a:sym typeface="Arial"/>
              </a:rPr>
              <a:t>Urs</a:t>
            </a:r>
            <a:r>
              <a:rPr lang="en-US" sz="1800" i="1" dirty="0">
                <a:latin typeface="Arial"/>
                <a:ea typeface="Arial"/>
                <a:cs typeface="Arial"/>
                <a:sym typeface="Arial"/>
              </a:rPr>
              <a:t> Ziegler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(Cent. F.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Microsc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 &amp; Image Analysis), </a:t>
            </a:r>
            <a:r>
              <a:rPr lang="en-US" sz="1800" i="1" dirty="0">
                <a:latin typeface="Arial"/>
                <a:ea typeface="Arial"/>
                <a:cs typeface="Arial"/>
                <a:sym typeface="Arial"/>
              </a:rPr>
              <a:t>Andres </a:t>
            </a:r>
            <a:r>
              <a:rPr lang="en-US" sz="1800" i="1" dirty="0" err="1">
                <a:latin typeface="Arial"/>
                <a:ea typeface="Arial"/>
                <a:cs typeface="Arial"/>
                <a:sym typeface="Arial"/>
              </a:rPr>
              <a:t>Käch</a:t>
            </a:r>
            <a:r>
              <a:rPr lang="en-US" sz="1800" i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(Cent. F. </a:t>
            </a:r>
            <a:r>
              <a:rPr lang="en-US" sz="1800" dirty="0" err="1">
                <a:latin typeface="Arial"/>
                <a:ea typeface="Arial"/>
                <a:cs typeface="Arial"/>
                <a:sym typeface="Arial"/>
              </a:rPr>
              <a:t>Microsc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 &amp; Image Analysis) </a:t>
            </a:r>
            <a:endParaRPr dirty="0"/>
          </a:p>
          <a:p>
            <a:pPr marL="180970" marR="0" lvl="1" indent="-2857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</a:pPr>
            <a:endParaRPr dirty="0"/>
          </a:p>
          <a:p>
            <a:pPr marL="180970" marR="0" lvl="1" indent="-2857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</a:pPr>
            <a:endParaRPr dirty="0"/>
          </a:p>
          <a:p>
            <a:pPr marL="180970" lvl="1" indent="-2857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0486" lvl="0" indent="-2698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543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6679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200"/>
              </a:lnSpc>
            </a:pPr>
            <a:r>
              <a:rPr lang="en-US" sz="1200" dirty="0"/>
              <a:t>Example: Instrument parameters in the EMDB schema and ease of access for automatic metadata collection from files generated during data acquisition</a:t>
            </a:r>
          </a:p>
          <a:p>
            <a:pPr>
              <a:lnSpc>
                <a:spcPts val="2200"/>
              </a:lnSpc>
            </a:pPr>
            <a:r>
              <a:rPr lang="en-US" sz="1200" dirty="0"/>
              <a:t>+ refers to extension in case the requirements are not sufficient for a given topic to process the data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7323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5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Titelfolie">
  <p:cSld name="7_Titelfoli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7" descr="U:\20160506_PSI_Luftbild_0292.jpg"/>
          <p:cNvPicPr preferRelativeResize="0"/>
          <p:nvPr/>
        </p:nvPicPr>
        <p:blipFill rotWithShape="1">
          <a:blip r:embed="rId2">
            <a:alphaModFix/>
          </a:blip>
          <a:srcRect l="-139" t="13866" r="1" b="14430"/>
          <a:stretch/>
        </p:blipFill>
        <p:spPr>
          <a:xfrm>
            <a:off x="3260542" y="195488"/>
            <a:ext cx="5055885" cy="23762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7"/>
          <p:cNvSpPr/>
          <p:nvPr/>
        </p:nvSpPr>
        <p:spPr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18" name="Google Shape;18;p17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7"/>
          <p:cNvSpPr/>
          <p:nvPr/>
        </p:nvSpPr>
        <p:spPr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814399" y="3273828"/>
            <a:ext cx="7969249" cy="81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subTitle" idx="1"/>
          </p:nvPr>
        </p:nvSpPr>
        <p:spPr>
          <a:xfrm>
            <a:off x="828012" y="2946432"/>
            <a:ext cx="7955637" cy="273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>
                <a:solidFill>
                  <a:srgbClr val="969696"/>
                </a:solidFill>
              </a:defRPr>
            </a:lvl1pPr>
            <a:lvl2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/>
            </a:lvl2pPr>
            <a:lvl3pPr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3pPr>
            <a:lvl4pPr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4pPr>
            <a:lvl5pPr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5pPr>
            <a:lvl6pPr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/>
          <p:nvPr/>
        </p:nvSpPr>
        <p:spPr>
          <a:xfrm>
            <a:off x="5796136" y="2397447"/>
            <a:ext cx="2520280" cy="174303"/>
          </a:xfrm>
          <a:prstGeom prst="rect">
            <a:avLst/>
          </a:prstGeom>
          <a:solidFill>
            <a:schemeClr val="lt1">
              <a:alpha val="73725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i="0" u="none" strike="noStrike" cap="none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rPr>
              <a:t>WIR SCHAFFEN WISSEN – HEUTE FÜR MORGEN</a:t>
            </a:r>
            <a:endParaRPr/>
          </a:p>
        </p:txBody>
      </p:sp>
      <p:sp>
        <p:nvSpPr>
          <p:cNvPr id="23" name="Google Shape;23;p17"/>
          <p:cNvSpPr/>
          <p:nvPr/>
        </p:nvSpPr>
        <p:spPr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" name="Google Shape;24;p17"/>
          <p:cNvSpPr txBox="1">
            <a:spLocks noGrp="1"/>
          </p:cNvSpPr>
          <p:nvPr>
            <p:ph type="body" idx="2"/>
          </p:nvPr>
        </p:nvSpPr>
        <p:spPr>
          <a:xfrm>
            <a:off x="828675" y="4150574"/>
            <a:ext cx="7954963" cy="293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 b="1">
                <a:solidFill>
                  <a:srgbClr val="969696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5pPr>
            <a:lvl6pPr marL="2743200" lvl="5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marL="3200400" lvl="6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marL="3657600" lvl="7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marL="4114800" lvl="8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preserve="1" userDrawn="1">
  <p:cSld name="1_Nur Titel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0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" name="Google Shape;20;p17">
            <a:extLst>
              <a:ext uri="{FF2B5EF4-FFF2-40B4-BE49-F238E27FC236}">
                <a16:creationId xmlns:a16="http://schemas.microsoft.com/office/drawing/2014/main" id="{FF1C5FD5-015A-69F7-6A9A-6F64BFC243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2804" y="2166705"/>
            <a:ext cx="7969249" cy="81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" name="Google Shape;21;p17">
            <a:extLst>
              <a:ext uri="{FF2B5EF4-FFF2-40B4-BE49-F238E27FC236}">
                <a16:creationId xmlns:a16="http://schemas.microsoft.com/office/drawing/2014/main" id="{08534E98-3184-89CE-4E36-683BABFF78E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826417" y="1839309"/>
            <a:ext cx="7955637" cy="273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>
                <a:solidFill>
                  <a:srgbClr val="969696"/>
                </a:solidFill>
              </a:defRPr>
            </a:lvl1pPr>
            <a:lvl2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  <a:defRPr/>
            </a:lvl2pPr>
            <a:lvl3pPr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3pPr>
            <a:lvl4pPr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4pPr>
            <a:lvl5pPr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5pPr>
            <a:lvl6pPr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  <p:sp>
        <p:nvSpPr>
          <p:cNvPr id="6" name="Google Shape;24;p17">
            <a:extLst>
              <a:ext uri="{FF2B5EF4-FFF2-40B4-BE49-F238E27FC236}">
                <a16:creationId xmlns:a16="http://schemas.microsoft.com/office/drawing/2014/main" id="{EED99B24-5A24-0DCE-DC58-F155BA7FA67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27080" y="3043451"/>
            <a:ext cx="7954963" cy="293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 b="1">
                <a:solidFill>
                  <a:srgbClr val="969696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5pPr>
            <a:lvl6pPr marL="2743200" lvl="5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marL="3200400" lvl="6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marL="3657600" lvl="7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marL="4114800" lvl="8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393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6pPr>
            <a:lvl7pPr marL="3200400" lvl="6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7pPr>
            <a:lvl8pPr marL="3657600" lvl="7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8pPr>
            <a:lvl9pPr marL="4114800" lvl="8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halt auf Bild (hoch)">
  <p:cSld name="Inhalt auf Bild (hoch)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21" descr="U:\20160506_PSI_Luftbild_0292.jpg"/>
          <p:cNvPicPr preferRelativeResize="0"/>
          <p:nvPr/>
        </p:nvPicPr>
        <p:blipFill rotWithShape="1">
          <a:blip r:embed="rId2">
            <a:alphaModFix/>
          </a:blip>
          <a:srcRect l="-1" t="13691" r="642" b="11426"/>
          <a:stretch/>
        </p:blipFill>
        <p:spPr>
          <a:xfrm>
            <a:off x="827095" y="764860"/>
            <a:ext cx="8316905" cy="418338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1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827088" y="764867"/>
            <a:ext cx="2289712" cy="4183379"/>
          </a:xfrm>
          <a:prstGeom prst="rect">
            <a:avLst/>
          </a:prstGeom>
          <a:solidFill>
            <a:schemeClr val="lt1">
              <a:alpha val="74901"/>
            </a:schemeClr>
          </a:solidFill>
          <a:ln>
            <a:noFill/>
          </a:ln>
        </p:spPr>
        <p:txBody>
          <a:bodyPr spcFirstLastPara="1" wrap="square" lIns="72000" tIns="432000" rIns="36000" bIns="36000" anchor="t" anchorCtr="0">
            <a:noAutofit/>
          </a:bodyPr>
          <a:lstStyle>
            <a:lvl1pPr marL="457200" lvl="0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  <a:defRPr sz="1700"/>
            </a:lvl1pPr>
            <a:lvl2pPr marL="914400" lvl="1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Char char="−"/>
              <a:defRPr sz="1700"/>
            </a:lvl2pPr>
            <a:lvl3pPr marL="1371600" lvl="2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−"/>
              <a:defRPr sz="1700"/>
            </a:lvl3pPr>
            <a:lvl4pPr marL="1828800" lvl="3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−"/>
              <a:defRPr sz="1700"/>
            </a:lvl4pPr>
            <a:lvl5pPr marL="2286000" lvl="4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−"/>
              <a:defRPr sz="1700"/>
            </a:lvl5pPr>
            <a:lvl6pPr marL="2743200" lvl="5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marL="3200400" lvl="6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marL="3657600" lvl="7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marL="4114800" lvl="8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  <p:pic>
        <p:nvPicPr>
          <p:cNvPr id="42" name="Google Shape;42;p21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1"/>
          <p:cNvSpPr/>
          <p:nvPr/>
        </p:nvSpPr>
        <p:spPr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 (grau)">
  <p:cSld name="Titel und Inhalt (grau)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2"/>
          <p:cNvSpPr/>
          <p:nvPr/>
        </p:nvSpPr>
        <p:spPr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6" name="Google Shape;46;p22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body" idx="1"/>
          </p:nvPr>
        </p:nvSpPr>
        <p:spPr>
          <a:xfrm>
            <a:off x="934841" y="1113586"/>
            <a:ext cx="7885633" cy="3456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6pPr>
            <a:lvl7pPr marL="3200400" lvl="6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7pPr>
            <a:lvl8pPr marL="3657600" lvl="7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8pPr>
            <a:lvl9pPr marL="4114800" lvl="8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(grau)">
  <p:cSld name="Titel und zwei Inhalte (grau)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/>
          <p:nvPr/>
        </p:nvSpPr>
        <p:spPr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1" name="Google Shape;51;p23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1"/>
          </p:nvPr>
        </p:nvSpPr>
        <p:spPr>
          <a:xfrm>
            <a:off x="938422" y="1087360"/>
            <a:ext cx="3781425" cy="342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/>
            </a:lvl1pPr>
            <a:lvl2pPr marL="914400" lvl="1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Noto Sans Symbols"/>
              <a:buChar char="−"/>
              <a:defRPr sz="1700"/>
            </a:lvl2pPr>
            <a:lvl3pPr marL="1371600" lvl="2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3pPr>
            <a:lvl4pPr marL="1828800" lvl="3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4pPr>
            <a:lvl5pPr marL="2286000" lvl="4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5pPr>
            <a:lvl6pPr marL="2743200" lvl="5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6pPr>
            <a:lvl7pPr marL="3200400" lvl="6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7pPr>
            <a:lvl8pPr marL="3657600" lvl="7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8pPr>
            <a:lvl9pPr marL="4114800" lvl="8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2"/>
          </p:nvPr>
        </p:nvSpPr>
        <p:spPr>
          <a:xfrm>
            <a:off x="4899235" y="1084678"/>
            <a:ext cx="3781425" cy="3431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/>
            </a:lvl1pPr>
            <a:lvl2pPr marL="914400" lvl="1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Noto Sans Symbols"/>
              <a:buChar char="−"/>
              <a:defRPr sz="1700"/>
            </a:lvl2pPr>
            <a:lvl3pPr marL="1371600" lvl="2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3pPr>
            <a:lvl4pPr marL="1828800" lvl="3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4pPr>
            <a:lvl5pPr marL="2286000" lvl="4" indent="-3365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/>
            </a:lvl5pPr>
            <a:lvl6pPr marL="2743200" lvl="5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6pPr>
            <a:lvl7pPr marL="3200400" lvl="6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7pPr>
            <a:lvl8pPr marL="3657600" lvl="7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8pPr>
            <a:lvl9pPr marL="4114800" lvl="8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(grau)">
  <p:cSld name="Nur Titel (grau)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24"/>
          <p:cNvSpPr/>
          <p:nvPr/>
        </p:nvSpPr>
        <p:spPr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Swissplus Workshop, 22.02.2024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40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16"/>
          <p:cNvSpPr/>
          <p:nvPr/>
        </p:nvSpPr>
        <p:spPr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3" name="Google Shape;13;p16"/>
          <p:cNvSpPr txBox="1"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" name="Google Shape;14;p16" descr="PSI-Logo_narrow_30k.eps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s://instruct-h2020.eu/home" TargetMode="External"/><Relationship Id="rId7" Type="http://schemas.openxmlformats.org/officeDocument/2006/relationships/image" Target="../media/image28.png"/><Relationship Id="rId2" Type="http://schemas.openxmlformats.org/officeDocument/2006/relationships/hyperlink" Target="https://indico.psi.ch/e/em-standards-2024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6.png"/><Relationship Id="rId9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gif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wissopenem.github.io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n.wikipedia.org/wiki/Electron_energy_loss_spectroscopy#/media/File:Electron_energy_loss_spectroscopy_coreloss_lsmo.svg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subTitle" idx="1"/>
          </p:nvPr>
        </p:nvSpPr>
        <p:spPr>
          <a:xfrm>
            <a:off x="828012" y="2946432"/>
            <a:ext cx="7955637" cy="273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dirty="0"/>
              <a:t>Spencer Bliven  ::  Scientific Data Curation ::  Paul Scherrer Institute</a:t>
            </a:r>
            <a:endParaRPr dirty="0"/>
          </a:p>
        </p:txBody>
      </p:sp>
      <p:sp>
        <p:nvSpPr>
          <p:cNvPr id="70" name="Google Shape;70;p1"/>
          <p:cNvSpPr txBox="1">
            <a:spLocks noGrp="1"/>
          </p:cNvSpPr>
          <p:nvPr>
            <p:ph type="body" idx="2"/>
          </p:nvPr>
        </p:nvSpPr>
        <p:spPr>
          <a:xfrm>
            <a:off x="828675" y="4150574"/>
            <a:ext cx="7954963" cy="293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dirty="0"/>
              <a:t>2024-03-05 AWI Department Meeting</a:t>
            </a:r>
            <a:endParaRPr dirty="0"/>
          </a:p>
        </p:txBody>
      </p:sp>
      <p:sp>
        <p:nvSpPr>
          <p:cNvPr id="68" name="Google Shape;68;p1"/>
          <p:cNvSpPr txBox="1">
            <a:spLocks noGrp="1"/>
          </p:cNvSpPr>
          <p:nvPr>
            <p:ph type="title"/>
          </p:nvPr>
        </p:nvSpPr>
        <p:spPr>
          <a:xfrm>
            <a:off x="814399" y="3273828"/>
            <a:ext cx="7969249" cy="81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OpenEM</a:t>
            </a:r>
            <a:r>
              <a:rPr lang="en-US" dirty="0"/>
              <a:t> Update</a:t>
            </a:r>
            <a:endParaRPr dirty="0"/>
          </a:p>
        </p:txBody>
      </p:sp>
      <p:sp>
        <p:nvSpPr>
          <p:cNvPr id="71" name="Google Shape;71;p1"/>
          <p:cNvSpPr txBox="1"/>
          <p:nvPr/>
        </p:nvSpPr>
        <p:spPr>
          <a:xfrm>
            <a:off x="4237463" y="3709639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638E83F-59AE-E59C-1A4A-0B7D43259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9" y="1154871"/>
            <a:ext cx="1596350" cy="4940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938C4B-98DA-BAC6-40C4-6BE5110B4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6224492" cy="3509963"/>
          </a:xfrm>
        </p:spPr>
        <p:txBody>
          <a:bodyPr/>
          <a:lstStyle/>
          <a:p>
            <a:r>
              <a:rPr lang="en-US" dirty="0"/>
              <a:t>Open Standards Community for EM (OSCEM)</a:t>
            </a:r>
          </a:p>
          <a:p>
            <a:r>
              <a:rPr lang="en-US" dirty="0"/>
              <a:t>Participants from facilities, software, and repositories</a:t>
            </a:r>
          </a:p>
          <a:p>
            <a:r>
              <a:rPr lang="en-US" dirty="0">
                <a:hlinkClick r:id="rId2"/>
              </a:rPr>
              <a:t>https://indico.psi.ch/e/em-standards-2024</a:t>
            </a:r>
            <a:endParaRPr lang="en-US" dirty="0"/>
          </a:p>
          <a:p>
            <a:r>
              <a:rPr lang="en-US" dirty="0"/>
              <a:t>Will draft an </a:t>
            </a:r>
            <a:r>
              <a:rPr lang="en-US" i="1" dirty="0"/>
              <a:t>ontology</a:t>
            </a:r>
            <a:r>
              <a:rPr lang="en-US" dirty="0"/>
              <a:t> and a </a:t>
            </a:r>
            <a:r>
              <a:rPr lang="en-US" i="1" dirty="0"/>
              <a:t>schema</a:t>
            </a:r>
            <a:r>
              <a:rPr lang="en-US" dirty="0"/>
              <a:t> for EM metadata</a:t>
            </a:r>
          </a:p>
          <a:p>
            <a:pPr lvl="1"/>
            <a:r>
              <a:rPr lang="en-US" dirty="0"/>
              <a:t>Encompasses both the minimal metadata for processing a dataset and the metadata required for depositing a dataset</a:t>
            </a:r>
          </a:p>
          <a:p>
            <a:pPr lvl="1"/>
            <a:r>
              <a:rPr lang="en-US" dirty="0"/>
              <a:t>Extensible to many techniques in EM (single particle, tomography, EELS</a:t>
            </a:r>
          </a:p>
          <a:p>
            <a:pPr lvl="1"/>
            <a:r>
              <a:rPr lang="en-US" dirty="0"/>
              <a:t>Derived from existing standards (</a:t>
            </a:r>
            <a:r>
              <a:rPr lang="en-US" dirty="0" err="1"/>
              <a:t>CryoEM</a:t>
            </a:r>
            <a:r>
              <a:rPr lang="en-US" dirty="0"/>
              <a:t> Ontology, </a:t>
            </a:r>
            <a:r>
              <a:rPr lang="en-US" dirty="0" err="1"/>
              <a:t>PDBx</a:t>
            </a:r>
            <a:r>
              <a:rPr lang="en-US" dirty="0"/>
              <a:t>, </a:t>
            </a:r>
            <a:r>
              <a:rPr lang="en-US" dirty="0" err="1"/>
              <a:t>NXem</a:t>
            </a:r>
            <a:r>
              <a:rPr lang="en-US" dirty="0"/>
              <a:t>)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42A8AED-E7CE-7D6F-6CBB-7A09326E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February 22-23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4DE69D-11E9-624A-12D0-7151CEF027F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206312" y="4975951"/>
            <a:ext cx="575742" cy="147638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Page </a:t>
            </a:r>
            <a:fld id="{00000000-1234-1234-1234-123412341234}" type="slidenum">
              <a:rPr lang="en-US" smtClean="0"/>
              <a:t>10</a:t>
            </a:fld>
            <a:endParaRPr dirty="0"/>
          </a:p>
        </p:txBody>
      </p:sp>
      <p:pic>
        <p:nvPicPr>
          <p:cNvPr id="2050" name="Picture 2" descr="logo">
            <a:hlinkClick r:id="rId3"/>
            <a:extLst>
              <a:ext uri="{FF2B5EF4-FFF2-40B4-BE49-F238E27FC236}">
                <a16:creationId xmlns:a16="http://schemas.microsoft.com/office/drawing/2014/main" id="{9101C0DB-FF67-2EC1-3631-4F122BFD9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662" y="1578551"/>
            <a:ext cx="1441908" cy="7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A5AEE235-6269-E55A-CFD2-DC6E9554AC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662" y="1006346"/>
            <a:ext cx="1437300" cy="444867"/>
          </a:xfrm>
          <a:prstGeom prst="rect">
            <a:avLst/>
          </a:prstGeom>
        </p:spPr>
      </p:pic>
      <p:pic>
        <p:nvPicPr>
          <p:cNvPr id="10" name="Picture 9" descr="A black and grey logo&#10;&#10;Description automatically generated">
            <a:extLst>
              <a:ext uri="{FF2B5EF4-FFF2-40B4-BE49-F238E27FC236}">
                <a16:creationId xmlns:a16="http://schemas.microsoft.com/office/drawing/2014/main" id="{7DE2B870-611B-8BED-DA8F-CB51B89825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7662" y="3387021"/>
            <a:ext cx="1431303" cy="431663"/>
          </a:xfrm>
          <a:prstGeom prst="rect">
            <a:avLst/>
          </a:prstGeom>
        </p:spPr>
      </p:pic>
      <p:pic>
        <p:nvPicPr>
          <p:cNvPr id="2051" name="Picture 3" descr="undefined">
            <a:extLst>
              <a:ext uri="{FF2B5EF4-FFF2-40B4-BE49-F238E27FC236}">
                <a16:creationId xmlns:a16="http://schemas.microsoft.com/office/drawing/2014/main" id="{220A908C-0EF6-A498-A0DF-D5E5B833D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662" y="2814583"/>
            <a:ext cx="1437300" cy="44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8F085465-7938-3A15-F2B3-6408FBD37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662" y="3946023"/>
            <a:ext cx="520220" cy="52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2CAF75-46C1-1AB0-5A25-7EECAF34651D}"/>
              </a:ext>
            </a:extLst>
          </p:cNvPr>
          <p:cNvSpPr txBox="1"/>
          <p:nvPr/>
        </p:nvSpPr>
        <p:spPr>
          <a:xfrm>
            <a:off x="7901903" y="4021467"/>
            <a:ext cx="1034255" cy="34170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1800" b="1" dirty="0">
                <a:latin typeface="Helvetica" pitchFamily="2" charset="0"/>
              </a:rPr>
              <a:t>Scipion</a:t>
            </a:r>
          </a:p>
        </p:txBody>
      </p:sp>
      <p:pic>
        <p:nvPicPr>
          <p:cNvPr id="2059" name="Picture 11">
            <a:extLst>
              <a:ext uri="{FF2B5EF4-FFF2-40B4-BE49-F238E27FC236}">
                <a16:creationId xmlns:a16="http://schemas.microsoft.com/office/drawing/2014/main" id="{F37BF862-57F4-C45F-1395-A8ADC6CB8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662" y="2472653"/>
            <a:ext cx="1448496" cy="21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4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12E81E1C-6762-6328-2DFC-5184342F6161}"/>
              </a:ext>
            </a:extLst>
          </p:cNvPr>
          <p:cNvGrpSpPr/>
          <p:nvPr/>
        </p:nvGrpSpPr>
        <p:grpSpPr>
          <a:xfrm rot="16200000">
            <a:off x="6412496" y="1448721"/>
            <a:ext cx="2535986" cy="2732497"/>
            <a:chOff x="2571246" y="312093"/>
            <a:chExt cx="4209852" cy="453607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21B5AC6-4B45-7E52-8B49-3A1462146D8B}"/>
                </a:ext>
              </a:extLst>
            </p:cNvPr>
            <p:cNvSpPr/>
            <p:nvPr/>
          </p:nvSpPr>
          <p:spPr>
            <a:xfrm>
              <a:off x="3974530" y="1160088"/>
              <a:ext cx="2806568" cy="280656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AC914FA-1975-5E37-8963-05B3E54D6786}"/>
                </a:ext>
              </a:extLst>
            </p:cNvPr>
            <p:cNvSpPr/>
            <p:nvPr/>
          </p:nvSpPr>
          <p:spPr>
            <a:xfrm>
              <a:off x="2571246" y="312093"/>
              <a:ext cx="2806568" cy="280656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6598618-8367-7EAE-A9AF-640781DE00AE}"/>
                </a:ext>
              </a:extLst>
            </p:cNvPr>
            <p:cNvSpPr/>
            <p:nvPr/>
          </p:nvSpPr>
          <p:spPr>
            <a:xfrm>
              <a:off x="2571246" y="2041595"/>
              <a:ext cx="2806568" cy="280656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BAAEFD1-2C5D-7FDE-D507-C563E9583D88}"/>
                </a:ext>
              </a:extLst>
            </p:cNvPr>
            <p:cNvSpPr/>
            <p:nvPr/>
          </p:nvSpPr>
          <p:spPr>
            <a:xfrm>
              <a:off x="3974530" y="1160088"/>
              <a:ext cx="2806568" cy="2806568"/>
            </a:xfrm>
            <a:prstGeom prst="ellipse">
              <a:avLst/>
            </a:prstGeom>
            <a:noFill/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49AD386-3D00-40F2-5D4F-F9D74B401EB5}"/>
                </a:ext>
              </a:extLst>
            </p:cNvPr>
            <p:cNvSpPr/>
            <p:nvPr/>
          </p:nvSpPr>
          <p:spPr>
            <a:xfrm>
              <a:off x="2571246" y="312093"/>
              <a:ext cx="2806568" cy="2806568"/>
            </a:xfrm>
            <a:prstGeom prst="ellipse">
              <a:avLst/>
            </a:prstGeom>
            <a:noFill/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F5DE1CE-45DC-AE0B-C06D-6D60A601B7F6}"/>
                </a:ext>
              </a:extLst>
            </p:cNvPr>
            <p:cNvSpPr/>
            <p:nvPr/>
          </p:nvSpPr>
          <p:spPr>
            <a:xfrm>
              <a:off x="2571246" y="2041595"/>
              <a:ext cx="2806568" cy="2806568"/>
            </a:xfrm>
            <a:prstGeom prst="ellipse">
              <a:avLst/>
            </a:prstGeom>
            <a:noFill/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ECC185-8ED3-89DF-A832-D7198EDA3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baseline: repository requirements (+)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FF601A-1E82-5F54-0536-EECE7CB05F8D}"/>
              </a:ext>
            </a:extLst>
          </p:cNvPr>
          <p:cNvSpPr txBox="1"/>
          <p:nvPr/>
        </p:nvSpPr>
        <p:spPr>
          <a:xfrm>
            <a:off x="2951018" y="189807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1650"/>
              </a:lnSpc>
            </a:pPr>
            <a:endParaRPr lang="en-US" sz="105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BCD3149-7013-5398-3672-82B822207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293874"/>
              </p:ext>
            </p:extLst>
          </p:nvPr>
        </p:nvGraphicFramePr>
        <p:xfrm>
          <a:off x="726799" y="1060537"/>
          <a:ext cx="5543550" cy="362324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41183">
                  <a:extLst>
                    <a:ext uri="{9D8B030D-6E8A-4147-A177-3AD203B41FA5}">
                      <a16:colId xmlns:a16="http://schemas.microsoft.com/office/drawing/2014/main" val="2658628028"/>
                    </a:ext>
                  </a:extLst>
                </a:gridCol>
                <a:gridCol w="743531">
                  <a:extLst>
                    <a:ext uri="{9D8B030D-6E8A-4147-A177-3AD203B41FA5}">
                      <a16:colId xmlns:a16="http://schemas.microsoft.com/office/drawing/2014/main" val="1071325341"/>
                    </a:ext>
                  </a:extLst>
                </a:gridCol>
                <a:gridCol w="1016475">
                  <a:extLst>
                    <a:ext uri="{9D8B030D-6E8A-4147-A177-3AD203B41FA5}">
                      <a16:colId xmlns:a16="http://schemas.microsoft.com/office/drawing/2014/main" val="1147433835"/>
                    </a:ext>
                  </a:extLst>
                </a:gridCol>
                <a:gridCol w="670786">
                  <a:extLst>
                    <a:ext uri="{9D8B030D-6E8A-4147-A177-3AD203B41FA5}">
                      <a16:colId xmlns:a16="http://schemas.microsoft.com/office/drawing/2014/main" val="3982763072"/>
                    </a:ext>
                  </a:extLst>
                </a:gridCol>
                <a:gridCol w="557455">
                  <a:extLst>
                    <a:ext uri="{9D8B030D-6E8A-4147-A177-3AD203B41FA5}">
                      <a16:colId xmlns:a16="http://schemas.microsoft.com/office/drawing/2014/main" val="2040841502"/>
                    </a:ext>
                  </a:extLst>
                </a:gridCol>
                <a:gridCol w="614120">
                  <a:extLst>
                    <a:ext uri="{9D8B030D-6E8A-4147-A177-3AD203B41FA5}">
                      <a16:colId xmlns:a16="http://schemas.microsoft.com/office/drawing/2014/main" val="1109461342"/>
                    </a:ext>
                  </a:extLst>
                </a:gridCol>
              </a:tblGrid>
              <a:tr h="3469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Parameter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Type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EMDB required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SerialEM</a:t>
                      </a:r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EPU</a:t>
                      </a: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 </a:t>
                      </a:r>
                      <a:r>
                        <a:rPr lang="en-US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emd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044" marR="4044" marT="4044" marB="0" anchor="b"/>
                </a:tc>
                <a:extLst>
                  <a:ext uri="{0D108BD9-81ED-4DB2-BD59-A6C34878D82A}">
                    <a16:rowId xmlns:a16="http://schemas.microsoft.com/office/drawing/2014/main" val="2001520000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Instrument Name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str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655002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Illumination mode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41561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Imaging mode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16998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Electron source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211402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Acceleration Voltage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504025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C2 Aperture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291366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CS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?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204777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Nominal defocus (min/max)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328605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calibrated defocus (min/max)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float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37707"/>
                  </a:ext>
                </a:extLst>
              </a:tr>
              <a:tr h="8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nominal magnification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821951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calibrated magnification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436872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speciman holder model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?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00158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cooling holder cryogen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05808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Temperature (min/max)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602013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alignment procedure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07656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software list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223937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Detector / Camera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str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?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30838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average dose per image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x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3639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Energy filter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bool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17112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energy filter slit width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34895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detector pixels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 x 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317026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Date of experiment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2730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average exposure time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966493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Tilt angle (min/max)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449908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cryogen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337322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Residual tilt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438980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Details instrumet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642447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specialist optics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908253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spherical aberration corrector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929383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chromatic aberration corrector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07009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Microscopy settings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x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623741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Detector mode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147706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sampling interval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float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42107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Movie frames per image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Yes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Yes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505082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range of frames used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88556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# of grids imaged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736224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# of images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4044" marR="4044" marT="4044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697777"/>
                  </a:ext>
                </a:extLst>
              </a:tr>
              <a:tr h="8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details for camera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str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No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044" marR="4044" marT="4044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067612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993C2D5-87E1-F80E-E84C-397CAD1284B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Page </a:t>
            </a:r>
            <a:fld id="{00000000-1234-1234-1234-123412341234}" type="slidenum">
              <a:rPr lang="en-US" smtClean="0"/>
              <a:t>11</a:t>
            </a:fld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1E58EF-F2BF-E3DC-7535-6C5A64208645}"/>
              </a:ext>
            </a:extLst>
          </p:cNvPr>
          <p:cNvSpPr txBox="1"/>
          <p:nvPr/>
        </p:nvSpPr>
        <p:spPr>
          <a:xfrm>
            <a:off x="7029033" y="1781753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Available in files</a:t>
            </a:r>
          </a:p>
          <a:p>
            <a:pPr algn="ctr"/>
            <a:r>
              <a:rPr lang="en-US" sz="1200" dirty="0"/>
              <a:t>(Facilities)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E3C82C-5FB3-0603-D896-E8A9DB288389}"/>
              </a:ext>
            </a:extLst>
          </p:cNvPr>
          <p:cNvSpPr txBox="1"/>
          <p:nvPr/>
        </p:nvSpPr>
        <p:spPr>
          <a:xfrm>
            <a:off x="6275771" y="3088746"/>
            <a:ext cx="1192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Required for deposition (EMDB)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908FD1-C597-36A5-961D-8069F85EB15F}"/>
              </a:ext>
            </a:extLst>
          </p:cNvPr>
          <p:cNvSpPr txBox="1"/>
          <p:nvPr/>
        </p:nvSpPr>
        <p:spPr>
          <a:xfrm>
            <a:off x="7949325" y="3088747"/>
            <a:ext cx="119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Required for processing</a:t>
            </a:r>
          </a:p>
          <a:p>
            <a:pPr algn="ctr"/>
            <a:r>
              <a:rPr lang="en-US" sz="1200" dirty="0"/>
              <a:t>(Software)</a:t>
            </a:r>
          </a:p>
        </p:txBody>
      </p:sp>
    </p:spTree>
    <p:extLst>
      <p:ext uri="{BB962C8B-B14F-4D97-AF65-F5344CB8AC3E}">
        <p14:creationId xmlns:p14="http://schemas.microsoft.com/office/powerpoint/2010/main" val="3757200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521D53-7A60-24AB-8CD9-E838272494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12</a:t>
            </a:fld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5C5CC8-ED1F-3472-534C-5E8419ED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Archiver System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F65752F-A89A-C0FF-9C8E-2E4BB7A55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8E417C-AFFB-2AEF-3681-1C780811BBF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35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computer program&#10;&#10;Description automatically generated with medium confidence">
            <a:extLst>
              <a:ext uri="{FF2B5EF4-FFF2-40B4-BE49-F238E27FC236}">
                <a16:creationId xmlns:a16="http://schemas.microsoft.com/office/drawing/2014/main" id="{1B3E87CF-7D1F-7FF9-CCFA-737F7AD414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02" t="2771" r="8470" b="1006"/>
          <a:stretch/>
        </p:blipFill>
        <p:spPr>
          <a:xfrm>
            <a:off x="874645" y="1242364"/>
            <a:ext cx="4659464" cy="303739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F0A60D5-9603-649F-84FF-899FFA09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34109" y="1006082"/>
            <a:ext cx="3251129" cy="3509963"/>
          </a:xfrm>
        </p:spPr>
        <p:txBody>
          <a:bodyPr/>
          <a:lstStyle/>
          <a:p>
            <a:r>
              <a:rPr lang="en-US" dirty="0"/>
              <a:t>RabbitMQ for job notifications from </a:t>
            </a:r>
            <a:r>
              <a:rPr lang="en-US" dirty="0" err="1"/>
              <a:t>SciCat</a:t>
            </a:r>
            <a:endParaRPr lang="en-US" dirty="0"/>
          </a:p>
          <a:p>
            <a:r>
              <a:rPr lang="en-US" dirty="0"/>
              <a:t>Node-RED dispatch system</a:t>
            </a:r>
          </a:p>
          <a:p>
            <a:r>
              <a:rPr lang="en-US" dirty="0" err="1"/>
              <a:t>Arema</a:t>
            </a:r>
            <a:r>
              <a:rPr lang="en-US" dirty="0"/>
              <a:t> scheduler</a:t>
            </a:r>
          </a:p>
          <a:p>
            <a:r>
              <a:rPr lang="en-US" dirty="0"/>
              <a:t>Tivoli Storage Manage for tape interface</a:t>
            </a:r>
          </a:p>
          <a:p>
            <a:r>
              <a:rPr lang="en-US" dirty="0" err="1"/>
              <a:t>FirecREST</a:t>
            </a:r>
            <a:r>
              <a:rPr lang="en-US" dirty="0"/>
              <a:t> for CSCS operations</a:t>
            </a:r>
          </a:p>
          <a:p>
            <a:r>
              <a:rPr lang="en-US" dirty="0" err="1"/>
              <a:t>SciCat</a:t>
            </a:r>
            <a:r>
              <a:rPr lang="en-US" dirty="0"/>
              <a:t> receives status updates via REST API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9D4D02-455D-022F-3E1B-46EC35B84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Archiver 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782A69-99D9-7120-FA24-D4FFBF87E8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224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6D79C41-F10E-C11C-9163-3B4B06DD5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34108" y="1006082"/>
            <a:ext cx="3251129" cy="3509963"/>
          </a:xfrm>
        </p:spPr>
        <p:txBody>
          <a:bodyPr/>
          <a:lstStyle/>
          <a:p>
            <a:r>
              <a:rPr lang="en-US" dirty="0"/>
              <a:t>Initial data transfer to S3 staging location</a:t>
            </a:r>
          </a:p>
          <a:p>
            <a:pPr lvl="1"/>
            <a:r>
              <a:rPr lang="en-US" dirty="0"/>
              <a:t>Resumable uploads (</a:t>
            </a:r>
            <a:r>
              <a:rPr lang="en-US" dirty="0" err="1"/>
              <a:t>tus</a:t>
            </a:r>
            <a:r>
              <a:rPr lang="en-US" dirty="0"/>
              <a:t>)</a:t>
            </a:r>
          </a:p>
          <a:p>
            <a:r>
              <a:rPr lang="en-US" dirty="0"/>
              <a:t>Archive/retrieve from </a:t>
            </a:r>
            <a:r>
              <a:rPr lang="en-US" i="1" dirty="0"/>
              <a:t>ETH Long-term storage</a:t>
            </a:r>
            <a:r>
              <a:rPr lang="en-US" dirty="0"/>
              <a:t> via </a:t>
            </a:r>
            <a:r>
              <a:rPr lang="en-US" dirty="0" err="1"/>
              <a:t>posix</a:t>
            </a:r>
            <a:r>
              <a:rPr lang="en-US" dirty="0"/>
              <a:t> interface</a:t>
            </a:r>
          </a:p>
          <a:p>
            <a:r>
              <a:rPr lang="en-US" dirty="0"/>
              <a:t>Interact with </a:t>
            </a:r>
            <a:r>
              <a:rPr lang="en-US" dirty="0" err="1"/>
              <a:t>Scicat</a:t>
            </a:r>
            <a:r>
              <a:rPr lang="en-US" dirty="0"/>
              <a:t> Job API via REST</a:t>
            </a:r>
          </a:p>
          <a:p>
            <a:r>
              <a:rPr lang="en-US" dirty="0"/>
              <a:t>Deployment with </a:t>
            </a:r>
            <a:r>
              <a:rPr lang="en-US" dirty="0" err="1"/>
              <a:t>Cellery</a:t>
            </a:r>
            <a:r>
              <a:rPr lang="en-US" dirty="0"/>
              <a:t>/Kubernetes</a:t>
            </a:r>
          </a:p>
          <a:p>
            <a:r>
              <a:rPr lang="en-US" dirty="0"/>
              <a:t>Monitoring: </a:t>
            </a:r>
            <a:r>
              <a:rPr lang="en-US" dirty="0" err="1"/>
              <a:t>grafana</a:t>
            </a:r>
            <a:r>
              <a:rPr lang="en-US" dirty="0"/>
              <a:t>, </a:t>
            </a:r>
            <a:r>
              <a:rPr lang="en-US" dirty="0" err="1"/>
              <a:t>prometheus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E6C3A0-9C26-1AD0-E870-E594AD688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ETHZ Archiver System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2B17D0-7E5F-473F-453F-A7249ACD82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14</a:t>
            </a:fld>
            <a:endParaRPr/>
          </a:p>
        </p:txBody>
      </p:sp>
      <p:pic>
        <p:nvPicPr>
          <p:cNvPr id="4" name="Picture 3" descr="A diagram of a software system&#10;&#10;Description automatically generated">
            <a:extLst>
              <a:ext uri="{FF2B5EF4-FFF2-40B4-BE49-F238E27FC236}">
                <a16:creationId xmlns:a16="http://schemas.microsoft.com/office/drawing/2014/main" id="{7415E9C1-17C4-0293-0481-167AF3409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890" y="1284034"/>
            <a:ext cx="4690226" cy="295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20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521D53-7A60-24AB-8CD9-E838272494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15</a:t>
            </a:fld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5C5CC8-ED1F-3472-534C-5E8419ED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SciCat</a:t>
            </a:r>
            <a:r>
              <a:rPr lang="en-US" dirty="0"/>
              <a:t> changes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F65752F-A89A-C0FF-9C8E-2E4BB7A55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8E417C-AFFB-2AEF-3681-1C780811BBF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51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6B6795-B34F-CF00-2C96-F43228CF0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Backend undergoing a major update to v4.0.0 (typescript, </a:t>
            </a:r>
            <a:r>
              <a:rPr lang="en-US" dirty="0" err="1"/>
              <a:t>NestJs</a:t>
            </a:r>
            <a:r>
              <a:rPr lang="en-US" dirty="0"/>
              <a:t>, better configuration, …)</a:t>
            </a:r>
          </a:p>
          <a:p>
            <a:r>
              <a:rPr lang="en-US" dirty="0"/>
              <a:t>Federated authorization via OIDC</a:t>
            </a:r>
          </a:p>
          <a:p>
            <a:r>
              <a:rPr lang="en-US" dirty="0"/>
              <a:t>User management system</a:t>
            </a:r>
          </a:p>
          <a:p>
            <a:pPr lvl="1"/>
            <a:r>
              <a:rPr lang="en-US" dirty="0"/>
              <a:t>Independent of PSI-AD</a:t>
            </a:r>
          </a:p>
          <a:p>
            <a:pPr lvl="1"/>
            <a:r>
              <a:rPr lang="en-US" dirty="0"/>
              <a:t>Fine-grained authorization</a:t>
            </a:r>
          </a:p>
          <a:p>
            <a:pPr lvl="1"/>
            <a:r>
              <a:rPr lang="en-US" dirty="0"/>
              <a:t>More detailed accounting for billing</a:t>
            </a:r>
          </a:p>
          <a:p>
            <a:r>
              <a:rPr lang="en-US" dirty="0"/>
              <a:t>New data transfer mechanism</a:t>
            </a:r>
          </a:p>
          <a:p>
            <a:pPr lvl="1"/>
            <a:r>
              <a:rPr lang="en-US" dirty="0"/>
              <a:t>Accessible from outside PSI</a:t>
            </a:r>
          </a:p>
          <a:p>
            <a:pPr lvl="1"/>
            <a:r>
              <a:rPr lang="en-US" dirty="0"/>
              <a:t>Bandwidth for 3-4 PB/year</a:t>
            </a:r>
          </a:p>
          <a:p>
            <a:pPr lvl="1"/>
            <a:r>
              <a:rPr lang="en-US" dirty="0"/>
              <a:t>Considering Globus or S3</a:t>
            </a:r>
          </a:p>
          <a:p>
            <a:r>
              <a:rPr lang="en-US" dirty="0"/>
              <a:t>Web-based upload for decentral data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23A8DF5-5C25-6113-512F-A4B9CD1C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Needed </a:t>
            </a:r>
            <a:r>
              <a:rPr lang="en-US" dirty="0" err="1"/>
              <a:t>SciCat</a:t>
            </a:r>
            <a:r>
              <a:rPr lang="en-US" dirty="0"/>
              <a:t> Features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1DEF70-F69A-12C6-F45D-47032BC831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2648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38" name="Google Shape;238;p15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Thanks!</a:t>
            </a:r>
            <a:endParaRPr/>
          </a:p>
        </p:txBody>
      </p:sp>
      <p:sp>
        <p:nvSpPr>
          <p:cNvPr id="239" name="Google Shape;239;p15"/>
          <p:cNvSpPr txBox="1">
            <a:spLocks noGrp="1"/>
          </p:cNvSpPr>
          <p:nvPr>
            <p:ph type="body" idx="1"/>
          </p:nvPr>
        </p:nvSpPr>
        <p:spPr>
          <a:xfrm>
            <a:off x="827088" y="764867"/>
            <a:ext cx="3456880" cy="4183379"/>
          </a:xfrm>
          <a:prstGeom prst="rect">
            <a:avLst/>
          </a:prstGeom>
          <a:solidFill>
            <a:schemeClr val="lt1">
              <a:alpha val="74901"/>
            </a:schemeClr>
          </a:solidFill>
          <a:ln>
            <a:noFill/>
          </a:ln>
        </p:spPr>
        <p:txBody>
          <a:bodyPr spcFirstLastPara="1" wrap="square" lIns="72000" tIns="432000" rIns="36000" bIns="36000" anchor="t" anchorCtr="0">
            <a:noAutofit/>
          </a:bodyPr>
          <a:lstStyle/>
          <a:p>
            <a:pPr marL="177792" lvl="0" indent="-17779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</a:pPr>
            <a:r>
              <a:rPr lang="en-US" dirty="0"/>
              <a:t>Data Curation group (Leo, Carlo, Ali)</a:t>
            </a:r>
          </a:p>
          <a:p>
            <a:pPr marL="177792" lvl="0" indent="-17779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</a:pPr>
            <a:r>
              <a:rPr lang="en-US" dirty="0" err="1"/>
              <a:t>OpenEM</a:t>
            </a:r>
            <a:r>
              <a:rPr lang="en-US" dirty="0"/>
              <a:t> team</a:t>
            </a:r>
          </a:p>
          <a:p>
            <a:pPr marL="177792" lvl="0" indent="-17779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</a:pPr>
            <a:r>
              <a:rPr lang="en-US" dirty="0" err="1"/>
              <a:t>SciCat</a:t>
            </a:r>
            <a:r>
              <a:rPr lang="en-US" dirty="0"/>
              <a:t> team</a:t>
            </a:r>
            <a:endParaRPr dirty="0"/>
          </a:p>
          <a:p>
            <a:pPr marL="177792" lvl="0" indent="-17779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</a:pPr>
            <a:r>
              <a:rPr lang="en-US" dirty="0"/>
              <a:t>Archiver team (Pedro, Michael, Bernard)</a:t>
            </a:r>
            <a:endParaRPr dirty="0"/>
          </a:p>
          <a:p>
            <a:pPr marL="177792" lvl="0" indent="-17779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•"/>
            </a:pPr>
            <a:r>
              <a:rPr lang="en-US" dirty="0"/>
              <a:t>EM Facility staff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326D36-BC82-E722-B0B8-4384F4B34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 data should be FAIR and Open by default</a:t>
            </a:r>
          </a:p>
          <a:p>
            <a:r>
              <a:rPr lang="en-US" dirty="0"/>
              <a:t>Standardized data management at all facilities</a:t>
            </a:r>
          </a:p>
          <a:p>
            <a:r>
              <a:rPr lang="en-US" dirty="0"/>
              <a:t>Automatic metadata collection during acquisition</a:t>
            </a:r>
          </a:p>
          <a:p>
            <a:r>
              <a:rPr lang="en-US" dirty="0"/>
              <a:t>Streamlined deposition in EMPIAR/EMDB/PDB</a:t>
            </a:r>
          </a:p>
          <a:p>
            <a:r>
              <a:rPr lang="en-US" dirty="0"/>
              <a:t>Central data repository providing access to researchers &amp; the public</a:t>
            </a:r>
          </a:p>
          <a:p>
            <a:pPr lvl="1"/>
            <a:r>
              <a:rPr lang="en-US" dirty="0"/>
              <a:t>Authenticated access during the embargo period</a:t>
            </a:r>
          </a:p>
          <a:p>
            <a:pPr lvl="1"/>
            <a:r>
              <a:rPr lang="en-US" dirty="0"/>
              <a:t>Open access after publication</a:t>
            </a:r>
          </a:p>
          <a:p>
            <a:pPr lvl="1"/>
            <a:r>
              <a:rPr lang="en-US" dirty="0"/>
              <a:t>Indexed by search engines or accessible by DOI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0C2AFB-8D98-1573-F7E2-ABD55DBF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55B6DF-268A-649F-1608-BEBC330FCA7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543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6"/>
          <p:cNvGrpSpPr/>
          <p:nvPr/>
        </p:nvGrpSpPr>
        <p:grpSpPr>
          <a:xfrm>
            <a:off x="2070441" y="1565243"/>
            <a:ext cx="4824536" cy="2713802"/>
            <a:chOff x="2063644" y="1280599"/>
            <a:chExt cx="4824536" cy="2713802"/>
          </a:xfrm>
        </p:grpSpPr>
        <p:pic>
          <p:nvPicPr>
            <p:cNvPr id="133" name="Google Shape;133;p6" descr="A picture containing text, silhouette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63644" y="1280599"/>
              <a:ext cx="4824536" cy="27138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4" name="Google Shape;134;p6"/>
            <p:cNvSpPr/>
            <p:nvPr/>
          </p:nvSpPr>
          <p:spPr>
            <a:xfrm>
              <a:off x="3892481" y="1778210"/>
              <a:ext cx="189569" cy="189569"/>
            </a:xfrm>
            <a:prstGeom prst="ellipse">
              <a:avLst/>
            </a:prstGeom>
            <a:solidFill>
              <a:srgbClr val="FED43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35" name="Google Shape;135;p6"/>
            <p:cNvSpPr/>
            <p:nvPr/>
          </p:nvSpPr>
          <p:spPr>
            <a:xfrm>
              <a:off x="4308089" y="1813173"/>
              <a:ext cx="189569" cy="18956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36" name="Google Shape;136;p6"/>
            <p:cNvSpPr/>
            <p:nvPr/>
          </p:nvSpPr>
          <p:spPr>
            <a:xfrm>
              <a:off x="4706467" y="2082919"/>
              <a:ext cx="189569" cy="18956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4875915" y="1956108"/>
              <a:ext cx="189569" cy="18956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38" name="Google Shape;138;p6"/>
            <p:cNvSpPr/>
            <p:nvPr/>
          </p:nvSpPr>
          <p:spPr>
            <a:xfrm>
              <a:off x="3170855" y="2907693"/>
              <a:ext cx="189569" cy="189569"/>
            </a:xfrm>
            <a:prstGeom prst="ellipse">
              <a:avLst/>
            </a:prstGeom>
            <a:solidFill>
              <a:srgbClr val="FED43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39" name="Google Shape;139;p6"/>
            <p:cNvSpPr/>
            <p:nvPr/>
          </p:nvSpPr>
          <p:spPr>
            <a:xfrm>
              <a:off x="3076070" y="2910692"/>
              <a:ext cx="189569" cy="18956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40" name="Google Shape;140;p6"/>
            <p:cNvSpPr/>
            <p:nvPr/>
          </p:nvSpPr>
          <p:spPr>
            <a:xfrm>
              <a:off x="2771800" y="3168043"/>
              <a:ext cx="189569" cy="189569"/>
            </a:xfrm>
            <a:prstGeom prst="ellipse">
              <a:avLst/>
            </a:prstGeom>
            <a:solidFill>
              <a:srgbClr val="FED43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41" name="Google Shape;141;p6"/>
            <p:cNvSpPr/>
            <p:nvPr/>
          </p:nvSpPr>
          <p:spPr>
            <a:xfrm>
              <a:off x="3826512" y="2374565"/>
              <a:ext cx="189569" cy="189569"/>
            </a:xfrm>
            <a:prstGeom prst="ellipse">
              <a:avLst/>
            </a:prstGeom>
            <a:solidFill>
              <a:srgbClr val="FED43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  <p:sp>
        <p:nvSpPr>
          <p:cNvPr id="142" name="Google Shape;142;p6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Open EM Data Network (</a:t>
            </a:r>
            <a:r>
              <a:rPr lang="en-US" dirty="0" err="1"/>
              <a:t>OpenEM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43" name="Google Shape;143;p6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144" name="Google Shape;144;p6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63909" y="1019344"/>
            <a:ext cx="1224136" cy="449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30194" y="4191228"/>
            <a:ext cx="996318" cy="284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6" descr="Shape&#10;&#10;Description automatically generated with medium confidenc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63909" y="3335280"/>
            <a:ext cx="1828800" cy="52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987265" y="4167984"/>
            <a:ext cx="547981" cy="33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6" descr="299 - Electron Microscopy Center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563909" y="2580116"/>
            <a:ext cx="1775114" cy="52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6"/>
          <p:cNvSpPr txBox="1">
            <a:spLocks noGrp="1"/>
          </p:cNvSpPr>
          <p:nvPr>
            <p:ph type="body" idx="1"/>
          </p:nvPr>
        </p:nvSpPr>
        <p:spPr>
          <a:xfrm>
            <a:off x="2830193" y="4567667"/>
            <a:ext cx="2052519" cy="4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Marco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Cantoni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i="1" dirty="0" err="1">
                <a:latin typeface="Arial"/>
                <a:ea typeface="Arial"/>
                <a:cs typeface="Arial"/>
                <a:sym typeface="Arial"/>
              </a:rPr>
              <a:t>Sofya</a:t>
            </a:r>
            <a:r>
              <a:rPr lang="en-US" sz="1100" i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i="1" dirty="0" err="1">
                <a:latin typeface="Arial"/>
                <a:ea typeface="Arial"/>
                <a:cs typeface="Arial"/>
                <a:sym typeface="Arial"/>
              </a:rPr>
              <a:t>Lakina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Alexander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Myasnikov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Alexandra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Radenovic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Henning Stahlberg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endParaRPr sz="11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100" dirty="0"/>
          </a:p>
        </p:txBody>
      </p:sp>
      <p:sp>
        <p:nvSpPr>
          <p:cNvPr id="150" name="Google Shape;150;p6"/>
          <p:cNvSpPr txBox="1"/>
          <p:nvPr/>
        </p:nvSpPr>
        <p:spPr>
          <a:xfrm>
            <a:off x="6563909" y="3117077"/>
            <a:ext cx="2218145" cy="20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Rolf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Erni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Despina </a:t>
            </a:r>
            <a:r>
              <a:rPr lang="en-US" sz="1100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Adamopoulou</a:t>
            </a:r>
            <a:r>
              <a:rPr lang="en-US" sz="11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7792" marR="0" lvl="0" indent="-10794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6"/>
          <p:cNvSpPr txBox="1"/>
          <p:nvPr/>
        </p:nvSpPr>
        <p:spPr>
          <a:xfrm>
            <a:off x="6563909" y="3871893"/>
            <a:ext cx="2511896" cy="71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Matthew Baker, Nicolas Blanc, Daniel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Böhringer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Christophe Briand, Christophe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Copéret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Miroslav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Peterek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Bilal Qureshi, Andrzej J.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Rzepiela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Philipp </a:t>
            </a:r>
            <a:r>
              <a:rPr lang="en-US" sz="1100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Wissmann</a:t>
            </a:r>
            <a:endParaRPr sz="11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6"/>
          <p:cNvSpPr txBox="1"/>
          <p:nvPr/>
        </p:nvSpPr>
        <p:spPr>
          <a:xfrm>
            <a:off x="6566375" y="1548982"/>
            <a:ext cx="2511895" cy="787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Alun Ashton, </a:t>
            </a:r>
            <a:r>
              <a:rPr lang="en-US" sz="11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Spencer Bliven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Gregor Cicchetti, Peter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Hüsser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Michael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Kallmeier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-Glanz, Volodymyr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Korkhov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Carlo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Minotti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Elisabeth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Müller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Gebhard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Schertler</a:t>
            </a: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 txBox="1"/>
          <p:nvPr/>
        </p:nvSpPr>
        <p:spPr>
          <a:xfrm>
            <a:off x="757439" y="4589354"/>
            <a:ext cx="1976340" cy="395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Andreas Boland, </a:t>
            </a: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Orsolyz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Barabas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Andy Howe, </a:t>
            </a:r>
            <a:r>
              <a:rPr lang="en-US" sz="11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Attila </a:t>
            </a:r>
            <a:r>
              <a:rPr lang="en-US" sz="11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Nacsa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</a:t>
            </a:r>
            <a:r>
              <a:rPr lang="en-US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Robbie </a:t>
            </a:r>
            <a:r>
              <a:rPr lang="en-US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Loewith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6"/>
          <p:cNvSpPr txBox="1"/>
          <p:nvPr/>
        </p:nvSpPr>
        <p:spPr>
          <a:xfrm>
            <a:off x="4979126" y="4734315"/>
            <a:ext cx="1235430" cy="21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Christel Genoud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6" descr="A picture containing email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57439" y="4195189"/>
            <a:ext cx="996318" cy="296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6" descr="A picture containing icon&#10;&#10;Description automatically generated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978556" y="4231848"/>
            <a:ext cx="1224478" cy="425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 descr="Shape&#10;&#10;Description automatically generated with medium confidenc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57439" y="2082590"/>
            <a:ext cx="1269689" cy="413387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6"/>
          <p:cNvSpPr txBox="1"/>
          <p:nvPr/>
        </p:nvSpPr>
        <p:spPr>
          <a:xfrm>
            <a:off x="757439" y="2588387"/>
            <a:ext cx="1846694" cy="269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Mohamed </a:t>
            </a: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Chami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Timm Maier, </a:t>
            </a:r>
            <a:r>
              <a:rPr lang="en-US" sz="11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Yves </a:t>
            </a:r>
            <a:r>
              <a:rPr lang="en-US" sz="11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Tittes</a:t>
            </a:r>
            <a:endParaRPr i="1" dirty="0"/>
          </a:p>
        </p:txBody>
      </p:sp>
      <p:pic>
        <p:nvPicPr>
          <p:cNvPr id="159" name="Google Shape;159;p6" descr="A picture containing logo&#10;&#10;Description automatically generated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57439" y="2921759"/>
            <a:ext cx="944553" cy="724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04133" y="1411463"/>
            <a:ext cx="1676733" cy="19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6" descr="Shape&#10;&#10;Description automatically generated with medium confidenc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609586" y="975814"/>
            <a:ext cx="946562" cy="26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6"/>
          <p:cNvSpPr txBox="1"/>
          <p:nvPr/>
        </p:nvSpPr>
        <p:spPr>
          <a:xfrm>
            <a:off x="757439" y="3656417"/>
            <a:ext cx="1510305" cy="395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David </a:t>
            </a: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Kalbermatter</a:t>
            </a: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Benoît Zuber</a:t>
            </a:r>
            <a:endParaRPr dirty="0"/>
          </a:p>
        </p:txBody>
      </p:sp>
      <p:sp>
        <p:nvSpPr>
          <p:cNvPr id="163" name="Google Shape;163;p6"/>
          <p:cNvSpPr/>
          <p:nvPr/>
        </p:nvSpPr>
        <p:spPr>
          <a:xfrm>
            <a:off x="827583" y="946393"/>
            <a:ext cx="1676733" cy="326491"/>
          </a:xfrm>
          <a:prstGeom prst="roundRect">
            <a:avLst>
              <a:gd name="adj" fmla="val 38585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4 ETH Institutes</a:t>
            </a:r>
            <a:endParaRPr/>
          </a:p>
        </p:txBody>
      </p:sp>
      <p:sp>
        <p:nvSpPr>
          <p:cNvPr id="164" name="Google Shape;164;p6"/>
          <p:cNvSpPr/>
          <p:nvPr/>
        </p:nvSpPr>
        <p:spPr>
          <a:xfrm>
            <a:off x="825143" y="1353222"/>
            <a:ext cx="1676733" cy="326491"/>
          </a:xfrm>
          <a:prstGeom prst="roundRect">
            <a:avLst>
              <a:gd name="adj" fmla="val 38585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"/>
              <a:buNone/>
            </a:pPr>
            <a:r>
              <a:rPr lang="en-US" sz="16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r>
              <a:rPr lang="en-US" sz="16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Universities</a:t>
            </a:r>
            <a:endParaRPr/>
          </a:p>
        </p:txBody>
      </p:sp>
      <p:sp>
        <p:nvSpPr>
          <p:cNvPr id="165" name="Google Shape;165;p6"/>
          <p:cNvSpPr txBox="1"/>
          <p:nvPr/>
        </p:nvSpPr>
        <p:spPr>
          <a:xfrm>
            <a:off x="5474677" y="433754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6" descr="A picture containing text&#10;&#10;Description automatically generated"/>
          <p:cNvPicPr preferRelativeResize="0"/>
          <p:nvPr/>
        </p:nvPicPr>
        <p:blipFill rotWithShape="1">
          <a:blip r:embed="rId15">
            <a:alphaModFix/>
          </a:blip>
          <a:srcRect r="54327"/>
          <a:stretch/>
        </p:blipFill>
        <p:spPr>
          <a:xfrm>
            <a:off x="6563909" y="4804392"/>
            <a:ext cx="996318" cy="327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n-US" b="1" dirty="0">
                <a:solidFill>
                  <a:schemeClr val="bg2"/>
                </a:solidFill>
              </a:rPr>
              <a:t>Open EM Data Network</a:t>
            </a:r>
            <a:endParaRPr b="1" dirty="0">
              <a:solidFill>
                <a:schemeClr val="bg2"/>
              </a:solidFill>
            </a:endParaRPr>
          </a:p>
          <a:p>
            <a:pPr marL="285750" indent="-285750"/>
            <a:r>
              <a:rPr lang="en-US" dirty="0"/>
              <a:t>Two funding instruments</a:t>
            </a:r>
          </a:p>
          <a:p>
            <a:pPr marL="742950" lvl="1" indent="-285750"/>
            <a:r>
              <a:rPr lang="en-US" i="1" dirty="0"/>
              <a:t>ETH ORD.</a:t>
            </a:r>
            <a:r>
              <a:rPr lang="en-US" dirty="0"/>
              <a:t> PI: Henning Stahlberg. 1.5 MCHF</a:t>
            </a:r>
            <a:endParaRPr dirty="0"/>
          </a:p>
          <a:p>
            <a:pPr marL="742950" lvl="1" indent="-285750"/>
            <a:r>
              <a:rPr lang="en-US" i="1" dirty="0" err="1"/>
              <a:t>Swissuniversities</a:t>
            </a:r>
            <a:r>
              <a:rPr lang="en-US" i="1" dirty="0"/>
              <a:t>.</a:t>
            </a:r>
            <a:r>
              <a:rPr lang="en-US" dirty="0"/>
              <a:t> PI: Robbie </a:t>
            </a:r>
            <a:r>
              <a:rPr lang="en-US" dirty="0" err="1"/>
              <a:t>Loewith</a:t>
            </a:r>
            <a:r>
              <a:rPr lang="en-US" dirty="0"/>
              <a:t>. 0.92 MCHF</a:t>
            </a:r>
            <a:endParaRPr dirty="0"/>
          </a:p>
          <a:p>
            <a:pPr marL="285750" indent="-285750"/>
            <a:r>
              <a:rPr lang="en-US" dirty="0"/>
              <a:t>6.5 new positions</a:t>
            </a:r>
          </a:p>
          <a:p>
            <a:pPr marL="285750" indent="-285750"/>
            <a:r>
              <a:rPr lang="en-US" dirty="0"/>
              <a:t>Timeline: June 2023–Dec 2025</a:t>
            </a:r>
          </a:p>
          <a:p>
            <a:pPr marL="0" indent="0">
              <a:buNone/>
            </a:pPr>
            <a:endParaRPr lang="en-CH" dirty="0"/>
          </a:p>
          <a:p>
            <a:pPr marL="177792" marR="0" lvl="0" indent="-6984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endParaRPr dirty="0"/>
          </a:p>
        </p:txBody>
      </p:sp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Open EM Data Network (</a:t>
            </a:r>
            <a:r>
              <a:rPr lang="en-US" dirty="0" err="1"/>
              <a:t>OpenEM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27" name="Google Shape;127;p5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2C013D-285D-A277-727A-9B796E4DA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600" y="2966168"/>
            <a:ext cx="6908800" cy="186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8576D4-441B-E200-7715-97635BFCE807}"/>
              </a:ext>
            </a:extLst>
          </p:cNvPr>
          <p:cNvSpPr txBox="1"/>
          <p:nvPr/>
        </p:nvSpPr>
        <p:spPr>
          <a:xfrm>
            <a:off x="6162261" y="4187154"/>
            <a:ext cx="1091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Started March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1B460B-C994-ABD2-29C4-40E4144353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Confluence for documents, meeting notes, and planning</a:t>
            </a:r>
          </a:p>
          <a:p>
            <a:r>
              <a:rPr lang="en-US" dirty="0" err="1"/>
              <a:t>Github</a:t>
            </a:r>
            <a:r>
              <a:rPr lang="en-US" dirty="0"/>
              <a:t> projects for tasks/Kanban</a:t>
            </a:r>
          </a:p>
          <a:p>
            <a:r>
              <a:rPr lang="en-US" dirty="0"/>
              <a:t>Agile development</a:t>
            </a:r>
          </a:p>
          <a:p>
            <a:r>
              <a:rPr lang="en-US" dirty="0"/>
              <a:t>Slack, </a:t>
            </a:r>
            <a:r>
              <a:rPr lang="en-US" dirty="0" err="1"/>
              <a:t>sympa</a:t>
            </a:r>
            <a:r>
              <a:rPr lang="en-US" dirty="0"/>
              <a:t> email lists</a:t>
            </a:r>
          </a:p>
          <a:p>
            <a:r>
              <a:rPr lang="en-GB" dirty="0">
                <a:hlinkClick r:id="rId2"/>
              </a:rPr>
              <a:t>https://swissopenem.github.io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5005E9-30C8-6BEF-E14A-A6ACFA94A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Tools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BBDE2-2C4C-F649-06B4-0F741D8ED24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728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6A8916-824D-9341-3DC0-F1F96E1EC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779" y="1261335"/>
            <a:ext cx="5547886" cy="3051717"/>
          </a:xfrm>
          <a:prstGeom prst="rect">
            <a:avLst/>
          </a:prstGeom>
        </p:spPr>
      </p:pic>
      <p:sp>
        <p:nvSpPr>
          <p:cNvPr id="171" name="Google Shape;171;p7"/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Architecture</a:t>
            </a:r>
            <a:endParaRPr dirty="0"/>
          </a:p>
        </p:txBody>
      </p:sp>
      <p:sp>
        <p:nvSpPr>
          <p:cNvPr id="172" name="Google Shape;172;p7"/>
          <p:cNvSpPr txBox="1">
            <a:spLocks noGrp="1"/>
          </p:cNvSpPr>
          <p:nvPr>
            <p:ph type="sldNum" idx="12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12CF774-C2E9-D0F8-E8B7-8077D3B3F397}"/>
              </a:ext>
            </a:extLst>
          </p:cNvPr>
          <p:cNvGrpSpPr/>
          <p:nvPr/>
        </p:nvGrpSpPr>
        <p:grpSpPr>
          <a:xfrm>
            <a:off x="759955" y="1135683"/>
            <a:ext cx="7877691" cy="3832317"/>
            <a:chOff x="759955" y="1135683"/>
            <a:chExt cx="7877691" cy="383231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61BFBDC-1138-95F6-F8E5-25863DD909D5}"/>
                </a:ext>
              </a:extLst>
            </p:cNvPr>
            <p:cNvSpPr txBox="1"/>
            <p:nvPr/>
          </p:nvSpPr>
          <p:spPr>
            <a:xfrm>
              <a:off x="759955" y="1135683"/>
              <a:ext cx="1099981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EM Standard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54F097E-C5C3-B817-28AC-3FFF562FB6EC}"/>
                </a:ext>
              </a:extLst>
            </p:cNvPr>
            <p:cNvSpPr txBox="1"/>
            <p:nvPr/>
          </p:nvSpPr>
          <p:spPr>
            <a:xfrm>
              <a:off x="759955" y="2228933"/>
              <a:ext cx="1099981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Metadata</a:t>
              </a:r>
            </a:p>
            <a:p>
              <a:pPr algn="ctr"/>
              <a:r>
                <a:rPr lang="en-US" dirty="0"/>
                <a:t>Collection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6B2AB5-8927-3A41-D512-287FE9BE543B}"/>
                </a:ext>
              </a:extLst>
            </p:cNvPr>
            <p:cNvSpPr txBox="1"/>
            <p:nvPr/>
          </p:nvSpPr>
          <p:spPr>
            <a:xfrm>
              <a:off x="759955" y="2969188"/>
              <a:ext cx="1099981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Web-based</a:t>
              </a:r>
            </a:p>
            <a:p>
              <a:pPr algn="ctr"/>
              <a:r>
                <a:rPr lang="en-US" dirty="0"/>
                <a:t>Ingestor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F5200F-C909-B198-975A-2673D46D6FA3}"/>
                </a:ext>
              </a:extLst>
            </p:cNvPr>
            <p:cNvSpPr txBox="1"/>
            <p:nvPr/>
          </p:nvSpPr>
          <p:spPr>
            <a:xfrm>
              <a:off x="1944773" y="3574388"/>
              <a:ext cx="1447136" cy="738664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Federated Authentication &amp; Authorization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1DCACA-B279-6BB8-90D0-1A39DDD3A153}"/>
                </a:ext>
              </a:extLst>
            </p:cNvPr>
            <p:cNvSpPr txBox="1"/>
            <p:nvPr/>
          </p:nvSpPr>
          <p:spPr>
            <a:xfrm>
              <a:off x="5799801" y="3574388"/>
              <a:ext cx="1213250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Deposition Tool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D4BA48-E231-17EE-144B-8E5A06C9B351}"/>
                </a:ext>
              </a:extLst>
            </p:cNvPr>
            <p:cNvSpPr txBox="1"/>
            <p:nvPr/>
          </p:nvSpPr>
          <p:spPr>
            <a:xfrm>
              <a:off x="4040154" y="4444780"/>
              <a:ext cx="1447136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ETHZ Archiver System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9F0B06-55FA-2C17-73F3-C16EC5DE4A37}"/>
                </a:ext>
              </a:extLst>
            </p:cNvPr>
            <p:cNvSpPr txBox="1"/>
            <p:nvPr/>
          </p:nvSpPr>
          <p:spPr>
            <a:xfrm>
              <a:off x="7537665" y="1357389"/>
              <a:ext cx="1099981" cy="523220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Website &amp; Training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B503449-8491-557C-F7DC-8817CE9F9A8F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1859936" y="2490543"/>
              <a:ext cx="58111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A3B044B-3079-E44F-E37B-A0B9B71F35C0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1859936" y="2837460"/>
              <a:ext cx="581114" cy="39333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AFD7744-FD05-A49C-A4E9-F810E1B86022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2668341" y="1765190"/>
              <a:ext cx="1570767" cy="180919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E604E79-CE3D-50A8-28FE-B2805FDE03B3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>
              <a:off x="1859936" y="1397293"/>
              <a:ext cx="2371301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434E9E-C9D9-D389-7B04-F9117212503A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763722" y="3230798"/>
              <a:ext cx="0" cy="121398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EFE0F86-E073-4E0C-A58B-710FB99A9A8B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 flipV="1">
              <a:off x="5313712" y="1765190"/>
              <a:ext cx="486089" cy="207080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5F1120-A8B5-4958-0373-D955C04E2B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7</a:t>
            </a:fld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274615-60A1-E1FC-C82B-7AF22FBE1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Standards Community for EM (OSCEM)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64A868A-F5F9-F706-BBE9-066F01CD1E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37D369-A0DB-F1B5-1D35-5B2C2DDE6AD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67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06ADD-FFA8-2259-B252-561994831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Diverse data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EE5D-BEA2-347E-744F-2DC9DCAAA1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8</a:t>
            </a:fld>
            <a:endParaRPr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EE4F7F2-8588-AA9E-FD66-0D732B1F24FA}"/>
              </a:ext>
            </a:extLst>
          </p:cNvPr>
          <p:cNvSpPr/>
          <p:nvPr/>
        </p:nvSpPr>
        <p:spPr>
          <a:xfrm>
            <a:off x="3819536" y="964233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Sample Description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DEA13BD-45EE-5D24-36B8-90A75683ABC9}"/>
              </a:ext>
            </a:extLst>
          </p:cNvPr>
          <p:cNvSpPr/>
          <p:nvPr/>
        </p:nvSpPr>
        <p:spPr>
          <a:xfrm>
            <a:off x="3819536" y="1990336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Instrument Settings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0E6A68-8EC1-8221-DF3C-0C58A66B38B8}"/>
              </a:ext>
            </a:extLst>
          </p:cNvPr>
          <p:cNvSpPr/>
          <p:nvPr/>
        </p:nvSpPr>
        <p:spPr>
          <a:xfrm>
            <a:off x="879230" y="946590"/>
            <a:ext cx="2778369" cy="3979001"/>
          </a:xfrm>
          <a:prstGeom prst="roundRect">
            <a:avLst>
              <a:gd name="adj" fmla="val 5089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oogle Shape;78;p2" descr="Enlarged view: Orientation Map">
            <a:extLst>
              <a:ext uri="{FF2B5EF4-FFF2-40B4-BE49-F238E27FC236}">
                <a16:creationId xmlns:a16="http://schemas.microsoft.com/office/drawing/2014/main" id="{EC25BBCE-E355-F1C7-5767-9DA320B047A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60317" r="60317"/>
          <a:stretch/>
        </p:blipFill>
        <p:spPr>
          <a:xfrm>
            <a:off x="2391704" y="1313450"/>
            <a:ext cx="1011895" cy="101127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96;p2">
            <a:extLst>
              <a:ext uri="{FF2B5EF4-FFF2-40B4-BE49-F238E27FC236}">
                <a16:creationId xmlns:a16="http://schemas.microsoft.com/office/drawing/2014/main" id="{AC0D04A1-E06F-06C7-2AF1-3C0610B75390}"/>
              </a:ext>
            </a:extLst>
          </p:cNvPr>
          <p:cNvSpPr txBox="1"/>
          <p:nvPr/>
        </p:nvSpPr>
        <p:spPr>
          <a:xfrm>
            <a:off x="1146626" y="2324357"/>
            <a:ext cx="1011896" cy="221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2D Micrographs</a:t>
            </a:r>
            <a:endParaRPr sz="11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97;p2">
            <a:extLst>
              <a:ext uri="{FF2B5EF4-FFF2-40B4-BE49-F238E27FC236}">
                <a16:creationId xmlns:a16="http://schemas.microsoft.com/office/drawing/2014/main" id="{B0524646-CBBB-89D5-6AEC-83CE54493AA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" r="66454" b="51894"/>
          <a:stretch/>
        </p:blipFill>
        <p:spPr>
          <a:xfrm>
            <a:off x="1146628" y="1313450"/>
            <a:ext cx="1011894" cy="101090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98;p2">
            <a:extLst>
              <a:ext uri="{FF2B5EF4-FFF2-40B4-BE49-F238E27FC236}">
                <a16:creationId xmlns:a16="http://schemas.microsoft.com/office/drawing/2014/main" id="{9FAD204A-0D61-DB79-81E2-9B9DE4AEA9B2}"/>
              </a:ext>
            </a:extLst>
          </p:cNvPr>
          <p:cNvSpPr txBox="1"/>
          <p:nvPr/>
        </p:nvSpPr>
        <p:spPr>
          <a:xfrm>
            <a:off x="1146626" y="2488787"/>
            <a:ext cx="1006070" cy="221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(EMPIAR-11016, Harder, EPFL)</a:t>
            </a:r>
            <a:endParaRPr sz="6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99;p2">
            <a:extLst>
              <a:ext uri="{FF2B5EF4-FFF2-40B4-BE49-F238E27FC236}">
                <a16:creationId xmlns:a16="http://schemas.microsoft.com/office/drawing/2014/main" id="{6CDF659F-CCB3-D0ED-DDE5-8A89A4A41F86}"/>
              </a:ext>
            </a:extLst>
          </p:cNvPr>
          <p:cNvSpPr txBox="1"/>
          <p:nvPr/>
        </p:nvSpPr>
        <p:spPr>
          <a:xfrm>
            <a:off x="1152453" y="959914"/>
            <a:ext cx="2179901" cy="25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Raw Data</a:t>
            </a:r>
            <a:endParaRPr dirty="0"/>
          </a:p>
        </p:txBody>
      </p:sp>
      <p:sp>
        <p:nvSpPr>
          <p:cNvPr id="23" name="Google Shape;79;p2">
            <a:extLst>
              <a:ext uri="{FF2B5EF4-FFF2-40B4-BE49-F238E27FC236}">
                <a16:creationId xmlns:a16="http://schemas.microsoft.com/office/drawing/2014/main" id="{BFE1E315-9F68-D023-5C87-F27A157FE325}"/>
              </a:ext>
            </a:extLst>
          </p:cNvPr>
          <p:cNvSpPr txBox="1"/>
          <p:nvPr/>
        </p:nvSpPr>
        <p:spPr>
          <a:xfrm>
            <a:off x="2388790" y="2324253"/>
            <a:ext cx="1011896" cy="20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Annotated Images</a:t>
            </a:r>
            <a:endParaRPr dirty="0"/>
          </a:p>
        </p:txBody>
      </p:sp>
      <p:sp>
        <p:nvSpPr>
          <p:cNvPr id="24" name="Google Shape;80;p2">
            <a:extLst>
              <a:ext uri="{FF2B5EF4-FFF2-40B4-BE49-F238E27FC236}">
                <a16:creationId xmlns:a16="http://schemas.microsoft.com/office/drawing/2014/main" id="{2EF94BF8-B9A1-1999-09F6-B14968FDDB4F}"/>
              </a:ext>
            </a:extLst>
          </p:cNvPr>
          <p:cNvSpPr txBox="1"/>
          <p:nvPr/>
        </p:nvSpPr>
        <p:spPr>
          <a:xfrm>
            <a:off x="2371842" y="2661169"/>
            <a:ext cx="1017718" cy="24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(Kunze and </a:t>
            </a:r>
            <a:r>
              <a:rPr lang="en-US" sz="6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Sologubenko</a:t>
            </a:r>
            <a:r>
              <a:rPr lang="en-US" sz="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endParaRPr sz="600" dirty="0"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ETHZ)</a:t>
            </a:r>
            <a:endParaRPr sz="6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Picture 25" descr="A graph showing the amount of energy&#10;&#10;Description automatically generated">
            <a:extLst>
              <a:ext uri="{FF2B5EF4-FFF2-40B4-BE49-F238E27FC236}">
                <a16:creationId xmlns:a16="http://schemas.microsoft.com/office/drawing/2014/main" id="{3D18A5D2-5336-DA58-66E9-04FA6055A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626" y="2878417"/>
            <a:ext cx="1011893" cy="606741"/>
          </a:xfrm>
          <a:prstGeom prst="rect">
            <a:avLst/>
          </a:prstGeom>
        </p:spPr>
      </p:pic>
      <p:sp>
        <p:nvSpPr>
          <p:cNvPr id="27" name="Google Shape;100;p2">
            <a:extLst>
              <a:ext uri="{FF2B5EF4-FFF2-40B4-BE49-F238E27FC236}">
                <a16:creationId xmlns:a16="http://schemas.microsoft.com/office/drawing/2014/main" id="{322E2DD0-9902-898D-9E00-99E6E1BA9487}"/>
              </a:ext>
            </a:extLst>
          </p:cNvPr>
          <p:cNvSpPr txBox="1"/>
          <p:nvPr/>
        </p:nvSpPr>
        <p:spPr>
          <a:xfrm>
            <a:off x="1146626" y="4496170"/>
            <a:ext cx="2309115" cy="406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More: ptychography, 4D STEM, …</a:t>
            </a:r>
            <a:endParaRPr sz="1200" dirty="0"/>
          </a:p>
        </p:txBody>
      </p:sp>
      <p:sp>
        <p:nvSpPr>
          <p:cNvPr id="28" name="Google Shape;82;p2">
            <a:extLst>
              <a:ext uri="{FF2B5EF4-FFF2-40B4-BE49-F238E27FC236}">
                <a16:creationId xmlns:a16="http://schemas.microsoft.com/office/drawing/2014/main" id="{D86C7895-4095-06BC-1B61-87F8F65724FE}"/>
              </a:ext>
            </a:extLst>
          </p:cNvPr>
          <p:cNvSpPr txBox="1"/>
          <p:nvPr/>
        </p:nvSpPr>
        <p:spPr>
          <a:xfrm>
            <a:off x="1152449" y="3468326"/>
            <a:ext cx="1006070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Spectrograms</a:t>
            </a:r>
            <a:endParaRPr dirty="0"/>
          </a:p>
        </p:txBody>
      </p:sp>
      <p:sp>
        <p:nvSpPr>
          <p:cNvPr id="29" name="Google Shape;83;p2">
            <a:extLst>
              <a:ext uri="{FF2B5EF4-FFF2-40B4-BE49-F238E27FC236}">
                <a16:creationId xmlns:a16="http://schemas.microsoft.com/office/drawing/2014/main" id="{76092ECA-59A7-0D3F-6B60-C3A0F626F509}"/>
              </a:ext>
            </a:extLst>
          </p:cNvPr>
          <p:cNvSpPr txBox="1"/>
          <p:nvPr/>
        </p:nvSpPr>
        <p:spPr>
          <a:xfrm>
            <a:off x="1146626" y="3650380"/>
            <a:ext cx="1011893" cy="141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Magnunor</a:t>
            </a:r>
            <a:r>
              <a:rPr lang="en-US" sz="600" b="0" i="0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, Wikimedia</a:t>
            </a:r>
            <a:endParaRPr sz="600" b="0" i="0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07B94CF-FF48-56DE-BB49-1D82B28341E1}"/>
              </a:ext>
            </a:extLst>
          </p:cNvPr>
          <p:cNvGrpSpPr/>
          <p:nvPr/>
        </p:nvGrpSpPr>
        <p:grpSpPr>
          <a:xfrm>
            <a:off x="5722350" y="959914"/>
            <a:ext cx="2882098" cy="3985756"/>
            <a:chOff x="5722350" y="959914"/>
            <a:chExt cx="2882098" cy="398575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E9FB9A6-6F02-1DE0-3DE3-D2D6E4BAA4E0}"/>
                </a:ext>
              </a:extLst>
            </p:cNvPr>
            <p:cNvGrpSpPr/>
            <p:nvPr/>
          </p:nvGrpSpPr>
          <p:grpSpPr>
            <a:xfrm>
              <a:off x="5722350" y="959914"/>
              <a:ext cx="2810089" cy="3979001"/>
              <a:chOff x="5722350" y="959914"/>
              <a:chExt cx="2810089" cy="3979001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6CB0761A-C398-DD99-87D1-3F9BF58E7734}"/>
                  </a:ext>
                </a:extLst>
              </p:cNvPr>
              <p:cNvSpPr/>
              <p:nvPr/>
            </p:nvSpPr>
            <p:spPr>
              <a:xfrm>
                <a:off x="5722350" y="959914"/>
                <a:ext cx="2778369" cy="3979001"/>
              </a:xfrm>
              <a:prstGeom prst="roundRect">
                <a:avLst>
                  <a:gd name="adj" fmla="val 5089"/>
                </a:avLst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Google Shape;99;p2">
                <a:extLst>
                  <a:ext uri="{FF2B5EF4-FFF2-40B4-BE49-F238E27FC236}">
                    <a16:creationId xmlns:a16="http://schemas.microsoft.com/office/drawing/2014/main" id="{A4809D6B-10F3-ACBC-2EBA-04AB2B0A4AD1}"/>
                  </a:ext>
                </a:extLst>
              </p:cNvPr>
              <p:cNvSpPr txBox="1"/>
              <p:nvPr/>
            </p:nvSpPr>
            <p:spPr>
              <a:xfrm>
                <a:off x="5995573" y="973238"/>
                <a:ext cx="2179901" cy="252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Derived Data</a:t>
                </a:r>
                <a:endParaRPr dirty="0"/>
              </a:p>
            </p:txBody>
          </p:sp>
          <p:sp>
            <p:nvSpPr>
              <p:cNvPr id="50" name="Google Shape;87;p2">
                <a:extLst>
                  <a:ext uri="{FF2B5EF4-FFF2-40B4-BE49-F238E27FC236}">
                    <a16:creationId xmlns:a16="http://schemas.microsoft.com/office/drawing/2014/main" id="{F413B448-1FFC-2246-86BD-0FDC05BDE08A}"/>
                  </a:ext>
                </a:extLst>
              </p:cNvPr>
              <p:cNvSpPr txBox="1"/>
              <p:nvPr/>
            </p:nvSpPr>
            <p:spPr>
              <a:xfrm>
                <a:off x="7239159" y="3802288"/>
                <a:ext cx="1042672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(7o4h, Barret, PSI)</a:t>
                </a:r>
                <a:endParaRPr/>
              </a:p>
            </p:txBody>
          </p:sp>
          <p:pic>
            <p:nvPicPr>
              <p:cNvPr id="51" name="Google Shape;88;p2" descr="Map&#10;&#10;Description automatically generated">
                <a:extLst>
                  <a:ext uri="{FF2B5EF4-FFF2-40B4-BE49-F238E27FC236}">
                    <a16:creationId xmlns:a16="http://schemas.microsoft.com/office/drawing/2014/main" id="{3E8F27EE-CA37-16C3-4325-BE8A3EABCE50}"/>
                  </a:ext>
                </a:extLst>
              </p:cNvPr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6039955" y="1988405"/>
                <a:ext cx="1042672" cy="119338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Google Shape;89;p2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9A9121B1-A8E4-3139-81DA-143DD0B49408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6039955" y="1302870"/>
                <a:ext cx="1047782" cy="52389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3" name="Google Shape;90;p2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F5E81148-DA27-478E-EA89-FA3700F2DE7B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6039955" y="3297466"/>
                <a:ext cx="1042672" cy="123993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4" name="Google Shape;91;p2">
                <a:extLst>
                  <a:ext uri="{FF2B5EF4-FFF2-40B4-BE49-F238E27FC236}">
                    <a16:creationId xmlns:a16="http://schemas.microsoft.com/office/drawing/2014/main" id="{7AFB77AE-4E8B-4E6A-DE2B-D3003934C79F}"/>
                  </a:ext>
                </a:extLst>
              </p:cNvPr>
              <p:cNvSpPr txBox="1"/>
              <p:nvPr/>
            </p:nvSpPr>
            <p:spPr>
              <a:xfrm>
                <a:off x="7239158" y="3308501"/>
                <a:ext cx="1293281" cy="501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Molecular Models</a:t>
                </a:r>
                <a:endParaRPr/>
              </a:p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(Protein Databank)</a:t>
                </a:r>
                <a:endParaRPr/>
              </a:p>
            </p:txBody>
          </p:sp>
          <p:sp>
            <p:nvSpPr>
              <p:cNvPr id="55" name="Google Shape;92;p2">
                <a:extLst>
                  <a:ext uri="{FF2B5EF4-FFF2-40B4-BE49-F238E27FC236}">
                    <a16:creationId xmlns:a16="http://schemas.microsoft.com/office/drawing/2014/main" id="{D16B285C-8A72-CC7A-C5AA-00FB1CE34471}"/>
                  </a:ext>
                </a:extLst>
              </p:cNvPr>
              <p:cNvSpPr txBox="1"/>
              <p:nvPr/>
            </p:nvSpPr>
            <p:spPr>
              <a:xfrm>
                <a:off x="7239159" y="2586561"/>
                <a:ext cx="120875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(EMD-12718, Barret, PSI)</a:t>
                </a:r>
                <a:endParaRPr/>
              </a:p>
            </p:txBody>
          </p:sp>
          <p:sp>
            <p:nvSpPr>
              <p:cNvPr id="56" name="Google Shape;93;p2">
                <a:extLst>
                  <a:ext uri="{FF2B5EF4-FFF2-40B4-BE49-F238E27FC236}">
                    <a16:creationId xmlns:a16="http://schemas.microsoft.com/office/drawing/2014/main" id="{AB56EA52-D673-56F7-ECB7-428D2F61D18D}"/>
                  </a:ext>
                </a:extLst>
              </p:cNvPr>
              <p:cNvSpPr txBox="1"/>
              <p:nvPr/>
            </p:nvSpPr>
            <p:spPr>
              <a:xfrm>
                <a:off x="7239159" y="2092774"/>
                <a:ext cx="1152128" cy="501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Electron Maps</a:t>
                </a:r>
                <a:endParaRPr/>
              </a:p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(EMDB)</a:t>
                </a:r>
                <a:endParaRPr/>
              </a:p>
            </p:txBody>
          </p:sp>
          <p:sp>
            <p:nvSpPr>
              <p:cNvPr id="57" name="Google Shape;94;p2">
                <a:extLst>
                  <a:ext uri="{FF2B5EF4-FFF2-40B4-BE49-F238E27FC236}">
                    <a16:creationId xmlns:a16="http://schemas.microsoft.com/office/drawing/2014/main" id="{DB0629BE-CC1C-8356-C3CC-13739B2DD20B}"/>
                  </a:ext>
                </a:extLst>
              </p:cNvPr>
              <p:cNvSpPr txBox="1"/>
              <p:nvPr/>
            </p:nvSpPr>
            <p:spPr>
              <a:xfrm>
                <a:off x="7239159" y="1299367"/>
                <a:ext cx="1152128" cy="501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Particles &amp; classes</a:t>
                </a:r>
                <a:endParaRPr/>
              </a:p>
            </p:txBody>
          </p:sp>
          <p:sp>
            <p:nvSpPr>
              <p:cNvPr id="58" name="Google Shape;95;p2">
                <a:extLst>
                  <a:ext uri="{FF2B5EF4-FFF2-40B4-BE49-F238E27FC236}">
                    <a16:creationId xmlns:a16="http://schemas.microsoft.com/office/drawing/2014/main" id="{4A2165B5-7766-E083-00F4-31D5D9A6B3D6}"/>
                  </a:ext>
                </a:extLst>
              </p:cNvPr>
              <p:cNvSpPr txBox="1"/>
              <p:nvPr/>
            </p:nvSpPr>
            <p:spPr>
              <a:xfrm>
                <a:off x="7239159" y="1480947"/>
                <a:ext cx="120875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(Barret, PSI)</a:t>
                </a:r>
                <a:endParaRPr/>
              </a:p>
            </p:txBody>
          </p:sp>
        </p:grpSp>
        <p:sp>
          <p:nvSpPr>
            <p:cNvPr id="59" name="Google Shape;102;p2">
              <a:extLst>
                <a:ext uri="{FF2B5EF4-FFF2-40B4-BE49-F238E27FC236}">
                  <a16:creationId xmlns:a16="http://schemas.microsoft.com/office/drawing/2014/main" id="{0FCE1191-9DC3-1AED-D592-B0959675E6CC}"/>
                </a:ext>
              </a:extLst>
            </p:cNvPr>
            <p:cNvSpPr txBox="1"/>
            <p:nvPr/>
          </p:nvSpPr>
          <p:spPr>
            <a:xfrm>
              <a:off x="5958966" y="4539551"/>
              <a:ext cx="2645482" cy="4061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More: Tomographic reconstructions, segmented models, …</a:t>
              </a:r>
              <a:endParaRPr dirty="0"/>
            </a:p>
          </p:txBody>
        </p:sp>
      </p:grp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E1F5AEE9-BEC6-D8BA-8C38-7A28E97C99E4}"/>
              </a:ext>
            </a:extLst>
          </p:cNvPr>
          <p:cNvSpPr/>
          <p:nvPr/>
        </p:nvSpPr>
        <p:spPr>
          <a:xfrm>
            <a:off x="3814130" y="3016439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Workflows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56E0CD6C-1F05-11D7-006C-0069B8BC83C1}"/>
              </a:ext>
            </a:extLst>
          </p:cNvPr>
          <p:cNvSpPr/>
          <p:nvPr/>
        </p:nvSpPr>
        <p:spPr>
          <a:xfrm>
            <a:off x="3824942" y="4042541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Publications</a:t>
            </a:r>
          </a:p>
        </p:txBody>
      </p:sp>
      <p:pic>
        <p:nvPicPr>
          <p:cNvPr id="5" name="Picture 4" descr="A close-up of several cells&#10;&#10;Description automatically generated">
            <a:extLst>
              <a:ext uri="{FF2B5EF4-FFF2-40B4-BE49-F238E27FC236}">
                <a16:creationId xmlns:a16="http://schemas.microsoft.com/office/drawing/2014/main" id="{7CB5394A-8E67-28E8-3249-34E25B73566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4158" r="26258"/>
          <a:stretch/>
        </p:blipFill>
        <p:spPr>
          <a:xfrm>
            <a:off x="2383014" y="2884237"/>
            <a:ext cx="1017672" cy="748764"/>
          </a:xfrm>
          <a:prstGeom prst="rect">
            <a:avLst/>
          </a:prstGeom>
        </p:spPr>
      </p:pic>
      <p:sp>
        <p:nvSpPr>
          <p:cNvPr id="6" name="Google Shape;82;p2">
            <a:extLst>
              <a:ext uri="{FF2B5EF4-FFF2-40B4-BE49-F238E27FC236}">
                <a16:creationId xmlns:a16="http://schemas.microsoft.com/office/drawing/2014/main" id="{845E0C31-8609-4384-EF53-18FB97C56D6F}"/>
              </a:ext>
            </a:extLst>
          </p:cNvPr>
          <p:cNvSpPr txBox="1"/>
          <p:nvPr/>
        </p:nvSpPr>
        <p:spPr>
          <a:xfrm>
            <a:off x="2402112" y="3608902"/>
            <a:ext cx="1006070" cy="14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3D tomograms</a:t>
            </a:r>
            <a:endParaRPr dirty="0"/>
          </a:p>
        </p:txBody>
      </p:sp>
      <p:sp>
        <p:nvSpPr>
          <p:cNvPr id="7" name="Google Shape;83;p2">
            <a:extLst>
              <a:ext uri="{FF2B5EF4-FFF2-40B4-BE49-F238E27FC236}">
                <a16:creationId xmlns:a16="http://schemas.microsoft.com/office/drawing/2014/main" id="{60F04A93-5ACD-BB47-032C-D9B60464D825}"/>
              </a:ext>
            </a:extLst>
          </p:cNvPr>
          <p:cNvSpPr txBox="1"/>
          <p:nvPr/>
        </p:nvSpPr>
        <p:spPr>
          <a:xfrm>
            <a:off x="2396289" y="3790956"/>
            <a:ext cx="1011893" cy="141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teamtomo.org</a:t>
            </a:r>
            <a:endParaRPr sz="600" b="0" i="0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771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0" grpId="0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06ADD-FFA8-2259-B252-561994831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Diverse Formats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EE4F7F2-8588-AA9E-FD66-0D732B1F24FA}"/>
              </a:ext>
            </a:extLst>
          </p:cNvPr>
          <p:cNvSpPr/>
          <p:nvPr/>
        </p:nvSpPr>
        <p:spPr>
          <a:xfrm>
            <a:off x="3819536" y="964233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Sample Description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Proposal systems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Labbooks</a:t>
            </a:r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DEA13BD-45EE-5D24-36B8-90A75683ABC9}"/>
              </a:ext>
            </a:extLst>
          </p:cNvPr>
          <p:cNvSpPr/>
          <p:nvPr/>
        </p:nvSpPr>
        <p:spPr>
          <a:xfrm>
            <a:off x="3819536" y="1990336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Instrument Settings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SerialEMSettings.txt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Configuration files</a:t>
            </a:r>
            <a:endParaRPr lang="en-US" sz="11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0E6A68-8EC1-8221-DF3C-0C58A66B38B8}"/>
              </a:ext>
            </a:extLst>
          </p:cNvPr>
          <p:cNvSpPr/>
          <p:nvPr/>
        </p:nvSpPr>
        <p:spPr>
          <a:xfrm>
            <a:off x="879230" y="946590"/>
            <a:ext cx="2778369" cy="3979001"/>
          </a:xfrm>
          <a:prstGeom prst="roundRect">
            <a:avLst>
              <a:gd name="adj" fmla="val 5089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Google Shape;99;p2">
            <a:extLst>
              <a:ext uri="{FF2B5EF4-FFF2-40B4-BE49-F238E27FC236}">
                <a16:creationId xmlns:a16="http://schemas.microsoft.com/office/drawing/2014/main" id="{6CDF659F-CCB3-D0ED-DDE5-8A89A4A41F86}"/>
              </a:ext>
            </a:extLst>
          </p:cNvPr>
          <p:cNvSpPr txBox="1"/>
          <p:nvPr/>
        </p:nvSpPr>
        <p:spPr>
          <a:xfrm>
            <a:off x="1152453" y="959914"/>
            <a:ext cx="2179901" cy="25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Raw Data</a:t>
            </a:r>
            <a:endParaRPr b="1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CB0761A-C398-DD99-87D1-3F9BF58E7734}"/>
              </a:ext>
            </a:extLst>
          </p:cNvPr>
          <p:cNvSpPr/>
          <p:nvPr/>
        </p:nvSpPr>
        <p:spPr>
          <a:xfrm>
            <a:off x="5722350" y="959914"/>
            <a:ext cx="2778369" cy="3979001"/>
          </a:xfrm>
          <a:prstGeom prst="roundRect">
            <a:avLst>
              <a:gd name="adj" fmla="val 5089"/>
            </a:avLst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Google Shape;99;p2">
            <a:extLst>
              <a:ext uri="{FF2B5EF4-FFF2-40B4-BE49-F238E27FC236}">
                <a16:creationId xmlns:a16="http://schemas.microsoft.com/office/drawing/2014/main" id="{A4809D6B-10F3-ACBC-2EBA-04AB2B0A4AD1}"/>
              </a:ext>
            </a:extLst>
          </p:cNvPr>
          <p:cNvSpPr txBox="1"/>
          <p:nvPr/>
        </p:nvSpPr>
        <p:spPr>
          <a:xfrm>
            <a:off x="5995573" y="973238"/>
            <a:ext cx="2179901" cy="25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Derived Data</a:t>
            </a:r>
            <a:endParaRPr b="1" dirty="0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E1F5AEE9-BEC6-D8BA-8C38-7A28E97C99E4}"/>
              </a:ext>
            </a:extLst>
          </p:cNvPr>
          <p:cNvSpPr/>
          <p:nvPr/>
        </p:nvSpPr>
        <p:spPr>
          <a:xfrm>
            <a:off x="3814130" y="3016439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Workflows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directories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</a:rPr>
              <a:t>Workflow files (</a:t>
            </a:r>
            <a:r>
              <a:rPr lang="en-US" sz="1100" dirty="0" err="1">
                <a:solidFill>
                  <a:srgbClr val="000000"/>
                </a:solidFill>
              </a:rPr>
              <a:t>scipion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ccpem-pipeliner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etc</a:t>
            </a:r>
            <a:r>
              <a:rPr lang="en-US" sz="11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56E0CD6C-1F05-11D7-006C-0069B8BC83C1}"/>
              </a:ext>
            </a:extLst>
          </p:cNvPr>
          <p:cNvSpPr/>
          <p:nvPr/>
        </p:nvSpPr>
        <p:spPr>
          <a:xfrm>
            <a:off x="3824942" y="4042541"/>
            <a:ext cx="1740877" cy="87923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Publications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DOI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DataCite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records</a:t>
            </a:r>
          </a:p>
          <a:p>
            <a:pPr marL="90000" lvl="0" indent="-900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 repos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DDFE25-FD5F-6406-7BFB-CE6CE5155A5C}"/>
              </a:ext>
            </a:extLst>
          </p:cNvPr>
          <p:cNvSpPr txBox="1"/>
          <p:nvPr/>
        </p:nvSpPr>
        <p:spPr>
          <a:xfrm>
            <a:off x="1019906" y="1299367"/>
            <a:ext cx="27035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Micrographs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MRC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TIFF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Zarr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/OME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HDF5/EMD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PRZ/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numpy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NXem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XML (diverse formats)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SerialEM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mdoc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Image metadata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TIFF headers)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Manufacturers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Thermo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Zeiss,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Gatan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Jeol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ASI, 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2D0817-FC5E-04E5-D02A-6E206BA1E960}"/>
              </a:ext>
            </a:extLst>
          </p:cNvPr>
          <p:cNvSpPr txBox="1"/>
          <p:nvPr/>
        </p:nvSpPr>
        <p:spPr>
          <a:xfrm>
            <a:off x="5823866" y="1254933"/>
            <a:ext cx="25753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CryoEM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PDBx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mmCIF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Map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Databases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EMPIAR/EMDB/PDB</a:t>
            </a:r>
          </a:p>
          <a:p>
            <a:pPr marL="90000" indent="-9000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Zenodo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/Institutional repos</a:t>
            </a:r>
          </a:p>
        </p:txBody>
      </p:sp>
    </p:spTree>
    <p:extLst>
      <p:ext uri="{BB962C8B-B14F-4D97-AF65-F5344CB8AC3E}">
        <p14:creationId xmlns:p14="http://schemas.microsoft.com/office/powerpoint/2010/main" val="3201741776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3530</TotalTime>
  <Words>1216</Words>
  <Application>Microsoft Macintosh PowerPoint</Application>
  <PresentationFormat>On-screen Show (16:9)</PresentationFormat>
  <Paragraphs>399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Helvetica</vt:lpstr>
      <vt:lpstr>Noto Sans Symbols</vt:lpstr>
      <vt:lpstr>Times</vt:lpstr>
      <vt:lpstr>PSI-Powerpoint-Master Calibri V2</vt:lpstr>
      <vt:lpstr>OpenEM Update</vt:lpstr>
      <vt:lpstr>Goals</vt:lpstr>
      <vt:lpstr>Open EM Data Network (OpenEM)</vt:lpstr>
      <vt:lpstr>Open EM Data Network (OpenEM)</vt:lpstr>
      <vt:lpstr>Project Management Tools</vt:lpstr>
      <vt:lpstr>Architecture</vt:lpstr>
      <vt:lpstr>Open Standards Community for EM (OSCEM)</vt:lpstr>
      <vt:lpstr>Diverse data types</vt:lpstr>
      <vt:lpstr>Diverse Formats</vt:lpstr>
      <vt:lpstr>Workshop February 22-23</vt:lpstr>
      <vt:lpstr>Current baseline: repository requirements (+)</vt:lpstr>
      <vt:lpstr>Archiver System</vt:lpstr>
      <vt:lpstr>PSI Archiver System</vt:lpstr>
      <vt:lpstr>ETHZ Archiver System </vt:lpstr>
      <vt:lpstr>SciCat changes</vt:lpstr>
      <vt:lpstr>Needed SciCat Features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EM Data Network</dc:title>
  <dc:creator>Bliven Spencer Edward (PSI)</dc:creator>
  <cp:lastModifiedBy>Bliven Spencer Edward</cp:lastModifiedBy>
  <cp:revision>26</cp:revision>
  <dcterms:created xsi:type="dcterms:W3CDTF">2022-11-07T08:42:09Z</dcterms:created>
  <dcterms:modified xsi:type="dcterms:W3CDTF">2024-03-04T23:00:19Z</dcterms:modified>
</cp:coreProperties>
</file>