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Raleway"/>
      <p:regular r:id="rId18"/>
      <p:bold r:id="rId19"/>
      <p:italic r:id="rId20"/>
      <p:boldItalic r:id="rId21"/>
    </p:embeddedFont>
    <p:embeddedFont>
      <p:font typeface="La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EC96B13-5200-48D8-923D-43C54BDDB607}">
  <a:tblStyle styleId="{FEC96B13-5200-48D8-923D-43C54BDDB60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italic.fntdata"/><Relationship Id="rId22" Type="http://schemas.openxmlformats.org/officeDocument/2006/relationships/font" Target="fonts/Lato-regular.fntdata"/><Relationship Id="rId21" Type="http://schemas.openxmlformats.org/officeDocument/2006/relationships/font" Target="fonts/Raleway-boldItalic.fntdata"/><Relationship Id="rId24" Type="http://schemas.openxmlformats.org/officeDocument/2006/relationships/font" Target="fonts/Lato-italic.fntdata"/><Relationship Id="rId23" Type="http://schemas.openxmlformats.org/officeDocument/2006/relationships/font" Target="fonts/La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schemas.openxmlformats.org/officeDocument/2006/relationships/font" Target="fonts/La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Raleway-bold.fntdata"/><Relationship Id="rId18" Type="http://schemas.openxmlformats.org/officeDocument/2006/relationships/font" Target="fonts/Ralew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73b235f8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73b235f8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73b235f9be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273b235f9be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e5dbd29370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e5dbd2937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e5dbd29370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e5dbd29370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e5dbd29370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e5dbd29370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73b235f9be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73b235f9be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73b235f9be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73b235f9be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73b235f9b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73b235f9b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e5dbd29370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e5dbd29370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73b235f9be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273b235f9be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9" name="Google Shape;79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Google Shape;81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2" name="Google Shape;82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6" name="Google Shape;86;p12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" name="Google Shape;31;p4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34" name="Google Shape;34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5" name="Google Shape;35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" name="Google Shape;37;p5"/>
          <p:cNvSpPr txBox="1"/>
          <p:nvPr>
            <p:ph type="title"/>
          </p:nvPr>
        </p:nvSpPr>
        <p:spPr>
          <a:xfrm>
            <a:off x="727800" y="571925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" name="Google Shape;41;p5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44" name="Google Shape;44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5" name="Google Shape;45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6"/>
          <p:cNvSpPr txBox="1"/>
          <p:nvPr>
            <p:ph type="title"/>
          </p:nvPr>
        </p:nvSpPr>
        <p:spPr>
          <a:xfrm>
            <a:off x="727800" y="594575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" name="Google Shape;49;p6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52" name="Google Shape;52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3" name="Google Shape;53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" name="Google Shape;55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6" name="Google Shape;56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7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1" name="Google Shape;61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Google Shape;63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7" name="Google Shape;67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8" name="Google Shape;68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" name="Google Shape;70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71" name="Google Shape;71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72" name="Google Shape;72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6" name="Google Shape;76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5.png"/><Relationship Id="rId5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22.png"/><Relationship Id="rId5" Type="http://schemas.openxmlformats.org/officeDocument/2006/relationships/image" Target="../media/image16.png"/><Relationship Id="rId6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Relationship Id="rId4" Type="http://schemas.openxmlformats.org/officeDocument/2006/relationships/image" Target="../media/image25.png"/><Relationship Id="rId5" Type="http://schemas.openxmlformats.org/officeDocument/2006/relationships/image" Target="../media/image18.png"/><Relationship Id="rId6" Type="http://schemas.openxmlformats.org/officeDocument/2006/relationships/image" Target="../media/image1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22.png"/><Relationship Id="rId9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image" Target="../media/image8.png"/><Relationship Id="rId7" Type="http://schemas.openxmlformats.org/officeDocument/2006/relationships/image" Target="../media/image7.png"/><Relationship Id="rId8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Relationship Id="rId4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2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Reconstruction in a Segmented Calorimeter</a:t>
            </a:r>
            <a:endParaRPr/>
          </a:p>
        </p:txBody>
      </p:sp>
      <p:sp>
        <p:nvSpPr>
          <p:cNvPr id="92" name="Google Shape;92;p13"/>
          <p:cNvSpPr txBox="1"/>
          <p:nvPr>
            <p:ph idx="1" type="subTitle"/>
          </p:nvPr>
        </p:nvSpPr>
        <p:spPr>
          <a:xfrm>
            <a:off x="729452" y="30560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Omar Beesley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2"/>
          <p:cNvSpPr txBox="1"/>
          <p:nvPr>
            <p:ph type="title"/>
          </p:nvPr>
        </p:nvSpPr>
        <p:spPr>
          <a:xfrm>
            <a:off x="727800" y="594575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Effect of clustering on calorimeter energy resolution</a:t>
            </a:r>
            <a:endParaRPr/>
          </a:p>
        </p:txBody>
      </p:sp>
      <p:pic>
        <p:nvPicPr>
          <p:cNvPr id="258" name="Google Shape;25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8743" y="1194813"/>
            <a:ext cx="3217707" cy="2182123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22"/>
          <p:cNvSpPr txBox="1"/>
          <p:nvPr/>
        </p:nvSpPr>
        <p:spPr>
          <a:xfrm>
            <a:off x="5415150" y="3441975"/>
            <a:ext cx="3144900" cy="14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Add uncertainty in cluster energies to 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intrinsic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calorimeter resolution via quadrature 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Reconstruction smears 1.8% resolution to 2%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0" name="Google Shape;260;p22"/>
          <p:cNvSpPr txBox="1"/>
          <p:nvPr/>
        </p:nvSpPr>
        <p:spPr>
          <a:xfrm>
            <a:off x="582500" y="1612000"/>
            <a:ext cx="24924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Uncertainty of reconstructed energy from fit - especially at low energies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1" name="Google Shape;261;p22"/>
          <p:cNvSpPr txBox="1"/>
          <p:nvPr/>
        </p:nvSpPr>
        <p:spPr>
          <a:xfrm>
            <a:off x="582500" y="3357775"/>
            <a:ext cx="24924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Inaccurate clustering of 511s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62" name="Google Shape;262;p22"/>
          <p:cNvPicPr preferRelativeResize="0"/>
          <p:nvPr/>
        </p:nvPicPr>
        <p:blipFill rotWithShape="1">
          <a:blip r:embed="rId4">
            <a:alphaModFix/>
          </a:blip>
          <a:srcRect b="0" l="0" r="48111" t="0"/>
          <a:stretch/>
        </p:blipFill>
        <p:spPr>
          <a:xfrm>
            <a:off x="3074909" y="2752100"/>
            <a:ext cx="1704493" cy="1637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74900" y="1316586"/>
            <a:ext cx="1772575" cy="134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3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269" name="Google Shape;269;p23"/>
          <p:cNvSpPr txBox="1"/>
          <p:nvPr>
            <p:ph idx="1" type="body"/>
          </p:nvPr>
        </p:nvSpPr>
        <p:spPr>
          <a:xfrm>
            <a:off x="729450" y="1514175"/>
            <a:ext cx="7688700" cy="28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Improve fitter stability and introduce correlated waveform fits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Implement LYSO intrinsic radioactivity at a Geant4 level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Optimize clustering for PiBeta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Train a neural network to classify and cluster events in the calorimeter</a:t>
            </a:r>
            <a:endParaRPr/>
          </a:p>
        </p:txBody>
      </p:sp>
      <p:pic>
        <p:nvPicPr>
          <p:cNvPr id="270" name="Google Shape;27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6512" y="2835425"/>
            <a:ext cx="1990975" cy="190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type="title"/>
          </p:nvPr>
        </p:nvSpPr>
        <p:spPr>
          <a:xfrm>
            <a:off x="729450" y="571925"/>
            <a:ext cx="54321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Calorimeter Reconstruction </a:t>
            </a:r>
            <a:endParaRPr/>
          </a:p>
        </p:txBody>
      </p:sp>
      <p:sp>
        <p:nvSpPr>
          <p:cNvPr id="98" name="Google Shape;98;p14"/>
          <p:cNvSpPr/>
          <p:nvPr/>
        </p:nvSpPr>
        <p:spPr>
          <a:xfrm rot="-8100000">
            <a:off x="3750799" y="1681667"/>
            <a:ext cx="2719533" cy="2642317"/>
          </a:xfrm>
          <a:prstGeom prst="pie">
            <a:avLst>
              <a:gd fmla="val 0" name="adj1"/>
              <a:gd fmla="val 16200000" name="adj2"/>
            </a:avLst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9" name="Google Shape;99;p14"/>
          <p:cNvSpPr/>
          <p:nvPr/>
        </p:nvSpPr>
        <p:spPr>
          <a:xfrm>
            <a:off x="4924975" y="2806025"/>
            <a:ext cx="429000" cy="393600"/>
          </a:xfrm>
          <a:prstGeom prst="flowChartDelay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0" name="Google Shape;100;p14"/>
          <p:cNvSpPr/>
          <p:nvPr/>
        </p:nvSpPr>
        <p:spPr>
          <a:xfrm>
            <a:off x="5072725" y="2858525"/>
            <a:ext cx="133500" cy="2886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1" name="Google Shape;101;p14"/>
          <p:cNvSpPr/>
          <p:nvPr/>
        </p:nvSpPr>
        <p:spPr>
          <a:xfrm>
            <a:off x="4924975" y="2858525"/>
            <a:ext cx="133500" cy="288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2" name="Google Shape;102;p14"/>
          <p:cNvSpPr/>
          <p:nvPr/>
        </p:nvSpPr>
        <p:spPr>
          <a:xfrm rot="-3403728">
            <a:off x="4166408" y="1954848"/>
            <a:ext cx="1946218" cy="2095907"/>
          </a:xfrm>
          <a:prstGeom prst="pie">
            <a:avLst>
              <a:gd fmla="val 20204190" name="adj1"/>
              <a:gd fmla="val 933403" name="adj2"/>
            </a:avLst>
          </a:prstGeom>
          <a:solidFill>
            <a:srgbClr val="EB5600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               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3" name="Google Shape;103;p14"/>
          <p:cNvSpPr/>
          <p:nvPr/>
        </p:nvSpPr>
        <p:spPr>
          <a:xfrm rot="4640340">
            <a:off x="4166374" y="1954773"/>
            <a:ext cx="1946327" cy="2096042"/>
          </a:xfrm>
          <a:prstGeom prst="pie">
            <a:avLst>
              <a:gd fmla="val 20204190" name="adj1"/>
              <a:gd fmla="val 933403" name="adj2"/>
            </a:avLst>
          </a:prstGeom>
          <a:solidFill>
            <a:srgbClr val="A2FFE8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               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4" name="Google Shape;104;p14"/>
          <p:cNvSpPr txBox="1"/>
          <p:nvPr/>
        </p:nvSpPr>
        <p:spPr>
          <a:xfrm>
            <a:off x="5711300" y="2377975"/>
            <a:ext cx="7890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500">
                <a:solidFill>
                  <a:schemeClr val="accent3"/>
                </a:solidFill>
                <a:highlight>
                  <a:schemeClr val="dk2"/>
                </a:highlight>
                <a:latin typeface="Lato"/>
                <a:ea typeface="Lato"/>
                <a:cs typeface="Lato"/>
                <a:sym typeface="Lato"/>
              </a:rPr>
              <a:t>t1</a:t>
            </a:r>
            <a:endParaRPr b="1" i="1" sz="2500">
              <a:solidFill>
                <a:schemeClr val="accent3"/>
              </a:solidFill>
              <a:highlight>
                <a:schemeClr val="dk2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5" name="Google Shape;105;p14"/>
          <p:cNvSpPr txBox="1"/>
          <p:nvPr/>
        </p:nvSpPr>
        <p:spPr>
          <a:xfrm>
            <a:off x="4647800" y="3524000"/>
            <a:ext cx="7890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500">
                <a:solidFill>
                  <a:schemeClr val="accent4"/>
                </a:solidFill>
                <a:highlight>
                  <a:schemeClr val="dk2"/>
                </a:highlight>
                <a:latin typeface="Lato"/>
                <a:ea typeface="Lato"/>
                <a:cs typeface="Lato"/>
                <a:sym typeface="Lato"/>
              </a:rPr>
              <a:t>t2</a:t>
            </a:r>
            <a:endParaRPr b="1" i="1" sz="2500">
              <a:solidFill>
                <a:schemeClr val="accent4"/>
              </a:solidFill>
              <a:highlight>
                <a:schemeClr val="dk2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6" name="Google Shape;106;p14"/>
          <p:cNvSpPr txBox="1"/>
          <p:nvPr/>
        </p:nvSpPr>
        <p:spPr>
          <a:xfrm>
            <a:off x="871850" y="1368675"/>
            <a:ext cx="21966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|</a:t>
            </a: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t1-t2|</a:t>
            </a: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&lt; 10 ns → Pileup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7" name="Google Shape;107;p14"/>
          <p:cNvSpPr txBox="1"/>
          <p:nvPr/>
        </p:nvSpPr>
        <p:spPr>
          <a:xfrm>
            <a:off x="871850" y="1680550"/>
            <a:ext cx="21966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|</a:t>
            </a: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t1-t2| &gt; 10 ns → Not Pileup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8" name="Google Shape;10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5325" y="2824838"/>
            <a:ext cx="1972850" cy="156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4"/>
          <p:cNvPicPr preferRelativeResize="0"/>
          <p:nvPr/>
        </p:nvPicPr>
        <p:blipFill rotWithShape="1">
          <a:blip r:embed="rId4">
            <a:alphaModFix/>
          </a:blip>
          <a:srcRect b="0" l="0" r="51354" t="7355"/>
          <a:stretch/>
        </p:blipFill>
        <p:spPr>
          <a:xfrm>
            <a:off x="832591" y="2889876"/>
            <a:ext cx="1032733" cy="1560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0" name="Google Shape;110;p14"/>
          <p:cNvCxnSpPr/>
          <p:nvPr/>
        </p:nvCxnSpPr>
        <p:spPr>
          <a:xfrm>
            <a:off x="1266400" y="3386225"/>
            <a:ext cx="331200" cy="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111" name="Google Shape;111;p14"/>
          <p:cNvSpPr txBox="1"/>
          <p:nvPr/>
        </p:nvSpPr>
        <p:spPr>
          <a:xfrm>
            <a:off x="2145400" y="3811800"/>
            <a:ext cx="1412700" cy="2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9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P. Schwendimann (2022)</a:t>
            </a:r>
            <a:endParaRPr b="1" i="1" sz="9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2" name="Google Shape;112;p14"/>
          <p:cNvSpPr txBox="1"/>
          <p:nvPr/>
        </p:nvSpPr>
        <p:spPr>
          <a:xfrm>
            <a:off x="1008250" y="2377975"/>
            <a:ext cx="2284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Move templates closer together until fitter can’t find two pulses</a:t>
            </a:r>
            <a:endParaRPr b="1" i="1"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3" name="Google Shape;113;p14"/>
          <p:cNvPicPr preferRelativeResize="0"/>
          <p:nvPr/>
        </p:nvPicPr>
        <p:blipFill rotWithShape="1">
          <a:blip r:embed="rId5">
            <a:alphaModFix/>
          </a:blip>
          <a:srcRect b="0" l="0" r="0" t="6279"/>
          <a:stretch/>
        </p:blipFill>
        <p:spPr>
          <a:xfrm>
            <a:off x="6742213" y="935208"/>
            <a:ext cx="2182359" cy="1514766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4"/>
          <p:cNvSpPr/>
          <p:nvPr/>
        </p:nvSpPr>
        <p:spPr>
          <a:xfrm>
            <a:off x="8351685" y="852350"/>
            <a:ext cx="675000" cy="4554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15" name="Google Shape;115;p14"/>
          <p:cNvCxnSpPr/>
          <p:nvPr/>
        </p:nvCxnSpPr>
        <p:spPr>
          <a:xfrm>
            <a:off x="8662490" y="997334"/>
            <a:ext cx="0" cy="1298100"/>
          </a:xfrm>
          <a:prstGeom prst="straightConnector1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" name="Google Shape;116;p14"/>
          <p:cNvCxnSpPr/>
          <p:nvPr/>
        </p:nvCxnSpPr>
        <p:spPr>
          <a:xfrm flipH="1">
            <a:off x="8298600" y="1088455"/>
            <a:ext cx="221100" cy="294000"/>
          </a:xfrm>
          <a:prstGeom prst="straightConnector1">
            <a:avLst/>
          </a:prstGeom>
          <a:noFill/>
          <a:ln cap="flat" cmpd="sng" w="9525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7" name="Google Shape;117;p14"/>
          <p:cNvSpPr txBox="1"/>
          <p:nvPr/>
        </p:nvSpPr>
        <p:spPr>
          <a:xfrm>
            <a:off x="8374788" y="883275"/>
            <a:ext cx="651900" cy="1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6AA84F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Pileup</a:t>
            </a:r>
            <a:endParaRPr b="1" i="1" sz="1300">
              <a:solidFill>
                <a:srgbClr val="6AA84F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18" name="Google Shape;118;p14"/>
          <p:cNvCxnSpPr/>
          <p:nvPr/>
        </p:nvCxnSpPr>
        <p:spPr>
          <a:xfrm flipH="1">
            <a:off x="6594150" y="-4950"/>
            <a:ext cx="4800" cy="515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9" name="Google Shape;119;p14"/>
          <p:cNvSpPr txBox="1"/>
          <p:nvPr/>
        </p:nvSpPr>
        <p:spPr>
          <a:xfrm>
            <a:off x="7130163" y="683475"/>
            <a:ext cx="1705800" cy="1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Within 10 ns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0" name="Google Shape;120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12087" y="2748625"/>
            <a:ext cx="2442625" cy="19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 txBox="1"/>
          <p:nvPr/>
        </p:nvSpPr>
        <p:spPr>
          <a:xfrm>
            <a:off x="7194125" y="3049700"/>
            <a:ext cx="1860600" cy="2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LYSO measured to have &lt;200 ps resolution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2" name="Google Shape;122;p14"/>
          <p:cNvSpPr txBox="1"/>
          <p:nvPr/>
        </p:nvSpPr>
        <p:spPr>
          <a:xfrm>
            <a:off x="7448275" y="3524000"/>
            <a:ext cx="1476300" cy="7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 u="sng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Segmented should do much better!</a:t>
            </a:r>
            <a:endParaRPr b="1" i="1" sz="1300" u="sng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5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40"/>
              <a:t>Implementation of LYSO Detector Response</a:t>
            </a:r>
            <a:endParaRPr sz="2340"/>
          </a:p>
        </p:txBody>
      </p:sp>
      <p:sp>
        <p:nvSpPr>
          <p:cNvPr id="128" name="Google Shape;128;p15"/>
          <p:cNvSpPr/>
          <p:nvPr/>
        </p:nvSpPr>
        <p:spPr>
          <a:xfrm>
            <a:off x="167300" y="1519350"/>
            <a:ext cx="1632600" cy="868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Truth energies/times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9" name="Google Shape;129;p15"/>
          <p:cNvSpPr/>
          <p:nvPr/>
        </p:nvSpPr>
        <p:spPr>
          <a:xfrm>
            <a:off x="2545788" y="1519350"/>
            <a:ext cx="1632600" cy="868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Waveforms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0" name="Google Shape;130;p15"/>
          <p:cNvSpPr/>
          <p:nvPr/>
        </p:nvSpPr>
        <p:spPr>
          <a:xfrm>
            <a:off x="4944938" y="1519350"/>
            <a:ext cx="1632600" cy="868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Fitted waveforms (reconstructed energies/times)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1" name="Google Shape;131;p15"/>
          <p:cNvSpPr/>
          <p:nvPr/>
        </p:nvSpPr>
        <p:spPr>
          <a:xfrm>
            <a:off x="7344075" y="1519350"/>
            <a:ext cx="1632600" cy="868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Calorimeter clusters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32" name="Google Shape;132;p15"/>
          <p:cNvCxnSpPr>
            <a:stCxn id="128" idx="3"/>
            <a:endCxn id="129" idx="1"/>
          </p:cNvCxnSpPr>
          <p:nvPr/>
        </p:nvCxnSpPr>
        <p:spPr>
          <a:xfrm>
            <a:off x="1799900" y="1953450"/>
            <a:ext cx="745800" cy="0"/>
          </a:xfrm>
          <a:prstGeom prst="straightConnector1">
            <a:avLst/>
          </a:prstGeom>
          <a:noFill/>
          <a:ln cap="flat" cmpd="sng" w="19050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3" name="Google Shape;133;p15"/>
          <p:cNvCxnSpPr>
            <a:stCxn id="129" idx="3"/>
            <a:endCxn id="130" idx="1"/>
          </p:cNvCxnSpPr>
          <p:nvPr/>
        </p:nvCxnSpPr>
        <p:spPr>
          <a:xfrm>
            <a:off x="4178388" y="1953450"/>
            <a:ext cx="766500" cy="0"/>
          </a:xfrm>
          <a:prstGeom prst="straightConnector1">
            <a:avLst/>
          </a:prstGeom>
          <a:noFill/>
          <a:ln cap="flat" cmpd="sng" w="19050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4" name="Google Shape;134;p15"/>
          <p:cNvCxnSpPr>
            <a:stCxn id="130" idx="3"/>
            <a:endCxn id="131" idx="1"/>
          </p:cNvCxnSpPr>
          <p:nvPr/>
        </p:nvCxnSpPr>
        <p:spPr>
          <a:xfrm>
            <a:off x="6577538" y="1953450"/>
            <a:ext cx="766500" cy="0"/>
          </a:xfrm>
          <a:prstGeom prst="straightConnector1">
            <a:avLst/>
          </a:prstGeom>
          <a:noFill/>
          <a:ln cap="flat" cmpd="sng" w="19050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35" name="Google Shape;13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2841" y="3145091"/>
            <a:ext cx="1596826" cy="119472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6" name="Google Shape;136;p15"/>
          <p:cNvPicPr preferRelativeResize="0"/>
          <p:nvPr/>
        </p:nvPicPr>
        <p:blipFill rotWithShape="1">
          <a:blip r:embed="rId4">
            <a:alphaModFix/>
          </a:blip>
          <a:srcRect b="0" l="0" r="47957" t="0"/>
          <a:stretch/>
        </p:blipFill>
        <p:spPr>
          <a:xfrm>
            <a:off x="7532052" y="3134888"/>
            <a:ext cx="1256651" cy="121512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7" name="Google Shape;13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12548" y="3145103"/>
            <a:ext cx="1505911" cy="1194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8" name="Google Shape;138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9785" y="2744125"/>
            <a:ext cx="1327625" cy="18928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6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Waveform Generator from LYSO Waveforms</a:t>
            </a:r>
            <a:endParaRPr/>
          </a:p>
        </p:txBody>
      </p:sp>
      <p:pic>
        <p:nvPicPr>
          <p:cNvPr id="144" name="Google Shape;144;p16"/>
          <p:cNvPicPr preferRelativeResize="0"/>
          <p:nvPr/>
        </p:nvPicPr>
        <p:blipFill rotWithShape="1">
          <a:blip r:embed="rId3">
            <a:alphaModFix/>
          </a:blip>
          <a:srcRect b="0" l="0" r="0" t="5051"/>
          <a:stretch/>
        </p:blipFill>
        <p:spPr>
          <a:xfrm>
            <a:off x="1425275" y="1803725"/>
            <a:ext cx="1714200" cy="134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6825" y="3647975"/>
            <a:ext cx="2091349" cy="11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6"/>
          <p:cNvSpPr txBox="1"/>
          <p:nvPr/>
        </p:nvSpPr>
        <p:spPr>
          <a:xfrm>
            <a:off x="614750" y="1273300"/>
            <a:ext cx="3489000" cy="7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AutoNum type="arabicPeriod"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Templates built from testbeam waveforms across PIONEER energy scale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7" name="Google Shape;147;p16"/>
          <p:cNvSpPr txBox="1"/>
          <p:nvPr/>
        </p:nvSpPr>
        <p:spPr>
          <a:xfrm>
            <a:off x="669338" y="3094775"/>
            <a:ext cx="3489000" cy="7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2.  Waveforms are fit with templates and residuals are recorded as a function of voltage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8" name="Google Shape;148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81701" y="1711275"/>
            <a:ext cx="1987625" cy="134792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6"/>
          <p:cNvSpPr txBox="1"/>
          <p:nvPr/>
        </p:nvSpPr>
        <p:spPr>
          <a:xfrm>
            <a:off x="4724363" y="1140125"/>
            <a:ext cx="3489000" cy="7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3.  Residual distributions at each voltage are fit to quantify voltage dependent fluctuations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0" name="Google Shape;150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80696" y="3604950"/>
            <a:ext cx="1789643" cy="137642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6"/>
          <p:cNvSpPr txBox="1"/>
          <p:nvPr/>
        </p:nvSpPr>
        <p:spPr>
          <a:xfrm>
            <a:off x="4755113" y="3059200"/>
            <a:ext cx="3489000" cy="7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4.  Fluctuation size is fit as a function of voltage to obtain a two parameter waveform model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52" name="Google Shape;152;p16"/>
          <p:cNvCxnSpPr/>
          <p:nvPr/>
        </p:nvCxnSpPr>
        <p:spPr>
          <a:xfrm flipH="1" rot="10800000">
            <a:off x="5106200" y="4728350"/>
            <a:ext cx="583800" cy="72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3" name="Google Shape;153;p16"/>
          <p:cNvSpPr txBox="1"/>
          <p:nvPr/>
        </p:nvSpPr>
        <p:spPr>
          <a:xfrm>
            <a:off x="4025900" y="4589600"/>
            <a:ext cx="1206600" cy="3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Pedestal noise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 of LYSO Clustering Algorithm</a:t>
            </a:r>
            <a:endParaRPr/>
          </a:p>
        </p:txBody>
      </p:sp>
      <p:sp>
        <p:nvSpPr>
          <p:cNvPr id="159" name="Google Shape;159;p17"/>
          <p:cNvSpPr/>
          <p:nvPr/>
        </p:nvSpPr>
        <p:spPr>
          <a:xfrm>
            <a:off x="4425725" y="141930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0" name="Google Shape;160;p17"/>
          <p:cNvSpPr/>
          <p:nvPr/>
        </p:nvSpPr>
        <p:spPr>
          <a:xfrm>
            <a:off x="5058425" y="141930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1" name="Google Shape;161;p17"/>
          <p:cNvSpPr/>
          <p:nvPr/>
        </p:nvSpPr>
        <p:spPr>
          <a:xfrm>
            <a:off x="5691125" y="141930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2" name="Google Shape;162;p17"/>
          <p:cNvSpPr/>
          <p:nvPr/>
        </p:nvSpPr>
        <p:spPr>
          <a:xfrm>
            <a:off x="4425725" y="202770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3" name="Google Shape;163;p17"/>
          <p:cNvSpPr/>
          <p:nvPr/>
        </p:nvSpPr>
        <p:spPr>
          <a:xfrm>
            <a:off x="5058425" y="202770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4" name="Google Shape;164;p17"/>
          <p:cNvSpPr/>
          <p:nvPr/>
        </p:nvSpPr>
        <p:spPr>
          <a:xfrm>
            <a:off x="5691125" y="202770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5" name="Google Shape;165;p17"/>
          <p:cNvSpPr/>
          <p:nvPr/>
        </p:nvSpPr>
        <p:spPr>
          <a:xfrm>
            <a:off x="4425725" y="2631825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6" name="Google Shape;166;p17"/>
          <p:cNvSpPr/>
          <p:nvPr/>
        </p:nvSpPr>
        <p:spPr>
          <a:xfrm>
            <a:off x="5058425" y="2631825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7" name="Google Shape;167;p17"/>
          <p:cNvSpPr/>
          <p:nvPr/>
        </p:nvSpPr>
        <p:spPr>
          <a:xfrm>
            <a:off x="5691125" y="2631825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8" name="Google Shape;168;p17"/>
          <p:cNvSpPr/>
          <p:nvPr/>
        </p:nvSpPr>
        <p:spPr>
          <a:xfrm>
            <a:off x="6323825" y="141930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9" name="Google Shape;169;p17"/>
          <p:cNvSpPr/>
          <p:nvPr/>
        </p:nvSpPr>
        <p:spPr>
          <a:xfrm>
            <a:off x="6956525" y="141930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0" name="Google Shape;170;p17"/>
          <p:cNvSpPr/>
          <p:nvPr/>
        </p:nvSpPr>
        <p:spPr>
          <a:xfrm>
            <a:off x="6323825" y="202770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1" name="Google Shape;171;p17"/>
          <p:cNvSpPr/>
          <p:nvPr/>
        </p:nvSpPr>
        <p:spPr>
          <a:xfrm>
            <a:off x="6956525" y="202770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2" name="Google Shape;172;p17"/>
          <p:cNvSpPr/>
          <p:nvPr/>
        </p:nvSpPr>
        <p:spPr>
          <a:xfrm>
            <a:off x="6323825" y="2631825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3" name="Google Shape;173;p17"/>
          <p:cNvSpPr/>
          <p:nvPr/>
        </p:nvSpPr>
        <p:spPr>
          <a:xfrm>
            <a:off x="6956525" y="2631825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4" name="Google Shape;174;p17"/>
          <p:cNvSpPr/>
          <p:nvPr/>
        </p:nvSpPr>
        <p:spPr>
          <a:xfrm>
            <a:off x="4425725" y="3240225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5" name="Google Shape;175;p17"/>
          <p:cNvSpPr/>
          <p:nvPr/>
        </p:nvSpPr>
        <p:spPr>
          <a:xfrm>
            <a:off x="5058425" y="3240225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6" name="Google Shape;176;p17"/>
          <p:cNvSpPr/>
          <p:nvPr/>
        </p:nvSpPr>
        <p:spPr>
          <a:xfrm>
            <a:off x="5691125" y="3240225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7" name="Google Shape;177;p17"/>
          <p:cNvSpPr/>
          <p:nvPr/>
        </p:nvSpPr>
        <p:spPr>
          <a:xfrm>
            <a:off x="4425725" y="384435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8" name="Google Shape;178;p17"/>
          <p:cNvSpPr/>
          <p:nvPr/>
        </p:nvSpPr>
        <p:spPr>
          <a:xfrm>
            <a:off x="5058425" y="384435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9" name="Google Shape;179;p17"/>
          <p:cNvSpPr/>
          <p:nvPr/>
        </p:nvSpPr>
        <p:spPr>
          <a:xfrm>
            <a:off x="5691125" y="384435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0" name="Google Shape;180;p17"/>
          <p:cNvSpPr/>
          <p:nvPr/>
        </p:nvSpPr>
        <p:spPr>
          <a:xfrm>
            <a:off x="6323825" y="3240225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1" name="Google Shape;181;p17"/>
          <p:cNvSpPr/>
          <p:nvPr/>
        </p:nvSpPr>
        <p:spPr>
          <a:xfrm>
            <a:off x="6956525" y="3240225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2" name="Google Shape;182;p17"/>
          <p:cNvSpPr/>
          <p:nvPr/>
        </p:nvSpPr>
        <p:spPr>
          <a:xfrm>
            <a:off x="6323825" y="384435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3" name="Google Shape;183;p17"/>
          <p:cNvSpPr/>
          <p:nvPr/>
        </p:nvSpPr>
        <p:spPr>
          <a:xfrm>
            <a:off x="6956525" y="3844350"/>
            <a:ext cx="632700" cy="608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4" name="Google Shape;184;p17"/>
          <p:cNvSpPr/>
          <p:nvPr/>
        </p:nvSpPr>
        <p:spPr>
          <a:xfrm>
            <a:off x="6458375" y="3357338"/>
            <a:ext cx="363600" cy="3699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5" name="Google Shape;185;p17"/>
          <p:cNvSpPr/>
          <p:nvPr/>
        </p:nvSpPr>
        <p:spPr>
          <a:xfrm>
            <a:off x="7122575" y="2774813"/>
            <a:ext cx="300600" cy="326700"/>
          </a:xfrm>
          <a:prstGeom prst="plus">
            <a:avLst>
              <a:gd fmla="val 25000" name="adj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6" name="Google Shape;186;p17"/>
          <p:cNvSpPr/>
          <p:nvPr/>
        </p:nvSpPr>
        <p:spPr>
          <a:xfrm>
            <a:off x="6489875" y="2774800"/>
            <a:ext cx="300600" cy="326700"/>
          </a:xfrm>
          <a:prstGeom prst="plus">
            <a:avLst>
              <a:gd fmla="val 25000" name="adj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7" name="Google Shape;187;p17"/>
          <p:cNvSpPr/>
          <p:nvPr/>
        </p:nvSpPr>
        <p:spPr>
          <a:xfrm>
            <a:off x="7122575" y="3400525"/>
            <a:ext cx="300600" cy="326700"/>
          </a:xfrm>
          <a:prstGeom prst="plus">
            <a:avLst>
              <a:gd fmla="val 25000" name="adj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8" name="Google Shape;188;p17"/>
          <p:cNvSpPr/>
          <p:nvPr/>
        </p:nvSpPr>
        <p:spPr>
          <a:xfrm>
            <a:off x="5857175" y="3378938"/>
            <a:ext cx="300600" cy="326700"/>
          </a:xfrm>
          <a:prstGeom prst="plus">
            <a:avLst>
              <a:gd fmla="val 25000" name="adj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9" name="Google Shape;189;p17"/>
          <p:cNvSpPr/>
          <p:nvPr/>
        </p:nvSpPr>
        <p:spPr>
          <a:xfrm>
            <a:off x="4591775" y="1560150"/>
            <a:ext cx="300600" cy="326700"/>
          </a:xfrm>
          <a:prstGeom prst="plus">
            <a:avLst>
              <a:gd fmla="val 25000" name="adj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0" name="Google Shape;1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89625" y="4069278"/>
            <a:ext cx="766150" cy="5732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91" name="Google Shape;191;p17"/>
          <p:cNvCxnSpPr/>
          <p:nvPr/>
        </p:nvCxnSpPr>
        <p:spPr>
          <a:xfrm rot="10800000">
            <a:off x="7281500" y="3560450"/>
            <a:ext cx="895200" cy="66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2" name="Google Shape;192;p17"/>
          <p:cNvSpPr txBox="1"/>
          <p:nvPr/>
        </p:nvSpPr>
        <p:spPr>
          <a:xfrm>
            <a:off x="317900" y="1419300"/>
            <a:ext cx="3824700" cy="8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Crystal hits within 2.5 R</a:t>
            </a:r>
            <a:r>
              <a:rPr baseline="-25000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that are within 3.5 standard deviations of time resolution  – 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combined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to form “</a:t>
            </a:r>
            <a:r>
              <a:rPr b="1" i="1" lang="en" sz="130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bunches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3" name="Google Shape;193;p17"/>
          <p:cNvSpPr/>
          <p:nvPr/>
        </p:nvSpPr>
        <p:spPr>
          <a:xfrm>
            <a:off x="7122575" y="1562275"/>
            <a:ext cx="300600" cy="326700"/>
          </a:xfrm>
          <a:prstGeom prst="plus">
            <a:avLst>
              <a:gd fmla="val 25000" name="adj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4" name="Google Shape;194;p17"/>
          <p:cNvSpPr txBox="1"/>
          <p:nvPr/>
        </p:nvSpPr>
        <p:spPr>
          <a:xfrm>
            <a:off x="317900" y="2201850"/>
            <a:ext cx="40098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Bunches within 5 R</a:t>
            </a:r>
            <a:r>
              <a:rPr baseline="-25000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that are within 2 standard deviations of time – combined to form “</a:t>
            </a:r>
            <a:r>
              <a:rPr b="1" i="1" lang="en" sz="1300">
                <a:solidFill>
                  <a:srgbClr val="EB5600"/>
                </a:solidFill>
                <a:latin typeface="Lato"/>
                <a:ea typeface="Lato"/>
                <a:cs typeface="Lato"/>
                <a:sym typeface="Lato"/>
              </a:rPr>
              <a:t>proto clusters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”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5" name="Google Shape;19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5824" y="2976450"/>
            <a:ext cx="2184499" cy="170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7"/>
          <p:cNvSpPr/>
          <p:nvPr/>
        </p:nvSpPr>
        <p:spPr>
          <a:xfrm>
            <a:off x="5583075" y="2571750"/>
            <a:ext cx="2228700" cy="15579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7" name="Google Shape;197;p17"/>
          <p:cNvSpPr/>
          <p:nvPr/>
        </p:nvSpPr>
        <p:spPr>
          <a:xfrm>
            <a:off x="6956525" y="1454400"/>
            <a:ext cx="654000" cy="5733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8" name="Google Shape;198;p17"/>
          <p:cNvSpPr/>
          <p:nvPr/>
        </p:nvSpPr>
        <p:spPr>
          <a:xfrm>
            <a:off x="4415075" y="1454400"/>
            <a:ext cx="654000" cy="573300"/>
          </a:xfrm>
          <a:prstGeom prst="ellipse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9" name="Google Shape;199;p17"/>
          <p:cNvSpPr/>
          <p:nvPr/>
        </p:nvSpPr>
        <p:spPr>
          <a:xfrm>
            <a:off x="5625575" y="1253738"/>
            <a:ext cx="2301600" cy="3245700"/>
          </a:xfrm>
          <a:prstGeom prst="ellipse">
            <a:avLst/>
          </a:prstGeom>
          <a:noFill/>
          <a:ln cap="flat" cmpd="sng" w="19050">
            <a:solidFill>
              <a:srgbClr val="EB5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0" name="Google Shape;200;p17"/>
          <p:cNvSpPr/>
          <p:nvPr/>
        </p:nvSpPr>
        <p:spPr>
          <a:xfrm>
            <a:off x="4294475" y="1316850"/>
            <a:ext cx="895200" cy="848400"/>
          </a:xfrm>
          <a:prstGeom prst="ellipse">
            <a:avLst/>
          </a:prstGeom>
          <a:noFill/>
          <a:ln cap="flat" cmpd="sng" w="19050">
            <a:solidFill>
              <a:srgbClr val="EB5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8"/>
          <p:cNvSpPr txBox="1"/>
          <p:nvPr>
            <p:ph type="title"/>
          </p:nvPr>
        </p:nvSpPr>
        <p:spPr>
          <a:xfrm>
            <a:off x="729450" y="571925"/>
            <a:ext cx="4367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Calorimeter and Beam Setup</a:t>
            </a:r>
            <a:endParaRPr/>
          </a:p>
        </p:txBody>
      </p:sp>
      <p:pic>
        <p:nvPicPr>
          <p:cNvPr id="206" name="Google Shape;20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300" y="2404250"/>
            <a:ext cx="2447225" cy="231065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18"/>
          <p:cNvSpPr txBox="1"/>
          <p:nvPr/>
        </p:nvSpPr>
        <p:spPr>
          <a:xfrm>
            <a:off x="806000" y="1477100"/>
            <a:ext cx="31029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Nominal LYSO inner radius is now 15 cm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Beam of pions with 3e5 rate – forced to decay to muons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8" name="Google Shape;208;p18"/>
          <p:cNvPicPr preferRelativeResize="0"/>
          <p:nvPr/>
        </p:nvPicPr>
        <p:blipFill rotWithShape="1">
          <a:blip r:embed="rId4">
            <a:alphaModFix/>
          </a:blip>
          <a:srcRect b="0" l="0" r="47962" t="0"/>
          <a:stretch/>
        </p:blipFill>
        <p:spPr>
          <a:xfrm>
            <a:off x="6460325" y="1276550"/>
            <a:ext cx="1683550" cy="162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31000" y="1322480"/>
            <a:ext cx="1586250" cy="1582125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8"/>
          <p:cNvSpPr/>
          <p:nvPr/>
        </p:nvSpPr>
        <p:spPr>
          <a:xfrm>
            <a:off x="5022375" y="1453600"/>
            <a:ext cx="629100" cy="712800"/>
          </a:xfrm>
          <a:prstGeom prst="ellipse">
            <a:avLst/>
          </a:prstGeom>
          <a:noFill/>
          <a:ln cap="flat" cmpd="sng" w="28575">
            <a:solidFill>
              <a:srgbClr val="EB5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1" name="Google Shape;211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60324" y="3080510"/>
            <a:ext cx="1683550" cy="1634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31001" y="3137195"/>
            <a:ext cx="1586249" cy="1577706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8"/>
          <p:cNvSpPr/>
          <p:nvPr/>
        </p:nvSpPr>
        <p:spPr>
          <a:xfrm>
            <a:off x="5472950" y="3600025"/>
            <a:ext cx="629100" cy="712800"/>
          </a:xfrm>
          <a:prstGeom prst="ellipse">
            <a:avLst/>
          </a:prstGeom>
          <a:noFill/>
          <a:ln cap="flat" cmpd="sng" w="28575">
            <a:solidFill>
              <a:srgbClr val="EB5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4" name="Google Shape;214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026387" y="2219500"/>
            <a:ext cx="1413313" cy="138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003270" y="3600026"/>
            <a:ext cx="1531800" cy="1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18"/>
          <p:cNvSpPr/>
          <p:nvPr/>
        </p:nvSpPr>
        <p:spPr>
          <a:xfrm>
            <a:off x="3610700" y="2790725"/>
            <a:ext cx="251700" cy="237600"/>
          </a:xfrm>
          <a:prstGeom prst="ellipse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7" name="Google Shape;217;p18"/>
          <p:cNvSpPr/>
          <p:nvPr/>
        </p:nvSpPr>
        <p:spPr>
          <a:xfrm>
            <a:off x="3610700" y="4164500"/>
            <a:ext cx="251700" cy="237600"/>
          </a:xfrm>
          <a:prstGeom prst="ellipse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9"/>
          <p:cNvSpPr txBox="1"/>
          <p:nvPr>
            <p:ph type="title"/>
          </p:nvPr>
        </p:nvSpPr>
        <p:spPr>
          <a:xfrm>
            <a:off x="727800" y="594575"/>
            <a:ext cx="26946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 Displays</a:t>
            </a:r>
            <a:endParaRPr/>
          </a:p>
        </p:txBody>
      </p:sp>
      <p:pic>
        <p:nvPicPr>
          <p:cNvPr id="223" name="Google Shape;22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3200" y="1452500"/>
            <a:ext cx="3362600" cy="321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9"/>
          <p:cNvPicPr preferRelativeResize="0"/>
          <p:nvPr/>
        </p:nvPicPr>
        <p:blipFill rotWithShape="1">
          <a:blip r:embed="rId4">
            <a:alphaModFix/>
          </a:blip>
          <a:srcRect b="0" l="0" r="48111" t="0"/>
          <a:stretch/>
        </p:blipFill>
        <p:spPr>
          <a:xfrm>
            <a:off x="1033250" y="1452500"/>
            <a:ext cx="3420901" cy="32866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5" name="Google Shape;225;p19"/>
          <p:cNvCxnSpPr/>
          <p:nvPr/>
        </p:nvCxnSpPr>
        <p:spPr>
          <a:xfrm>
            <a:off x="979725" y="2251375"/>
            <a:ext cx="1411200" cy="36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6" name="Google Shape;226;p19"/>
          <p:cNvSpPr txBox="1"/>
          <p:nvPr/>
        </p:nvSpPr>
        <p:spPr>
          <a:xfrm>
            <a:off x="0" y="1935050"/>
            <a:ext cx="1474200" cy="3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511 keV gamma from albedo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27" name="Google Shape;227;p19"/>
          <p:cNvCxnSpPr/>
          <p:nvPr/>
        </p:nvCxnSpPr>
        <p:spPr>
          <a:xfrm flipH="1">
            <a:off x="7446975" y="1497150"/>
            <a:ext cx="564300" cy="1099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8" name="Google Shape;228;p19"/>
          <p:cNvSpPr txBox="1"/>
          <p:nvPr/>
        </p:nvSpPr>
        <p:spPr>
          <a:xfrm>
            <a:off x="7646275" y="988675"/>
            <a:ext cx="12069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Look </a:t>
            </a: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5 R</a:t>
            </a:r>
            <a:r>
              <a:rPr b="1" baseline="-25000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</a:t>
            </a: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to capture 511s</a:t>
            </a: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9" name="Google Shape;229;p19"/>
          <p:cNvSpPr txBox="1"/>
          <p:nvPr/>
        </p:nvSpPr>
        <p:spPr>
          <a:xfrm>
            <a:off x="5889625" y="3424125"/>
            <a:ext cx="1435500" cy="4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dk2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3 </a:t>
            </a:r>
            <a:r>
              <a:rPr b="1" i="1" lang="en" sz="1300">
                <a:solidFill>
                  <a:schemeClr val="dk2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separate</a:t>
            </a:r>
            <a:r>
              <a:rPr b="1" i="1" lang="en" sz="1300">
                <a:solidFill>
                  <a:schemeClr val="dk2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 e+ events in the calo</a:t>
            </a:r>
            <a:endParaRPr b="1" i="1" sz="1300">
              <a:solidFill>
                <a:schemeClr val="dk2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0"/>
          <p:cNvSpPr txBox="1"/>
          <p:nvPr>
            <p:ph type="title"/>
          </p:nvPr>
        </p:nvSpPr>
        <p:spPr>
          <a:xfrm>
            <a:off x="727800" y="594575"/>
            <a:ext cx="40662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 cluster performance</a:t>
            </a:r>
            <a:endParaRPr/>
          </a:p>
        </p:txBody>
      </p:sp>
      <p:pic>
        <p:nvPicPr>
          <p:cNvPr id="235" name="Google Shape;23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421954"/>
            <a:ext cx="4183200" cy="2834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800" y="1420975"/>
            <a:ext cx="4183200" cy="28368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7" name="Google Shape;237;p20"/>
          <p:cNvCxnSpPr/>
          <p:nvPr/>
        </p:nvCxnSpPr>
        <p:spPr>
          <a:xfrm>
            <a:off x="1108850" y="1697913"/>
            <a:ext cx="4800" cy="228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238" name="Google Shape;238;p20"/>
          <p:cNvSpPr txBox="1"/>
          <p:nvPr/>
        </p:nvSpPr>
        <p:spPr>
          <a:xfrm>
            <a:off x="1747500" y="2040625"/>
            <a:ext cx="2026800" cy="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1A1A1A"/>
                </a:solidFill>
                <a:latin typeface="Lato"/>
                <a:ea typeface="Lato"/>
                <a:cs typeface="Lato"/>
                <a:sym typeface="Lato"/>
              </a:rPr>
              <a:t>High energy proto cluster angles are typically within 5 degrees of the true </a:t>
            </a:r>
            <a:r>
              <a:rPr b="1" i="1" lang="en" sz="1300">
                <a:solidFill>
                  <a:srgbClr val="1A1A1A"/>
                </a:solidFill>
                <a:latin typeface="Lato"/>
                <a:ea typeface="Lato"/>
                <a:cs typeface="Lato"/>
                <a:sym typeface="Lato"/>
              </a:rPr>
              <a:t>position angles</a:t>
            </a:r>
            <a:endParaRPr b="1" i="1" sz="1300">
              <a:solidFill>
                <a:srgbClr val="1A1A1A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9" name="Google Shape;239;p20"/>
          <p:cNvSpPr/>
          <p:nvPr/>
        </p:nvSpPr>
        <p:spPr>
          <a:xfrm rot="-1727786">
            <a:off x="4940903" y="2523745"/>
            <a:ext cx="2360394" cy="924955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40" name="Google Shape;240;p20"/>
          <p:cNvCxnSpPr>
            <a:endCxn id="239" idx="3"/>
          </p:cNvCxnSpPr>
          <p:nvPr/>
        </p:nvCxnSpPr>
        <p:spPr>
          <a:xfrm flipH="1" rot="10800000">
            <a:off x="4817383" y="3674803"/>
            <a:ext cx="729900" cy="657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1" name="Google Shape;241;p20"/>
          <p:cNvSpPr txBox="1"/>
          <p:nvPr/>
        </p:nvSpPr>
        <p:spPr>
          <a:xfrm>
            <a:off x="3932150" y="4257850"/>
            <a:ext cx="1989300" cy="38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Highest energy proto cluster misses energy</a:t>
            </a:r>
            <a:endParaRPr b="1" i="1"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42" name="Google Shape;242;p20"/>
          <p:cNvCxnSpPr/>
          <p:nvPr/>
        </p:nvCxnSpPr>
        <p:spPr>
          <a:xfrm flipH="1" rot="10800000">
            <a:off x="7016400" y="3191350"/>
            <a:ext cx="447300" cy="123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3" name="Google Shape;243;p20"/>
          <p:cNvSpPr txBox="1"/>
          <p:nvPr/>
        </p:nvSpPr>
        <p:spPr>
          <a:xfrm>
            <a:off x="5921450" y="4332700"/>
            <a:ext cx="22503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1A1A1A"/>
                </a:solidFill>
                <a:latin typeface="Lato"/>
                <a:ea typeface="Lato"/>
                <a:cs typeface="Lato"/>
                <a:sym typeface="Lato"/>
              </a:rPr>
              <a:t>Uncertainty in reconstructed energy from fitter</a:t>
            </a:r>
            <a:endParaRPr b="1" i="1" sz="1300">
              <a:solidFill>
                <a:srgbClr val="1A1A1A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44" name="Google Shape;244;p20"/>
          <p:cNvCxnSpPr/>
          <p:nvPr/>
        </p:nvCxnSpPr>
        <p:spPr>
          <a:xfrm flipH="1">
            <a:off x="7932975" y="2152450"/>
            <a:ext cx="290100" cy="111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5" name="Google Shape;245;p20"/>
          <p:cNvSpPr txBox="1"/>
          <p:nvPr/>
        </p:nvSpPr>
        <p:spPr>
          <a:xfrm>
            <a:off x="7378100" y="1617250"/>
            <a:ext cx="18024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>
                <a:solidFill>
                  <a:srgbClr val="1A1A1A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Additional energy from a 2nd hit is misidentified as being part of  the cluster</a:t>
            </a:r>
            <a:endParaRPr b="1" i="1" sz="1000">
              <a:solidFill>
                <a:srgbClr val="1A1A1A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1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Reconstruction from proto clusters to clusters</a:t>
            </a:r>
            <a:endParaRPr/>
          </a:p>
        </p:txBody>
      </p:sp>
      <p:sp>
        <p:nvSpPr>
          <p:cNvPr id="251" name="Google Shape;251;p21"/>
          <p:cNvSpPr txBox="1"/>
          <p:nvPr>
            <p:ph idx="1" type="body"/>
          </p:nvPr>
        </p:nvSpPr>
        <p:spPr>
          <a:xfrm>
            <a:off x="310175" y="1616650"/>
            <a:ext cx="3473100" cy="272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Simulation outputs proto clusters – user able to do additional reconstruction/merging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To classify events using only calo information, energy dependent criterion for timing difference used to combine </a:t>
            </a:r>
            <a:r>
              <a:rPr b="1" i="1" lang="en">
                <a:solidFill>
                  <a:srgbClr val="EB5600"/>
                </a:solidFill>
              </a:rPr>
              <a:t>proto clusters</a:t>
            </a:r>
            <a:r>
              <a:rPr lang="en"/>
              <a:t> into </a:t>
            </a:r>
            <a:r>
              <a:rPr b="1" i="1" lang="en">
                <a:solidFill>
                  <a:srgbClr val="9900FF"/>
                </a:solidFill>
              </a:rPr>
              <a:t>clusters</a:t>
            </a:r>
            <a:endParaRPr b="1" i="1">
              <a:solidFill>
                <a:srgbClr val="9900FF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Proto clusters above 5 MeV need to be almost exactly time coincident to be merged – rarely merged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i="1" lang="en">
                <a:solidFill>
                  <a:srgbClr val="0000FF"/>
                </a:solidFill>
              </a:rPr>
              <a:t>bunches</a:t>
            </a:r>
            <a:r>
              <a:rPr b="1" i="1" lang="en"/>
              <a:t> </a:t>
            </a:r>
            <a:r>
              <a:rPr lang="en"/>
              <a:t>→ </a:t>
            </a:r>
            <a:r>
              <a:rPr b="1" i="1" lang="en">
                <a:solidFill>
                  <a:srgbClr val="EB5600"/>
                </a:solidFill>
              </a:rPr>
              <a:t>proto clusters</a:t>
            </a:r>
            <a:r>
              <a:rPr lang="en"/>
              <a:t> → </a:t>
            </a:r>
            <a:r>
              <a:rPr b="1" i="1" lang="en">
                <a:solidFill>
                  <a:srgbClr val="9900FF"/>
                </a:solidFill>
              </a:rPr>
              <a:t>clusters</a:t>
            </a:r>
            <a:endParaRPr b="1" i="1">
              <a:solidFill>
                <a:srgbClr val="9900FF"/>
              </a:solidFill>
            </a:endParaRPr>
          </a:p>
        </p:txBody>
      </p:sp>
      <p:graphicFrame>
        <p:nvGraphicFramePr>
          <p:cNvPr id="252" name="Google Shape;252;p21"/>
          <p:cNvGraphicFramePr/>
          <p:nvPr/>
        </p:nvGraphicFramePr>
        <p:xfrm>
          <a:off x="3953250" y="1378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{FEC96B13-5200-48D8-923D-43C54BDDB607}</a:tableStyleId>
              </a:tblPr>
              <a:tblGrid>
                <a:gridCol w="1012575"/>
                <a:gridCol w="1012575"/>
                <a:gridCol w="1012575"/>
                <a:gridCol w="1012575"/>
                <a:gridCol w="1012575"/>
              </a:tblGrid>
              <a:tr h="817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 u="sng"/>
                        <a:t>Time Difference</a:t>
                      </a:r>
                      <a:endParaRPr b="1" sz="1100" u="sng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 u="sng"/>
                        <a:t>Overall Efficiency</a:t>
                      </a:r>
                      <a:endParaRPr b="1" sz="1100" u="sng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 u="sng"/>
                        <a:t>More clusters than e+</a:t>
                      </a:r>
                      <a:endParaRPr b="1" sz="1200" u="sng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 u="sng"/>
                        <a:t>More e+ than clusters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 u="sng"/>
                        <a:t>Reasons for inaccuracy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817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0-2 ns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86%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0.3%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13.7%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1. Timing limitations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2. Fitter bug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3. Delayed energy deposits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817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2-10 ns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98%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0.5%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1.5%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1. Delayed energy deposits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2. Fitter bug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/>
                        <a:t>3. Timing limitations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8178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Overall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&lt;10 ns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95.4%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0.5%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4.1%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AF8BC2"/>
      </a:dk1>
      <a:lt1>
        <a:srgbClr val="FFFFFF"/>
      </a:lt1>
      <a:dk2>
        <a:srgbClr val="1A1A1A"/>
      </a:dk2>
      <a:lt2>
        <a:srgbClr val="DBD2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