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2" r:id="rId1"/>
  </p:sldMasterIdLst>
  <p:notesMasterIdLst>
    <p:notesMasterId r:id="rId35"/>
  </p:notesMasterIdLst>
  <p:handoutMasterIdLst>
    <p:handoutMasterId r:id="rId36"/>
  </p:handoutMasterIdLst>
  <p:sldIdLst>
    <p:sldId id="256" r:id="rId2"/>
    <p:sldId id="288" r:id="rId3"/>
    <p:sldId id="289" r:id="rId4"/>
    <p:sldId id="290" r:id="rId5"/>
    <p:sldId id="311" r:id="rId6"/>
    <p:sldId id="267" r:id="rId7"/>
    <p:sldId id="304" r:id="rId8"/>
    <p:sldId id="309" r:id="rId9"/>
    <p:sldId id="317" r:id="rId10"/>
    <p:sldId id="293" r:id="rId11"/>
    <p:sldId id="294" r:id="rId12"/>
    <p:sldId id="259" r:id="rId13"/>
    <p:sldId id="299" r:id="rId14"/>
    <p:sldId id="300" r:id="rId15"/>
    <p:sldId id="314" r:id="rId16"/>
    <p:sldId id="296" r:id="rId17"/>
    <p:sldId id="301" r:id="rId18"/>
    <p:sldId id="302" r:id="rId19"/>
    <p:sldId id="315" r:id="rId20"/>
    <p:sldId id="310" r:id="rId21"/>
    <p:sldId id="266" r:id="rId22"/>
    <p:sldId id="298" r:id="rId23"/>
    <p:sldId id="312" r:id="rId24"/>
    <p:sldId id="313" r:id="rId25"/>
    <p:sldId id="308" r:id="rId26"/>
    <p:sldId id="291" r:id="rId27"/>
    <p:sldId id="316" r:id="rId28"/>
    <p:sldId id="305" r:id="rId29"/>
    <p:sldId id="307" r:id="rId30"/>
    <p:sldId id="318" r:id="rId31"/>
    <p:sldId id="262" r:id="rId32"/>
    <p:sldId id="261" r:id="rId33"/>
    <p:sldId id="297" r:id="rId34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107">
          <p15:clr>
            <a:srgbClr val="A4A3A4"/>
          </p15:clr>
        </p15:guide>
        <p15:guide id="2" orient="horz" pos="1274">
          <p15:clr>
            <a:srgbClr val="A4A3A4"/>
          </p15:clr>
        </p15:guide>
        <p15:guide id="3" orient="horz" pos="114">
          <p15:clr>
            <a:srgbClr val="A4A3A4"/>
          </p15:clr>
        </p15:guide>
        <p15:guide id="4" orient="horz" pos="2093">
          <p15:clr>
            <a:srgbClr val="A4A3A4"/>
          </p15:clr>
        </p15:guide>
        <p15:guide id="5" orient="horz" pos="453">
          <p15:clr>
            <a:srgbClr val="A4A3A4"/>
          </p15:clr>
        </p15:guide>
        <p15:guide id="6" orient="horz" pos="3001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h LaBounty" initials="JL" lastIdx="15" clrIdx="0">
    <p:extLst>
      <p:ext uri="{19B8F6BF-5375-455C-9EA6-DF929625EA0E}">
        <p15:presenceInfo xmlns:p15="http://schemas.microsoft.com/office/powerpoint/2012/main" userId="d4233e25a28f673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A02C"/>
    <a:srgbClr val="FF7F0E"/>
    <a:srgbClr val="0F6DAF"/>
    <a:srgbClr val="000000"/>
    <a:srgbClr val="D5BB4C"/>
    <a:srgbClr val="EDEDEA"/>
    <a:srgbClr val="99D6EA"/>
    <a:srgbClr val="676D80"/>
    <a:srgbClr val="7C8396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03" autoAdjust="0"/>
    <p:restoredTop sz="93057" autoAdjust="0"/>
  </p:normalViewPr>
  <p:slideViewPr>
    <p:cSldViewPr snapToGrid="0" snapToObjects="1" showGuides="1">
      <p:cViewPr varScale="1">
        <p:scale>
          <a:sx n="123" d="100"/>
          <a:sy n="123" d="100"/>
        </p:scale>
        <p:origin x="45" y="48"/>
      </p:cViewPr>
      <p:guideLst>
        <p:guide orient="horz" pos="3107"/>
        <p:guide orient="horz" pos="1274"/>
        <p:guide orient="horz" pos="114"/>
        <p:guide orient="horz" pos="2093"/>
        <p:guide orient="horz" pos="453"/>
        <p:guide orient="horz" pos="3001"/>
        <p:guide pos="5616"/>
        <p:guide pos="136"/>
        <p:guide pos="589"/>
        <p:guide pos="4453"/>
        <p:guide pos="5163"/>
        <p:guide pos="4632"/>
      </p:guideLst>
    </p:cSldViewPr>
  </p:slideViewPr>
  <p:outlineViewPr>
    <p:cViewPr>
      <p:scale>
        <a:sx n="33" d="100"/>
        <a:sy n="33" d="100"/>
      </p:scale>
      <p:origin x="0" y="-262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80" d="100"/>
          <a:sy n="80" d="100"/>
        </p:scale>
        <p:origin x="2727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6/19/2024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6/19/2024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Can be recovered with smarter reconstruction, or lumped together with worse position resolution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696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emphasize that these ‘missed’ events will distort the </a:t>
            </a:r>
            <a:r>
              <a:rPr lang="en-US" dirty="0" err="1"/>
              <a:t>michel</a:t>
            </a:r>
            <a:r>
              <a:rPr lang="en-US" dirty="0"/>
              <a:t> spectrum, and thus a trigger based on a tracker may do so as well</a:t>
            </a:r>
          </a:p>
          <a:p>
            <a:pPr algn="ctr"/>
            <a:r>
              <a:rPr lang="en-US" dirty="0"/>
              <a:t>trigger will need to be an or of calo and tracker?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what do we want to get out of the trigger?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25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33548" b="11009"/>
          <a:stretch/>
        </p:blipFill>
        <p:spPr>
          <a:xfrm>
            <a:off x="-164961" y="576302"/>
            <a:ext cx="9424222" cy="2612572"/>
          </a:xfrm>
          <a:prstGeom prst="rect">
            <a:avLst/>
          </a:prstGeom>
        </p:spPr>
      </p:pic>
      <p:pic>
        <p:nvPicPr>
          <p:cNvPr id="12" name="Picture 2" descr="https://www.washington.edu/brand/files/2014/09/W-Logo_Purple_RGB.png">
            <a:extLst>
              <a:ext uri="{FF2B5EF4-FFF2-40B4-BE49-F238E27FC236}">
                <a16:creationId xmlns:a16="http://schemas.microsoft.com/office/drawing/2014/main" id="{4BAD5F02-C054-4448-AD39-0F3C73DDF50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3708" y="4446205"/>
            <a:ext cx="1012137" cy="68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431082A-7EAE-4179-8531-29F39C033B54}"/>
              </a:ext>
            </a:extLst>
          </p:cNvPr>
          <p:cNvSpPr/>
          <p:nvPr userDrawn="1"/>
        </p:nvSpPr>
        <p:spPr>
          <a:xfrm>
            <a:off x="-17762" y="265099"/>
            <a:ext cx="9189720" cy="92208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picture containing meter, gauge&#10;&#10;Description automatically generated">
            <a:extLst>
              <a:ext uri="{FF2B5EF4-FFF2-40B4-BE49-F238E27FC236}">
                <a16:creationId xmlns:a16="http://schemas.microsoft.com/office/drawing/2014/main" id="{41E70D87-4E93-4BDD-BB0C-ACEDD093CD9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85846" y="4446205"/>
            <a:ext cx="3327639" cy="697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3" y="728664"/>
            <a:ext cx="8672513" cy="3794522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FB09FDC5-BA1C-471D-9664-0A7C02742D91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" name="Picture 2" descr="https://www.washington.edu/brand/files/2014/09/W-Logo_Purple_RGB.png">
            <a:extLst>
              <a:ext uri="{FF2B5EF4-FFF2-40B4-BE49-F238E27FC236}">
                <a16:creationId xmlns:a16="http://schemas.microsoft.com/office/drawing/2014/main" id="{D7C8E7CF-0562-4271-9FCC-94BE35BA71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0908" y="25070"/>
            <a:ext cx="520646" cy="350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 picture containing meter, gauge&#10;&#10;Description automatically generated">
            <a:extLst>
              <a:ext uri="{FF2B5EF4-FFF2-40B4-BE49-F238E27FC236}">
                <a16:creationId xmlns:a16="http://schemas.microsoft.com/office/drawing/2014/main" id="{0F176FD7-70F9-4F52-A6E5-13435D4202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91554" y="25070"/>
            <a:ext cx="1837078" cy="38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728663"/>
            <a:ext cx="4206240" cy="2725341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5" y="728663"/>
            <a:ext cx="4215383" cy="2725341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6450" indent="-228600">
              <a:defRPr sz="1500">
                <a:solidFill>
                  <a:srgbClr val="505050"/>
                </a:solidFill>
              </a:defRPr>
            </a:lvl3pPr>
            <a:lvl4pPr marL="1087438" indent="-228600">
              <a:defRPr sz="1400">
                <a:solidFill>
                  <a:srgbClr val="505050"/>
                </a:solidFill>
              </a:defRPr>
            </a:lvl4pPr>
            <a:lvl5pPr marL="1370013" indent="-228600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3573827"/>
            <a:ext cx="4205476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2" y="3573827"/>
            <a:ext cx="4206239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B3EDBCD-3DE2-42A8-902E-67E42DD7E611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5" name="Picture 2" descr="https://www.washington.edu/brand/files/2014/09/W-Logo_Purple_RGB.png">
            <a:extLst>
              <a:ext uri="{FF2B5EF4-FFF2-40B4-BE49-F238E27FC236}">
                <a16:creationId xmlns:a16="http://schemas.microsoft.com/office/drawing/2014/main" id="{C3D26BD8-B066-452C-A6EB-64C8885877D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0908" y="25070"/>
            <a:ext cx="520646" cy="350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A picture containing meter, gauge&#10;&#10;Description automatically generated">
            <a:extLst>
              <a:ext uri="{FF2B5EF4-FFF2-40B4-BE49-F238E27FC236}">
                <a16:creationId xmlns:a16="http://schemas.microsoft.com/office/drawing/2014/main" id="{C8A938D8-1BD1-4297-AE4C-A9D432215A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91554" y="25070"/>
            <a:ext cx="1837078" cy="38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719138"/>
            <a:ext cx="3027894" cy="376700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5" y="719139"/>
            <a:ext cx="5347605" cy="3767006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4350" indent="-230188">
              <a:defRPr sz="1600">
                <a:solidFill>
                  <a:srgbClr val="505050"/>
                </a:solidFill>
              </a:defRPr>
            </a:lvl2pPr>
            <a:lvl3pPr marL="806450" indent="-228600">
              <a:defRPr sz="1500">
                <a:solidFill>
                  <a:srgbClr val="505050"/>
                </a:solidFill>
              </a:defRPr>
            </a:lvl3pPr>
            <a:lvl4pPr marL="1087438" indent="-228600">
              <a:defRPr sz="1400">
                <a:solidFill>
                  <a:srgbClr val="505050"/>
                </a:solidFill>
              </a:defRPr>
            </a:lvl4pPr>
            <a:lvl5pPr marL="1370013" indent="-228600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5658DBC9-E2B2-4BBD-96B3-CE2F456321E5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4" y="4878161"/>
            <a:ext cx="6262119" cy="187523"/>
          </a:xfrm>
        </p:spPr>
        <p:txBody>
          <a:bodyPr/>
          <a:lstStyle>
            <a:lvl1pPr>
              <a:defRPr sz="900" dirty="0" smtClean="0"/>
            </a:lvl1pPr>
          </a:lstStyle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90520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2" descr="https://www.washington.edu/brand/files/2014/09/W-Logo_Purple_RGB.png">
            <a:extLst>
              <a:ext uri="{FF2B5EF4-FFF2-40B4-BE49-F238E27FC236}">
                <a16:creationId xmlns:a16="http://schemas.microsoft.com/office/drawing/2014/main" id="{5FABDCEA-5065-4DFA-9A20-F50FB20165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0908" y="25070"/>
            <a:ext cx="520646" cy="350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A picture containing meter, gauge&#10;&#10;Description automatically generated">
            <a:extLst>
              <a:ext uri="{FF2B5EF4-FFF2-40B4-BE49-F238E27FC236}">
                <a16:creationId xmlns:a16="http://schemas.microsoft.com/office/drawing/2014/main" id="{2800947C-293D-4C63-AD6A-16938173DF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91554" y="25070"/>
            <a:ext cx="1837078" cy="38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008382"/>
            <a:ext cx="8686800" cy="5173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50DD705-03AB-4075-85B5-E29969E1AFC7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5195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57E2DF6-2CD7-4DF0-ADA1-CC30047491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3" y="728664"/>
            <a:ext cx="8672513" cy="3180268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6" name="Picture 2" descr="https://www.washington.edu/brand/files/2014/09/W-Logo_Purple_RGB.png">
            <a:extLst>
              <a:ext uri="{FF2B5EF4-FFF2-40B4-BE49-F238E27FC236}">
                <a16:creationId xmlns:a16="http://schemas.microsoft.com/office/drawing/2014/main" id="{101DDCC5-109E-4482-82DA-4A1D8893DAB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0908" y="25070"/>
            <a:ext cx="520646" cy="350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A picture containing meter, gauge&#10;&#10;Description automatically generated">
            <a:extLst>
              <a:ext uri="{FF2B5EF4-FFF2-40B4-BE49-F238E27FC236}">
                <a16:creationId xmlns:a16="http://schemas.microsoft.com/office/drawing/2014/main" id="{8FE4DC36-9EA2-4C9D-9AEB-B71F8D7CFAE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91554" y="25070"/>
            <a:ext cx="1837078" cy="38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C86B0EBA-5499-4A61-95E9-1937BE225A50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5" y="4878161"/>
            <a:ext cx="6260399" cy="18215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190501"/>
            <a:ext cx="8675688" cy="4352192"/>
          </a:xfrm>
          <a:prstGeom prst="rect">
            <a:avLst/>
          </a:prstGeom>
        </p:spPr>
        <p:txBody>
          <a:bodyPr vert="horz"/>
          <a:lstStyle>
            <a:lvl1pPr marL="230188" indent="-230188"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8" name="Picture 2" descr="https://www.washington.edu/brand/files/2014/09/W-Logo_Purple_RGB.png">
            <a:extLst>
              <a:ext uri="{FF2B5EF4-FFF2-40B4-BE49-F238E27FC236}">
                <a16:creationId xmlns:a16="http://schemas.microsoft.com/office/drawing/2014/main" id="{E373FC87-AE5F-45FE-8A80-56C0674DDD8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0908" y="25070"/>
            <a:ext cx="520646" cy="350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 picture containing meter, gauge&#10;&#10;Description automatically generated">
            <a:extLst>
              <a:ext uri="{FF2B5EF4-FFF2-40B4-BE49-F238E27FC236}">
                <a16:creationId xmlns:a16="http://schemas.microsoft.com/office/drawing/2014/main" id="{CF998878-FF48-464C-9914-381C2AFCE6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91554" y="25070"/>
            <a:ext cx="1837078" cy="38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769D95-1694-4056-BCCA-07FF98F383F9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4878161"/>
            <a:ext cx="6272278" cy="182155"/>
          </a:xfrm>
        </p:spPr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23" name="Picture 2" descr="https://www.washington.edu/brand/files/2014/09/W-Logo_Purple_RGB.png">
            <a:extLst>
              <a:ext uri="{FF2B5EF4-FFF2-40B4-BE49-F238E27FC236}">
                <a16:creationId xmlns:a16="http://schemas.microsoft.com/office/drawing/2014/main" id="{A60B07D3-3FCF-4AB6-B7B0-569E565E501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0908" y="25070"/>
            <a:ext cx="520646" cy="350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9" descr="A picture containing meter, gauge&#10;&#10;Description automatically generated">
            <a:extLst>
              <a:ext uri="{FF2B5EF4-FFF2-40B4-BE49-F238E27FC236}">
                <a16:creationId xmlns:a16="http://schemas.microsoft.com/office/drawing/2014/main" id="{D2DCBDEB-447A-43BF-BEFD-4DEDEAE764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91554" y="25070"/>
            <a:ext cx="1837078" cy="38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estions/Thanks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2" descr="https://www.washington.edu/brand/files/2014/09/W-Logo_Purple_RGB.png">
            <a:extLst>
              <a:ext uri="{FF2B5EF4-FFF2-40B4-BE49-F238E27FC236}">
                <a16:creationId xmlns:a16="http://schemas.microsoft.com/office/drawing/2014/main" id="{6575C584-AA91-748E-A71C-0849AA5450C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3708" y="4446205"/>
            <a:ext cx="1012137" cy="68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 picture containing meter, gauge&#10;&#10;Description automatically generated">
            <a:extLst>
              <a:ext uri="{FF2B5EF4-FFF2-40B4-BE49-F238E27FC236}">
                <a16:creationId xmlns:a16="http://schemas.microsoft.com/office/drawing/2014/main" id="{2C7D102F-77DF-A1A5-4B25-F0E6AF04D72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85846" y="4446205"/>
            <a:ext cx="3327639" cy="697295"/>
          </a:xfrm>
          <a:prstGeom prst="rect">
            <a:avLst/>
          </a:prstGeom>
        </p:spPr>
      </p:pic>
      <p:pic>
        <p:nvPicPr>
          <p:cNvPr id="14" name="Google Shape;103;p1">
            <a:extLst>
              <a:ext uri="{FF2B5EF4-FFF2-40B4-BE49-F238E27FC236}">
                <a16:creationId xmlns:a16="http://schemas.microsoft.com/office/drawing/2014/main" id="{72B781CC-E3B9-6307-3805-79AB20A8E8B8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 t="17371" b="13444"/>
          <a:stretch/>
        </p:blipFill>
        <p:spPr>
          <a:xfrm>
            <a:off x="195931" y="565188"/>
            <a:ext cx="2642249" cy="2399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04;p1">
            <a:extLst>
              <a:ext uri="{FF2B5EF4-FFF2-40B4-BE49-F238E27FC236}">
                <a16:creationId xmlns:a16="http://schemas.microsoft.com/office/drawing/2014/main" id="{1C979E19-8A7A-C7EF-39E0-F3BF6B069323}"/>
              </a:ext>
            </a:extLst>
          </p:cNvPr>
          <p:cNvPicPr preferRelativeResize="0"/>
          <p:nvPr userDrawn="1"/>
        </p:nvPicPr>
        <p:blipFill rotWithShape="1">
          <a:blip r:embed="rId5">
            <a:alphaModFix/>
          </a:blip>
          <a:srcRect l="23383" t="30511" r="18289"/>
          <a:stretch/>
        </p:blipFill>
        <p:spPr>
          <a:xfrm>
            <a:off x="2858461" y="565187"/>
            <a:ext cx="2826491" cy="2399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563E18A-C035-56D4-7008-C33F545CD3E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233" y="565187"/>
            <a:ext cx="3262256" cy="239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9EA19F7-D1A4-47B4-9B1A-B3BAC531BD03}"/>
                  </a:ext>
                </a:extLst>
              </p:cNvPr>
              <p:cNvSpPr txBox="1"/>
              <p:nvPr userDrawn="1"/>
            </p:nvSpPr>
            <p:spPr>
              <a:xfrm>
                <a:off x="7562295" y="524175"/>
                <a:ext cx="239635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tx2"/>
                    </a:solidFill>
                  </a:rPr>
                  <a:t>First Test</a:t>
                </a:r>
                <a:r>
                  <a:rPr lang="en-US" sz="900" b="1" baseline="0" dirty="0">
                    <a:solidFill>
                      <a:schemeClr val="tx2"/>
                    </a:solidFill>
                  </a:rPr>
                  <a:t> B</a:t>
                </a:r>
                <a:r>
                  <a:rPr lang="en-US" sz="900" b="1" dirty="0">
                    <a:solidFill>
                      <a:schemeClr val="tx2"/>
                    </a:solidFill>
                  </a:rPr>
                  <a:t>eam </a:t>
                </a:r>
                <a14:m>
                  <m:oMath xmlns:m="http://schemas.openxmlformats.org/officeDocument/2006/math">
                    <m:r>
                      <a:rPr lang="en-US" sz="9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sz="900" b="1" dirty="0">
                    <a:solidFill>
                      <a:schemeClr val="tx2"/>
                    </a:solidFill>
                  </a:rPr>
                  <a:t> PSI 2022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9EA19F7-D1A4-47B4-9B1A-B3BAC531BD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 userDrawn="1"/>
            </p:nvSpPr>
            <p:spPr>
              <a:xfrm>
                <a:off x="7562295" y="524175"/>
                <a:ext cx="2396358" cy="230832"/>
              </a:xfrm>
              <a:prstGeom prst="rect">
                <a:avLst/>
              </a:prstGeom>
              <a:blipFill>
                <a:blip r:embed="rId7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4679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D478F62-B848-4E33-B2CA-2A6190C9D3DC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6" y="3358114"/>
            <a:ext cx="1076325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8A08317-D1D5-4200-AF12-5A1FECA74DD2}"/>
              </a:ext>
            </a:extLst>
          </p:cNvPr>
          <p:cNvSpPr/>
          <p:nvPr userDrawn="1"/>
        </p:nvSpPr>
        <p:spPr>
          <a:xfrm>
            <a:off x="148435" y="4737207"/>
            <a:ext cx="8766965" cy="72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  <p:sldLayoutId id="2147484123" r:id="rId8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150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34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1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2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indico.psi.ch/event/16005/contributions/51022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2203.01981" TargetMode="Externa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psi.ch/event/16005/contributions/51068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tmp"/><Relationship Id="rId4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psi.ch/event/16005/contributions/50719/" TargetMode="External"/><Relationship Id="rId7" Type="http://schemas.openxmlformats.org/officeDocument/2006/relationships/image" Target="../media/image19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170.png"/><Relationship Id="rId4" Type="http://schemas.openxmlformats.org/officeDocument/2006/relationships/image" Target="../media/image16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2.tm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tmp"/><Relationship Id="rId5" Type="http://schemas.openxmlformats.org/officeDocument/2006/relationships/image" Target="../media/image12.png"/><Relationship Id="rId4" Type="http://schemas.openxmlformats.org/officeDocument/2006/relationships/hyperlink" Target="https://indico.psi.ch/event/16005/contributions/51068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indico.psi.ch/event/16005/contributions/50720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0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psi.ch/event/15146/contributions/45870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8CE6DA-CAF0-3256-33BF-3CDD5D77B49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u="sng" dirty="0"/>
              <a:t>Josh LaBounty</a:t>
            </a:r>
            <a:r>
              <a:rPr lang="en-US" dirty="0"/>
              <a:t> and Jaydeep Datta</a:t>
            </a:r>
          </a:p>
          <a:p>
            <a:r>
              <a:rPr lang="en-US" dirty="0"/>
              <a:t>PIONEER Collaboration Meeting</a:t>
            </a:r>
          </a:p>
          <a:p>
            <a:r>
              <a:rPr lang="en-US" dirty="0"/>
              <a:t>6/19/2024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6B4575-8A35-28DF-0974-FEA7CBBA25C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Role of a Tracker in the PIONEER Experiment</a:t>
            </a:r>
          </a:p>
        </p:txBody>
      </p:sp>
    </p:spTree>
    <p:extLst>
      <p:ext uri="{BB962C8B-B14F-4D97-AF65-F5344CB8AC3E}">
        <p14:creationId xmlns:p14="http://schemas.microsoft.com/office/powerpoint/2010/main" val="86610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E0CFC973-875C-5BB6-4B5E-E0F43076F1C2}"/>
                  </a:ext>
                </a:extLst>
              </p:cNvPr>
              <p:cNvSpPr>
                <a:spLocks noGrp="1"/>
              </p:cNvSpPr>
              <p:nvPr>
                <p:ph sz="half" idx="13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en-US" dirty="0"/>
                  <a:t>Score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h𝑖𝑡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𝑙𝑎𝑦𝑒𝑟𝑠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E0CFC973-875C-5BB6-4B5E-E0F43076F1C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3"/>
              </p:nvPr>
            </p:nvSpPr>
            <p:spPr>
              <a:blipFill>
                <a:blip r:embed="rId2"/>
                <a:stretch>
                  <a:fillRect t="-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B3ECBEB-9AC6-77DB-E613-4A19DFD85258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9BB462B-BF1C-376F-B8CA-F9248AE2AF0D}"/>
              </a:ext>
            </a:extLst>
          </p:cNvPr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891D4D4-31C7-EA0A-3407-3F5F0153A792}"/>
              </a:ext>
            </a:extLst>
          </p:cNvPr>
          <p:cNvSpPr>
            <a:spLocks noGrp="1"/>
          </p:cNvSpPr>
          <p:nvPr>
            <p:ph type="body" sz="half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025F82-11BB-48CF-475F-DFD0E751C11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319C397D-D727-4717-B087-63DCD08EF7C4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8E9EE-FBE6-1039-6A72-52D8386CB9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03495-8B07-5C14-1805-FFD726020D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7C02F57-B7B5-8EA3-45C5-510871CD5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Tracker Analysis</a:t>
            </a:r>
          </a:p>
        </p:txBody>
      </p:sp>
      <p:pic>
        <p:nvPicPr>
          <p:cNvPr id="9" name="Content Placeholder 23">
            <a:extLst>
              <a:ext uri="{FF2B5EF4-FFF2-40B4-BE49-F238E27FC236}">
                <a16:creationId xmlns:a16="http://schemas.microsoft.com/office/drawing/2014/main" id="{2656E30B-C811-44C6-1689-EB0F2A033E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3366" y="509722"/>
            <a:ext cx="3327352" cy="414385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5518A99-4D22-79E8-BC2B-685A32A6C1F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39878" y="1423408"/>
            <a:ext cx="4071918" cy="3234635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4F8B9F4-0FBA-EC12-F702-BFC6EFFEEB8F}"/>
              </a:ext>
            </a:extLst>
          </p:cNvPr>
          <p:cNvCxnSpPr>
            <a:cxnSpLocks/>
          </p:cNvCxnSpPr>
          <p:nvPr/>
        </p:nvCxnSpPr>
        <p:spPr>
          <a:xfrm flipH="1">
            <a:off x="2431281" y="1621430"/>
            <a:ext cx="787613" cy="2113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8970006-1217-A231-D0F4-AF4A24DEF255}"/>
              </a:ext>
            </a:extLst>
          </p:cNvPr>
          <p:cNvSpPr txBox="1"/>
          <p:nvPr/>
        </p:nvSpPr>
        <p:spPr>
          <a:xfrm>
            <a:off x="3153579" y="1452153"/>
            <a:ext cx="30159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3"/>
                </a:solidFill>
              </a:rPr>
              <a:t>No pileup seen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C2DF6CB-989F-3017-0D00-BE343A47E3A2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2946827" y="2219562"/>
            <a:ext cx="237508" cy="158646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53A8D6E5-F3EE-50D7-34A1-DEC79A377733}"/>
              </a:ext>
            </a:extLst>
          </p:cNvPr>
          <p:cNvSpPr txBox="1"/>
          <p:nvPr/>
        </p:nvSpPr>
        <p:spPr>
          <a:xfrm>
            <a:off x="3184335" y="1988729"/>
            <a:ext cx="1406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4"/>
                </a:solidFill>
              </a:rPr>
              <a:t>&gt; 1 charged particle / layer observed in all layers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22EB214-CD10-DAE2-1C7D-83442C62D209}"/>
              </a:ext>
            </a:extLst>
          </p:cNvPr>
          <p:cNvCxnSpPr>
            <a:cxnSpLocks/>
          </p:cNvCxnSpPr>
          <p:nvPr/>
        </p:nvCxnSpPr>
        <p:spPr>
          <a:xfrm>
            <a:off x="1630831" y="1994887"/>
            <a:ext cx="132655" cy="455507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105703F-6CF9-4D5C-2B99-4DAF9ECD5CEF}"/>
              </a:ext>
            </a:extLst>
          </p:cNvPr>
          <p:cNvSpPr txBox="1"/>
          <p:nvPr/>
        </p:nvSpPr>
        <p:spPr>
          <a:xfrm>
            <a:off x="993669" y="1477601"/>
            <a:ext cx="12743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2"/>
                </a:solidFill>
              </a:rPr>
              <a:t>&lt; 1 charged particle / layer observed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7B5E140-07DF-6BF4-33AB-AA7FD9D24526}"/>
              </a:ext>
            </a:extLst>
          </p:cNvPr>
          <p:cNvCxnSpPr>
            <a:cxnSpLocks/>
          </p:cNvCxnSpPr>
          <p:nvPr/>
        </p:nvCxnSpPr>
        <p:spPr>
          <a:xfrm>
            <a:off x="5503060" y="1717382"/>
            <a:ext cx="2850777" cy="42954"/>
          </a:xfrm>
          <a:prstGeom prst="line">
            <a:avLst/>
          </a:prstGeom>
          <a:ln w="1905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7280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E0CFC973-875C-5BB6-4B5E-E0F43076F1C2}"/>
                  </a:ext>
                </a:extLst>
              </p:cNvPr>
              <p:cNvSpPr>
                <a:spLocks noGrp="1"/>
              </p:cNvSpPr>
              <p:nvPr>
                <p:ph sz="half" idx="13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en-US" dirty="0"/>
                  <a:t>Score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h𝑖𝑡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𝑙𝑎𝑦𝑒𝑟𝑠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E0CFC973-875C-5BB6-4B5E-E0F43076F1C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3"/>
              </p:nvPr>
            </p:nvSpPr>
            <p:spPr>
              <a:blipFill>
                <a:blip r:embed="rId2"/>
                <a:stretch>
                  <a:fillRect t="-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B3ECBEB-9AC6-77DB-E613-4A19DFD85258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9BB462B-BF1C-376F-B8CA-F9248AE2AF0D}"/>
              </a:ext>
            </a:extLst>
          </p:cNvPr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891D4D4-31C7-EA0A-3407-3F5F0153A792}"/>
              </a:ext>
            </a:extLst>
          </p:cNvPr>
          <p:cNvSpPr>
            <a:spLocks noGrp="1"/>
          </p:cNvSpPr>
          <p:nvPr>
            <p:ph type="body" sz="half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025F82-11BB-48CF-475F-DFD0E751C11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EF5959E4-3443-48E9-957E-7B5EF9707831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8E9EE-FBE6-1039-6A72-52D8386CB9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03495-8B07-5C14-1805-FFD726020D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7C02F57-B7B5-8EA3-45C5-510871CD5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Tracker Analysis</a:t>
            </a:r>
          </a:p>
        </p:txBody>
      </p:sp>
      <p:pic>
        <p:nvPicPr>
          <p:cNvPr id="9" name="Content Placeholder 23">
            <a:extLst>
              <a:ext uri="{FF2B5EF4-FFF2-40B4-BE49-F238E27FC236}">
                <a16:creationId xmlns:a16="http://schemas.microsoft.com/office/drawing/2014/main" id="{2656E30B-C811-44C6-1689-EB0F2A033E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3366" y="509722"/>
            <a:ext cx="3327352" cy="414385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5518A99-4D22-79E8-BC2B-685A32A6C1F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39878" y="1423408"/>
            <a:ext cx="4071918" cy="3234634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22EB214-CD10-DAE2-1C7D-83442C62D209}"/>
              </a:ext>
            </a:extLst>
          </p:cNvPr>
          <p:cNvCxnSpPr>
            <a:cxnSpLocks/>
          </p:cNvCxnSpPr>
          <p:nvPr/>
        </p:nvCxnSpPr>
        <p:spPr>
          <a:xfrm>
            <a:off x="1630831" y="1994887"/>
            <a:ext cx="90393" cy="47553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105703F-6CF9-4D5C-2B99-4DAF9ECD5CEF}"/>
                  </a:ext>
                </a:extLst>
              </p:cNvPr>
              <p:cNvSpPr txBox="1"/>
              <p:nvPr/>
            </p:nvSpPr>
            <p:spPr>
              <a:xfrm>
                <a:off x="993669" y="1477601"/>
                <a:ext cx="1274325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solidFill>
                      <a:schemeClr val="accent2"/>
                    </a:solidFill>
                  </a:rPr>
                  <a:t>Invisible </a:t>
                </a:r>
                <a14:m>
                  <m:oMath xmlns:m="http://schemas.openxmlformats.org/officeDocument/2006/math">
                    <m:r>
                      <a:rPr lang="en-US" sz="11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1100" dirty="0">
                    <a:solidFill>
                      <a:schemeClr val="accent2"/>
                    </a:solidFill>
                  </a:rPr>
                  <a:t>’s cause the tracker to miss events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105703F-6CF9-4D5C-2B99-4DAF9ECD5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669" y="1477601"/>
                <a:ext cx="1274325" cy="600164"/>
              </a:xfrm>
              <a:prstGeom prst="rect">
                <a:avLst/>
              </a:prstGeom>
              <a:blipFill>
                <a:blip r:embed="rId5"/>
                <a:stretch>
                  <a:fillRect b="-50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7A830F-9D38-B22C-6422-51C5049B6994}"/>
                  </a:ext>
                </a:extLst>
              </p:cNvPr>
              <p:cNvSpPr txBox="1"/>
              <p:nvPr/>
            </p:nvSpPr>
            <p:spPr>
              <a:xfrm>
                <a:off x="1854994" y="3492424"/>
                <a:ext cx="1856283" cy="5949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=2.0%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47A830F-9D38-B22C-6422-51C5049B69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4994" y="3492424"/>
                <a:ext cx="1856283" cy="59490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B636E6E-1A26-80BA-0A62-6F285315D59D}"/>
              </a:ext>
            </a:extLst>
          </p:cNvPr>
          <p:cNvCxnSpPr>
            <a:cxnSpLocks/>
          </p:cNvCxnSpPr>
          <p:nvPr/>
        </p:nvCxnSpPr>
        <p:spPr>
          <a:xfrm>
            <a:off x="5503060" y="1717382"/>
            <a:ext cx="2850777" cy="42954"/>
          </a:xfrm>
          <a:prstGeom prst="line">
            <a:avLst/>
          </a:prstGeom>
          <a:ln w="1905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8483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019C13F-9C23-84EA-2818-B8F5D79878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160521" y="674687"/>
            <a:ext cx="5512219" cy="379412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BA5DC99-262D-4571-A1E8-15A95B9E8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Tagging Event Types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26DEB-1CEC-65F1-EE8D-D0F3792363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605133FE-C590-400E-A818-F31519DE8936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D6D252-8A6D-D6B6-C98D-08A5ED5417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64A1EB-6E68-6B22-F11E-6CF4EB76A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19A106-0794-1E30-6AA8-E7BF92B70DD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672954" y="0"/>
            <a:ext cx="2298491" cy="1825867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CE5A142-98C2-5255-D2C3-E5913DECC857}"/>
              </a:ext>
            </a:extLst>
          </p:cNvPr>
          <p:cNvCxnSpPr>
            <a:cxnSpLocks/>
          </p:cNvCxnSpPr>
          <p:nvPr/>
        </p:nvCxnSpPr>
        <p:spPr>
          <a:xfrm flipH="1">
            <a:off x="3292608" y="1967113"/>
            <a:ext cx="653143" cy="4495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9143E39-F98D-C6B1-D268-03FE964E87BB}"/>
                  </a:ext>
                </a:extLst>
              </p:cNvPr>
              <p:cNvSpPr txBox="1"/>
              <p:nvPr/>
            </p:nvSpPr>
            <p:spPr>
              <a:xfrm>
                <a:off x="3865389" y="1819717"/>
                <a:ext cx="289048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Pileup </a:t>
                </a:r>
              </a:p>
              <a:p>
                <a:r>
                  <a:rPr lang="en-US" sz="1600" dirty="0"/>
                  <a:t>+ Radiative Decays </a:t>
                </a:r>
              </a:p>
              <a:p>
                <a:r>
                  <a:rPr lang="en-US" sz="1600" dirty="0"/>
                  <a:t>+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9143E39-F98D-C6B1-D268-03FE964E87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5389" y="1819717"/>
                <a:ext cx="2890485" cy="830997"/>
              </a:xfrm>
              <a:prstGeom prst="rect">
                <a:avLst/>
              </a:prstGeom>
              <a:blipFill>
                <a:blip r:embed="rId4"/>
                <a:stretch>
                  <a:fillRect l="-1055" t="-2206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9635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019C13F-9C23-84EA-2818-B8F5D79878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160521" y="674687"/>
            <a:ext cx="5512219" cy="379412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BA5DC99-262D-4571-A1E8-15A95B9E8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Tagging Event Types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26DEB-1CEC-65F1-EE8D-D0F3792363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8825D4DA-A9A6-40FA-997B-1234A4F238A5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D6D252-8A6D-D6B6-C98D-08A5ED5417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64A1EB-6E68-6B22-F11E-6CF4EB76A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19A106-0794-1E30-6AA8-E7BF92B70DD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672954" y="0"/>
            <a:ext cx="2298491" cy="182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7825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019C13F-9C23-84EA-2818-B8F5D79878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160521" y="674687"/>
            <a:ext cx="5512219" cy="379412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BA5DC99-262D-4571-A1E8-15A95B9E8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Tagging Event Types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26DEB-1CEC-65F1-EE8D-D0F3792363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14DEDBE0-BDBE-4ADA-9BE1-708F89787C12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D6D252-8A6D-D6B6-C98D-08A5ED5417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64A1EB-6E68-6B22-F11E-6CF4EB76A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19A106-0794-1E30-6AA8-E7BF92B70DD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672954" y="0"/>
            <a:ext cx="2298491" cy="182586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0947E20-A427-2E33-0EBF-35DE74B71B9B}"/>
              </a:ext>
            </a:extLst>
          </p:cNvPr>
          <p:cNvSpPr/>
          <p:nvPr/>
        </p:nvSpPr>
        <p:spPr>
          <a:xfrm>
            <a:off x="7930883" y="549408"/>
            <a:ext cx="72998" cy="977094"/>
          </a:xfrm>
          <a:prstGeom prst="rect">
            <a:avLst/>
          </a:prstGeom>
          <a:solidFill>
            <a:srgbClr val="FF7F0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820C69A8-0F87-4892-0490-82AC51DFE6A8}"/>
              </a:ext>
            </a:extLst>
          </p:cNvPr>
          <p:cNvSpPr/>
          <p:nvPr/>
        </p:nvSpPr>
        <p:spPr>
          <a:xfrm>
            <a:off x="8087445" y="829876"/>
            <a:ext cx="779930" cy="180574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DB630C3-D822-16CE-0E38-1F14053DD03F}"/>
                  </a:ext>
                </a:extLst>
              </p:cNvPr>
              <p:cNvSpPr txBox="1"/>
              <p:nvPr/>
            </p:nvSpPr>
            <p:spPr>
              <a:xfrm>
                <a:off x="4827497" y="-31407"/>
                <a:ext cx="191428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𝑛𝑠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=20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DB630C3-D822-16CE-0E38-1F14053DD0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7497" y="-31407"/>
                <a:ext cx="1914284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CB35271-03F8-9ED3-B054-A1EFE8136986}"/>
              </a:ext>
            </a:extLst>
          </p:cNvPr>
          <p:cNvSpPr/>
          <p:nvPr/>
        </p:nvSpPr>
        <p:spPr>
          <a:xfrm>
            <a:off x="5849279" y="2200253"/>
            <a:ext cx="3089365" cy="220392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accent3"/>
                </a:solidFill>
              </a:rPr>
              <a:t>High energy pileup can be tagged with good efficiency. </a:t>
            </a:r>
          </a:p>
          <a:p>
            <a:pPr algn="ctr"/>
            <a:endParaRPr lang="en-US" sz="1800" dirty="0"/>
          </a:p>
          <a:p>
            <a:pPr algn="ctr"/>
            <a:r>
              <a:rPr lang="en-US" sz="1800" b="1" dirty="0">
                <a:solidFill>
                  <a:schemeClr val="accent2"/>
                </a:solidFill>
              </a:rPr>
              <a:t>Low energy scattering in ATAR/cables appears in the tracker as pileup</a:t>
            </a:r>
          </a:p>
        </p:txBody>
      </p:sp>
    </p:spTree>
    <p:extLst>
      <p:ext uri="{BB962C8B-B14F-4D97-AF65-F5344CB8AC3E}">
        <p14:creationId xmlns:p14="http://schemas.microsoft.com/office/powerpoint/2010/main" val="20387999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019C13F-9C23-84EA-2818-B8F5D79878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160521" y="674687"/>
            <a:ext cx="5512219" cy="379412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BA5DC99-262D-4571-A1E8-15A95B9E8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Tagging Event Types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26DEB-1CEC-65F1-EE8D-D0F3792363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14DEDBE0-BDBE-4ADA-9BE1-708F89787C12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D6D252-8A6D-D6B6-C98D-08A5ED5417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64A1EB-6E68-6B22-F11E-6CF4EB76A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19A106-0794-1E30-6AA8-E7BF92B70DD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672954" y="0"/>
            <a:ext cx="2298491" cy="182586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0947E20-A427-2E33-0EBF-35DE74B71B9B}"/>
              </a:ext>
            </a:extLst>
          </p:cNvPr>
          <p:cNvSpPr/>
          <p:nvPr/>
        </p:nvSpPr>
        <p:spPr>
          <a:xfrm>
            <a:off x="7930883" y="549408"/>
            <a:ext cx="72998" cy="977094"/>
          </a:xfrm>
          <a:prstGeom prst="rect">
            <a:avLst/>
          </a:prstGeom>
          <a:solidFill>
            <a:srgbClr val="FF7F0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820C69A8-0F87-4892-0490-82AC51DFE6A8}"/>
              </a:ext>
            </a:extLst>
          </p:cNvPr>
          <p:cNvSpPr/>
          <p:nvPr/>
        </p:nvSpPr>
        <p:spPr>
          <a:xfrm>
            <a:off x="8087445" y="829876"/>
            <a:ext cx="779930" cy="180574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DB630C3-D822-16CE-0E38-1F14053DD03F}"/>
                  </a:ext>
                </a:extLst>
              </p:cNvPr>
              <p:cNvSpPr txBox="1"/>
              <p:nvPr/>
            </p:nvSpPr>
            <p:spPr>
              <a:xfrm>
                <a:off x="4827497" y="-31407"/>
                <a:ext cx="191428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𝑛𝑠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=20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DB630C3-D822-16CE-0E38-1F14053DD0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7497" y="-31407"/>
                <a:ext cx="1914284" cy="83099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CB35271-03F8-9ED3-B054-A1EFE8136986}"/>
              </a:ext>
            </a:extLst>
          </p:cNvPr>
          <p:cNvSpPr/>
          <p:nvPr/>
        </p:nvSpPr>
        <p:spPr>
          <a:xfrm>
            <a:off x="5849279" y="2200253"/>
            <a:ext cx="3089365" cy="220392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accent3"/>
                </a:solidFill>
              </a:rPr>
              <a:t>High energy pileup can be tagged with good efficiency. </a:t>
            </a:r>
          </a:p>
          <a:p>
            <a:pPr algn="ctr"/>
            <a:endParaRPr lang="en-US" sz="1800" dirty="0"/>
          </a:p>
          <a:p>
            <a:pPr algn="ctr"/>
            <a:r>
              <a:rPr lang="en-US" sz="1800" b="1" dirty="0">
                <a:solidFill>
                  <a:schemeClr val="accent2"/>
                </a:solidFill>
              </a:rPr>
              <a:t>Low energy scattering in ATAR/cables appears in the tracker as pileup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F7869CF-749E-CAA1-23C6-963D1112DF9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2328508" y="666750"/>
            <a:ext cx="4486983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Arrow: Down 16">
            <a:extLst>
              <a:ext uri="{FF2B5EF4-FFF2-40B4-BE49-F238E27FC236}">
                <a16:creationId xmlns:a16="http://schemas.microsoft.com/office/drawing/2014/main" id="{3CF61373-2C03-E4F2-FB1C-B0243440E43D}"/>
              </a:ext>
            </a:extLst>
          </p:cNvPr>
          <p:cNvSpPr/>
          <p:nvPr/>
        </p:nvSpPr>
        <p:spPr>
          <a:xfrm>
            <a:off x="3861474" y="2036268"/>
            <a:ext cx="249731" cy="74535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196454D-85C7-03A0-848C-EC4609D826BF}"/>
              </a:ext>
            </a:extLst>
          </p:cNvPr>
          <p:cNvSpPr/>
          <p:nvPr/>
        </p:nvSpPr>
        <p:spPr>
          <a:xfrm>
            <a:off x="5481869" y="2214028"/>
            <a:ext cx="1191085" cy="102814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Can be fixed with a smarter algorithm</a:t>
            </a:r>
          </a:p>
        </p:txBody>
      </p:sp>
    </p:spTree>
    <p:extLst>
      <p:ext uri="{BB962C8B-B14F-4D97-AF65-F5344CB8AC3E}">
        <p14:creationId xmlns:p14="http://schemas.microsoft.com/office/powerpoint/2010/main" val="2772800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019C13F-9C23-84EA-2818-B8F5D79878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160521" y="674687"/>
            <a:ext cx="5512219" cy="379412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BA5DC99-262D-4571-A1E8-15A95B9E8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Tagging Event Types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26DEB-1CEC-65F1-EE8D-D0F3792363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B04FF7B-E1DD-46B9-890A-5F6C1E8A3723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D6D252-8A6D-D6B6-C98D-08A5ED5417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64A1EB-6E68-6B22-F11E-6CF4EB76A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19A106-0794-1E30-6AA8-E7BF92B70DD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672954" y="0"/>
            <a:ext cx="2298491" cy="18258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C47CE9E-F7D9-E663-BE49-83892CE84887}"/>
                  </a:ext>
                </a:extLst>
              </p:cNvPr>
              <p:cNvSpPr txBox="1"/>
              <p:nvPr/>
            </p:nvSpPr>
            <p:spPr>
              <a:xfrm>
                <a:off x="4827497" y="-31407"/>
                <a:ext cx="191428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𝑛𝑠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=20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C47CE9E-F7D9-E663-BE49-83892CE848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7497" y="-31407"/>
                <a:ext cx="1914284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A8E03C6-3C6E-01A5-2A5E-969712782739}"/>
              </a:ext>
            </a:extLst>
          </p:cNvPr>
          <p:cNvSpPr/>
          <p:nvPr/>
        </p:nvSpPr>
        <p:spPr>
          <a:xfrm>
            <a:off x="5849279" y="2200253"/>
            <a:ext cx="3089365" cy="238804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b="1" dirty="0">
                <a:solidFill>
                  <a:schemeClr val="accent3"/>
                </a:solidFill>
              </a:rPr>
              <a:t>High energy pileup can be tagged with good efficiency. </a:t>
            </a:r>
          </a:p>
          <a:p>
            <a:pPr algn="ctr"/>
            <a:endParaRPr lang="en-US" sz="1800" dirty="0"/>
          </a:p>
          <a:p>
            <a:pPr algn="ctr"/>
            <a:r>
              <a:rPr lang="en-US" sz="1800" b="1" dirty="0">
                <a:solidFill>
                  <a:schemeClr val="accent2"/>
                </a:solidFill>
              </a:rPr>
              <a:t>Low energy scattering in ATAR/cables appears in the tracker as pileup </a:t>
            </a:r>
            <a:r>
              <a:rPr lang="en-US" sz="1800" b="1" dirty="0">
                <a:solidFill>
                  <a:schemeClr val="accent3"/>
                </a:solidFill>
              </a:rPr>
              <a:t>(but can be recovered)</a:t>
            </a:r>
          </a:p>
        </p:txBody>
      </p:sp>
    </p:spTree>
    <p:extLst>
      <p:ext uri="{BB962C8B-B14F-4D97-AF65-F5344CB8AC3E}">
        <p14:creationId xmlns:p14="http://schemas.microsoft.com/office/powerpoint/2010/main" val="11256353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019C13F-9C23-84EA-2818-B8F5D79878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160521" y="674687"/>
            <a:ext cx="5512219" cy="379412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BA5DC99-262D-4571-A1E8-15A95B9E8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Tagging Event Types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26DEB-1CEC-65F1-EE8D-D0F3792363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6BDE4C1D-2598-475F-A7B2-E2A7D2F12C62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D6D252-8A6D-D6B6-C98D-08A5ED5417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64A1EB-6E68-6B22-F11E-6CF4EB76A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19A106-0794-1E30-6AA8-E7BF92B70DD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672954" y="0"/>
            <a:ext cx="2298491" cy="182586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F0123BA-8206-8859-941F-1A3669CBE4CC}"/>
              </a:ext>
            </a:extLst>
          </p:cNvPr>
          <p:cNvSpPr/>
          <p:nvPr/>
        </p:nvSpPr>
        <p:spPr>
          <a:xfrm>
            <a:off x="7326726" y="618565"/>
            <a:ext cx="72998" cy="910558"/>
          </a:xfrm>
          <a:prstGeom prst="rect">
            <a:avLst/>
          </a:prstGeom>
          <a:solidFill>
            <a:srgbClr val="2CA02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6618747-C793-FE7F-B53C-A4A67E64A102}"/>
                  </a:ext>
                </a:extLst>
              </p:cNvPr>
              <p:cNvSpPr txBox="1"/>
              <p:nvPr/>
            </p:nvSpPr>
            <p:spPr>
              <a:xfrm>
                <a:off x="4827497" y="-31407"/>
                <a:ext cx="191428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𝑛𝑠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=20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6618747-C793-FE7F-B53C-A4A67E64A1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7497" y="-31407"/>
                <a:ext cx="1914284" cy="83099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B61BA59-185C-091A-FF14-8EDEF80CFBFE}"/>
              </a:ext>
            </a:extLst>
          </p:cNvPr>
          <p:cNvSpPr/>
          <p:nvPr/>
        </p:nvSpPr>
        <p:spPr>
          <a:xfrm>
            <a:off x="3219610" y="1572849"/>
            <a:ext cx="2347472" cy="82555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b="1" dirty="0">
                <a:solidFill>
                  <a:schemeClr val="accent2"/>
                </a:solidFill>
              </a:rPr>
              <a:t>Potential bias to the TRACK/PROMPT trigger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3C150FF-61B6-C7F0-F78A-725F9610B1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9546" y="1949894"/>
            <a:ext cx="2258201" cy="2639428"/>
          </a:xfrm>
          <a:prstGeom prst="rect">
            <a:avLst/>
          </a:prstGeom>
        </p:spPr>
      </p:pic>
      <p:sp>
        <p:nvSpPr>
          <p:cNvPr id="21" name="Cloud 20">
            <a:extLst>
              <a:ext uri="{FF2B5EF4-FFF2-40B4-BE49-F238E27FC236}">
                <a16:creationId xmlns:a16="http://schemas.microsoft.com/office/drawing/2014/main" id="{2945FB32-791E-BE58-7AF9-0935718CEEF0}"/>
              </a:ext>
            </a:extLst>
          </p:cNvPr>
          <p:cNvSpPr/>
          <p:nvPr/>
        </p:nvSpPr>
        <p:spPr>
          <a:xfrm>
            <a:off x="6817658" y="2808264"/>
            <a:ext cx="741509" cy="346280"/>
          </a:xfrm>
          <a:prstGeom prst="cloud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711B793-4661-0649-F68E-1793FB51D5F5}"/>
              </a:ext>
            </a:extLst>
          </p:cNvPr>
          <p:cNvCxnSpPr/>
          <p:nvPr/>
        </p:nvCxnSpPr>
        <p:spPr>
          <a:xfrm flipH="1" flipV="1">
            <a:off x="7188413" y="2981404"/>
            <a:ext cx="111419" cy="280467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3D323F5-A123-97D9-7D62-4B45F05EF93A}"/>
              </a:ext>
            </a:extLst>
          </p:cNvPr>
          <p:cNvCxnSpPr>
            <a:cxnSpLocks/>
          </p:cNvCxnSpPr>
          <p:nvPr/>
        </p:nvCxnSpPr>
        <p:spPr>
          <a:xfrm flipH="1" flipV="1">
            <a:off x="6781160" y="2037848"/>
            <a:ext cx="407253" cy="931447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84434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019C13F-9C23-84EA-2818-B8F5D79878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160521" y="674687"/>
            <a:ext cx="5512219" cy="379412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BA5DC99-262D-4571-A1E8-15A95B9E8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Tagging Event Types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26DEB-1CEC-65F1-EE8D-D0F3792363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BECFEF2-DDE9-4183-B368-F6A6D32DBD3E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D6D252-8A6D-D6B6-C98D-08A5ED5417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64A1EB-6E68-6B22-F11E-6CF4EB76A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19A106-0794-1E30-6AA8-E7BF92B70DD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672954" y="0"/>
            <a:ext cx="2298491" cy="182586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F0123BA-8206-8859-941F-1A3669CBE4CC}"/>
              </a:ext>
            </a:extLst>
          </p:cNvPr>
          <p:cNvSpPr/>
          <p:nvPr/>
        </p:nvSpPr>
        <p:spPr>
          <a:xfrm>
            <a:off x="7326726" y="622407"/>
            <a:ext cx="72998" cy="906716"/>
          </a:xfrm>
          <a:prstGeom prst="rect">
            <a:avLst/>
          </a:prstGeom>
          <a:solidFill>
            <a:srgbClr val="2CA02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6618747-C793-FE7F-B53C-A4A67E64A102}"/>
                  </a:ext>
                </a:extLst>
              </p:cNvPr>
              <p:cNvSpPr txBox="1"/>
              <p:nvPr/>
            </p:nvSpPr>
            <p:spPr>
              <a:xfrm>
                <a:off x="4827497" y="-31407"/>
                <a:ext cx="191428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𝑛𝑠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=20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6618747-C793-FE7F-B53C-A4A67E64A1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7497" y="-31407"/>
                <a:ext cx="1914284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14FA2068-A1CE-92B7-B7CA-493314AE2E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5406" y="1938472"/>
            <a:ext cx="3415638" cy="2389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3994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340D840-CD3C-F3D8-6217-F37098ACE0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531520" y="728663"/>
            <a:ext cx="5062228" cy="379412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A0DC91D-A252-3EEF-1F08-25D8E8E7B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Pileup Tagging: Time vs. Spatial Resolution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9483E-E639-1451-4DB1-999C471502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D8A47-6B88-4B42-C5D0-1EEF8B58C3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6188A9-8D02-56ED-9765-2A0E72EC3BB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2D010CB-AAEF-416A-BD16-96D915C9FB14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348B5B8-DBCE-F93A-4C99-4A1CD71DAABB}"/>
              </a:ext>
            </a:extLst>
          </p:cNvPr>
          <p:cNvSpPr/>
          <p:nvPr/>
        </p:nvSpPr>
        <p:spPr>
          <a:xfrm>
            <a:off x="2612054" y="2228719"/>
            <a:ext cx="988446" cy="733475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D8B4503-BDD6-8069-E9E3-E6D8F34F151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964882" y="559716"/>
            <a:ext cx="3075423" cy="2199048"/>
          </a:xfrm>
          <a:prstGeom prst="rect">
            <a:avLst/>
          </a:prstGeom>
          <a:ln>
            <a:solidFill>
              <a:schemeClr val="accent4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902E9334-4D9B-9A4D-E145-13A599858F6C}"/>
                  </a:ext>
                </a:extLst>
              </p:cNvPr>
              <p:cNvSpPr/>
              <p:nvPr/>
            </p:nvSpPr>
            <p:spPr>
              <a:xfrm>
                <a:off x="6190810" y="2904688"/>
                <a:ext cx="2627370" cy="2012973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800" dirty="0"/>
                  <a:t>5 ns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1800" dirty="0"/>
                  <a:t> and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20</m:t>
                    </m:r>
                  </m:oMath>
                </a14:m>
                <a:r>
                  <a:rPr lang="en-US" sz="1800" dirty="0"/>
                  <a:t> mm position resolution are sufficient to resolve Bhabha and pileup events</a:t>
                </a:r>
              </a:p>
              <a:p>
                <a:pPr algn="ctr"/>
                <a:r>
                  <a:rPr lang="en-US" sz="1800" b="1" dirty="0">
                    <a:solidFill>
                      <a:schemeClr val="accent3"/>
                    </a:solidFill>
                  </a:rPr>
                  <a:t>Both technologies are viable</a:t>
                </a:r>
              </a:p>
            </p:txBody>
          </p:sp>
        </mc:Choice>
        <mc:Fallback xmlns=""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902E9334-4D9B-9A4D-E145-13A599858F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0810" y="2904688"/>
                <a:ext cx="2627370" cy="2012973"/>
              </a:xfrm>
              <a:prstGeom prst="roundRect">
                <a:avLst/>
              </a:prstGeom>
              <a:blipFill>
                <a:blip r:embed="rId4"/>
                <a:stretch>
                  <a:fillRect t="-896" b="-41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Arrow: Right 21">
            <a:extLst>
              <a:ext uri="{FF2B5EF4-FFF2-40B4-BE49-F238E27FC236}">
                <a16:creationId xmlns:a16="http://schemas.microsoft.com/office/drawing/2014/main" id="{4E689181-E450-DB8F-20CC-0AB3FB35ABAD}"/>
              </a:ext>
            </a:extLst>
          </p:cNvPr>
          <p:cNvSpPr/>
          <p:nvPr/>
        </p:nvSpPr>
        <p:spPr>
          <a:xfrm rot="5400000">
            <a:off x="-1708353" y="2380376"/>
            <a:ext cx="4051686" cy="627130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Worse time resolution</a:t>
            </a: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47F8B390-EAB6-3275-D9D8-7A45EA0AECB3}"/>
              </a:ext>
            </a:extLst>
          </p:cNvPr>
          <p:cNvSpPr/>
          <p:nvPr/>
        </p:nvSpPr>
        <p:spPr>
          <a:xfrm>
            <a:off x="636588" y="4351132"/>
            <a:ext cx="5075568" cy="689843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Worse position resolution</a:t>
            </a:r>
          </a:p>
        </p:txBody>
      </p:sp>
    </p:spTree>
    <p:extLst>
      <p:ext uri="{BB962C8B-B14F-4D97-AF65-F5344CB8AC3E}">
        <p14:creationId xmlns:p14="http://schemas.microsoft.com/office/powerpoint/2010/main" val="1337718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A13E6E-46CA-3265-69A3-10B9B3A05A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8A8CF2-353B-7141-CB31-0B0E865BC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purpose of the tracker?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B341DF-5FCF-A184-B405-BA5E165096D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90A63E0-3DB5-4DC2-9539-F9F6597C681C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F072B-CAFD-6491-B7E2-A5939836F1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B606-98B6-74A4-2146-AD7B6A768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9E28C6B-1DB3-F332-DBA5-3B059BDF68B2}"/>
              </a:ext>
            </a:extLst>
          </p:cNvPr>
          <p:cNvSpPr/>
          <p:nvPr/>
        </p:nvSpPr>
        <p:spPr>
          <a:xfrm>
            <a:off x="265102" y="728664"/>
            <a:ext cx="4268481" cy="379452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Trigger</a:t>
            </a:r>
          </a:p>
          <a:p>
            <a:pPr algn="ctr"/>
            <a:r>
              <a:rPr lang="en-US" sz="1400" dirty="0"/>
              <a:t>(see </a:t>
            </a:r>
            <a:r>
              <a:rPr lang="en-US" sz="1400" dirty="0">
                <a:hlinkClick r:id="rId2"/>
              </a:rPr>
              <a:t>Peter’s talk</a:t>
            </a:r>
            <a:r>
              <a:rPr lang="en-US" sz="1400" dirty="0"/>
              <a:t>)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797EA15-FE02-CECB-FFA1-5502A278EDFD}"/>
              </a:ext>
            </a:extLst>
          </p:cNvPr>
          <p:cNvSpPr/>
          <p:nvPr/>
        </p:nvSpPr>
        <p:spPr>
          <a:xfrm>
            <a:off x="4646919" y="712297"/>
            <a:ext cx="4268481" cy="379452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Physics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dirty="0"/>
              <a:t>Join ATAR information to CALO hits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dirty="0"/>
              <a:t>Provide information about pileup in calorimeter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1400" dirty="0"/>
              <a:t>Disambiguate multiple pulses when combined with ATAR information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dirty="0"/>
              <a:t>Provide information about charged particle content in an event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1400" dirty="0"/>
              <a:t>radiative decays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1400" dirty="0"/>
              <a:t>appropriate dead material energy estimation for scattering events</a:t>
            </a:r>
          </a:p>
        </p:txBody>
      </p:sp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E3DF68EA-E459-4B37-3588-72700DA299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446" y="1594962"/>
            <a:ext cx="4045791" cy="150250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5626827-ECA1-CB13-A83C-1D6A4922D825}"/>
              </a:ext>
            </a:extLst>
          </p:cNvPr>
          <p:cNvSpPr/>
          <p:nvPr/>
        </p:nvSpPr>
        <p:spPr>
          <a:xfrm>
            <a:off x="567021" y="2280473"/>
            <a:ext cx="3593884" cy="293679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1883045-52F8-DCC2-5661-8E27146627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057" y="3123061"/>
            <a:ext cx="3525408" cy="128232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38428DF-F539-7A0D-A185-235F686487CB}"/>
              </a:ext>
            </a:extLst>
          </p:cNvPr>
          <p:cNvSpPr txBox="1"/>
          <p:nvPr/>
        </p:nvSpPr>
        <p:spPr>
          <a:xfrm>
            <a:off x="2854618" y="4354887"/>
            <a:ext cx="4572000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" dirty="0">
                <a:hlinkClick r:id="rId5"/>
              </a:rPr>
              <a:t>https://arxiv.org/abs/2203.01981</a:t>
            </a:r>
            <a:r>
              <a:rPr lang="en-US" sz="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424457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4690A0-2DE2-5E20-ADAC-B1F07FFA3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68897A-AE4D-97D5-D41C-0FC4BE182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Tagging Scattering Outside Fiducial Region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8D254-7D02-111B-400F-755CAEEC75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B09FDC5-BA1C-471D-9664-0A7C02742D91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2A45A9-3A77-14BA-352D-4D3B83C8BF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37691-5785-A16D-F38A-D1846F003A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7" name="Content Placeholder 23">
            <a:extLst>
              <a:ext uri="{FF2B5EF4-FFF2-40B4-BE49-F238E27FC236}">
                <a16:creationId xmlns:a16="http://schemas.microsoft.com/office/drawing/2014/main" id="{5488CF53-6091-B443-CBA9-1FC67B8C1B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3378" y="558166"/>
            <a:ext cx="3351189" cy="4173538"/>
          </a:xfrm>
          <a:prstGeom prst="rect">
            <a:avLst/>
          </a:prstGeom>
        </p:spPr>
      </p:pic>
      <p:pic>
        <p:nvPicPr>
          <p:cNvPr id="8" name="Content Placeholder 23">
            <a:extLst>
              <a:ext uri="{FF2B5EF4-FFF2-40B4-BE49-F238E27FC236}">
                <a16:creationId xmlns:a16="http://schemas.microsoft.com/office/drawing/2014/main" id="{2829FBD3-A6EE-9366-D874-1913DA955E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223" r="57774" b="15119"/>
          <a:stretch/>
        </p:blipFill>
        <p:spPr>
          <a:xfrm>
            <a:off x="455985" y="983556"/>
            <a:ext cx="1415077" cy="311587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52D97A4-EF28-0A35-D2DB-48603B8070AB}"/>
              </a:ext>
            </a:extLst>
          </p:cNvPr>
          <p:cNvCxnSpPr/>
          <p:nvPr/>
        </p:nvCxnSpPr>
        <p:spPr>
          <a:xfrm flipV="1">
            <a:off x="3327121" y="1029660"/>
            <a:ext cx="1386968" cy="1634485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954BDC0-5E70-E440-701E-3A08ABA1A6C1}"/>
              </a:ext>
            </a:extLst>
          </p:cNvPr>
          <p:cNvCxnSpPr>
            <a:cxnSpLocks/>
          </p:cNvCxnSpPr>
          <p:nvPr/>
        </p:nvCxnSpPr>
        <p:spPr>
          <a:xfrm flipH="1" flipV="1">
            <a:off x="2201410" y="676195"/>
            <a:ext cx="1187183" cy="19147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F1DE5D1-344E-9732-1DEC-739FCE230DA0}"/>
              </a:ext>
            </a:extLst>
          </p:cNvPr>
          <p:cNvCxnSpPr>
            <a:cxnSpLocks/>
          </p:cNvCxnSpPr>
          <p:nvPr/>
        </p:nvCxnSpPr>
        <p:spPr>
          <a:xfrm flipH="1">
            <a:off x="837494" y="2664145"/>
            <a:ext cx="2489627" cy="1600954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150C10A-1302-CC0B-919B-7B8495308F9E}"/>
              </a:ext>
            </a:extLst>
          </p:cNvPr>
          <p:cNvCxnSpPr/>
          <p:nvPr/>
        </p:nvCxnSpPr>
        <p:spPr>
          <a:xfrm flipH="1" flipV="1">
            <a:off x="2689346" y="614723"/>
            <a:ext cx="672353" cy="1976237"/>
          </a:xfrm>
          <a:prstGeom prst="line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E19489E-BDF0-984C-ABB6-3B5F2EE1C9F2}"/>
              </a:ext>
            </a:extLst>
          </p:cNvPr>
          <p:cNvCxnSpPr>
            <a:cxnSpLocks/>
          </p:cNvCxnSpPr>
          <p:nvPr/>
        </p:nvCxnSpPr>
        <p:spPr>
          <a:xfrm flipH="1">
            <a:off x="2689345" y="2590960"/>
            <a:ext cx="672353" cy="1976237"/>
          </a:xfrm>
          <a:prstGeom prst="line">
            <a:avLst/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7D7B3DEB-1D38-3492-0E1B-D309EDDE97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8107" y="1043460"/>
            <a:ext cx="3732095" cy="2996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5363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41B8114-6DFD-DE6A-830E-547FAB6CE6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1573205" y="538956"/>
            <a:ext cx="5983302" cy="417353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B76B206-C22A-7C29-1A78-5DA6A5776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</p:spPr>
        <p:txBody>
          <a:bodyPr/>
          <a:lstStyle/>
          <a:p>
            <a:r>
              <a:rPr lang="en-US" dirty="0"/>
              <a:t>Tagging Scattering Outside Fiducial Volume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02AB37-8CAA-02BD-1DFC-C4811605ABC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E1B02A05-B448-4AE5-A4D6-D535EBF513C8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A6FE5-1A5C-DE4A-95BB-9A06956A89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BCF73-6A2F-3604-2722-0A19430288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8783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B76B206-C22A-7C29-1A78-5DA6A5776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Tagging Scattering Outside Fiducial Volume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02AB37-8CAA-02BD-1DFC-C4811605ABC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95DCFDEF-EBAE-4EEC-923B-96E9872126A0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A6FE5-1A5C-DE4A-95BB-9A06956A89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BCF73-6A2F-3604-2722-0A19430288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80CD619-B9FD-2F09-97D6-557A21A96D4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1624" y="545522"/>
            <a:ext cx="6000750" cy="405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5827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B76B206-C22A-7C29-1A78-5DA6A5776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Tagging Scattering Outside Fiducial Volume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02AB37-8CAA-02BD-1DFC-C4811605ABC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95DCFDEF-EBAE-4EEC-923B-96E9872126A0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A6FE5-1A5C-DE4A-95BB-9A06956A89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BCF73-6A2F-3604-2722-0A19430288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80CD619-B9FD-2F09-97D6-557A21A96D4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1624" y="545522"/>
            <a:ext cx="6000749" cy="405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8173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B76B206-C22A-7C29-1A78-5DA6A5776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Tagging Scattering Outside Fiducial Volume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02AB37-8CAA-02BD-1DFC-C4811605ABC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95DCFDEF-EBAE-4EEC-923B-96E9872126A0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A6FE5-1A5C-DE4A-95BB-9A06956A89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BCF73-6A2F-3604-2722-0A19430288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80CD619-B9FD-2F09-97D6-557A21A96D4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1624" y="545522"/>
            <a:ext cx="6000749" cy="40524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154658-960E-0424-6906-1B625064C4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588" y="1155986"/>
            <a:ext cx="3775069" cy="26394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336DD7B-8B1E-A242-D5BC-4E61EFA4CEB6}"/>
              </a:ext>
            </a:extLst>
          </p:cNvPr>
          <p:cNvSpPr txBox="1"/>
          <p:nvPr/>
        </p:nvSpPr>
        <p:spPr>
          <a:xfrm>
            <a:off x="3020847" y="2052339"/>
            <a:ext cx="1390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1.9%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3283624-1C99-7D40-2DB3-5505A964372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530021" y="1163554"/>
            <a:ext cx="3754198" cy="26394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E3D02EE-B4CC-0622-A179-D680425895E4}"/>
              </a:ext>
            </a:extLst>
          </p:cNvPr>
          <p:cNvSpPr txBox="1"/>
          <p:nvPr/>
        </p:nvSpPr>
        <p:spPr>
          <a:xfrm>
            <a:off x="6830847" y="1887016"/>
            <a:ext cx="1390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2.1%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40C1745-417F-4380-E3EC-0197EE9A8006}"/>
              </a:ext>
            </a:extLst>
          </p:cNvPr>
          <p:cNvSpPr/>
          <p:nvPr/>
        </p:nvSpPr>
        <p:spPr>
          <a:xfrm>
            <a:off x="1267866" y="3891963"/>
            <a:ext cx="6781159" cy="70601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The tracker can help to provide information about energy leakage</a:t>
            </a:r>
          </a:p>
        </p:txBody>
      </p:sp>
    </p:spTree>
    <p:extLst>
      <p:ext uri="{BB962C8B-B14F-4D97-AF65-F5344CB8AC3E}">
        <p14:creationId xmlns:p14="http://schemas.microsoft.com/office/powerpoint/2010/main" val="27220587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2B714F-7A90-9F04-4AD2-630F4A569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Roles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DC1B94-C21E-C1EC-0351-B792BF041A8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B09FDC5-BA1C-471D-9664-0A7C02742D91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38E370-4875-B545-B7A4-E8DD777124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66713A-7AD5-3241-713B-5EC68803E8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C5114B30-63E0-3BF0-062B-CC480BF13298}"/>
                  </a:ext>
                </a:extLst>
              </p:cNvPr>
              <p:cNvSpPr/>
              <p:nvPr/>
            </p:nvSpPr>
            <p:spPr>
              <a:xfrm>
                <a:off x="156349" y="728664"/>
                <a:ext cx="2891115" cy="3858704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Charged particle tagging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𝜋𝛽</m:t>
                    </m:r>
                  </m:oMath>
                </a14:m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</mc:Choice>
        <mc:Fallback xmlns="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C5114B30-63E0-3BF0-062B-CC480BF1329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349" y="728664"/>
                <a:ext cx="2891115" cy="3858704"/>
              </a:xfrm>
              <a:prstGeom prst="round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E7B64484-A91E-2BF3-26D2-ADFAC10DBD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002" y="1569918"/>
            <a:ext cx="2484021" cy="2903371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A2ECD64-A8B8-0861-3888-4330CA73BF6D}"/>
              </a:ext>
            </a:extLst>
          </p:cNvPr>
          <p:cNvCxnSpPr>
            <a:cxnSpLocks/>
          </p:cNvCxnSpPr>
          <p:nvPr/>
        </p:nvCxnSpPr>
        <p:spPr>
          <a:xfrm flipV="1">
            <a:off x="334255" y="1648225"/>
            <a:ext cx="1406179" cy="10181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E93D54B-79B1-2954-401D-EF1BEAD16E5C}"/>
              </a:ext>
            </a:extLst>
          </p:cNvPr>
          <p:cNvCxnSpPr>
            <a:cxnSpLocks/>
          </p:cNvCxnSpPr>
          <p:nvPr/>
        </p:nvCxnSpPr>
        <p:spPr>
          <a:xfrm flipV="1">
            <a:off x="1514558" y="1648225"/>
            <a:ext cx="275822" cy="1450716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C890DD1-A253-1697-7C34-71CD2CBEC8FA}"/>
              </a:ext>
            </a:extLst>
          </p:cNvPr>
          <p:cNvCxnSpPr>
            <a:cxnSpLocks/>
          </p:cNvCxnSpPr>
          <p:nvPr/>
        </p:nvCxnSpPr>
        <p:spPr>
          <a:xfrm>
            <a:off x="1514557" y="3098941"/>
            <a:ext cx="225877" cy="1204118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AAE7D90-12C7-2AE4-8752-6E58D918AE93}"/>
              </a:ext>
            </a:extLst>
          </p:cNvPr>
          <p:cNvSpPr/>
          <p:nvPr/>
        </p:nvSpPr>
        <p:spPr>
          <a:xfrm>
            <a:off x="3150790" y="728664"/>
            <a:ext cx="2891115" cy="38587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Radiative Decay Measurements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E33C2E0-94DB-8199-1C95-DA22E488FE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2628" y="3134917"/>
            <a:ext cx="2103227" cy="142036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7FE1934-A43A-195F-0C92-71AD0C0037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2627" y="1605086"/>
            <a:ext cx="2103227" cy="1420360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A3778AA-1FE0-BF0E-19C0-70F73AED1F1E}"/>
              </a:ext>
            </a:extLst>
          </p:cNvPr>
          <p:cNvSpPr/>
          <p:nvPr/>
        </p:nvSpPr>
        <p:spPr>
          <a:xfrm>
            <a:off x="6134941" y="728664"/>
            <a:ext cx="2891115" cy="38587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Dead material estimation for Bhabha events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1BF6C5C4-4EB3-F2AF-B230-7A7DFBB6A9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187" y="1885988"/>
            <a:ext cx="2258201" cy="2639428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1932BDC-E558-47E0-7C49-9DF38BEF53BB}"/>
              </a:ext>
            </a:extLst>
          </p:cNvPr>
          <p:cNvCxnSpPr>
            <a:cxnSpLocks/>
          </p:cNvCxnSpPr>
          <p:nvPr/>
        </p:nvCxnSpPr>
        <p:spPr>
          <a:xfrm flipV="1">
            <a:off x="7507301" y="1970955"/>
            <a:ext cx="439443" cy="13062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D1EE658-8D95-EC7B-6821-512319D365A0}"/>
              </a:ext>
            </a:extLst>
          </p:cNvPr>
          <p:cNvCxnSpPr>
            <a:cxnSpLocks/>
          </p:cNvCxnSpPr>
          <p:nvPr/>
        </p:nvCxnSpPr>
        <p:spPr>
          <a:xfrm flipV="1">
            <a:off x="7541879" y="2086215"/>
            <a:ext cx="499462" cy="11194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B355197D-10E6-6AD6-0DA8-AC770BE6FD58}"/>
              </a:ext>
            </a:extLst>
          </p:cNvPr>
          <p:cNvSpPr txBox="1"/>
          <p:nvPr/>
        </p:nvSpPr>
        <p:spPr>
          <a:xfrm>
            <a:off x="6408150" y="3415995"/>
            <a:ext cx="17100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Twice the energy loss, but recoverable by the tracker</a:t>
            </a:r>
          </a:p>
        </p:txBody>
      </p:sp>
    </p:spTree>
    <p:extLst>
      <p:ext uri="{BB962C8B-B14F-4D97-AF65-F5344CB8AC3E}">
        <p14:creationId xmlns:p14="http://schemas.microsoft.com/office/powerpoint/2010/main" val="15558355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97F32A-8BC9-525C-6909-6EAA56737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3" y="651824"/>
            <a:ext cx="8672513" cy="3794522"/>
          </a:xfrm>
        </p:spPr>
        <p:txBody>
          <a:bodyPr/>
          <a:lstStyle/>
          <a:p>
            <a:r>
              <a:rPr lang="en-US" dirty="0"/>
              <a:t>The tracker has two important roles in the experiment:</a:t>
            </a:r>
          </a:p>
          <a:p>
            <a:pPr lvl="1"/>
            <a:r>
              <a:rPr lang="en-US" dirty="0"/>
              <a:t>Trigger</a:t>
            </a:r>
          </a:p>
          <a:p>
            <a:pPr lvl="2"/>
            <a:r>
              <a:rPr lang="en-US" dirty="0"/>
              <a:t>The bias to a potential trigger due to annihilation in flight (percent level contribution to all events) must be quantified and understood</a:t>
            </a:r>
          </a:p>
          <a:p>
            <a:pPr lvl="1"/>
            <a:r>
              <a:rPr lang="en-US" dirty="0"/>
              <a:t>Physics Analysis</a:t>
            </a:r>
          </a:p>
          <a:p>
            <a:pPr lvl="2"/>
            <a:r>
              <a:rPr lang="en-US" dirty="0"/>
              <a:t>A tracker with ‘reasonable’ timing and position resolution provides a great view into high energy pileup and scattering.</a:t>
            </a:r>
          </a:p>
          <a:p>
            <a:pPr lvl="2"/>
            <a:r>
              <a:rPr lang="en-US" dirty="0"/>
              <a:t>Studies are underway to quantify the needs of the tracker for all phases experiment</a:t>
            </a:r>
          </a:p>
          <a:p>
            <a:pPr lvl="3"/>
            <a:r>
              <a:rPr lang="en-US" dirty="0"/>
              <a:t>Timing resolution cuts may not be as stringent as imagined because of spatial resolution</a:t>
            </a:r>
          </a:p>
          <a:p>
            <a:r>
              <a:rPr lang="en-US" dirty="0"/>
              <a:t>Integrating tracker information into the SPA pipeline is in its infancy, but is crucial to understanding the entire picture of the experiment.</a:t>
            </a:r>
          </a:p>
          <a:p>
            <a:pPr lvl="1"/>
            <a:r>
              <a:rPr lang="en-US" dirty="0"/>
              <a:t>Details of the hardware will be discussed </a:t>
            </a:r>
            <a:r>
              <a:rPr lang="en-US" sz="1600" dirty="0"/>
              <a:t>in the </a:t>
            </a:r>
            <a:r>
              <a:rPr lang="en-US" sz="1600" dirty="0">
                <a:hlinkClick r:id="rId2"/>
              </a:rPr>
              <a:t>sessions tomorrow</a:t>
            </a:r>
            <a:endParaRPr lang="en-US" sz="1600" dirty="0"/>
          </a:p>
          <a:p>
            <a:pPr lvl="1"/>
            <a:r>
              <a:rPr lang="en-US" dirty="0"/>
              <a:t>Integration of this detector into the proto-analysis chain is a goal for the software workshop</a:t>
            </a:r>
          </a:p>
          <a:p>
            <a:pPr lvl="2"/>
            <a:r>
              <a:rPr lang="en-US" dirty="0"/>
              <a:t>These studies can then be repeated with high statistics to get an understanding of higher order effects and bias to the final energy/timing spectrum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F1FFD0-1F12-1AD0-4AE8-FCF1CF053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F06101-BC95-3D2A-9320-820E7A16AE3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39094D6-27BE-47A6-A3E6-61D5AAECFFC0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D9D642-BCE2-7449-45A2-0561BE13E5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10DAB5-E7F1-D60A-14B1-AB64B11848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8451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448787A-CCA0-DB8B-4AA7-3F74D9589D5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6254AB-34AB-95CC-F639-668E5AD6FC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pic>
        <p:nvPicPr>
          <p:cNvPr id="4" name="Content Placeholder 8">
            <a:extLst>
              <a:ext uri="{FF2B5EF4-FFF2-40B4-BE49-F238E27FC236}">
                <a16:creationId xmlns:a16="http://schemas.microsoft.com/office/drawing/2014/main" id="{99C4562D-BC9C-92FB-0494-6E11E58F8C9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373275" y="675365"/>
            <a:ext cx="3422655" cy="2355854"/>
          </a:xfrm>
          <a:prstGeom prst="rect">
            <a:avLst/>
          </a:prstGeom>
        </p:spPr>
      </p:pic>
      <p:pic>
        <p:nvPicPr>
          <p:cNvPr id="5" name="Content Placeholder 7">
            <a:extLst>
              <a:ext uri="{FF2B5EF4-FFF2-40B4-BE49-F238E27FC236}">
                <a16:creationId xmlns:a16="http://schemas.microsoft.com/office/drawing/2014/main" id="{E536DB6B-84F9-3920-5A69-35DB5A4098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28"/>
          <a:stretch/>
        </p:blipFill>
        <p:spPr>
          <a:xfrm>
            <a:off x="5820656" y="675365"/>
            <a:ext cx="3325798" cy="2355854"/>
          </a:xfrm>
          <a:prstGeom prst="rect">
            <a:avLst/>
          </a:prstGeom>
        </p:spPr>
      </p:pic>
      <p:pic>
        <p:nvPicPr>
          <p:cNvPr id="6" name="Content Placeholder 7" descr="A blue and yellow rectangular object&#10;&#10;Description automatically generated">
            <a:extLst>
              <a:ext uri="{FF2B5EF4-FFF2-40B4-BE49-F238E27FC236}">
                <a16:creationId xmlns:a16="http://schemas.microsoft.com/office/drawing/2014/main" id="{F636FA4B-EAE7-CEE1-FF20-26A2FEC93C7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43" t="7491" r="3547"/>
          <a:stretch/>
        </p:blipFill>
        <p:spPr>
          <a:xfrm>
            <a:off x="12506" y="2147315"/>
            <a:ext cx="2341558" cy="7447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858E86-8FB8-351F-4FF2-78BC8FBD18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4" y="789047"/>
            <a:ext cx="2334321" cy="1260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368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C2FFE56-27A1-FE5F-CE90-FEC63B7A99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F6CF5D-4D63-015B-6651-04348F9D338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39602041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11AA4AD-5941-19A7-0379-CA9FB65D68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097" y="756777"/>
            <a:ext cx="4264628" cy="285058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9139803-F9E8-208D-0B7E-0EFC65A72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Tracker Cost: Dead Material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5FB254-D051-1120-889E-6F3E02C46C4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B09FDC5-BA1C-471D-9664-0A7C02742D91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EEBB87-ED71-FA63-6AD8-013D622639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5E7798-020D-7EA5-EDD1-AA4A781727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8478D0-353A-753C-3CA6-D5B3881178CE}"/>
              </a:ext>
            </a:extLst>
          </p:cNvPr>
          <p:cNvSpPr txBox="1"/>
          <p:nvPr/>
        </p:nvSpPr>
        <p:spPr>
          <a:xfrm>
            <a:off x="53789" y="4502844"/>
            <a:ext cx="43991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Left: Jessie Yang | See more in </a:t>
            </a:r>
            <a:r>
              <a:rPr lang="en-US" sz="1200" dirty="0">
                <a:hlinkClick r:id="rId3"/>
              </a:rPr>
              <a:t>her talk here</a:t>
            </a:r>
            <a:endParaRPr 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5267F7E-DAFD-5145-94F2-D31BB0AA5A1D}"/>
                  </a:ext>
                </a:extLst>
              </p:cNvPr>
              <p:cNvSpPr txBox="1"/>
              <p:nvPr/>
            </p:nvSpPr>
            <p:spPr>
              <a:xfrm>
                <a:off x="1694329" y="746053"/>
                <a:ext cx="378054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600" dirty="0"/>
                  <a:t>RWELL Geometry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5267F7E-DAFD-5145-94F2-D31BB0AA5A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4329" y="746053"/>
                <a:ext cx="3780544" cy="338554"/>
              </a:xfrm>
              <a:prstGeom prst="rect">
                <a:avLst/>
              </a:prstGeom>
              <a:blipFill>
                <a:blip r:embed="rId4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EA1D58B3-86D4-BAE1-7290-0A4A81617B50}"/>
                  </a:ext>
                </a:extLst>
              </p:cNvPr>
              <p:cNvSpPr/>
              <p:nvPr/>
            </p:nvSpPr>
            <p:spPr>
              <a:xfrm>
                <a:off x="1154186" y="3713025"/>
                <a:ext cx="6835629" cy="705779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/>
                  <a:t>Energy deposition in either set of trackers is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0.6 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MeV</m:t>
                        </m:r>
                      </m:e>
                    </m:d>
                  </m:oMath>
                </a14:m>
                <a:r>
                  <a:rPr lang="en-US" sz="2000" dirty="0"/>
                  <a:t>. </a:t>
                </a:r>
              </a:p>
              <a:p>
                <a:pPr algn="ctr"/>
                <a:r>
                  <a:rPr lang="en-US" sz="2000" dirty="0"/>
                  <a:t>In principle, completely recoverable with a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~ 0.15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r>
                  <a:rPr lang="en-US" sz="2000" dirty="0"/>
                  <a:t>.</a:t>
                </a:r>
              </a:p>
            </p:txBody>
          </p:sp>
        </mc:Choice>
        <mc:Fallback xmlns=""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EA1D58B3-86D4-BAE1-7290-0A4A81617B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4186" y="3713025"/>
                <a:ext cx="6835629" cy="705779"/>
              </a:xfrm>
              <a:prstGeom prst="roundRect">
                <a:avLst/>
              </a:prstGeom>
              <a:blipFill>
                <a:blip r:embed="rId5"/>
                <a:stretch>
                  <a:fillRect t="-1667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A014AD6F-7037-26ED-B9F7-449CDAD2BFE6}"/>
              </a:ext>
            </a:extLst>
          </p:cNvPr>
          <p:cNvSpPr/>
          <p:nvPr/>
        </p:nvSpPr>
        <p:spPr>
          <a:xfrm>
            <a:off x="902874" y="1175657"/>
            <a:ext cx="564776" cy="149839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D5B16A9-1601-68C7-C0BB-6541DE8D40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5615" y="1001160"/>
            <a:ext cx="3365223" cy="267325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D521B81-3F01-2245-56A6-B569BFDF5D61}"/>
              </a:ext>
            </a:extLst>
          </p:cNvPr>
          <p:cNvSpPr txBox="1"/>
          <p:nvPr/>
        </p:nvSpPr>
        <p:spPr>
          <a:xfrm>
            <a:off x="5752715" y="764829"/>
            <a:ext cx="3780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Placeholder </a:t>
            </a:r>
            <a:r>
              <a:rPr lang="en-US" sz="1600" dirty="0" err="1"/>
              <a:t>SciFi</a:t>
            </a:r>
            <a:r>
              <a:rPr lang="en-US" sz="1600" dirty="0"/>
              <a:t> Geometry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B2466C5-C60F-B904-35BA-B02EE80B422A}"/>
              </a:ext>
            </a:extLst>
          </p:cNvPr>
          <p:cNvSpPr/>
          <p:nvPr/>
        </p:nvSpPr>
        <p:spPr>
          <a:xfrm rot="20264578">
            <a:off x="5969789" y="1000631"/>
            <a:ext cx="3346396" cy="10373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4">
                    <a:alpha val="56000"/>
                  </a:schemeClr>
                </a:solidFill>
              </a:rPr>
              <a:t>PRELIMINARY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05C24FC-4B80-5CD2-6CCD-950CDA1A87BC}"/>
                  </a:ext>
                </a:extLst>
              </p:cNvPr>
              <p:cNvSpPr txBox="1"/>
              <p:nvPr/>
            </p:nvSpPr>
            <p:spPr>
              <a:xfrm>
                <a:off x="6873499" y="2970625"/>
                <a:ext cx="299892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≈0.2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MeV</m:t>
                    </m:r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/</m:t>
                    </m:r>
                  </m:oMath>
                </a14:m>
                <a:r>
                  <a:rPr lang="en-US" sz="1400" dirty="0"/>
                  <a:t>layer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05C24FC-4B80-5CD2-6CCD-950CDA1A87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3499" y="2970625"/>
                <a:ext cx="2998922" cy="307777"/>
              </a:xfrm>
              <a:prstGeom prst="rect">
                <a:avLst/>
              </a:prstGeom>
              <a:blipFill>
                <a:blip r:embed="rId7"/>
                <a:stretch>
                  <a:fillRect t="-1961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4A7A774-6C28-891B-1AB6-569F62B11EEC}"/>
              </a:ext>
            </a:extLst>
          </p:cNvPr>
          <p:cNvCxnSpPr/>
          <p:nvPr/>
        </p:nvCxnSpPr>
        <p:spPr>
          <a:xfrm>
            <a:off x="53789" y="3065929"/>
            <a:ext cx="46872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6727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A13E6E-46CA-3265-69A3-10B9B3A05A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8A8CF2-353B-7141-CB31-0B0E865BC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the tracker need to fulfill that purpose?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B341DF-5FCF-A184-B405-BA5E165096D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C54DA6E-A889-4C0B-8902-91AA373CF93F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F072B-CAFD-6491-B7E2-A5939836F1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B606-98B6-74A4-2146-AD7B6A768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9E28C6B-1DB3-F332-DBA5-3B059BDF68B2}"/>
              </a:ext>
            </a:extLst>
          </p:cNvPr>
          <p:cNvSpPr/>
          <p:nvPr/>
        </p:nvSpPr>
        <p:spPr>
          <a:xfrm>
            <a:off x="265102" y="728664"/>
            <a:ext cx="4268481" cy="379452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Fast response (~ns)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797EA15-FE02-CECB-FFA1-5502A278EDFD}"/>
              </a:ext>
            </a:extLst>
          </p:cNvPr>
          <p:cNvSpPr/>
          <p:nvPr/>
        </p:nvSpPr>
        <p:spPr>
          <a:xfrm>
            <a:off x="4646919" y="712297"/>
            <a:ext cx="4268481" cy="379452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Good position resolution</a:t>
            </a:r>
          </a:p>
          <a:p>
            <a:pPr algn="ctr"/>
            <a:r>
              <a:rPr lang="en-US" dirty="0"/>
              <a:t>Good pileup resolution</a:t>
            </a:r>
          </a:p>
          <a:p>
            <a:pPr algn="ctr"/>
            <a:r>
              <a:rPr lang="en-US" dirty="0"/>
              <a:t>High efficiency/layer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C49A343-C8B5-64B7-14D5-0FCBD61A35F7}"/>
              </a:ext>
            </a:extLst>
          </p:cNvPr>
          <p:cNvSpPr/>
          <p:nvPr/>
        </p:nvSpPr>
        <p:spPr>
          <a:xfrm>
            <a:off x="2271113" y="3646511"/>
            <a:ext cx="4587492" cy="664155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Minimal dead material</a:t>
            </a:r>
          </a:p>
        </p:txBody>
      </p:sp>
    </p:spTree>
    <p:extLst>
      <p:ext uri="{BB962C8B-B14F-4D97-AF65-F5344CB8AC3E}">
        <p14:creationId xmlns:p14="http://schemas.microsoft.com/office/powerpoint/2010/main" val="37685924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389B3F2-8227-9ECA-84A5-DFFC9303B4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8078" y="728663"/>
            <a:ext cx="4673557" cy="3794125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F9070FF3-BCE0-3666-B365-7DA473DDE7E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Annihilation in Flight vs. Energy</a:t>
                </a:r>
              </a:p>
            </p:txBody>
          </p:sp>
        </mc:Choice>
        <mc:Fallback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F9070FF3-BCE0-3666-B365-7DA473DDE7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842" t="-30189" b="-5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A5590F-5171-BCF0-0D1E-A25D32478F0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B09FDC5-BA1C-471D-9664-0A7C02742D91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D52F9-C3B1-B6A4-218D-1A89B93D5F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AFC026-F4A5-E2B7-D9CB-099A2479B8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83EFFB-DB0B-7337-D925-6A448DE120CF}"/>
              </a:ext>
            </a:extLst>
          </p:cNvPr>
          <p:cNvSpPr txBox="1"/>
          <p:nvPr/>
        </p:nvSpPr>
        <p:spPr>
          <a:xfrm>
            <a:off x="7006643" y="1206393"/>
            <a:ext cx="17044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Fiducial cut</a:t>
            </a:r>
          </a:p>
          <a:p>
            <a:r>
              <a:rPr lang="en-US" sz="1600" dirty="0"/>
              <a:t>Positrons generated in center of ATAR</a:t>
            </a:r>
          </a:p>
        </p:txBody>
      </p:sp>
    </p:spTree>
    <p:extLst>
      <p:ext uri="{BB962C8B-B14F-4D97-AF65-F5344CB8AC3E}">
        <p14:creationId xmlns:p14="http://schemas.microsoft.com/office/powerpoint/2010/main" val="30829294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D6AC04F-1D8A-0256-00F1-781CD3EDA3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7493" y="728663"/>
            <a:ext cx="5594726" cy="379412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FAEB4E3-6E14-6BCD-DB27-E10989725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Role: Pileup from Particles Outside ATAR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FE025-DFEF-DC41-5636-46DA9B4A912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15057066-C817-47F0-8C74-2F4B6DF16C12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A930B-BE7E-9325-8692-8D3694E5F0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291BA7-E91A-E89B-4439-A16323C036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3070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6028DA6-210C-6519-DEBD-40D2DF661F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015352"/>
            <a:ext cx="8672513" cy="322074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F878EE9-9665-78E8-4747-2EE956C08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Role: Trigger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655E84-D8E4-3D93-BD3D-D02F2CEE200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A449745-53A9-4058-B8D1-78AC7815B18E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D2AB41-25E3-D831-CC6E-2DAB25A19C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B2601-C83C-2129-C5FA-285E25C1CD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E723AB5-EB2E-871D-B2AD-36FFDFFA6121}"/>
              </a:ext>
            </a:extLst>
          </p:cNvPr>
          <p:cNvSpPr/>
          <p:nvPr/>
        </p:nvSpPr>
        <p:spPr>
          <a:xfrm>
            <a:off x="706932" y="2537172"/>
            <a:ext cx="7803136" cy="232922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9308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B76B206-C22A-7C29-1A78-5DA6A5776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Tagging Scattering Outside Fiducial Volume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02AB37-8CAA-02BD-1DFC-C4811605ABC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C003770-B973-4893-B002-B206C5B55496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A6FE5-1A5C-DE4A-95BB-9A06956A89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BCF73-6A2F-3604-2722-0A19430288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12B97D1F-DEAA-05FD-4CFD-32B3E61188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54901" y="1003929"/>
            <a:ext cx="4495343" cy="3135641"/>
          </a:xfr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0E18AE0-3C7E-0F7C-CF68-11FB42AF491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93758" y="1017472"/>
            <a:ext cx="4495344" cy="310855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8754B5A-B344-BEE1-6999-0CDDDC773156}"/>
              </a:ext>
            </a:extLst>
          </p:cNvPr>
          <p:cNvSpPr txBox="1"/>
          <p:nvPr/>
        </p:nvSpPr>
        <p:spPr>
          <a:xfrm>
            <a:off x="1300747" y="677217"/>
            <a:ext cx="2003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Contained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74EA36A-2261-4EA5-A418-A82DF4244D9A}"/>
              </a:ext>
            </a:extLst>
          </p:cNvPr>
          <p:cNvSpPr txBox="1"/>
          <p:nvPr/>
        </p:nvSpPr>
        <p:spPr>
          <a:xfrm>
            <a:off x="5508001" y="677217"/>
            <a:ext cx="26668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Partially Contained</a:t>
            </a:r>
          </a:p>
        </p:txBody>
      </p:sp>
    </p:spTree>
    <p:extLst>
      <p:ext uri="{BB962C8B-B14F-4D97-AF65-F5344CB8AC3E}">
        <p14:creationId xmlns:p14="http://schemas.microsoft.com/office/powerpoint/2010/main" val="179857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4227F62-CD38-AC50-A419-20581BB451C7}"/>
              </a:ext>
            </a:extLst>
          </p:cNvPr>
          <p:cNvSpPr/>
          <p:nvPr/>
        </p:nvSpPr>
        <p:spPr>
          <a:xfrm>
            <a:off x="75232" y="723848"/>
            <a:ext cx="4420064" cy="404180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1C35E3C-BFAC-9376-44D0-CFC372F6E5A8}"/>
              </a:ext>
            </a:extLst>
          </p:cNvPr>
          <p:cNvSpPr/>
          <p:nvPr/>
        </p:nvSpPr>
        <p:spPr>
          <a:xfrm>
            <a:off x="4613301" y="692938"/>
            <a:ext cx="4475657" cy="404180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94B883-CCEE-04CA-89E8-0FC37D294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Tracker Designs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9673C1-0DF6-807E-7B79-253B56A9CB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726B7120-F646-4E59-B643-DE578B77EA1F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73D3FB-289A-8412-E6D9-39BE42B111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39F4B-DCEC-3852-406F-043C8B36D4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8" name="Content Placeholder 7" descr="A blue and yellow rectangular object&#10;&#10;Description automatically generated">
            <a:extLst>
              <a:ext uri="{FF2B5EF4-FFF2-40B4-BE49-F238E27FC236}">
                <a16:creationId xmlns:a16="http://schemas.microsoft.com/office/drawing/2014/main" id="{3F1643BC-655D-6DBF-F263-8DD758A5ED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43" t="7491" r="3547"/>
          <a:stretch/>
        </p:blipFill>
        <p:spPr>
          <a:xfrm>
            <a:off x="4943493" y="832683"/>
            <a:ext cx="3771102" cy="1199362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7FD4F79D-C9F9-1EC7-3763-79830CD0A7FD}"/>
              </a:ext>
            </a:extLst>
          </p:cNvPr>
          <p:cNvGrpSpPr/>
          <p:nvPr/>
        </p:nvGrpSpPr>
        <p:grpSpPr>
          <a:xfrm>
            <a:off x="5246610" y="2072925"/>
            <a:ext cx="838251" cy="1233150"/>
            <a:chOff x="472568" y="2149195"/>
            <a:chExt cx="1227283" cy="21846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B738D52-C1AB-66BC-BADC-27EBD97D1D39}"/>
                </a:ext>
              </a:extLst>
            </p:cNvPr>
            <p:cNvSpPr/>
            <p:nvPr/>
          </p:nvSpPr>
          <p:spPr>
            <a:xfrm>
              <a:off x="472568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8887B5B-6917-4334-7450-C0FFF518DEB0}"/>
                </a:ext>
              </a:extLst>
            </p:cNvPr>
            <p:cNvSpPr/>
            <p:nvPr/>
          </p:nvSpPr>
          <p:spPr>
            <a:xfrm>
              <a:off x="632105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A287680-35D4-2039-0420-72B9C12BA7D2}"/>
                </a:ext>
              </a:extLst>
            </p:cNvPr>
            <p:cNvSpPr/>
            <p:nvPr/>
          </p:nvSpPr>
          <p:spPr>
            <a:xfrm>
              <a:off x="783277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E8741D-8008-6CD1-9E23-4C1F99B05D6E}"/>
                </a:ext>
              </a:extLst>
            </p:cNvPr>
            <p:cNvSpPr/>
            <p:nvPr/>
          </p:nvSpPr>
          <p:spPr>
            <a:xfrm>
              <a:off x="930996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3BB8878-C70C-7FE0-9C89-AF82EA7737D6}"/>
                </a:ext>
              </a:extLst>
            </p:cNvPr>
            <p:cNvSpPr/>
            <p:nvPr/>
          </p:nvSpPr>
          <p:spPr>
            <a:xfrm>
              <a:off x="1090933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137B402-8003-78FE-9D2C-3676C576535D}"/>
                </a:ext>
              </a:extLst>
            </p:cNvPr>
            <p:cNvSpPr/>
            <p:nvPr/>
          </p:nvSpPr>
          <p:spPr>
            <a:xfrm>
              <a:off x="1257273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BC84889-39A4-7FAA-307B-61947C21BABB}"/>
                </a:ext>
              </a:extLst>
            </p:cNvPr>
            <p:cNvSpPr/>
            <p:nvPr/>
          </p:nvSpPr>
          <p:spPr>
            <a:xfrm>
              <a:off x="1422287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BDC66A3-4145-EF33-A620-76D6925A5E01}"/>
                </a:ext>
              </a:extLst>
            </p:cNvPr>
            <p:cNvSpPr/>
            <p:nvPr/>
          </p:nvSpPr>
          <p:spPr>
            <a:xfrm>
              <a:off x="1592862" y="2149195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4BE7141-78BD-8D11-E6CE-083471FF548F}"/>
              </a:ext>
            </a:extLst>
          </p:cNvPr>
          <p:cNvGrpSpPr/>
          <p:nvPr/>
        </p:nvGrpSpPr>
        <p:grpSpPr>
          <a:xfrm rot="5400000">
            <a:off x="5251333" y="2032351"/>
            <a:ext cx="838251" cy="1233150"/>
            <a:chOff x="472568" y="2149195"/>
            <a:chExt cx="1227283" cy="21846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863E35A-B5A5-09DF-4C47-8B6A9F42CA84}"/>
                </a:ext>
              </a:extLst>
            </p:cNvPr>
            <p:cNvSpPr/>
            <p:nvPr/>
          </p:nvSpPr>
          <p:spPr>
            <a:xfrm>
              <a:off x="472568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AE2F9A2-4E02-C9E5-CB42-F92880723ABD}"/>
                </a:ext>
              </a:extLst>
            </p:cNvPr>
            <p:cNvSpPr/>
            <p:nvPr/>
          </p:nvSpPr>
          <p:spPr>
            <a:xfrm>
              <a:off x="632105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FD1B7AF-D6F6-FF36-4277-0B5BDB74D9DF}"/>
                </a:ext>
              </a:extLst>
            </p:cNvPr>
            <p:cNvSpPr/>
            <p:nvPr/>
          </p:nvSpPr>
          <p:spPr>
            <a:xfrm>
              <a:off x="783277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4F43985-F5E4-DB57-29A1-4F6D3CF64D83}"/>
                </a:ext>
              </a:extLst>
            </p:cNvPr>
            <p:cNvSpPr/>
            <p:nvPr/>
          </p:nvSpPr>
          <p:spPr>
            <a:xfrm>
              <a:off x="930996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DAC9FA5-0EF7-54F7-D189-4527849AAD88}"/>
                </a:ext>
              </a:extLst>
            </p:cNvPr>
            <p:cNvSpPr/>
            <p:nvPr/>
          </p:nvSpPr>
          <p:spPr>
            <a:xfrm>
              <a:off x="1090933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966E7A0-D842-B355-414E-F45118C59E34}"/>
                </a:ext>
              </a:extLst>
            </p:cNvPr>
            <p:cNvSpPr/>
            <p:nvPr/>
          </p:nvSpPr>
          <p:spPr>
            <a:xfrm>
              <a:off x="1257273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04C4FED-B740-5985-5448-93596B850B64}"/>
                </a:ext>
              </a:extLst>
            </p:cNvPr>
            <p:cNvSpPr/>
            <p:nvPr/>
          </p:nvSpPr>
          <p:spPr>
            <a:xfrm>
              <a:off x="1422287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18FBE48-8D9A-FF40-F703-F6FD0228F5AD}"/>
                </a:ext>
              </a:extLst>
            </p:cNvPr>
            <p:cNvSpPr/>
            <p:nvPr/>
          </p:nvSpPr>
          <p:spPr>
            <a:xfrm>
              <a:off x="1592862" y="2149195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68704DE-C5B9-9A6E-961E-454A44E82D3B}"/>
              </a:ext>
            </a:extLst>
          </p:cNvPr>
          <p:cNvGrpSpPr/>
          <p:nvPr/>
        </p:nvGrpSpPr>
        <p:grpSpPr>
          <a:xfrm>
            <a:off x="7909247" y="1923761"/>
            <a:ext cx="692769" cy="1233150"/>
            <a:chOff x="472568" y="2149195"/>
            <a:chExt cx="1227283" cy="21846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36ACEE0-0904-71B9-FEE8-D0D9918625DA}"/>
                </a:ext>
              </a:extLst>
            </p:cNvPr>
            <p:cNvSpPr/>
            <p:nvPr/>
          </p:nvSpPr>
          <p:spPr>
            <a:xfrm rot="20361224">
              <a:off x="472568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B279454-34C0-6455-E81B-E4A9451A65DF}"/>
                </a:ext>
              </a:extLst>
            </p:cNvPr>
            <p:cNvSpPr/>
            <p:nvPr/>
          </p:nvSpPr>
          <p:spPr>
            <a:xfrm rot="20361224">
              <a:off x="632105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7804C64-27BE-7956-5604-99D697917B43}"/>
                </a:ext>
              </a:extLst>
            </p:cNvPr>
            <p:cNvSpPr/>
            <p:nvPr/>
          </p:nvSpPr>
          <p:spPr>
            <a:xfrm rot="20361224">
              <a:off x="783277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F96148F-4346-274C-B15D-DF3CC62D1A4D}"/>
                </a:ext>
              </a:extLst>
            </p:cNvPr>
            <p:cNvSpPr/>
            <p:nvPr/>
          </p:nvSpPr>
          <p:spPr>
            <a:xfrm rot="20361224">
              <a:off x="930996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B55B0AE-D65D-7455-6BB8-E224C49125D6}"/>
                </a:ext>
              </a:extLst>
            </p:cNvPr>
            <p:cNvSpPr/>
            <p:nvPr/>
          </p:nvSpPr>
          <p:spPr>
            <a:xfrm rot="20361224">
              <a:off x="1090933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64D3E66-4412-6B25-1DFC-790C0CC161B7}"/>
                </a:ext>
              </a:extLst>
            </p:cNvPr>
            <p:cNvSpPr/>
            <p:nvPr/>
          </p:nvSpPr>
          <p:spPr>
            <a:xfrm rot="20361224">
              <a:off x="1257273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2199909-13F3-8458-8878-3BB906CE2486}"/>
                </a:ext>
              </a:extLst>
            </p:cNvPr>
            <p:cNvSpPr/>
            <p:nvPr/>
          </p:nvSpPr>
          <p:spPr>
            <a:xfrm rot="20361224">
              <a:off x="1422287" y="2151529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94F123C-D197-5AE4-942E-57CB5A6DCDFE}"/>
                </a:ext>
              </a:extLst>
            </p:cNvPr>
            <p:cNvSpPr/>
            <p:nvPr/>
          </p:nvSpPr>
          <p:spPr>
            <a:xfrm rot="20361224">
              <a:off x="1592862" y="2149195"/>
              <a:ext cx="106989" cy="2182266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E94847F-626D-1E75-AC78-824427676D46}"/>
              </a:ext>
            </a:extLst>
          </p:cNvPr>
          <p:cNvGrpSpPr/>
          <p:nvPr/>
        </p:nvGrpSpPr>
        <p:grpSpPr>
          <a:xfrm flipH="1">
            <a:off x="7949317" y="1911690"/>
            <a:ext cx="692769" cy="1233150"/>
            <a:chOff x="472568" y="2149195"/>
            <a:chExt cx="1227283" cy="21846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F865F4A-CFF6-E519-4F25-63937734DF6E}"/>
                </a:ext>
              </a:extLst>
            </p:cNvPr>
            <p:cNvSpPr/>
            <p:nvPr/>
          </p:nvSpPr>
          <p:spPr>
            <a:xfrm rot="20361224">
              <a:off x="472568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3A112C8-66D3-BBE8-8D16-08C38E0D4E9B}"/>
                </a:ext>
              </a:extLst>
            </p:cNvPr>
            <p:cNvSpPr/>
            <p:nvPr/>
          </p:nvSpPr>
          <p:spPr>
            <a:xfrm rot="20361224">
              <a:off x="632105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4B9A948-5203-9AD1-D418-2BED9AD1F893}"/>
                </a:ext>
              </a:extLst>
            </p:cNvPr>
            <p:cNvSpPr/>
            <p:nvPr/>
          </p:nvSpPr>
          <p:spPr>
            <a:xfrm rot="20361224">
              <a:off x="783277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CBA23C2C-FD15-D1E9-C6A4-952B5A9952D9}"/>
                </a:ext>
              </a:extLst>
            </p:cNvPr>
            <p:cNvSpPr/>
            <p:nvPr/>
          </p:nvSpPr>
          <p:spPr>
            <a:xfrm rot="20361224">
              <a:off x="930996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5569A2B6-C54C-3257-44E5-8DE1B7B21AE3}"/>
                </a:ext>
              </a:extLst>
            </p:cNvPr>
            <p:cNvSpPr/>
            <p:nvPr/>
          </p:nvSpPr>
          <p:spPr>
            <a:xfrm rot="20361224">
              <a:off x="1090933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31B8426-8E6B-4622-3102-C0BA5B426287}"/>
                </a:ext>
              </a:extLst>
            </p:cNvPr>
            <p:cNvSpPr/>
            <p:nvPr/>
          </p:nvSpPr>
          <p:spPr>
            <a:xfrm rot="20361224">
              <a:off x="1257273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0439556D-55CA-D7F3-6469-8C9BB3585C96}"/>
                </a:ext>
              </a:extLst>
            </p:cNvPr>
            <p:cNvSpPr/>
            <p:nvPr/>
          </p:nvSpPr>
          <p:spPr>
            <a:xfrm rot="20361224">
              <a:off x="1422287" y="2151529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43584E6-6FD4-B830-1267-F1FCEB44ED66}"/>
                </a:ext>
              </a:extLst>
            </p:cNvPr>
            <p:cNvSpPr/>
            <p:nvPr/>
          </p:nvSpPr>
          <p:spPr>
            <a:xfrm rot="20361224">
              <a:off x="1592862" y="2149195"/>
              <a:ext cx="106989" cy="2182266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0E7CF89B-27C2-42ED-7D20-6ADA6BB56CB4}"/>
              </a:ext>
            </a:extLst>
          </p:cNvPr>
          <p:cNvSpPr/>
          <p:nvPr/>
        </p:nvSpPr>
        <p:spPr>
          <a:xfrm>
            <a:off x="4786863" y="1996284"/>
            <a:ext cx="1708892" cy="1403160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9067C9A-91C5-8E5C-275D-CF7946817D64}"/>
              </a:ext>
            </a:extLst>
          </p:cNvPr>
          <p:cNvSpPr/>
          <p:nvPr/>
        </p:nvSpPr>
        <p:spPr>
          <a:xfrm>
            <a:off x="7607696" y="1855629"/>
            <a:ext cx="1412307" cy="1403160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8A5F7F8-99B4-4835-7CC2-E81F8B82AD21}"/>
              </a:ext>
            </a:extLst>
          </p:cNvPr>
          <p:cNvSpPr/>
          <p:nvPr/>
        </p:nvSpPr>
        <p:spPr>
          <a:xfrm>
            <a:off x="7495099" y="1079473"/>
            <a:ext cx="426605" cy="455750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F7BC4F3-6F80-C812-F3C3-562BFE39758A}"/>
              </a:ext>
            </a:extLst>
          </p:cNvPr>
          <p:cNvSpPr/>
          <p:nvPr/>
        </p:nvSpPr>
        <p:spPr>
          <a:xfrm>
            <a:off x="5001303" y="1491908"/>
            <a:ext cx="219368" cy="216428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0C6035B-7DB1-C939-2AF1-6686CBC7E475}"/>
              </a:ext>
            </a:extLst>
          </p:cNvPr>
          <p:cNvCxnSpPr>
            <a:cxnSpLocks/>
          </p:cNvCxnSpPr>
          <p:nvPr/>
        </p:nvCxnSpPr>
        <p:spPr>
          <a:xfrm flipH="1">
            <a:off x="4793340" y="1708336"/>
            <a:ext cx="207963" cy="278546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FEE55AE-6E32-9CB1-864E-ECCC69D7AD3B}"/>
              </a:ext>
            </a:extLst>
          </p:cNvPr>
          <p:cNvCxnSpPr>
            <a:cxnSpLocks/>
          </p:cNvCxnSpPr>
          <p:nvPr/>
        </p:nvCxnSpPr>
        <p:spPr>
          <a:xfrm>
            <a:off x="5220671" y="1708336"/>
            <a:ext cx="1275084" cy="285786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0EE418D-0789-E792-0909-B59188E481BD}"/>
              </a:ext>
            </a:extLst>
          </p:cNvPr>
          <p:cNvCxnSpPr>
            <a:cxnSpLocks/>
          </p:cNvCxnSpPr>
          <p:nvPr/>
        </p:nvCxnSpPr>
        <p:spPr>
          <a:xfrm>
            <a:off x="7504028" y="1522159"/>
            <a:ext cx="103668" cy="33347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5995D202-2374-C54B-93CB-A7113612EC04}"/>
              </a:ext>
            </a:extLst>
          </p:cNvPr>
          <p:cNvCxnSpPr>
            <a:cxnSpLocks/>
          </p:cNvCxnSpPr>
          <p:nvPr/>
        </p:nvCxnSpPr>
        <p:spPr>
          <a:xfrm>
            <a:off x="7912513" y="1523174"/>
            <a:ext cx="1107490" cy="332455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8452EB49-0DCD-1074-023D-BEA095122CC2}"/>
                  </a:ext>
                </a:extLst>
              </p:cNvPr>
              <p:cNvSpPr txBox="1"/>
              <p:nvPr/>
            </p:nvSpPr>
            <p:spPr>
              <a:xfrm>
                <a:off x="4786863" y="3412815"/>
                <a:ext cx="4030384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Scintillating fiber planes | Alternative technology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400" dirty="0"/>
                  <a:t>2-3 ns time resolution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400" dirty="0"/>
                  <a:t>Preliminary studies suggest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𝛿𝜃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𝛿𝜙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&lt;0.2 </m:t>
                    </m:r>
                  </m:oMath>
                </a14:m>
                <a:r>
                  <a:rPr lang="en-US" sz="1400" dirty="0"/>
                  <a:t>rad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400" dirty="0"/>
                  <a:t>Design challenges (fiber bending, etc.)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400" dirty="0"/>
                  <a:t>Reconstructed positions challenging to disentangle</a:t>
                </a: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8452EB49-0DCD-1074-023D-BEA095122C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6863" y="3412815"/>
                <a:ext cx="4030384" cy="1384995"/>
              </a:xfrm>
              <a:prstGeom prst="rect">
                <a:avLst/>
              </a:prstGeom>
              <a:blipFill>
                <a:blip r:embed="rId3"/>
                <a:stretch>
                  <a:fillRect l="-454" t="-881" b="-3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7458E4A1-8D3B-613C-9301-F7E417D9C905}"/>
                  </a:ext>
                </a:extLst>
              </p:cNvPr>
              <p:cNvSpPr txBox="1"/>
              <p:nvPr/>
            </p:nvSpPr>
            <p:spPr>
              <a:xfrm>
                <a:off x="311206" y="3412814"/>
                <a:ext cx="4030384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0" i="1" dirty="0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400" dirty="0"/>
                  <a:t>RWELL | Primary technology choice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400" dirty="0"/>
                  <a:t>5.7 ns time resolution</a:t>
                </a:r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400" dirty="0"/>
                  <a:t>Spatial resolution: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50 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</m:oMath>
                </a14:m>
                <a:endParaRPr lang="en-US" sz="1400" dirty="0"/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400" dirty="0"/>
                  <a:t>Efficiency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≈97%</m:t>
                    </m:r>
                  </m:oMath>
                </a14:m>
                <a:endParaRPr lang="en-US" sz="1400" dirty="0"/>
              </a:p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1400" dirty="0"/>
                  <a:t>More details from Jaydeep in the</a:t>
                </a:r>
                <a:br>
                  <a:rPr lang="en-US" sz="1400" dirty="0"/>
                </a:br>
                <a:r>
                  <a:rPr lang="en-US" sz="1400" dirty="0">
                    <a:hlinkClick r:id="rId4"/>
                  </a:rPr>
                  <a:t>sessions tomorrow</a:t>
                </a:r>
                <a:endParaRPr lang="en-US" sz="1400" dirty="0"/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7458E4A1-8D3B-613C-9301-F7E417D9C9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206" y="3412814"/>
                <a:ext cx="4030384" cy="1384995"/>
              </a:xfrm>
              <a:prstGeom prst="rect">
                <a:avLst/>
              </a:prstGeom>
              <a:blipFill>
                <a:blip r:embed="rId5"/>
                <a:stretch>
                  <a:fillRect l="-151" t="-881" b="-3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EFE36924-C197-64CD-226C-84B0C00B28BA}"/>
              </a:ext>
            </a:extLst>
          </p:cNvPr>
          <p:cNvSpPr txBox="1"/>
          <p:nvPr/>
        </p:nvSpPr>
        <p:spPr>
          <a:xfrm>
            <a:off x="5495365" y="731380"/>
            <a:ext cx="18535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*fiber size increased by 10x for visibility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7E739E31-9A02-D07A-1631-BEEE84B1E97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61" y="1307348"/>
            <a:ext cx="2567753" cy="138662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A2128EB3-8A08-E1FC-571C-D96340F44E69}"/>
              </a:ext>
            </a:extLst>
          </p:cNvPr>
          <p:cNvSpPr txBox="1"/>
          <p:nvPr/>
        </p:nvSpPr>
        <p:spPr>
          <a:xfrm>
            <a:off x="222250" y="2684176"/>
            <a:ext cx="21657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Common cathode Micro-RWELL Technology</a:t>
            </a: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C1E8C387-8C0D-3C27-2C8B-A7AD2509AF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7170" y="1019412"/>
            <a:ext cx="1599620" cy="2108590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F0FFE006-CB0A-0D60-EEF7-09E0532167B7}"/>
              </a:ext>
            </a:extLst>
          </p:cNvPr>
          <p:cNvSpPr txBox="1"/>
          <p:nvPr/>
        </p:nvSpPr>
        <p:spPr>
          <a:xfrm>
            <a:off x="3016505" y="3202086"/>
            <a:ext cx="1254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CAD drawing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41856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E04A4D0-E593-4766-8ED7-5E2EFECD38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814" y="512062"/>
            <a:ext cx="4074720" cy="417353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6C63655-1188-0A30-8694-8A36B2B40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Tracker Simulation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0A1B7-1082-F03D-385E-D2FA84BBBF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B09FDC5-BA1C-471D-9664-0A7C02742D91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85CB9-7F24-4861-4708-159F12E85E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3A5A2A-2ECC-DDCA-14E8-FF8A73C23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A230C3-0FE8-3E75-B2FD-08997F9235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6533" y="54514"/>
            <a:ext cx="2605547" cy="26394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25F2E4E-C4DF-93DC-2C0A-DCF99399C8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5848" y="2616131"/>
            <a:ext cx="3084376" cy="2476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121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 Placeholder 12">
                <a:extLst>
                  <a:ext uri="{FF2B5EF4-FFF2-40B4-BE49-F238E27FC236}">
                    <a16:creationId xmlns:a16="http://schemas.microsoft.com/office/drawing/2014/main" id="{814D1BE1-A808-694E-60D7-2589A0E2E628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228600" y="719138"/>
                <a:ext cx="3782466" cy="3767007"/>
              </a:xfrm>
            </p:spPr>
            <p:txBody>
              <a:bodyPr/>
              <a:lstStyle/>
              <a:p>
                <a:r>
                  <a:rPr lang="en-US" dirty="0"/>
                  <a:t>Simulation of a </a:t>
                </a:r>
                <a:r>
                  <a:rPr lang="en-US" dirty="0" err="1"/>
                  <a:t>LXe</a:t>
                </a:r>
                <a:r>
                  <a:rPr lang="en-US" dirty="0"/>
                  <a:t> calorimeter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10ns time resolution.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Single volume: No position resolution.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“Worst case” pileup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Segmentation would make all these plots better (see </a:t>
                </a:r>
                <a:r>
                  <a:rPr lang="en-US" dirty="0">
                    <a:hlinkClick r:id="rId2"/>
                  </a:rPr>
                  <a:t>Omar’s talk</a:t>
                </a:r>
                <a:r>
                  <a:rPr lang="en-US" dirty="0"/>
                  <a:t>)</a:t>
                </a:r>
              </a:p>
              <a:p>
                <a:endParaRPr lang="en-US" dirty="0"/>
              </a:p>
              <a:p>
                <a:r>
                  <a:rPr lang="en-US" dirty="0"/>
                  <a:t>Implemented cuts from </a:t>
                </a:r>
                <a:r>
                  <a:rPr lang="en-US" dirty="0" err="1"/>
                  <a:t>Patricks</a:t>
                </a:r>
                <a:r>
                  <a:rPr lang="en-US" dirty="0"/>
                  <a:t> ‘standard analysis’: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Consolas" panose="020B0609020204030204" pitchFamily="49" charset="0"/>
                  </a:rPr>
                  <a:t>BOX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stop within ATAR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>
                    <a:latin typeface="Consolas" panose="020B0609020204030204" pitchFamily="49" charset="0"/>
                  </a:rPr>
                  <a:t>FID</a:t>
                </a:r>
                <a:r>
                  <a:rPr lang="en-US" dirty="0"/>
                  <a:t>: Positron exits ATAR within the calorimeter fiducial volume of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𝟏𝟐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</m:oMath>
                </a14:m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ATAR pattern and calo hits are matched</a:t>
                </a:r>
              </a:p>
              <a:p>
                <a:endParaRPr lang="en-US" dirty="0"/>
              </a:p>
              <a:p>
                <a:r>
                  <a:rPr lang="en-US" dirty="0"/>
                  <a:t>Generating “unbiased” sample of decays to examine the effect of the tracker on the data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Event mixing rate: 1e6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Tracker event mixing optimized to not assume time ordered steps in Geant4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3" name="Text Placeholder 12">
                <a:extLst>
                  <a:ext uri="{FF2B5EF4-FFF2-40B4-BE49-F238E27FC236}">
                    <a16:creationId xmlns:a16="http://schemas.microsoft.com/office/drawing/2014/main" id="{814D1BE1-A808-694E-60D7-2589A0E2E62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228600" y="719138"/>
                <a:ext cx="3782466" cy="3767007"/>
              </a:xfrm>
              <a:blipFill>
                <a:blip r:embed="rId3"/>
                <a:stretch>
                  <a:fillRect l="-2742" t="-1456" r="-2258" b="-98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23">
            <a:extLst>
              <a:ext uri="{FF2B5EF4-FFF2-40B4-BE49-F238E27FC236}">
                <a16:creationId xmlns:a16="http://schemas.microsoft.com/office/drawing/2014/main" id="{18A79123-CB1D-6D73-10AD-D265B9E51A54}"/>
              </a:ext>
            </a:extLst>
          </p:cNvPr>
          <p:cNvPicPr>
            <a:picLocks noGrp="1" noChangeAspect="1"/>
          </p:cNvPicPr>
          <p:nvPr>
            <p:ph sz="half" idx="15"/>
          </p:nvPr>
        </p:nvPicPr>
        <p:blipFill>
          <a:blip r:embed="rId4"/>
          <a:stretch>
            <a:fillRect/>
          </a:stretch>
        </p:blipFill>
        <p:spPr>
          <a:xfrm>
            <a:off x="4704217" y="719138"/>
            <a:ext cx="3024865" cy="376713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E220E0-94F6-C38E-2D71-E0E02F00129C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>
              <a:defRPr/>
            </a:pPr>
            <a:fld id="{8BAF4310-754D-4F80-9B3E-F7846B5D3971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690BD5-8D37-BE51-9791-6A34433C2FA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65B283-BDBE-45D9-FFFF-743EDBC4DDF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BE37FFD1-7CDE-6C06-24BB-C1B618A9E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Specific Studies: Setup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FFA8483-AC8A-44A1-4025-D19D46F85A2B}"/>
              </a:ext>
            </a:extLst>
          </p:cNvPr>
          <p:cNvSpPr/>
          <p:nvPr/>
        </p:nvSpPr>
        <p:spPr>
          <a:xfrm>
            <a:off x="4704217" y="2570615"/>
            <a:ext cx="1300848" cy="6134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2F75431-4036-383C-F143-614005645D5F}"/>
                  </a:ext>
                </a:extLst>
              </p:cNvPr>
              <p:cNvSpPr txBox="1"/>
              <p:nvPr/>
            </p:nvSpPr>
            <p:spPr>
              <a:xfrm>
                <a:off x="4409679" y="2339653"/>
                <a:ext cx="27784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accent2"/>
                    </a:solidFill>
                  </a:rPr>
                  <a:t>0.1 mm Pencil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2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200" dirty="0">
                    <a:solidFill>
                      <a:schemeClr val="accent2"/>
                    </a:solidFill>
                  </a:rPr>
                  <a:t> beam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2F75431-4036-383C-F143-614005645D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9679" y="2339653"/>
                <a:ext cx="2778422" cy="276999"/>
              </a:xfrm>
              <a:prstGeom prst="rect">
                <a:avLst/>
              </a:prstGeom>
              <a:blipFill>
                <a:blip r:embed="rId5"/>
                <a:stretch>
                  <a:fillRect t="-2222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3A0F89BA-C7D1-977D-10FC-973FBC802EC2}"/>
              </a:ext>
            </a:extLst>
          </p:cNvPr>
          <p:cNvSpPr txBox="1"/>
          <p:nvPr/>
        </p:nvSpPr>
        <p:spPr>
          <a:xfrm>
            <a:off x="4659359" y="3335101"/>
            <a:ext cx="27784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1-4 layers of 0.1 mm </a:t>
            </a:r>
          </a:p>
          <a:p>
            <a:r>
              <a:rPr lang="en-US" sz="1400" dirty="0">
                <a:solidFill>
                  <a:srgbClr val="7030A0"/>
                </a:solidFill>
              </a:rPr>
              <a:t>generic tracker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AE04-50FE-6F88-FFAE-B1ECD248043D}"/>
              </a:ext>
            </a:extLst>
          </p:cNvPr>
          <p:cNvSpPr/>
          <p:nvPr/>
        </p:nvSpPr>
        <p:spPr>
          <a:xfrm>
            <a:off x="3752520" y="245889"/>
            <a:ext cx="3204242" cy="116797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Single </a:t>
            </a:r>
            <a:r>
              <a:rPr lang="en-US" sz="1100" dirty="0" err="1">
                <a:solidFill>
                  <a:schemeClr val="bg1"/>
                </a:solidFill>
              </a:rPr>
              <a:t>LXe</a:t>
            </a:r>
            <a:r>
              <a:rPr lang="en-US" sz="1100" dirty="0">
                <a:solidFill>
                  <a:schemeClr val="bg1"/>
                </a:solidFill>
              </a:rPr>
              <a:t> Volume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1AF4CA5-9824-516C-9F8D-11DD48FEDCAD}"/>
              </a:ext>
            </a:extLst>
          </p:cNvPr>
          <p:cNvCxnSpPr>
            <a:cxnSpLocks/>
          </p:cNvCxnSpPr>
          <p:nvPr/>
        </p:nvCxnSpPr>
        <p:spPr>
          <a:xfrm>
            <a:off x="4704217" y="1456124"/>
            <a:ext cx="2814610" cy="0"/>
          </a:xfrm>
          <a:prstGeom prst="line">
            <a:avLst/>
          </a:prstGeom>
          <a:ln w="1905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5355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55A2C98-7E22-9764-C9EF-9E0A2323E6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4510" y="525090"/>
            <a:ext cx="7066057" cy="39777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14E5BE5-B07B-0F15-4D51-537950ADB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Pileup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DBCDA0-4B54-145E-F7B6-E6E10255469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6D529B9C-2E0A-438C-B40A-F7EEE2F70C91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E9F27C-93DA-5468-6A52-BF63E79562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26D1C7-B649-79B6-7E28-F6C96C464E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17784B-7510-B139-A29C-913097097D83}"/>
              </a:ext>
            </a:extLst>
          </p:cNvPr>
          <p:cNvSpPr txBox="1"/>
          <p:nvPr/>
        </p:nvSpPr>
        <p:spPr>
          <a:xfrm>
            <a:off x="65314" y="4487430"/>
            <a:ext cx="3680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linkClick r:id="rId3"/>
              </a:rPr>
              <a:t>Patrick’s talk from last year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27795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E0CFC973-875C-5BB6-4B5E-E0F43076F1C2}"/>
                  </a:ext>
                </a:extLst>
              </p:cNvPr>
              <p:cNvSpPr>
                <a:spLocks noGrp="1"/>
              </p:cNvSpPr>
              <p:nvPr>
                <p:ph sz="half" idx="13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en-US" dirty="0"/>
                  <a:t>Score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h𝑖𝑡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𝑙𝑎𝑦𝑒𝑟𝑠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E0CFC973-875C-5BB6-4B5E-E0F43076F1C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3"/>
              </p:nvPr>
            </p:nvSpPr>
            <p:spPr>
              <a:blipFill>
                <a:blip r:embed="rId2"/>
                <a:stretch>
                  <a:fillRect t="-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B3ECBEB-9AC6-77DB-E613-4A19DFD85258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9BB462B-BF1C-376F-B8CA-F9248AE2AF0D}"/>
              </a:ext>
            </a:extLst>
          </p:cNvPr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891D4D4-31C7-EA0A-3407-3F5F0153A792}"/>
              </a:ext>
            </a:extLst>
          </p:cNvPr>
          <p:cNvSpPr>
            <a:spLocks noGrp="1"/>
          </p:cNvSpPr>
          <p:nvPr>
            <p:ph type="body" sz="half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025F82-11BB-48CF-475F-DFD0E751C11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319C397D-D727-4717-B087-63DCD08EF7C4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8E9EE-FBE6-1039-6A72-52D8386CB9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03495-8B07-5C14-1805-FFD726020D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7C02F57-B7B5-8EA3-45C5-510871CD5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Tracker Analysis</a:t>
            </a:r>
          </a:p>
        </p:txBody>
      </p:sp>
      <p:pic>
        <p:nvPicPr>
          <p:cNvPr id="9" name="Content Placeholder 23">
            <a:extLst>
              <a:ext uri="{FF2B5EF4-FFF2-40B4-BE49-F238E27FC236}">
                <a16:creationId xmlns:a16="http://schemas.microsoft.com/office/drawing/2014/main" id="{2656E30B-C811-44C6-1689-EB0F2A033E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3366" y="509722"/>
            <a:ext cx="3327352" cy="41438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4F39432-8702-7A61-DF17-994FF3F103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309" y="1264895"/>
            <a:ext cx="4614180" cy="3193708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C478D4ED-936C-D3A8-CE44-374C07FF0DC7}"/>
              </a:ext>
            </a:extLst>
          </p:cNvPr>
          <p:cNvCxnSpPr>
            <a:cxnSpLocks/>
          </p:cNvCxnSpPr>
          <p:nvPr/>
        </p:nvCxnSpPr>
        <p:spPr>
          <a:xfrm>
            <a:off x="5503060" y="1717382"/>
            <a:ext cx="2850777" cy="42954"/>
          </a:xfrm>
          <a:prstGeom prst="line">
            <a:avLst/>
          </a:prstGeom>
          <a:ln w="1905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0805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E0CFC973-875C-5BB6-4B5E-E0F43076F1C2}"/>
                  </a:ext>
                </a:extLst>
              </p:cNvPr>
              <p:cNvSpPr>
                <a:spLocks noGrp="1"/>
              </p:cNvSpPr>
              <p:nvPr>
                <p:ph sz="half" idx="13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en-US" dirty="0"/>
                  <a:t>Score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h𝑖𝑡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𝑙𝑎𝑦𝑒𝑟𝑠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E0CFC973-875C-5BB6-4B5E-E0F43076F1C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3"/>
              </p:nvPr>
            </p:nvSpPr>
            <p:spPr>
              <a:blipFill>
                <a:blip r:embed="rId2"/>
                <a:stretch>
                  <a:fillRect t="-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B3ECBEB-9AC6-77DB-E613-4A19DFD85258}"/>
              </a:ext>
            </a:extLst>
          </p:cNvPr>
          <p:cNvSpPr>
            <a:spLocks noGrp="1"/>
          </p:cNvSpPr>
          <p:nvPr>
            <p:ph sz="half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9BB462B-BF1C-376F-B8CA-F9248AE2AF0D}"/>
              </a:ext>
            </a:extLst>
          </p:cNvPr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891D4D4-31C7-EA0A-3407-3F5F0153A792}"/>
              </a:ext>
            </a:extLst>
          </p:cNvPr>
          <p:cNvSpPr>
            <a:spLocks noGrp="1"/>
          </p:cNvSpPr>
          <p:nvPr>
            <p:ph type="body" sz="half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025F82-11BB-48CF-475F-DFD0E751C11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319C397D-D727-4717-B087-63DCD08EF7C4}" type="datetime1">
              <a:rPr lang="en-US" smtClean="0"/>
              <a:t>6/19/2024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8E9EE-FBE6-1039-6A72-52D8386CB9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Josh LaBounty | PIONEER Collaboration Meeting 2024 | Tracker Simulations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03495-8B07-5C14-1805-FFD726020D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7C02F57-B7B5-8EA3-45C5-510871CD5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Tracker Analysis</a:t>
            </a:r>
          </a:p>
        </p:txBody>
      </p:sp>
      <p:pic>
        <p:nvPicPr>
          <p:cNvPr id="9" name="Content Placeholder 23">
            <a:extLst>
              <a:ext uri="{FF2B5EF4-FFF2-40B4-BE49-F238E27FC236}">
                <a16:creationId xmlns:a16="http://schemas.microsoft.com/office/drawing/2014/main" id="{2656E30B-C811-44C6-1689-EB0F2A033E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3366" y="509722"/>
            <a:ext cx="3327352" cy="4143851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69D43DD-D02A-F6F3-9F16-AEB776DFACDD}"/>
              </a:ext>
            </a:extLst>
          </p:cNvPr>
          <p:cNvCxnSpPr>
            <a:cxnSpLocks/>
          </p:cNvCxnSpPr>
          <p:nvPr/>
        </p:nvCxnSpPr>
        <p:spPr>
          <a:xfrm>
            <a:off x="5503060" y="1717382"/>
            <a:ext cx="2850777" cy="42954"/>
          </a:xfrm>
          <a:prstGeom prst="line">
            <a:avLst/>
          </a:prstGeom>
          <a:ln w="1905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F4F39432-8702-7A61-DF17-994FF3F103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309" y="1264895"/>
            <a:ext cx="4614180" cy="3193708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56CFDA6-E1A8-5798-2C0D-C26635D62C36}"/>
              </a:ext>
            </a:extLst>
          </p:cNvPr>
          <p:cNvSpPr/>
          <p:nvPr/>
        </p:nvSpPr>
        <p:spPr>
          <a:xfrm>
            <a:off x="636588" y="1333180"/>
            <a:ext cx="1007795" cy="129476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EB03E4F-48C1-A8AC-BE14-84AD0D98D761}"/>
              </a:ext>
            </a:extLst>
          </p:cNvPr>
          <p:cNvSpPr/>
          <p:nvPr/>
        </p:nvSpPr>
        <p:spPr>
          <a:xfrm>
            <a:off x="636587" y="2926447"/>
            <a:ext cx="1007795" cy="129476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7F9444-9923-23F2-2EE5-A8457BE9B87C}"/>
              </a:ext>
            </a:extLst>
          </p:cNvPr>
          <p:cNvSpPr/>
          <p:nvPr/>
        </p:nvSpPr>
        <p:spPr>
          <a:xfrm>
            <a:off x="2314269" y="1328048"/>
            <a:ext cx="1007795" cy="129476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2516105-D5EF-88F2-931F-96C10EE813CD}"/>
              </a:ext>
            </a:extLst>
          </p:cNvPr>
          <p:cNvSpPr/>
          <p:nvPr/>
        </p:nvSpPr>
        <p:spPr>
          <a:xfrm>
            <a:off x="2314268" y="2921315"/>
            <a:ext cx="1007795" cy="129476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1487183-10D7-ECD9-BC64-30B0BC60302C}"/>
              </a:ext>
            </a:extLst>
          </p:cNvPr>
          <p:cNvSpPr/>
          <p:nvPr/>
        </p:nvSpPr>
        <p:spPr>
          <a:xfrm>
            <a:off x="3282291" y="1329338"/>
            <a:ext cx="1007795" cy="129476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5478EF4-657E-E7D2-7DA1-1FABC4E8FA00}"/>
              </a:ext>
            </a:extLst>
          </p:cNvPr>
          <p:cNvSpPr/>
          <p:nvPr/>
        </p:nvSpPr>
        <p:spPr>
          <a:xfrm>
            <a:off x="3282290" y="2922605"/>
            <a:ext cx="1007795" cy="129476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80974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9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34BDFDFF-D010-4A38-BF4D-ABF30FC269A6}" vid="{51E3E7C2-4FC7-43FA-ABB8-CD9CD108887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PIONEER Template</Template>
  <TotalTime>3125</TotalTime>
  <Words>1311</Words>
  <Application>Microsoft Office PowerPoint</Application>
  <PresentationFormat>On-screen Show (16:9)</PresentationFormat>
  <Paragraphs>272</Paragraphs>
  <Slides>33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Calibri</vt:lpstr>
      <vt:lpstr>Cambria Math</vt:lpstr>
      <vt:lpstr>Consolas</vt:lpstr>
      <vt:lpstr>Helvetica</vt:lpstr>
      <vt:lpstr>Wingdings</vt:lpstr>
      <vt:lpstr>Fermilab_PPT_090915</vt:lpstr>
      <vt:lpstr>PowerPoint Presentation</vt:lpstr>
      <vt:lpstr>What is the purpose of the tracker?</vt:lpstr>
      <vt:lpstr>What does the tracker need to fulfill that purpose?</vt:lpstr>
      <vt:lpstr>Tracker Designs</vt:lpstr>
      <vt:lpstr>Generic Tracker Simulation</vt:lpstr>
      <vt:lpstr>Some Specific Studies: Setup</vt:lpstr>
      <vt:lpstr>Types of Pileup</vt:lpstr>
      <vt:lpstr>Basic Tracker Analysis</vt:lpstr>
      <vt:lpstr>Basic Tracker Analysis</vt:lpstr>
      <vt:lpstr>Basic Tracker Analysis</vt:lpstr>
      <vt:lpstr>Basic Tracker Analysis</vt:lpstr>
      <vt:lpstr>Tagging Event Types</vt:lpstr>
      <vt:lpstr>Tagging Event Types</vt:lpstr>
      <vt:lpstr>Tagging Event Types</vt:lpstr>
      <vt:lpstr>Tagging Event Types</vt:lpstr>
      <vt:lpstr>Tagging Event Types</vt:lpstr>
      <vt:lpstr>Tagging Event Types</vt:lpstr>
      <vt:lpstr>Tagging Event Types</vt:lpstr>
      <vt:lpstr>Pileup Tagging: Time vs. Spatial Resolution</vt:lpstr>
      <vt:lpstr>Tagging Scattering Outside Fiducial Region</vt:lpstr>
      <vt:lpstr>Tagging Scattering Outside Fiducial Volume</vt:lpstr>
      <vt:lpstr>Tagging Scattering Outside Fiducial Volume</vt:lpstr>
      <vt:lpstr>Tagging Scattering Outside Fiducial Volume</vt:lpstr>
      <vt:lpstr>Tagging Scattering Outside Fiducial Volume</vt:lpstr>
      <vt:lpstr>Additional Roles</vt:lpstr>
      <vt:lpstr>Conclusions</vt:lpstr>
      <vt:lpstr>PowerPoint Presentation</vt:lpstr>
      <vt:lpstr>PowerPoint Presentation</vt:lpstr>
      <vt:lpstr>Tracker Cost: Dead Material</vt:lpstr>
      <vt:lpstr>e^+ Annihilation in Flight vs. Energy</vt:lpstr>
      <vt:lpstr>Role: Pileup from Particles Outside ATAR</vt:lpstr>
      <vt:lpstr>Role: Trigger</vt:lpstr>
      <vt:lpstr>Tagging Scattering Outside Fiducial Volume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jjlab</dc:creator>
  <cp:lastModifiedBy>jjlab</cp:lastModifiedBy>
  <cp:revision>51</cp:revision>
  <cp:lastPrinted>2018-11-11T07:42:25Z</cp:lastPrinted>
  <dcterms:created xsi:type="dcterms:W3CDTF">2024-06-17T17:16:11Z</dcterms:created>
  <dcterms:modified xsi:type="dcterms:W3CDTF">2024-06-19T21:53:05Z</dcterms:modified>
</cp:coreProperties>
</file>