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22"/>
  </p:notesMasterIdLst>
  <p:sldIdLst>
    <p:sldId id="289" r:id="rId5"/>
    <p:sldId id="292" r:id="rId6"/>
    <p:sldId id="341" r:id="rId7"/>
    <p:sldId id="342" r:id="rId8"/>
    <p:sldId id="343" r:id="rId9"/>
    <p:sldId id="345" r:id="rId10"/>
    <p:sldId id="346" r:id="rId11"/>
    <p:sldId id="344" r:id="rId12"/>
    <p:sldId id="348" r:id="rId13"/>
    <p:sldId id="347" r:id="rId14"/>
    <p:sldId id="340" r:id="rId15"/>
    <p:sldId id="350" r:id="rId16"/>
    <p:sldId id="349" r:id="rId17"/>
    <p:sldId id="338" r:id="rId18"/>
    <p:sldId id="337" r:id="rId19"/>
    <p:sldId id="353" r:id="rId20"/>
    <p:sldId id="339" r:id="rId21"/>
  </p:sldIdLst>
  <p:sldSz cx="12192000" cy="6858000"/>
  <p:notesSz cx="7010400" cy="9296400"/>
  <p:embeddedFontLst>
    <p:embeddedFont>
      <p:font typeface="Cambria Math" panose="02040503050406030204" pitchFamily="18" charset="0"/>
      <p:regular r:id="rId23"/>
    </p:embeddedFont>
    <p:embeddedFont>
      <p:font typeface="Comic Sans MS" panose="030F0702030302020204" pitchFamily="66" charset="0"/>
      <p:regular r:id="rId24"/>
      <p:bold r:id="rId25"/>
      <p:italic r:id="rId26"/>
      <p:boldItalic r:id="rId27"/>
    </p:embeddedFont>
    <p:embeddedFont>
      <p:font typeface="Helvetica" panose="020B0604020202020204" pitchFamily="34" charset="0"/>
      <p:regular r:id="rId28"/>
      <p:bold r:id="rId29"/>
      <p:italic r:id="rId30"/>
      <p:boldItalic r:id="rId31"/>
    </p:embeddedFont>
    <p:embeddedFont>
      <p:font typeface="Perpetua" panose="02020502060401020303" pitchFamily="18" charset="0"/>
      <p:regular r:id="rId32"/>
      <p:bold r:id="rId33"/>
      <p:italic r:id="rId34"/>
      <p:boldItalic r:id="rId35"/>
    </p:embeddedFont>
    <p:embeddedFont>
      <p:font typeface="Wingdings 2" panose="05020102010507070707" pitchFamily="18" charset="2"/>
      <p:regular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Overview" id="{94AD003A-EF07-4702-8D00-9DC76DF6411D}">
          <p14:sldIdLst>
            <p14:sldId id="289"/>
            <p14:sldId id="292"/>
          </p14:sldIdLst>
        </p14:section>
        <p14:section name="Fast" id="{16F1768F-A632-4400-8705-00FF39C710DF}">
          <p14:sldIdLst>
            <p14:sldId id="341"/>
            <p14:sldId id="342"/>
          </p14:sldIdLst>
        </p14:section>
        <p14:section name="pFEB" id="{D695E540-A79F-4EDA-827C-CE03618F26CF}">
          <p14:sldIdLst>
            <p14:sldId id="343"/>
            <p14:sldId id="345"/>
            <p14:sldId id="346"/>
          </p14:sldIdLst>
        </p14:section>
        <p14:section name="Flex" id="{F50F2F70-49FC-4C7C-B8CA-A3B1D24ACD4A}">
          <p14:sldIdLst>
            <p14:sldId id="344"/>
            <p14:sldId id="348"/>
            <p14:sldId id="347"/>
          </p14:sldIdLst>
        </p14:section>
        <p14:section name="Digitizer" id="{E28F0664-5FA3-4E22-8592-CC9620284720}">
          <p14:sldIdLst>
            <p14:sldId id="340"/>
          </p14:sldIdLst>
        </p14:section>
        <p14:section name="Parylene" id="{9FE5F190-38BF-4075-B553-16A01001F6C0}">
          <p14:sldIdLst>
            <p14:sldId id="350"/>
          </p14:sldIdLst>
        </p14:section>
        <p14:section name="Summary" id="{CCB252BF-6E48-4725-B444-CAC820971F5E}">
          <p14:sldIdLst>
            <p14:sldId id="349"/>
          </p14:sldIdLst>
        </p14:section>
        <p14:section name="Backup" id="{8B2E8B1A-EFD0-46B0-8092-8042AC2049CE}">
          <p14:sldIdLst>
            <p14:sldId id="338"/>
            <p14:sldId id="337"/>
            <p14:sldId id="353"/>
            <p14:sldId id="339"/>
          </p14:sldIdLst>
        </p14:section>
      </p14:sectionLst>
    </p:ext>
    <p:ext uri="{EFAFB233-063F-42B5-8137-9DF3F51BA10A}">
      <p15:sldGuideLst xmlns:p15="http://schemas.microsoft.com/office/powerpoint/2012/main">
        <p15:guide id="1" orient="horz" pos="4248" userDrawn="1">
          <p15:clr>
            <a:srgbClr val="A4A3A4"/>
          </p15:clr>
        </p15:guide>
        <p15:guide id="2" pos="312">
          <p15:clr>
            <a:srgbClr val="A4A3A4"/>
          </p15:clr>
        </p15:guide>
        <p15:guide id="3" pos="3840" userDrawn="1">
          <p15:clr>
            <a:srgbClr val="A4A3A4"/>
          </p15:clr>
        </p15:guide>
        <p15:guide id="4" pos="7392" userDrawn="1">
          <p15:clr>
            <a:srgbClr val="A4A3A4"/>
          </p15:clr>
        </p15:guide>
        <p15:guide id="5" orient="horz" pos="2856" userDrawn="1">
          <p15:clr>
            <a:srgbClr val="A4A3A4"/>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63" roundtripDataSignature="AMtx7mj3jbLeN3tfNeeXPwQSjWj99GkEZ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FFFF00"/>
    <a:srgbClr val="FFCCA6"/>
    <a:srgbClr val="12B2EB"/>
    <a:srgbClr val="81D31A"/>
    <a:srgbClr val="C3260C"/>
    <a:srgbClr val="821A08"/>
    <a:srgbClr val="568D11"/>
    <a:srgbClr val="F78D7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18697F8-4CB7-4AE2-BDD5-BBE467189BEA}">
  <a:tblStyle styleId="{518697F8-4CB7-4AE2-BDD5-BBE467189BE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98" autoAdjust="0"/>
    <p:restoredTop sz="94622"/>
  </p:normalViewPr>
  <p:slideViewPr>
    <p:cSldViewPr snapToGrid="0">
      <p:cViewPr varScale="1">
        <p:scale>
          <a:sx n="125" d="100"/>
          <a:sy n="125" d="100"/>
        </p:scale>
        <p:origin x="90" y="192"/>
      </p:cViewPr>
      <p:guideLst>
        <p:guide orient="horz" pos="4248"/>
        <p:guide pos="312"/>
        <p:guide pos="3840"/>
        <p:guide pos="7392"/>
        <p:guide orient="horz" pos="2856"/>
      </p:guideLst>
    </p:cSldViewPr>
  </p:slideViewPr>
  <p:notesTextViewPr>
    <p:cViewPr>
      <p:scale>
        <a:sx n="1" d="1"/>
        <a:sy n="1" d="1"/>
      </p:scale>
      <p:origin x="0" y="0"/>
    </p:cViewPr>
  </p:notesTextViewPr>
  <p:gridSpacing cx="38100" cy="381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4.fntdata"/><Relationship Id="rId21" Type="http://schemas.openxmlformats.org/officeDocument/2006/relationships/slide" Target="slides/slide17.xml"/><Relationship Id="rId34" Type="http://schemas.openxmlformats.org/officeDocument/2006/relationships/font" Target="fonts/font12.fntdata"/><Relationship Id="rId63" Type="http://customschemas.google.com/relationships/presentationmetadata" Target="meta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2.fntdata"/><Relationship Id="rId32" Type="http://schemas.openxmlformats.org/officeDocument/2006/relationships/font" Target="fonts/font10.fntdata"/><Relationship Id="rId66"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9.fntdata"/><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64"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3.fntdata"/><Relationship Id="rId33" Type="http://schemas.openxmlformats.org/officeDocument/2006/relationships/font" Target="fonts/font11.fntdata"/><Relationship Id="rId6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B2E815-0D19-41DC-B01B-4D608769620A}" type="doc">
      <dgm:prSet loTypeId="urn:microsoft.com/office/officeart/2016/7/layout/RoundedRectangleTimeline" loCatId="other" qsTypeId="urn:microsoft.com/office/officeart/2005/8/quickstyle/simple1" qsCatId="simple" csTypeId="urn:microsoft.com/office/officeart/2005/8/colors/colorful5" csCatId="colorful" phldr="1"/>
      <dgm:spPr/>
      <dgm:t>
        <a:bodyPr/>
        <a:lstStyle/>
        <a:p>
          <a:endParaRPr lang="en-US"/>
        </a:p>
      </dgm:t>
    </dgm:pt>
    <dgm:pt modelId="{4259F840-24E7-476F-9F30-482E46395856}">
      <dgm:prSet phldrT="[Text]" custT="1"/>
      <dgm:spPr/>
      <dgm:t>
        <a:bodyPr/>
        <a:lstStyle/>
        <a:p>
          <a:r>
            <a:rPr lang="en-US" sz="1800" dirty="0">
              <a:latin typeface="+mn-lt"/>
            </a:rPr>
            <a:t>Start</a:t>
          </a:r>
        </a:p>
      </dgm:t>
    </dgm:pt>
    <dgm:pt modelId="{FCE8068D-7E50-4749-A8D0-ADEDAC5637B3}" type="parTrans" cxnId="{42EE41D1-3C16-4937-BB38-B076896C09A0}">
      <dgm:prSet/>
      <dgm:spPr/>
      <dgm:t>
        <a:bodyPr/>
        <a:lstStyle/>
        <a:p>
          <a:endParaRPr lang="en-US" sz="1800">
            <a:latin typeface="+mn-lt"/>
          </a:endParaRPr>
        </a:p>
      </dgm:t>
    </dgm:pt>
    <dgm:pt modelId="{DCC444A4-F20A-48F5-A61E-47BFFF185A57}" type="sibTrans" cxnId="{42EE41D1-3C16-4937-BB38-B076896C09A0}">
      <dgm:prSet/>
      <dgm:spPr/>
      <dgm:t>
        <a:bodyPr/>
        <a:lstStyle/>
        <a:p>
          <a:endParaRPr lang="en-US" sz="1800">
            <a:latin typeface="+mn-lt"/>
          </a:endParaRPr>
        </a:p>
      </dgm:t>
    </dgm:pt>
    <dgm:pt modelId="{B54C8F6C-BE1E-4EAB-B7A0-48DE01FFAA36}">
      <dgm:prSet phldrT="[Text]" custT="1"/>
      <dgm:spPr/>
      <dgm:t>
        <a:bodyPr/>
        <a:lstStyle/>
        <a:p>
          <a:pPr>
            <a:buFont typeface="Symbol" panose="05050102010706020507" pitchFamily="18" charset="2"/>
            <a:buChar char=""/>
          </a:pPr>
          <a:r>
            <a:rPr lang="en-US" sz="1600" dirty="0">
              <a:latin typeface="+mn-lt"/>
            </a:rPr>
            <a:t>UCSC board and FAST2 chip</a:t>
          </a:r>
        </a:p>
      </dgm:t>
    </dgm:pt>
    <dgm:pt modelId="{8DE7CD45-B7C0-432E-B819-6A7D97E31315}" type="parTrans" cxnId="{770CA1CC-3DDD-451E-AE83-A71CA570260C}">
      <dgm:prSet/>
      <dgm:spPr/>
      <dgm:t>
        <a:bodyPr/>
        <a:lstStyle/>
        <a:p>
          <a:endParaRPr lang="en-US" sz="1800">
            <a:latin typeface="+mn-lt"/>
          </a:endParaRPr>
        </a:p>
      </dgm:t>
    </dgm:pt>
    <dgm:pt modelId="{C33B8BEF-A818-4A2F-A99A-E2B29895E184}" type="sibTrans" cxnId="{770CA1CC-3DDD-451E-AE83-A71CA570260C}">
      <dgm:prSet/>
      <dgm:spPr/>
      <dgm:t>
        <a:bodyPr/>
        <a:lstStyle/>
        <a:p>
          <a:endParaRPr lang="en-US" sz="1800">
            <a:latin typeface="+mn-lt"/>
          </a:endParaRPr>
        </a:p>
      </dgm:t>
    </dgm:pt>
    <dgm:pt modelId="{E4033A39-DCC4-4038-9562-AEDDBBB37A99}">
      <dgm:prSet phldrT="[Text]" custT="1"/>
      <dgm:spPr/>
      <dgm:t>
        <a:bodyPr/>
        <a:lstStyle/>
        <a:p>
          <a:r>
            <a:rPr lang="en-US" sz="1800" dirty="0">
              <a:latin typeface="+mn-lt"/>
            </a:rPr>
            <a:t>Step1</a:t>
          </a:r>
        </a:p>
      </dgm:t>
    </dgm:pt>
    <dgm:pt modelId="{048EEAE6-78BA-4B00-B7BB-9C22DBB1E8F4}" type="parTrans" cxnId="{32EF2862-2950-4DF8-BEA8-CD19460CCA31}">
      <dgm:prSet/>
      <dgm:spPr/>
      <dgm:t>
        <a:bodyPr/>
        <a:lstStyle/>
        <a:p>
          <a:endParaRPr lang="en-US" sz="1800">
            <a:latin typeface="+mn-lt"/>
          </a:endParaRPr>
        </a:p>
      </dgm:t>
    </dgm:pt>
    <dgm:pt modelId="{80AB0E5B-0C58-465D-A545-5B21133D2849}" type="sibTrans" cxnId="{32EF2862-2950-4DF8-BEA8-CD19460CCA31}">
      <dgm:prSet/>
      <dgm:spPr/>
      <dgm:t>
        <a:bodyPr/>
        <a:lstStyle/>
        <a:p>
          <a:endParaRPr lang="en-US" sz="1800">
            <a:latin typeface="+mn-lt"/>
          </a:endParaRPr>
        </a:p>
      </dgm:t>
    </dgm:pt>
    <dgm:pt modelId="{A4C0B4E4-70AD-4901-9E3F-7EA25DD6DAA1}">
      <dgm:prSet phldrT="[Text]" custT="1"/>
      <dgm:spPr/>
      <dgm:t>
        <a:bodyPr/>
        <a:lstStyle/>
        <a:p>
          <a:pPr rtl="0">
            <a:buFont typeface="Symbol" panose="05050102010706020507" pitchFamily="18" charset="2"/>
            <a:buChar char=""/>
          </a:pPr>
          <a:r>
            <a:rPr lang="en-US" sz="1600" kern="1200" baseline="0" dirty="0">
              <a:latin typeface="+mn-lt"/>
            </a:rPr>
            <a:t>proto frontend board </a:t>
          </a:r>
          <a:r>
            <a:rPr lang="en-US" sz="1600" kern="1200" dirty="0" err="1">
              <a:solidFill>
                <a:srgbClr val="F14124">
                  <a:lumMod val="75000"/>
                </a:srgbClr>
              </a:solidFill>
              <a:latin typeface="Calibri"/>
              <a:ea typeface="+mn-ea"/>
              <a:cs typeface="+mn-cs"/>
            </a:rPr>
            <a:t>pFEB</a:t>
          </a:r>
          <a:r>
            <a:rPr lang="en-US" sz="1600" kern="1200" baseline="0" dirty="0">
              <a:solidFill>
                <a:schemeClr val="accent6">
                  <a:lumMod val="75000"/>
                </a:schemeClr>
              </a:solidFill>
              <a:latin typeface="+mn-lt"/>
            </a:rPr>
            <a:t>, </a:t>
          </a:r>
          <a:r>
            <a:rPr lang="en-US" sz="1600" kern="1200" baseline="0" dirty="0">
              <a:solidFill>
                <a:schemeClr val="accent2">
                  <a:lumMod val="50000"/>
                </a:schemeClr>
              </a:solidFill>
              <a:latin typeface="+mn-lt"/>
            </a:rPr>
            <a:t>UW</a:t>
          </a:r>
          <a:endParaRPr lang="en-US" sz="1600" kern="1200" dirty="0">
            <a:solidFill>
              <a:schemeClr val="accent2">
                <a:lumMod val="50000"/>
              </a:schemeClr>
            </a:solidFill>
            <a:latin typeface="+mn-lt"/>
          </a:endParaRPr>
        </a:p>
      </dgm:t>
    </dgm:pt>
    <dgm:pt modelId="{701D9033-BAD3-4299-933F-A47AFDC2ECD0}" type="parTrans" cxnId="{5E74CB62-E52E-4CEE-8AA1-9812BFC0D67E}">
      <dgm:prSet/>
      <dgm:spPr/>
      <dgm:t>
        <a:bodyPr/>
        <a:lstStyle/>
        <a:p>
          <a:endParaRPr lang="en-US" sz="1800">
            <a:latin typeface="+mn-lt"/>
          </a:endParaRPr>
        </a:p>
      </dgm:t>
    </dgm:pt>
    <dgm:pt modelId="{657DB10D-2517-48AA-B970-6D815DBD4123}" type="sibTrans" cxnId="{5E74CB62-E52E-4CEE-8AA1-9812BFC0D67E}">
      <dgm:prSet/>
      <dgm:spPr/>
      <dgm:t>
        <a:bodyPr/>
        <a:lstStyle/>
        <a:p>
          <a:endParaRPr lang="en-US" sz="1800">
            <a:latin typeface="+mn-lt"/>
          </a:endParaRPr>
        </a:p>
      </dgm:t>
    </dgm:pt>
    <dgm:pt modelId="{87BF7896-20EA-4E8F-B6F4-A34EC5C9CB50}">
      <dgm:prSet phldrT="[Text]" custT="1"/>
      <dgm:spPr/>
      <dgm:t>
        <a:bodyPr/>
        <a:lstStyle/>
        <a:p>
          <a:r>
            <a:rPr lang="en-US" sz="1800" dirty="0">
              <a:latin typeface="+mn-lt"/>
            </a:rPr>
            <a:t>Step2</a:t>
          </a:r>
        </a:p>
      </dgm:t>
    </dgm:pt>
    <dgm:pt modelId="{05E47BA5-F724-4AEE-9B5B-401F18E028E6}" type="parTrans" cxnId="{92330C11-C197-4512-BDA4-8D8A69AF7D1C}">
      <dgm:prSet/>
      <dgm:spPr/>
      <dgm:t>
        <a:bodyPr/>
        <a:lstStyle/>
        <a:p>
          <a:endParaRPr lang="en-US" sz="1800">
            <a:latin typeface="+mn-lt"/>
          </a:endParaRPr>
        </a:p>
      </dgm:t>
    </dgm:pt>
    <dgm:pt modelId="{D63CE73E-35DE-48C3-8753-7648BC953C0D}" type="sibTrans" cxnId="{92330C11-C197-4512-BDA4-8D8A69AF7D1C}">
      <dgm:prSet/>
      <dgm:spPr/>
      <dgm:t>
        <a:bodyPr/>
        <a:lstStyle/>
        <a:p>
          <a:endParaRPr lang="en-US" sz="1800">
            <a:latin typeface="+mn-lt"/>
          </a:endParaRPr>
        </a:p>
      </dgm:t>
    </dgm:pt>
    <dgm:pt modelId="{43CBB0A2-9D75-4264-8A30-3E8974B40658}">
      <dgm:prSet phldrT="[Text]" custT="1"/>
      <dgm:spPr/>
      <dgm:t>
        <a:bodyPr/>
        <a:lstStyle/>
        <a:p>
          <a:pPr>
            <a:buFont typeface="Symbol" panose="05050102010706020507" pitchFamily="18" charset="2"/>
            <a:buChar char=""/>
          </a:pPr>
          <a:r>
            <a:rPr lang="en-US" sz="1600" dirty="0" err="1">
              <a:solidFill>
                <a:srgbClr val="F14124">
                  <a:lumMod val="75000"/>
                </a:srgbClr>
              </a:solidFill>
              <a:latin typeface="Calibri"/>
              <a:ea typeface="+mn-ea"/>
              <a:cs typeface="+mn-cs"/>
            </a:rPr>
            <a:t>pFEB</a:t>
          </a:r>
          <a:r>
            <a:rPr lang="en-US" sz="1600" dirty="0">
              <a:latin typeface="+mn-lt"/>
            </a:rPr>
            <a:t> with minimal board spacing. Few mm gaps between </a:t>
          </a:r>
          <a:r>
            <a:rPr lang="en-US" sz="1600" dirty="0" err="1">
              <a:solidFill>
                <a:srgbClr val="F14124">
                  <a:lumMod val="75000"/>
                </a:srgbClr>
              </a:solidFill>
              <a:latin typeface="Calibri"/>
              <a:ea typeface="+mn-ea"/>
              <a:cs typeface="+mn-cs"/>
            </a:rPr>
            <a:t>pFEB</a:t>
          </a:r>
          <a:r>
            <a:rPr lang="en-US" sz="1600" dirty="0" err="1">
              <a:latin typeface="+mn-lt"/>
            </a:rPr>
            <a:t>s</a:t>
          </a:r>
          <a:r>
            <a:rPr lang="en-US" sz="1600" dirty="0">
              <a:latin typeface="+mn-lt"/>
            </a:rPr>
            <a:t> and sensor modules. </a:t>
          </a:r>
          <a:r>
            <a:rPr lang="en-US" sz="1600" dirty="0">
              <a:solidFill>
                <a:schemeClr val="accent6">
                  <a:lumMod val="75000"/>
                </a:schemeClr>
              </a:solidFill>
              <a:latin typeface="+mn-lt"/>
            </a:rPr>
            <a:t>FAST3</a:t>
          </a:r>
        </a:p>
        <a:p>
          <a:pPr>
            <a:buFont typeface="Symbol" panose="05050102010706020507" pitchFamily="18" charset="2"/>
            <a:buChar char=""/>
          </a:pPr>
          <a:endParaRPr lang="en-US" sz="1600" dirty="0">
            <a:solidFill>
              <a:schemeClr val="accent2">
                <a:lumMod val="50000"/>
              </a:schemeClr>
            </a:solidFill>
            <a:latin typeface="+mn-lt"/>
          </a:endParaRPr>
        </a:p>
      </dgm:t>
    </dgm:pt>
    <dgm:pt modelId="{F806E590-5F8E-48A1-96AC-9E738290D2ED}" type="parTrans" cxnId="{4D2DF581-8128-4440-9E51-29109DC6ED52}">
      <dgm:prSet/>
      <dgm:spPr/>
      <dgm:t>
        <a:bodyPr/>
        <a:lstStyle/>
        <a:p>
          <a:endParaRPr lang="en-US" sz="1800">
            <a:latin typeface="+mn-lt"/>
          </a:endParaRPr>
        </a:p>
      </dgm:t>
    </dgm:pt>
    <dgm:pt modelId="{20F77EFB-335C-4BC3-AD95-8421EDF343E6}" type="sibTrans" cxnId="{4D2DF581-8128-4440-9E51-29109DC6ED52}">
      <dgm:prSet/>
      <dgm:spPr/>
      <dgm:t>
        <a:bodyPr/>
        <a:lstStyle/>
        <a:p>
          <a:endParaRPr lang="en-US" sz="1800">
            <a:latin typeface="+mn-lt"/>
          </a:endParaRPr>
        </a:p>
      </dgm:t>
    </dgm:pt>
    <dgm:pt modelId="{3DE6FF16-CA4D-4D34-ABEB-8BE6A40B5E52}">
      <dgm:prSet phldrT="[Text]" custT="1"/>
      <dgm:spPr/>
      <dgm:t>
        <a:bodyPr/>
        <a:lstStyle/>
        <a:p>
          <a:pPr>
            <a:buFont typeface="Symbol" panose="05050102010706020507" pitchFamily="18" charset="2"/>
            <a:buChar char=""/>
          </a:pPr>
          <a:r>
            <a:rPr lang="en-US" sz="1800" dirty="0">
              <a:latin typeface="+mn-lt"/>
            </a:rPr>
            <a:t>Step3</a:t>
          </a:r>
        </a:p>
      </dgm:t>
    </dgm:pt>
    <dgm:pt modelId="{DA9CCCCB-8206-4757-82C8-F885E9D238B5}" type="parTrans" cxnId="{636DE8C5-F706-4BA5-855F-85FD2239E2BE}">
      <dgm:prSet/>
      <dgm:spPr/>
      <dgm:t>
        <a:bodyPr/>
        <a:lstStyle/>
        <a:p>
          <a:endParaRPr lang="en-US" sz="1800"/>
        </a:p>
      </dgm:t>
    </dgm:pt>
    <dgm:pt modelId="{986162A7-6F89-4679-B40E-33A17DA21B73}" type="sibTrans" cxnId="{636DE8C5-F706-4BA5-855F-85FD2239E2BE}">
      <dgm:prSet/>
      <dgm:spPr/>
      <dgm:t>
        <a:bodyPr/>
        <a:lstStyle/>
        <a:p>
          <a:endParaRPr lang="en-US" sz="1800"/>
        </a:p>
      </dgm:t>
    </dgm:pt>
    <dgm:pt modelId="{AC76BE15-3E8A-498B-91BD-CF772C26B6F1}">
      <dgm:prSet phldrT="[Text]" custT="1"/>
      <dgm:spPr/>
      <dgm:t>
        <a:bodyPr/>
        <a:lstStyle/>
        <a:p>
          <a:pPr>
            <a:buFont typeface="Symbol" panose="05050102010706020507" pitchFamily="18" charset="2"/>
            <a:buChar char=""/>
          </a:pPr>
          <a:r>
            <a:rPr lang="en-US" sz="1800" dirty="0">
              <a:latin typeface="+mn-lt"/>
            </a:rPr>
            <a:t>Step4</a:t>
          </a:r>
        </a:p>
      </dgm:t>
    </dgm:pt>
    <dgm:pt modelId="{00CCB400-064A-4EF5-9806-9534D9AC69AD}" type="parTrans" cxnId="{140A4778-8248-44DE-B78A-23C578A77D7E}">
      <dgm:prSet/>
      <dgm:spPr/>
      <dgm:t>
        <a:bodyPr/>
        <a:lstStyle/>
        <a:p>
          <a:endParaRPr lang="en-US" sz="1800"/>
        </a:p>
      </dgm:t>
    </dgm:pt>
    <dgm:pt modelId="{662A3D6E-7238-444F-BC0B-C7A4321261DB}" type="sibTrans" cxnId="{140A4778-8248-44DE-B78A-23C578A77D7E}">
      <dgm:prSet/>
      <dgm:spPr/>
      <dgm:t>
        <a:bodyPr/>
        <a:lstStyle/>
        <a:p>
          <a:endParaRPr lang="en-US" sz="1800"/>
        </a:p>
      </dgm:t>
    </dgm:pt>
    <dgm:pt modelId="{73820394-2159-4075-9E6F-217263B07F8B}">
      <dgm:prSet phldrT="[Text]" custT="1"/>
      <dgm:spPr/>
      <dgm:t>
        <a:bodyPr/>
        <a:lstStyle/>
        <a:p>
          <a:pPr>
            <a:buFont typeface="Symbol" panose="05050102010706020507" pitchFamily="18" charset="2"/>
            <a:buChar char=""/>
          </a:pPr>
          <a:r>
            <a:rPr lang="en-US" sz="1600" dirty="0">
              <a:solidFill>
                <a:schemeClr val="accent5">
                  <a:lumMod val="75000"/>
                </a:schemeClr>
              </a:solidFill>
              <a:latin typeface="+mn-lt"/>
            </a:rPr>
            <a:t>FEB</a:t>
          </a:r>
          <a:r>
            <a:rPr lang="en-US" sz="1600" dirty="0">
              <a:latin typeface="+mn-lt"/>
            </a:rPr>
            <a:t>, Rigid-flex board with minimal thickness retracked behind ATAR.</a:t>
          </a:r>
          <a:endParaRPr lang="en-US" sz="1600" dirty="0">
            <a:solidFill>
              <a:schemeClr val="accent2">
                <a:lumMod val="50000"/>
              </a:schemeClr>
            </a:solidFill>
            <a:latin typeface="+mn-lt"/>
          </a:endParaRPr>
        </a:p>
      </dgm:t>
    </dgm:pt>
    <dgm:pt modelId="{A861A835-3A0D-4B09-8870-87D7FDC7B27F}" type="parTrans" cxnId="{19CF03A0-47BE-4ABD-A62C-A27E16D6C5A3}">
      <dgm:prSet/>
      <dgm:spPr/>
      <dgm:t>
        <a:bodyPr/>
        <a:lstStyle/>
        <a:p>
          <a:endParaRPr lang="en-US" sz="1800"/>
        </a:p>
      </dgm:t>
    </dgm:pt>
    <dgm:pt modelId="{D383A36B-470D-499F-AE13-85A6B2495524}" type="sibTrans" cxnId="{19CF03A0-47BE-4ABD-A62C-A27E16D6C5A3}">
      <dgm:prSet/>
      <dgm:spPr/>
      <dgm:t>
        <a:bodyPr/>
        <a:lstStyle/>
        <a:p>
          <a:endParaRPr lang="en-US" sz="1800"/>
        </a:p>
      </dgm:t>
    </dgm:pt>
    <dgm:pt modelId="{C032D242-8D23-4EEC-A10A-7B0691E5A409}">
      <dgm:prSet phldrT="[Text]" custT="1"/>
      <dgm:spPr/>
      <dgm:t>
        <a:bodyPr/>
        <a:lstStyle/>
        <a:p>
          <a:pPr>
            <a:buFont typeface="Symbol" panose="05050102010706020507" pitchFamily="18" charset="2"/>
            <a:buChar char=""/>
          </a:pPr>
          <a:r>
            <a:rPr lang="en-US" sz="1600" dirty="0" err="1">
              <a:solidFill>
                <a:schemeClr val="accent6">
                  <a:lumMod val="75000"/>
                </a:schemeClr>
              </a:solidFill>
            </a:rPr>
            <a:t>pFEB</a:t>
          </a:r>
          <a:r>
            <a:rPr lang="en-US" sz="1600" dirty="0"/>
            <a:t> with </a:t>
          </a:r>
          <a:r>
            <a:rPr lang="en-US" sz="1600" dirty="0">
              <a:solidFill>
                <a:schemeClr val="accent6">
                  <a:lumMod val="75000"/>
                </a:schemeClr>
              </a:solidFill>
            </a:rPr>
            <a:t>flex</a:t>
          </a:r>
          <a:r>
            <a:rPr lang="en-US" sz="1600" dirty="0"/>
            <a:t> between sensor and amplifier. Sensor close packing.</a:t>
          </a:r>
          <a:endParaRPr lang="en-US" sz="1600" dirty="0">
            <a:solidFill>
              <a:schemeClr val="accent2">
                <a:lumMod val="50000"/>
              </a:schemeClr>
            </a:solidFill>
            <a:latin typeface="+mn-lt"/>
          </a:endParaRPr>
        </a:p>
      </dgm:t>
    </dgm:pt>
    <dgm:pt modelId="{167DA838-BF1F-42A4-81E8-806F40795A14}" type="parTrans" cxnId="{D9403C73-FB83-47D6-85AE-067D49ED63F2}">
      <dgm:prSet/>
      <dgm:spPr/>
      <dgm:t>
        <a:bodyPr/>
        <a:lstStyle/>
        <a:p>
          <a:endParaRPr lang="en-US" sz="1800"/>
        </a:p>
      </dgm:t>
    </dgm:pt>
    <dgm:pt modelId="{7EFA60CA-572D-434D-B452-A4ACBAEB4D2C}" type="sibTrans" cxnId="{D9403C73-FB83-47D6-85AE-067D49ED63F2}">
      <dgm:prSet/>
      <dgm:spPr/>
      <dgm:t>
        <a:bodyPr/>
        <a:lstStyle/>
        <a:p>
          <a:endParaRPr lang="en-US" sz="1800"/>
        </a:p>
      </dgm:t>
    </dgm:pt>
    <dgm:pt modelId="{D4B9CF56-7094-45F6-8EA5-5569717A860E}">
      <dgm:prSet phldr="0" custT="1"/>
      <dgm:spPr/>
      <dgm:t>
        <a:bodyPr/>
        <a:lstStyle/>
        <a:p>
          <a:r>
            <a:rPr lang="en-US" sz="1600" kern="1200" dirty="0">
              <a:solidFill>
                <a:schemeClr val="accent2">
                  <a:lumMod val="50000"/>
                </a:schemeClr>
              </a:solidFill>
              <a:latin typeface="+mn-lt"/>
            </a:rPr>
            <a:t>First transmission LGAD board</a:t>
          </a:r>
          <a:endParaRPr lang="en-US" sz="1600" kern="1200" dirty="0"/>
        </a:p>
      </dgm:t>
    </dgm:pt>
    <dgm:pt modelId="{7FD51C1B-8217-4203-B6E5-4EEA44EF3DB5}" type="parTrans" cxnId="{8C36F3A8-8F02-4505-875F-8E50AA8D90F6}">
      <dgm:prSet/>
      <dgm:spPr/>
      <dgm:t>
        <a:bodyPr/>
        <a:lstStyle/>
        <a:p>
          <a:endParaRPr lang="en-US"/>
        </a:p>
      </dgm:t>
    </dgm:pt>
    <dgm:pt modelId="{701F7B32-5FAE-4572-B4C5-34192A437CED}" type="sibTrans" cxnId="{8C36F3A8-8F02-4505-875F-8E50AA8D90F6}">
      <dgm:prSet/>
      <dgm:spPr/>
      <dgm:t>
        <a:bodyPr/>
        <a:lstStyle/>
        <a:p>
          <a:endParaRPr lang="en-US"/>
        </a:p>
      </dgm:t>
    </dgm:pt>
    <dgm:pt modelId="{048A9D93-D97C-4CEC-81CF-FF36777980AE}">
      <dgm:prSet phldr="0" custT="1"/>
      <dgm:spPr/>
      <dgm:t>
        <a:bodyPr/>
        <a:lstStyle/>
        <a:p>
          <a:r>
            <a:rPr lang="en-US" sz="1600" dirty="0">
              <a:solidFill>
                <a:schemeClr val="accent2">
                  <a:lumMod val="50000"/>
                </a:schemeClr>
              </a:solidFill>
              <a:latin typeface="+mn-lt"/>
            </a:rPr>
            <a:t>Baseline goal before 2026 shutdown</a:t>
          </a:r>
          <a:endParaRPr lang="en-US" sz="1600" dirty="0"/>
        </a:p>
      </dgm:t>
    </dgm:pt>
    <dgm:pt modelId="{58A7FBB0-7D66-40A3-9378-EEE8A135E809}" type="parTrans" cxnId="{6FE46822-FA68-40E9-BDF3-B2387E8EE665}">
      <dgm:prSet/>
      <dgm:spPr/>
      <dgm:t>
        <a:bodyPr/>
        <a:lstStyle/>
        <a:p>
          <a:endParaRPr lang="en-US"/>
        </a:p>
      </dgm:t>
    </dgm:pt>
    <dgm:pt modelId="{577B5CA5-71CE-4AA6-855D-D9820CE0A6E8}" type="sibTrans" cxnId="{6FE46822-FA68-40E9-BDF3-B2387E8EE665}">
      <dgm:prSet/>
      <dgm:spPr/>
      <dgm:t>
        <a:bodyPr/>
        <a:lstStyle/>
        <a:p>
          <a:endParaRPr lang="en-US"/>
        </a:p>
      </dgm:t>
    </dgm:pt>
    <dgm:pt modelId="{9A947F16-4C2E-44C4-873D-44FC3D462A71}">
      <dgm:prSet phldr="0" custT="1"/>
      <dgm:spPr/>
      <dgm:t>
        <a:bodyPr/>
        <a:lstStyle/>
        <a:p>
          <a:r>
            <a:rPr lang="en-US" sz="1600" dirty="0">
              <a:solidFill>
                <a:schemeClr val="accent2">
                  <a:lumMod val="50000"/>
                </a:schemeClr>
              </a:solidFill>
              <a:latin typeface="+mn-lt"/>
            </a:rPr>
            <a:t>Stretch goal before 2026 shutdown</a:t>
          </a:r>
          <a:endParaRPr lang="en-US" sz="1600" dirty="0"/>
        </a:p>
      </dgm:t>
    </dgm:pt>
    <dgm:pt modelId="{7CC6A6A4-4B82-448C-B3E6-947C8FE1E7AB}" type="parTrans" cxnId="{23AC6F65-9106-4119-A5BC-F69BF3CBC3C5}">
      <dgm:prSet/>
      <dgm:spPr/>
      <dgm:t>
        <a:bodyPr/>
        <a:lstStyle/>
        <a:p>
          <a:endParaRPr lang="en-US"/>
        </a:p>
      </dgm:t>
    </dgm:pt>
    <dgm:pt modelId="{784FA7DC-8072-43B4-9EE5-1E6B37D3EAD3}" type="sibTrans" cxnId="{23AC6F65-9106-4119-A5BC-F69BF3CBC3C5}">
      <dgm:prSet/>
      <dgm:spPr/>
      <dgm:t>
        <a:bodyPr/>
        <a:lstStyle/>
        <a:p>
          <a:endParaRPr lang="en-US"/>
        </a:p>
      </dgm:t>
    </dgm:pt>
    <dgm:pt modelId="{B4B00BB5-1CAF-419B-9A3B-A7D241944C6C}">
      <dgm:prSet phldr="0" custT="1"/>
      <dgm:spPr/>
      <dgm:t>
        <a:bodyPr/>
        <a:lstStyle/>
        <a:p>
          <a:r>
            <a:rPr lang="en-US" sz="1600" dirty="0">
              <a:solidFill>
                <a:schemeClr val="accent2">
                  <a:lumMod val="50000"/>
                </a:schemeClr>
              </a:solidFill>
              <a:latin typeface="+mn-lt"/>
            </a:rPr>
            <a:t>Pre-production prototype</a:t>
          </a:r>
          <a:endParaRPr lang="en-US" sz="1600" dirty="0"/>
        </a:p>
      </dgm:t>
    </dgm:pt>
    <dgm:pt modelId="{F7ADF222-3470-4D81-9EF9-39C238A28FB3}" type="parTrans" cxnId="{28A3826B-17F0-401F-8A05-BAAE302B890B}">
      <dgm:prSet/>
      <dgm:spPr/>
      <dgm:t>
        <a:bodyPr/>
        <a:lstStyle/>
        <a:p>
          <a:endParaRPr lang="en-US"/>
        </a:p>
      </dgm:t>
    </dgm:pt>
    <dgm:pt modelId="{DFA578A3-515E-49E6-B1A8-6B98C2215AD6}" type="sibTrans" cxnId="{28A3826B-17F0-401F-8A05-BAAE302B890B}">
      <dgm:prSet/>
      <dgm:spPr/>
      <dgm:t>
        <a:bodyPr/>
        <a:lstStyle/>
        <a:p>
          <a:endParaRPr lang="en-US"/>
        </a:p>
      </dgm:t>
    </dgm:pt>
    <dgm:pt modelId="{196C9F68-3606-4282-A4C6-4485F1280B5F}" type="pres">
      <dgm:prSet presAssocID="{E5B2E815-0D19-41DC-B01B-4D608769620A}" presName="Name0" presStyleCnt="0">
        <dgm:presLayoutVars>
          <dgm:chMax/>
          <dgm:chPref/>
          <dgm:animLvl val="lvl"/>
        </dgm:presLayoutVars>
      </dgm:prSet>
      <dgm:spPr/>
    </dgm:pt>
    <dgm:pt modelId="{68D8AC18-502F-4825-B069-75605ADB3A40}" type="pres">
      <dgm:prSet presAssocID="{4259F840-24E7-476F-9F30-482E46395856}" presName="composite1" presStyleCnt="0"/>
      <dgm:spPr/>
    </dgm:pt>
    <dgm:pt modelId="{E088D226-49D7-4C30-90DC-CA1755D98829}" type="pres">
      <dgm:prSet presAssocID="{4259F840-24E7-476F-9F30-482E46395856}" presName="parent1" presStyleLbl="alignNode1" presStyleIdx="0" presStyleCnt="5">
        <dgm:presLayoutVars>
          <dgm:chMax val="1"/>
          <dgm:chPref val="1"/>
          <dgm:bulletEnabled val="1"/>
        </dgm:presLayoutVars>
      </dgm:prSet>
      <dgm:spPr/>
    </dgm:pt>
    <dgm:pt modelId="{45A02F84-C6CB-43F5-AEE4-3EA66C2BD25F}" type="pres">
      <dgm:prSet presAssocID="{4259F840-24E7-476F-9F30-482E46395856}" presName="Childtext1" presStyleLbl="revTx" presStyleIdx="0" presStyleCnt="5">
        <dgm:presLayoutVars>
          <dgm:bulletEnabled val="1"/>
        </dgm:presLayoutVars>
      </dgm:prSet>
      <dgm:spPr/>
    </dgm:pt>
    <dgm:pt modelId="{6BA46904-CB7C-4538-BD49-D3891EF19552}" type="pres">
      <dgm:prSet presAssocID="{4259F840-24E7-476F-9F30-482E46395856}" presName="ConnectLine1" presStyleLbl="sibTrans1D1" presStyleIdx="0" presStyleCnt="5"/>
      <dgm:spPr>
        <a:noFill/>
        <a:ln w="6350" cap="flat" cmpd="sng" algn="ctr">
          <a:solidFill>
            <a:schemeClr val="accent5">
              <a:hueOff val="0"/>
              <a:satOff val="0"/>
              <a:lumOff val="0"/>
              <a:alphaOff val="0"/>
            </a:schemeClr>
          </a:solidFill>
          <a:prstDash val="dash"/>
          <a:miter lim="800000"/>
        </a:ln>
        <a:effectLst/>
      </dgm:spPr>
    </dgm:pt>
    <dgm:pt modelId="{049FDBD0-77FE-49D1-A275-A272C8C5E426}" type="pres">
      <dgm:prSet presAssocID="{4259F840-24E7-476F-9F30-482E46395856}" presName="ConnectLineEnd1" presStyleLbl="lnNode1" presStyleIdx="0" presStyleCnt="5"/>
      <dgm:spPr/>
    </dgm:pt>
    <dgm:pt modelId="{CB26EA94-33BB-4F98-9E1E-2237D4831263}" type="pres">
      <dgm:prSet presAssocID="{4259F840-24E7-476F-9F30-482E46395856}" presName="EmptyPane1" presStyleCnt="0"/>
      <dgm:spPr/>
    </dgm:pt>
    <dgm:pt modelId="{606F1DBF-510E-4065-ACCB-3EBDA85CFB92}" type="pres">
      <dgm:prSet presAssocID="{DCC444A4-F20A-48F5-A61E-47BFFF185A57}" presName="spaceBetweenRectangles1" presStyleCnt="0"/>
      <dgm:spPr/>
    </dgm:pt>
    <dgm:pt modelId="{07989479-D1A2-4D15-AA3A-B0CFFB9F91D9}" type="pres">
      <dgm:prSet presAssocID="{E4033A39-DCC4-4038-9562-AEDDBBB37A99}" presName="composite1" presStyleCnt="0"/>
      <dgm:spPr/>
    </dgm:pt>
    <dgm:pt modelId="{539615E2-3277-4D8E-8484-FF5088C8BF01}" type="pres">
      <dgm:prSet presAssocID="{E4033A39-DCC4-4038-9562-AEDDBBB37A99}" presName="parent1" presStyleLbl="alignNode1" presStyleIdx="1" presStyleCnt="5">
        <dgm:presLayoutVars>
          <dgm:chMax val="1"/>
          <dgm:chPref val="1"/>
          <dgm:bulletEnabled val="1"/>
        </dgm:presLayoutVars>
      </dgm:prSet>
      <dgm:spPr/>
    </dgm:pt>
    <dgm:pt modelId="{FEBD3C2A-A340-470A-A475-AE614EA07678}" type="pres">
      <dgm:prSet presAssocID="{E4033A39-DCC4-4038-9562-AEDDBBB37A99}" presName="Childtext1" presStyleLbl="revTx" presStyleIdx="1" presStyleCnt="5" custScaleX="202407">
        <dgm:presLayoutVars>
          <dgm:bulletEnabled val="1"/>
        </dgm:presLayoutVars>
      </dgm:prSet>
      <dgm:spPr/>
    </dgm:pt>
    <dgm:pt modelId="{080474C8-0FEA-4FD1-97F1-0978CFB4A37F}" type="pres">
      <dgm:prSet presAssocID="{E4033A39-DCC4-4038-9562-AEDDBBB37A99}" presName="ConnectLine1" presStyleLbl="sibTrans1D1" presStyleIdx="1" presStyleCnt="5"/>
      <dgm:spPr>
        <a:noFill/>
        <a:ln w="6350" cap="flat" cmpd="sng" algn="ctr">
          <a:solidFill>
            <a:schemeClr val="accent5">
              <a:hueOff val="90002"/>
              <a:satOff val="2173"/>
              <a:lumOff val="-10490"/>
              <a:alphaOff val="0"/>
            </a:schemeClr>
          </a:solidFill>
          <a:prstDash val="dash"/>
          <a:miter lim="800000"/>
        </a:ln>
        <a:effectLst/>
      </dgm:spPr>
    </dgm:pt>
    <dgm:pt modelId="{4797FB61-2602-4A58-81E6-6F133DB1E419}" type="pres">
      <dgm:prSet presAssocID="{E4033A39-DCC4-4038-9562-AEDDBBB37A99}" presName="ConnectLineEnd1" presStyleLbl="lnNode1" presStyleIdx="1" presStyleCnt="5"/>
      <dgm:spPr/>
    </dgm:pt>
    <dgm:pt modelId="{3ADF0AE3-D759-4F4F-8135-572855211847}" type="pres">
      <dgm:prSet presAssocID="{E4033A39-DCC4-4038-9562-AEDDBBB37A99}" presName="EmptyPane1" presStyleCnt="0"/>
      <dgm:spPr/>
    </dgm:pt>
    <dgm:pt modelId="{B0CD7A53-7149-45F2-83E8-36717D7878A1}" type="pres">
      <dgm:prSet presAssocID="{80AB0E5B-0C58-465D-A545-5B21133D2849}" presName="spaceBetweenRectangles1" presStyleCnt="0"/>
      <dgm:spPr/>
    </dgm:pt>
    <dgm:pt modelId="{FB379A6E-C0F9-420B-90FC-2785E757E6AE}" type="pres">
      <dgm:prSet presAssocID="{87BF7896-20EA-4E8F-B6F4-A34EC5C9CB50}" presName="composite1" presStyleCnt="0"/>
      <dgm:spPr/>
    </dgm:pt>
    <dgm:pt modelId="{9D82041D-873A-4600-A9C7-C0A0ADFB138B}" type="pres">
      <dgm:prSet presAssocID="{87BF7896-20EA-4E8F-B6F4-A34EC5C9CB50}" presName="parent1" presStyleLbl="alignNode1" presStyleIdx="2" presStyleCnt="5">
        <dgm:presLayoutVars>
          <dgm:chMax val="1"/>
          <dgm:chPref val="1"/>
          <dgm:bulletEnabled val="1"/>
        </dgm:presLayoutVars>
      </dgm:prSet>
      <dgm:spPr/>
    </dgm:pt>
    <dgm:pt modelId="{80CDBBF8-C6B4-4166-87C1-DC9120CC7586}" type="pres">
      <dgm:prSet presAssocID="{87BF7896-20EA-4E8F-B6F4-A34EC5C9CB50}" presName="Childtext1" presStyleLbl="revTx" presStyleIdx="2" presStyleCnt="5" custScaleX="263978">
        <dgm:presLayoutVars>
          <dgm:bulletEnabled val="1"/>
        </dgm:presLayoutVars>
      </dgm:prSet>
      <dgm:spPr/>
    </dgm:pt>
    <dgm:pt modelId="{89759DE5-9F8A-470E-A6D8-F13BB4DEE93D}" type="pres">
      <dgm:prSet presAssocID="{87BF7896-20EA-4E8F-B6F4-A34EC5C9CB50}" presName="ConnectLine1" presStyleLbl="sibTrans1D1" presStyleIdx="2" presStyleCnt="5"/>
      <dgm:spPr>
        <a:noFill/>
        <a:ln w="6350" cap="flat" cmpd="sng" algn="ctr">
          <a:solidFill>
            <a:schemeClr val="accent5">
              <a:hueOff val="180003"/>
              <a:satOff val="4346"/>
              <a:lumOff val="-20980"/>
              <a:alphaOff val="0"/>
            </a:schemeClr>
          </a:solidFill>
          <a:prstDash val="dash"/>
          <a:miter lim="800000"/>
        </a:ln>
        <a:effectLst/>
      </dgm:spPr>
    </dgm:pt>
    <dgm:pt modelId="{07CCF286-8B46-4A20-ACAC-84BA2D6EFBBC}" type="pres">
      <dgm:prSet presAssocID="{87BF7896-20EA-4E8F-B6F4-A34EC5C9CB50}" presName="ConnectLineEnd1" presStyleLbl="lnNode1" presStyleIdx="2" presStyleCnt="5"/>
      <dgm:spPr/>
    </dgm:pt>
    <dgm:pt modelId="{4624FC32-5405-42B1-B5CC-DF0659852A58}" type="pres">
      <dgm:prSet presAssocID="{87BF7896-20EA-4E8F-B6F4-A34EC5C9CB50}" presName="EmptyPane1" presStyleCnt="0"/>
      <dgm:spPr/>
    </dgm:pt>
    <dgm:pt modelId="{8C327064-3851-4ECF-AAB7-82B51711041E}" type="pres">
      <dgm:prSet presAssocID="{D63CE73E-35DE-48C3-8753-7648BC953C0D}" presName="spaceBetweenRectangles1" presStyleCnt="0"/>
      <dgm:spPr/>
    </dgm:pt>
    <dgm:pt modelId="{3ADEA4DF-6814-494D-9D3D-41947417052B}" type="pres">
      <dgm:prSet presAssocID="{3DE6FF16-CA4D-4D34-ABEB-8BE6A40B5E52}" presName="composite1" presStyleCnt="0"/>
      <dgm:spPr/>
    </dgm:pt>
    <dgm:pt modelId="{74CD3FF2-195B-429B-BC6F-5B5A7FED2BE2}" type="pres">
      <dgm:prSet presAssocID="{3DE6FF16-CA4D-4D34-ABEB-8BE6A40B5E52}" presName="parent1" presStyleLbl="alignNode1" presStyleIdx="3" presStyleCnt="5">
        <dgm:presLayoutVars>
          <dgm:chMax val="1"/>
          <dgm:chPref val="1"/>
          <dgm:bulletEnabled val="1"/>
        </dgm:presLayoutVars>
      </dgm:prSet>
      <dgm:spPr/>
    </dgm:pt>
    <dgm:pt modelId="{1BB5FD64-47F9-47A3-911F-535BFE17A3B9}" type="pres">
      <dgm:prSet presAssocID="{3DE6FF16-CA4D-4D34-ABEB-8BE6A40B5E52}" presName="Childtext1" presStyleLbl="revTx" presStyleIdx="3" presStyleCnt="5" custScaleX="247268">
        <dgm:presLayoutVars>
          <dgm:bulletEnabled val="1"/>
        </dgm:presLayoutVars>
      </dgm:prSet>
      <dgm:spPr/>
    </dgm:pt>
    <dgm:pt modelId="{FE9B27EB-7AC7-485A-9A55-41E8118F9EAF}" type="pres">
      <dgm:prSet presAssocID="{3DE6FF16-CA4D-4D34-ABEB-8BE6A40B5E52}" presName="ConnectLine1" presStyleLbl="sibTrans1D1" presStyleIdx="3" presStyleCnt="5"/>
      <dgm:spPr>
        <a:noFill/>
        <a:ln w="6350" cap="flat" cmpd="sng" algn="ctr">
          <a:solidFill>
            <a:schemeClr val="accent5">
              <a:hueOff val="270005"/>
              <a:satOff val="6519"/>
              <a:lumOff val="-31471"/>
              <a:alphaOff val="0"/>
            </a:schemeClr>
          </a:solidFill>
          <a:prstDash val="dash"/>
          <a:miter lim="800000"/>
        </a:ln>
        <a:effectLst/>
      </dgm:spPr>
    </dgm:pt>
    <dgm:pt modelId="{46BD4721-4664-4AD0-9F11-DBE7E0B207D5}" type="pres">
      <dgm:prSet presAssocID="{3DE6FF16-CA4D-4D34-ABEB-8BE6A40B5E52}" presName="ConnectLineEnd1" presStyleLbl="lnNode1" presStyleIdx="3" presStyleCnt="5"/>
      <dgm:spPr/>
    </dgm:pt>
    <dgm:pt modelId="{69028BD0-349D-4B47-B1F4-B64C6478DE3C}" type="pres">
      <dgm:prSet presAssocID="{3DE6FF16-CA4D-4D34-ABEB-8BE6A40B5E52}" presName="EmptyPane1" presStyleCnt="0"/>
      <dgm:spPr/>
    </dgm:pt>
    <dgm:pt modelId="{619CFBB1-86F5-45A6-80BA-23F97450662F}" type="pres">
      <dgm:prSet presAssocID="{986162A7-6F89-4679-B40E-33A17DA21B73}" presName="spaceBetweenRectangles1" presStyleCnt="0"/>
      <dgm:spPr/>
    </dgm:pt>
    <dgm:pt modelId="{E4E0A96A-AF87-442A-A1A3-64B8F3CFC7FE}" type="pres">
      <dgm:prSet presAssocID="{AC76BE15-3E8A-498B-91BD-CF772C26B6F1}" presName="composite1" presStyleCnt="0"/>
      <dgm:spPr/>
    </dgm:pt>
    <dgm:pt modelId="{483E7832-9872-48C4-8E65-DCB39D4CDBDF}" type="pres">
      <dgm:prSet presAssocID="{AC76BE15-3E8A-498B-91BD-CF772C26B6F1}" presName="parent1" presStyleLbl="alignNode1" presStyleIdx="4" presStyleCnt="5">
        <dgm:presLayoutVars>
          <dgm:chMax val="1"/>
          <dgm:chPref val="1"/>
          <dgm:bulletEnabled val="1"/>
        </dgm:presLayoutVars>
      </dgm:prSet>
      <dgm:spPr/>
    </dgm:pt>
    <dgm:pt modelId="{1FA3C236-5719-4A33-A6BB-80FA85F940E3}" type="pres">
      <dgm:prSet presAssocID="{AC76BE15-3E8A-498B-91BD-CF772C26B6F1}" presName="Childtext1" presStyleLbl="revTx" presStyleIdx="4" presStyleCnt="5" custScaleX="144183">
        <dgm:presLayoutVars>
          <dgm:bulletEnabled val="1"/>
        </dgm:presLayoutVars>
      </dgm:prSet>
      <dgm:spPr/>
    </dgm:pt>
    <dgm:pt modelId="{18F1C823-9ACD-4FCD-8102-F468DCE57A45}" type="pres">
      <dgm:prSet presAssocID="{AC76BE15-3E8A-498B-91BD-CF772C26B6F1}" presName="ConnectLine1" presStyleLbl="sibTrans1D1" presStyleIdx="4" presStyleCnt="5"/>
      <dgm:spPr>
        <a:noFill/>
        <a:ln w="6350" cap="flat" cmpd="sng" algn="ctr">
          <a:solidFill>
            <a:schemeClr val="accent5">
              <a:hueOff val="360006"/>
              <a:satOff val="8692"/>
              <a:lumOff val="-41961"/>
              <a:alphaOff val="0"/>
            </a:schemeClr>
          </a:solidFill>
          <a:prstDash val="dash"/>
          <a:miter lim="800000"/>
        </a:ln>
        <a:effectLst/>
      </dgm:spPr>
    </dgm:pt>
    <dgm:pt modelId="{F8AD0AB8-BBDF-4F0A-A6A0-850E289DD521}" type="pres">
      <dgm:prSet presAssocID="{AC76BE15-3E8A-498B-91BD-CF772C26B6F1}" presName="ConnectLineEnd1" presStyleLbl="lnNode1" presStyleIdx="4" presStyleCnt="5"/>
      <dgm:spPr/>
    </dgm:pt>
    <dgm:pt modelId="{11CAE2E7-2E06-450A-A729-9C2DCEF85421}" type="pres">
      <dgm:prSet presAssocID="{AC76BE15-3E8A-498B-91BD-CF772C26B6F1}" presName="EmptyPane1" presStyleCnt="0"/>
      <dgm:spPr/>
    </dgm:pt>
  </dgm:ptLst>
  <dgm:cxnLst>
    <dgm:cxn modelId="{92330C11-C197-4512-BDA4-8D8A69AF7D1C}" srcId="{E5B2E815-0D19-41DC-B01B-4D608769620A}" destId="{87BF7896-20EA-4E8F-B6F4-A34EC5C9CB50}" srcOrd="2" destOrd="0" parTransId="{05E47BA5-F724-4AEE-9B5B-401F18E028E6}" sibTransId="{D63CE73E-35DE-48C3-8753-7648BC953C0D}"/>
    <dgm:cxn modelId="{3B01591B-D548-485E-8F3A-417B6287E0BC}" type="presOf" srcId="{E4033A39-DCC4-4038-9562-AEDDBBB37A99}" destId="{539615E2-3277-4D8E-8484-FF5088C8BF01}" srcOrd="0" destOrd="0" presId="urn:microsoft.com/office/officeart/2016/7/layout/RoundedRectangleTimeline"/>
    <dgm:cxn modelId="{B2D8111E-1B0D-4C68-8C7C-86BFBEA6DA89}" type="presOf" srcId="{A4C0B4E4-70AD-4901-9E3F-7EA25DD6DAA1}" destId="{FEBD3C2A-A340-470A-A475-AE614EA07678}" srcOrd="0" destOrd="0" presId="urn:microsoft.com/office/officeart/2016/7/layout/RoundedRectangleTimeline"/>
    <dgm:cxn modelId="{381C4B20-815B-4ADE-A31A-29CB8143867A}" type="presOf" srcId="{048A9D93-D97C-4CEC-81CF-FF36777980AE}" destId="{80CDBBF8-C6B4-4166-87C1-DC9120CC7586}" srcOrd="0" destOrd="1" presId="urn:microsoft.com/office/officeart/2016/7/layout/RoundedRectangleTimeline"/>
    <dgm:cxn modelId="{6FE46822-FA68-40E9-BDF3-B2387E8EE665}" srcId="{87BF7896-20EA-4E8F-B6F4-A34EC5C9CB50}" destId="{048A9D93-D97C-4CEC-81CF-FF36777980AE}" srcOrd="1" destOrd="0" parTransId="{58A7FBB0-7D66-40A3-9378-EEE8A135E809}" sibTransId="{577B5CA5-71CE-4AA6-855D-D9820CE0A6E8}"/>
    <dgm:cxn modelId="{32EF2862-2950-4DF8-BEA8-CD19460CCA31}" srcId="{E5B2E815-0D19-41DC-B01B-4D608769620A}" destId="{E4033A39-DCC4-4038-9562-AEDDBBB37A99}" srcOrd="1" destOrd="0" parTransId="{048EEAE6-78BA-4B00-B7BB-9C22DBB1E8F4}" sibTransId="{80AB0E5B-0C58-465D-A545-5B21133D2849}"/>
    <dgm:cxn modelId="{5E74CB62-E52E-4CEE-8AA1-9812BFC0D67E}" srcId="{E4033A39-DCC4-4038-9562-AEDDBBB37A99}" destId="{A4C0B4E4-70AD-4901-9E3F-7EA25DD6DAA1}" srcOrd="0" destOrd="0" parTransId="{701D9033-BAD3-4299-933F-A47AFDC2ECD0}" sibTransId="{657DB10D-2517-48AA-B970-6D815DBD4123}"/>
    <dgm:cxn modelId="{23AC6F65-9106-4119-A5BC-F69BF3CBC3C5}" srcId="{3DE6FF16-CA4D-4D34-ABEB-8BE6A40B5E52}" destId="{9A947F16-4C2E-44C4-873D-44FC3D462A71}" srcOrd="1" destOrd="0" parTransId="{7CC6A6A4-4B82-448C-B3E6-947C8FE1E7AB}" sibTransId="{784FA7DC-8072-43B4-9EE5-1E6B37D3EAD3}"/>
    <dgm:cxn modelId="{35602B67-D53F-4F32-B19D-55F4C7001F2E}" type="presOf" srcId="{B54C8F6C-BE1E-4EAB-B7A0-48DE01FFAA36}" destId="{45A02F84-C6CB-43F5-AEE4-3EA66C2BD25F}" srcOrd="0" destOrd="0" presId="urn:microsoft.com/office/officeart/2016/7/layout/RoundedRectangleTimeline"/>
    <dgm:cxn modelId="{28A3826B-17F0-401F-8A05-BAAE302B890B}" srcId="{AC76BE15-3E8A-498B-91BD-CF772C26B6F1}" destId="{B4B00BB5-1CAF-419B-9A3B-A7D241944C6C}" srcOrd="1" destOrd="0" parTransId="{F7ADF222-3470-4D81-9EF9-39C238A28FB3}" sibTransId="{DFA578A3-515E-49E6-B1A8-6B98C2215AD6}"/>
    <dgm:cxn modelId="{68EC676D-AB0D-4216-AAD3-02A5CDAB802A}" type="presOf" srcId="{3DE6FF16-CA4D-4D34-ABEB-8BE6A40B5E52}" destId="{74CD3FF2-195B-429B-BC6F-5B5A7FED2BE2}" srcOrd="0" destOrd="0" presId="urn:microsoft.com/office/officeart/2016/7/layout/RoundedRectangleTimeline"/>
    <dgm:cxn modelId="{D9403C73-FB83-47D6-85AE-067D49ED63F2}" srcId="{3DE6FF16-CA4D-4D34-ABEB-8BE6A40B5E52}" destId="{C032D242-8D23-4EEC-A10A-7B0691E5A409}" srcOrd="0" destOrd="0" parTransId="{167DA838-BF1F-42A4-81E8-806F40795A14}" sibTransId="{7EFA60CA-572D-434D-B452-A4ACBAEB4D2C}"/>
    <dgm:cxn modelId="{140A4778-8248-44DE-B78A-23C578A77D7E}" srcId="{E5B2E815-0D19-41DC-B01B-4D608769620A}" destId="{AC76BE15-3E8A-498B-91BD-CF772C26B6F1}" srcOrd="4" destOrd="0" parTransId="{00CCB400-064A-4EF5-9806-9534D9AC69AD}" sibTransId="{662A3D6E-7238-444F-BC0B-C7A4321261DB}"/>
    <dgm:cxn modelId="{4D2DF581-8128-4440-9E51-29109DC6ED52}" srcId="{87BF7896-20EA-4E8F-B6F4-A34EC5C9CB50}" destId="{43CBB0A2-9D75-4264-8A30-3E8974B40658}" srcOrd="0" destOrd="0" parTransId="{F806E590-5F8E-48A1-96AC-9E738290D2ED}" sibTransId="{20F77EFB-335C-4BC3-AD95-8421EDF343E6}"/>
    <dgm:cxn modelId="{2265CC85-84F3-4322-B575-ED72F9FFE5E6}" type="presOf" srcId="{C032D242-8D23-4EEC-A10A-7B0691E5A409}" destId="{1BB5FD64-47F9-47A3-911F-535BFE17A3B9}" srcOrd="0" destOrd="0" presId="urn:microsoft.com/office/officeart/2016/7/layout/RoundedRectangleTimeline"/>
    <dgm:cxn modelId="{C8CAF48F-322D-43C3-A68B-40DA904320AC}" type="presOf" srcId="{E5B2E815-0D19-41DC-B01B-4D608769620A}" destId="{196C9F68-3606-4282-A4C6-4485F1280B5F}" srcOrd="0" destOrd="0" presId="urn:microsoft.com/office/officeart/2016/7/layout/RoundedRectangleTimeline"/>
    <dgm:cxn modelId="{19CF03A0-47BE-4ABD-A62C-A27E16D6C5A3}" srcId="{AC76BE15-3E8A-498B-91BD-CF772C26B6F1}" destId="{73820394-2159-4075-9E6F-217263B07F8B}" srcOrd="0" destOrd="0" parTransId="{A861A835-3A0D-4B09-8870-87D7FDC7B27F}" sibTransId="{D383A36B-470D-499F-AE13-85A6B2495524}"/>
    <dgm:cxn modelId="{8C36F3A8-8F02-4505-875F-8E50AA8D90F6}" srcId="{E4033A39-DCC4-4038-9562-AEDDBBB37A99}" destId="{D4B9CF56-7094-45F6-8EA5-5569717A860E}" srcOrd="1" destOrd="0" parTransId="{7FD51C1B-8217-4203-B6E5-4EEA44EF3DB5}" sibTransId="{701F7B32-5FAE-4572-B4C5-34192A437CED}"/>
    <dgm:cxn modelId="{319E90AC-3363-4165-9B20-F7D50B6F0024}" type="presOf" srcId="{43CBB0A2-9D75-4264-8A30-3E8974B40658}" destId="{80CDBBF8-C6B4-4166-87C1-DC9120CC7586}" srcOrd="0" destOrd="0" presId="urn:microsoft.com/office/officeart/2016/7/layout/RoundedRectangleTimeline"/>
    <dgm:cxn modelId="{574796B6-F011-4B0A-84A2-514BDB98F5CA}" type="presOf" srcId="{4259F840-24E7-476F-9F30-482E46395856}" destId="{E088D226-49D7-4C30-90DC-CA1755D98829}" srcOrd="0" destOrd="0" presId="urn:microsoft.com/office/officeart/2016/7/layout/RoundedRectangleTimeline"/>
    <dgm:cxn modelId="{ABC81EBF-2892-4F17-80B3-BD9272D51301}" type="presOf" srcId="{AC76BE15-3E8A-498B-91BD-CF772C26B6F1}" destId="{483E7832-9872-48C4-8E65-DCB39D4CDBDF}" srcOrd="0" destOrd="0" presId="urn:microsoft.com/office/officeart/2016/7/layout/RoundedRectangleTimeline"/>
    <dgm:cxn modelId="{636DE8C5-F706-4BA5-855F-85FD2239E2BE}" srcId="{E5B2E815-0D19-41DC-B01B-4D608769620A}" destId="{3DE6FF16-CA4D-4D34-ABEB-8BE6A40B5E52}" srcOrd="3" destOrd="0" parTransId="{DA9CCCCB-8206-4757-82C8-F885E9D238B5}" sibTransId="{986162A7-6F89-4679-B40E-33A17DA21B73}"/>
    <dgm:cxn modelId="{770CA1CC-3DDD-451E-AE83-A71CA570260C}" srcId="{4259F840-24E7-476F-9F30-482E46395856}" destId="{B54C8F6C-BE1E-4EAB-B7A0-48DE01FFAA36}" srcOrd="0" destOrd="0" parTransId="{8DE7CD45-B7C0-432E-B819-6A7D97E31315}" sibTransId="{C33B8BEF-A818-4A2F-A99A-E2B29895E184}"/>
    <dgm:cxn modelId="{A4DADED0-61A6-43D2-82D7-AA9C77FDF9B1}" type="presOf" srcId="{87BF7896-20EA-4E8F-B6F4-A34EC5C9CB50}" destId="{9D82041D-873A-4600-A9C7-C0A0ADFB138B}" srcOrd="0" destOrd="0" presId="urn:microsoft.com/office/officeart/2016/7/layout/RoundedRectangleTimeline"/>
    <dgm:cxn modelId="{42EE41D1-3C16-4937-BB38-B076896C09A0}" srcId="{E5B2E815-0D19-41DC-B01B-4D608769620A}" destId="{4259F840-24E7-476F-9F30-482E46395856}" srcOrd="0" destOrd="0" parTransId="{FCE8068D-7E50-4749-A8D0-ADEDAC5637B3}" sibTransId="{DCC444A4-F20A-48F5-A61E-47BFFF185A57}"/>
    <dgm:cxn modelId="{61C624D3-7C4A-4471-84FC-487223BCA192}" type="presOf" srcId="{D4B9CF56-7094-45F6-8EA5-5569717A860E}" destId="{FEBD3C2A-A340-470A-A475-AE614EA07678}" srcOrd="0" destOrd="1" presId="urn:microsoft.com/office/officeart/2016/7/layout/RoundedRectangleTimeline"/>
    <dgm:cxn modelId="{66E177E1-9199-4501-A491-D5B4D769BF7F}" type="presOf" srcId="{B4B00BB5-1CAF-419B-9A3B-A7D241944C6C}" destId="{1FA3C236-5719-4A33-A6BB-80FA85F940E3}" srcOrd="0" destOrd="1" presId="urn:microsoft.com/office/officeart/2016/7/layout/RoundedRectangleTimeline"/>
    <dgm:cxn modelId="{E10869F8-266E-4F0C-8701-301577C5D9F1}" type="presOf" srcId="{73820394-2159-4075-9E6F-217263B07F8B}" destId="{1FA3C236-5719-4A33-A6BB-80FA85F940E3}" srcOrd="0" destOrd="0" presId="urn:microsoft.com/office/officeart/2016/7/layout/RoundedRectangleTimeline"/>
    <dgm:cxn modelId="{180895FA-5BEF-47A2-9A54-EBA564882FC3}" type="presOf" srcId="{9A947F16-4C2E-44C4-873D-44FC3D462A71}" destId="{1BB5FD64-47F9-47A3-911F-535BFE17A3B9}" srcOrd="0" destOrd="1" presId="urn:microsoft.com/office/officeart/2016/7/layout/RoundedRectangleTimeline"/>
    <dgm:cxn modelId="{5BDE4D01-9931-4FB9-A7F6-0CDE8F95880C}" type="presParOf" srcId="{196C9F68-3606-4282-A4C6-4485F1280B5F}" destId="{68D8AC18-502F-4825-B069-75605ADB3A40}" srcOrd="0" destOrd="0" presId="urn:microsoft.com/office/officeart/2016/7/layout/RoundedRectangleTimeline"/>
    <dgm:cxn modelId="{EE94732C-5A48-44D8-A057-AA684268D12B}" type="presParOf" srcId="{68D8AC18-502F-4825-B069-75605ADB3A40}" destId="{E088D226-49D7-4C30-90DC-CA1755D98829}" srcOrd="0" destOrd="0" presId="urn:microsoft.com/office/officeart/2016/7/layout/RoundedRectangleTimeline"/>
    <dgm:cxn modelId="{5CB4A7D4-76E5-4B28-B62B-7DD128CC9AE8}" type="presParOf" srcId="{68D8AC18-502F-4825-B069-75605ADB3A40}" destId="{45A02F84-C6CB-43F5-AEE4-3EA66C2BD25F}" srcOrd="1" destOrd="0" presId="urn:microsoft.com/office/officeart/2016/7/layout/RoundedRectangleTimeline"/>
    <dgm:cxn modelId="{B9CE9383-960B-4174-8445-67E79A08EB7F}" type="presParOf" srcId="{68D8AC18-502F-4825-B069-75605ADB3A40}" destId="{6BA46904-CB7C-4538-BD49-D3891EF19552}" srcOrd="2" destOrd="0" presId="urn:microsoft.com/office/officeart/2016/7/layout/RoundedRectangleTimeline"/>
    <dgm:cxn modelId="{3EA823D8-2F20-41FD-A877-F55553622CF6}" type="presParOf" srcId="{68D8AC18-502F-4825-B069-75605ADB3A40}" destId="{049FDBD0-77FE-49D1-A275-A272C8C5E426}" srcOrd="3" destOrd="0" presId="urn:microsoft.com/office/officeart/2016/7/layout/RoundedRectangleTimeline"/>
    <dgm:cxn modelId="{9A7FC8FA-743F-4C64-8ED6-A51D0BBA6068}" type="presParOf" srcId="{68D8AC18-502F-4825-B069-75605ADB3A40}" destId="{CB26EA94-33BB-4F98-9E1E-2237D4831263}" srcOrd="4" destOrd="0" presId="urn:microsoft.com/office/officeart/2016/7/layout/RoundedRectangleTimeline"/>
    <dgm:cxn modelId="{7661BD75-8F37-484D-A1E1-2AEE058A0013}" type="presParOf" srcId="{196C9F68-3606-4282-A4C6-4485F1280B5F}" destId="{606F1DBF-510E-4065-ACCB-3EBDA85CFB92}" srcOrd="1" destOrd="0" presId="urn:microsoft.com/office/officeart/2016/7/layout/RoundedRectangleTimeline"/>
    <dgm:cxn modelId="{39C362DC-1E33-40FC-9644-702A97B4ED5F}" type="presParOf" srcId="{196C9F68-3606-4282-A4C6-4485F1280B5F}" destId="{07989479-D1A2-4D15-AA3A-B0CFFB9F91D9}" srcOrd="2" destOrd="0" presId="urn:microsoft.com/office/officeart/2016/7/layout/RoundedRectangleTimeline"/>
    <dgm:cxn modelId="{DDAB5332-685D-4142-9F84-1F93AF791EB2}" type="presParOf" srcId="{07989479-D1A2-4D15-AA3A-B0CFFB9F91D9}" destId="{539615E2-3277-4D8E-8484-FF5088C8BF01}" srcOrd="0" destOrd="0" presId="urn:microsoft.com/office/officeart/2016/7/layout/RoundedRectangleTimeline"/>
    <dgm:cxn modelId="{E4F5A966-921E-49F4-A4DD-3379C902155B}" type="presParOf" srcId="{07989479-D1A2-4D15-AA3A-B0CFFB9F91D9}" destId="{FEBD3C2A-A340-470A-A475-AE614EA07678}" srcOrd="1" destOrd="0" presId="urn:microsoft.com/office/officeart/2016/7/layout/RoundedRectangleTimeline"/>
    <dgm:cxn modelId="{109E8214-14D8-43F9-B72F-509BBB1F1198}" type="presParOf" srcId="{07989479-D1A2-4D15-AA3A-B0CFFB9F91D9}" destId="{080474C8-0FEA-4FD1-97F1-0978CFB4A37F}" srcOrd="2" destOrd="0" presId="urn:microsoft.com/office/officeart/2016/7/layout/RoundedRectangleTimeline"/>
    <dgm:cxn modelId="{DCEAA674-1AF4-4E66-A028-FD3293B29D0C}" type="presParOf" srcId="{07989479-D1A2-4D15-AA3A-B0CFFB9F91D9}" destId="{4797FB61-2602-4A58-81E6-6F133DB1E419}" srcOrd="3" destOrd="0" presId="urn:microsoft.com/office/officeart/2016/7/layout/RoundedRectangleTimeline"/>
    <dgm:cxn modelId="{794E62FD-FB25-4DA1-BAE5-735670E47E8D}" type="presParOf" srcId="{07989479-D1A2-4D15-AA3A-B0CFFB9F91D9}" destId="{3ADF0AE3-D759-4F4F-8135-572855211847}" srcOrd="4" destOrd="0" presId="urn:microsoft.com/office/officeart/2016/7/layout/RoundedRectangleTimeline"/>
    <dgm:cxn modelId="{D4D73EDA-53EA-4412-A979-B40EBF9B717F}" type="presParOf" srcId="{196C9F68-3606-4282-A4C6-4485F1280B5F}" destId="{B0CD7A53-7149-45F2-83E8-36717D7878A1}" srcOrd="3" destOrd="0" presId="urn:microsoft.com/office/officeart/2016/7/layout/RoundedRectangleTimeline"/>
    <dgm:cxn modelId="{C8E3D29E-08B3-4AE5-901F-92399D3E6379}" type="presParOf" srcId="{196C9F68-3606-4282-A4C6-4485F1280B5F}" destId="{FB379A6E-C0F9-420B-90FC-2785E757E6AE}" srcOrd="4" destOrd="0" presId="urn:microsoft.com/office/officeart/2016/7/layout/RoundedRectangleTimeline"/>
    <dgm:cxn modelId="{98D74FA2-21A9-448E-88B2-69929C7323DF}" type="presParOf" srcId="{FB379A6E-C0F9-420B-90FC-2785E757E6AE}" destId="{9D82041D-873A-4600-A9C7-C0A0ADFB138B}" srcOrd="0" destOrd="0" presId="urn:microsoft.com/office/officeart/2016/7/layout/RoundedRectangleTimeline"/>
    <dgm:cxn modelId="{C53EDB72-4D2F-4FF2-A596-A9A9E6B959AE}" type="presParOf" srcId="{FB379A6E-C0F9-420B-90FC-2785E757E6AE}" destId="{80CDBBF8-C6B4-4166-87C1-DC9120CC7586}" srcOrd="1" destOrd="0" presId="urn:microsoft.com/office/officeart/2016/7/layout/RoundedRectangleTimeline"/>
    <dgm:cxn modelId="{07031BBF-8066-4D0B-9F4F-02767E01F6BA}" type="presParOf" srcId="{FB379A6E-C0F9-420B-90FC-2785E757E6AE}" destId="{89759DE5-9F8A-470E-A6D8-F13BB4DEE93D}" srcOrd="2" destOrd="0" presId="urn:microsoft.com/office/officeart/2016/7/layout/RoundedRectangleTimeline"/>
    <dgm:cxn modelId="{4597E8B1-2D7D-4515-9DD3-5C827422FFB2}" type="presParOf" srcId="{FB379A6E-C0F9-420B-90FC-2785E757E6AE}" destId="{07CCF286-8B46-4A20-ACAC-84BA2D6EFBBC}" srcOrd="3" destOrd="0" presId="urn:microsoft.com/office/officeart/2016/7/layout/RoundedRectangleTimeline"/>
    <dgm:cxn modelId="{942C7138-BAA8-490D-A5D6-273DA04685B8}" type="presParOf" srcId="{FB379A6E-C0F9-420B-90FC-2785E757E6AE}" destId="{4624FC32-5405-42B1-B5CC-DF0659852A58}" srcOrd="4" destOrd="0" presId="urn:microsoft.com/office/officeart/2016/7/layout/RoundedRectangleTimeline"/>
    <dgm:cxn modelId="{EFE8C095-9E75-4582-A4A6-16A6DBA52EC8}" type="presParOf" srcId="{196C9F68-3606-4282-A4C6-4485F1280B5F}" destId="{8C327064-3851-4ECF-AAB7-82B51711041E}" srcOrd="5" destOrd="0" presId="urn:microsoft.com/office/officeart/2016/7/layout/RoundedRectangleTimeline"/>
    <dgm:cxn modelId="{C99FA9DE-D500-4DF4-A0C0-B15CC906541B}" type="presParOf" srcId="{196C9F68-3606-4282-A4C6-4485F1280B5F}" destId="{3ADEA4DF-6814-494D-9D3D-41947417052B}" srcOrd="6" destOrd="0" presId="urn:microsoft.com/office/officeart/2016/7/layout/RoundedRectangleTimeline"/>
    <dgm:cxn modelId="{8838E6F7-6DEB-4D7D-A482-16276945D225}" type="presParOf" srcId="{3ADEA4DF-6814-494D-9D3D-41947417052B}" destId="{74CD3FF2-195B-429B-BC6F-5B5A7FED2BE2}" srcOrd="0" destOrd="0" presId="urn:microsoft.com/office/officeart/2016/7/layout/RoundedRectangleTimeline"/>
    <dgm:cxn modelId="{6BAAD1CA-87C1-4517-94FD-B061DAA444EE}" type="presParOf" srcId="{3ADEA4DF-6814-494D-9D3D-41947417052B}" destId="{1BB5FD64-47F9-47A3-911F-535BFE17A3B9}" srcOrd="1" destOrd="0" presId="urn:microsoft.com/office/officeart/2016/7/layout/RoundedRectangleTimeline"/>
    <dgm:cxn modelId="{EEAECA08-02C2-483F-92A9-F46A743F303A}" type="presParOf" srcId="{3ADEA4DF-6814-494D-9D3D-41947417052B}" destId="{FE9B27EB-7AC7-485A-9A55-41E8118F9EAF}" srcOrd="2" destOrd="0" presId="urn:microsoft.com/office/officeart/2016/7/layout/RoundedRectangleTimeline"/>
    <dgm:cxn modelId="{BC28D7F6-87AE-4256-A53D-E14B2758B6B9}" type="presParOf" srcId="{3ADEA4DF-6814-494D-9D3D-41947417052B}" destId="{46BD4721-4664-4AD0-9F11-DBE7E0B207D5}" srcOrd="3" destOrd="0" presId="urn:microsoft.com/office/officeart/2016/7/layout/RoundedRectangleTimeline"/>
    <dgm:cxn modelId="{03BC308B-3323-48BA-A985-2A156B279C8A}" type="presParOf" srcId="{3ADEA4DF-6814-494D-9D3D-41947417052B}" destId="{69028BD0-349D-4B47-B1F4-B64C6478DE3C}" srcOrd="4" destOrd="0" presId="urn:microsoft.com/office/officeart/2016/7/layout/RoundedRectangleTimeline"/>
    <dgm:cxn modelId="{AA5CB6BC-F666-4764-A7E6-B2F0950B1360}" type="presParOf" srcId="{196C9F68-3606-4282-A4C6-4485F1280B5F}" destId="{619CFBB1-86F5-45A6-80BA-23F97450662F}" srcOrd="7" destOrd="0" presId="urn:microsoft.com/office/officeart/2016/7/layout/RoundedRectangleTimeline"/>
    <dgm:cxn modelId="{1E136289-1E40-476E-9762-96514638F154}" type="presParOf" srcId="{196C9F68-3606-4282-A4C6-4485F1280B5F}" destId="{E4E0A96A-AF87-442A-A1A3-64B8F3CFC7FE}" srcOrd="8" destOrd="0" presId="urn:microsoft.com/office/officeart/2016/7/layout/RoundedRectangleTimeline"/>
    <dgm:cxn modelId="{925F64E1-6F8B-42B3-85A1-161E540367D8}" type="presParOf" srcId="{E4E0A96A-AF87-442A-A1A3-64B8F3CFC7FE}" destId="{483E7832-9872-48C4-8E65-DCB39D4CDBDF}" srcOrd="0" destOrd="0" presId="urn:microsoft.com/office/officeart/2016/7/layout/RoundedRectangleTimeline"/>
    <dgm:cxn modelId="{22EAF65E-F0A7-4E40-A8AB-6978A3F39DA5}" type="presParOf" srcId="{E4E0A96A-AF87-442A-A1A3-64B8F3CFC7FE}" destId="{1FA3C236-5719-4A33-A6BB-80FA85F940E3}" srcOrd="1" destOrd="0" presId="urn:microsoft.com/office/officeart/2016/7/layout/RoundedRectangleTimeline"/>
    <dgm:cxn modelId="{9133D5E5-44D0-4B03-B62B-51D54C5DDF76}" type="presParOf" srcId="{E4E0A96A-AF87-442A-A1A3-64B8F3CFC7FE}" destId="{18F1C823-9ACD-4FCD-8102-F468DCE57A45}" srcOrd="2" destOrd="0" presId="urn:microsoft.com/office/officeart/2016/7/layout/RoundedRectangleTimeline"/>
    <dgm:cxn modelId="{7ED1B7ED-3A1B-46DA-BF42-6A641BD422DC}" type="presParOf" srcId="{E4E0A96A-AF87-442A-A1A3-64B8F3CFC7FE}" destId="{F8AD0AB8-BBDF-4F0A-A6A0-850E289DD521}" srcOrd="3" destOrd="0" presId="urn:microsoft.com/office/officeart/2016/7/layout/RoundedRectangleTimeline"/>
    <dgm:cxn modelId="{6FE89466-748B-47C2-9A0B-FE05B449655E}" type="presParOf" srcId="{E4E0A96A-AF87-442A-A1A3-64B8F3CFC7FE}" destId="{11CAE2E7-2E06-450A-A729-9C2DCEF85421}" srcOrd="4" destOrd="0" presId="urn:microsoft.com/office/officeart/2016/7/layout/RoundedRectangle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88D226-49D7-4C30-90DC-CA1755D98829}">
      <dsp:nvSpPr>
        <dsp:cNvPr id="0" name=""/>
        <dsp:cNvSpPr/>
      </dsp:nvSpPr>
      <dsp:spPr>
        <a:xfrm rot="16200000">
          <a:off x="499701" y="1573233"/>
          <a:ext cx="397986" cy="833395"/>
        </a:xfrm>
        <a:prstGeom prst="round2Same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dirty="0">
              <a:latin typeface="+mn-lt"/>
            </a:rPr>
            <a:t>Start</a:t>
          </a:r>
        </a:p>
      </dsp:txBody>
      <dsp:txXfrm rot="5400000">
        <a:off x="301425" y="1810365"/>
        <a:ext cx="813967" cy="359130"/>
      </dsp:txXfrm>
    </dsp:sp>
    <dsp:sp modelId="{45A02F84-C6CB-43F5-AEE4-3EA66C2BD25F}">
      <dsp:nvSpPr>
        <dsp:cNvPr id="0" name=""/>
        <dsp:cNvSpPr/>
      </dsp:nvSpPr>
      <dsp:spPr>
        <a:xfrm>
          <a:off x="4198" y="0"/>
          <a:ext cx="1388991"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21920" numCol="1" spcCol="1270" anchor="b" anchorCtr="1">
          <a:noAutofit/>
        </a:bodyPr>
        <a:lstStyle/>
        <a:p>
          <a:pPr marL="0" lvl="0" indent="0" algn="ctr" defTabSz="711200">
            <a:lnSpc>
              <a:spcPct val="90000"/>
            </a:lnSpc>
            <a:spcBef>
              <a:spcPct val="0"/>
            </a:spcBef>
            <a:spcAft>
              <a:spcPct val="35000"/>
            </a:spcAft>
            <a:buFont typeface="Symbol" panose="05050102010706020507" pitchFamily="18" charset="2"/>
            <a:buNone/>
          </a:pPr>
          <a:r>
            <a:rPr lang="en-US" sz="1600" kern="1200" dirty="0">
              <a:latin typeface="+mn-lt"/>
            </a:rPr>
            <a:t>UCSC board and FAST2 chip</a:t>
          </a:r>
        </a:p>
      </dsp:txBody>
      <dsp:txXfrm>
        <a:off x="4198" y="0"/>
        <a:ext cx="1388991" cy="1392951"/>
      </dsp:txXfrm>
    </dsp:sp>
    <dsp:sp modelId="{6BA46904-CB7C-4538-BD49-D3891EF19552}">
      <dsp:nvSpPr>
        <dsp:cNvPr id="0" name=""/>
        <dsp:cNvSpPr/>
      </dsp:nvSpPr>
      <dsp:spPr>
        <a:xfrm>
          <a:off x="698694" y="1472548"/>
          <a:ext cx="0" cy="318388"/>
        </a:xfrm>
        <a:prstGeom prst="line">
          <a:avLst/>
        </a:prstGeom>
        <a:noFill/>
        <a:ln w="6350" cap="flat" cmpd="sng" algn="ctr">
          <a:solidFill>
            <a:schemeClr val="accent5">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049FDBD0-77FE-49D1-A275-A272C8C5E426}">
      <dsp:nvSpPr>
        <dsp:cNvPr id="0" name=""/>
        <dsp:cNvSpPr/>
      </dsp:nvSpPr>
      <dsp:spPr>
        <a:xfrm>
          <a:off x="658895" y="1392951"/>
          <a:ext cx="79597" cy="7959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9615E2-3277-4D8E-8484-FF5088C8BF01}">
      <dsp:nvSpPr>
        <dsp:cNvPr id="0" name=""/>
        <dsp:cNvSpPr/>
      </dsp:nvSpPr>
      <dsp:spPr>
        <a:xfrm>
          <a:off x="1826604" y="1790937"/>
          <a:ext cx="833395" cy="397986"/>
        </a:xfrm>
        <a:prstGeom prst="rect">
          <a:avLst/>
        </a:prstGeom>
        <a:solidFill>
          <a:schemeClr val="accent5">
            <a:hueOff val="-257806"/>
            <a:satOff val="-3004"/>
            <a:lumOff val="-540"/>
            <a:alphaOff val="0"/>
          </a:schemeClr>
        </a:solidFill>
        <a:ln w="25400" cap="flat" cmpd="sng" algn="ctr">
          <a:solidFill>
            <a:schemeClr val="accent5">
              <a:hueOff val="-257806"/>
              <a:satOff val="-3004"/>
              <a:lumOff val="-54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dirty="0">
              <a:latin typeface="+mn-lt"/>
            </a:rPr>
            <a:t>Step1</a:t>
          </a:r>
        </a:p>
      </dsp:txBody>
      <dsp:txXfrm>
        <a:off x="1826604" y="1790937"/>
        <a:ext cx="833395" cy="397986"/>
      </dsp:txXfrm>
    </dsp:sp>
    <dsp:sp modelId="{FEBD3C2A-A340-470A-A475-AE614EA07678}">
      <dsp:nvSpPr>
        <dsp:cNvPr id="0" name=""/>
        <dsp:cNvSpPr/>
      </dsp:nvSpPr>
      <dsp:spPr>
        <a:xfrm>
          <a:off x="837593" y="2586910"/>
          <a:ext cx="2811416"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1920" rIns="0" bIns="0" numCol="1" spcCol="1270" anchor="t" anchorCtr="1">
          <a:noAutofit/>
        </a:bodyPr>
        <a:lstStyle/>
        <a:p>
          <a:pPr marL="0" lvl="0" indent="0" algn="ctr" defTabSz="711200" rtl="0">
            <a:lnSpc>
              <a:spcPct val="90000"/>
            </a:lnSpc>
            <a:spcBef>
              <a:spcPct val="0"/>
            </a:spcBef>
            <a:spcAft>
              <a:spcPct val="35000"/>
            </a:spcAft>
            <a:buFont typeface="Symbol" panose="05050102010706020507" pitchFamily="18" charset="2"/>
            <a:buNone/>
          </a:pPr>
          <a:r>
            <a:rPr lang="en-US" sz="1600" kern="1200" baseline="0" dirty="0">
              <a:latin typeface="+mn-lt"/>
            </a:rPr>
            <a:t>proto frontend board </a:t>
          </a:r>
          <a:r>
            <a:rPr lang="en-US" sz="1600" kern="1200" dirty="0" err="1">
              <a:solidFill>
                <a:srgbClr val="F14124">
                  <a:lumMod val="75000"/>
                </a:srgbClr>
              </a:solidFill>
              <a:latin typeface="Calibri"/>
              <a:ea typeface="+mn-ea"/>
              <a:cs typeface="+mn-cs"/>
            </a:rPr>
            <a:t>pFEB</a:t>
          </a:r>
          <a:r>
            <a:rPr lang="en-US" sz="1600" kern="1200" baseline="0" dirty="0">
              <a:solidFill>
                <a:schemeClr val="accent6">
                  <a:lumMod val="75000"/>
                </a:schemeClr>
              </a:solidFill>
              <a:latin typeface="+mn-lt"/>
            </a:rPr>
            <a:t>, </a:t>
          </a:r>
          <a:r>
            <a:rPr lang="en-US" sz="1600" kern="1200" baseline="0" dirty="0">
              <a:solidFill>
                <a:schemeClr val="accent2">
                  <a:lumMod val="50000"/>
                </a:schemeClr>
              </a:solidFill>
              <a:latin typeface="+mn-lt"/>
            </a:rPr>
            <a:t>UW</a:t>
          </a:r>
          <a:endParaRPr lang="en-US" sz="1600" kern="1200" dirty="0">
            <a:solidFill>
              <a:schemeClr val="accent2">
                <a:lumMod val="50000"/>
              </a:schemeClr>
            </a:solidFill>
            <a:latin typeface="+mn-lt"/>
          </a:endParaRPr>
        </a:p>
        <a:p>
          <a:pPr marL="0" lvl="0" indent="0" algn="ctr" defTabSz="711200">
            <a:lnSpc>
              <a:spcPct val="90000"/>
            </a:lnSpc>
            <a:spcBef>
              <a:spcPct val="0"/>
            </a:spcBef>
            <a:spcAft>
              <a:spcPct val="35000"/>
            </a:spcAft>
            <a:buNone/>
          </a:pPr>
          <a:r>
            <a:rPr lang="en-US" sz="1600" kern="1200" dirty="0">
              <a:solidFill>
                <a:schemeClr val="accent2">
                  <a:lumMod val="50000"/>
                </a:schemeClr>
              </a:solidFill>
              <a:latin typeface="+mn-lt"/>
            </a:rPr>
            <a:t>First transmission LGAD board</a:t>
          </a:r>
          <a:endParaRPr lang="en-US" sz="1600" kern="1200" dirty="0"/>
        </a:p>
      </dsp:txBody>
      <dsp:txXfrm>
        <a:off x="837593" y="2586910"/>
        <a:ext cx="2811416" cy="1392951"/>
      </dsp:txXfrm>
    </dsp:sp>
    <dsp:sp modelId="{080474C8-0FEA-4FD1-97F1-0978CFB4A37F}">
      <dsp:nvSpPr>
        <dsp:cNvPr id="0" name=""/>
        <dsp:cNvSpPr/>
      </dsp:nvSpPr>
      <dsp:spPr>
        <a:xfrm>
          <a:off x="2243302" y="2188924"/>
          <a:ext cx="0" cy="318388"/>
        </a:xfrm>
        <a:prstGeom prst="line">
          <a:avLst/>
        </a:prstGeom>
        <a:noFill/>
        <a:ln w="6350" cap="flat" cmpd="sng" algn="ctr">
          <a:solidFill>
            <a:schemeClr val="accent5">
              <a:hueOff val="90002"/>
              <a:satOff val="2173"/>
              <a:lumOff val="-10490"/>
              <a:alphaOff val="0"/>
            </a:schemeClr>
          </a:solidFill>
          <a:prstDash val="dash"/>
          <a:miter lim="800000"/>
        </a:ln>
        <a:effectLst/>
      </dsp:spPr>
      <dsp:style>
        <a:lnRef idx="1">
          <a:scrgbClr r="0" g="0" b="0"/>
        </a:lnRef>
        <a:fillRef idx="0">
          <a:scrgbClr r="0" g="0" b="0"/>
        </a:fillRef>
        <a:effectRef idx="0">
          <a:scrgbClr r="0" g="0" b="0"/>
        </a:effectRef>
        <a:fontRef idx="minor"/>
      </dsp:style>
    </dsp:sp>
    <dsp:sp modelId="{4797FB61-2602-4A58-81E6-6F133DB1E419}">
      <dsp:nvSpPr>
        <dsp:cNvPr id="0" name=""/>
        <dsp:cNvSpPr/>
      </dsp:nvSpPr>
      <dsp:spPr>
        <a:xfrm>
          <a:off x="2203503" y="2507313"/>
          <a:ext cx="79597" cy="79597"/>
        </a:xfrm>
        <a:prstGeom prst="ellipse">
          <a:avLst/>
        </a:prstGeom>
        <a:solidFill>
          <a:schemeClr val="accent5">
            <a:hueOff val="-257806"/>
            <a:satOff val="-3004"/>
            <a:lumOff val="-5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82041D-873A-4600-A9C7-C0A0ADFB138B}">
      <dsp:nvSpPr>
        <dsp:cNvPr id="0" name=""/>
        <dsp:cNvSpPr/>
      </dsp:nvSpPr>
      <dsp:spPr>
        <a:xfrm>
          <a:off x="4510032" y="1790937"/>
          <a:ext cx="833395" cy="397986"/>
        </a:xfrm>
        <a:prstGeom prst="rect">
          <a:avLst/>
        </a:prstGeom>
        <a:solidFill>
          <a:schemeClr val="accent5">
            <a:hueOff val="-515611"/>
            <a:satOff val="-6008"/>
            <a:lumOff val="-1079"/>
            <a:alphaOff val="0"/>
          </a:schemeClr>
        </a:solidFill>
        <a:ln w="25400" cap="flat" cmpd="sng" algn="ctr">
          <a:solidFill>
            <a:schemeClr val="accent5">
              <a:hueOff val="-515611"/>
              <a:satOff val="-6008"/>
              <a:lumOff val="-107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kern="1200" dirty="0">
              <a:latin typeface="+mn-lt"/>
            </a:rPr>
            <a:t>Step2</a:t>
          </a:r>
        </a:p>
      </dsp:txBody>
      <dsp:txXfrm>
        <a:off x="4510032" y="1790937"/>
        <a:ext cx="833395" cy="397986"/>
      </dsp:txXfrm>
    </dsp:sp>
    <dsp:sp modelId="{80CDBBF8-C6B4-4166-87C1-DC9120CC7586}">
      <dsp:nvSpPr>
        <dsp:cNvPr id="0" name=""/>
        <dsp:cNvSpPr/>
      </dsp:nvSpPr>
      <dsp:spPr>
        <a:xfrm>
          <a:off x="3093413" y="0"/>
          <a:ext cx="3666633"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21920" numCol="1" spcCol="1270" anchor="b" anchorCtr="1">
          <a:noAutofit/>
        </a:bodyPr>
        <a:lstStyle/>
        <a:p>
          <a:pPr marL="0" lvl="0" indent="0" algn="ctr" defTabSz="711200">
            <a:lnSpc>
              <a:spcPct val="90000"/>
            </a:lnSpc>
            <a:spcBef>
              <a:spcPct val="0"/>
            </a:spcBef>
            <a:spcAft>
              <a:spcPct val="35000"/>
            </a:spcAft>
            <a:buFont typeface="Symbol" panose="05050102010706020507" pitchFamily="18" charset="2"/>
            <a:buNone/>
          </a:pPr>
          <a:r>
            <a:rPr lang="en-US" sz="1600" kern="1200" dirty="0" err="1">
              <a:solidFill>
                <a:srgbClr val="F14124">
                  <a:lumMod val="75000"/>
                </a:srgbClr>
              </a:solidFill>
              <a:latin typeface="Calibri"/>
              <a:ea typeface="+mn-ea"/>
              <a:cs typeface="+mn-cs"/>
            </a:rPr>
            <a:t>pFEB</a:t>
          </a:r>
          <a:r>
            <a:rPr lang="en-US" sz="1600" kern="1200" dirty="0">
              <a:latin typeface="+mn-lt"/>
            </a:rPr>
            <a:t> with minimal board spacing. Few mm gaps between </a:t>
          </a:r>
          <a:r>
            <a:rPr lang="en-US" sz="1600" kern="1200" dirty="0" err="1">
              <a:solidFill>
                <a:srgbClr val="F14124">
                  <a:lumMod val="75000"/>
                </a:srgbClr>
              </a:solidFill>
              <a:latin typeface="Calibri"/>
              <a:ea typeface="+mn-ea"/>
              <a:cs typeface="+mn-cs"/>
            </a:rPr>
            <a:t>pFEB</a:t>
          </a:r>
          <a:r>
            <a:rPr lang="en-US" sz="1600" kern="1200" dirty="0" err="1">
              <a:latin typeface="+mn-lt"/>
            </a:rPr>
            <a:t>s</a:t>
          </a:r>
          <a:r>
            <a:rPr lang="en-US" sz="1600" kern="1200" dirty="0">
              <a:latin typeface="+mn-lt"/>
            </a:rPr>
            <a:t> and sensor modules. </a:t>
          </a:r>
          <a:r>
            <a:rPr lang="en-US" sz="1600" kern="1200" dirty="0">
              <a:solidFill>
                <a:schemeClr val="accent6">
                  <a:lumMod val="75000"/>
                </a:schemeClr>
              </a:solidFill>
              <a:latin typeface="+mn-lt"/>
            </a:rPr>
            <a:t>FAST3</a:t>
          </a:r>
        </a:p>
        <a:p>
          <a:pPr marL="0" lvl="0" indent="0" algn="ctr" defTabSz="711200">
            <a:lnSpc>
              <a:spcPct val="90000"/>
            </a:lnSpc>
            <a:spcBef>
              <a:spcPct val="0"/>
            </a:spcBef>
            <a:spcAft>
              <a:spcPct val="35000"/>
            </a:spcAft>
            <a:buFont typeface="Symbol" panose="05050102010706020507" pitchFamily="18" charset="2"/>
            <a:buNone/>
          </a:pPr>
          <a:endParaRPr lang="en-US" sz="1600" kern="1200" dirty="0">
            <a:solidFill>
              <a:schemeClr val="accent2">
                <a:lumMod val="50000"/>
              </a:schemeClr>
            </a:solidFill>
            <a:latin typeface="+mn-lt"/>
          </a:endParaRPr>
        </a:p>
        <a:p>
          <a:pPr marL="0" lvl="0" indent="0" algn="ctr" defTabSz="711200">
            <a:lnSpc>
              <a:spcPct val="90000"/>
            </a:lnSpc>
            <a:spcBef>
              <a:spcPct val="0"/>
            </a:spcBef>
            <a:spcAft>
              <a:spcPct val="35000"/>
            </a:spcAft>
            <a:buNone/>
          </a:pPr>
          <a:r>
            <a:rPr lang="en-US" sz="1600" kern="1200" dirty="0">
              <a:solidFill>
                <a:schemeClr val="accent2">
                  <a:lumMod val="50000"/>
                </a:schemeClr>
              </a:solidFill>
              <a:latin typeface="+mn-lt"/>
            </a:rPr>
            <a:t>Baseline goal before 2026 shutdown</a:t>
          </a:r>
          <a:endParaRPr lang="en-US" sz="1600" kern="1200" dirty="0"/>
        </a:p>
      </dsp:txBody>
      <dsp:txXfrm>
        <a:off x="3093413" y="0"/>
        <a:ext cx="3666633" cy="1392951"/>
      </dsp:txXfrm>
    </dsp:sp>
    <dsp:sp modelId="{89759DE5-9F8A-470E-A6D8-F13BB4DEE93D}">
      <dsp:nvSpPr>
        <dsp:cNvPr id="0" name=""/>
        <dsp:cNvSpPr/>
      </dsp:nvSpPr>
      <dsp:spPr>
        <a:xfrm>
          <a:off x="4926730" y="1472548"/>
          <a:ext cx="0" cy="318388"/>
        </a:xfrm>
        <a:prstGeom prst="line">
          <a:avLst/>
        </a:prstGeom>
        <a:noFill/>
        <a:ln w="6350" cap="flat" cmpd="sng" algn="ctr">
          <a:solidFill>
            <a:schemeClr val="accent5">
              <a:hueOff val="180003"/>
              <a:satOff val="4346"/>
              <a:lumOff val="-20980"/>
              <a:alphaOff val="0"/>
            </a:schemeClr>
          </a:solidFill>
          <a:prstDash val="dash"/>
          <a:miter lim="800000"/>
        </a:ln>
        <a:effectLst/>
      </dsp:spPr>
      <dsp:style>
        <a:lnRef idx="1">
          <a:scrgbClr r="0" g="0" b="0"/>
        </a:lnRef>
        <a:fillRef idx="0">
          <a:scrgbClr r="0" g="0" b="0"/>
        </a:fillRef>
        <a:effectRef idx="0">
          <a:scrgbClr r="0" g="0" b="0"/>
        </a:effectRef>
        <a:fontRef idx="minor"/>
      </dsp:style>
    </dsp:sp>
    <dsp:sp modelId="{07CCF286-8B46-4A20-ACAC-84BA2D6EFBBC}">
      <dsp:nvSpPr>
        <dsp:cNvPr id="0" name=""/>
        <dsp:cNvSpPr/>
      </dsp:nvSpPr>
      <dsp:spPr>
        <a:xfrm>
          <a:off x="4886931" y="1392951"/>
          <a:ext cx="79597" cy="79597"/>
        </a:xfrm>
        <a:prstGeom prst="ellipse">
          <a:avLst/>
        </a:prstGeom>
        <a:solidFill>
          <a:schemeClr val="accent5">
            <a:hueOff val="-515611"/>
            <a:satOff val="-6008"/>
            <a:lumOff val="-1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CD3FF2-195B-429B-BC6F-5B5A7FED2BE2}">
      <dsp:nvSpPr>
        <dsp:cNvPr id="0" name=""/>
        <dsp:cNvSpPr/>
      </dsp:nvSpPr>
      <dsp:spPr>
        <a:xfrm>
          <a:off x="7505019" y="1790937"/>
          <a:ext cx="833395" cy="397986"/>
        </a:xfrm>
        <a:prstGeom prst="rect">
          <a:avLst/>
        </a:prstGeom>
        <a:solidFill>
          <a:schemeClr val="accent5">
            <a:hueOff val="-773417"/>
            <a:satOff val="-9013"/>
            <a:lumOff val="-1619"/>
            <a:alphaOff val="0"/>
          </a:schemeClr>
        </a:solidFill>
        <a:ln w="25400" cap="flat" cmpd="sng" algn="ctr">
          <a:solidFill>
            <a:schemeClr val="accent5">
              <a:hueOff val="-773417"/>
              <a:satOff val="-9013"/>
              <a:lumOff val="-161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latin typeface="+mn-lt"/>
            </a:rPr>
            <a:t>Step3</a:t>
          </a:r>
        </a:p>
      </dsp:txBody>
      <dsp:txXfrm>
        <a:off x="7505019" y="1790937"/>
        <a:ext cx="833395" cy="397986"/>
      </dsp:txXfrm>
    </dsp:sp>
    <dsp:sp modelId="{1BB5FD64-47F9-47A3-911F-535BFE17A3B9}">
      <dsp:nvSpPr>
        <dsp:cNvPr id="0" name=""/>
        <dsp:cNvSpPr/>
      </dsp:nvSpPr>
      <dsp:spPr>
        <a:xfrm>
          <a:off x="6204450" y="2586910"/>
          <a:ext cx="3434532"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1920" rIns="0" bIns="0" numCol="1" spcCol="1270" anchor="t" anchorCtr="1">
          <a:noAutofit/>
        </a:bodyPr>
        <a:lstStyle/>
        <a:p>
          <a:pPr marL="0" lvl="0" indent="0" algn="ctr" defTabSz="711200">
            <a:lnSpc>
              <a:spcPct val="90000"/>
            </a:lnSpc>
            <a:spcBef>
              <a:spcPct val="0"/>
            </a:spcBef>
            <a:spcAft>
              <a:spcPct val="35000"/>
            </a:spcAft>
            <a:buFont typeface="Symbol" panose="05050102010706020507" pitchFamily="18" charset="2"/>
            <a:buNone/>
          </a:pPr>
          <a:r>
            <a:rPr lang="en-US" sz="1600" kern="1200" dirty="0" err="1">
              <a:solidFill>
                <a:schemeClr val="accent6">
                  <a:lumMod val="75000"/>
                </a:schemeClr>
              </a:solidFill>
            </a:rPr>
            <a:t>pFEB</a:t>
          </a:r>
          <a:r>
            <a:rPr lang="en-US" sz="1600" kern="1200" dirty="0"/>
            <a:t> with </a:t>
          </a:r>
          <a:r>
            <a:rPr lang="en-US" sz="1600" kern="1200" dirty="0">
              <a:solidFill>
                <a:schemeClr val="accent6">
                  <a:lumMod val="75000"/>
                </a:schemeClr>
              </a:solidFill>
            </a:rPr>
            <a:t>flex</a:t>
          </a:r>
          <a:r>
            <a:rPr lang="en-US" sz="1600" kern="1200" dirty="0"/>
            <a:t> between sensor and amplifier. Sensor close packing.</a:t>
          </a:r>
          <a:endParaRPr lang="en-US" sz="1600" kern="1200" dirty="0">
            <a:solidFill>
              <a:schemeClr val="accent2">
                <a:lumMod val="50000"/>
              </a:schemeClr>
            </a:solidFill>
            <a:latin typeface="+mn-lt"/>
          </a:endParaRPr>
        </a:p>
        <a:p>
          <a:pPr marL="0" lvl="0" indent="0" algn="ctr" defTabSz="711200">
            <a:lnSpc>
              <a:spcPct val="90000"/>
            </a:lnSpc>
            <a:spcBef>
              <a:spcPct val="0"/>
            </a:spcBef>
            <a:spcAft>
              <a:spcPct val="35000"/>
            </a:spcAft>
            <a:buNone/>
          </a:pPr>
          <a:r>
            <a:rPr lang="en-US" sz="1600" kern="1200" dirty="0">
              <a:solidFill>
                <a:schemeClr val="accent2">
                  <a:lumMod val="50000"/>
                </a:schemeClr>
              </a:solidFill>
              <a:latin typeface="+mn-lt"/>
            </a:rPr>
            <a:t>Stretch goal before 2026 shutdown</a:t>
          </a:r>
          <a:endParaRPr lang="en-US" sz="1600" kern="1200" dirty="0"/>
        </a:p>
      </dsp:txBody>
      <dsp:txXfrm>
        <a:off x="6204450" y="2586910"/>
        <a:ext cx="3434532" cy="1392951"/>
      </dsp:txXfrm>
    </dsp:sp>
    <dsp:sp modelId="{FE9B27EB-7AC7-485A-9A55-41E8118F9EAF}">
      <dsp:nvSpPr>
        <dsp:cNvPr id="0" name=""/>
        <dsp:cNvSpPr/>
      </dsp:nvSpPr>
      <dsp:spPr>
        <a:xfrm>
          <a:off x="7921716" y="2188924"/>
          <a:ext cx="0" cy="318388"/>
        </a:xfrm>
        <a:prstGeom prst="line">
          <a:avLst/>
        </a:prstGeom>
        <a:noFill/>
        <a:ln w="6350" cap="flat" cmpd="sng" algn="ctr">
          <a:solidFill>
            <a:schemeClr val="accent5">
              <a:hueOff val="270005"/>
              <a:satOff val="6519"/>
              <a:lumOff val="-31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46BD4721-4664-4AD0-9F11-DBE7E0B207D5}">
      <dsp:nvSpPr>
        <dsp:cNvPr id="0" name=""/>
        <dsp:cNvSpPr/>
      </dsp:nvSpPr>
      <dsp:spPr>
        <a:xfrm>
          <a:off x="7881918" y="2507313"/>
          <a:ext cx="79597" cy="79597"/>
        </a:xfrm>
        <a:prstGeom prst="ellipse">
          <a:avLst/>
        </a:prstGeom>
        <a:solidFill>
          <a:schemeClr val="accent5">
            <a:hueOff val="-773417"/>
            <a:satOff val="-9013"/>
            <a:lumOff val="-16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3E7832-9872-48C4-8E65-DCB39D4CDBDF}">
      <dsp:nvSpPr>
        <dsp:cNvPr id="0" name=""/>
        <dsp:cNvSpPr/>
      </dsp:nvSpPr>
      <dsp:spPr>
        <a:xfrm rot="5400000">
          <a:off x="9885738" y="1573233"/>
          <a:ext cx="397986" cy="833395"/>
        </a:xfrm>
        <a:prstGeom prst="round2SameRect">
          <a:avLst/>
        </a:prstGeom>
        <a:solidFill>
          <a:schemeClr val="accent5">
            <a:hueOff val="-1031223"/>
            <a:satOff val="-12017"/>
            <a:lumOff val="-2158"/>
            <a:alphaOff val="0"/>
          </a:schemeClr>
        </a:solidFill>
        <a:ln w="25400" cap="flat" cmpd="sng" algn="ctr">
          <a:solidFill>
            <a:schemeClr val="accent5">
              <a:hueOff val="-1031223"/>
              <a:satOff val="-12017"/>
              <a:lumOff val="-21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latin typeface="+mn-lt"/>
            </a:rPr>
            <a:t>Step4</a:t>
          </a:r>
        </a:p>
      </dsp:txBody>
      <dsp:txXfrm rot="-5400000">
        <a:off x="9668034" y="1810365"/>
        <a:ext cx="813967" cy="359130"/>
      </dsp:txXfrm>
    </dsp:sp>
    <dsp:sp modelId="{1FA3C236-5719-4A33-A6BB-80FA85F940E3}">
      <dsp:nvSpPr>
        <dsp:cNvPr id="0" name=""/>
        <dsp:cNvSpPr/>
      </dsp:nvSpPr>
      <dsp:spPr>
        <a:xfrm>
          <a:off x="9083386" y="0"/>
          <a:ext cx="2002690" cy="1392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21920" numCol="1" spcCol="1270" anchor="b" anchorCtr="1">
          <a:noAutofit/>
        </a:bodyPr>
        <a:lstStyle/>
        <a:p>
          <a:pPr marL="0" lvl="0" indent="0" algn="ctr" defTabSz="711200">
            <a:lnSpc>
              <a:spcPct val="90000"/>
            </a:lnSpc>
            <a:spcBef>
              <a:spcPct val="0"/>
            </a:spcBef>
            <a:spcAft>
              <a:spcPct val="35000"/>
            </a:spcAft>
            <a:buFont typeface="Symbol" panose="05050102010706020507" pitchFamily="18" charset="2"/>
            <a:buNone/>
          </a:pPr>
          <a:r>
            <a:rPr lang="en-US" sz="1600" kern="1200" dirty="0">
              <a:solidFill>
                <a:schemeClr val="accent5">
                  <a:lumMod val="75000"/>
                </a:schemeClr>
              </a:solidFill>
              <a:latin typeface="+mn-lt"/>
            </a:rPr>
            <a:t>FEB</a:t>
          </a:r>
          <a:r>
            <a:rPr lang="en-US" sz="1600" kern="1200" dirty="0">
              <a:latin typeface="+mn-lt"/>
            </a:rPr>
            <a:t>, Rigid-flex board with minimal thickness retracked behind ATAR.</a:t>
          </a:r>
          <a:endParaRPr lang="en-US" sz="1600" kern="1200" dirty="0">
            <a:solidFill>
              <a:schemeClr val="accent2">
                <a:lumMod val="50000"/>
              </a:schemeClr>
            </a:solidFill>
            <a:latin typeface="+mn-lt"/>
          </a:endParaRPr>
        </a:p>
        <a:p>
          <a:pPr marL="0" lvl="0" indent="0" algn="ctr" defTabSz="711200">
            <a:lnSpc>
              <a:spcPct val="90000"/>
            </a:lnSpc>
            <a:spcBef>
              <a:spcPct val="0"/>
            </a:spcBef>
            <a:spcAft>
              <a:spcPct val="35000"/>
            </a:spcAft>
            <a:buNone/>
          </a:pPr>
          <a:r>
            <a:rPr lang="en-US" sz="1600" kern="1200" dirty="0">
              <a:solidFill>
                <a:schemeClr val="accent2">
                  <a:lumMod val="50000"/>
                </a:schemeClr>
              </a:solidFill>
              <a:latin typeface="+mn-lt"/>
            </a:rPr>
            <a:t>Pre-production prototype</a:t>
          </a:r>
          <a:endParaRPr lang="en-US" sz="1600" kern="1200" dirty="0"/>
        </a:p>
      </dsp:txBody>
      <dsp:txXfrm>
        <a:off x="9083386" y="0"/>
        <a:ext cx="2002690" cy="1392951"/>
      </dsp:txXfrm>
    </dsp:sp>
    <dsp:sp modelId="{18F1C823-9ACD-4FCD-8102-F468DCE57A45}">
      <dsp:nvSpPr>
        <dsp:cNvPr id="0" name=""/>
        <dsp:cNvSpPr/>
      </dsp:nvSpPr>
      <dsp:spPr>
        <a:xfrm>
          <a:off x="10084731" y="1472548"/>
          <a:ext cx="0" cy="318388"/>
        </a:xfrm>
        <a:prstGeom prst="line">
          <a:avLst/>
        </a:prstGeom>
        <a:noFill/>
        <a:ln w="6350" cap="flat" cmpd="sng" algn="ctr">
          <a:solidFill>
            <a:schemeClr val="accent5">
              <a:hueOff val="360006"/>
              <a:satOff val="8692"/>
              <a:lumOff val="-41961"/>
              <a:alphaOff val="0"/>
            </a:schemeClr>
          </a:solidFill>
          <a:prstDash val="dash"/>
          <a:miter lim="800000"/>
        </a:ln>
        <a:effectLst/>
      </dsp:spPr>
      <dsp:style>
        <a:lnRef idx="1">
          <a:scrgbClr r="0" g="0" b="0"/>
        </a:lnRef>
        <a:fillRef idx="0">
          <a:scrgbClr r="0" g="0" b="0"/>
        </a:fillRef>
        <a:effectRef idx="0">
          <a:scrgbClr r="0" g="0" b="0"/>
        </a:effectRef>
        <a:fontRef idx="minor"/>
      </dsp:style>
    </dsp:sp>
    <dsp:sp modelId="{F8AD0AB8-BBDF-4F0A-A6A0-850E289DD521}">
      <dsp:nvSpPr>
        <dsp:cNvPr id="0" name=""/>
        <dsp:cNvSpPr/>
      </dsp:nvSpPr>
      <dsp:spPr>
        <a:xfrm>
          <a:off x="10044932" y="1392951"/>
          <a:ext cx="79597" cy="79597"/>
        </a:xfrm>
        <a:prstGeom prst="ellipse">
          <a:avLst/>
        </a:prstGeom>
        <a:solidFill>
          <a:schemeClr val="accent5">
            <a:hueOff val="-1031223"/>
            <a:satOff val="-12017"/>
            <a:lumOff val="-21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6435"/>
          </a:xfrm>
          <a:prstGeom prst="rect">
            <a:avLst/>
          </a:prstGeom>
          <a:noFill/>
          <a:ln>
            <a:noFill/>
          </a:ln>
        </p:spPr>
        <p:txBody>
          <a:bodyPr spcFirstLastPara="1" wrap="square" lIns="93158" tIns="46567" rIns="93158" bIns="46567"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6435"/>
          </a:xfrm>
          <a:prstGeom prst="rect">
            <a:avLst/>
          </a:prstGeom>
          <a:noFill/>
          <a:ln>
            <a:noFill/>
          </a:ln>
        </p:spPr>
        <p:txBody>
          <a:bodyPr spcFirstLastPara="1" wrap="square" lIns="93158" tIns="46567" rIns="93158" bIns="46567"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73893"/>
            <a:ext cx="5608320" cy="3660458"/>
          </a:xfrm>
          <a:prstGeom prst="rect">
            <a:avLst/>
          </a:prstGeom>
          <a:noFill/>
          <a:ln>
            <a:noFill/>
          </a:ln>
        </p:spPr>
        <p:txBody>
          <a:bodyPr spcFirstLastPara="1" wrap="square" lIns="93158" tIns="46567" rIns="93158" bIns="46567"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6434"/>
          </a:xfrm>
          <a:prstGeom prst="rect">
            <a:avLst/>
          </a:prstGeom>
          <a:noFill/>
          <a:ln>
            <a:noFill/>
          </a:ln>
        </p:spPr>
        <p:txBody>
          <a:bodyPr spcFirstLastPara="1" wrap="square" lIns="93158" tIns="46567" rIns="93158" bIns="46567"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829967"/>
            <a:ext cx="3037840" cy="466434"/>
          </a:xfrm>
          <a:prstGeom prst="rect">
            <a:avLst/>
          </a:prstGeom>
          <a:noFill/>
          <a:ln>
            <a:noFill/>
          </a:ln>
        </p:spPr>
        <p:txBody>
          <a:bodyPr spcFirstLastPara="1" wrap="square" lIns="93158" tIns="46567" rIns="93158" bIns="46567"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latin typeface="Calibri"/>
                <a:ea typeface="Calibri"/>
                <a:cs typeface="Calibri"/>
                <a:sym typeface="Calibri"/>
              </a:rPr>
              <a:pPr algn="r"/>
              <a:t>6</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397400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198785" y="2554266"/>
            <a:ext cx="11589424"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189" indent="0">
              <a:buFontTx/>
              <a:buNone/>
              <a:defRPr sz="1600">
                <a:solidFill>
                  <a:srgbClr val="2E5286"/>
                </a:solidFill>
                <a:latin typeface="Helvetica"/>
              </a:defRPr>
            </a:lvl2pPr>
            <a:lvl3pPr marL="914377" indent="0">
              <a:buFontTx/>
              <a:buNone/>
              <a:defRPr sz="1600">
                <a:solidFill>
                  <a:srgbClr val="2E5286"/>
                </a:solidFill>
                <a:latin typeface="Helvetica"/>
              </a:defRPr>
            </a:lvl3pPr>
            <a:lvl4pPr marL="1371566" indent="0">
              <a:buFontTx/>
              <a:buNone/>
              <a:defRPr sz="1600">
                <a:solidFill>
                  <a:srgbClr val="2E5286"/>
                </a:solidFill>
                <a:latin typeface="Helvetica"/>
              </a:defRPr>
            </a:lvl4pPr>
            <a:lvl5pPr marL="1828754" indent="0">
              <a:buFontTx/>
              <a:buNone/>
              <a:defRPr sz="1600">
                <a:solidFill>
                  <a:srgbClr val="2E5286"/>
                </a:solidFill>
                <a:latin typeface="Helvetica"/>
              </a:defRPr>
            </a:lvl5pPr>
          </a:lstStyle>
          <a:p>
            <a:endParaRPr lang="en-US" dirty="0"/>
          </a:p>
        </p:txBody>
      </p:sp>
      <p:sp>
        <p:nvSpPr>
          <p:cNvPr id="9" name="Text Placeholder 24"/>
          <p:cNvSpPr>
            <a:spLocks noGrp="1"/>
          </p:cNvSpPr>
          <p:nvPr>
            <p:ph type="body" sz="quarter" idx="11"/>
          </p:nvPr>
        </p:nvSpPr>
        <p:spPr>
          <a:xfrm>
            <a:off x="198785" y="1708711"/>
            <a:ext cx="11589425" cy="82226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endParaRPr lang="en-US" dirty="0"/>
          </a:p>
        </p:txBody>
      </p:sp>
      <p:pic>
        <p:nvPicPr>
          <p:cNvPr id="5" name="Picture 4" descr="Screen Clippi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29" y="-31496"/>
            <a:ext cx="12197231" cy="1215403"/>
          </a:xfrm>
          <a:prstGeom prst="rect">
            <a:avLst/>
          </a:prstGeom>
        </p:spPr>
      </p:pic>
      <p:pic>
        <p:nvPicPr>
          <p:cNvPr id="2" name="Picture 1">
            <a:extLst>
              <a:ext uri="{FF2B5EF4-FFF2-40B4-BE49-F238E27FC236}">
                <a16:creationId xmlns:a16="http://schemas.microsoft.com/office/drawing/2014/main" id="{E06B1EC6-D754-4946-B843-E6D9C3F690F3}"/>
              </a:ext>
            </a:extLst>
          </p:cNvPr>
          <p:cNvPicPr/>
          <p:nvPr userDrawn="1"/>
        </p:nvPicPr>
        <p:blipFill>
          <a:blip r:embed="rId3" cstate="hqprint">
            <a:extLst>
              <a:ext uri="{28A0092B-C50C-407E-A947-70E740481C1C}">
                <a14:useLocalDpi xmlns:a14="http://schemas.microsoft.com/office/drawing/2010/main"/>
              </a:ext>
            </a:extLst>
          </a:blip>
          <a:stretch/>
        </p:blipFill>
        <p:spPr>
          <a:xfrm>
            <a:off x="8999275" y="131040"/>
            <a:ext cx="2970005" cy="560336"/>
          </a:xfrm>
          <a:prstGeom prst="rect">
            <a:avLst/>
          </a:prstGeom>
          <a:ln>
            <a:noFill/>
          </a:ln>
        </p:spPr>
      </p:pic>
      <p:sp>
        <p:nvSpPr>
          <p:cNvPr id="4" name="Google Shape;94;p2">
            <a:extLst>
              <a:ext uri="{FF2B5EF4-FFF2-40B4-BE49-F238E27FC236}">
                <a16:creationId xmlns:a16="http://schemas.microsoft.com/office/drawing/2014/main" id="{0B854B3D-8410-6E04-8121-3D8E7B104775}"/>
              </a:ext>
            </a:extLst>
          </p:cNvPr>
          <p:cNvSpPr/>
          <p:nvPr userDrawn="1"/>
        </p:nvSpPr>
        <p:spPr>
          <a:xfrm>
            <a:off x="3488160" y="6516480"/>
            <a:ext cx="4999680" cy="303480"/>
          </a:xfrm>
          <a:prstGeom prst="rect">
            <a:avLst/>
          </a:prstGeom>
          <a:noFill/>
          <a:ln>
            <a:noFill/>
          </a:ln>
        </p:spPr>
        <p:txBody>
          <a:bodyPr spcFirstLastPara="1" wrap="square" lIns="90000" tIns="45000" rIns="90000" bIns="45000" anchor="t" anchorCtr="0">
            <a:spAutoFit/>
          </a:bodyPr>
          <a:lstStyle/>
          <a:p>
            <a:pPr marL="0" marR="0" lvl="0" indent="0" algn="ctr" rtl="0">
              <a:spcBef>
                <a:spcPts val="0"/>
              </a:spcBef>
              <a:spcAft>
                <a:spcPts val="0"/>
              </a:spcAft>
              <a:buNone/>
            </a:pPr>
            <a:r>
              <a:rPr lang="en-US" sz="1400" dirty="0">
                <a:solidFill>
                  <a:srgbClr val="000000"/>
                </a:solidFill>
                <a:latin typeface="Calibri"/>
                <a:ea typeface="Calibri"/>
                <a:cs typeface="Calibri"/>
                <a:sym typeface="Calibri"/>
              </a:rPr>
              <a:t>Peter Kammel – PIONEER – ATAR Readout</a:t>
            </a:r>
            <a:endParaRPr lang="en-US" sz="14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492212428"/>
      </p:ext>
    </p:extLst>
  </p:cSld>
  <p:clrMapOvr>
    <a:masterClrMapping/>
  </p:clrMapOvr>
  <p:hf hdr="0"/>
  <p:extLst>
    <p:ext uri="{DCECCB84-F9BA-43D5-87BE-67443E8EF086}">
      <p15:sldGuideLst xmlns:p15="http://schemas.microsoft.com/office/powerpoint/2012/main">
        <p15:guide id="1" pos="2160">
          <p15:clr>
            <a:srgbClr val="FBAE40"/>
          </p15:clr>
        </p15:guide>
        <p15:guide id="2" orient="horz" pos="22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519487" y="154515"/>
            <a:ext cx="8773369" cy="557705"/>
          </a:xfrm>
          <a:prstGeom prst="rect">
            <a:avLst/>
          </a:prstGeom>
          <a:ln/>
        </p:spPr>
        <p:style>
          <a:lnRef idx="1">
            <a:schemeClr val="accent6"/>
          </a:lnRef>
          <a:fillRef idx="2">
            <a:schemeClr val="accent6"/>
          </a:fillRef>
          <a:effectRef idx="1">
            <a:schemeClr val="accent6"/>
          </a:effectRef>
          <a:fontRef idx="minor">
            <a:schemeClr val="dk1"/>
          </a:fontRef>
        </p:style>
        <p:txBody>
          <a:bodyPr/>
          <a:lstStyle>
            <a:lvl1pPr>
              <a:defRPr sz="3200" b="0">
                <a:solidFill>
                  <a:schemeClr val="tx1"/>
                </a:solidFill>
              </a:defRPr>
            </a:lvl1pPr>
          </a:lstStyle>
          <a:p>
            <a:r>
              <a:rPr lang="en-US" dirty="0"/>
              <a:t>Click to edit Master title style</a:t>
            </a:r>
          </a:p>
        </p:txBody>
      </p:sp>
      <p:sp>
        <p:nvSpPr>
          <p:cNvPr id="7" name="Content Placeholder 2"/>
          <p:cNvSpPr>
            <a:spLocks noGrp="1"/>
          </p:cNvSpPr>
          <p:nvPr>
            <p:ph idx="1"/>
          </p:nvPr>
        </p:nvSpPr>
        <p:spPr>
          <a:xfrm>
            <a:off x="519487" y="1065231"/>
            <a:ext cx="11226396" cy="5439757"/>
          </a:xfrm>
          <a:prstGeom prst="rect">
            <a:avLst/>
          </a:prstGeom>
        </p:spPr>
        <p:txBody>
          <a:bodyPr lIns="0" tIns="0" rIns="0" bIns="0"/>
          <a:lstStyle>
            <a:lvl1pPr marL="106363" indent="-152400">
              <a:tabLst>
                <a:tab pos="288925" algn="l"/>
              </a:tabLst>
              <a:defRPr sz="2000">
                <a:solidFill>
                  <a:schemeClr val="tx2">
                    <a:lumMod val="75000"/>
                  </a:schemeClr>
                </a:solidFill>
                <a:latin typeface="Arial" panose="020B0604020202020204" pitchFamily="34" charset="0"/>
                <a:cs typeface="Arial" panose="020B0604020202020204" pitchFamily="34" charset="0"/>
              </a:defRPr>
            </a:lvl1pPr>
            <a:lvl2pPr marL="457195" indent="-285750">
              <a:tabLst/>
              <a:defRPr lang="en-US" sz="1800" kern="1200" dirty="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514338" indent="-171446">
              <a:buFont typeface="Arial" charset="0"/>
              <a:buChar char="•"/>
              <a:tabLst/>
              <a:defRPr lang="en-US" sz="1600" kern="1200" dirty="0">
                <a:solidFill>
                  <a:schemeClr val="accent2">
                    <a:lumMod val="50000"/>
                  </a:schemeClr>
                </a:solidFill>
                <a:latin typeface="Helvetica"/>
                <a:ea typeface="ＭＳ Ｐゴシック" charset="0"/>
                <a:cs typeface="ＭＳ Ｐゴシック" charset="0"/>
              </a:defRPr>
            </a:lvl3pPr>
            <a:lvl4pPr marL="690545" indent="-61912">
              <a:buNone/>
              <a:tabLst/>
              <a:defRPr lang="en-US" sz="1400" kern="1200" dirty="0">
                <a:solidFill>
                  <a:schemeClr val="accent3">
                    <a:lumMod val="50000"/>
                  </a:schemeClr>
                </a:solidFill>
                <a:latin typeface="Helvetica"/>
                <a:ea typeface="ＭＳ Ｐゴシック" charset="0"/>
                <a:cs typeface="ＭＳ Ｐゴシック" charset="0"/>
              </a:defRPr>
            </a:lvl4pPr>
            <a:lvl5pPr marL="858817" indent="-114297">
              <a:buFont typeface="Arial"/>
              <a:buChar char="•"/>
              <a:tabLst/>
              <a:defRPr sz="1400">
                <a:solidFill>
                  <a:srgbClr val="505050"/>
                </a:solidFill>
              </a:defRPr>
            </a:lvl5pPr>
          </a:lstStyle>
          <a:p>
            <a:pPr lvl="0"/>
            <a:r>
              <a:rPr lang="en-US" dirty="0"/>
              <a:t>Click to edit Master text styles</a:t>
            </a:r>
          </a:p>
          <a:p>
            <a:pPr marL="342891" lvl="1" indent="-171446" algn="l" defTabSz="457189" rtl="0" eaLnBrk="1" fontAlgn="base" hangingPunct="1">
              <a:spcBef>
                <a:spcPct val="20000"/>
              </a:spcBef>
              <a:spcAft>
                <a:spcPct val="0"/>
              </a:spcAft>
              <a:buFont typeface="Arial" charset="0"/>
              <a:buChar char="–"/>
              <a:tabLst/>
            </a:pPr>
            <a:r>
              <a:rPr lang="en-US" dirty="0"/>
              <a:t>Second level</a:t>
            </a:r>
          </a:p>
          <a:p>
            <a:pPr marL="457189" lvl="2" indent="-114297" algn="l" defTabSz="457189" rtl="0" eaLnBrk="1" fontAlgn="base" hangingPunct="1">
              <a:spcBef>
                <a:spcPct val="20000"/>
              </a:spcBef>
              <a:spcAft>
                <a:spcPct val="0"/>
              </a:spcAft>
              <a:buFont typeface="Arial" charset="0"/>
              <a:buChar char="•"/>
              <a:tabLst/>
            </a:pPr>
            <a:r>
              <a:rPr lang="en-US" dirty="0"/>
              <a:t>Third level</a:t>
            </a:r>
          </a:p>
          <a:p>
            <a:pPr marL="571486" lvl="3" indent="0" algn="l" defTabSz="457189" rtl="0" eaLnBrk="1" fontAlgn="base" hangingPunct="1">
              <a:spcBef>
                <a:spcPct val="20000"/>
              </a:spcBef>
              <a:spcAft>
                <a:spcPct val="0"/>
              </a:spcAft>
              <a:buFont typeface="Arial" charset="0"/>
              <a:buNone/>
              <a:tabLst/>
            </a:pPr>
            <a:r>
              <a:rPr lang="en-US" dirty="0"/>
              <a:t>Fourth level</a:t>
            </a:r>
          </a:p>
          <a:p>
            <a:pPr lvl="4"/>
            <a:r>
              <a:rPr lang="en-US" dirty="0"/>
              <a:t>Fifth level</a:t>
            </a:r>
          </a:p>
        </p:txBody>
      </p:sp>
      <p:sp>
        <p:nvSpPr>
          <p:cNvPr id="4" name="Slide Number Placeholder 3"/>
          <p:cNvSpPr>
            <a:spLocks noGrp="1"/>
          </p:cNvSpPr>
          <p:nvPr>
            <p:ph type="sldNum" sz="quarter" idx="12"/>
          </p:nvPr>
        </p:nvSpPr>
        <p:spPr>
          <a:xfrm>
            <a:off x="519487" y="6506659"/>
            <a:ext cx="552451" cy="237285"/>
          </a:xfrm>
        </p:spPr>
        <p:txBody>
          <a:bodyPr/>
          <a:lstStyle>
            <a:lvl1pPr>
              <a:defRPr>
                <a:solidFill>
                  <a:schemeClr val="accent6">
                    <a:lumMod val="75000"/>
                  </a:schemeClr>
                </a:solidFill>
              </a:defRPr>
            </a:lvl1pPr>
          </a:lstStyle>
          <a:p>
            <a:pPr>
              <a:defRPr/>
            </a:pPr>
            <a:fld id="{148C009B-CB69-E04A-B9B3-34B26D69E9CF}" type="slidenum">
              <a:rPr lang="en-US" smtClean="0"/>
              <a:pPr>
                <a:defRPr/>
              </a:pPr>
              <a:t>‹#›</a:t>
            </a:fld>
            <a:endParaRPr lang="en-US" dirty="0"/>
          </a:p>
        </p:txBody>
      </p:sp>
      <p:sp>
        <p:nvSpPr>
          <p:cNvPr id="2" name="Google Shape;94;p2">
            <a:extLst>
              <a:ext uri="{FF2B5EF4-FFF2-40B4-BE49-F238E27FC236}">
                <a16:creationId xmlns:a16="http://schemas.microsoft.com/office/drawing/2014/main" id="{4028A7B8-268B-650B-1803-F6D01412FBBB}"/>
              </a:ext>
            </a:extLst>
          </p:cNvPr>
          <p:cNvSpPr/>
          <p:nvPr userDrawn="1"/>
        </p:nvSpPr>
        <p:spPr>
          <a:xfrm>
            <a:off x="3488160" y="6516480"/>
            <a:ext cx="4999680" cy="303480"/>
          </a:xfrm>
          <a:prstGeom prst="rect">
            <a:avLst/>
          </a:prstGeom>
          <a:noFill/>
          <a:ln>
            <a:noFill/>
          </a:ln>
        </p:spPr>
        <p:txBody>
          <a:bodyPr spcFirstLastPara="1" wrap="square" lIns="90000" tIns="45000" rIns="90000" bIns="45000" anchor="t" anchorCtr="0">
            <a:spAutoFit/>
          </a:bodyPr>
          <a:lstStyle/>
          <a:p>
            <a:pPr marL="0" marR="0" lvl="0" indent="0" algn="ctr" rtl="0">
              <a:spcBef>
                <a:spcPts val="0"/>
              </a:spcBef>
              <a:spcAft>
                <a:spcPts val="0"/>
              </a:spcAft>
              <a:buNone/>
            </a:pPr>
            <a:r>
              <a:rPr lang="en-US" sz="1400" dirty="0">
                <a:solidFill>
                  <a:srgbClr val="000000"/>
                </a:solidFill>
                <a:latin typeface="Calibri"/>
                <a:ea typeface="Calibri"/>
                <a:cs typeface="Calibri"/>
                <a:sym typeface="Calibri"/>
              </a:rPr>
              <a:t>Peter Kammel – PIONEER – ATAR Readout</a:t>
            </a:r>
            <a:endParaRPr lang="en-US" sz="1400" dirty="0">
              <a:solidFill>
                <a:schemeClr val="dk1"/>
              </a:solidFill>
              <a:latin typeface="Arial"/>
              <a:ea typeface="Arial"/>
              <a:cs typeface="Arial"/>
              <a:sym typeface="Arial"/>
            </a:endParaRPr>
          </a:p>
        </p:txBody>
      </p:sp>
      <p:pic>
        <p:nvPicPr>
          <p:cNvPr id="3" name="Picture 2">
            <a:extLst>
              <a:ext uri="{FF2B5EF4-FFF2-40B4-BE49-F238E27FC236}">
                <a16:creationId xmlns:a16="http://schemas.microsoft.com/office/drawing/2014/main" id="{380BB603-22A9-F143-E959-24A528A44B80}"/>
              </a:ext>
            </a:extLst>
          </p:cNvPr>
          <p:cNvPicPr>
            <a:picLocks noChangeAspect="1"/>
          </p:cNvPicPr>
          <p:nvPr userDrawn="1"/>
        </p:nvPicPr>
        <p:blipFill>
          <a:blip r:embed="rId2"/>
          <a:stretch>
            <a:fillRect/>
          </a:stretch>
        </p:blipFill>
        <p:spPr>
          <a:xfrm>
            <a:off x="10562969" y="75043"/>
            <a:ext cx="1583849" cy="277969"/>
          </a:xfrm>
          <a:prstGeom prst="rect">
            <a:avLst/>
          </a:prstGeom>
          <a:ln>
            <a:noFill/>
          </a:ln>
          <a:scene3d>
            <a:camera prst="orthographicFront"/>
            <a:lightRig rig="threePt" dir="t"/>
          </a:scene3d>
          <a:sp3d/>
        </p:spPr>
      </p:pic>
      <p:sp>
        <p:nvSpPr>
          <p:cNvPr id="6" name="Slide Number Placeholder 5">
            <a:extLst>
              <a:ext uri="{FF2B5EF4-FFF2-40B4-BE49-F238E27FC236}">
                <a16:creationId xmlns:a16="http://schemas.microsoft.com/office/drawing/2014/main" id="{CB0AE677-D51E-9517-E96E-B7E730E9733E}"/>
              </a:ext>
            </a:extLst>
          </p:cNvPr>
          <p:cNvSpPr txBox="1">
            <a:spLocks/>
          </p:cNvSpPr>
          <p:nvPr userDrawn="1"/>
        </p:nvSpPr>
        <p:spPr>
          <a:xfrm>
            <a:off x="11469657" y="6549578"/>
            <a:ext cx="552451" cy="237285"/>
          </a:xfrm>
          <a:prstGeom prst="rect">
            <a:avLst/>
          </a:prstGeom>
        </p:spPr>
        <p:txBody>
          <a:bodyPr vert="horz" wrap="square" lIns="0" tIns="0" rIns="0" bIns="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200" b="0" i="0" u="none" strike="noStrike" cap="none" smtClean="0">
                <a:solidFill>
                  <a:srgbClr val="004C97"/>
                </a:solidFill>
                <a:latin typeface="Helvetica" charset="0"/>
                <a:ea typeface="Arial"/>
                <a:cs typeface="ＭＳ Ｐゴシック"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295992976"/>
      </p:ext>
    </p:extLst>
  </p:cSld>
  <p:clrMapOvr>
    <a:masterClrMapping/>
  </p:clrMapOvr>
  <p:hf hd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Logo Bottom: Title &amp; Content">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04803" y="154515"/>
            <a:ext cx="6286497" cy="557705"/>
          </a:xfrm>
          <a:prstGeom prst="rect">
            <a:avLst/>
          </a:prstGeom>
          <a:ln/>
        </p:spPr>
        <p:style>
          <a:lnRef idx="1">
            <a:schemeClr val="accent6"/>
          </a:lnRef>
          <a:fillRef idx="2">
            <a:schemeClr val="accent6"/>
          </a:fillRef>
          <a:effectRef idx="1">
            <a:schemeClr val="accent6"/>
          </a:effectRef>
          <a:fontRef idx="minor">
            <a:schemeClr val="dk1"/>
          </a:fontRef>
        </p:style>
        <p:txBody>
          <a:bodyPr/>
          <a:lstStyle>
            <a:lvl1pPr>
              <a:defRPr lang="en-US" sz="3200" b="0" dirty="0">
                <a:solidFill>
                  <a:schemeClr val="tx1"/>
                </a:solidFill>
                <a:latin typeface="+mn-lt"/>
                <a:ea typeface="+mn-ea"/>
                <a:cs typeface="+mn-cs"/>
              </a:defRPr>
            </a:lvl1pPr>
          </a:lstStyle>
          <a:p>
            <a:pPr lvl="0"/>
            <a:r>
              <a:rPr lang="en-US" dirty="0"/>
              <a:t>Click to edit Master title style</a:t>
            </a:r>
          </a:p>
        </p:txBody>
      </p:sp>
      <p:sp>
        <p:nvSpPr>
          <p:cNvPr id="7" name="Content Placeholder 2"/>
          <p:cNvSpPr>
            <a:spLocks noGrp="1"/>
          </p:cNvSpPr>
          <p:nvPr>
            <p:ph idx="1"/>
          </p:nvPr>
        </p:nvSpPr>
        <p:spPr>
          <a:xfrm>
            <a:off x="298357" y="929068"/>
            <a:ext cx="5689643" cy="5492736"/>
          </a:xfrm>
          <a:prstGeom prst="rect">
            <a:avLst/>
          </a:prstGeom>
        </p:spPr>
        <p:txBody>
          <a:bodyPr lIns="0" tIns="0" rIns="0" bIns="0"/>
          <a:lstStyle>
            <a:lvl1pPr marL="171446" indent="-171446">
              <a:tabLst>
                <a:tab pos="104772" algn="l"/>
              </a:tabLst>
              <a:defRPr sz="2000">
                <a:solidFill>
                  <a:schemeClr val="tx2">
                    <a:lumMod val="75000"/>
                  </a:schemeClr>
                </a:solidFill>
                <a:latin typeface="Arial" panose="020B0604020202020204" pitchFamily="34" charset="0"/>
                <a:cs typeface="Arial" panose="020B0604020202020204" pitchFamily="34" charset="0"/>
              </a:defRPr>
            </a:lvl1pPr>
            <a:lvl2pPr marL="342891" indent="-171446">
              <a:tabLst/>
              <a:defRPr sz="1800">
                <a:solidFill>
                  <a:schemeClr val="accent6">
                    <a:lumMod val="75000"/>
                  </a:schemeClr>
                </a:solidFill>
                <a:latin typeface="Arial" panose="020B0604020202020204" pitchFamily="34" charset="0"/>
                <a:cs typeface="Arial" panose="020B0604020202020204" pitchFamily="34" charset="0"/>
              </a:defRPr>
            </a:lvl2pPr>
            <a:lvl3pPr marL="457189" indent="-114297">
              <a:buFont typeface="Arial" charset="0"/>
              <a:buChar char="•"/>
              <a:tabLst/>
              <a:defRPr sz="1600">
                <a:solidFill>
                  <a:schemeClr val="accent2">
                    <a:lumMod val="50000"/>
                  </a:schemeClr>
                </a:solidFill>
              </a:defRPr>
            </a:lvl3pPr>
            <a:lvl4pPr marL="571486" indent="0">
              <a:buNone/>
              <a:tabLst/>
              <a:defRPr sz="1400">
                <a:solidFill>
                  <a:schemeClr val="accent3">
                    <a:lumMod val="50000"/>
                  </a:schemeClr>
                </a:solidFill>
              </a:defRPr>
            </a:lvl4pPr>
            <a:lvl5pPr marL="1031849" indent="-344479">
              <a:buFont typeface="Arial"/>
              <a:buNone/>
              <a:tabLst/>
              <a:defRPr sz="1400">
                <a:solidFill>
                  <a:srgbClr val="50505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2"/>
          </p:nvPr>
        </p:nvSpPr>
        <p:spPr/>
        <p:txBody>
          <a:bodyPr/>
          <a:lstStyle>
            <a:lvl1pPr>
              <a:defRPr>
                <a:solidFill>
                  <a:schemeClr val="accent1">
                    <a:lumMod val="75000"/>
                  </a:schemeClr>
                </a:solidFill>
              </a:defRPr>
            </a:lvl1pPr>
          </a:lstStyle>
          <a:p>
            <a:pPr>
              <a:defRPr/>
            </a:pPr>
            <a:fld id="{148C009B-CB69-E04A-B9B3-34B26D69E9CF}" type="slidenum">
              <a:rPr lang="en-US" smtClean="0"/>
              <a:pPr>
                <a:defRPr/>
              </a:pPr>
              <a:t>‹#›</a:t>
            </a:fld>
            <a:endParaRPr lang="en-US" dirty="0"/>
          </a:p>
        </p:txBody>
      </p:sp>
      <p:sp>
        <p:nvSpPr>
          <p:cNvPr id="11" name="Content Placeholder 2">
            <a:extLst>
              <a:ext uri="{FF2B5EF4-FFF2-40B4-BE49-F238E27FC236}">
                <a16:creationId xmlns:a16="http://schemas.microsoft.com/office/drawing/2014/main" id="{A416DCD3-0F57-0F43-A320-506838AE0452}"/>
              </a:ext>
            </a:extLst>
          </p:cNvPr>
          <p:cNvSpPr>
            <a:spLocks noGrp="1"/>
          </p:cNvSpPr>
          <p:nvPr>
            <p:ph idx="13"/>
          </p:nvPr>
        </p:nvSpPr>
        <p:spPr>
          <a:xfrm>
            <a:off x="6198672" y="962526"/>
            <a:ext cx="5678905" cy="5459278"/>
          </a:xfrm>
          <a:prstGeom prst="rect">
            <a:avLst/>
          </a:prstGeom>
        </p:spPr>
        <p:txBody>
          <a:bodyPr lIns="0" tIns="0" rIns="0" bIns="0"/>
          <a:lstStyle>
            <a:lvl1pPr marL="171446" indent="-171446">
              <a:tabLst>
                <a:tab pos="104772" algn="l"/>
              </a:tabLst>
              <a:defRPr lang="en-US" sz="2000" kern="1200" dirty="0">
                <a:solidFill>
                  <a:schemeClr val="tx2">
                    <a:lumMod val="75000"/>
                  </a:schemeClr>
                </a:solidFill>
                <a:latin typeface="Arial" panose="020B0604020202020204" pitchFamily="34" charset="0"/>
                <a:ea typeface="Geneva" charset="0"/>
                <a:cs typeface="Arial" panose="020B0604020202020204" pitchFamily="34" charset="0"/>
              </a:defRPr>
            </a:lvl1pPr>
            <a:lvl2pPr marL="342891" indent="-171446">
              <a:tabLst/>
              <a:defRPr lang="en-US" sz="1800" kern="1200" dirty="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457189" indent="-114297">
              <a:buFont typeface="Arial" charset="0"/>
              <a:buChar char="•"/>
              <a:tabLst/>
              <a:defRPr sz="1600">
                <a:solidFill>
                  <a:schemeClr val="accent2">
                    <a:lumMod val="50000"/>
                  </a:schemeClr>
                </a:solidFill>
              </a:defRPr>
            </a:lvl3pPr>
            <a:lvl4pPr marL="571486" indent="0">
              <a:buNone/>
              <a:tabLst/>
              <a:defRPr sz="1400">
                <a:solidFill>
                  <a:schemeClr val="accent6">
                    <a:lumMod val="50000"/>
                  </a:schemeClr>
                </a:solidFill>
              </a:defRPr>
            </a:lvl4pPr>
            <a:lvl5pPr marL="687370" indent="0">
              <a:buFont typeface="Arial"/>
              <a:buNone/>
              <a:tabLst/>
              <a:defRPr lang="en-US" sz="1400" kern="1200" dirty="0">
                <a:solidFill>
                  <a:srgbClr val="505050"/>
                </a:solidFill>
                <a:latin typeface="Helvetica"/>
                <a:ea typeface="ＭＳ Ｐゴシック" charset="0"/>
                <a:cs typeface="ＭＳ Ｐゴシック" charset="0"/>
              </a:defRPr>
            </a:lvl5pPr>
          </a:lstStyle>
          <a:p>
            <a:pPr marL="171446" lvl="0" indent="-171446" algn="l" defTabSz="457189" rtl="0" eaLnBrk="1" fontAlgn="base" hangingPunct="1">
              <a:spcBef>
                <a:spcPct val="20000"/>
              </a:spcBef>
              <a:spcAft>
                <a:spcPct val="0"/>
              </a:spcAft>
              <a:buFont typeface="Arial" charset="0"/>
              <a:buChar char="•"/>
              <a:tabLst>
                <a:tab pos="104772" algn="l"/>
              </a:tabLst>
            </a:pPr>
            <a:r>
              <a:rPr lang="en-US" dirty="0"/>
              <a:t>Click to edit Master text styles</a:t>
            </a:r>
          </a:p>
          <a:p>
            <a:pPr marL="342891" lvl="1" indent="-171446" algn="l" defTabSz="457189" rtl="0" eaLnBrk="1" fontAlgn="base" hangingPunct="1">
              <a:spcBef>
                <a:spcPct val="20000"/>
              </a:spcBef>
              <a:spcAft>
                <a:spcPct val="0"/>
              </a:spcAft>
              <a:buFont typeface="Arial" charset="0"/>
              <a:buChar char="–"/>
              <a:tabLst/>
            </a:pPr>
            <a:r>
              <a:rPr lang="en-US" dirty="0"/>
              <a:t>Second level</a:t>
            </a:r>
          </a:p>
          <a:p>
            <a:pPr lvl="2"/>
            <a:r>
              <a:rPr lang="en-US" dirty="0"/>
              <a:t>Third level</a:t>
            </a:r>
          </a:p>
          <a:p>
            <a:pPr lvl="3"/>
            <a:r>
              <a:rPr lang="en-US" dirty="0"/>
              <a:t>Fourth level</a:t>
            </a:r>
          </a:p>
          <a:p>
            <a:pPr marL="1031849" lvl="4" indent="-344479" algn="l" defTabSz="457189" rtl="0" eaLnBrk="1" fontAlgn="base" hangingPunct="1">
              <a:spcBef>
                <a:spcPct val="20000"/>
              </a:spcBef>
              <a:spcAft>
                <a:spcPct val="0"/>
              </a:spcAft>
              <a:buFont typeface="Arial"/>
              <a:buNone/>
              <a:tabLst/>
            </a:pPr>
            <a:r>
              <a:rPr lang="en-US" dirty="0"/>
              <a:t>Fifth level</a:t>
            </a:r>
          </a:p>
        </p:txBody>
      </p:sp>
      <p:sp>
        <p:nvSpPr>
          <p:cNvPr id="3" name="Google Shape;94;p2">
            <a:extLst>
              <a:ext uri="{FF2B5EF4-FFF2-40B4-BE49-F238E27FC236}">
                <a16:creationId xmlns:a16="http://schemas.microsoft.com/office/drawing/2014/main" id="{3C4FC164-A1A6-BBE8-8E0E-01DBA8330A22}"/>
              </a:ext>
            </a:extLst>
          </p:cNvPr>
          <p:cNvSpPr/>
          <p:nvPr userDrawn="1"/>
        </p:nvSpPr>
        <p:spPr>
          <a:xfrm>
            <a:off x="3488160" y="6516480"/>
            <a:ext cx="4999680" cy="303480"/>
          </a:xfrm>
          <a:prstGeom prst="rect">
            <a:avLst/>
          </a:prstGeom>
          <a:noFill/>
          <a:ln>
            <a:noFill/>
          </a:ln>
        </p:spPr>
        <p:txBody>
          <a:bodyPr spcFirstLastPara="1" wrap="square" lIns="90000" tIns="45000" rIns="90000" bIns="45000" anchor="t" anchorCtr="0">
            <a:spAutoFit/>
          </a:bodyPr>
          <a:lstStyle/>
          <a:p>
            <a:pPr marL="0" marR="0" lvl="0" indent="0" algn="ctr" rtl="0">
              <a:spcBef>
                <a:spcPts val="0"/>
              </a:spcBef>
              <a:spcAft>
                <a:spcPts val="0"/>
              </a:spcAft>
              <a:buNone/>
            </a:pPr>
            <a:r>
              <a:rPr lang="en-US" sz="1400" dirty="0">
                <a:solidFill>
                  <a:srgbClr val="000000"/>
                </a:solidFill>
                <a:latin typeface="Calibri"/>
                <a:ea typeface="Calibri"/>
                <a:cs typeface="Calibri"/>
                <a:sym typeface="Calibri"/>
              </a:rPr>
              <a:t>Peter Kammel – PIONEER – ATAR Readout</a:t>
            </a:r>
            <a:endParaRPr lang="en-US" sz="1400" dirty="0">
              <a:solidFill>
                <a:schemeClr val="dk1"/>
              </a:solidFill>
              <a:latin typeface="Arial"/>
              <a:ea typeface="Arial"/>
              <a:cs typeface="Arial"/>
              <a:sym typeface="Arial"/>
            </a:endParaRPr>
          </a:p>
        </p:txBody>
      </p:sp>
      <p:pic>
        <p:nvPicPr>
          <p:cNvPr id="6" name="Picture 5">
            <a:extLst>
              <a:ext uri="{FF2B5EF4-FFF2-40B4-BE49-F238E27FC236}">
                <a16:creationId xmlns:a16="http://schemas.microsoft.com/office/drawing/2014/main" id="{6991A059-1DE1-B377-AF56-84830AEB8C2D}"/>
              </a:ext>
            </a:extLst>
          </p:cNvPr>
          <p:cNvPicPr>
            <a:picLocks noChangeAspect="1"/>
          </p:cNvPicPr>
          <p:nvPr userDrawn="1"/>
        </p:nvPicPr>
        <p:blipFill>
          <a:blip r:embed="rId2"/>
          <a:stretch>
            <a:fillRect/>
          </a:stretch>
        </p:blipFill>
        <p:spPr>
          <a:xfrm>
            <a:off x="10562969" y="75043"/>
            <a:ext cx="1583849" cy="277969"/>
          </a:xfrm>
          <a:prstGeom prst="rect">
            <a:avLst/>
          </a:prstGeom>
          <a:ln>
            <a:noFill/>
          </a:ln>
          <a:scene3d>
            <a:camera prst="orthographicFront"/>
            <a:lightRig rig="threePt" dir="t"/>
          </a:scene3d>
          <a:sp3d/>
        </p:spPr>
      </p:pic>
    </p:spTree>
    <p:extLst>
      <p:ext uri="{BB962C8B-B14F-4D97-AF65-F5344CB8AC3E}">
        <p14:creationId xmlns:p14="http://schemas.microsoft.com/office/powerpoint/2010/main" val="184786025"/>
      </p:ext>
    </p:extLst>
  </p:cSld>
  <p:clrMapOvr>
    <a:masterClrMapping/>
  </p:clrMapOvr>
  <p:hf hdr="0" dt="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sections">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04803" y="154515"/>
            <a:ext cx="6286497" cy="557705"/>
          </a:xfrm>
          <a:prstGeom prst="rect">
            <a:avLst/>
          </a:prstGeom>
          <a:ln/>
        </p:spPr>
        <p:style>
          <a:lnRef idx="1">
            <a:schemeClr val="accent6"/>
          </a:lnRef>
          <a:fillRef idx="2">
            <a:schemeClr val="accent6"/>
          </a:fillRef>
          <a:effectRef idx="1">
            <a:schemeClr val="accent6"/>
          </a:effectRef>
          <a:fontRef idx="minor">
            <a:schemeClr val="dk1"/>
          </a:fontRef>
        </p:style>
        <p:txBody>
          <a:bodyPr/>
          <a:lstStyle>
            <a:lvl1pPr>
              <a:defRPr lang="en-US" sz="3200" b="0" dirty="0">
                <a:solidFill>
                  <a:schemeClr val="tx1"/>
                </a:solidFill>
                <a:latin typeface="+mn-lt"/>
                <a:ea typeface="+mn-ea"/>
                <a:cs typeface="+mn-cs"/>
              </a:defRPr>
            </a:lvl1pPr>
          </a:lstStyle>
          <a:p>
            <a:pPr lvl="0"/>
            <a:r>
              <a:rPr lang="en-US" dirty="0"/>
              <a:t>Click to edit Master title style</a:t>
            </a:r>
          </a:p>
        </p:txBody>
      </p:sp>
      <p:sp>
        <p:nvSpPr>
          <p:cNvPr id="7" name="Content Placeholder 2"/>
          <p:cNvSpPr>
            <a:spLocks noGrp="1"/>
          </p:cNvSpPr>
          <p:nvPr>
            <p:ph idx="1"/>
          </p:nvPr>
        </p:nvSpPr>
        <p:spPr>
          <a:xfrm>
            <a:off x="298357" y="929068"/>
            <a:ext cx="5689643" cy="5492736"/>
          </a:xfrm>
          <a:prstGeom prst="rect">
            <a:avLst/>
          </a:prstGeom>
        </p:spPr>
        <p:txBody>
          <a:bodyPr lIns="0" tIns="0" rIns="0" bIns="0"/>
          <a:lstStyle>
            <a:lvl1pPr marL="171446" indent="-171446">
              <a:tabLst>
                <a:tab pos="104772" algn="l"/>
              </a:tabLst>
              <a:defRPr sz="2000">
                <a:solidFill>
                  <a:schemeClr val="tx2">
                    <a:lumMod val="75000"/>
                  </a:schemeClr>
                </a:solidFill>
                <a:latin typeface="Arial" panose="020B0604020202020204" pitchFamily="34" charset="0"/>
                <a:cs typeface="Arial" panose="020B0604020202020204" pitchFamily="34" charset="0"/>
              </a:defRPr>
            </a:lvl1pPr>
            <a:lvl2pPr marL="342891" indent="-171446">
              <a:tabLst/>
              <a:defRPr sz="1800">
                <a:solidFill>
                  <a:schemeClr val="accent6">
                    <a:lumMod val="75000"/>
                  </a:schemeClr>
                </a:solidFill>
                <a:latin typeface="Arial" panose="020B0604020202020204" pitchFamily="34" charset="0"/>
                <a:cs typeface="Arial" panose="020B0604020202020204" pitchFamily="34" charset="0"/>
              </a:defRPr>
            </a:lvl2pPr>
            <a:lvl3pPr marL="457189" indent="-114297">
              <a:buFont typeface="Arial" charset="0"/>
              <a:buChar char="•"/>
              <a:tabLst/>
              <a:defRPr sz="1600">
                <a:solidFill>
                  <a:schemeClr val="accent2">
                    <a:lumMod val="50000"/>
                  </a:schemeClr>
                </a:solidFill>
              </a:defRPr>
            </a:lvl3pPr>
            <a:lvl4pPr marL="571486" indent="0">
              <a:buNone/>
              <a:tabLst/>
              <a:defRPr sz="1400">
                <a:solidFill>
                  <a:schemeClr val="accent3">
                    <a:lumMod val="50000"/>
                  </a:schemeClr>
                </a:solidFill>
              </a:defRPr>
            </a:lvl4pPr>
            <a:lvl5pPr marL="1031849" indent="-344479">
              <a:buFont typeface="Arial"/>
              <a:buNone/>
              <a:tabLst/>
              <a:defRPr sz="1400">
                <a:solidFill>
                  <a:srgbClr val="50505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2"/>
          </p:nvPr>
        </p:nvSpPr>
        <p:spPr/>
        <p:txBody>
          <a:bodyPr/>
          <a:lstStyle>
            <a:lvl1pPr>
              <a:defRPr>
                <a:solidFill>
                  <a:schemeClr val="accent1">
                    <a:lumMod val="75000"/>
                  </a:schemeClr>
                </a:solidFill>
              </a:defRPr>
            </a:lvl1pPr>
          </a:lstStyle>
          <a:p>
            <a:pPr>
              <a:defRPr/>
            </a:pPr>
            <a:fld id="{148C009B-CB69-E04A-B9B3-34B26D69E9CF}" type="slidenum">
              <a:rPr lang="en-US" smtClean="0"/>
              <a:pPr>
                <a:defRPr/>
              </a:pPr>
              <a:t>‹#›</a:t>
            </a:fld>
            <a:endParaRPr lang="en-US" dirty="0"/>
          </a:p>
        </p:txBody>
      </p:sp>
      <p:sp>
        <p:nvSpPr>
          <p:cNvPr id="11" name="Content Placeholder 2">
            <a:extLst>
              <a:ext uri="{FF2B5EF4-FFF2-40B4-BE49-F238E27FC236}">
                <a16:creationId xmlns:a16="http://schemas.microsoft.com/office/drawing/2014/main" id="{A416DCD3-0F57-0F43-A320-506838AE0452}"/>
              </a:ext>
            </a:extLst>
          </p:cNvPr>
          <p:cNvSpPr>
            <a:spLocks noGrp="1"/>
          </p:cNvSpPr>
          <p:nvPr>
            <p:ph idx="13"/>
          </p:nvPr>
        </p:nvSpPr>
        <p:spPr>
          <a:xfrm>
            <a:off x="6198672" y="962526"/>
            <a:ext cx="5678905" cy="5459278"/>
          </a:xfrm>
          <a:prstGeom prst="rect">
            <a:avLst/>
          </a:prstGeom>
        </p:spPr>
        <p:txBody>
          <a:bodyPr lIns="0" tIns="0" rIns="0" bIns="0"/>
          <a:lstStyle>
            <a:lvl1pPr marL="171446" indent="-171446">
              <a:tabLst>
                <a:tab pos="104772" algn="l"/>
              </a:tabLst>
              <a:defRPr lang="en-US" sz="2000" kern="1200" dirty="0">
                <a:solidFill>
                  <a:schemeClr val="tx2">
                    <a:lumMod val="75000"/>
                  </a:schemeClr>
                </a:solidFill>
                <a:latin typeface="Arial" panose="020B0604020202020204" pitchFamily="34" charset="0"/>
                <a:ea typeface="Geneva" charset="0"/>
                <a:cs typeface="Arial" panose="020B0604020202020204" pitchFamily="34" charset="0"/>
              </a:defRPr>
            </a:lvl1pPr>
            <a:lvl2pPr marL="342891" indent="-171446">
              <a:tabLst/>
              <a:defRPr lang="en-US" sz="1800" kern="1200" dirty="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457189" indent="-114297">
              <a:buFont typeface="Arial" charset="0"/>
              <a:buChar char="•"/>
              <a:tabLst/>
              <a:defRPr sz="1600">
                <a:solidFill>
                  <a:schemeClr val="accent2">
                    <a:lumMod val="50000"/>
                  </a:schemeClr>
                </a:solidFill>
              </a:defRPr>
            </a:lvl3pPr>
            <a:lvl4pPr marL="571486" indent="0">
              <a:buNone/>
              <a:tabLst/>
              <a:defRPr sz="1400">
                <a:solidFill>
                  <a:schemeClr val="accent6">
                    <a:lumMod val="50000"/>
                  </a:schemeClr>
                </a:solidFill>
              </a:defRPr>
            </a:lvl4pPr>
            <a:lvl5pPr marL="687370" indent="0">
              <a:buFont typeface="Arial"/>
              <a:buNone/>
              <a:tabLst/>
              <a:defRPr lang="en-US" sz="1400" kern="1200" dirty="0">
                <a:solidFill>
                  <a:srgbClr val="505050"/>
                </a:solidFill>
                <a:latin typeface="Helvetica"/>
                <a:ea typeface="ＭＳ Ｐゴシック" charset="0"/>
                <a:cs typeface="ＭＳ Ｐゴシック" charset="0"/>
              </a:defRPr>
            </a:lvl5pPr>
          </a:lstStyle>
          <a:p>
            <a:pPr marL="171446" lvl="0" indent="-171446" algn="l" defTabSz="457189" rtl="0" eaLnBrk="1" fontAlgn="base" hangingPunct="1">
              <a:spcBef>
                <a:spcPct val="20000"/>
              </a:spcBef>
              <a:spcAft>
                <a:spcPct val="0"/>
              </a:spcAft>
              <a:buFont typeface="Arial" charset="0"/>
              <a:buChar char="•"/>
              <a:tabLst>
                <a:tab pos="104772" algn="l"/>
              </a:tabLst>
            </a:pPr>
            <a:r>
              <a:rPr lang="en-US" dirty="0"/>
              <a:t>Click to edit Master text styles</a:t>
            </a:r>
          </a:p>
          <a:p>
            <a:pPr marL="342891" lvl="1" indent="-171446" algn="l" defTabSz="457189" rtl="0" eaLnBrk="1" fontAlgn="base" hangingPunct="1">
              <a:spcBef>
                <a:spcPct val="20000"/>
              </a:spcBef>
              <a:spcAft>
                <a:spcPct val="0"/>
              </a:spcAft>
              <a:buFont typeface="Arial" charset="0"/>
              <a:buChar char="–"/>
              <a:tabLst/>
            </a:pPr>
            <a:r>
              <a:rPr lang="en-US" dirty="0"/>
              <a:t>Second level</a:t>
            </a:r>
          </a:p>
          <a:p>
            <a:pPr lvl="2"/>
            <a:r>
              <a:rPr lang="en-US" dirty="0"/>
              <a:t>Third level</a:t>
            </a:r>
          </a:p>
          <a:p>
            <a:pPr lvl="3"/>
            <a:r>
              <a:rPr lang="en-US" dirty="0"/>
              <a:t>Fourth level</a:t>
            </a:r>
          </a:p>
          <a:p>
            <a:pPr marL="1031849" lvl="4" indent="-344479" algn="l" defTabSz="457189" rtl="0" eaLnBrk="1" fontAlgn="base" hangingPunct="1">
              <a:spcBef>
                <a:spcPct val="20000"/>
              </a:spcBef>
              <a:spcAft>
                <a:spcPct val="0"/>
              </a:spcAft>
              <a:buFont typeface="Arial"/>
              <a:buNone/>
              <a:tabLst/>
            </a:pPr>
            <a:r>
              <a:rPr lang="en-US" dirty="0"/>
              <a:t>Fifth level</a:t>
            </a:r>
          </a:p>
        </p:txBody>
      </p:sp>
      <p:sp>
        <p:nvSpPr>
          <p:cNvPr id="3" name="Google Shape;94;p2">
            <a:extLst>
              <a:ext uri="{FF2B5EF4-FFF2-40B4-BE49-F238E27FC236}">
                <a16:creationId xmlns:a16="http://schemas.microsoft.com/office/drawing/2014/main" id="{3C4FC164-A1A6-BBE8-8E0E-01DBA8330A22}"/>
              </a:ext>
            </a:extLst>
          </p:cNvPr>
          <p:cNvSpPr/>
          <p:nvPr userDrawn="1"/>
        </p:nvSpPr>
        <p:spPr>
          <a:xfrm>
            <a:off x="3488160" y="6516480"/>
            <a:ext cx="4999680" cy="303480"/>
          </a:xfrm>
          <a:prstGeom prst="rect">
            <a:avLst/>
          </a:prstGeom>
          <a:noFill/>
          <a:ln>
            <a:noFill/>
          </a:ln>
        </p:spPr>
        <p:txBody>
          <a:bodyPr spcFirstLastPara="1" wrap="square" lIns="90000" tIns="45000" rIns="90000" bIns="45000" anchor="t" anchorCtr="0">
            <a:spAutoFit/>
          </a:bodyPr>
          <a:lstStyle/>
          <a:p>
            <a:pPr marL="0" marR="0" lvl="0" indent="0" algn="ctr" rtl="0">
              <a:spcBef>
                <a:spcPts val="0"/>
              </a:spcBef>
              <a:spcAft>
                <a:spcPts val="0"/>
              </a:spcAft>
              <a:buNone/>
            </a:pPr>
            <a:r>
              <a:rPr lang="en-US" sz="1400" dirty="0">
                <a:solidFill>
                  <a:srgbClr val="000000"/>
                </a:solidFill>
                <a:latin typeface="Calibri"/>
                <a:ea typeface="Calibri"/>
                <a:cs typeface="Calibri"/>
                <a:sym typeface="Calibri"/>
              </a:rPr>
              <a:t>Peter Kammel – PIONEER – ATAR Readout</a:t>
            </a:r>
            <a:endParaRPr lang="en-US" sz="1400" dirty="0">
              <a:solidFill>
                <a:schemeClr val="dk1"/>
              </a:solidFill>
              <a:latin typeface="Arial"/>
              <a:ea typeface="Arial"/>
              <a:cs typeface="Arial"/>
              <a:sym typeface="Arial"/>
            </a:endParaRPr>
          </a:p>
        </p:txBody>
      </p:sp>
      <p:pic>
        <p:nvPicPr>
          <p:cNvPr id="6" name="Picture 5">
            <a:extLst>
              <a:ext uri="{FF2B5EF4-FFF2-40B4-BE49-F238E27FC236}">
                <a16:creationId xmlns:a16="http://schemas.microsoft.com/office/drawing/2014/main" id="{6991A059-1DE1-B377-AF56-84830AEB8C2D}"/>
              </a:ext>
            </a:extLst>
          </p:cNvPr>
          <p:cNvPicPr>
            <a:picLocks noChangeAspect="1"/>
          </p:cNvPicPr>
          <p:nvPr userDrawn="1"/>
        </p:nvPicPr>
        <p:blipFill>
          <a:blip r:embed="rId2"/>
          <a:stretch>
            <a:fillRect/>
          </a:stretch>
        </p:blipFill>
        <p:spPr>
          <a:xfrm>
            <a:off x="10562969" y="75043"/>
            <a:ext cx="1583849" cy="277969"/>
          </a:xfrm>
          <a:prstGeom prst="rect">
            <a:avLst/>
          </a:prstGeom>
          <a:ln>
            <a:noFill/>
          </a:ln>
          <a:scene3d>
            <a:camera prst="orthographicFront"/>
            <a:lightRig rig="threePt" dir="t"/>
          </a:scene3d>
          <a:sp3d/>
        </p:spPr>
      </p:pic>
    </p:spTree>
    <p:extLst>
      <p:ext uri="{BB962C8B-B14F-4D97-AF65-F5344CB8AC3E}">
        <p14:creationId xmlns:p14="http://schemas.microsoft.com/office/powerpoint/2010/main" val="587884504"/>
      </p:ext>
    </p:extLst>
  </p:cSld>
  <p:clrMapOvr>
    <a:masterClrMapping/>
  </p:clrMapOvr>
  <p:hf hd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6" name="Slide Number Placeholder 5"/>
          <p:cNvSpPr>
            <a:spLocks noGrp="1"/>
          </p:cNvSpPr>
          <p:nvPr>
            <p:ph type="sldNum" sz="quarter" idx="4"/>
          </p:nvPr>
        </p:nvSpPr>
        <p:spPr>
          <a:xfrm>
            <a:off x="11469657" y="6549578"/>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8600019" y="4477484"/>
            <a:ext cx="1435100"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2400" dirty="0"/>
          </a:p>
        </p:txBody>
      </p:sp>
      <p:sp>
        <p:nvSpPr>
          <p:cNvPr id="2" name="Rectangle 1"/>
          <p:cNvSpPr/>
          <p:nvPr/>
        </p:nvSpPr>
        <p:spPr>
          <a:xfrm>
            <a:off x="231419" y="6258863"/>
            <a:ext cx="1355340" cy="2453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23487639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Lst>
  <p:hf hdr="0"/>
  <p:txStyles>
    <p:titleStyle>
      <a:lvl1pPr algn="l" defTabSz="457189"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189"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189"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377"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566"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754" algn="l" defTabSz="457189"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891" indent="-342891" algn="l" defTabSz="457189"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32" indent="-285744" algn="l" defTabSz="457189"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2971" indent="-228594" algn="l" defTabSz="457189"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160" indent="-228594" algn="l" defTabSz="457189"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349" indent="-228594" algn="l" defTabSz="457189"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4.png"/><Relationship Id="rId7" Type="http://schemas.openxmlformats.org/officeDocument/2006/relationships/image" Target="../media/image40.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2.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AB71A4E6-F145-BA20-9619-1C713185B78F}"/>
              </a:ext>
            </a:extLst>
          </p:cNvPr>
          <p:cNvSpPr>
            <a:spLocks noGrp="1"/>
          </p:cNvSpPr>
          <p:nvPr>
            <p:ph type="body" sz="quarter" idx="10"/>
          </p:nvPr>
        </p:nvSpPr>
        <p:spPr>
          <a:xfrm>
            <a:off x="198786" y="2895686"/>
            <a:ext cx="11589424" cy="1529241"/>
          </a:xfrm>
        </p:spPr>
        <p:txBody>
          <a:bodyPr/>
          <a:lstStyle/>
          <a:p>
            <a:r>
              <a:rPr lang="en-US" sz="1800" dirty="0">
                <a:solidFill>
                  <a:schemeClr val="accent6">
                    <a:lumMod val="75000"/>
                  </a:schemeClr>
                </a:solidFill>
              </a:rPr>
              <a:t>Representing ATAR team: UCSC, UW, BNL</a:t>
            </a:r>
          </a:p>
          <a:p>
            <a:r>
              <a:rPr lang="en-US" sz="1800" dirty="0">
                <a:solidFill>
                  <a:schemeClr val="accent6">
                    <a:lumMod val="75000"/>
                  </a:schemeClr>
                </a:solidFill>
              </a:rPr>
              <a:t>Simone, thanks for your slides !</a:t>
            </a:r>
          </a:p>
          <a:p>
            <a:r>
              <a:rPr lang="en-US" sz="1800" dirty="0">
                <a:solidFill>
                  <a:schemeClr val="accent6">
                    <a:lumMod val="75000"/>
                  </a:schemeClr>
                </a:solidFill>
              </a:rPr>
              <a:t>UW: Theresa, David P., Tim van W., Marcel and Ryan</a:t>
            </a:r>
          </a:p>
        </p:txBody>
      </p:sp>
      <p:sp>
        <p:nvSpPr>
          <p:cNvPr id="9" name="Text Placeholder 8">
            <a:extLst>
              <a:ext uri="{FF2B5EF4-FFF2-40B4-BE49-F238E27FC236}">
                <a16:creationId xmlns:a16="http://schemas.microsoft.com/office/drawing/2014/main" id="{A9442405-1B00-CB6E-E9C4-88D9ECF0FFA3}"/>
              </a:ext>
            </a:extLst>
          </p:cNvPr>
          <p:cNvSpPr>
            <a:spLocks noGrp="1"/>
          </p:cNvSpPr>
          <p:nvPr>
            <p:ph type="body" sz="quarter" idx="11"/>
          </p:nvPr>
        </p:nvSpPr>
        <p:spPr/>
        <p:txBody>
          <a:bodyPr>
            <a:normAutofit fontScale="92500" lnSpcReduction="20000"/>
          </a:bodyPr>
          <a:lstStyle/>
          <a:p>
            <a:r>
              <a:rPr lang="en-US" dirty="0"/>
              <a:t>ATAR Readout</a:t>
            </a:r>
          </a:p>
          <a:p>
            <a:r>
              <a:rPr lang="en-US" sz="2000" b="0" dirty="0"/>
              <a:t>Peter Kammel</a:t>
            </a:r>
          </a:p>
        </p:txBody>
      </p:sp>
    </p:spTree>
    <p:extLst>
      <p:ext uri="{BB962C8B-B14F-4D97-AF65-F5344CB8AC3E}">
        <p14:creationId xmlns:p14="http://schemas.microsoft.com/office/powerpoint/2010/main" val="2727764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B7837-BA7E-1A88-E979-1EE503037AAB}"/>
              </a:ext>
            </a:extLst>
          </p:cNvPr>
          <p:cNvSpPr>
            <a:spLocks noGrp="1"/>
          </p:cNvSpPr>
          <p:nvPr>
            <p:ph type="title"/>
          </p:nvPr>
        </p:nvSpPr>
        <p:spPr>
          <a:xfrm>
            <a:off x="304801" y="123885"/>
            <a:ext cx="2684205" cy="557705"/>
          </a:xfrm>
          <a:prstGeom prst="rect">
            <a:avLst/>
          </a:prstGeom>
        </p:spPr>
        <p:txBody>
          <a:bodyPr/>
          <a:lstStyle/>
          <a:p>
            <a:r>
              <a:rPr lang="en-US" dirty="0"/>
              <a:t>UW Flex Tests</a:t>
            </a:r>
          </a:p>
        </p:txBody>
      </p:sp>
      <p:sp>
        <p:nvSpPr>
          <p:cNvPr id="3" name="Content Placeholder 2">
            <a:extLst>
              <a:ext uri="{FF2B5EF4-FFF2-40B4-BE49-F238E27FC236}">
                <a16:creationId xmlns:a16="http://schemas.microsoft.com/office/drawing/2014/main" id="{CE18C86C-A91E-3F23-7436-99FCE105FC11}"/>
              </a:ext>
            </a:extLst>
          </p:cNvPr>
          <p:cNvSpPr>
            <a:spLocks noGrp="1"/>
          </p:cNvSpPr>
          <p:nvPr>
            <p:ph idx="1"/>
          </p:nvPr>
        </p:nvSpPr>
        <p:spPr>
          <a:xfrm>
            <a:off x="231466" y="1009650"/>
            <a:ext cx="4730749" cy="5445612"/>
          </a:xfrm>
        </p:spPr>
        <p:txBody>
          <a:bodyPr/>
          <a:lstStyle/>
          <a:p>
            <a:r>
              <a:rPr lang="en-US" dirty="0"/>
              <a:t>Tests </a:t>
            </a:r>
            <a:r>
              <a:rPr lang="en-US" sz="1800" dirty="0"/>
              <a:t>(clean set-up, 10 cm flex)</a:t>
            </a:r>
          </a:p>
          <a:p>
            <a:pPr lvl="1"/>
            <a:r>
              <a:rPr lang="en-US" sz="1600" dirty="0"/>
              <a:t>Pulse injection</a:t>
            </a:r>
          </a:p>
          <a:p>
            <a:pPr lvl="1"/>
            <a:r>
              <a:rPr lang="en-US" sz="1600" dirty="0"/>
              <a:t>RF generator</a:t>
            </a:r>
          </a:p>
          <a:p>
            <a:pPr marL="0" indent="0">
              <a:buNone/>
            </a:pPr>
            <a:endParaRPr lang="en-US" dirty="0"/>
          </a:p>
          <a:p>
            <a:r>
              <a:rPr lang="en-US" dirty="0"/>
              <a:t>First prelim. Results</a:t>
            </a:r>
          </a:p>
          <a:p>
            <a:pPr lvl="1"/>
            <a:r>
              <a:rPr lang="en-US" sz="1600" dirty="0"/>
              <a:t>233 MHz ~ 1.5 ns</a:t>
            </a:r>
          </a:p>
          <a:p>
            <a:pPr lvl="2"/>
            <a:r>
              <a:rPr lang="en-US" sz="1400" dirty="0"/>
              <a:t>far cross talk and next neighbor &lt;1%, 300µm pitch</a:t>
            </a:r>
          </a:p>
          <a:p>
            <a:pPr lvl="2"/>
            <a:r>
              <a:rPr lang="en-US" sz="1400" dirty="0"/>
              <a:t>far cross talk &lt; 1.6%, NN &lt; 8%, 100µm pitch </a:t>
            </a:r>
          </a:p>
          <a:p>
            <a:pPr lvl="1"/>
            <a:r>
              <a:rPr lang="en-US" sz="1600" dirty="0"/>
              <a:t>But strong frequency dependency</a:t>
            </a:r>
          </a:p>
          <a:p>
            <a:pPr lvl="2"/>
            <a:r>
              <a:rPr lang="en-US" sz="1400" dirty="0"/>
              <a:t>We might get away, but better be careful</a:t>
            </a:r>
            <a:endParaRPr lang="en-US" dirty="0"/>
          </a:p>
          <a:p>
            <a:pPr lvl="1"/>
            <a:r>
              <a:rPr lang="en-US" sz="1600" dirty="0"/>
              <a:t>syst. measurements with new setup starting</a:t>
            </a:r>
          </a:p>
          <a:p>
            <a:pPr marL="0" indent="0">
              <a:buNone/>
            </a:pPr>
            <a:endParaRPr lang="en-US" dirty="0"/>
          </a:p>
          <a:p>
            <a:r>
              <a:rPr lang="en-US" dirty="0"/>
              <a:t>Further plans</a:t>
            </a:r>
          </a:p>
          <a:p>
            <a:pPr lvl="1"/>
            <a:r>
              <a:rPr lang="en-US" sz="1600" dirty="0"/>
              <a:t>Match flex impedance</a:t>
            </a:r>
          </a:p>
          <a:p>
            <a:pPr lvl="1"/>
            <a:r>
              <a:rPr lang="en-US" sz="1600" dirty="0"/>
              <a:t>Measure with </a:t>
            </a:r>
            <a:r>
              <a:rPr lang="en-US" sz="1600" dirty="0" err="1"/>
              <a:t>pFEB</a:t>
            </a:r>
            <a:r>
              <a:rPr lang="en-US" sz="1600" dirty="0"/>
              <a:t> and LGAD</a:t>
            </a:r>
          </a:p>
          <a:p>
            <a:pPr lvl="1"/>
            <a:r>
              <a:rPr lang="en-US" sz="1600" dirty="0"/>
              <a:t>Design optimized flex</a:t>
            </a:r>
          </a:p>
          <a:p>
            <a:pPr lvl="1"/>
            <a:endParaRPr lang="en-US" dirty="0"/>
          </a:p>
        </p:txBody>
      </p:sp>
      <p:sp>
        <p:nvSpPr>
          <p:cNvPr id="4" name="Slide Number Placeholder 3">
            <a:extLst>
              <a:ext uri="{FF2B5EF4-FFF2-40B4-BE49-F238E27FC236}">
                <a16:creationId xmlns:a16="http://schemas.microsoft.com/office/drawing/2014/main" id="{BCDBBA31-CB73-D554-99A6-2A6C2449D159}"/>
              </a:ext>
            </a:extLst>
          </p:cNvPr>
          <p:cNvSpPr>
            <a:spLocks noGrp="1"/>
          </p:cNvSpPr>
          <p:nvPr>
            <p:ph type="sldNum" sz="quarter" idx="12"/>
          </p:nvPr>
        </p:nvSpPr>
        <p:spPr/>
        <p:txBody>
          <a:bodyPr/>
          <a:lstStyle/>
          <a:p>
            <a:pPr>
              <a:defRPr/>
            </a:pPr>
            <a:fld id="{148C009B-CB69-E04A-B9B3-34B26D69E9CF}" type="slidenum">
              <a:rPr lang="en-US" smtClean="0"/>
              <a:pPr>
                <a:defRPr/>
              </a:pPr>
              <a:t>10</a:t>
            </a:fld>
            <a:endParaRPr lang="en-US" dirty="0"/>
          </a:p>
        </p:txBody>
      </p:sp>
      <p:sp>
        <p:nvSpPr>
          <p:cNvPr id="17" name="TextBox 16">
            <a:extLst>
              <a:ext uri="{FF2B5EF4-FFF2-40B4-BE49-F238E27FC236}">
                <a16:creationId xmlns:a16="http://schemas.microsoft.com/office/drawing/2014/main" id="{4B7F7319-5FA2-DC93-82E1-9BD556B92833}"/>
              </a:ext>
            </a:extLst>
          </p:cNvPr>
          <p:cNvSpPr txBox="1"/>
          <p:nvPr/>
        </p:nvSpPr>
        <p:spPr>
          <a:xfrm>
            <a:off x="6592856" y="1692077"/>
            <a:ext cx="960407" cy="307777"/>
          </a:xfrm>
          <a:prstGeom prst="rect">
            <a:avLst/>
          </a:prstGeom>
          <a:noFill/>
        </p:spPr>
        <p:txBody>
          <a:bodyPr wrap="square" rtlCol="0">
            <a:spAutoFit/>
          </a:bodyPr>
          <a:lstStyle/>
          <a:p>
            <a:r>
              <a:rPr lang="en-US" dirty="0">
                <a:solidFill>
                  <a:schemeClr val="bg1"/>
                </a:solidFill>
              </a:rPr>
              <a:t>10 cm</a:t>
            </a:r>
          </a:p>
        </p:txBody>
      </p:sp>
      <p:pic>
        <p:nvPicPr>
          <p:cNvPr id="5" name="Picture 4">
            <a:extLst>
              <a:ext uri="{FF2B5EF4-FFF2-40B4-BE49-F238E27FC236}">
                <a16:creationId xmlns:a16="http://schemas.microsoft.com/office/drawing/2014/main" id="{D925F155-4480-9603-A2D2-FDE7AC929FE7}"/>
              </a:ext>
            </a:extLst>
          </p:cNvPr>
          <p:cNvPicPr>
            <a:picLocks noChangeAspect="1"/>
          </p:cNvPicPr>
          <p:nvPr/>
        </p:nvPicPr>
        <p:blipFill>
          <a:blip r:embed="rId2"/>
          <a:stretch>
            <a:fillRect/>
          </a:stretch>
        </p:blipFill>
        <p:spPr>
          <a:xfrm>
            <a:off x="4983283" y="402738"/>
            <a:ext cx="2202720" cy="2591264"/>
          </a:xfrm>
          <a:prstGeom prst="rect">
            <a:avLst/>
          </a:prstGeom>
          <a:noFill/>
          <a:ln>
            <a:solidFill>
              <a:schemeClr val="accent2">
                <a:lumMod val="50000"/>
              </a:schemeClr>
            </a:solidFill>
          </a:ln>
          <a:effectLst>
            <a:outerShdw blurRad="50800" dist="38100" dir="2700000" algn="tl" rotWithShape="0">
              <a:prstClr val="black">
                <a:alpha val="40000"/>
              </a:prstClr>
            </a:outerShdw>
          </a:effectLst>
        </p:spPr>
      </p:pic>
      <p:pic>
        <p:nvPicPr>
          <p:cNvPr id="34" name="Picture 33">
            <a:extLst>
              <a:ext uri="{FF2B5EF4-FFF2-40B4-BE49-F238E27FC236}">
                <a16:creationId xmlns:a16="http://schemas.microsoft.com/office/drawing/2014/main" id="{85D82679-13E1-B955-B423-313E251471F7}"/>
              </a:ext>
            </a:extLst>
          </p:cNvPr>
          <p:cNvPicPr>
            <a:picLocks noChangeAspect="1"/>
          </p:cNvPicPr>
          <p:nvPr/>
        </p:nvPicPr>
        <p:blipFill>
          <a:blip r:embed="rId3"/>
          <a:stretch>
            <a:fillRect/>
          </a:stretch>
        </p:blipFill>
        <p:spPr>
          <a:xfrm>
            <a:off x="8331813" y="390151"/>
            <a:ext cx="3481665" cy="2603851"/>
          </a:xfrm>
          <a:prstGeom prst="rect">
            <a:avLst/>
          </a:prstGeom>
          <a:noFill/>
          <a:ln>
            <a:solidFill>
              <a:schemeClr val="accent2">
                <a:lumMod val="50000"/>
              </a:schemeClr>
            </a:solidFill>
          </a:ln>
          <a:effectLst>
            <a:outerShdw blurRad="50800" dist="38100" dir="2700000" algn="tl" rotWithShape="0">
              <a:prstClr val="black">
                <a:alpha val="40000"/>
              </a:prstClr>
            </a:outerShdw>
          </a:effectLst>
        </p:spPr>
      </p:pic>
      <p:pic>
        <p:nvPicPr>
          <p:cNvPr id="1026" name="Picture 2">
            <a:extLst>
              <a:ext uri="{FF2B5EF4-FFF2-40B4-BE49-F238E27FC236}">
                <a16:creationId xmlns:a16="http://schemas.microsoft.com/office/drawing/2014/main" id="{963750AC-62DE-7919-CA4D-091F898DC1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1472" y="3237256"/>
            <a:ext cx="3686563" cy="2279368"/>
          </a:xfrm>
          <a:prstGeom prst="rect">
            <a:avLst/>
          </a:prstGeom>
          <a:noFill/>
          <a:ln>
            <a:solidFill>
              <a:schemeClr val="accent2">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CC7B0C1-FD29-CF39-4D51-6731FA8278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43761" y="4541566"/>
            <a:ext cx="3578347" cy="2212460"/>
          </a:xfrm>
          <a:prstGeom prst="rect">
            <a:avLst/>
          </a:prstGeom>
          <a:noFill/>
          <a:ln>
            <a:solidFill>
              <a:schemeClr val="accent2">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CAECA2C9-02E3-A643-96E4-182E982558B3}"/>
              </a:ext>
            </a:extLst>
          </p:cNvPr>
          <p:cNvSpPr txBox="1"/>
          <p:nvPr/>
        </p:nvSpPr>
        <p:spPr>
          <a:xfrm>
            <a:off x="9320981" y="3732456"/>
            <a:ext cx="2227006" cy="307777"/>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a:t>Measurements 6/18/2024</a:t>
            </a:r>
          </a:p>
        </p:txBody>
      </p:sp>
    </p:spTree>
    <p:extLst>
      <p:ext uri="{BB962C8B-B14F-4D97-AF65-F5344CB8AC3E}">
        <p14:creationId xmlns:p14="http://schemas.microsoft.com/office/powerpoint/2010/main" val="1426460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D8A75-F1E6-4E09-196C-D1A7D331FC69}"/>
              </a:ext>
            </a:extLst>
          </p:cNvPr>
          <p:cNvSpPr>
            <a:spLocks noGrp="1"/>
          </p:cNvSpPr>
          <p:nvPr>
            <p:ph type="title"/>
          </p:nvPr>
        </p:nvSpPr>
        <p:spPr>
          <a:xfrm>
            <a:off x="304803" y="154515"/>
            <a:ext cx="4718753" cy="557705"/>
          </a:xfrm>
          <a:prstGeom prst="rect">
            <a:avLst/>
          </a:prstGeom>
        </p:spPr>
        <p:txBody>
          <a:bodyPr/>
          <a:lstStyle/>
          <a:p>
            <a:r>
              <a:rPr lang="en-US" dirty="0"/>
              <a:t>Digitizer HD-Soc from Nalu</a:t>
            </a:r>
          </a:p>
        </p:txBody>
      </p:sp>
      <p:sp>
        <p:nvSpPr>
          <p:cNvPr id="3" name="Content Placeholder 2">
            <a:extLst>
              <a:ext uri="{FF2B5EF4-FFF2-40B4-BE49-F238E27FC236}">
                <a16:creationId xmlns:a16="http://schemas.microsoft.com/office/drawing/2014/main" id="{51E0E9FE-D49B-C35F-5204-09E1CC14CCA0}"/>
              </a:ext>
            </a:extLst>
          </p:cNvPr>
          <p:cNvSpPr>
            <a:spLocks noGrp="1"/>
          </p:cNvSpPr>
          <p:nvPr>
            <p:ph idx="1"/>
          </p:nvPr>
        </p:nvSpPr>
        <p:spPr/>
        <p:txBody>
          <a:bodyPr/>
          <a:lstStyle/>
          <a:p>
            <a:r>
              <a:rPr lang="en-US" sz="1800" dirty="0"/>
              <a:t>HD-SoC from Nalu Scientific in evaluation at UCSC:</a:t>
            </a:r>
          </a:p>
          <a:p>
            <a:pPr lvl="1"/>
            <a:r>
              <a:rPr lang="en-US" sz="1600" dirty="0"/>
              <a:t>32 channel (Next version: 64 channels)</a:t>
            </a:r>
          </a:p>
          <a:p>
            <a:pPr lvl="1"/>
            <a:r>
              <a:rPr lang="en-US" sz="1600" dirty="0"/>
              <a:t>1Gs/s digitizer chip (might be up to 2Gs/s)</a:t>
            </a:r>
          </a:p>
          <a:p>
            <a:pPr lvl="1"/>
            <a:r>
              <a:rPr lang="en-US" sz="1600" dirty="0"/>
              <a:t>Buffer length 1024: 1 us window</a:t>
            </a:r>
          </a:p>
          <a:p>
            <a:pPr lvl="1"/>
            <a:r>
              <a:rPr lang="en-US" sz="1600" dirty="0"/>
              <a:t>2.5 </a:t>
            </a:r>
            <a:r>
              <a:rPr lang="en-US" sz="1600" dirty="0" err="1"/>
              <a:t>Vpp</a:t>
            </a:r>
            <a:r>
              <a:rPr lang="en-US" sz="1600" dirty="0"/>
              <a:t>, 12-bits</a:t>
            </a:r>
          </a:p>
          <a:p>
            <a:r>
              <a:rPr lang="en-US" sz="1800" dirty="0"/>
              <a:t>Collaboration with Nalu Scientific to understand the triggering capabilities of the chip</a:t>
            </a:r>
          </a:p>
          <a:p>
            <a:pPr lvl="1"/>
            <a:r>
              <a:rPr lang="en-US" sz="1600" dirty="0"/>
              <a:t>Trying the right firmware/software recipe to get to 2Gs/s</a:t>
            </a:r>
          </a:p>
          <a:p>
            <a:pPr lvl="1"/>
            <a:endParaRPr lang="en-US" sz="1600" dirty="0"/>
          </a:p>
          <a:p>
            <a:endParaRPr lang="en-US" sz="1800" dirty="0"/>
          </a:p>
          <a:p>
            <a:r>
              <a:rPr lang="en-US" sz="1800" dirty="0"/>
              <a:t>FAST3 and HD-Soc tested at SSRL</a:t>
            </a:r>
          </a:p>
          <a:p>
            <a:pPr lvl="1"/>
            <a:r>
              <a:rPr lang="en-US" sz="1600" dirty="0"/>
              <a:t>using oscilloscope and HD-SOC digitizer</a:t>
            </a:r>
          </a:p>
          <a:p>
            <a:pPr lvl="2"/>
            <a:r>
              <a:rPr lang="en-US" sz="1400" dirty="0"/>
              <a:t>Test-beam two weeks ago, will analyze data in the next months</a:t>
            </a:r>
          </a:p>
          <a:p>
            <a:pPr lvl="1"/>
            <a:r>
              <a:rPr lang="en-US" sz="1600" dirty="0"/>
              <a:t>Single pad HPK 3.1 and HPK AC-LGAD 2 cm strips </a:t>
            </a:r>
          </a:p>
          <a:p>
            <a:pPr lvl="1"/>
            <a:r>
              <a:rPr lang="en-US" sz="1600" dirty="0"/>
              <a:t>Result of FAST3 and HD-SoC, 1us of time window</a:t>
            </a:r>
          </a:p>
          <a:p>
            <a:pPr lvl="2"/>
            <a:r>
              <a:rPr lang="en-US" sz="1400" dirty="0"/>
              <a:t>Useful to test repetition rate capabilities of this setup</a:t>
            </a:r>
          </a:p>
          <a:p>
            <a:endParaRPr lang="en-US" dirty="0"/>
          </a:p>
        </p:txBody>
      </p:sp>
      <p:sp>
        <p:nvSpPr>
          <p:cNvPr id="4" name="Slide Number Placeholder 3">
            <a:extLst>
              <a:ext uri="{FF2B5EF4-FFF2-40B4-BE49-F238E27FC236}">
                <a16:creationId xmlns:a16="http://schemas.microsoft.com/office/drawing/2014/main" id="{B2EEA74B-2458-77A0-0E89-6F8FDA22EFB7}"/>
              </a:ext>
            </a:extLst>
          </p:cNvPr>
          <p:cNvSpPr>
            <a:spLocks noGrp="1"/>
          </p:cNvSpPr>
          <p:nvPr>
            <p:ph type="sldNum" sz="quarter" idx="12"/>
          </p:nvPr>
        </p:nvSpPr>
        <p:spPr/>
        <p:txBody>
          <a:bodyPr/>
          <a:lstStyle/>
          <a:p>
            <a:pPr>
              <a:defRPr/>
            </a:pPr>
            <a:fld id="{148C009B-CB69-E04A-B9B3-34B26D69E9CF}" type="slidenum">
              <a:rPr lang="en-US" smtClean="0"/>
              <a:pPr>
                <a:defRPr/>
              </a:pPr>
              <a:t>11</a:t>
            </a:fld>
            <a:endParaRPr lang="en-US" dirty="0"/>
          </a:p>
        </p:txBody>
      </p:sp>
      <p:pic>
        <p:nvPicPr>
          <p:cNvPr id="9" name="Picture 8">
            <a:extLst>
              <a:ext uri="{FF2B5EF4-FFF2-40B4-BE49-F238E27FC236}">
                <a16:creationId xmlns:a16="http://schemas.microsoft.com/office/drawing/2014/main" id="{0E17546D-D5B7-FE0B-2C9A-2EF281241A5D}"/>
              </a:ext>
            </a:extLst>
          </p:cNvPr>
          <p:cNvPicPr>
            <a:picLocks noChangeAspect="1"/>
          </p:cNvPicPr>
          <p:nvPr/>
        </p:nvPicPr>
        <p:blipFill>
          <a:blip r:embed="rId2"/>
          <a:stretch>
            <a:fillRect/>
          </a:stretch>
        </p:blipFill>
        <p:spPr>
          <a:xfrm>
            <a:off x="6204002" y="1153773"/>
            <a:ext cx="4324554" cy="2354380"/>
          </a:xfrm>
          <a:prstGeom prst="rect">
            <a:avLst/>
          </a:prstGeom>
        </p:spPr>
      </p:pic>
      <p:pic>
        <p:nvPicPr>
          <p:cNvPr id="11" name="Picture 10">
            <a:extLst>
              <a:ext uri="{FF2B5EF4-FFF2-40B4-BE49-F238E27FC236}">
                <a16:creationId xmlns:a16="http://schemas.microsoft.com/office/drawing/2014/main" id="{D92AC5F4-EDD1-1C64-29F2-796E665E6F14}"/>
              </a:ext>
            </a:extLst>
          </p:cNvPr>
          <p:cNvPicPr>
            <a:picLocks noChangeAspect="1"/>
          </p:cNvPicPr>
          <p:nvPr/>
        </p:nvPicPr>
        <p:blipFill>
          <a:blip r:embed="rId3"/>
          <a:stretch>
            <a:fillRect/>
          </a:stretch>
        </p:blipFill>
        <p:spPr>
          <a:xfrm>
            <a:off x="6096000" y="4361636"/>
            <a:ext cx="4573494" cy="1907752"/>
          </a:xfrm>
          <a:prstGeom prst="rect">
            <a:avLst/>
          </a:prstGeom>
        </p:spPr>
      </p:pic>
      <p:pic>
        <p:nvPicPr>
          <p:cNvPr id="13" name="Picture 12">
            <a:extLst>
              <a:ext uri="{FF2B5EF4-FFF2-40B4-BE49-F238E27FC236}">
                <a16:creationId xmlns:a16="http://schemas.microsoft.com/office/drawing/2014/main" id="{4849264A-9932-9651-71A0-85AB66238EB2}"/>
              </a:ext>
            </a:extLst>
          </p:cNvPr>
          <p:cNvPicPr>
            <a:picLocks noChangeAspect="1"/>
          </p:cNvPicPr>
          <p:nvPr/>
        </p:nvPicPr>
        <p:blipFill>
          <a:blip r:embed="rId4"/>
          <a:stretch>
            <a:fillRect/>
          </a:stretch>
        </p:blipFill>
        <p:spPr>
          <a:xfrm>
            <a:off x="9943029" y="3839271"/>
            <a:ext cx="2079079" cy="1907752"/>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162F5135-C619-0E13-0E76-0DA99B966419}"/>
              </a:ext>
            </a:extLst>
          </p:cNvPr>
          <p:cNvSpPr txBox="1"/>
          <p:nvPr/>
        </p:nvSpPr>
        <p:spPr>
          <a:xfrm>
            <a:off x="304801" y="6329666"/>
            <a:ext cx="1676400" cy="338554"/>
          </a:xfrm>
          <a:prstGeom prst="rect">
            <a:avLst/>
          </a:prstGeom>
          <a:noFill/>
        </p:spPr>
        <p:txBody>
          <a:bodyPr wrap="square" rtlCol="0">
            <a:spAutoFit/>
          </a:bodyPr>
          <a:lstStyle/>
          <a:p>
            <a:r>
              <a:rPr lang="en-US" sz="1600" dirty="0">
                <a:solidFill>
                  <a:schemeClr val="accent4">
                    <a:lumMod val="50000"/>
                  </a:schemeClr>
                </a:solidFill>
                <a:latin typeface="Comic Sans MS" panose="030F0702030302020204" pitchFamily="66" charset="0"/>
              </a:rPr>
              <a:t>Simone, UCSC</a:t>
            </a:r>
          </a:p>
        </p:txBody>
      </p:sp>
      <p:pic>
        <p:nvPicPr>
          <p:cNvPr id="15" name="Picture 14">
            <a:extLst>
              <a:ext uri="{FF2B5EF4-FFF2-40B4-BE49-F238E27FC236}">
                <a16:creationId xmlns:a16="http://schemas.microsoft.com/office/drawing/2014/main" id="{B79A6440-D66E-99B7-806D-E3DB1B44B66E}"/>
              </a:ext>
            </a:extLst>
          </p:cNvPr>
          <p:cNvPicPr>
            <a:picLocks noChangeAspect="1"/>
          </p:cNvPicPr>
          <p:nvPr/>
        </p:nvPicPr>
        <p:blipFill>
          <a:blip r:embed="rId5"/>
          <a:stretch>
            <a:fillRect/>
          </a:stretch>
        </p:blipFill>
        <p:spPr>
          <a:xfrm>
            <a:off x="9943029" y="631408"/>
            <a:ext cx="1984990" cy="1801016"/>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79776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482BE-076D-293B-CB7C-683775E79E30}"/>
              </a:ext>
            </a:extLst>
          </p:cNvPr>
          <p:cNvSpPr>
            <a:spLocks noGrp="1"/>
          </p:cNvSpPr>
          <p:nvPr>
            <p:ph type="title"/>
          </p:nvPr>
        </p:nvSpPr>
        <p:spPr>
          <a:xfrm>
            <a:off x="304803" y="154515"/>
            <a:ext cx="3352797" cy="557705"/>
          </a:xfrm>
          <a:prstGeom prst="rect">
            <a:avLst/>
          </a:prstGeom>
        </p:spPr>
        <p:txBody>
          <a:bodyPr/>
          <a:lstStyle/>
          <a:p>
            <a:r>
              <a:rPr lang="en-US" dirty="0"/>
              <a:t>Parylene Coating</a:t>
            </a:r>
          </a:p>
        </p:txBody>
      </p:sp>
      <p:sp>
        <p:nvSpPr>
          <p:cNvPr id="3" name="Content Placeholder 2">
            <a:extLst>
              <a:ext uri="{FF2B5EF4-FFF2-40B4-BE49-F238E27FC236}">
                <a16:creationId xmlns:a16="http://schemas.microsoft.com/office/drawing/2014/main" id="{12DF1352-B797-A4E8-AB0E-C4D19AAFE992}"/>
              </a:ext>
            </a:extLst>
          </p:cNvPr>
          <p:cNvSpPr>
            <a:spLocks noGrp="1"/>
          </p:cNvSpPr>
          <p:nvPr>
            <p:ph idx="1"/>
          </p:nvPr>
        </p:nvSpPr>
        <p:spPr/>
        <p:txBody>
          <a:bodyPr/>
          <a:lstStyle/>
          <a:p>
            <a:r>
              <a:rPr lang="en-US" sz="1800" dirty="0"/>
              <a:t>Marcel applied 5um parylene to copper plates at Washington Nanofabrication Facility</a:t>
            </a:r>
          </a:p>
          <a:p>
            <a:r>
              <a:rPr lang="en-US" sz="1800" dirty="0"/>
              <a:t>Peter’s tests</a:t>
            </a:r>
          </a:p>
          <a:p>
            <a:pPr marL="171445" lvl="1" indent="0">
              <a:buNone/>
            </a:pPr>
            <a:r>
              <a:rPr lang="en-US" sz="900" b="1" i="0" u="none" strike="noStrike" baseline="0" dirty="0">
                <a:solidFill>
                  <a:srgbClr val="0000FF"/>
                </a:solidFill>
                <a:latin typeface="Arial-BoldMT"/>
              </a:rPr>
              <a:t>First plate</a:t>
            </a:r>
          </a:p>
          <a:p>
            <a:pPr marL="171445" lvl="1" indent="0">
              <a:buNone/>
            </a:pPr>
            <a:r>
              <a:rPr lang="en-US" sz="900" b="0" i="0" u="none" strike="noStrike" baseline="0" dirty="0">
                <a:solidFill>
                  <a:srgbClr val="000000"/>
                </a:solidFill>
                <a:latin typeface="ArialMT"/>
              </a:rPr>
              <a:t>I placed the parylene covered plate on the bare plate and applied HV with a chamber power supply, with a fast trip. I could reach 500 V, then the HV tripped. Afterwards, it tripped at 400 and then at 350V.</a:t>
            </a:r>
          </a:p>
          <a:p>
            <a:pPr marL="171445" lvl="1" indent="0">
              <a:buNone/>
            </a:pPr>
            <a:r>
              <a:rPr lang="en-US" sz="900" b="1" i="0" u="none" strike="noStrike" baseline="0" dirty="0">
                <a:solidFill>
                  <a:srgbClr val="0000FF"/>
                </a:solidFill>
                <a:latin typeface="Arial-BoldMT"/>
              </a:rPr>
              <a:t>Second plate</a:t>
            </a:r>
          </a:p>
          <a:p>
            <a:pPr marL="171445" lvl="1" indent="0">
              <a:buNone/>
            </a:pPr>
            <a:r>
              <a:rPr lang="en-US" sz="900" b="0" i="0" u="none" strike="noStrike" baseline="0" dirty="0">
                <a:solidFill>
                  <a:srgbClr val="000000"/>
                </a:solidFill>
                <a:latin typeface="ArialMT"/>
              </a:rPr>
              <a:t>The 2nd plate was better (with the same bare copper plate). I left it on 500V for 30-40 min, and then ramped up to 800V, at which point it tripped. Afterwards it always tripped at 350V. Apparently the spark destroys the</a:t>
            </a:r>
          </a:p>
          <a:p>
            <a:pPr marL="171445" lvl="1" indent="0">
              <a:buNone/>
            </a:pPr>
            <a:r>
              <a:rPr lang="en-US" sz="900" b="0" i="0" u="none" strike="noStrike" baseline="0" dirty="0">
                <a:solidFill>
                  <a:srgbClr val="000000"/>
                </a:solidFill>
                <a:latin typeface="ArialMT"/>
              </a:rPr>
              <a:t>parylene cover, leading to lower dielectric strength.</a:t>
            </a:r>
          </a:p>
          <a:p>
            <a:pPr marL="171445" lvl="1" indent="0">
              <a:buNone/>
            </a:pPr>
            <a:r>
              <a:rPr lang="en-US" sz="900" b="0" i="0" u="none" strike="noStrike" baseline="0" dirty="0">
                <a:solidFill>
                  <a:srgbClr val="000000"/>
                </a:solidFill>
                <a:latin typeface="ArialMT"/>
              </a:rPr>
              <a:t>These are promising results and are reasonable relative to the quoted dielectric strength: 276 V/micron at</a:t>
            </a:r>
          </a:p>
          <a:p>
            <a:pPr marL="171445" lvl="1" indent="0">
              <a:buNone/>
            </a:pPr>
            <a:r>
              <a:rPr lang="en-US" sz="900" b="0" i="0" u="none" strike="noStrike" baseline="0" dirty="0">
                <a:solidFill>
                  <a:srgbClr val="000000"/>
                </a:solidFill>
                <a:latin typeface="ArialMT"/>
              </a:rPr>
              <a:t>25.4microns. Potential poorer performance can be due to our surface roughness. I suggest using 8 um in</a:t>
            </a:r>
          </a:p>
          <a:p>
            <a:pPr marL="171445" lvl="1" indent="0">
              <a:buNone/>
            </a:pPr>
            <a:r>
              <a:rPr lang="en-US" sz="900" b="0" i="0" u="none" strike="noStrike" baseline="0" dirty="0">
                <a:solidFill>
                  <a:srgbClr val="000000"/>
                </a:solidFill>
                <a:latin typeface="ArialMT"/>
              </a:rPr>
              <a:t>the future to play it safe.</a:t>
            </a:r>
          </a:p>
          <a:p>
            <a:pPr marL="0" indent="0" algn="l">
              <a:buNone/>
            </a:pPr>
            <a:endParaRPr lang="en-US" sz="900" dirty="0">
              <a:solidFill>
                <a:srgbClr val="000000"/>
              </a:solidFill>
              <a:latin typeface="ArialMT"/>
            </a:endParaRPr>
          </a:p>
          <a:p>
            <a:r>
              <a:rPr lang="en-US" sz="1800" dirty="0"/>
              <a:t>Produced boards for parylene coating</a:t>
            </a:r>
          </a:p>
          <a:p>
            <a:pPr lvl="1"/>
            <a:r>
              <a:rPr lang="en-US" sz="1600" dirty="0"/>
              <a:t>Example of Theresa’s board</a:t>
            </a:r>
          </a:p>
          <a:p>
            <a:pPr lvl="1"/>
            <a:r>
              <a:rPr lang="en-US" sz="1600" dirty="0"/>
              <a:t>Will be coated after I-V test</a:t>
            </a:r>
          </a:p>
          <a:p>
            <a:pPr lvl="1"/>
            <a:endParaRPr lang="en-US" sz="1600" dirty="0"/>
          </a:p>
          <a:p>
            <a:r>
              <a:rPr lang="en-US" sz="1800" dirty="0"/>
              <a:t>Marcel will try photolithography on parylene</a:t>
            </a:r>
          </a:p>
          <a:p>
            <a:pPr lvl="1"/>
            <a:r>
              <a:rPr lang="en-US" sz="1600" dirty="0"/>
              <a:t>That would allow selective coverage, no parylene over</a:t>
            </a:r>
            <a:br>
              <a:rPr lang="en-US" sz="1600" dirty="0"/>
            </a:br>
            <a:r>
              <a:rPr lang="en-US" sz="1600" dirty="0"/>
              <a:t>active LGAD region</a:t>
            </a:r>
          </a:p>
        </p:txBody>
      </p:sp>
      <p:sp>
        <p:nvSpPr>
          <p:cNvPr id="4" name="Slide Number Placeholder 3">
            <a:extLst>
              <a:ext uri="{FF2B5EF4-FFF2-40B4-BE49-F238E27FC236}">
                <a16:creationId xmlns:a16="http://schemas.microsoft.com/office/drawing/2014/main" id="{7F08B805-76A2-0C83-FF08-D84DE460AA9A}"/>
              </a:ext>
            </a:extLst>
          </p:cNvPr>
          <p:cNvSpPr>
            <a:spLocks noGrp="1"/>
          </p:cNvSpPr>
          <p:nvPr>
            <p:ph type="sldNum" sz="quarter" idx="12"/>
          </p:nvPr>
        </p:nvSpPr>
        <p:spPr/>
        <p:txBody>
          <a:bodyPr/>
          <a:lstStyle/>
          <a:p>
            <a:pPr>
              <a:defRPr/>
            </a:pPr>
            <a:fld id="{148C009B-CB69-E04A-B9B3-34B26D69E9CF}" type="slidenum">
              <a:rPr lang="en-US" smtClean="0"/>
              <a:pPr>
                <a:defRPr/>
              </a:pPr>
              <a:t>12</a:t>
            </a:fld>
            <a:endParaRPr lang="en-US" dirty="0"/>
          </a:p>
        </p:txBody>
      </p:sp>
      <p:pic>
        <p:nvPicPr>
          <p:cNvPr id="9" name="Picture 8">
            <a:extLst>
              <a:ext uri="{FF2B5EF4-FFF2-40B4-BE49-F238E27FC236}">
                <a16:creationId xmlns:a16="http://schemas.microsoft.com/office/drawing/2014/main" id="{25AB3919-7CD6-9597-F56C-BE51CAF4E84A}"/>
              </a:ext>
            </a:extLst>
          </p:cNvPr>
          <p:cNvPicPr>
            <a:picLocks noChangeAspect="1"/>
          </p:cNvPicPr>
          <p:nvPr/>
        </p:nvPicPr>
        <p:blipFill>
          <a:blip r:embed="rId2"/>
          <a:stretch>
            <a:fillRect/>
          </a:stretch>
        </p:blipFill>
        <p:spPr>
          <a:xfrm>
            <a:off x="9467210" y="2065587"/>
            <a:ext cx="2232203" cy="2784800"/>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7573B083-C910-3031-AFA4-DF521114E34C}"/>
              </a:ext>
            </a:extLst>
          </p:cNvPr>
          <p:cNvPicPr>
            <a:picLocks noChangeAspect="1"/>
          </p:cNvPicPr>
          <p:nvPr/>
        </p:nvPicPr>
        <p:blipFill>
          <a:blip r:embed="rId3"/>
          <a:stretch>
            <a:fillRect/>
          </a:stretch>
        </p:blipFill>
        <p:spPr>
          <a:xfrm>
            <a:off x="6287277" y="2065586"/>
            <a:ext cx="2887099" cy="2784800"/>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
        <p:nvSpPr>
          <p:cNvPr id="12" name="Rectangle 11">
            <a:extLst>
              <a:ext uri="{FF2B5EF4-FFF2-40B4-BE49-F238E27FC236}">
                <a16:creationId xmlns:a16="http://schemas.microsoft.com/office/drawing/2014/main" id="{DFB1D7E7-2E3C-D861-2832-D57CA9CCD8D5}"/>
              </a:ext>
            </a:extLst>
          </p:cNvPr>
          <p:cNvSpPr/>
          <p:nvPr/>
        </p:nvSpPr>
        <p:spPr>
          <a:xfrm>
            <a:off x="6287277" y="2065586"/>
            <a:ext cx="2887099" cy="2784800"/>
          </a:xfrm>
          <a:prstGeom prst="rect">
            <a:avLst/>
          </a:prstGeom>
          <a:solidFill>
            <a:srgbClr val="FFC000">
              <a:alpha val="38039"/>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B709F305-FE15-8F00-6A57-5A921BE1EEF8}"/>
              </a:ext>
            </a:extLst>
          </p:cNvPr>
          <p:cNvSpPr/>
          <p:nvPr/>
        </p:nvSpPr>
        <p:spPr>
          <a:xfrm>
            <a:off x="6825129" y="2193365"/>
            <a:ext cx="1852706" cy="992572"/>
          </a:xfrm>
          <a:prstGeom prst="rect">
            <a:avLst/>
          </a:prstGeom>
          <a:solidFill>
            <a:schemeClr val="bg2">
              <a:lumMod val="50000"/>
              <a:alpha val="38039"/>
            </a:schemeClr>
          </a:solidFill>
          <a:ln>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4711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E945C-3B21-4132-C350-50BA4B5BAC6A}"/>
              </a:ext>
            </a:extLst>
          </p:cNvPr>
          <p:cNvSpPr>
            <a:spLocks noGrp="1"/>
          </p:cNvSpPr>
          <p:nvPr>
            <p:ph type="title"/>
          </p:nvPr>
        </p:nvSpPr>
        <p:spPr>
          <a:xfrm>
            <a:off x="304803" y="154515"/>
            <a:ext cx="6286497" cy="557705"/>
          </a:xfrm>
          <a:prstGeom prst="rect">
            <a:avLst/>
          </a:prstGeom>
        </p:spPr>
        <p:txBody>
          <a:bodyPr/>
          <a:lstStyle/>
          <a:p>
            <a:r>
              <a:rPr lang="en-US" dirty="0"/>
              <a:t>Summary</a:t>
            </a:r>
          </a:p>
        </p:txBody>
      </p:sp>
      <p:sp>
        <p:nvSpPr>
          <p:cNvPr id="3" name="Content Placeholder 2">
            <a:extLst>
              <a:ext uri="{FF2B5EF4-FFF2-40B4-BE49-F238E27FC236}">
                <a16:creationId xmlns:a16="http://schemas.microsoft.com/office/drawing/2014/main" id="{DC4B930E-FB10-BFF6-73AB-AA0F8118D048}"/>
              </a:ext>
            </a:extLst>
          </p:cNvPr>
          <p:cNvSpPr>
            <a:spLocks noGrp="1"/>
          </p:cNvSpPr>
          <p:nvPr>
            <p:ph idx="1"/>
          </p:nvPr>
        </p:nvSpPr>
        <p:spPr>
          <a:xfrm>
            <a:off x="304801" y="962526"/>
            <a:ext cx="11309349" cy="5492736"/>
          </a:xfrm>
        </p:spPr>
        <p:txBody>
          <a:bodyPr/>
          <a:lstStyle/>
          <a:p>
            <a:r>
              <a:rPr lang="en-US" sz="2400" dirty="0"/>
              <a:t>Substantial progress since October 2023</a:t>
            </a:r>
          </a:p>
          <a:p>
            <a:endParaRPr lang="en-US" dirty="0"/>
          </a:p>
          <a:p>
            <a:pPr lvl="1"/>
            <a:r>
              <a:rPr lang="en-US" sz="2000" dirty="0"/>
              <a:t>FAST3 significantly improved over FAST2</a:t>
            </a:r>
          </a:p>
          <a:p>
            <a:pPr lvl="1"/>
            <a:endParaRPr lang="en-US" sz="2000" dirty="0"/>
          </a:p>
          <a:p>
            <a:pPr lvl="1"/>
            <a:r>
              <a:rPr lang="en-US" sz="2000" dirty="0" err="1"/>
              <a:t>pFEB</a:t>
            </a:r>
            <a:r>
              <a:rPr lang="en-US" sz="2000" dirty="0"/>
              <a:t> from design to commissioning, several obstacles overcome</a:t>
            </a:r>
          </a:p>
          <a:p>
            <a:pPr lvl="1"/>
            <a:endParaRPr lang="en-US" sz="2000" dirty="0"/>
          </a:p>
          <a:p>
            <a:pPr lvl="1"/>
            <a:r>
              <a:rPr lang="en-US" sz="2000" dirty="0"/>
              <a:t>Flex. Does not seem insurmountable issue, though still challenges by long cable </a:t>
            </a:r>
            <a:br>
              <a:rPr lang="en-US" sz="2000" dirty="0"/>
            </a:br>
            <a:r>
              <a:rPr lang="en-US" sz="2000" dirty="0"/>
              <a:t>and full demonstration required.</a:t>
            </a:r>
          </a:p>
          <a:p>
            <a:pPr lvl="1"/>
            <a:endParaRPr lang="en-US" sz="2000" dirty="0"/>
          </a:p>
          <a:p>
            <a:pPr lvl="1"/>
            <a:r>
              <a:rPr lang="en-US" sz="2000" dirty="0"/>
              <a:t>Digitizer from Nalu. Promising, slow but steady progress.</a:t>
            </a:r>
          </a:p>
          <a:p>
            <a:pPr lvl="1"/>
            <a:endParaRPr lang="en-US" sz="2000" dirty="0"/>
          </a:p>
          <a:p>
            <a:pPr lvl="1"/>
            <a:r>
              <a:rPr lang="en-US" sz="2000" dirty="0"/>
              <a:t>Infrastructure at UW established</a:t>
            </a:r>
          </a:p>
          <a:p>
            <a:endParaRPr lang="en-US" dirty="0"/>
          </a:p>
        </p:txBody>
      </p:sp>
      <p:sp>
        <p:nvSpPr>
          <p:cNvPr id="4" name="Slide Number Placeholder 3">
            <a:extLst>
              <a:ext uri="{FF2B5EF4-FFF2-40B4-BE49-F238E27FC236}">
                <a16:creationId xmlns:a16="http://schemas.microsoft.com/office/drawing/2014/main" id="{D1C766A1-A66C-517C-0338-84717D54F983}"/>
              </a:ext>
            </a:extLst>
          </p:cNvPr>
          <p:cNvSpPr>
            <a:spLocks noGrp="1"/>
          </p:cNvSpPr>
          <p:nvPr>
            <p:ph type="sldNum" sz="quarter" idx="12"/>
          </p:nvPr>
        </p:nvSpPr>
        <p:spPr/>
        <p:txBody>
          <a:bodyPr/>
          <a:lstStyle/>
          <a:p>
            <a:pPr>
              <a:defRPr/>
            </a:pPr>
            <a:fld id="{148C009B-CB69-E04A-B9B3-34B26D69E9CF}" type="slidenum">
              <a:rPr lang="en-US" smtClean="0"/>
              <a:pPr>
                <a:defRPr/>
              </a:pPr>
              <a:t>13</a:t>
            </a:fld>
            <a:endParaRPr lang="en-US" dirty="0"/>
          </a:p>
        </p:txBody>
      </p:sp>
    </p:spTree>
    <p:extLst>
      <p:ext uri="{BB962C8B-B14F-4D97-AF65-F5344CB8AC3E}">
        <p14:creationId xmlns:p14="http://schemas.microsoft.com/office/powerpoint/2010/main" val="762740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871A9-2B03-E000-9812-AF135E4142DB}"/>
              </a:ext>
            </a:extLst>
          </p:cNvPr>
          <p:cNvSpPr>
            <a:spLocks noGrp="1"/>
          </p:cNvSpPr>
          <p:nvPr>
            <p:ph type="title"/>
          </p:nvPr>
        </p:nvSpPr>
        <p:spPr>
          <a:xfrm>
            <a:off x="519487" y="154515"/>
            <a:ext cx="1839891" cy="557705"/>
          </a:xfrm>
        </p:spPr>
        <p:txBody>
          <a:bodyPr/>
          <a:lstStyle/>
          <a:p>
            <a:r>
              <a:rPr lang="en-US" dirty="0"/>
              <a:t>Backup</a:t>
            </a:r>
          </a:p>
        </p:txBody>
      </p:sp>
      <p:sp>
        <p:nvSpPr>
          <p:cNvPr id="3" name="Content Placeholder 2">
            <a:extLst>
              <a:ext uri="{FF2B5EF4-FFF2-40B4-BE49-F238E27FC236}">
                <a16:creationId xmlns:a16="http://schemas.microsoft.com/office/drawing/2014/main" id="{B73DC5DF-6948-2A3E-EA78-F1848AA16575}"/>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7D1BE196-B5F7-2D30-178E-19F314793850}"/>
              </a:ext>
            </a:extLst>
          </p:cNvPr>
          <p:cNvSpPr>
            <a:spLocks noGrp="1"/>
          </p:cNvSpPr>
          <p:nvPr>
            <p:ph type="sldNum" sz="quarter" idx="12"/>
          </p:nvPr>
        </p:nvSpPr>
        <p:spPr/>
        <p:txBody>
          <a:bodyPr/>
          <a:lstStyle/>
          <a:p>
            <a:pPr>
              <a:defRPr/>
            </a:pPr>
            <a:fld id="{148C009B-CB69-E04A-B9B3-34B26D69E9CF}" type="slidenum">
              <a:rPr lang="en-US" smtClean="0"/>
              <a:pPr>
                <a:defRPr/>
              </a:pPr>
              <a:t>14</a:t>
            </a:fld>
            <a:endParaRPr lang="en-US" dirty="0"/>
          </a:p>
        </p:txBody>
      </p:sp>
    </p:spTree>
    <p:extLst>
      <p:ext uri="{BB962C8B-B14F-4D97-AF65-F5344CB8AC3E}">
        <p14:creationId xmlns:p14="http://schemas.microsoft.com/office/powerpoint/2010/main" val="2127898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C2B65-7E32-2ECF-DBCC-2014B54D7527}"/>
              </a:ext>
            </a:extLst>
          </p:cNvPr>
          <p:cNvSpPr>
            <a:spLocks noGrp="1"/>
          </p:cNvSpPr>
          <p:nvPr>
            <p:ph type="title"/>
          </p:nvPr>
        </p:nvSpPr>
        <p:spPr>
          <a:xfrm>
            <a:off x="304803" y="154515"/>
            <a:ext cx="6362697" cy="557705"/>
          </a:xfrm>
          <a:prstGeom prst="rect">
            <a:avLst/>
          </a:prstGeom>
        </p:spPr>
        <p:txBody>
          <a:bodyPr/>
          <a:lstStyle/>
          <a:p>
            <a:r>
              <a:rPr lang="en-US" dirty="0"/>
              <a:t>Read Out within Overall ATAR R&amp;D</a:t>
            </a:r>
          </a:p>
        </p:txBody>
      </p:sp>
      <p:sp>
        <p:nvSpPr>
          <p:cNvPr id="16" name="Content Placeholder 15">
            <a:extLst>
              <a:ext uri="{FF2B5EF4-FFF2-40B4-BE49-F238E27FC236}">
                <a16:creationId xmlns:a16="http://schemas.microsoft.com/office/drawing/2014/main" id="{F1F4475C-63AE-E0CE-1D27-18E92412C010}"/>
              </a:ext>
            </a:extLst>
          </p:cNvPr>
          <p:cNvSpPr>
            <a:spLocks noGrp="1"/>
          </p:cNvSpPr>
          <p:nvPr>
            <p:ph idx="1"/>
          </p:nvPr>
        </p:nvSpPr>
        <p:spPr/>
        <p:txBody>
          <a:bodyPr/>
          <a:lstStyle/>
          <a:p>
            <a:pPr>
              <a:buClrTx/>
            </a:pPr>
            <a:r>
              <a:rPr lang="en-US" dirty="0"/>
              <a:t>Development directions</a:t>
            </a:r>
          </a:p>
          <a:p>
            <a:pPr lvl="1">
              <a:buClrTx/>
            </a:pPr>
            <a:r>
              <a:rPr lang="en-US" sz="1600" dirty="0">
                <a:solidFill>
                  <a:schemeClr val="bg2">
                    <a:lumMod val="50000"/>
                  </a:schemeClr>
                </a:solidFill>
              </a:rPr>
              <a:t>optimal customized PIONEER sensor </a:t>
            </a:r>
          </a:p>
          <a:p>
            <a:pPr lvl="2">
              <a:buClrTx/>
            </a:pPr>
            <a:r>
              <a:rPr lang="en-US" sz="1400" dirty="0">
                <a:solidFill>
                  <a:schemeClr val="bg2">
                    <a:lumMod val="50000"/>
                  </a:schemeClr>
                </a:solidFill>
              </a:rPr>
              <a:t>fully depleted 120 µm sensor, minimal dead material</a:t>
            </a:r>
          </a:p>
          <a:p>
            <a:pPr lvl="2">
              <a:buClrTx/>
            </a:pPr>
            <a:r>
              <a:rPr lang="en-US" sz="1400" dirty="0">
                <a:solidFill>
                  <a:schemeClr val="bg2">
                    <a:lumMod val="50000"/>
                  </a:schemeClr>
                </a:solidFill>
              </a:rPr>
              <a:t>minimal cross talk, small gain saturation, large dynamic range</a:t>
            </a:r>
          </a:p>
          <a:p>
            <a:pPr lvl="2">
              <a:buClrTx/>
            </a:pPr>
            <a:endParaRPr lang="en-US" sz="1400" dirty="0">
              <a:solidFill>
                <a:schemeClr val="accent6">
                  <a:lumMod val="75000"/>
                </a:schemeClr>
              </a:solidFill>
            </a:endParaRPr>
          </a:p>
          <a:p>
            <a:pPr lvl="1">
              <a:buClrTx/>
            </a:pPr>
            <a:r>
              <a:rPr lang="en-US" sz="1600" dirty="0">
                <a:highlight>
                  <a:srgbClr val="FFFF00"/>
                </a:highlight>
              </a:rPr>
              <a:t>Interface and Electronics for 5000 channels</a:t>
            </a:r>
          </a:p>
          <a:p>
            <a:pPr lvl="2">
              <a:buClrTx/>
            </a:pPr>
            <a:r>
              <a:rPr lang="en-US" sz="1400" dirty="0">
                <a:solidFill>
                  <a:schemeClr val="accent6">
                    <a:lumMod val="75000"/>
                  </a:schemeClr>
                </a:solidFill>
                <a:highlight>
                  <a:srgbClr val="FFFF00"/>
                </a:highlight>
              </a:rPr>
              <a:t>frontend chips and board</a:t>
            </a:r>
          </a:p>
          <a:p>
            <a:pPr lvl="2">
              <a:buClrTx/>
            </a:pPr>
            <a:r>
              <a:rPr lang="en-US" sz="1400" dirty="0">
                <a:solidFill>
                  <a:schemeClr val="accent6">
                    <a:lumMod val="75000"/>
                  </a:schemeClr>
                </a:solidFill>
                <a:highlight>
                  <a:srgbClr val="FFFF00"/>
                </a:highlight>
              </a:rPr>
              <a:t>flex</a:t>
            </a:r>
          </a:p>
          <a:p>
            <a:pPr lvl="2">
              <a:buClrTx/>
            </a:pPr>
            <a:r>
              <a:rPr lang="en-US" sz="1400" dirty="0">
                <a:solidFill>
                  <a:schemeClr val="accent6">
                    <a:lumMod val="75000"/>
                  </a:schemeClr>
                </a:solidFill>
                <a:highlight>
                  <a:srgbClr val="FFFF00"/>
                </a:highlight>
              </a:rPr>
              <a:t>digitizer</a:t>
            </a:r>
          </a:p>
          <a:p>
            <a:pPr lvl="2">
              <a:buClrTx/>
            </a:pPr>
            <a:endParaRPr lang="en-US" sz="1400" dirty="0">
              <a:solidFill>
                <a:schemeClr val="bg2">
                  <a:lumMod val="50000"/>
                </a:schemeClr>
              </a:solidFill>
            </a:endParaRPr>
          </a:p>
          <a:p>
            <a:pPr lvl="1">
              <a:buClrTx/>
            </a:pPr>
            <a:r>
              <a:rPr lang="en-US" sz="1600" dirty="0">
                <a:solidFill>
                  <a:schemeClr val="accent3">
                    <a:lumMod val="50000"/>
                  </a:schemeClr>
                </a:solidFill>
              </a:rPr>
              <a:t>Integration into stack with minimal dead material</a:t>
            </a:r>
            <a:endParaRPr lang="en-US" sz="1400" dirty="0">
              <a:solidFill>
                <a:schemeClr val="accent3">
                  <a:lumMod val="50000"/>
                </a:schemeClr>
              </a:solidFill>
            </a:endParaRPr>
          </a:p>
          <a:p>
            <a:pPr marL="0" indent="0">
              <a:buNone/>
            </a:pPr>
            <a:endParaRPr lang="en-US" dirty="0"/>
          </a:p>
        </p:txBody>
      </p:sp>
      <p:sp>
        <p:nvSpPr>
          <p:cNvPr id="4" name="Slide Number Placeholder 3">
            <a:extLst>
              <a:ext uri="{FF2B5EF4-FFF2-40B4-BE49-F238E27FC236}">
                <a16:creationId xmlns:a16="http://schemas.microsoft.com/office/drawing/2014/main" id="{2624860A-D50B-CDF6-26A5-DBE2BEE14F1A}"/>
              </a:ext>
            </a:extLst>
          </p:cNvPr>
          <p:cNvSpPr>
            <a:spLocks noGrp="1"/>
          </p:cNvSpPr>
          <p:nvPr>
            <p:ph type="sldNum" sz="quarter" idx="12"/>
          </p:nvPr>
        </p:nvSpPr>
        <p:spPr/>
        <p:txBody>
          <a:bodyPr/>
          <a:lstStyle/>
          <a:p>
            <a:pPr>
              <a:defRPr/>
            </a:pPr>
            <a:fld id="{148C009B-CB69-E04A-B9B3-34B26D69E9CF}" type="slidenum">
              <a:rPr lang="en-US" smtClean="0"/>
              <a:pPr>
                <a:defRPr/>
              </a:pPr>
              <a:t>15</a:t>
            </a:fld>
            <a:endParaRPr lang="en-US" dirty="0"/>
          </a:p>
        </p:txBody>
      </p:sp>
      <p:sp>
        <p:nvSpPr>
          <p:cNvPr id="17" name="Content Placeholder 16">
            <a:extLst>
              <a:ext uri="{FF2B5EF4-FFF2-40B4-BE49-F238E27FC236}">
                <a16:creationId xmlns:a16="http://schemas.microsoft.com/office/drawing/2014/main" id="{D49BC414-1DB6-B854-0E48-15470D0F5752}"/>
              </a:ext>
            </a:extLst>
          </p:cNvPr>
          <p:cNvSpPr>
            <a:spLocks noGrp="1"/>
          </p:cNvSpPr>
          <p:nvPr>
            <p:ph idx="13"/>
          </p:nvPr>
        </p:nvSpPr>
        <p:spPr/>
        <p:txBody>
          <a:bodyPr/>
          <a:lstStyle/>
          <a:p>
            <a:r>
              <a:rPr lang="en-US" dirty="0">
                <a:solidFill>
                  <a:schemeClr val="tx1"/>
                </a:solidFill>
              </a:rPr>
              <a:t>Goals 2024</a:t>
            </a:r>
          </a:p>
          <a:p>
            <a:pPr lvl="1"/>
            <a:r>
              <a:rPr lang="en-US" sz="1600" dirty="0">
                <a:solidFill>
                  <a:schemeClr val="bg2">
                    <a:lumMod val="50000"/>
                  </a:schemeClr>
                </a:solidFill>
              </a:rPr>
              <a:t>Sensors</a:t>
            </a:r>
            <a:endParaRPr lang="en-US" sz="1600" b="1" dirty="0">
              <a:solidFill>
                <a:schemeClr val="bg2">
                  <a:lumMod val="50000"/>
                </a:schemeClr>
              </a:solidFill>
            </a:endParaRPr>
          </a:p>
          <a:p>
            <a:pPr lvl="2"/>
            <a:r>
              <a:rPr lang="en-US" sz="1400" dirty="0">
                <a:solidFill>
                  <a:schemeClr val="bg2">
                    <a:lumMod val="50000"/>
                  </a:schemeClr>
                </a:solidFill>
              </a:rPr>
              <a:t>Characterization of </a:t>
            </a:r>
          </a:p>
          <a:p>
            <a:pPr lvl="3"/>
            <a:r>
              <a:rPr lang="en-US" sz="1100" dirty="0">
                <a:solidFill>
                  <a:schemeClr val="bg2">
                    <a:lumMod val="50000"/>
                  </a:schemeClr>
                </a:solidFill>
              </a:rPr>
              <a:t>new BNL sensors and </a:t>
            </a:r>
          </a:p>
          <a:p>
            <a:pPr lvl="3"/>
            <a:r>
              <a:rPr lang="en-US" sz="1100" dirty="0">
                <a:solidFill>
                  <a:schemeClr val="bg2">
                    <a:lumMod val="50000"/>
                  </a:schemeClr>
                </a:solidFill>
              </a:rPr>
              <a:t>TI-LGADs and thicker LGADs from FBK</a:t>
            </a:r>
          </a:p>
          <a:p>
            <a:pPr lvl="2"/>
            <a:r>
              <a:rPr lang="en-US" sz="1400" strike="sngStrike" dirty="0">
                <a:solidFill>
                  <a:schemeClr val="bg2">
                    <a:lumMod val="50000"/>
                  </a:schemeClr>
                </a:solidFill>
              </a:rPr>
              <a:t>Acquisition of thin, double-sided Silicon sensors from Micron</a:t>
            </a:r>
          </a:p>
          <a:p>
            <a:pPr lvl="2"/>
            <a:r>
              <a:rPr lang="en-US" sz="1400" dirty="0">
                <a:solidFill>
                  <a:schemeClr val="bg2">
                    <a:lumMod val="50000"/>
                  </a:schemeClr>
                </a:solidFill>
              </a:rPr>
              <a:t>Study of new LGAD devices with test beams at SSRL and CENPA </a:t>
            </a:r>
          </a:p>
          <a:p>
            <a:pPr lvl="2"/>
            <a:r>
              <a:rPr lang="en-US" sz="1400" dirty="0">
                <a:solidFill>
                  <a:schemeClr val="bg2">
                    <a:lumMod val="50000"/>
                  </a:schemeClr>
                </a:solidFill>
              </a:rPr>
              <a:t>Conclude analysis of the PSI test beam data</a:t>
            </a:r>
            <a:br>
              <a:rPr lang="en-US" sz="1400" dirty="0">
                <a:solidFill>
                  <a:schemeClr val="accent6">
                    <a:lumMod val="75000"/>
                  </a:schemeClr>
                </a:solidFill>
              </a:rPr>
            </a:br>
            <a:endParaRPr lang="en-US" dirty="0">
              <a:solidFill>
                <a:schemeClr val="accent6">
                  <a:lumMod val="75000"/>
                </a:schemeClr>
              </a:solidFill>
            </a:endParaRPr>
          </a:p>
          <a:p>
            <a:pPr lvl="1">
              <a:buClrTx/>
            </a:pPr>
            <a:r>
              <a:rPr lang="en-US" sz="1600" dirty="0">
                <a:highlight>
                  <a:srgbClr val="FFFF00"/>
                </a:highlight>
              </a:rPr>
              <a:t>Electronics</a:t>
            </a:r>
          </a:p>
          <a:p>
            <a:pPr lvl="2">
              <a:buClrTx/>
            </a:pPr>
            <a:r>
              <a:rPr lang="en-US" sz="1400" dirty="0">
                <a:solidFill>
                  <a:schemeClr val="accent6">
                    <a:lumMod val="75000"/>
                  </a:schemeClr>
                </a:solidFill>
                <a:highlight>
                  <a:srgbClr val="FFFF00"/>
                </a:highlight>
              </a:rPr>
              <a:t>multi-sensor </a:t>
            </a:r>
            <a:r>
              <a:rPr lang="en-US" sz="1400" dirty="0" err="1">
                <a:solidFill>
                  <a:schemeClr val="accent6">
                    <a:lumMod val="75000"/>
                  </a:schemeClr>
                </a:solidFill>
                <a:highlight>
                  <a:srgbClr val="FFFF00"/>
                </a:highlight>
              </a:rPr>
              <a:t>pFEB</a:t>
            </a:r>
            <a:r>
              <a:rPr lang="en-US" sz="1400" dirty="0">
                <a:solidFill>
                  <a:schemeClr val="accent6">
                    <a:lumMod val="75000"/>
                  </a:schemeClr>
                </a:solidFill>
                <a:highlight>
                  <a:srgbClr val="FFFF00"/>
                </a:highlight>
              </a:rPr>
              <a:t> testing with sensors, towards sensor stack</a:t>
            </a:r>
          </a:p>
          <a:p>
            <a:pPr lvl="2">
              <a:buClrTx/>
            </a:pPr>
            <a:r>
              <a:rPr lang="en-US" sz="1400" dirty="0">
                <a:solidFill>
                  <a:schemeClr val="accent6">
                    <a:lumMod val="75000"/>
                  </a:schemeClr>
                </a:solidFill>
                <a:highlight>
                  <a:srgbClr val="FFFF00"/>
                </a:highlight>
              </a:rPr>
              <a:t>Testing readout chips for low-noise PIN readout ?</a:t>
            </a:r>
          </a:p>
          <a:p>
            <a:pPr lvl="2">
              <a:buClrTx/>
            </a:pPr>
            <a:r>
              <a:rPr lang="en-US" sz="1400" dirty="0">
                <a:solidFill>
                  <a:schemeClr val="accent6">
                    <a:lumMod val="75000"/>
                  </a:schemeClr>
                </a:solidFill>
                <a:highlight>
                  <a:srgbClr val="FFFF00"/>
                </a:highlight>
              </a:rPr>
              <a:t>Fabrication of improved flexes after tests and simulation</a:t>
            </a:r>
          </a:p>
          <a:p>
            <a:pPr lvl="2">
              <a:buClrTx/>
            </a:pPr>
            <a:r>
              <a:rPr lang="en-US" sz="1400" dirty="0">
                <a:solidFill>
                  <a:schemeClr val="accent6">
                    <a:lumMod val="75000"/>
                  </a:schemeClr>
                </a:solidFill>
                <a:highlight>
                  <a:srgbClr val="FFFF00"/>
                </a:highlight>
              </a:rPr>
              <a:t>Digitizer development based on Nalu </a:t>
            </a:r>
            <a:r>
              <a:rPr lang="en-US" sz="1400" dirty="0" err="1">
                <a:solidFill>
                  <a:schemeClr val="accent6">
                    <a:lumMod val="75000"/>
                  </a:schemeClr>
                </a:solidFill>
                <a:highlight>
                  <a:srgbClr val="FFFF00"/>
                </a:highlight>
              </a:rPr>
              <a:t>HDSoc</a:t>
            </a:r>
            <a:r>
              <a:rPr lang="en-US" sz="1400" dirty="0">
                <a:solidFill>
                  <a:schemeClr val="accent6">
                    <a:lumMod val="75000"/>
                  </a:schemeClr>
                </a:solidFill>
                <a:highlight>
                  <a:srgbClr val="FFFF00"/>
                </a:highlight>
              </a:rPr>
              <a:t> chip</a:t>
            </a:r>
          </a:p>
          <a:p>
            <a:pPr lvl="1"/>
            <a:endParaRPr lang="en-US" dirty="0"/>
          </a:p>
          <a:p>
            <a:pPr lvl="1"/>
            <a:r>
              <a:rPr lang="en-US" dirty="0">
                <a:solidFill>
                  <a:schemeClr val="accent3">
                    <a:lumMod val="50000"/>
                  </a:schemeClr>
                </a:solidFill>
              </a:rPr>
              <a:t>Integration</a:t>
            </a:r>
          </a:p>
          <a:p>
            <a:pPr lvl="2"/>
            <a:r>
              <a:rPr lang="en-US" sz="1400" dirty="0">
                <a:solidFill>
                  <a:schemeClr val="accent3">
                    <a:lumMod val="50000"/>
                  </a:schemeClr>
                </a:solidFill>
              </a:rPr>
              <a:t>Sensor thinning </a:t>
            </a:r>
            <a:r>
              <a:rPr lang="en-US" sz="1100" dirty="0">
                <a:solidFill>
                  <a:schemeClr val="tx1"/>
                </a:solidFill>
              </a:rPr>
              <a:t>(good enough, alternatives?)</a:t>
            </a:r>
          </a:p>
          <a:p>
            <a:pPr lvl="2"/>
            <a:r>
              <a:rPr lang="en-US" sz="1400" dirty="0">
                <a:solidFill>
                  <a:schemeClr val="accent3">
                    <a:lumMod val="50000"/>
                  </a:schemeClr>
                </a:solidFill>
                <a:highlight>
                  <a:srgbClr val="FFFF00"/>
                </a:highlight>
              </a:rPr>
              <a:t>Double LGAD</a:t>
            </a:r>
            <a:br>
              <a:rPr lang="en-US" sz="1400" dirty="0">
                <a:solidFill>
                  <a:schemeClr val="accent3">
                    <a:lumMod val="50000"/>
                  </a:schemeClr>
                </a:solidFill>
                <a:highlight>
                  <a:srgbClr val="FFFF00"/>
                </a:highlight>
              </a:rPr>
            </a:br>
            <a:r>
              <a:rPr lang="en-US" sz="1400" dirty="0">
                <a:solidFill>
                  <a:schemeClr val="accent3">
                    <a:lumMod val="50000"/>
                  </a:schemeClr>
                </a:solidFill>
                <a:highlight>
                  <a:srgbClr val="FFFF00"/>
                </a:highlight>
              </a:rPr>
              <a:t>Two sensors close packed and insulated by parylene</a:t>
            </a:r>
          </a:p>
          <a:p>
            <a:pPr lvl="1"/>
            <a:endParaRPr lang="en-US" dirty="0"/>
          </a:p>
        </p:txBody>
      </p:sp>
      <p:sp>
        <p:nvSpPr>
          <p:cNvPr id="8" name="Content Placeholder 2">
            <a:extLst>
              <a:ext uri="{FF2B5EF4-FFF2-40B4-BE49-F238E27FC236}">
                <a16:creationId xmlns:a16="http://schemas.microsoft.com/office/drawing/2014/main" id="{72E8F83B-5E6A-D055-50A2-DD10F9B2C72D}"/>
              </a:ext>
            </a:extLst>
          </p:cNvPr>
          <p:cNvSpPr txBox="1">
            <a:spLocks/>
          </p:cNvSpPr>
          <p:nvPr/>
        </p:nvSpPr>
        <p:spPr>
          <a:xfrm>
            <a:off x="6296460" y="3266630"/>
            <a:ext cx="5606372" cy="3527802"/>
          </a:xfrm>
          <a:prstGeom prst="rect">
            <a:avLst/>
          </a:prstGeom>
        </p:spPr>
        <p:txBody>
          <a:bodyPr lIns="0" tIns="0" rIns="0" bIns="0"/>
          <a:lstStyle>
            <a:lvl1pPr marL="106363" indent="-152400" algn="l" defTabSz="457189" rtl="0" eaLnBrk="1" fontAlgn="base" hangingPunct="1">
              <a:spcBef>
                <a:spcPct val="20000"/>
              </a:spcBef>
              <a:spcAft>
                <a:spcPct val="0"/>
              </a:spcAft>
              <a:buFont typeface="Arial" charset="0"/>
              <a:buChar char="•"/>
              <a:tabLst>
                <a:tab pos="288925" algn="l"/>
              </a:tabLst>
              <a:defRPr sz="2000" kern="1200">
                <a:solidFill>
                  <a:schemeClr val="tx2">
                    <a:lumMod val="75000"/>
                  </a:schemeClr>
                </a:solidFill>
                <a:latin typeface="Arial" panose="020B0604020202020204" pitchFamily="34" charset="0"/>
                <a:ea typeface="Geneva" charset="0"/>
                <a:cs typeface="Arial" panose="020B0604020202020204" pitchFamily="34" charset="0"/>
              </a:defRPr>
            </a:lvl1pPr>
            <a:lvl2pPr marL="400041" indent="-228594" algn="l" defTabSz="457189" rtl="0" eaLnBrk="1" fontAlgn="base" hangingPunct="1">
              <a:spcBef>
                <a:spcPct val="20000"/>
              </a:spcBef>
              <a:spcAft>
                <a:spcPct val="0"/>
              </a:spcAft>
              <a:buFont typeface="Arial" charset="0"/>
              <a:buChar char="–"/>
              <a:tabLst/>
              <a:defRPr sz="1800" kern="1200">
                <a:solidFill>
                  <a:schemeClr val="accent1">
                    <a:lumMod val="75000"/>
                  </a:schemeClr>
                </a:solidFill>
                <a:latin typeface="Arial" panose="020B0604020202020204" pitchFamily="34" charset="0"/>
                <a:ea typeface="ＭＳ Ｐゴシック" charset="0"/>
                <a:cs typeface="Arial" panose="020B0604020202020204" pitchFamily="34" charset="0"/>
              </a:defRPr>
            </a:lvl2pPr>
            <a:lvl3pPr marL="514338" indent="-171446" algn="l" defTabSz="457189" rtl="0" eaLnBrk="1" fontAlgn="base" hangingPunct="1">
              <a:spcBef>
                <a:spcPct val="20000"/>
              </a:spcBef>
              <a:spcAft>
                <a:spcPct val="0"/>
              </a:spcAft>
              <a:buFont typeface="Arial" charset="0"/>
              <a:buChar char="•"/>
              <a:tabLst/>
              <a:defRPr sz="1600" kern="1200">
                <a:solidFill>
                  <a:schemeClr val="accent5">
                    <a:lumMod val="50000"/>
                  </a:schemeClr>
                </a:solidFill>
                <a:latin typeface="Helvetica"/>
                <a:ea typeface="ＭＳ Ｐゴシック" charset="0"/>
                <a:cs typeface="ＭＳ Ｐゴシック" charset="0"/>
              </a:defRPr>
            </a:lvl3pPr>
            <a:lvl4pPr marL="690545" indent="-61912" algn="l" defTabSz="457189" rtl="0" eaLnBrk="1" fontAlgn="base" hangingPunct="1">
              <a:spcBef>
                <a:spcPct val="20000"/>
              </a:spcBef>
              <a:spcAft>
                <a:spcPct val="0"/>
              </a:spcAft>
              <a:buFont typeface="Arial" charset="0"/>
              <a:buNone/>
              <a:tabLst/>
              <a:defRPr sz="1400" kern="1200">
                <a:solidFill>
                  <a:schemeClr val="accent4">
                    <a:lumMod val="75000"/>
                  </a:schemeClr>
                </a:solidFill>
                <a:latin typeface="Helvetica"/>
                <a:ea typeface="ＭＳ Ｐゴシック" charset="0"/>
                <a:cs typeface="ＭＳ Ｐゴシック" charset="0"/>
              </a:defRPr>
            </a:lvl4pPr>
            <a:lvl5pPr marL="858817" indent="-114297" algn="l" defTabSz="457189" rtl="0" eaLnBrk="1" fontAlgn="base" hangingPunct="1">
              <a:spcBef>
                <a:spcPct val="20000"/>
              </a:spcBef>
              <a:spcAft>
                <a:spcPct val="0"/>
              </a:spcAft>
              <a:buFont typeface="Arial"/>
              <a:buChar char="•"/>
              <a:tabLst/>
              <a:defRPr sz="1400" kern="1200">
                <a:solidFill>
                  <a:srgbClr val="505050"/>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200" dirty="0"/>
          </a:p>
        </p:txBody>
      </p:sp>
      <p:sp>
        <p:nvSpPr>
          <p:cNvPr id="9" name="Content Placeholder 2">
            <a:extLst>
              <a:ext uri="{FF2B5EF4-FFF2-40B4-BE49-F238E27FC236}">
                <a16:creationId xmlns:a16="http://schemas.microsoft.com/office/drawing/2014/main" id="{26C1570B-F310-7D58-951D-0F4D004EEAF6}"/>
              </a:ext>
            </a:extLst>
          </p:cNvPr>
          <p:cNvSpPr txBox="1">
            <a:spLocks/>
          </p:cNvSpPr>
          <p:nvPr/>
        </p:nvSpPr>
        <p:spPr>
          <a:xfrm>
            <a:off x="519487" y="1005487"/>
            <a:ext cx="11226396" cy="5439757"/>
          </a:xfrm>
          <a:prstGeom prst="rect">
            <a:avLst/>
          </a:prstGeom>
        </p:spPr>
        <p:txBody>
          <a:bodyPr lIns="0" tIns="0" rIns="0" bIns="0"/>
          <a:lstStyle>
            <a:lvl1pPr marL="106363" indent="-152400" algn="l" defTabSz="457189" rtl="0" eaLnBrk="1" fontAlgn="base" hangingPunct="1">
              <a:spcBef>
                <a:spcPct val="20000"/>
              </a:spcBef>
              <a:spcAft>
                <a:spcPct val="0"/>
              </a:spcAft>
              <a:buFont typeface="Arial" charset="0"/>
              <a:buChar char="•"/>
              <a:tabLst>
                <a:tab pos="288925" algn="l"/>
              </a:tabLst>
              <a:defRPr sz="2000" kern="1200">
                <a:solidFill>
                  <a:schemeClr val="tx2">
                    <a:lumMod val="75000"/>
                  </a:schemeClr>
                </a:solidFill>
                <a:latin typeface="Arial" panose="020B0604020202020204" pitchFamily="34" charset="0"/>
                <a:ea typeface="Geneva" charset="0"/>
                <a:cs typeface="Arial" panose="020B0604020202020204" pitchFamily="34" charset="0"/>
              </a:defRPr>
            </a:lvl1pPr>
            <a:lvl2pPr marL="400041" indent="-228594" algn="l" defTabSz="457189" rtl="0" eaLnBrk="1" fontAlgn="base" hangingPunct="1">
              <a:spcBef>
                <a:spcPct val="20000"/>
              </a:spcBef>
              <a:spcAft>
                <a:spcPct val="0"/>
              </a:spcAft>
              <a:buFont typeface="Arial" charset="0"/>
              <a:buChar char="–"/>
              <a:tabLst/>
              <a:defRPr sz="1800" kern="1200">
                <a:solidFill>
                  <a:schemeClr val="accent1">
                    <a:lumMod val="75000"/>
                  </a:schemeClr>
                </a:solidFill>
                <a:latin typeface="Arial" panose="020B0604020202020204" pitchFamily="34" charset="0"/>
                <a:ea typeface="ＭＳ Ｐゴシック" charset="0"/>
                <a:cs typeface="Arial" panose="020B0604020202020204" pitchFamily="34" charset="0"/>
              </a:defRPr>
            </a:lvl2pPr>
            <a:lvl3pPr marL="514338" indent="-171446" algn="l" defTabSz="457189" rtl="0" eaLnBrk="1" fontAlgn="base" hangingPunct="1">
              <a:spcBef>
                <a:spcPct val="20000"/>
              </a:spcBef>
              <a:spcAft>
                <a:spcPct val="0"/>
              </a:spcAft>
              <a:buFont typeface="Arial" charset="0"/>
              <a:buChar char="•"/>
              <a:tabLst/>
              <a:defRPr sz="1600" kern="1200">
                <a:solidFill>
                  <a:schemeClr val="accent5">
                    <a:lumMod val="50000"/>
                  </a:schemeClr>
                </a:solidFill>
                <a:latin typeface="Helvetica"/>
                <a:ea typeface="ＭＳ Ｐゴシック" charset="0"/>
                <a:cs typeface="ＭＳ Ｐゴシック" charset="0"/>
              </a:defRPr>
            </a:lvl3pPr>
            <a:lvl4pPr marL="690545" indent="-61912" algn="l" defTabSz="457189" rtl="0" eaLnBrk="1" fontAlgn="base" hangingPunct="1">
              <a:spcBef>
                <a:spcPct val="20000"/>
              </a:spcBef>
              <a:spcAft>
                <a:spcPct val="0"/>
              </a:spcAft>
              <a:buFont typeface="Arial" charset="0"/>
              <a:buNone/>
              <a:tabLst/>
              <a:defRPr sz="1400" kern="1200">
                <a:solidFill>
                  <a:schemeClr val="accent4">
                    <a:lumMod val="75000"/>
                  </a:schemeClr>
                </a:solidFill>
                <a:latin typeface="Helvetica"/>
                <a:ea typeface="ＭＳ Ｐゴシック" charset="0"/>
                <a:cs typeface="ＭＳ Ｐゴシック" charset="0"/>
              </a:defRPr>
            </a:lvl4pPr>
            <a:lvl5pPr marL="858817" indent="-114297" algn="l" defTabSz="457189" rtl="0" eaLnBrk="1" fontAlgn="base" hangingPunct="1">
              <a:spcBef>
                <a:spcPct val="20000"/>
              </a:spcBef>
              <a:spcAft>
                <a:spcPct val="0"/>
              </a:spcAft>
              <a:buFont typeface="Arial"/>
              <a:buChar char="•"/>
              <a:tabLst/>
              <a:defRPr sz="1400" kern="1200">
                <a:solidFill>
                  <a:srgbClr val="505050"/>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a:buClrTx/>
            </a:pPr>
            <a:endParaRPr lang="en-US" dirty="0"/>
          </a:p>
        </p:txBody>
      </p:sp>
      <p:sp>
        <p:nvSpPr>
          <p:cNvPr id="10" name="Content Placeholder 2">
            <a:extLst>
              <a:ext uri="{FF2B5EF4-FFF2-40B4-BE49-F238E27FC236}">
                <a16:creationId xmlns:a16="http://schemas.microsoft.com/office/drawing/2014/main" id="{61714B56-BD36-4FCE-B897-F8944DD10F35}"/>
              </a:ext>
            </a:extLst>
          </p:cNvPr>
          <p:cNvSpPr txBox="1">
            <a:spLocks/>
          </p:cNvSpPr>
          <p:nvPr/>
        </p:nvSpPr>
        <p:spPr>
          <a:xfrm>
            <a:off x="441013" y="895302"/>
            <a:ext cx="11161304" cy="5549942"/>
          </a:xfrm>
          <a:prstGeom prst="rect">
            <a:avLst/>
          </a:prstGeom>
        </p:spPr>
        <p:txBody>
          <a:bodyPr lIns="0" tIns="0" rIns="0" bIns="0"/>
          <a:lstStyle>
            <a:lvl1pPr marL="106363" indent="-152400" algn="l" defTabSz="457189" rtl="0" eaLnBrk="1" fontAlgn="base" hangingPunct="1">
              <a:spcBef>
                <a:spcPct val="20000"/>
              </a:spcBef>
              <a:spcAft>
                <a:spcPct val="0"/>
              </a:spcAft>
              <a:buFont typeface="Arial" charset="0"/>
              <a:buChar char="•"/>
              <a:tabLst>
                <a:tab pos="288925" algn="l"/>
              </a:tabLst>
              <a:defRPr sz="2000" kern="1200">
                <a:solidFill>
                  <a:schemeClr val="tx2">
                    <a:lumMod val="75000"/>
                  </a:schemeClr>
                </a:solidFill>
                <a:latin typeface="Arial" panose="020B0604020202020204" pitchFamily="34" charset="0"/>
                <a:ea typeface="Geneva" charset="0"/>
                <a:cs typeface="Arial" panose="020B0604020202020204" pitchFamily="34" charset="0"/>
              </a:defRPr>
            </a:lvl1pPr>
            <a:lvl2pPr marL="400041" indent="-228594" algn="l" defTabSz="457189" rtl="0" eaLnBrk="1" fontAlgn="base" hangingPunct="1">
              <a:spcBef>
                <a:spcPct val="20000"/>
              </a:spcBef>
              <a:spcAft>
                <a:spcPct val="0"/>
              </a:spcAft>
              <a:buFont typeface="Arial" charset="0"/>
              <a:buChar char="–"/>
              <a:tabLst/>
              <a:defRPr sz="1800" kern="1200">
                <a:solidFill>
                  <a:schemeClr val="accent1">
                    <a:lumMod val="75000"/>
                  </a:schemeClr>
                </a:solidFill>
                <a:latin typeface="Arial" panose="020B0604020202020204" pitchFamily="34" charset="0"/>
                <a:ea typeface="ＭＳ Ｐゴシック" charset="0"/>
                <a:cs typeface="Arial" panose="020B0604020202020204" pitchFamily="34" charset="0"/>
              </a:defRPr>
            </a:lvl2pPr>
            <a:lvl3pPr marL="514338" indent="-171446" algn="l" defTabSz="457189" rtl="0" eaLnBrk="1" fontAlgn="base" hangingPunct="1">
              <a:spcBef>
                <a:spcPct val="20000"/>
              </a:spcBef>
              <a:spcAft>
                <a:spcPct val="0"/>
              </a:spcAft>
              <a:buFont typeface="Arial" charset="0"/>
              <a:buChar char="•"/>
              <a:tabLst/>
              <a:defRPr sz="1600" kern="1200">
                <a:solidFill>
                  <a:schemeClr val="accent5">
                    <a:lumMod val="50000"/>
                  </a:schemeClr>
                </a:solidFill>
                <a:latin typeface="Helvetica"/>
                <a:ea typeface="ＭＳ Ｐゴシック" charset="0"/>
                <a:cs typeface="ＭＳ Ｐゴシック" charset="0"/>
              </a:defRPr>
            </a:lvl3pPr>
            <a:lvl4pPr marL="690545" indent="-61912" algn="l" defTabSz="457189" rtl="0" eaLnBrk="1" fontAlgn="base" hangingPunct="1">
              <a:spcBef>
                <a:spcPct val="20000"/>
              </a:spcBef>
              <a:spcAft>
                <a:spcPct val="0"/>
              </a:spcAft>
              <a:buFont typeface="Arial" charset="0"/>
              <a:buNone/>
              <a:tabLst/>
              <a:defRPr sz="1400" kern="1200">
                <a:solidFill>
                  <a:schemeClr val="accent4">
                    <a:lumMod val="75000"/>
                  </a:schemeClr>
                </a:solidFill>
                <a:latin typeface="Helvetica"/>
                <a:ea typeface="ＭＳ Ｐゴシック" charset="0"/>
                <a:cs typeface="ＭＳ Ｐゴシック" charset="0"/>
              </a:defRPr>
            </a:lvl4pPr>
            <a:lvl5pPr marL="858817" indent="-114297" algn="l" defTabSz="457189" rtl="0" eaLnBrk="1" fontAlgn="base" hangingPunct="1">
              <a:spcBef>
                <a:spcPct val="20000"/>
              </a:spcBef>
              <a:spcAft>
                <a:spcPct val="0"/>
              </a:spcAft>
              <a:buFont typeface="Arial"/>
              <a:buChar char="•"/>
              <a:tabLst/>
              <a:defRPr sz="1400" kern="1200">
                <a:solidFill>
                  <a:srgbClr val="505050"/>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65083">
              <a:buClrTx/>
              <a:buNone/>
            </a:pPr>
            <a:endParaRPr lang="en-US" sz="1600" dirty="0"/>
          </a:p>
          <a:p>
            <a:pPr marL="342892" lvl="2" indent="0">
              <a:buClrTx/>
              <a:buNone/>
            </a:pPr>
            <a:r>
              <a:rPr lang="en-US" sz="1200" dirty="0"/>
              <a:t> </a:t>
            </a:r>
          </a:p>
        </p:txBody>
      </p:sp>
      <p:sp>
        <p:nvSpPr>
          <p:cNvPr id="19" name="TextBox 18">
            <a:extLst>
              <a:ext uri="{FF2B5EF4-FFF2-40B4-BE49-F238E27FC236}">
                <a16:creationId xmlns:a16="http://schemas.microsoft.com/office/drawing/2014/main" id="{E5D63132-57C4-AF0B-1A33-C90A6D1F5AA7}"/>
              </a:ext>
            </a:extLst>
          </p:cNvPr>
          <p:cNvSpPr txBox="1"/>
          <p:nvPr/>
        </p:nvSpPr>
        <p:spPr>
          <a:xfrm>
            <a:off x="6955028" y="445768"/>
            <a:ext cx="3782983" cy="307777"/>
          </a:xfrm>
          <a:prstGeom prst="rect">
            <a:avLst/>
          </a:prstGeom>
          <a:noFill/>
        </p:spPr>
        <p:txBody>
          <a:bodyPr wrap="square" rtlCol="0">
            <a:spAutoFit/>
          </a:bodyPr>
          <a:lstStyle/>
          <a:p>
            <a:r>
              <a:rPr lang="en-US" dirty="0">
                <a:solidFill>
                  <a:schemeClr val="accent6">
                    <a:lumMod val="75000"/>
                  </a:schemeClr>
                </a:solidFill>
              </a:rPr>
              <a:t>Update from my PSI BVR 2024 presentation</a:t>
            </a:r>
          </a:p>
        </p:txBody>
      </p:sp>
      <p:pic>
        <p:nvPicPr>
          <p:cNvPr id="22" name="Picture 21">
            <a:extLst>
              <a:ext uri="{FF2B5EF4-FFF2-40B4-BE49-F238E27FC236}">
                <a16:creationId xmlns:a16="http://schemas.microsoft.com/office/drawing/2014/main" id="{F9083814-5607-5963-5AEB-826EE06D5313}"/>
              </a:ext>
            </a:extLst>
          </p:cNvPr>
          <p:cNvPicPr>
            <a:picLocks noChangeAspect="1"/>
          </p:cNvPicPr>
          <p:nvPr/>
        </p:nvPicPr>
        <p:blipFill>
          <a:blip r:embed="rId2"/>
          <a:stretch>
            <a:fillRect/>
          </a:stretch>
        </p:blipFill>
        <p:spPr>
          <a:xfrm>
            <a:off x="771987" y="4223592"/>
            <a:ext cx="3130577" cy="2288876"/>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0344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fade">
                                      <p:cBhvr>
                                        <p:cTn id="12" dur="500"/>
                                        <p:tgtEl>
                                          <p:spTgt spid="1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animEffect transition="in" filter="fade">
                                      <p:cBhvr>
                                        <p:cTn id="15" dur="500"/>
                                        <p:tgtEl>
                                          <p:spTgt spid="1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2" end="2"/>
                                            </p:txEl>
                                          </p:spTgt>
                                        </p:tgtEl>
                                        <p:attrNameLst>
                                          <p:attrName>style.visibility</p:attrName>
                                        </p:attrNameLst>
                                      </p:cBhvr>
                                      <p:to>
                                        <p:strVal val="visible"/>
                                      </p:to>
                                    </p:set>
                                    <p:animEffect transition="in" filter="fade">
                                      <p:cBhvr>
                                        <p:cTn id="18" dur="500"/>
                                        <p:tgtEl>
                                          <p:spTgt spid="1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xEl>
                                              <p:pRg st="3" end="3"/>
                                            </p:txEl>
                                          </p:spTgt>
                                        </p:tgtEl>
                                        <p:attrNameLst>
                                          <p:attrName>style.visibility</p:attrName>
                                        </p:attrNameLst>
                                      </p:cBhvr>
                                      <p:to>
                                        <p:strVal val="visible"/>
                                      </p:to>
                                    </p:set>
                                    <p:animEffect transition="in" filter="fade">
                                      <p:cBhvr>
                                        <p:cTn id="21" dur="500"/>
                                        <p:tgtEl>
                                          <p:spTgt spid="1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xEl>
                                              <p:pRg st="4" end="4"/>
                                            </p:txEl>
                                          </p:spTgt>
                                        </p:tgtEl>
                                        <p:attrNameLst>
                                          <p:attrName>style.visibility</p:attrName>
                                        </p:attrNameLst>
                                      </p:cBhvr>
                                      <p:to>
                                        <p:strVal val="visible"/>
                                      </p:to>
                                    </p:set>
                                    <p:animEffect transition="in" filter="fade">
                                      <p:cBhvr>
                                        <p:cTn id="24" dur="500"/>
                                        <p:tgtEl>
                                          <p:spTgt spid="17">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xEl>
                                              <p:pRg st="5" end="5"/>
                                            </p:txEl>
                                          </p:spTgt>
                                        </p:tgtEl>
                                        <p:attrNameLst>
                                          <p:attrName>style.visibility</p:attrName>
                                        </p:attrNameLst>
                                      </p:cBhvr>
                                      <p:to>
                                        <p:strVal val="visible"/>
                                      </p:to>
                                    </p:set>
                                    <p:animEffect transition="in" filter="fade">
                                      <p:cBhvr>
                                        <p:cTn id="27" dur="500"/>
                                        <p:tgtEl>
                                          <p:spTgt spid="17">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xEl>
                                              <p:pRg st="6" end="6"/>
                                            </p:txEl>
                                          </p:spTgt>
                                        </p:tgtEl>
                                        <p:attrNameLst>
                                          <p:attrName>style.visibility</p:attrName>
                                        </p:attrNameLst>
                                      </p:cBhvr>
                                      <p:to>
                                        <p:strVal val="visible"/>
                                      </p:to>
                                    </p:set>
                                    <p:animEffect transition="in" filter="fade">
                                      <p:cBhvr>
                                        <p:cTn id="30" dur="500"/>
                                        <p:tgtEl>
                                          <p:spTgt spid="17">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xEl>
                                              <p:pRg st="7" end="7"/>
                                            </p:txEl>
                                          </p:spTgt>
                                        </p:tgtEl>
                                        <p:attrNameLst>
                                          <p:attrName>style.visibility</p:attrName>
                                        </p:attrNameLst>
                                      </p:cBhvr>
                                      <p:to>
                                        <p:strVal val="visible"/>
                                      </p:to>
                                    </p:set>
                                    <p:animEffect transition="in" filter="fade">
                                      <p:cBhvr>
                                        <p:cTn id="33" dur="500"/>
                                        <p:tgtEl>
                                          <p:spTgt spid="17">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xEl>
                                              <p:pRg st="8" end="8"/>
                                            </p:txEl>
                                          </p:spTgt>
                                        </p:tgtEl>
                                        <p:attrNameLst>
                                          <p:attrName>style.visibility</p:attrName>
                                        </p:attrNameLst>
                                      </p:cBhvr>
                                      <p:to>
                                        <p:strVal val="visible"/>
                                      </p:to>
                                    </p:set>
                                    <p:animEffect transition="in" filter="fade">
                                      <p:cBhvr>
                                        <p:cTn id="36" dur="500"/>
                                        <p:tgtEl>
                                          <p:spTgt spid="17">
                                            <p:txEl>
                                              <p:pRg st="8" end="8"/>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9" end="9"/>
                                            </p:txEl>
                                          </p:spTgt>
                                        </p:tgtEl>
                                        <p:attrNameLst>
                                          <p:attrName>style.visibility</p:attrName>
                                        </p:attrNameLst>
                                      </p:cBhvr>
                                      <p:to>
                                        <p:strVal val="visible"/>
                                      </p:to>
                                    </p:set>
                                    <p:animEffect transition="in" filter="fade">
                                      <p:cBhvr>
                                        <p:cTn id="39" dur="500"/>
                                        <p:tgtEl>
                                          <p:spTgt spid="17">
                                            <p:txEl>
                                              <p:pRg st="9" end="9"/>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xEl>
                                              <p:pRg st="10" end="10"/>
                                            </p:txEl>
                                          </p:spTgt>
                                        </p:tgtEl>
                                        <p:attrNameLst>
                                          <p:attrName>style.visibility</p:attrName>
                                        </p:attrNameLst>
                                      </p:cBhvr>
                                      <p:to>
                                        <p:strVal val="visible"/>
                                      </p:to>
                                    </p:set>
                                    <p:animEffect transition="in" filter="fade">
                                      <p:cBhvr>
                                        <p:cTn id="42" dur="500"/>
                                        <p:tgtEl>
                                          <p:spTgt spid="17">
                                            <p:txEl>
                                              <p:pRg st="10" end="1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7">
                                            <p:txEl>
                                              <p:pRg st="11" end="11"/>
                                            </p:txEl>
                                          </p:spTgt>
                                        </p:tgtEl>
                                        <p:attrNameLst>
                                          <p:attrName>style.visibility</p:attrName>
                                        </p:attrNameLst>
                                      </p:cBhvr>
                                      <p:to>
                                        <p:strVal val="visible"/>
                                      </p:to>
                                    </p:set>
                                    <p:animEffect transition="in" filter="fade">
                                      <p:cBhvr>
                                        <p:cTn id="45" dur="500"/>
                                        <p:tgtEl>
                                          <p:spTgt spid="17">
                                            <p:txEl>
                                              <p:pRg st="11" end="1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xEl>
                                              <p:pRg st="12" end="12"/>
                                            </p:txEl>
                                          </p:spTgt>
                                        </p:tgtEl>
                                        <p:attrNameLst>
                                          <p:attrName>style.visibility</p:attrName>
                                        </p:attrNameLst>
                                      </p:cBhvr>
                                      <p:to>
                                        <p:strVal val="visible"/>
                                      </p:to>
                                    </p:set>
                                    <p:animEffect transition="in" filter="fade">
                                      <p:cBhvr>
                                        <p:cTn id="48" dur="500"/>
                                        <p:tgtEl>
                                          <p:spTgt spid="17">
                                            <p:txEl>
                                              <p:pRg st="12" end="1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xEl>
                                              <p:pRg st="14" end="14"/>
                                            </p:txEl>
                                          </p:spTgt>
                                        </p:tgtEl>
                                        <p:attrNameLst>
                                          <p:attrName>style.visibility</p:attrName>
                                        </p:attrNameLst>
                                      </p:cBhvr>
                                      <p:to>
                                        <p:strVal val="visible"/>
                                      </p:to>
                                    </p:set>
                                    <p:animEffect transition="in" filter="fade">
                                      <p:cBhvr>
                                        <p:cTn id="51" dur="500"/>
                                        <p:tgtEl>
                                          <p:spTgt spid="17">
                                            <p:txEl>
                                              <p:pRg st="14" end="14"/>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7">
                                            <p:txEl>
                                              <p:pRg st="15" end="15"/>
                                            </p:txEl>
                                          </p:spTgt>
                                        </p:tgtEl>
                                        <p:attrNameLst>
                                          <p:attrName>style.visibility</p:attrName>
                                        </p:attrNameLst>
                                      </p:cBhvr>
                                      <p:to>
                                        <p:strVal val="visible"/>
                                      </p:to>
                                    </p:set>
                                    <p:animEffect transition="in" filter="fade">
                                      <p:cBhvr>
                                        <p:cTn id="54" dur="500"/>
                                        <p:tgtEl>
                                          <p:spTgt spid="17">
                                            <p:txEl>
                                              <p:pRg st="15" end="15"/>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7">
                                            <p:txEl>
                                              <p:pRg st="16" end="16"/>
                                            </p:txEl>
                                          </p:spTgt>
                                        </p:tgtEl>
                                        <p:attrNameLst>
                                          <p:attrName>style.visibility</p:attrName>
                                        </p:attrNameLst>
                                      </p:cBhvr>
                                      <p:to>
                                        <p:strVal val="visible"/>
                                      </p:to>
                                    </p:set>
                                    <p:animEffect transition="in" filter="fade">
                                      <p:cBhvr>
                                        <p:cTn id="57" dur="500"/>
                                        <p:tgtEl>
                                          <p:spTgt spid="17">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39BBDBD9-5F4F-796C-6DBE-99CD6DFDF4E6}"/>
              </a:ext>
            </a:extLst>
          </p:cNvPr>
          <p:cNvSpPr>
            <a:spLocks noGrp="1"/>
          </p:cNvSpPr>
          <p:nvPr>
            <p:ph type="title"/>
          </p:nvPr>
        </p:nvSpPr>
        <p:spPr/>
        <p:txBody>
          <a:bodyPr/>
          <a:lstStyle/>
          <a:p>
            <a:r>
              <a:rPr lang="en-US" dirty="0"/>
              <a:t>Digitizer</a:t>
            </a:r>
          </a:p>
        </p:txBody>
      </p:sp>
      <p:sp>
        <p:nvSpPr>
          <p:cNvPr id="15" name="Content Placeholder 14">
            <a:extLst>
              <a:ext uri="{FF2B5EF4-FFF2-40B4-BE49-F238E27FC236}">
                <a16:creationId xmlns:a16="http://schemas.microsoft.com/office/drawing/2014/main" id="{17E73E25-C6B4-ED4F-FFFC-7BB4270AF101}"/>
              </a:ext>
            </a:extLst>
          </p:cNvPr>
          <p:cNvSpPr>
            <a:spLocks noGrp="1"/>
          </p:cNvSpPr>
          <p:nvPr>
            <p:ph idx="1"/>
          </p:nvPr>
        </p:nvSpPr>
        <p:spPr/>
        <p:txBody>
          <a:bodyPr/>
          <a:lstStyle/>
          <a:p>
            <a:r>
              <a:rPr lang="en-US" dirty="0" err="1"/>
              <a:t>Sampic</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84756CAC-D73A-4FE5-64CB-7AAF88A7AF54}"/>
              </a:ext>
            </a:extLst>
          </p:cNvPr>
          <p:cNvSpPr>
            <a:spLocks noGrp="1"/>
          </p:cNvSpPr>
          <p:nvPr>
            <p:ph type="sldNum" sz="quarter" idx="12"/>
          </p:nvPr>
        </p:nvSpPr>
        <p:spPr/>
        <p:txBody>
          <a:bodyPr/>
          <a:lstStyle/>
          <a:p>
            <a:pPr>
              <a:defRPr/>
            </a:pPr>
            <a:fld id="{148C009B-CB69-E04A-B9B3-34B26D69E9CF}" type="slidenum">
              <a:rPr lang="en-US" smtClean="0"/>
              <a:pPr>
                <a:defRPr/>
              </a:pPr>
              <a:t>16</a:t>
            </a:fld>
            <a:endParaRPr lang="en-US" dirty="0"/>
          </a:p>
        </p:txBody>
      </p:sp>
      <p:sp>
        <p:nvSpPr>
          <p:cNvPr id="16" name="Content Placeholder 15">
            <a:extLst>
              <a:ext uri="{FF2B5EF4-FFF2-40B4-BE49-F238E27FC236}">
                <a16:creationId xmlns:a16="http://schemas.microsoft.com/office/drawing/2014/main" id="{DA315A4A-C305-4690-8E71-96E8095B5813}"/>
              </a:ext>
            </a:extLst>
          </p:cNvPr>
          <p:cNvSpPr>
            <a:spLocks noGrp="1"/>
          </p:cNvSpPr>
          <p:nvPr>
            <p:ph idx="13"/>
          </p:nvPr>
        </p:nvSpPr>
        <p:spPr/>
        <p:txBody>
          <a:bodyPr/>
          <a:lstStyle/>
          <a:p>
            <a:r>
              <a:rPr lang="en-US" dirty="0"/>
              <a:t>V1742, domino chip</a:t>
            </a:r>
          </a:p>
          <a:p>
            <a:endParaRPr lang="en-US" dirty="0"/>
          </a:p>
        </p:txBody>
      </p:sp>
      <p:pic>
        <p:nvPicPr>
          <p:cNvPr id="18" name="Picture 17">
            <a:extLst>
              <a:ext uri="{FF2B5EF4-FFF2-40B4-BE49-F238E27FC236}">
                <a16:creationId xmlns:a16="http://schemas.microsoft.com/office/drawing/2014/main" id="{FC850EFB-A64C-23D6-13BB-41BE4F0A9D65}"/>
              </a:ext>
            </a:extLst>
          </p:cNvPr>
          <p:cNvPicPr>
            <a:picLocks noChangeAspect="1"/>
          </p:cNvPicPr>
          <p:nvPr/>
        </p:nvPicPr>
        <p:blipFill>
          <a:blip r:embed="rId2"/>
          <a:stretch>
            <a:fillRect/>
          </a:stretch>
        </p:blipFill>
        <p:spPr>
          <a:xfrm>
            <a:off x="115574" y="1964672"/>
            <a:ext cx="5738735" cy="4353858"/>
          </a:xfrm>
          <a:prstGeom prst="rect">
            <a:avLst/>
          </a:prstGeom>
        </p:spPr>
      </p:pic>
      <p:pic>
        <p:nvPicPr>
          <p:cNvPr id="20" name="Picture 19">
            <a:extLst>
              <a:ext uri="{FF2B5EF4-FFF2-40B4-BE49-F238E27FC236}">
                <a16:creationId xmlns:a16="http://schemas.microsoft.com/office/drawing/2014/main" id="{E9A47B7F-1530-B03F-7B0C-0E29A68496F3}"/>
              </a:ext>
            </a:extLst>
          </p:cNvPr>
          <p:cNvPicPr>
            <a:picLocks noChangeAspect="1"/>
          </p:cNvPicPr>
          <p:nvPr/>
        </p:nvPicPr>
        <p:blipFill>
          <a:blip r:embed="rId3"/>
          <a:stretch>
            <a:fillRect/>
          </a:stretch>
        </p:blipFill>
        <p:spPr>
          <a:xfrm>
            <a:off x="6198672" y="1338728"/>
            <a:ext cx="4737355" cy="4867981"/>
          </a:xfrm>
          <a:prstGeom prst="rect">
            <a:avLst/>
          </a:prstGeom>
        </p:spPr>
      </p:pic>
      <p:pic>
        <p:nvPicPr>
          <p:cNvPr id="22" name="Picture 21">
            <a:extLst>
              <a:ext uri="{FF2B5EF4-FFF2-40B4-BE49-F238E27FC236}">
                <a16:creationId xmlns:a16="http://schemas.microsoft.com/office/drawing/2014/main" id="{7E2CD7B2-FFDD-7560-E55C-D8DE57A4C32C}"/>
              </a:ext>
            </a:extLst>
          </p:cNvPr>
          <p:cNvPicPr>
            <a:picLocks noChangeAspect="1"/>
          </p:cNvPicPr>
          <p:nvPr/>
        </p:nvPicPr>
        <p:blipFill>
          <a:blip r:embed="rId4"/>
          <a:stretch>
            <a:fillRect/>
          </a:stretch>
        </p:blipFill>
        <p:spPr>
          <a:xfrm>
            <a:off x="10345840" y="484092"/>
            <a:ext cx="1601718" cy="3302439"/>
          </a:xfrm>
          <a:prstGeom prst="rect">
            <a:avLst/>
          </a:prstGeom>
        </p:spPr>
      </p:pic>
      <p:pic>
        <p:nvPicPr>
          <p:cNvPr id="24" name="Picture 23">
            <a:extLst>
              <a:ext uri="{FF2B5EF4-FFF2-40B4-BE49-F238E27FC236}">
                <a16:creationId xmlns:a16="http://schemas.microsoft.com/office/drawing/2014/main" id="{5A817267-FD61-CC47-B9C5-892BED71FB4F}"/>
              </a:ext>
            </a:extLst>
          </p:cNvPr>
          <p:cNvPicPr>
            <a:picLocks noChangeAspect="1"/>
          </p:cNvPicPr>
          <p:nvPr/>
        </p:nvPicPr>
        <p:blipFill>
          <a:blip r:embed="rId5"/>
          <a:stretch>
            <a:fillRect/>
          </a:stretch>
        </p:blipFill>
        <p:spPr>
          <a:xfrm>
            <a:off x="3364753" y="814237"/>
            <a:ext cx="2489556" cy="1507707"/>
          </a:xfrm>
          <a:prstGeom prst="rect">
            <a:avLst/>
          </a:prstGeom>
        </p:spPr>
      </p:pic>
    </p:spTree>
    <p:extLst>
      <p:ext uri="{BB962C8B-B14F-4D97-AF65-F5344CB8AC3E}">
        <p14:creationId xmlns:p14="http://schemas.microsoft.com/office/powerpoint/2010/main" val="976004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27113-313C-BD3A-9BB1-55739352166C}"/>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8959A41A-2729-125B-C508-5627CA714391}"/>
              </a:ext>
            </a:extLst>
          </p:cNvPr>
          <p:cNvSpPr>
            <a:spLocks noGrp="1"/>
          </p:cNvSpPr>
          <p:nvPr>
            <p:ph type="sldNum" sz="quarter" idx="12"/>
          </p:nvPr>
        </p:nvSpPr>
        <p:spPr/>
        <p:txBody>
          <a:bodyPr/>
          <a:lstStyle/>
          <a:p>
            <a:pPr>
              <a:defRPr/>
            </a:pPr>
            <a:fld id="{148C009B-CB69-E04A-B9B3-34B26D69E9CF}" type="slidenum">
              <a:rPr lang="en-US" smtClean="0"/>
              <a:pPr>
                <a:defRPr/>
              </a:pPr>
              <a:t>17</a:t>
            </a:fld>
            <a:endParaRPr lang="en-US" dirty="0"/>
          </a:p>
        </p:txBody>
      </p:sp>
      <p:pic>
        <p:nvPicPr>
          <p:cNvPr id="11" name="Picture 10">
            <a:extLst>
              <a:ext uri="{FF2B5EF4-FFF2-40B4-BE49-F238E27FC236}">
                <a16:creationId xmlns:a16="http://schemas.microsoft.com/office/drawing/2014/main" id="{33E294BC-012C-E539-347B-DB4EB057C320}"/>
              </a:ext>
            </a:extLst>
          </p:cNvPr>
          <p:cNvPicPr>
            <a:picLocks noChangeAspect="1"/>
          </p:cNvPicPr>
          <p:nvPr/>
        </p:nvPicPr>
        <p:blipFill>
          <a:blip r:embed="rId2"/>
          <a:stretch>
            <a:fillRect/>
          </a:stretch>
        </p:blipFill>
        <p:spPr>
          <a:xfrm>
            <a:off x="8427106" y="1087002"/>
            <a:ext cx="2419017" cy="1292257"/>
          </a:xfrm>
          <a:prstGeom prst="rect">
            <a:avLst/>
          </a:prstGeom>
        </p:spPr>
      </p:pic>
      <p:pic>
        <p:nvPicPr>
          <p:cNvPr id="12" name="Picture 11" descr="A green square with a red and white square&#10;&#10;Description automatically generated">
            <a:extLst>
              <a:ext uri="{FF2B5EF4-FFF2-40B4-BE49-F238E27FC236}">
                <a16:creationId xmlns:a16="http://schemas.microsoft.com/office/drawing/2014/main" id="{A6A407D3-55FB-642E-C123-643CBA45B936}"/>
              </a:ext>
            </a:extLst>
          </p:cNvPr>
          <p:cNvPicPr>
            <a:picLocks noChangeAspect="1"/>
          </p:cNvPicPr>
          <p:nvPr/>
        </p:nvPicPr>
        <p:blipFill>
          <a:blip r:embed="rId3"/>
          <a:stretch>
            <a:fillRect/>
          </a:stretch>
        </p:blipFill>
        <p:spPr>
          <a:xfrm>
            <a:off x="8715003" y="2619188"/>
            <a:ext cx="2846886" cy="1633013"/>
          </a:xfrm>
          <a:prstGeom prst="rect">
            <a:avLst/>
          </a:prstGeom>
        </p:spPr>
      </p:pic>
      <p:pic>
        <p:nvPicPr>
          <p:cNvPr id="6" name="Picture 5">
            <a:extLst>
              <a:ext uri="{FF2B5EF4-FFF2-40B4-BE49-F238E27FC236}">
                <a16:creationId xmlns:a16="http://schemas.microsoft.com/office/drawing/2014/main" id="{18545C51-F20F-0A92-B412-4EED799FA341}"/>
              </a:ext>
            </a:extLst>
          </p:cNvPr>
          <p:cNvPicPr>
            <a:picLocks noChangeAspect="1"/>
          </p:cNvPicPr>
          <p:nvPr/>
        </p:nvPicPr>
        <p:blipFill>
          <a:blip r:embed="rId4"/>
          <a:stretch>
            <a:fillRect/>
          </a:stretch>
        </p:blipFill>
        <p:spPr>
          <a:xfrm>
            <a:off x="9097516" y="4407412"/>
            <a:ext cx="2661285" cy="1973333"/>
          </a:xfrm>
          <a:prstGeom prst="rect">
            <a:avLst/>
          </a:prstGeom>
        </p:spPr>
      </p:pic>
      <p:pic>
        <p:nvPicPr>
          <p:cNvPr id="13" name="Picture 12">
            <a:extLst>
              <a:ext uri="{FF2B5EF4-FFF2-40B4-BE49-F238E27FC236}">
                <a16:creationId xmlns:a16="http://schemas.microsoft.com/office/drawing/2014/main" id="{EA819EF4-B4DA-6D2B-C92A-0224BEDC0385}"/>
              </a:ext>
            </a:extLst>
          </p:cNvPr>
          <p:cNvPicPr>
            <a:picLocks noChangeAspect="1"/>
          </p:cNvPicPr>
          <p:nvPr/>
        </p:nvPicPr>
        <p:blipFill>
          <a:blip r:embed="rId5"/>
          <a:stretch>
            <a:fillRect/>
          </a:stretch>
        </p:blipFill>
        <p:spPr>
          <a:xfrm>
            <a:off x="433199" y="4997915"/>
            <a:ext cx="3119156" cy="1627386"/>
          </a:xfrm>
          <a:prstGeom prst="rect">
            <a:avLst/>
          </a:prstGeom>
        </p:spPr>
      </p:pic>
      <p:pic>
        <p:nvPicPr>
          <p:cNvPr id="9" name="Picture 8">
            <a:extLst>
              <a:ext uri="{FF2B5EF4-FFF2-40B4-BE49-F238E27FC236}">
                <a16:creationId xmlns:a16="http://schemas.microsoft.com/office/drawing/2014/main" id="{9FB423C8-B063-3241-0A7D-4946BBCC16B3}"/>
              </a:ext>
            </a:extLst>
          </p:cNvPr>
          <p:cNvPicPr>
            <a:picLocks noChangeAspect="1"/>
          </p:cNvPicPr>
          <p:nvPr/>
        </p:nvPicPr>
        <p:blipFill>
          <a:blip r:embed="rId6"/>
          <a:stretch>
            <a:fillRect/>
          </a:stretch>
        </p:blipFill>
        <p:spPr>
          <a:xfrm>
            <a:off x="433199" y="1234847"/>
            <a:ext cx="3119156" cy="3669353"/>
          </a:xfrm>
          <a:prstGeom prst="rect">
            <a:avLst/>
          </a:prstGeom>
        </p:spPr>
      </p:pic>
      <p:grpSp>
        <p:nvGrpSpPr>
          <p:cNvPr id="35" name="Group 34">
            <a:extLst>
              <a:ext uri="{FF2B5EF4-FFF2-40B4-BE49-F238E27FC236}">
                <a16:creationId xmlns:a16="http://schemas.microsoft.com/office/drawing/2014/main" id="{D42F0811-0F52-6A21-D716-AC5A4AB497B8}"/>
              </a:ext>
            </a:extLst>
          </p:cNvPr>
          <p:cNvGrpSpPr/>
          <p:nvPr/>
        </p:nvGrpSpPr>
        <p:grpSpPr>
          <a:xfrm>
            <a:off x="3955384" y="1182580"/>
            <a:ext cx="4667695" cy="4309616"/>
            <a:chOff x="3955384" y="1182580"/>
            <a:chExt cx="4667695" cy="4309616"/>
          </a:xfrm>
        </p:grpSpPr>
        <p:sp>
          <p:nvSpPr>
            <p:cNvPr id="21" name="TextBox 9">
              <a:extLst>
                <a:ext uri="{FF2B5EF4-FFF2-40B4-BE49-F238E27FC236}">
                  <a16:creationId xmlns:a16="http://schemas.microsoft.com/office/drawing/2014/main" id="{22A2D3C4-EB5C-DA72-BAE1-DC4B1F4F128A}"/>
                </a:ext>
              </a:extLst>
            </p:cNvPr>
            <p:cNvSpPr txBox="1"/>
            <p:nvPr/>
          </p:nvSpPr>
          <p:spPr>
            <a:xfrm>
              <a:off x="6415260" y="1572914"/>
              <a:ext cx="2207819" cy="27699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2">
                      <a:lumMod val="50000"/>
                    </a:schemeClr>
                  </a:solidFill>
                  <a:latin typeface="Calibri"/>
                </a:rPr>
                <a:t>TI LGAD response</a:t>
              </a:r>
            </a:p>
          </p:txBody>
        </p:sp>
        <p:sp>
          <p:nvSpPr>
            <p:cNvPr id="18" name="TextBox 17">
              <a:extLst>
                <a:ext uri="{FF2B5EF4-FFF2-40B4-BE49-F238E27FC236}">
                  <a16:creationId xmlns:a16="http://schemas.microsoft.com/office/drawing/2014/main" id="{472C1AED-DE20-C794-53D3-1C76FEAA5928}"/>
                </a:ext>
              </a:extLst>
            </p:cNvPr>
            <p:cNvSpPr txBox="1"/>
            <p:nvPr/>
          </p:nvSpPr>
          <p:spPr>
            <a:xfrm>
              <a:off x="6963736" y="3217124"/>
              <a:ext cx="1305563" cy="577081"/>
            </a:xfrm>
            <a:prstGeom prst="rect">
              <a:avLst/>
            </a:prstGeom>
            <a:noFill/>
          </p:spPr>
          <p:txBody>
            <a:bodyPr wrap="square" lIns="91440" tIns="45720" rIns="91440" bIns="45720" rtlCol="0" anchor="t">
              <a:spAutoFit/>
            </a:bodyPr>
            <a:lstStyle/>
            <a:p>
              <a:r>
                <a:rPr lang="en-US" sz="1050" dirty="0">
                  <a:solidFill>
                    <a:schemeClr val="accent2">
                      <a:lumMod val="50000"/>
                    </a:schemeClr>
                  </a:solidFill>
                </a:rPr>
                <a:t>ATAR prototype</a:t>
              </a:r>
            </a:p>
            <a:p>
              <a:r>
                <a:rPr lang="en-US" sz="1050" dirty="0">
                  <a:solidFill>
                    <a:schemeClr val="accent2">
                      <a:lumMod val="50000"/>
                    </a:schemeClr>
                  </a:solidFill>
                </a:rPr>
                <a:t>1/3 sensors </a:t>
              </a:r>
            </a:p>
            <a:p>
              <a:r>
                <a:rPr lang="en-US" sz="1050" dirty="0">
                  <a:solidFill>
                    <a:schemeClr val="accent2">
                      <a:lumMod val="50000"/>
                    </a:schemeClr>
                  </a:solidFill>
                </a:rPr>
                <a:t>1/9 electronics</a:t>
              </a:r>
            </a:p>
          </p:txBody>
        </p:sp>
        <p:sp>
          <p:nvSpPr>
            <p:cNvPr id="7" name="TextBox 9">
              <a:extLst>
                <a:ext uri="{FF2B5EF4-FFF2-40B4-BE49-F238E27FC236}">
                  <a16:creationId xmlns:a16="http://schemas.microsoft.com/office/drawing/2014/main" id="{AF2F6B38-7171-F95C-2261-F0A062159318}"/>
                </a:ext>
              </a:extLst>
            </p:cNvPr>
            <p:cNvSpPr txBox="1"/>
            <p:nvPr/>
          </p:nvSpPr>
          <p:spPr>
            <a:xfrm>
              <a:off x="7081538" y="5030531"/>
              <a:ext cx="1327799" cy="46166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accent2">
                      <a:lumMod val="50000"/>
                    </a:schemeClr>
                  </a:solidFill>
                  <a:latin typeface="Arial"/>
                  <a:cs typeface="Arial"/>
                </a:rPr>
                <a:t>CENPA test </a:t>
              </a:r>
            </a:p>
            <a:p>
              <a:r>
                <a:rPr lang="en-US" sz="1200" dirty="0">
                  <a:solidFill>
                    <a:schemeClr val="accent2">
                      <a:lumMod val="50000"/>
                    </a:schemeClr>
                  </a:solidFill>
                  <a:latin typeface="Arial"/>
                  <a:cs typeface="Arial"/>
                </a:rPr>
                <a:t>with protons</a:t>
              </a:r>
            </a:p>
          </p:txBody>
        </p:sp>
        <p:pic>
          <p:nvPicPr>
            <p:cNvPr id="5" name="Picture 4">
              <a:extLst>
                <a:ext uri="{FF2B5EF4-FFF2-40B4-BE49-F238E27FC236}">
                  <a16:creationId xmlns:a16="http://schemas.microsoft.com/office/drawing/2014/main" id="{5D226016-3B40-C7FE-5BFB-FED2D40ACF8D}"/>
                </a:ext>
              </a:extLst>
            </p:cNvPr>
            <p:cNvPicPr>
              <a:picLocks noChangeAspect="1"/>
            </p:cNvPicPr>
            <p:nvPr/>
          </p:nvPicPr>
          <p:blipFill>
            <a:blip r:embed="rId7"/>
            <a:stretch>
              <a:fillRect/>
            </a:stretch>
          </p:blipFill>
          <p:spPr>
            <a:xfrm rot="16200000">
              <a:off x="4089876" y="1048088"/>
              <a:ext cx="4309615" cy="4578600"/>
            </a:xfrm>
            <a:prstGeom prst="rect">
              <a:avLst/>
            </a:prstGeom>
          </p:spPr>
        </p:pic>
        <p:sp>
          <p:nvSpPr>
            <p:cNvPr id="10" name="TextBox 9">
              <a:extLst>
                <a:ext uri="{FF2B5EF4-FFF2-40B4-BE49-F238E27FC236}">
                  <a16:creationId xmlns:a16="http://schemas.microsoft.com/office/drawing/2014/main" id="{C15841DC-7274-CF23-8F43-CD3B11A5A006}"/>
                </a:ext>
              </a:extLst>
            </p:cNvPr>
            <p:cNvSpPr txBox="1"/>
            <p:nvPr/>
          </p:nvSpPr>
          <p:spPr>
            <a:xfrm>
              <a:off x="4583492" y="3570433"/>
              <a:ext cx="249864" cy="307777"/>
            </a:xfrm>
            <a:prstGeom prst="rect">
              <a:avLst/>
            </a:prstGeom>
            <a:noFill/>
          </p:spPr>
          <p:txBody>
            <a:bodyPr wrap="square" rtlCol="0">
              <a:spAutoFit/>
            </a:bodyPr>
            <a:lstStyle/>
            <a:p>
              <a:r>
                <a:rPr lang="en-US" dirty="0"/>
                <a:t>1</a:t>
              </a:r>
            </a:p>
          </p:txBody>
        </p:sp>
        <p:sp>
          <p:nvSpPr>
            <p:cNvPr id="14" name="TextBox 13">
              <a:extLst>
                <a:ext uri="{FF2B5EF4-FFF2-40B4-BE49-F238E27FC236}">
                  <a16:creationId xmlns:a16="http://schemas.microsoft.com/office/drawing/2014/main" id="{86C88665-12CD-918D-FEE5-29FDBA2F3721}"/>
                </a:ext>
              </a:extLst>
            </p:cNvPr>
            <p:cNvSpPr txBox="1"/>
            <p:nvPr/>
          </p:nvSpPr>
          <p:spPr>
            <a:xfrm>
              <a:off x="6470071" y="3788748"/>
              <a:ext cx="473037" cy="307777"/>
            </a:xfrm>
            <a:prstGeom prst="rect">
              <a:avLst/>
            </a:prstGeom>
            <a:noFill/>
          </p:spPr>
          <p:txBody>
            <a:bodyPr wrap="square" rtlCol="0">
              <a:spAutoFit/>
            </a:bodyPr>
            <a:lstStyle/>
            <a:p>
              <a:r>
                <a:rPr lang="en-US" dirty="0"/>
                <a:t>11</a:t>
              </a:r>
            </a:p>
          </p:txBody>
        </p:sp>
        <p:sp>
          <p:nvSpPr>
            <p:cNvPr id="15" name="TextBox 14">
              <a:extLst>
                <a:ext uri="{FF2B5EF4-FFF2-40B4-BE49-F238E27FC236}">
                  <a16:creationId xmlns:a16="http://schemas.microsoft.com/office/drawing/2014/main" id="{B5C0D4B7-E8B0-2C8F-89B5-1AEAB8EE6B2D}"/>
                </a:ext>
              </a:extLst>
            </p:cNvPr>
            <p:cNvSpPr txBox="1"/>
            <p:nvPr/>
          </p:nvSpPr>
          <p:spPr>
            <a:xfrm>
              <a:off x="6273557" y="3573695"/>
              <a:ext cx="381550" cy="307777"/>
            </a:xfrm>
            <a:prstGeom prst="rect">
              <a:avLst/>
            </a:prstGeom>
            <a:noFill/>
          </p:spPr>
          <p:txBody>
            <a:bodyPr wrap="square" rtlCol="0">
              <a:spAutoFit/>
            </a:bodyPr>
            <a:lstStyle/>
            <a:p>
              <a:r>
                <a:rPr lang="en-US" dirty="0"/>
                <a:t>10</a:t>
              </a:r>
            </a:p>
          </p:txBody>
        </p:sp>
        <p:sp>
          <p:nvSpPr>
            <p:cNvPr id="16" name="TextBox 15">
              <a:extLst>
                <a:ext uri="{FF2B5EF4-FFF2-40B4-BE49-F238E27FC236}">
                  <a16:creationId xmlns:a16="http://schemas.microsoft.com/office/drawing/2014/main" id="{E90CE0CF-8C53-0155-A3AA-A7081871F3C8}"/>
                </a:ext>
              </a:extLst>
            </p:cNvPr>
            <p:cNvSpPr txBox="1"/>
            <p:nvPr/>
          </p:nvSpPr>
          <p:spPr>
            <a:xfrm>
              <a:off x="6134470" y="3566211"/>
              <a:ext cx="249864" cy="307777"/>
            </a:xfrm>
            <a:prstGeom prst="rect">
              <a:avLst/>
            </a:prstGeom>
            <a:noFill/>
          </p:spPr>
          <p:txBody>
            <a:bodyPr wrap="square" rtlCol="0">
              <a:spAutoFit/>
            </a:bodyPr>
            <a:lstStyle/>
            <a:p>
              <a:r>
                <a:rPr lang="en-US" dirty="0"/>
                <a:t>9</a:t>
              </a:r>
            </a:p>
          </p:txBody>
        </p:sp>
        <p:sp>
          <p:nvSpPr>
            <p:cNvPr id="17" name="TextBox 16">
              <a:extLst>
                <a:ext uri="{FF2B5EF4-FFF2-40B4-BE49-F238E27FC236}">
                  <a16:creationId xmlns:a16="http://schemas.microsoft.com/office/drawing/2014/main" id="{F6D7D557-9EFE-9367-92C9-CB6D82E0B8A9}"/>
                </a:ext>
              </a:extLst>
            </p:cNvPr>
            <p:cNvSpPr txBox="1"/>
            <p:nvPr/>
          </p:nvSpPr>
          <p:spPr>
            <a:xfrm>
              <a:off x="5967748" y="3566212"/>
              <a:ext cx="249864" cy="307777"/>
            </a:xfrm>
            <a:prstGeom prst="rect">
              <a:avLst/>
            </a:prstGeom>
            <a:noFill/>
          </p:spPr>
          <p:txBody>
            <a:bodyPr wrap="square" rtlCol="0">
              <a:spAutoFit/>
            </a:bodyPr>
            <a:lstStyle/>
            <a:p>
              <a:r>
                <a:rPr lang="en-US" dirty="0"/>
                <a:t>8</a:t>
              </a:r>
            </a:p>
          </p:txBody>
        </p:sp>
        <p:sp>
          <p:nvSpPr>
            <p:cNvPr id="19" name="TextBox 18">
              <a:extLst>
                <a:ext uri="{FF2B5EF4-FFF2-40B4-BE49-F238E27FC236}">
                  <a16:creationId xmlns:a16="http://schemas.microsoft.com/office/drawing/2014/main" id="{23D1F390-7643-2649-6477-C414EE72B60F}"/>
                </a:ext>
              </a:extLst>
            </p:cNvPr>
            <p:cNvSpPr txBox="1"/>
            <p:nvPr/>
          </p:nvSpPr>
          <p:spPr>
            <a:xfrm>
              <a:off x="5766278" y="3566212"/>
              <a:ext cx="249864" cy="307777"/>
            </a:xfrm>
            <a:prstGeom prst="rect">
              <a:avLst/>
            </a:prstGeom>
            <a:noFill/>
          </p:spPr>
          <p:txBody>
            <a:bodyPr wrap="square" rtlCol="0">
              <a:spAutoFit/>
            </a:bodyPr>
            <a:lstStyle/>
            <a:p>
              <a:r>
                <a:rPr lang="en-US" dirty="0"/>
                <a:t>7</a:t>
              </a:r>
            </a:p>
          </p:txBody>
        </p:sp>
        <p:sp>
          <p:nvSpPr>
            <p:cNvPr id="20" name="TextBox 19">
              <a:extLst>
                <a:ext uri="{FF2B5EF4-FFF2-40B4-BE49-F238E27FC236}">
                  <a16:creationId xmlns:a16="http://schemas.microsoft.com/office/drawing/2014/main" id="{33009468-043E-FD44-8B40-5DFBC744CB07}"/>
                </a:ext>
              </a:extLst>
            </p:cNvPr>
            <p:cNvSpPr txBox="1"/>
            <p:nvPr/>
          </p:nvSpPr>
          <p:spPr>
            <a:xfrm>
              <a:off x="5565129" y="3566212"/>
              <a:ext cx="249864" cy="307777"/>
            </a:xfrm>
            <a:prstGeom prst="rect">
              <a:avLst/>
            </a:prstGeom>
            <a:noFill/>
          </p:spPr>
          <p:txBody>
            <a:bodyPr wrap="square" rtlCol="0">
              <a:spAutoFit/>
            </a:bodyPr>
            <a:lstStyle/>
            <a:p>
              <a:r>
                <a:rPr lang="en-US" dirty="0"/>
                <a:t>6</a:t>
              </a:r>
            </a:p>
          </p:txBody>
        </p:sp>
        <p:sp>
          <p:nvSpPr>
            <p:cNvPr id="22" name="TextBox 21">
              <a:extLst>
                <a:ext uri="{FF2B5EF4-FFF2-40B4-BE49-F238E27FC236}">
                  <a16:creationId xmlns:a16="http://schemas.microsoft.com/office/drawing/2014/main" id="{C75B560B-D9C1-916E-6610-C800154BBDC3}"/>
                </a:ext>
              </a:extLst>
            </p:cNvPr>
            <p:cNvSpPr txBox="1"/>
            <p:nvPr/>
          </p:nvSpPr>
          <p:spPr>
            <a:xfrm>
              <a:off x="5370212" y="3566212"/>
              <a:ext cx="249864" cy="307777"/>
            </a:xfrm>
            <a:prstGeom prst="rect">
              <a:avLst/>
            </a:prstGeom>
            <a:noFill/>
          </p:spPr>
          <p:txBody>
            <a:bodyPr wrap="square" rtlCol="0">
              <a:spAutoFit/>
            </a:bodyPr>
            <a:lstStyle/>
            <a:p>
              <a:r>
                <a:rPr lang="en-US" dirty="0"/>
                <a:t>5</a:t>
              </a:r>
            </a:p>
          </p:txBody>
        </p:sp>
        <p:sp>
          <p:nvSpPr>
            <p:cNvPr id="23" name="TextBox 22">
              <a:extLst>
                <a:ext uri="{FF2B5EF4-FFF2-40B4-BE49-F238E27FC236}">
                  <a16:creationId xmlns:a16="http://schemas.microsoft.com/office/drawing/2014/main" id="{B0E0F696-B58E-B22D-27F1-4AC20B18D716}"/>
                </a:ext>
              </a:extLst>
            </p:cNvPr>
            <p:cNvSpPr txBox="1"/>
            <p:nvPr/>
          </p:nvSpPr>
          <p:spPr>
            <a:xfrm>
              <a:off x="5173318" y="3566212"/>
              <a:ext cx="249864" cy="307777"/>
            </a:xfrm>
            <a:prstGeom prst="rect">
              <a:avLst/>
            </a:prstGeom>
            <a:noFill/>
          </p:spPr>
          <p:txBody>
            <a:bodyPr wrap="square" rtlCol="0">
              <a:spAutoFit/>
            </a:bodyPr>
            <a:lstStyle/>
            <a:p>
              <a:r>
                <a:rPr lang="en-US" dirty="0"/>
                <a:t>4</a:t>
              </a:r>
            </a:p>
          </p:txBody>
        </p:sp>
        <p:sp>
          <p:nvSpPr>
            <p:cNvPr id="24" name="TextBox 23">
              <a:extLst>
                <a:ext uri="{FF2B5EF4-FFF2-40B4-BE49-F238E27FC236}">
                  <a16:creationId xmlns:a16="http://schemas.microsoft.com/office/drawing/2014/main" id="{32AC5D01-8802-AA79-1283-0F5B35CDD482}"/>
                </a:ext>
              </a:extLst>
            </p:cNvPr>
            <p:cNvSpPr txBox="1"/>
            <p:nvPr/>
          </p:nvSpPr>
          <p:spPr>
            <a:xfrm>
              <a:off x="4978401" y="3568322"/>
              <a:ext cx="249864" cy="307777"/>
            </a:xfrm>
            <a:prstGeom prst="rect">
              <a:avLst/>
            </a:prstGeom>
            <a:noFill/>
          </p:spPr>
          <p:txBody>
            <a:bodyPr wrap="square" rtlCol="0">
              <a:spAutoFit/>
            </a:bodyPr>
            <a:lstStyle/>
            <a:p>
              <a:r>
                <a:rPr lang="en-US" dirty="0"/>
                <a:t>3</a:t>
              </a:r>
            </a:p>
          </p:txBody>
        </p:sp>
        <p:sp>
          <p:nvSpPr>
            <p:cNvPr id="25" name="TextBox 24">
              <a:extLst>
                <a:ext uri="{FF2B5EF4-FFF2-40B4-BE49-F238E27FC236}">
                  <a16:creationId xmlns:a16="http://schemas.microsoft.com/office/drawing/2014/main" id="{1329ACEE-DF6E-9645-3FB9-1DC11CB23E3C}"/>
                </a:ext>
              </a:extLst>
            </p:cNvPr>
            <p:cNvSpPr txBox="1"/>
            <p:nvPr/>
          </p:nvSpPr>
          <p:spPr>
            <a:xfrm>
              <a:off x="4770290" y="3570432"/>
              <a:ext cx="249864" cy="307777"/>
            </a:xfrm>
            <a:prstGeom prst="rect">
              <a:avLst/>
            </a:prstGeom>
            <a:noFill/>
          </p:spPr>
          <p:txBody>
            <a:bodyPr wrap="square" rtlCol="0">
              <a:spAutoFit/>
            </a:bodyPr>
            <a:lstStyle/>
            <a:p>
              <a:r>
                <a:rPr lang="en-US" dirty="0"/>
                <a:t>2</a:t>
              </a:r>
            </a:p>
          </p:txBody>
        </p:sp>
        <p:sp>
          <p:nvSpPr>
            <p:cNvPr id="26" name="TextBox 25">
              <a:extLst>
                <a:ext uri="{FF2B5EF4-FFF2-40B4-BE49-F238E27FC236}">
                  <a16:creationId xmlns:a16="http://schemas.microsoft.com/office/drawing/2014/main" id="{F16503D0-7FA2-8744-0440-E072ADD70E4C}"/>
                </a:ext>
              </a:extLst>
            </p:cNvPr>
            <p:cNvSpPr txBox="1"/>
            <p:nvPr/>
          </p:nvSpPr>
          <p:spPr>
            <a:xfrm>
              <a:off x="6675735" y="3565199"/>
              <a:ext cx="473037" cy="307777"/>
            </a:xfrm>
            <a:prstGeom prst="rect">
              <a:avLst/>
            </a:prstGeom>
            <a:noFill/>
          </p:spPr>
          <p:txBody>
            <a:bodyPr wrap="square" rtlCol="0">
              <a:spAutoFit/>
            </a:bodyPr>
            <a:lstStyle/>
            <a:p>
              <a:r>
                <a:rPr lang="en-US" dirty="0"/>
                <a:t>12</a:t>
              </a:r>
            </a:p>
          </p:txBody>
        </p:sp>
        <p:sp>
          <p:nvSpPr>
            <p:cNvPr id="27" name="TextBox 26">
              <a:extLst>
                <a:ext uri="{FF2B5EF4-FFF2-40B4-BE49-F238E27FC236}">
                  <a16:creationId xmlns:a16="http://schemas.microsoft.com/office/drawing/2014/main" id="{8679BB95-793A-B2B6-B2E4-43FF5030FA60}"/>
                </a:ext>
              </a:extLst>
            </p:cNvPr>
            <p:cNvSpPr txBox="1"/>
            <p:nvPr/>
          </p:nvSpPr>
          <p:spPr>
            <a:xfrm>
              <a:off x="6872624" y="3766454"/>
              <a:ext cx="473037" cy="307777"/>
            </a:xfrm>
            <a:prstGeom prst="rect">
              <a:avLst/>
            </a:prstGeom>
            <a:noFill/>
          </p:spPr>
          <p:txBody>
            <a:bodyPr wrap="square" rtlCol="0">
              <a:spAutoFit/>
            </a:bodyPr>
            <a:lstStyle/>
            <a:p>
              <a:r>
                <a:rPr lang="en-US" dirty="0"/>
                <a:t>13</a:t>
              </a:r>
            </a:p>
          </p:txBody>
        </p:sp>
        <p:sp>
          <p:nvSpPr>
            <p:cNvPr id="28" name="TextBox 27">
              <a:extLst>
                <a:ext uri="{FF2B5EF4-FFF2-40B4-BE49-F238E27FC236}">
                  <a16:creationId xmlns:a16="http://schemas.microsoft.com/office/drawing/2014/main" id="{F20DDE03-610F-27A6-8935-EFFE321FFD6E}"/>
                </a:ext>
              </a:extLst>
            </p:cNvPr>
            <p:cNvSpPr txBox="1"/>
            <p:nvPr/>
          </p:nvSpPr>
          <p:spPr>
            <a:xfrm>
              <a:off x="6972193" y="3562469"/>
              <a:ext cx="473037" cy="307777"/>
            </a:xfrm>
            <a:prstGeom prst="rect">
              <a:avLst/>
            </a:prstGeom>
            <a:noFill/>
          </p:spPr>
          <p:txBody>
            <a:bodyPr wrap="square" rtlCol="0">
              <a:spAutoFit/>
            </a:bodyPr>
            <a:lstStyle/>
            <a:p>
              <a:r>
                <a:rPr lang="en-US" dirty="0"/>
                <a:t>14</a:t>
              </a:r>
            </a:p>
          </p:txBody>
        </p:sp>
        <p:sp>
          <p:nvSpPr>
            <p:cNvPr id="29" name="TextBox 28">
              <a:extLst>
                <a:ext uri="{FF2B5EF4-FFF2-40B4-BE49-F238E27FC236}">
                  <a16:creationId xmlns:a16="http://schemas.microsoft.com/office/drawing/2014/main" id="{295B02D3-C0E7-9B01-1C12-0A3F8CF28CEA}"/>
                </a:ext>
              </a:extLst>
            </p:cNvPr>
            <p:cNvSpPr txBox="1"/>
            <p:nvPr/>
          </p:nvSpPr>
          <p:spPr>
            <a:xfrm>
              <a:off x="7093907" y="3763724"/>
              <a:ext cx="473037" cy="307777"/>
            </a:xfrm>
            <a:prstGeom prst="rect">
              <a:avLst/>
            </a:prstGeom>
            <a:noFill/>
          </p:spPr>
          <p:txBody>
            <a:bodyPr wrap="square" rtlCol="0">
              <a:spAutoFit/>
            </a:bodyPr>
            <a:lstStyle/>
            <a:p>
              <a:r>
                <a:rPr lang="en-US" dirty="0"/>
                <a:t>15</a:t>
              </a:r>
            </a:p>
          </p:txBody>
        </p:sp>
        <p:sp>
          <p:nvSpPr>
            <p:cNvPr id="30" name="TextBox 29">
              <a:extLst>
                <a:ext uri="{FF2B5EF4-FFF2-40B4-BE49-F238E27FC236}">
                  <a16:creationId xmlns:a16="http://schemas.microsoft.com/office/drawing/2014/main" id="{24159230-2AB9-BDDC-948F-30D8D4401725}"/>
                </a:ext>
              </a:extLst>
            </p:cNvPr>
            <p:cNvSpPr txBox="1"/>
            <p:nvPr/>
          </p:nvSpPr>
          <p:spPr>
            <a:xfrm>
              <a:off x="7195474" y="3566211"/>
              <a:ext cx="392097" cy="307777"/>
            </a:xfrm>
            <a:prstGeom prst="rect">
              <a:avLst/>
            </a:prstGeom>
            <a:noFill/>
          </p:spPr>
          <p:txBody>
            <a:bodyPr wrap="square" rtlCol="0">
              <a:spAutoFit/>
            </a:bodyPr>
            <a:lstStyle/>
            <a:p>
              <a:r>
                <a:rPr lang="en-US" dirty="0"/>
                <a:t>16</a:t>
              </a:r>
            </a:p>
          </p:txBody>
        </p:sp>
        <p:sp>
          <p:nvSpPr>
            <p:cNvPr id="31" name="TextBox 30">
              <a:extLst>
                <a:ext uri="{FF2B5EF4-FFF2-40B4-BE49-F238E27FC236}">
                  <a16:creationId xmlns:a16="http://schemas.microsoft.com/office/drawing/2014/main" id="{459CA25A-4197-9BE8-1E84-EC8B589ABB87}"/>
                </a:ext>
              </a:extLst>
            </p:cNvPr>
            <p:cNvSpPr txBox="1"/>
            <p:nvPr/>
          </p:nvSpPr>
          <p:spPr>
            <a:xfrm>
              <a:off x="7948395" y="3750411"/>
              <a:ext cx="473037" cy="307777"/>
            </a:xfrm>
            <a:prstGeom prst="rect">
              <a:avLst/>
            </a:prstGeom>
            <a:noFill/>
          </p:spPr>
          <p:txBody>
            <a:bodyPr wrap="square" rtlCol="0">
              <a:spAutoFit/>
            </a:bodyPr>
            <a:lstStyle/>
            <a:p>
              <a:r>
                <a:rPr lang="en-US" dirty="0"/>
                <a:t>23</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E0A72BF5-D385-F9DB-3CB6-794808E1D95A}"/>
                    </a:ext>
                  </a:extLst>
                </p:cNvPr>
                <p:cNvSpPr txBox="1"/>
                <p:nvPr/>
              </p:nvSpPr>
              <p:spPr>
                <a:xfrm>
                  <a:off x="6289185" y="2929496"/>
                  <a:ext cx="583439" cy="307777"/>
                </a:xfrm>
                <a:prstGeom prst="rect">
                  <a:avLst/>
                </a:prstGeom>
                <a:noFill/>
              </p:spPr>
              <p:txBody>
                <a:bodyPr wrap="square" rtlCol="0">
                  <a:spAutoFit/>
                </a:bodyPr>
                <a:lstStyle/>
                <a:p>
                  <a:r>
                    <a:rPr lang="en-US" dirty="0">
                      <a:solidFill>
                        <a:schemeClr val="bg1"/>
                      </a:solidFill>
                    </a:rPr>
                    <a:t>50 </a:t>
                  </a:r>
                  <a14:m>
                    <m:oMath xmlns:m="http://schemas.openxmlformats.org/officeDocument/2006/math">
                      <m:r>
                        <m:rPr>
                          <m:sty m:val="p"/>
                        </m:rPr>
                        <a:rPr lang="en-US" b="0" i="0" smtClean="0">
                          <a:solidFill>
                            <a:schemeClr val="bg1"/>
                          </a:solidFill>
                          <a:latin typeface="Cambria Math" panose="02040503050406030204" pitchFamily="18" charset="0"/>
                        </a:rPr>
                        <m:t>Ω</m:t>
                      </m:r>
                    </m:oMath>
                  </a14:m>
                  <a:endParaRPr lang="en-US" dirty="0">
                    <a:solidFill>
                      <a:schemeClr val="bg1"/>
                    </a:solidFill>
                  </a:endParaRPr>
                </a:p>
              </p:txBody>
            </p:sp>
          </mc:Choice>
          <mc:Fallback xmlns="">
            <p:sp>
              <p:nvSpPr>
                <p:cNvPr id="32" name="TextBox 31">
                  <a:extLst>
                    <a:ext uri="{FF2B5EF4-FFF2-40B4-BE49-F238E27FC236}">
                      <a16:creationId xmlns:a16="http://schemas.microsoft.com/office/drawing/2014/main" id="{E0A72BF5-D385-F9DB-3CB6-794808E1D95A}"/>
                    </a:ext>
                  </a:extLst>
                </p:cNvPr>
                <p:cNvSpPr txBox="1">
                  <a:spLocks noRot="1" noChangeAspect="1" noMove="1" noResize="1" noEditPoints="1" noAdjustHandles="1" noChangeArrowheads="1" noChangeShapeType="1" noTextEdit="1"/>
                </p:cNvSpPr>
                <p:nvPr/>
              </p:nvSpPr>
              <p:spPr>
                <a:xfrm>
                  <a:off x="6289185" y="2929496"/>
                  <a:ext cx="583439" cy="307777"/>
                </a:xfrm>
                <a:prstGeom prst="rect">
                  <a:avLst/>
                </a:prstGeom>
                <a:blipFill>
                  <a:blip r:embed="rId8"/>
                  <a:stretch>
                    <a:fillRect l="-3158" t="-4000"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048A33F4-A7B3-BCFF-DAD4-D16F45BA3609}"/>
                    </a:ext>
                  </a:extLst>
                </p:cNvPr>
                <p:cNvSpPr txBox="1"/>
                <p:nvPr/>
              </p:nvSpPr>
              <p:spPr>
                <a:xfrm>
                  <a:off x="7324797" y="2877675"/>
                  <a:ext cx="583439" cy="307777"/>
                </a:xfrm>
                <a:prstGeom prst="rect">
                  <a:avLst/>
                </a:prstGeom>
                <a:noFill/>
              </p:spPr>
              <p:txBody>
                <a:bodyPr wrap="square" rtlCol="0">
                  <a:spAutoFit/>
                </a:bodyPr>
                <a:lstStyle/>
                <a:p>
                  <a:r>
                    <a:rPr lang="en-US" dirty="0">
                      <a:solidFill>
                        <a:schemeClr val="bg1"/>
                      </a:solidFill>
                    </a:rPr>
                    <a:t>50 </a:t>
                  </a:r>
                  <a14:m>
                    <m:oMath xmlns:m="http://schemas.openxmlformats.org/officeDocument/2006/math">
                      <m:r>
                        <m:rPr>
                          <m:sty m:val="p"/>
                        </m:rPr>
                        <a:rPr lang="en-US" b="0" i="0" smtClean="0">
                          <a:solidFill>
                            <a:schemeClr val="bg1"/>
                          </a:solidFill>
                          <a:latin typeface="Cambria Math" panose="02040503050406030204" pitchFamily="18" charset="0"/>
                        </a:rPr>
                        <m:t>Ω</m:t>
                      </m:r>
                    </m:oMath>
                  </a14:m>
                  <a:endParaRPr lang="en-US" dirty="0">
                    <a:solidFill>
                      <a:schemeClr val="bg1"/>
                    </a:solidFill>
                  </a:endParaRPr>
                </a:p>
              </p:txBody>
            </p:sp>
          </mc:Choice>
          <mc:Fallback xmlns="">
            <p:sp>
              <p:nvSpPr>
                <p:cNvPr id="34" name="TextBox 33">
                  <a:extLst>
                    <a:ext uri="{FF2B5EF4-FFF2-40B4-BE49-F238E27FC236}">
                      <a16:creationId xmlns:a16="http://schemas.microsoft.com/office/drawing/2014/main" id="{048A33F4-A7B3-BCFF-DAD4-D16F45BA3609}"/>
                    </a:ext>
                  </a:extLst>
                </p:cNvPr>
                <p:cNvSpPr txBox="1">
                  <a:spLocks noRot="1" noChangeAspect="1" noMove="1" noResize="1" noEditPoints="1" noAdjustHandles="1" noChangeArrowheads="1" noChangeShapeType="1" noTextEdit="1"/>
                </p:cNvSpPr>
                <p:nvPr/>
              </p:nvSpPr>
              <p:spPr>
                <a:xfrm>
                  <a:off x="7324797" y="2877675"/>
                  <a:ext cx="583439" cy="307777"/>
                </a:xfrm>
                <a:prstGeom prst="rect">
                  <a:avLst/>
                </a:prstGeom>
                <a:blipFill>
                  <a:blip r:embed="rId9"/>
                  <a:stretch>
                    <a:fillRect l="-3158" t="-3922" b="-19608"/>
                  </a:stretch>
                </a:blipFill>
              </p:spPr>
              <p:txBody>
                <a:bodyPr/>
                <a:lstStyle/>
                <a:p>
                  <a:r>
                    <a:rPr lang="en-US">
                      <a:noFill/>
                    </a:rPr>
                    <a:t> </a:t>
                  </a:r>
                </a:p>
              </p:txBody>
            </p:sp>
          </mc:Fallback>
        </mc:AlternateContent>
      </p:grpSp>
    </p:spTree>
    <p:extLst>
      <p:ext uri="{BB962C8B-B14F-4D97-AF65-F5344CB8AC3E}">
        <p14:creationId xmlns:p14="http://schemas.microsoft.com/office/powerpoint/2010/main" val="2013187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14AE5-8342-D339-DE43-5AD968C0D318}"/>
              </a:ext>
            </a:extLst>
          </p:cNvPr>
          <p:cNvSpPr>
            <a:spLocks noGrp="1"/>
          </p:cNvSpPr>
          <p:nvPr>
            <p:ph type="title"/>
          </p:nvPr>
        </p:nvSpPr>
        <p:spPr>
          <a:xfrm>
            <a:off x="519487" y="154515"/>
            <a:ext cx="4655763" cy="924985"/>
          </a:xfrm>
        </p:spPr>
        <p:txBody>
          <a:bodyPr/>
          <a:lstStyle/>
          <a:p>
            <a:r>
              <a:rPr lang="en-US" dirty="0"/>
              <a:t>Strategy FEB Development</a:t>
            </a:r>
            <a:br>
              <a:rPr lang="en-US" dirty="0"/>
            </a:br>
            <a:r>
              <a:rPr lang="en-US" sz="2000" dirty="0">
                <a:highlight>
                  <a:srgbClr val="FFFF00"/>
                </a:highlight>
              </a:rPr>
              <a:t>Front End Board</a:t>
            </a:r>
            <a:endParaRPr lang="en-US" dirty="0">
              <a:highlight>
                <a:srgbClr val="FFFF00"/>
              </a:highlight>
            </a:endParaRPr>
          </a:p>
        </p:txBody>
      </p:sp>
      <p:sp>
        <p:nvSpPr>
          <p:cNvPr id="4" name="Slide Number Placeholder 3">
            <a:extLst>
              <a:ext uri="{FF2B5EF4-FFF2-40B4-BE49-F238E27FC236}">
                <a16:creationId xmlns:a16="http://schemas.microsoft.com/office/drawing/2014/main" id="{1823AA40-A01A-6F65-FE79-636255D5E24F}"/>
              </a:ext>
            </a:extLst>
          </p:cNvPr>
          <p:cNvSpPr>
            <a:spLocks noGrp="1"/>
          </p:cNvSpPr>
          <p:nvPr>
            <p:ph type="sldNum" sz="quarter" idx="12"/>
          </p:nvPr>
        </p:nvSpPr>
        <p:spPr/>
        <p:txBody>
          <a:bodyPr/>
          <a:lstStyle/>
          <a:p>
            <a:pPr>
              <a:defRPr/>
            </a:pPr>
            <a:fld id="{148C009B-CB69-E04A-B9B3-34B26D69E9CF}" type="slidenum">
              <a:rPr lang="en-US" smtClean="0"/>
              <a:pPr>
                <a:defRPr/>
              </a:pPr>
              <a:t>2</a:t>
            </a:fld>
            <a:endParaRPr lang="en-US" dirty="0"/>
          </a:p>
        </p:txBody>
      </p:sp>
      <p:graphicFrame>
        <p:nvGraphicFramePr>
          <p:cNvPr id="5" name="Content Placeholder 3" descr="Timeline Smart Art Placeholder ">
            <a:extLst>
              <a:ext uri="{FF2B5EF4-FFF2-40B4-BE49-F238E27FC236}">
                <a16:creationId xmlns:a16="http://schemas.microsoft.com/office/drawing/2014/main" id="{0D486A6F-22EA-5D05-9851-72CFACAD739B}"/>
              </a:ext>
            </a:extLst>
          </p:cNvPr>
          <p:cNvGraphicFramePr>
            <a:graphicFrameLocks/>
          </p:cNvGraphicFramePr>
          <p:nvPr>
            <p:extLst>
              <p:ext uri="{D42A27DB-BD31-4B8C-83A1-F6EECF244321}">
                <p14:modId xmlns:p14="http://schemas.microsoft.com/office/powerpoint/2010/main" val="1101043815"/>
              </p:ext>
            </p:extLst>
          </p:nvPr>
        </p:nvGraphicFramePr>
        <p:xfrm>
          <a:off x="550862" y="2071308"/>
          <a:ext cx="11090275" cy="3979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A green square with a red and white square&#10;&#10;Description automatically generated">
            <a:extLst>
              <a:ext uri="{FF2B5EF4-FFF2-40B4-BE49-F238E27FC236}">
                <a16:creationId xmlns:a16="http://schemas.microsoft.com/office/drawing/2014/main" id="{0BABD7E6-AC30-D60C-3D91-D6574E4E9025}"/>
              </a:ext>
            </a:extLst>
          </p:cNvPr>
          <p:cNvPicPr>
            <a:picLocks noChangeAspect="1"/>
          </p:cNvPicPr>
          <p:nvPr/>
        </p:nvPicPr>
        <p:blipFill>
          <a:blip r:embed="rId7"/>
          <a:stretch>
            <a:fillRect/>
          </a:stretch>
        </p:blipFill>
        <p:spPr>
          <a:xfrm>
            <a:off x="4807146" y="-87695"/>
            <a:ext cx="4069620" cy="2334390"/>
          </a:xfrm>
          <a:prstGeom prst="rect">
            <a:avLst/>
          </a:prstGeom>
        </p:spPr>
      </p:pic>
      <p:sp>
        <p:nvSpPr>
          <p:cNvPr id="6" name="TextBox 5">
            <a:extLst>
              <a:ext uri="{FF2B5EF4-FFF2-40B4-BE49-F238E27FC236}">
                <a16:creationId xmlns:a16="http://schemas.microsoft.com/office/drawing/2014/main" id="{3CD41FEE-1148-3C7F-C805-A24BF04CF822}"/>
              </a:ext>
            </a:extLst>
          </p:cNvPr>
          <p:cNvSpPr txBox="1"/>
          <p:nvPr/>
        </p:nvSpPr>
        <p:spPr>
          <a:xfrm>
            <a:off x="1265163" y="3593128"/>
            <a:ext cx="1022350" cy="276999"/>
          </a:xfrm>
          <a:prstGeom prst="rect">
            <a:avLst/>
          </a:prstGeom>
          <a:noFill/>
        </p:spPr>
        <p:txBody>
          <a:bodyPr wrap="square" rtlCol="0">
            <a:spAutoFit/>
          </a:bodyPr>
          <a:lstStyle/>
          <a:p>
            <a:r>
              <a:rPr lang="en-US" sz="1200" dirty="0"/>
              <a:t>2023</a:t>
            </a:r>
          </a:p>
        </p:txBody>
      </p:sp>
      <p:sp>
        <p:nvSpPr>
          <p:cNvPr id="7" name="TextBox 6">
            <a:extLst>
              <a:ext uri="{FF2B5EF4-FFF2-40B4-BE49-F238E27FC236}">
                <a16:creationId xmlns:a16="http://schemas.microsoft.com/office/drawing/2014/main" id="{0CE4220F-B793-9EC2-8E67-D543C3746937}"/>
              </a:ext>
            </a:extLst>
          </p:cNvPr>
          <p:cNvSpPr txBox="1"/>
          <p:nvPr/>
        </p:nvSpPr>
        <p:spPr>
          <a:xfrm>
            <a:off x="2773056" y="3593128"/>
            <a:ext cx="1022350" cy="276999"/>
          </a:xfrm>
          <a:prstGeom prst="rect">
            <a:avLst/>
          </a:prstGeom>
          <a:noFill/>
        </p:spPr>
        <p:txBody>
          <a:bodyPr wrap="square" rtlCol="0">
            <a:spAutoFit/>
          </a:bodyPr>
          <a:lstStyle/>
          <a:p>
            <a:r>
              <a:rPr lang="en-US" sz="1200" dirty="0"/>
              <a:t>2024</a:t>
            </a:r>
          </a:p>
        </p:txBody>
      </p:sp>
      <p:sp>
        <p:nvSpPr>
          <p:cNvPr id="8" name="TextBox 7">
            <a:extLst>
              <a:ext uri="{FF2B5EF4-FFF2-40B4-BE49-F238E27FC236}">
                <a16:creationId xmlns:a16="http://schemas.microsoft.com/office/drawing/2014/main" id="{08131188-A47D-7675-BC7F-0A2D7EE85C96}"/>
              </a:ext>
            </a:extLst>
          </p:cNvPr>
          <p:cNvSpPr txBox="1"/>
          <p:nvPr/>
        </p:nvSpPr>
        <p:spPr>
          <a:xfrm>
            <a:off x="5470756" y="3429000"/>
            <a:ext cx="1374543" cy="461665"/>
          </a:xfrm>
          <a:prstGeom prst="rect">
            <a:avLst/>
          </a:prstGeom>
          <a:noFill/>
        </p:spPr>
        <p:txBody>
          <a:bodyPr wrap="square" rtlCol="0">
            <a:spAutoFit/>
          </a:bodyPr>
          <a:lstStyle/>
          <a:p>
            <a:r>
              <a:rPr lang="en-US" sz="1200" dirty="0"/>
              <a:t>2025 board</a:t>
            </a:r>
          </a:p>
          <a:p>
            <a:r>
              <a:rPr lang="en-US" sz="1200" dirty="0"/>
              <a:t>2026 integration</a:t>
            </a:r>
          </a:p>
        </p:txBody>
      </p:sp>
      <p:sp>
        <p:nvSpPr>
          <p:cNvPr id="9" name="TextBox 8">
            <a:extLst>
              <a:ext uri="{FF2B5EF4-FFF2-40B4-BE49-F238E27FC236}">
                <a16:creationId xmlns:a16="http://schemas.microsoft.com/office/drawing/2014/main" id="{17E8F4D5-927D-4D77-3286-FAE2610D1062}"/>
              </a:ext>
            </a:extLst>
          </p:cNvPr>
          <p:cNvSpPr txBox="1"/>
          <p:nvPr/>
        </p:nvSpPr>
        <p:spPr>
          <a:xfrm>
            <a:off x="4610332" y="4418923"/>
            <a:ext cx="1720850" cy="307777"/>
          </a:xfrm>
          <a:prstGeom prst="rect">
            <a:avLst/>
          </a:prstGeom>
          <a:noFill/>
        </p:spPr>
        <p:txBody>
          <a:bodyPr wrap="square" rtlCol="0">
            <a:spAutoFit/>
          </a:bodyPr>
          <a:lstStyle/>
          <a:p>
            <a:r>
              <a:rPr lang="en-US" dirty="0">
                <a:solidFill>
                  <a:schemeClr val="accent6">
                    <a:lumMod val="75000"/>
                  </a:schemeClr>
                </a:solidFill>
              </a:rPr>
              <a:t>Including digitizer</a:t>
            </a:r>
          </a:p>
        </p:txBody>
      </p:sp>
      <p:sp>
        <p:nvSpPr>
          <p:cNvPr id="10" name="TextBox 9">
            <a:extLst>
              <a:ext uri="{FF2B5EF4-FFF2-40B4-BE49-F238E27FC236}">
                <a16:creationId xmlns:a16="http://schemas.microsoft.com/office/drawing/2014/main" id="{07707AF6-94A9-7978-0A4A-81190F36EF8F}"/>
              </a:ext>
            </a:extLst>
          </p:cNvPr>
          <p:cNvSpPr txBox="1"/>
          <p:nvPr/>
        </p:nvSpPr>
        <p:spPr>
          <a:xfrm>
            <a:off x="467473" y="1223434"/>
            <a:ext cx="4339673" cy="307777"/>
          </a:xfrm>
          <a:prstGeom prst="rect">
            <a:avLst/>
          </a:prstGeom>
          <a:noFill/>
        </p:spPr>
        <p:txBody>
          <a:bodyPr wrap="square" rtlCol="0">
            <a:spAutoFit/>
          </a:bodyPr>
          <a:lstStyle/>
          <a:p>
            <a:r>
              <a:rPr lang="en-US" dirty="0">
                <a:solidFill>
                  <a:schemeClr val="accent6">
                    <a:lumMod val="75000"/>
                  </a:schemeClr>
                </a:solidFill>
              </a:rPr>
              <a:t>Reality check compared to Oct 23 Coll meeting</a:t>
            </a:r>
          </a:p>
        </p:txBody>
      </p:sp>
      <p:pic>
        <p:nvPicPr>
          <p:cNvPr id="12" name="Picture 11">
            <a:extLst>
              <a:ext uri="{FF2B5EF4-FFF2-40B4-BE49-F238E27FC236}">
                <a16:creationId xmlns:a16="http://schemas.microsoft.com/office/drawing/2014/main" id="{58AABDC7-5299-65A4-4255-72A86FA047FF}"/>
              </a:ext>
            </a:extLst>
          </p:cNvPr>
          <p:cNvPicPr>
            <a:picLocks noChangeAspect="1"/>
          </p:cNvPicPr>
          <p:nvPr/>
        </p:nvPicPr>
        <p:blipFill>
          <a:blip r:embed="rId8"/>
          <a:stretch>
            <a:fillRect/>
          </a:stretch>
        </p:blipFill>
        <p:spPr>
          <a:xfrm rot="5400000">
            <a:off x="2059215" y="5076781"/>
            <a:ext cx="1312329" cy="2011438"/>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20ACEA25-EFA5-ED6B-7B8B-75C6E4473EA1}"/>
              </a:ext>
            </a:extLst>
          </p:cNvPr>
          <p:cNvSpPr txBox="1"/>
          <p:nvPr/>
        </p:nvSpPr>
        <p:spPr>
          <a:xfrm>
            <a:off x="8442556" y="3593127"/>
            <a:ext cx="1374543" cy="276999"/>
          </a:xfrm>
          <a:prstGeom prst="rect">
            <a:avLst/>
          </a:prstGeom>
          <a:noFill/>
        </p:spPr>
        <p:txBody>
          <a:bodyPr wrap="square" rtlCol="0">
            <a:spAutoFit/>
          </a:bodyPr>
          <a:lstStyle/>
          <a:p>
            <a:r>
              <a:rPr lang="en-US" sz="1200" dirty="0"/>
              <a:t>2026 board</a:t>
            </a:r>
          </a:p>
        </p:txBody>
      </p:sp>
    </p:spTree>
    <p:extLst>
      <p:ext uri="{BB962C8B-B14F-4D97-AF65-F5344CB8AC3E}">
        <p14:creationId xmlns:p14="http://schemas.microsoft.com/office/powerpoint/2010/main" val="3294507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5FE1E-657B-4CC9-36D4-F40B3D71F9E8}"/>
              </a:ext>
            </a:extLst>
          </p:cNvPr>
          <p:cNvSpPr>
            <a:spLocks noGrp="1"/>
          </p:cNvSpPr>
          <p:nvPr>
            <p:ph type="title"/>
          </p:nvPr>
        </p:nvSpPr>
        <p:spPr>
          <a:xfrm>
            <a:off x="304803" y="154515"/>
            <a:ext cx="1365953" cy="557705"/>
          </a:xfrm>
          <a:prstGeom prst="rect">
            <a:avLst/>
          </a:prstGeom>
        </p:spPr>
        <p:txBody>
          <a:bodyPr/>
          <a:lstStyle/>
          <a:p>
            <a:r>
              <a:rPr lang="en-US" dirty="0"/>
              <a:t>FAST3</a:t>
            </a:r>
          </a:p>
        </p:txBody>
      </p:sp>
      <p:sp>
        <p:nvSpPr>
          <p:cNvPr id="4" name="Slide Number Placeholder 3">
            <a:extLst>
              <a:ext uri="{FF2B5EF4-FFF2-40B4-BE49-F238E27FC236}">
                <a16:creationId xmlns:a16="http://schemas.microsoft.com/office/drawing/2014/main" id="{BC536E92-4B6E-DC90-002E-C1BFEB6A23A6}"/>
              </a:ext>
            </a:extLst>
          </p:cNvPr>
          <p:cNvSpPr>
            <a:spLocks noGrp="1"/>
          </p:cNvSpPr>
          <p:nvPr>
            <p:ph type="sldNum" sz="quarter" idx="12"/>
          </p:nvPr>
        </p:nvSpPr>
        <p:spPr/>
        <p:txBody>
          <a:bodyPr/>
          <a:lstStyle/>
          <a:p>
            <a:pPr>
              <a:defRPr/>
            </a:pPr>
            <a:fld id="{148C009B-CB69-E04A-B9B3-34B26D69E9CF}" type="slidenum">
              <a:rPr lang="en-US" smtClean="0"/>
              <a:pPr>
                <a:defRPr/>
              </a:pPr>
              <a:t>3</a:t>
            </a:fld>
            <a:endParaRPr lang="en-US" dirty="0"/>
          </a:p>
        </p:txBody>
      </p:sp>
      <p:sp>
        <p:nvSpPr>
          <p:cNvPr id="9" name="Content Placeholder 8">
            <a:extLst>
              <a:ext uri="{FF2B5EF4-FFF2-40B4-BE49-F238E27FC236}">
                <a16:creationId xmlns:a16="http://schemas.microsoft.com/office/drawing/2014/main" id="{3000B730-5A61-A320-571A-24ABCC9EAA61}"/>
              </a:ext>
            </a:extLst>
          </p:cNvPr>
          <p:cNvSpPr>
            <a:spLocks noGrp="1"/>
          </p:cNvSpPr>
          <p:nvPr>
            <p:ph idx="13"/>
          </p:nvPr>
        </p:nvSpPr>
        <p:spPr/>
        <p:txBody>
          <a:bodyPr/>
          <a:lstStyle/>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prstClr val="black"/>
                </a:solidFill>
                <a:effectLst/>
                <a:uLnTx/>
                <a:uFillTx/>
                <a:latin typeface="Perpetua"/>
                <a:ea typeface="+mn-ea"/>
                <a:cs typeface="+mn-cs"/>
              </a:rPr>
              <a:t>Channel 0/4 have higher response and range than 11/15</a:t>
            </a:r>
          </a:p>
          <a:p>
            <a:pPr marL="604786" marR="0" lvl="1" indent="-251995" algn="l" defTabSz="914400" rtl="0" eaLnBrk="1" fontAlgn="auto" latinLnBrk="0" hangingPunct="1">
              <a:lnSpc>
                <a:spcPct val="100000"/>
              </a:lnSpc>
              <a:spcBef>
                <a:spcPts val="408"/>
              </a:spcBef>
              <a:spcAft>
                <a:spcPts val="0"/>
              </a:spcAft>
              <a:buClr>
                <a:srgbClr val="9B2D1F"/>
              </a:buClr>
              <a:buSzPct val="85000"/>
              <a:buFont typeface="Wingdings 2"/>
              <a:buChar char=""/>
              <a:tabLst/>
              <a:defRPr/>
            </a:pPr>
            <a:r>
              <a:rPr kumimoji="0" lang="en-US" sz="1600" b="0" i="0" u="none" strike="noStrike" kern="1200" cap="none" spc="0" normalizeH="0" baseline="0" noProof="0" dirty="0">
                <a:ln>
                  <a:noFill/>
                </a:ln>
                <a:solidFill>
                  <a:prstClr val="black"/>
                </a:solidFill>
                <a:effectLst/>
                <a:uLnTx/>
                <a:uFillTx/>
                <a:latin typeface="Perpetua"/>
                <a:ea typeface="+mn-ea"/>
                <a:cs typeface="+mn-cs"/>
              </a:rPr>
              <a:t>At low input roughly the same, difference higher at large inputs. Up to 20% variation. Not sure why? </a:t>
            </a:r>
          </a:p>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prstClr val="black"/>
                </a:solidFill>
                <a:effectLst/>
                <a:uLnTx/>
                <a:uFillTx/>
                <a:latin typeface="Perpetua"/>
                <a:ea typeface="+mn-ea"/>
                <a:cs typeface="+mn-cs"/>
              </a:rPr>
              <a:t>Noise roughly the same for all channels</a:t>
            </a:r>
          </a:p>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prstClr val="black"/>
                </a:solidFill>
                <a:effectLst/>
                <a:uLnTx/>
                <a:uFillTx/>
                <a:latin typeface="Perpetua"/>
                <a:ea typeface="+mn-ea"/>
                <a:cs typeface="+mn-cs"/>
              </a:rPr>
              <a:t>But baseline is different! Mainly for 11, 15</a:t>
            </a:r>
          </a:p>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prstClr val="black"/>
                </a:solidFill>
                <a:effectLst/>
                <a:uLnTx/>
                <a:uFillTx/>
                <a:latin typeface="Perpetua"/>
                <a:ea typeface="+mn-ea"/>
                <a:cs typeface="+mn-cs"/>
              </a:rPr>
              <a:t>Rise time between 1-1.5ns, </a:t>
            </a:r>
          </a:p>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prstClr val="black"/>
                </a:solidFill>
                <a:effectLst/>
                <a:uLnTx/>
                <a:uFillTx/>
                <a:latin typeface="Perpetua"/>
                <a:ea typeface="+mn-ea"/>
                <a:cs typeface="+mn-cs"/>
              </a:rPr>
              <a:t>Full collection in 5-7 ns + undershoot</a:t>
            </a:r>
          </a:p>
          <a:p>
            <a:pPr marL="0" indent="0">
              <a:buNone/>
            </a:pPr>
            <a:endParaRPr lang="en-US" dirty="0"/>
          </a:p>
        </p:txBody>
      </p:sp>
      <p:sp>
        <p:nvSpPr>
          <p:cNvPr id="11" name="Content Placeholder 5">
            <a:extLst>
              <a:ext uri="{FF2B5EF4-FFF2-40B4-BE49-F238E27FC236}">
                <a16:creationId xmlns:a16="http://schemas.microsoft.com/office/drawing/2014/main" id="{5B396C98-A29D-B1DF-A7D6-DCB95A490BDF}"/>
              </a:ext>
            </a:extLst>
          </p:cNvPr>
          <p:cNvSpPr>
            <a:spLocks noGrp="1"/>
          </p:cNvSpPr>
          <p:nvPr>
            <p:ph idx="1"/>
          </p:nvPr>
        </p:nvSpPr>
        <p:spPr>
          <a:xfrm>
            <a:off x="146051" y="929068"/>
            <a:ext cx="5689643" cy="5492736"/>
          </a:xfrm>
          <a:prstGeom prst="rect">
            <a:avLst/>
          </a:prstGeom>
        </p:spPr>
        <p:txBody>
          <a:bodyPr vert="horz" lIns="100794" tIns="50397" rIns="100794" bIns="50397">
            <a:normAutofit/>
          </a:bodyPr>
          <a:lstStyle>
            <a:lvl1pPr marL="302393" indent="-302393" algn="l" rtl="0" eaLnBrk="1" latinLnBrk="0" hangingPunct="1">
              <a:spcBef>
                <a:spcPts val="639"/>
              </a:spcBef>
              <a:buClr>
                <a:schemeClr val="accent1"/>
              </a:buClr>
              <a:buSzPct val="85000"/>
              <a:buFont typeface="Wingdings 2"/>
              <a:buChar char=""/>
              <a:defRPr kumimoji="0" sz="2900" kern="1200">
                <a:solidFill>
                  <a:schemeClr val="tx1"/>
                </a:solidFill>
                <a:latin typeface="+mn-lt"/>
                <a:ea typeface="+mn-ea"/>
                <a:cs typeface="+mn-cs"/>
              </a:defRPr>
            </a:lvl1pPr>
            <a:lvl2pPr marL="604786" indent="-251995" algn="l" rtl="0" eaLnBrk="1" latinLnBrk="0" hangingPunct="1">
              <a:spcBef>
                <a:spcPts val="408"/>
              </a:spcBef>
              <a:buClr>
                <a:schemeClr val="accent2"/>
              </a:buClr>
              <a:buSzPct val="85000"/>
              <a:buFont typeface="Wingdings 2"/>
              <a:buChar char=""/>
              <a:defRPr kumimoji="0" sz="2600" kern="1200">
                <a:solidFill>
                  <a:schemeClr val="tx1"/>
                </a:solidFill>
                <a:latin typeface="+mn-lt"/>
                <a:ea typeface="+mn-ea"/>
                <a:cs typeface="+mn-cs"/>
              </a:defRPr>
            </a:lvl2pPr>
            <a:lvl3pPr marL="907179" indent="-251995" algn="l" rtl="0" eaLnBrk="1" latinLnBrk="0" hangingPunct="1">
              <a:spcBef>
                <a:spcPts val="408"/>
              </a:spcBef>
              <a:buClr>
                <a:schemeClr val="accent1">
                  <a:tint val="60000"/>
                </a:schemeClr>
              </a:buClr>
              <a:buSzPct val="85000"/>
              <a:buFont typeface="Wingdings 2"/>
              <a:buChar char=""/>
              <a:defRPr kumimoji="0" sz="2200" kern="1200">
                <a:solidFill>
                  <a:schemeClr val="tx1"/>
                </a:solidFill>
                <a:latin typeface="+mn-lt"/>
                <a:ea typeface="+mn-ea"/>
                <a:cs typeface="+mn-cs"/>
              </a:defRPr>
            </a:lvl3pPr>
            <a:lvl4pPr marL="1209572" indent="-251995" algn="l" rtl="0" eaLnBrk="1" latinLnBrk="0" hangingPunct="1">
              <a:spcBef>
                <a:spcPts val="408"/>
              </a:spcBef>
              <a:buClr>
                <a:schemeClr val="accent3"/>
              </a:buClr>
              <a:buSzPct val="80000"/>
              <a:buFont typeface="Wingdings 2"/>
              <a:buChar char=""/>
              <a:defRPr kumimoji="0" sz="2200" kern="1200">
                <a:solidFill>
                  <a:schemeClr val="tx1"/>
                </a:solidFill>
                <a:latin typeface="+mn-lt"/>
                <a:ea typeface="+mn-ea"/>
                <a:cs typeface="+mn-cs"/>
              </a:defRPr>
            </a:lvl4pPr>
            <a:lvl5pPr marL="1511965" indent="-251995" algn="l" rtl="0" eaLnBrk="1" latinLnBrk="0" hangingPunct="1">
              <a:spcBef>
                <a:spcPts val="408"/>
              </a:spcBef>
              <a:buClr>
                <a:schemeClr val="accent3"/>
              </a:buClr>
              <a:buFontTx/>
              <a:buChar char="o"/>
              <a:defRPr kumimoji="0" sz="2200" kern="1200">
                <a:solidFill>
                  <a:schemeClr val="tx1"/>
                </a:solidFill>
                <a:latin typeface="+mn-lt"/>
                <a:ea typeface="+mn-ea"/>
                <a:cs typeface="+mn-cs"/>
              </a:defRPr>
            </a:lvl5pPr>
            <a:lvl6pPr marL="1814358" indent="-251995" algn="l" rtl="0" eaLnBrk="1" latinLnBrk="0" hangingPunct="1">
              <a:spcBef>
                <a:spcPts val="408"/>
              </a:spcBef>
              <a:buClr>
                <a:schemeClr val="accent3"/>
              </a:buClr>
              <a:buChar char="•"/>
              <a:defRPr kumimoji="0" sz="2000" kern="1200" baseline="0">
                <a:solidFill>
                  <a:schemeClr val="tx1"/>
                </a:solidFill>
                <a:latin typeface="+mn-lt"/>
                <a:ea typeface="+mn-ea"/>
                <a:cs typeface="+mn-cs"/>
              </a:defRPr>
            </a:lvl6pPr>
            <a:lvl7pPr marL="2116751" indent="-251995" algn="l" rtl="0" eaLnBrk="1" latinLnBrk="0" hangingPunct="1">
              <a:spcBef>
                <a:spcPts val="408"/>
              </a:spcBef>
              <a:buClr>
                <a:schemeClr val="accent2"/>
              </a:buClr>
              <a:buChar char="•"/>
              <a:defRPr kumimoji="0" sz="2000" kern="1200">
                <a:solidFill>
                  <a:schemeClr val="tx1"/>
                </a:solidFill>
                <a:latin typeface="+mn-lt"/>
                <a:ea typeface="+mn-ea"/>
                <a:cs typeface="+mn-cs"/>
              </a:defRPr>
            </a:lvl7pPr>
            <a:lvl8pPr marL="2419144" indent="-251995" algn="l" rtl="0" eaLnBrk="1" latinLnBrk="0" hangingPunct="1">
              <a:spcBef>
                <a:spcPts val="408"/>
              </a:spcBef>
              <a:buClr>
                <a:schemeClr val="accent1">
                  <a:tint val="60000"/>
                </a:schemeClr>
              </a:buClr>
              <a:buChar char="•"/>
              <a:defRPr kumimoji="0" sz="2000" kern="1200">
                <a:solidFill>
                  <a:schemeClr val="tx1"/>
                </a:solidFill>
                <a:latin typeface="+mn-lt"/>
                <a:ea typeface="+mn-ea"/>
                <a:cs typeface="+mn-cs"/>
              </a:defRPr>
            </a:lvl8pPr>
            <a:lvl9pPr marL="2721537" indent="-251995" algn="l" rtl="0" eaLnBrk="1" latinLnBrk="0" hangingPunct="1">
              <a:spcBef>
                <a:spcPts val="408"/>
              </a:spcBef>
              <a:buClr>
                <a:schemeClr val="accent2">
                  <a:tint val="60000"/>
                </a:schemeClr>
              </a:buClr>
              <a:buChar char="•"/>
              <a:defRPr kumimoji="0" sz="2000" kern="1200">
                <a:solidFill>
                  <a:schemeClr val="tx1"/>
                </a:solidFill>
                <a:latin typeface="+mn-lt"/>
                <a:ea typeface="+mn-ea"/>
                <a:cs typeface="+mn-cs"/>
              </a:defRPr>
            </a:lvl9pPr>
          </a:lstStyle>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rPr>
              <a:t>Received FAST3 chip a few months ago</a:t>
            </a:r>
          </a:p>
          <a:p>
            <a:pPr marL="604786" marR="0" lvl="1" indent="-251995" algn="l" defTabSz="914400" rtl="0" eaLnBrk="1" fontAlgn="auto" latinLnBrk="0" hangingPunct="1">
              <a:lnSpc>
                <a:spcPct val="100000"/>
              </a:lnSpc>
              <a:spcBef>
                <a:spcPts val="408"/>
              </a:spcBef>
              <a:spcAft>
                <a:spcPts val="0"/>
              </a:spcAft>
              <a:buClr>
                <a:srgbClr val="9B2D1F"/>
              </a:buClr>
              <a:buSzPct val="85000"/>
              <a:buFont typeface="Wingdings 2"/>
              <a:buChar char=""/>
              <a:tabLst/>
              <a:defRPr/>
            </a:pP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Improved driver and dynamic range</a:t>
            </a:r>
          </a:p>
          <a:p>
            <a:pPr marL="604786" marR="0" lvl="1" indent="-251995" algn="l" defTabSz="914400" rtl="0" eaLnBrk="1" fontAlgn="auto" latinLnBrk="0" hangingPunct="1">
              <a:lnSpc>
                <a:spcPct val="100000"/>
              </a:lnSpc>
              <a:spcBef>
                <a:spcPts val="408"/>
              </a:spcBef>
              <a:spcAft>
                <a:spcPts val="0"/>
              </a:spcAft>
              <a:buClr>
                <a:srgbClr val="9B2D1F"/>
              </a:buClr>
              <a:buSzPct val="85000"/>
              <a:buFont typeface="Wingdings 2"/>
              <a:buChar char=""/>
              <a:tabLst/>
              <a:defRPr/>
            </a:pPr>
            <a:r>
              <a:rPr kumimoji="0" lang="en-US" sz="1600" b="0" i="0" u="none" strike="noStrike" kern="1200" cap="none" spc="0" normalizeH="0" baseline="0" noProof="0" dirty="0">
                <a:ln>
                  <a:noFill/>
                </a:ln>
                <a:solidFill>
                  <a:schemeClr val="accent6">
                    <a:lumMod val="75000"/>
                  </a:schemeClr>
                </a:solidFill>
                <a:effectLst/>
                <a:uLnTx/>
                <a:uFillTx/>
                <a:latin typeface="Perpetua"/>
                <a:ea typeface="+mn-ea"/>
                <a:cs typeface="+mn-cs"/>
              </a:rPr>
              <a:t>Noise ~1 mV, dynamic range up to ~800 mV</a:t>
            </a:r>
          </a:p>
          <a:p>
            <a:pPr marL="604786" marR="0" lvl="1" indent="-251995" algn="l" defTabSz="914400" rtl="0" eaLnBrk="1" fontAlgn="auto" latinLnBrk="0" hangingPunct="1">
              <a:lnSpc>
                <a:spcPct val="100000"/>
              </a:lnSpc>
              <a:spcBef>
                <a:spcPts val="408"/>
              </a:spcBef>
              <a:spcAft>
                <a:spcPts val="0"/>
              </a:spcAft>
              <a:buClr>
                <a:srgbClr val="9B2D1F"/>
              </a:buClr>
              <a:buSzPct val="85000"/>
              <a:buFont typeface="Wingdings 2"/>
              <a:buChar char=""/>
              <a:tabLst/>
              <a:defRPr/>
            </a:pP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8 different configurable gain settings</a:t>
            </a:r>
          </a:p>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rPr>
              <a:t>Tested with calibration system, LGADs, AC-LGADs and PIN sensors</a:t>
            </a:r>
          </a:p>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rPr>
              <a:t>Tested all 4 channels with calibration (0, 4, 11, 15), noticed difference in performance and baseline</a:t>
            </a:r>
          </a:p>
          <a:p>
            <a:pPr marL="604786" marR="0" lvl="1" indent="-251995" algn="l" defTabSz="914400" rtl="0" eaLnBrk="1" fontAlgn="auto" latinLnBrk="0" hangingPunct="1">
              <a:lnSpc>
                <a:spcPct val="100000"/>
              </a:lnSpc>
              <a:spcBef>
                <a:spcPts val="408"/>
              </a:spcBef>
              <a:spcAft>
                <a:spcPts val="0"/>
              </a:spcAft>
              <a:buClr>
                <a:srgbClr val="9B2D1F"/>
              </a:buClr>
              <a:buSzPct val="85000"/>
              <a:buFont typeface="Wingdings 2"/>
              <a:buChar char=""/>
              <a:tabLst/>
              <a:defRPr/>
            </a:pP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Highest value reachable</a:t>
            </a:r>
            <a:b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b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 is 100mV lower for 11/15</a:t>
            </a:r>
          </a:p>
          <a:p>
            <a:pPr marL="604786" marR="0" lvl="1" indent="-251995" algn="l" defTabSz="914400" rtl="0" eaLnBrk="1" fontAlgn="auto" latinLnBrk="0" hangingPunct="1">
              <a:lnSpc>
                <a:spcPct val="100000"/>
              </a:lnSpc>
              <a:spcBef>
                <a:spcPts val="408"/>
              </a:spcBef>
              <a:spcAft>
                <a:spcPts val="0"/>
              </a:spcAft>
              <a:buClr>
                <a:srgbClr val="9B2D1F"/>
              </a:buClr>
              <a:buSzPct val="85000"/>
              <a:buFont typeface="Wingdings 2"/>
              <a:buChar char=""/>
              <a:tabLst/>
              <a:defRPr/>
            </a:pP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If 11/15 are exposed to light, </a:t>
            </a:r>
            <a:b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b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the gain is reduced </a:t>
            </a:r>
            <a:b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b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BUT higher maximum voltage </a:t>
            </a:r>
            <a:b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br>
            <a:r>
              <a:rPr kumimoji="0" lang="en-US" sz="1600" b="0" i="0" u="none" strike="noStrike" kern="1200" cap="none" spc="0" normalizeH="0" baseline="0" noProof="0" dirty="0">
                <a:ln>
                  <a:noFill/>
                </a:ln>
                <a:solidFill>
                  <a:sysClr val="windowText" lastClr="000000"/>
                </a:solidFill>
                <a:effectLst/>
                <a:uLnTx/>
                <a:uFillTx/>
                <a:latin typeface="Perpetua"/>
                <a:ea typeface="+mn-ea"/>
                <a:cs typeface="+mn-cs"/>
              </a:rPr>
              <a:t>Mystery, discussion with designers</a:t>
            </a:r>
          </a:p>
        </p:txBody>
      </p:sp>
      <p:pic>
        <p:nvPicPr>
          <p:cNvPr id="12" name="Picture 11" descr="A close up of a circuit board&#10;&#10;Description automatically generated">
            <a:extLst>
              <a:ext uri="{FF2B5EF4-FFF2-40B4-BE49-F238E27FC236}">
                <a16:creationId xmlns:a16="http://schemas.microsoft.com/office/drawing/2014/main" id="{BDCD19D7-7F90-4A4D-251A-B4260DE4A4C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851" t="29045" r="33569"/>
          <a:stretch/>
        </p:blipFill>
        <p:spPr>
          <a:xfrm rot="16200000">
            <a:off x="3439741" y="3700475"/>
            <a:ext cx="2453301" cy="2436681"/>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E429DD07-06BD-D8AC-7FAB-7CCE1D2BA577}"/>
              </a:ext>
            </a:extLst>
          </p:cNvPr>
          <p:cNvPicPr>
            <a:picLocks noChangeAspect="1"/>
          </p:cNvPicPr>
          <p:nvPr/>
        </p:nvPicPr>
        <p:blipFill>
          <a:blip r:embed="rId3"/>
          <a:stretch>
            <a:fillRect/>
          </a:stretch>
        </p:blipFill>
        <p:spPr>
          <a:xfrm>
            <a:off x="6710878" y="3488221"/>
            <a:ext cx="4484171" cy="2861187"/>
          </a:xfrm>
          <a:prstGeom prst="rect">
            <a:avLst/>
          </a:prstGeom>
        </p:spPr>
      </p:pic>
      <p:sp>
        <p:nvSpPr>
          <p:cNvPr id="14" name="TextBox 13">
            <a:extLst>
              <a:ext uri="{FF2B5EF4-FFF2-40B4-BE49-F238E27FC236}">
                <a16:creationId xmlns:a16="http://schemas.microsoft.com/office/drawing/2014/main" id="{B29592B0-D1AE-D695-5C07-AA028C0F34A1}"/>
              </a:ext>
            </a:extLst>
          </p:cNvPr>
          <p:cNvSpPr txBox="1"/>
          <p:nvPr/>
        </p:nvSpPr>
        <p:spPr>
          <a:xfrm>
            <a:off x="304801" y="6329666"/>
            <a:ext cx="1676400" cy="338554"/>
          </a:xfrm>
          <a:prstGeom prst="rect">
            <a:avLst/>
          </a:prstGeom>
          <a:noFill/>
        </p:spPr>
        <p:txBody>
          <a:bodyPr wrap="square" rtlCol="0">
            <a:spAutoFit/>
          </a:bodyPr>
          <a:lstStyle/>
          <a:p>
            <a:r>
              <a:rPr lang="en-US" sz="1600" dirty="0">
                <a:solidFill>
                  <a:schemeClr val="accent4">
                    <a:lumMod val="50000"/>
                  </a:schemeClr>
                </a:solidFill>
                <a:latin typeface="Comic Sans MS" panose="030F0702030302020204" pitchFamily="66" charset="0"/>
              </a:rPr>
              <a:t>Simone, UCSC</a:t>
            </a:r>
          </a:p>
        </p:txBody>
      </p:sp>
    </p:spTree>
    <p:extLst>
      <p:ext uri="{BB962C8B-B14F-4D97-AF65-F5344CB8AC3E}">
        <p14:creationId xmlns:p14="http://schemas.microsoft.com/office/powerpoint/2010/main" val="3721634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F4F40-B499-A31F-2CC9-8B4B0C2F6429}"/>
              </a:ext>
            </a:extLst>
          </p:cNvPr>
          <p:cNvSpPr>
            <a:spLocks noGrp="1"/>
          </p:cNvSpPr>
          <p:nvPr>
            <p:ph type="title"/>
          </p:nvPr>
        </p:nvSpPr>
        <p:spPr>
          <a:xfrm>
            <a:off x="304804" y="154515"/>
            <a:ext cx="4030130" cy="557705"/>
          </a:xfrm>
          <a:prstGeom prst="rect">
            <a:avLst/>
          </a:prstGeom>
        </p:spPr>
        <p:txBody>
          <a:bodyPr/>
          <a:lstStyle/>
          <a:p>
            <a:r>
              <a:rPr lang="en-US" dirty="0"/>
              <a:t>FAST3 dynamic testing</a:t>
            </a:r>
          </a:p>
        </p:txBody>
      </p:sp>
      <p:sp>
        <p:nvSpPr>
          <p:cNvPr id="3" name="Content Placeholder 2">
            <a:extLst>
              <a:ext uri="{FF2B5EF4-FFF2-40B4-BE49-F238E27FC236}">
                <a16:creationId xmlns:a16="http://schemas.microsoft.com/office/drawing/2014/main" id="{3BD3C79B-38E2-1D15-5BBD-9DE3CF1AE637}"/>
              </a:ext>
            </a:extLst>
          </p:cNvPr>
          <p:cNvSpPr>
            <a:spLocks noGrp="1"/>
          </p:cNvSpPr>
          <p:nvPr>
            <p:ph idx="1"/>
          </p:nvPr>
        </p:nvSpPr>
        <p:spPr>
          <a:xfrm>
            <a:off x="304801" y="962526"/>
            <a:ext cx="11449049" cy="5492736"/>
          </a:xfrm>
        </p:spPr>
        <p:txBody>
          <a:bodyPr/>
          <a:lstStyle/>
          <a:p>
            <a:pPr marL="302393" marR="0" lvl="0" indent="-302393" algn="l" defTabSz="914400" rtl="0" eaLnBrk="1" fontAlgn="auto" latinLnBrk="0" hangingPunct="1">
              <a:lnSpc>
                <a:spcPct val="100000"/>
              </a:lnSpc>
              <a:spcBef>
                <a:spcPts val="639"/>
              </a:spcBef>
              <a:spcAft>
                <a:spcPts val="0"/>
              </a:spcAft>
              <a:buClr>
                <a:srgbClr val="D34817"/>
              </a:buClr>
              <a:buSzPct val="85000"/>
              <a:buFont typeface="Wingdings 2"/>
              <a:buChar char=""/>
              <a:tabLst/>
              <a:defRPr/>
            </a:pPr>
            <a:r>
              <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rPr>
              <a:t>Tested FAST with HPK 3.1 50 um thick single pad LGAD sensors and same geometry PIN detector (4.2 pF input capacitance) </a:t>
            </a:r>
          </a:p>
          <a:p>
            <a:pPr marL="352791" marR="0" lvl="1" indent="0" algn="l" defTabSz="914400" rtl="0" eaLnBrk="1" fontAlgn="auto" latinLnBrk="0" hangingPunct="1">
              <a:lnSpc>
                <a:spcPct val="100000"/>
              </a:lnSpc>
              <a:spcBef>
                <a:spcPts val="408"/>
              </a:spcBef>
              <a:spcAft>
                <a:spcPts val="0"/>
              </a:spcAft>
              <a:buClr>
                <a:srgbClr val="9B2D1F"/>
              </a:buClr>
              <a:buSzPct val="85000"/>
              <a:buNone/>
              <a:tabLst/>
              <a:defRPr/>
            </a:pPr>
            <a:r>
              <a:rPr kumimoji="0" lang="en-US" sz="1600" b="0" i="0" u="none" strike="noStrike" kern="1200" cap="none" spc="0" normalizeH="0" baseline="0" noProof="0" dirty="0">
                <a:ln>
                  <a:noFill/>
                </a:ln>
                <a:solidFill>
                  <a:prstClr val="black"/>
                </a:solidFill>
                <a:effectLst/>
                <a:uLnTx/>
                <a:uFillTx/>
                <a:latin typeface="Perpetua"/>
                <a:ea typeface="+mn-ea"/>
                <a:cs typeface="+mn-cs"/>
              </a:rPr>
              <a:t>RMS noise in both cases is around </a:t>
            </a:r>
            <a:r>
              <a:rPr kumimoji="0" lang="en-US" sz="1600" b="0" i="0" u="none" strike="noStrike" kern="1200" cap="none" spc="0" normalizeH="0" baseline="0" noProof="0" dirty="0">
                <a:ln>
                  <a:noFill/>
                </a:ln>
                <a:effectLst/>
                <a:uLnTx/>
                <a:uFillTx/>
                <a:latin typeface="Perpetua"/>
                <a:ea typeface="+mn-ea"/>
                <a:cs typeface="+mn-cs"/>
              </a:rPr>
              <a:t>1 mV</a:t>
            </a:r>
          </a:p>
          <a:p>
            <a:pPr marL="0" marR="0" lvl="0" indent="0" algn="l" defTabSz="914400" rtl="0" eaLnBrk="1" fontAlgn="auto" latinLnBrk="0" hangingPunct="1">
              <a:lnSpc>
                <a:spcPct val="100000"/>
              </a:lnSpc>
              <a:spcBef>
                <a:spcPts val="639"/>
              </a:spcBef>
              <a:spcAft>
                <a:spcPts val="0"/>
              </a:spcAft>
              <a:buClr>
                <a:srgbClr val="D34817"/>
              </a:buClr>
              <a:buSzPct val="85000"/>
              <a:buNone/>
              <a:tabLst/>
              <a:defRPr/>
            </a:pPr>
            <a:br>
              <a:rPr lang="en-US" sz="1800" noProof="0" dirty="0">
                <a:solidFill>
                  <a:prstClr val="black"/>
                </a:solidFill>
                <a:latin typeface="Perpetua"/>
                <a:ea typeface="+mn-ea"/>
                <a:cs typeface="+mn-cs"/>
              </a:rPr>
            </a:br>
            <a:r>
              <a:rPr kumimoji="0" lang="en-US" sz="1600" b="0" i="0" u="none" strike="noStrike" kern="1200" cap="none" spc="0" normalizeH="0" baseline="0" noProof="0" dirty="0">
                <a:ln>
                  <a:noFill/>
                </a:ln>
                <a:solidFill>
                  <a:schemeClr val="accent2">
                    <a:lumMod val="50000"/>
                  </a:schemeClr>
                </a:solidFill>
                <a:effectLst/>
                <a:uLnTx/>
                <a:uFillTx/>
                <a:latin typeface="Perpetua"/>
                <a:ea typeface="+mn-ea"/>
                <a:cs typeface="+mn-cs"/>
              </a:rPr>
              <a:t>Response to LGAD better than expected </a:t>
            </a:r>
            <a:br>
              <a:rPr kumimoji="0" lang="en-US" sz="1600" b="0" i="0" u="none" strike="noStrike" kern="1200" cap="none" spc="0" normalizeH="0" baseline="0" noProof="0" dirty="0">
                <a:ln>
                  <a:noFill/>
                </a:ln>
                <a:solidFill>
                  <a:prstClr val="black"/>
                </a:solidFill>
                <a:effectLst/>
                <a:uLnTx/>
                <a:uFillTx/>
                <a:latin typeface="Perpetua"/>
                <a:ea typeface="+mn-ea"/>
                <a:cs typeface="+mn-cs"/>
              </a:rPr>
            </a:br>
            <a:r>
              <a:rPr kumimoji="0" lang="en-US" sz="1600" b="0" i="0" u="none" strike="noStrike" kern="1200" cap="none" spc="0" normalizeH="0" baseline="0" noProof="0" dirty="0">
                <a:ln>
                  <a:noFill/>
                </a:ln>
                <a:solidFill>
                  <a:prstClr val="black"/>
                </a:solidFill>
                <a:effectLst/>
                <a:uLnTx/>
                <a:uFillTx/>
                <a:latin typeface="Perpetua"/>
                <a:ea typeface="+mn-ea"/>
                <a:cs typeface="+mn-cs"/>
              </a:rPr>
              <a:t>(~10-15 mV/</a:t>
            </a:r>
            <a:r>
              <a:rPr kumimoji="0" lang="en-US" sz="1600" b="0" i="0" u="none" strike="noStrike" kern="1200" cap="none" spc="0" normalizeH="0" baseline="0" noProof="0" dirty="0" err="1">
                <a:ln>
                  <a:noFill/>
                </a:ln>
                <a:solidFill>
                  <a:prstClr val="black"/>
                </a:solidFill>
                <a:effectLst/>
                <a:uLnTx/>
                <a:uFillTx/>
                <a:latin typeface="Perpetua"/>
                <a:ea typeface="+mn-ea"/>
                <a:cs typeface="+mn-cs"/>
              </a:rPr>
              <a:t>fC</a:t>
            </a:r>
            <a:r>
              <a:rPr kumimoji="0" lang="en-US" sz="1600" b="0" i="0" u="none" strike="noStrike" kern="1200" cap="none" spc="0" normalizeH="0" baseline="0" noProof="0" dirty="0">
                <a:ln>
                  <a:noFill/>
                </a:ln>
                <a:solidFill>
                  <a:prstClr val="black"/>
                </a:solidFill>
                <a:effectLst/>
                <a:uLnTx/>
                <a:uFillTx/>
                <a:latin typeface="Perpetua"/>
                <a:ea typeface="+mn-ea"/>
                <a:cs typeface="+mn-cs"/>
              </a:rPr>
              <a:t>, expected 10 mV/</a:t>
            </a:r>
            <a:r>
              <a:rPr kumimoji="0" lang="en-US" sz="1600" b="0" i="0" u="none" strike="noStrike" kern="1200" cap="none" spc="0" normalizeH="0" baseline="0" noProof="0" dirty="0" err="1">
                <a:ln>
                  <a:noFill/>
                </a:ln>
                <a:solidFill>
                  <a:prstClr val="black"/>
                </a:solidFill>
                <a:effectLst/>
                <a:uLnTx/>
                <a:uFillTx/>
                <a:latin typeface="Perpetua"/>
                <a:ea typeface="+mn-ea"/>
                <a:cs typeface="+mn-cs"/>
              </a:rPr>
              <a:t>fC</a:t>
            </a:r>
            <a:r>
              <a:rPr kumimoji="0" lang="en-US" sz="1600" b="0" i="0" u="none" strike="noStrike" kern="1200" cap="none" spc="0" normalizeH="0" baseline="0" noProof="0" dirty="0">
                <a:ln>
                  <a:noFill/>
                </a:ln>
                <a:solidFill>
                  <a:prstClr val="black"/>
                </a:solidFill>
                <a:effectLst/>
                <a:uLnTx/>
                <a:uFillTx/>
                <a:latin typeface="Perpetua"/>
                <a:ea typeface="+mn-ea"/>
                <a:cs typeface="+mn-cs"/>
              </a:rPr>
              <a:t>)</a:t>
            </a:r>
          </a:p>
          <a:p>
            <a:pPr marL="0" indent="0" defTabSz="914400" fontAlgn="auto">
              <a:spcBef>
                <a:spcPts val="639"/>
              </a:spcBef>
              <a:spcAft>
                <a:spcPts val="0"/>
              </a:spcAft>
              <a:buClr>
                <a:srgbClr val="D34817"/>
              </a:buClr>
              <a:buSzPct val="85000"/>
              <a:buNone/>
              <a:tabLst/>
              <a:defRPr/>
            </a:pPr>
            <a:endParaRPr kumimoji="0" lang="en-US" sz="1800" b="0" i="0" u="none" strike="noStrike" kern="1200" cap="none" spc="0" normalizeH="0" baseline="0" noProof="0" dirty="0">
              <a:ln>
                <a:noFill/>
              </a:ln>
              <a:solidFill>
                <a:prstClr val="black"/>
              </a:solidFill>
              <a:effectLst/>
              <a:uLnTx/>
              <a:uFillTx/>
              <a:latin typeface="Perpetua"/>
              <a:ea typeface="+mn-ea"/>
              <a:cs typeface="+mn-cs"/>
            </a:endParaRPr>
          </a:p>
          <a:p>
            <a:pPr marL="302393" indent="-302393" defTabSz="914400" fontAlgn="auto">
              <a:spcBef>
                <a:spcPts val="639"/>
              </a:spcBef>
              <a:spcAft>
                <a:spcPts val="0"/>
              </a:spcAft>
              <a:buClr>
                <a:srgbClr val="D34817"/>
              </a:buClr>
              <a:buSzPct val="85000"/>
              <a:buFont typeface="Wingdings 2"/>
              <a:buChar char=""/>
              <a:tabLst/>
              <a:defRPr/>
            </a:pPr>
            <a:endParaRPr lang="en-US" sz="1800" dirty="0">
              <a:solidFill>
                <a:prstClr val="black"/>
              </a:solidFill>
              <a:latin typeface="Perpetua"/>
              <a:ea typeface="+mn-ea"/>
              <a:cs typeface="+mn-cs"/>
            </a:endParaRPr>
          </a:p>
          <a:p>
            <a:pPr marL="0" indent="0" defTabSz="914400" fontAlgn="auto">
              <a:spcBef>
                <a:spcPts val="639"/>
              </a:spcBef>
              <a:spcAft>
                <a:spcPts val="0"/>
              </a:spcAft>
              <a:buClr>
                <a:srgbClr val="D34817"/>
              </a:buClr>
              <a:buSzPct val="85000"/>
              <a:buNone/>
              <a:tabLst/>
              <a:defRPr/>
            </a:pPr>
            <a:endParaRPr kumimoji="0" lang="en-US" sz="1800" b="0" i="0" u="none" strike="noStrike" kern="1200" cap="none" spc="0" normalizeH="0" baseline="0" noProof="0" dirty="0">
              <a:ln>
                <a:noFill/>
              </a:ln>
              <a:solidFill>
                <a:prstClr val="black"/>
              </a:solidFill>
              <a:effectLst/>
              <a:uLnTx/>
              <a:uFillTx/>
              <a:latin typeface="Perpetua"/>
              <a:ea typeface="+mn-ea"/>
              <a:cs typeface="+mn-cs"/>
            </a:endParaRPr>
          </a:p>
        </p:txBody>
      </p:sp>
      <p:sp>
        <p:nvSpPr>
          <p:cNvPr id="4" name="Slide Number Placeholder 3">
            <a:extLst>
              <a:ext uri="{FF2B5EF4-FFF2-40B4-BE49-F238E27FC236}">
                <a16:creationId xmlns:a16="http://schemas.microsoft.com/office/drawing/2014/main" id="{4A5DDAC0-EDAB-DE4B-0583-D407DD3563BF}"/>
              </a:ext>
            </a:extLst>
          </p:cNvPr>
          <p:cNvSpPr>
            <a:spLocks noGrp="1"/>
          </p:cNvSpPr>
          <p:nvPr>
            <p:ph type="sldNum" sz="quarter" idx="12"/>
          </p:nvPr>
        </p:nvSpPr>
        <p:spPr/>
        <p:txBody>
          <a:bodyPr/>
          <a:lstStyle/>
          <a:p>
            <a:pPr>
              <a:defRPr/>
            </a:pPr>
            <a:fld id="{148C009B-CB69-E04A-B9B3-34B26D69E9CF}" type="slidenum">
              <a:rPr lang="en-US" smtClean="0"/>
              <a:pPr>
                <a:defRPr/>
              </a:pPr>
              <a:t>4</a:t>
            </a:fld>
            <a:endParaRPr lang="en-US" dirty="0"/>
          </a:p>
        </p:txBody>
      </p:sp>
      <p:pic>
        <p:nvPicPr>
          <p:cNvPr id="9" name="Picture 8">
            <a:extLst>
              <a:ext uri="{FF2B5EF4-FFF2-40B4-BE49-F238E27FC236}">
                <a16:creationId xmlns:a16="http://schemas.microsoft.com/office/drawing/2014/main" id="{AEC717A5-9722-6ABC-8F65-A761BF0AC61E}"/>
              </a:ext>
            </a:extLst>
          </p:cNvPr>
          <p:cNvPicPr>
            <a:picLocks noChangeAspect="1"/>
          </p:cNvPicPr>
          <p:nvPr/>
        </p:nvPicPr>
        <p:blipFill>
          <a:blip r:embed="rId2"/>
          <a:stretch>
            <a:fillRect/>
          </a:stretch>
        </p:blipFill>
        <p:spPr>
          <a:xfrm>
            <a:off x="304801" y="3271953"/>
            <a:ext cx="3517899" cy="2641081"/>
          </a:xfrm>
          <a:prstGeom prst="rect">
            <a:avLst/>
          </a:prstGeom>
        </p:spPr>
      </p:pic>
      <p:pic>
        <p:nvPicPr>
          <p:cNvPr id="10" name="Picture 9">
            <a:extLst>
              <a:ext uri="{FF2B5EF4-FFF2-40B4-BE49-F238E27FC236}">
                <a16:creationId xmlns:a16="http://schemas.microsoft.com/office/drawing/2014/main" id="{DDBD097C-C1F0-A976-447A-D43658497B9B}"/>
              </a:ext>
            </a:extLst>
          </p:cNvPr>
          <p:cNvPicPr>
            <a:picLocks noChangeAspect="1"/>
          </p:cNvPicPr>
          <p:nvPr/>
        </p:nvPicPr>
        <p:blipFill>
          <a:blip r:embed="rId2"/>
          <a:stretch>
            <a:fillRect/>
          </a:stretch>
        </p:blipFill>
        <p:spPr>
          <a:xfrm>
            <a:off x="4040979" y="3271953"/>
            <a:ext cx="3753150" cy="2817697"/>
          </a:xfrm>
          <a:prstGeom prst="rect">
            <a:avLst/>
          </a:prstGeom>
        </p:spPr>
      </p:pic>
      <p:sp>
        <p:nvSpPr>
          <p:cNvPr id="11" name="Content Placeholder 2">
            <a:extLst>
              <a:ext uri="{FF2B5EF4-FFF2-40B4-BE49-F238E27FC236}">
                <a16:creationId xmlns:a16="http://schemas.microsoft.com/office/drawing/2014/main" id="{E1F29DD9-F7B9-7293-10C7-3B7174397658}"/>
              </a:ext>
            </a:extLst>
          </p:cNvPr>
          <p:cNvSpPr txBox="1">
            <a:spLocks/>
          </p:cNvSpPr>
          <p:nvPr/>
        </p:nvSpPr>
        <p:spPr>
          <a:xfrm>
            <a:off x="8216478" y="1527676"/>
            <a:ext cx="5689643" cy="5492736"/>
          </a:xfrm>
          <a:prstGeom prst="rect">
            <a:avLst/>
          </a:prstGeom>
        </p:spPr>
        <p:txBody>
          <a:bodyPr lIns="0" tIns="0" rIns="0" bIns="0"/>
          <a:lstStyle>
            <a:lvl1pPr marL="171446" indent="-171446" algn="l" defTabSz="457189" rtl="0" eaLnBrk="1" fontAlgn="base" hangingPunct="1">
              <a:spcBef>
                <a:spcPct val="20000"/>
              </a:spcBef>
              <a:spcAft>
                <a:spcPct val="0"/>
              </a:spcAft>
              <a:buFont typeface="Arial" charset="0"/>
              <a:buChar char="•"/>
              <a:tabLst>
                <a:tab pos="104772" algn="l"/>
              </a:tabLst>
              <a:defRPr sz="2000" kern="1200">
                <a:solidFill>
                  <a:schemeClr val="tx2">
                    <a:lumMod val="75000"/>
                  </a:schemeClr>
                </a:solidFill>
                <a:latin typeface="Arial" panose="020B0604020202020204" pitchFamily="34" charset="0"/>
                <a:ea typeface="Geneva" charset="0"/>
                <a:cs typeface="Arial" panose="020B0604020202020204" pitchFamily="34" charset="0"/>
              </a:defRPr>
            </a:lvl1pPr>
            <a:lvl2pPr marL="342891" indent="-171446" algn="l" defTabSz="457189" rtl="0" eaLnBrk="1" fontAlgn="base" hangingPunct="1">
              <a:spcBef>
                <a:spcPct val="20000"/>
              </a:spcBef>
              <a:spcAft>
                <a:spcPct val="0"/>
              </a:spcAft>
              <a:buFont typeface="Arial" charset="0"/>
              <a:buChar char="–"/>
              <a:tabLst/>
              <a:defRPr sz="1800" kern="120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457189" indent="-114297" algn="l" defTabSz="457189" rtl="0" eaLnBrk="1" fontAlgn="base" hangingPunct="1">
              <a:spcBef>
                <a:spcPct val="20000"/>
              </a:spcBef>
              <a:spcAft>
                <a:spcPct val="0"/>
              </a:spcAft>
              <a:buFont typeface="Arial" charset="0"/>
              <a:buChar char="•"/>
              <a:tabLst/>
              <a:defRPr sz="1600" kern="1200">
                <a:solidFill>
                  <a:schemeClr val="accent2">
                    <a:lumMod val="50000"/>
                  </a:schemeClr>
                </a:solidFill>
                <a:latin typeface="Helvetica"/>
                <a:ea typeface="ＭＳ Ｐゴシック" charset="0"/>
                <a:cs typeface="ＭＳ Ｐゴシック" charset="0"/>
              </a:defRPr>
            </a:lvl3pPr>
            <a:lvl4pPr marL="571486" indent="0" algn="l" defTabSz="457189" rtl="0" eaLnBrk="1" fontAlgn="base" hangingPunct="1">
              <a:spcBef>
                <a:spcPct val="20000"/>
              </a:spcBef>
              <a:spcAft>
                <a:spcPct val="0"/>
              </a:spcAft>
              <a:buFont typeface="Arial" charset="0"/>
              <a:buNone/>
              <a:tabLst/>
              <a:defRPr sz="1400" kern="1200">
                <a:solidFill>
                  <a:schemeClr val="accent3">
                    <a:lumMod val="50000"/>
                  </a:schemeClr>
                </a:solidFill>
                <a:latin typeface="Helvetica"/>
                <a:ea typeface="ＭＳ Ｐゴシック" charset="0"/>
                <a:cs typeface="ＭＳ Ｐゴシック" charset="0"/>
              </a:defRPr>
            </a:lvl4pPr>
            <a:lvl5pPr marL="1031849" indent="-344479" algn="l" defTabSz="457189" rtl="0" eaLnBrk="1" fontAlgn="base" hangingPunct="1">
              <a:spcBef>
                <a:spcPct val="20000"/>
              </a:spcBef>
              <a:spcAft>
                <a:spcPct val="0"/>
              </a:spcAft>
              <a:buFont typeface="Arial"/>
              <a:buNone/>
              <a:tabLst/>
              <a:defRPr sz="1400" kern="1200">
                <a:solidFill>
                  <a:srgbClr val="505050"/>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fontAlgn="auto">
              <a:spcBef>
                <a:spcPts val="639"/>
              </a:spcBef>
              <a:spcAft>
                <a:spcPts val="0"/>
              </a:spcAft>
              <a:buClr>
                <a:srgbClr val="D34817"/>
              </a:buClr>
              <a:buSzPct val="85000"/>
              <a:buNone/>
              <a:tabLst/>
              <a:defRPr/>
            </a:pPr>
            <a:endParaRPr lang="en-US" sz="1800" dirty="0">
              <a:solidFill>
                <a:prstClr val="black"/>
              </a:solidFill>
              <a:latin typeface="Perpetua"/>
              <a:ea typeface="+mn-ea"/>
              <a:cs typeface="+mn-cs"/>
            </a:endParaRPr>
          </a:p>
          <a:p>
            <a:pPr marL="0" marR="0" lvl="0" indent="0" algn="l" defTabSz="914400" rtl="0" eaLnBrk="1" fontAlgn="auto" latinLnBrk="0" hangingPunct="1">
              <a:lnSpc>
                <a:spcPct val="100000"/>
              </a:lnSpc>
              <a:spcBef>
                <a:spcPts val="639"/>
              </a:spcBef>
              <a:spcAft>
                <a:spcPts val="0"/>
              </a:spcAft>
              <a:buClr>
                <a:srgbClr val="D34817"/>
              </a:buClr>
              <a:buSzPct val="85000"/>
              <a:buNone/>
              <a:tabLst/>
              <a:defRPr/>
            </a:pPr>
            <a:r>
              <a:rPr kumimoji="0" lang="en-US" sz="1600" b="0" i="0" u="none" strike="noStrike" kern="1200" cap="none" spc="0" normalizeH="0" baseline="0" noProof="0" dirty="0">
                <a:ln>
                  <a:noFill/>
                </a:ln>
                <a:solidFill>
                  <a:schemeClr val="accent2">
                    <a:lumMod val="50000"/>
                  </a:schemeClr>
                </a:solidFill>
                <a:effectLst/>
                <a:uLnTx/>
                <a:uFillTx/>
                <a:latin typeface="Perpetua"/>
                <a:ea typeface="+mn-ea"/>
                <a:cs typeface="+mn-cs"/>
              </a:rPr>
              <a:t>For a 150 um PIN device we get a S/N &gt; 10!</a:t>
            </a:r>
          </a:p>
          <a:p>
            <a:pPr marL="638541" lvl="1" indent="-285750" defTabSz="914400" fontAlgn="auto">
              <a:spcBef>
                <a:spcPts val="408"/>
              </a:spcBef>
              <a:spcAft>
                <a:spcPts val="0"/>
              </a:spcAft>
              <a:buClr>
                <a:srgbClr val="9B2D1F"/>
              </a:buClr>
              <a:buSzPct val="85000"/>
              <a:buFont typeface="Courier New" panose="02070309020205020404" pitchFamily="49" charset="0"/>
              <a:buChar char="o"/>
              <a:defRPr/>
            </a:pPr>
            <a:r>
              <a:rPr kumimoji="0" lang="en-US" sz="1400" b="0" i="0" u="none" strike="noStrike" kern="1200" cap="none" spc="0" normalizeH="0" baseline="0" noProof="0" dirty="0">
                <a:ln>
                  <a:noFill/>
                </a:ln>
                <a:solidFill>
                  <a:prstClr val="black"/>
                </a:solidFill>
                <a:effectLst/>
                <a:uLnTx/>
                <a:uFillTx/>
                <a:latin typeface="Perpetua"/>
                <a:ea typeface="+mn-ea"/>
                <a:cs typeface="+mn-cs"/>
              </a:rPr>
              <a:t>Possible option for PIN version using </a:t>
            </a:r>
            <a:br>
              <a:rPr kumimoji="0" lang="en-US" sz="1400" b="0" i="0" u="none" strike="noStrike" kern="1200" cap="none" spc="0" normalizeH="0" baseline="0" noProof="0" dirty="0">
                <a:ln>
                  <a:noFill/>
                </a:ln>
                <a:solidFill>
                  <a:prstClr val="black"/>
                </a:solidFill>
                <a:effectLst/>
                <a:uLnTx/>
                <a:uFillTx/>
                <a:latin typeface="Perpetua"/>
                <a:ea typeface="+mn-ea"/>
                <a:cs typeface="+mn-cs"/>
              </a:rPr>
            </a:br>
            <a:r>
              <a:rPr kumimoji="0" lang="en-US" sz="1400" b="0" i="0" u="none" strike="noStrike" kern="1200" cap="none" spc="0" normalizeH="0" baseline="0" noProof="0" dirty="0">
                <a:ln>
                  <a:noFill/>
                </a:ln>
                <a:solidFill>
                  <a:prstClr val="black"/>
                </a:solidFill>
                <a:effectLst/>
                <a:uLnTx/>
                <a:uFillTx/>
                <a:latin typeface="Perpetua"/>
                <a:ea typeface="+mn-ea"/>
                <a:cs typeface="+mn-cs"/>
              </a:rPr>
              <a:t>thicker ATAR layers?</a:t>
            </a:r>
          </a:p>
          <a:p>
            <a:pPr marL="638541" lvl="1" indent="-285750" defTabSz="914400" fontAlgn="auto">
              <a:spcBef>
                <a:spcPts val="408"/>
              </a:spcBef>
              <a:spcAft>
                <a:spcPts val="0"/>
              </a:spcAft>
              <a:buClr>
                <a:srgbClr val="9B2D1F"/>
              </a:buClr>
              <a:buSzPct val="85000"/>
              <a:buFont typeface="Courier New" panose="02070309020205020404" pitchFamily="49" charset="0"/>
              <a:buChar char="o"/>
              <a:defRPr/>
            </a:pPr>
            <a:r>
              <a:rPr lang="en-US" sz="1400" dirty="0">
                <a:solidFill>
                  <a:prstClr val="black"/>
                </a:solidFill>
                <a:latin typeface="Perpetua"/>
                <a:ea typeface="+mn-ea"/>
                <a:cs typeface="+mn-cs"/>
              </a:rPr>
              <a:t>Pmax scales with thickness</a:t>
            </a:r>
            <a:endParaRPr kumimoji="0" lang="en-US" sz="1400" b="0" i="0" u="none" strike="noStrike" kern="1200" cap="none" spc="0" normalizeH="0" baseline="0" noProof="0" dirty="0">
              <a:ln>
                <a:noFill/>
              </a:ln>
              <a:solidFill>
                <a:prstClr val="black"/>
              </a:solidFill>
              <a:effectLst/>
              <a:uLnTx/>
              <a:uFillTx/>
              <a:latin typeface="Perpetua"/>
              <a:ea typeface="+mn-ea"/>
              <a:cs typeface="+mn-cs"/>
            </a:endParaRPr>
          </a:p>
        </p:txBody>
      </p:sp>
      <p:sp>
        <p:nvSpPr>
          <p:cNvPr id="12" name="TextBox 11">
            <a:extLst>
              <a:ext uri="{FF2B5EF4-FFF2-40B4-BE49-F238E27FC236}">
                <a16:creationId xmlns:a16="http://schemas.microsoft.com/office/drawing/2014/main" id="{34153CA9-FCC9-D625-194D-60B42B5B6DB3}"/>
              </a:ext>
            </a:extLst>
          </p:cNvPr>
          <p:cNvSpPr txBox="1"/>
          <p:nvPr/>
        </p:nvSpPr>
        <p:spPr>
          <a:xfrm>
            <a:off x="304801" y="6329666"/>
            <a:ext cx="1676400" cy="338554"/>
          </a:xfrm>
          <a:prstGeom prst="rect">
            <a:avLst/>
          </a:prstGeom>
          <a:noFill/>
        </p:spPr>
        <p:txBody>
          <a:bodyPr wrap="square" rtlCol="0">
            <a:spAutoFit/>
          </a:bodyPr>
          <a:lstStyle/>
          <a:p>
            <a:r>
              <a:rPr lang="en-US" sz="1600" dirty="0">
                <a:solidFill>
                  <a:schemeClr val="accent4">
                    <a:lumMod val="50000"/>
                  </a:schemeClr>
                </a:solidFill>
                <a:latin typeface="Comic Sans MS" panose="030F0702030302020204" pitchFamily="66" charset="0"/>
              </a:rPr>
              <a:t>Simone, UCSC</a:t>
            </a:r>
          </a:p>
        </p:txBody>
      </p:sp>
      <p:sp>
        <p:nvSpPr>
          <p:cNvPr id="13" name="Content Placeholder 2">
            <a:extLst>
              <a:ext uri="{FF2B5EF4-FFF2-40B4-BE49-F238E27FC236}">
                <a16:creationId xmlns:a16="http://schemas.microsoft.com/office/drawing/2014/main" id="{68783E7D-F857-B3F9-E158-48B72A79D944}"/>
              </a:ext>
            </a:extLst>
          </p:cNvPr>
          <p:cNvSpPr txBox="1">
            <a:spLocks/>
          </p:cNvSpPr>
          <p:nvPr/>
        </p:nvSpPr>
        <p:spPr>
          <a:xfrm>
            <a:off x="4124250" y="1527676"/>
            <a:ext cx="3753150" cy="5492736"/>
          </a:xfrm>
          <a:prstGeom prst="rect">
            <a:avLst/>
          </a:prstGeom>
        </p:spPr>
        <p:txBody>
          <a:bodyPr lIns="0" tIns="0" rIns="0" bIns="0"/>
          <a:lstStyle>
            <a:lvl1pPr marL="171446" indent="-171446" algn="l" defTabSz="457189" rtl="0" eaLnBrk="1" fontAlgn="base" hangingPunct="1">
              <a:spcBef>
                <a:spcPct val="20000"/>
              </a:spcBef>
              <a:spcAft>
                <a:spcPct val="0"/>
              </a:spcAft>
              <a:buFont typeface="Arial" charset="0"/>
              <a:buChar char="•"/>
              <a:tabLst>
                <a:tab pos="104772" algn="l"/>
              </a:tabLst>
              <a:defRPr sz="2000" kern="1200">
                <a:solidFill>
                  <a:schemeClr val="tx2">
                    <a:lumMod val="75000"/>
                  </a:schemeClr>
                </a:solidFill>
                <a:latin typeface="Arial" panose="020B0604020202020204" pitchFamily="34" charset="0"/>
                <a:ea typeface="Geneva" charset="0"/>
                <a:cs typeface="Arial" panose="020B0604020202020204" pitchFamily="34" charset="0"/>
              </a:defRPr>
            </a:lvl1pPr>
            <a:lvl2pPr marL="342891" indent="-171446" algn="l" defTabSz="457189" rtl="0" eaLnBrk="1" fontAlgn="base" hangingPunct="1">
              <a:spcBef>
                <a:spcPct val="20000"/>
              </a:spcBef>
              <a:spcAft>
                <a:spcPct val="0"/>
              </a:spcAft>
              <a:buFont typeface="Arial" charset="0"/>
              <a:buChar char="–"/>
              <a:tabLst/>
              <a:defRPr sz="1800" kern="120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457189" indent="-114297" algn="l" defTabSz="457189" rtl="0" eaLnBrk="1" fontAlgn="base" hangingPunct="1">
              <a:spcBef>
                <a:spcPct val="20000"/>
              </a:spcBef>
              <a:spcAft>
                <a:spcPct val="0"/>
              </a:spcAft>
              <a:buFont typeface="Arial" charset="0"/>
              <a:buChar char="•"/>
              <a:tabLst/>
              <a:defRPr sz="1600" kern="1200">
                <a:solidFill>
                  <a:schemeClr val="accent2">
                    <a:lumMod val="50000"/>
                  </a:schemeClr>
                </a:solidFill>
                <a:latin typeface="Helvetica"/>
                <a:ea typeface="ＭＳ Ｐゴシック" charset="0"/>
                <a:cs typeface="ＭＳ Ｐゴシック" charset="0"/>
              </a:defRPr>
            </a:lvl3pPr>
            <a:lvl4pPr marL="571486" indent="0" algn="l" defTabSz="457189" rtl="0" eaLnBrk="1" fontAlgn="base" hangingPunct="1">
              <a:spcBef>
                <a:spcPct val="20000"/>
              </a:spcBef>
              <a:spcAft>
                <a:spcPct val="0"/>
              </a:spcAft>
              <a:buFont typeface="Arial" charset="0"/>
              <a:buNone/>
              <a:tabLst/>
              <a:defRPr sz="1400" kern="1200">
                <a:solidFill>
                  <a:schemeClr val="accent3">
                    <a:lumMod val="50000"/>
                  </a:schemeClr>
                </a:solidFill>
                <a:latin typeface="Helvetica"/>
                <a:ea typeface="ＭＳ Ｐゴシック" charset="0"/>
                <a:cs typeface="ＭＳ Ｐゴシック" charset="0"/>
              </a:defRPr>
            </a:lvl4pPr>
            <a:lvl5pPr marL="1031849" indent="-344479" algn="l" defTabSz="457189" rtl="0" eaLnBrk="1" fontAlgn="base" hangingPunct="1">
              <a:spcBef>
                <a:spcPct val="20000"/>
              </a:spcBef>
              <a:spcAft>
                <a:spcPct val="0"/>
              </a:spcAft>
              <a:buFont typeface="Arial"/>
              <a:buNone/>
              <a:tabLst/>
              <a:defRPr sz="1400" kern="1200">
                <a:solidFill>
                  <a:srgbClr val="505050"/>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fontAlgn="auto">
              <a:spcBef>
                <a:spcPts val="639"/>
              </a:spcBef>
              <a:spcAft>
                <a:spcPts val="0"/>
              </a:spcAft>
              <a:buClr>
                <a:srgbClr val="D34817"/>
              </a:buClr>
              <a:buSzPct val="85000"/>
              <a:buNone/>
              <a:tabLst/>
              <a:defRPr/>
            </a:pPr>
            <a:endParaRPr lang="en-US" sz="1800" dirty="0">
              <a:solidFill>
                <a:prstClr val="black"/>
              </a:solidFill>
              <a:latin typeface="Perpetua"/>
              <a:ea typeface="+mn-ea"/>
              <a:cs typeface="+mn-cs"/>
            </a:endParaRPr>
          </a:p>
          <a:p>
            <a:pPr marL="0" indent="0" defTabSz="914400" fontAlgn="auto">
              <a:spcBef>
                <a:spcPts val="639"/>
              </a:spcBef>
              <a:spcAft>
                <a:spcPts val="0"/>
              </a:spcAft>
              <a:buClr>
                <a:srgbClr val="D34817"/>
              </a:buClr>
              <a:buSzPct val="85000"/>
              <a:buNone/>
              <a:tabLst/>
              <a:defRPr/>
            </a:pPr>
            <a:r>
              <a:rPr lang="en-US" sz="1600" dirty="0">
                <a:solidFill>
                  <a:schemeClr val="accent2">
                    <a:lumMod val="50000"/>
                  </a:schemeClr>
                </a:solidFill>
                <a:latin typeface="Perpetua"/>
                <a:ea typeface="+mn-ea"/>
                <a:cs typeface="+mn-cs"/>
              </a:rPr>
              <a:t>For 50 um PIN less than (naively) expected</a:t>
            </a:r>
          </a:p>
          <a:p>
            <a:pPr lvl="1" defTabSz="914400" fontAlgn="auto">
              <a:spcBef>
                <a:spcPts val="639"/>
              </a:spcBef>
              <a:spcAft>
                <a:spcPts val="0"/>
              </a:spcAft>
              <a:buClr>
                <a:srgbClr val="D34817"/>
              </a:buClr>
              <a:buSzPct val="85000"/>
              <a:buFont typeface="Courier New" panose="02070309020205020404" pitchFamily="49" charset="0"/>
              <a:buChar char="o"/>
              <a:defRPr/>
            </a:pPr>
            <a:r>
              <a:rPr lang="en-US" sz="1400" dirty="0">
                <a:solidFill>
                  <a:prstClr val="black"/>
                </a:solidFill>
                <a:latin typeface="Perpetua"/>
                <a:ea typeface="+mn-ea"/>
                <a:cs typeface="+mn-cs"/>
              </a:rPr>
              <a:t>expect a signal &gt;5mV (S/N &gt; 5), </a:t>
            </a:r>
          </a:p>
          <a:p>
            <a:pPr lvl="1" defTabSz="914400" fontAlgn="auto">
              <a:spcBef>
                <a:spcPts val="639"/>
              </a:spcBef>
              <a:spcAft>
                <a:spcPts val="0"/>
              </a:spcAft>
              <a:buClr>
                <a:srgbClr val="D34817"/>
              </a:buClr>
              <a:buSzPct val="85000"/>
              <a:buFont typeface="Courier New" panose="02070309020205020404" pitchFamily="49" charset="0"/>
              <a:buChar char="o"/>
              <a:defRPr/>
            </a:pPr>
            <a:r>
              <a:rPr lang="en-US" sz="1400" dirty="0">
                <a:solidFill>
                  <a:prstClr val="black"/>
                </a:solidFill>
                <a:latin typeface="Perpetua"/>
                <a:ea typeface="+mn-ea"/>
                <a:cs typeface="+mn-cs"/>
              </a:rPr>
              <a:t>observed S/N to 4</a:t>
            </a:r>
            <a:br>
              <a:rPr lang="en-US" sz="1400" dirty="0">
                <a:solidFill>
                  <a:prstClr val="black"/>
                </a:solidFill>
                <a:latin typeface="Perpetua"/>
                <a:ea typeface="+mn-ea"/>
                <a:cs typeface="+mn-cs"/>
              </a:rPr>
            </a:br>
            <a:r>
              <a:rPr lang="en-US" sz="1400" dirty="0">
                <a:solidFill>
                  <a:prstClr val="black"/>
                </a:solidFill>
                <a:latin typeface="Perpetua"/>
                <a:ea typeface="+mn-ea"/>
                <a:cs typeface="+mn-cs"/>
              </a:rPr>
              <a:t>probably ballistic deficit (PIN signal is too fast)</a:t>
            </a:r>
            <a:endParaRPr lang="en-US" sz="1600" dirty="0"/>
          </a:p>
        </p:txBody>
      </p:sp>
      <p:pic>
        <p:nvPicPr>
          <p:cNvPr id="14" name="Picture 13">
            <a:extLst>
              <a:ext uri="{FF2B5EF4-FFF2-40B4-BE49-F238E27FC236}">
                <a16:creationId xmlns:a16="http://schemas.microsoft.com/office/drawing/2014/main" id="{4186402C-D82C-6F7D-190E-4ED98C2715E6}"/>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
                    </a14:imgEffect>
                    <a14:imgEffect>
                      <a14:saturation sat="336000"/>
                    </a14:imgEffect>
                    <a14:imgEffect>
                      <a14:brightnessContrast contrast="-40000"/>
                    </a14:imgEffect>
                  </a14:imgLayer>
                </a14:imgProps>
              </a:ext>
            </a:extLst>
          </a:blip>
          <a:stretch>
            <a:fillRect/>
          </a:stretch>
        </p:blipFill>
        <p:spPr>
          <a:xfrm>
            <a:off x="8197820" y="3429000"/>
            <a:ext cx="4333854" cy="2327981"/>
          </a:xfrm>
          <a:prstGeom prst="rect">
            <a:avLst/>
          </a:prstGeom>
        </p:spPr>
      </p:pic>
    </p:spTree>
    <p:extLst>
      <p:ext uri="{BB962C8B-B14F-4D97-AF65-F5344CB8AC3E}">
        <p14:creationId xmlns:p14="http://schemas.microsoft.com/office/powerpoint/2010/main" val="2830228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E7858-CEA1-6C79-B6EF-5B37FCC73E39}"/>
              </a:ext>
            </a:extLst>
          </p:cNvPr>
          <p:cNvSpPr>
            <a:spLocks noGrp="1"/>
          </p:cNvSpPr>
          <p:nvPr>
            <p:ph type="title"/>
          </p:nvPr>
        </p:nvSpPr>
        <p:spPr>
          <a:xfrm>
            <a:off x="304803" y="154515"/>
            <a:ext cx="5966645" cy="557705"/>
          </a:xfrm>
          <a:prstGeom prst="rect">
            <a:avLst/>
          </a:prstGeom>
        </p:spPr>
        <p:txBody>
          <a:bodyPr/>
          <a:lstStyle/>
          <a:p>
            <a:r>
              <a:rPr lang="en-US" dirty="0"/>
              <a:t>Infrastructure development @ UW</a:t>
            </a:r>
          </a:p>
        </p:txBody>
      </p:sp>
      <p:sp>
        <p:nvSpPr>
          <p:cNvPr id="3" name="Content Placeholder 2">
            <a:extLst>
              <a:ext uri="{FF2B5EF4-FFF2-40B4-BE49-F238E27FC236}">
                <a16:creationId xmlns:a16="http://schemas.microsoft.com/office/drawing/2014/main" id="{A6ED7CAD-04C7-E0EB-C898-9FA63E7F64DB}"/>
              </a:ext>
            </a:extLst>
          </p:cNvPr>
          <p:cNvSpPr>
            <a:spLocks noGrp="1"/>
          </p:cNvSpPr>
          <p:nvPr>
            <p:ph idx="1"/>
          </p:nvPr>
        </p:nvSpPr>
        <p:spPr/>
        <p:txBody>
          <a:bodyPr/>
          <a:lstStyle/>
          <a:p>
            <a:r>
              <a:rPr lang="en-US" dirty="0"/>
              <a:t>Mini Probe Station</a:t>
            </a:r>
          </a:p>
          <a:p>
            <a:pPr lvl="1"/>
            <a:r>
              <a:rPr lang="en-US" sz="1600" dirty="0"/>
              <a:t>Shielded probe station</a:t>
            </a:r>
          </a:p>
          <a:p>
            <a:pPr lvl="1"/>
            <a:r>
              <a:rPr lang="en-US" sz="1600" dirty="0"/>
              <a:t>3 probes on micro positioners, one “RF” probe</a:t>
            </a:r>
          </a:p>
          <a:p>
            <a:pPr lvl="1"/>
            <a:r>
              <a:rPr lang="en-US" sz="1600" dirty="0"/>
              <a:t>Flexible and well-grounded mounting plate to</a:t>
            </a:r>
            <a:br>
              <a:rPr lang="en-US" sz="1600" dirty="0"/>
            </a:br>
            <a:r>
              <a:rPr lang="en-US" sz="1600" dirty="0"/>
              <a:t>test various LGAD-flex-electronics combination</a:t>
            </a:r>
            <a:endParaRPr lang="en-US" dirty="0"/>
          </a:p>
          <a:p>
            <a:pPr lvl="1"/>
            <a:endParaRPr lang="en-US" dirty="0"/>
          </a:p>
          <a:p>
            <a:endParaRPr lang="en-US" dirty="0"/>
          </a:p>
          <a:p>
            <a:endParaRPr lang="en-US" dirty="0"/>
          </a:p>
          <a:p>
            <a:endParaRPr lang="en-US" dirty="0"/>
          </a:p>
          <a:p>
            <a:endParaRPr lang="en-US" dirty="0"/>
          </a:p>
          <a:p>
            <a:r>
              <a:rPr lang="en-US" dirty="0"/>
              <a:t>Parylene coating </a:t>
            </a:r>
            <a:br>
              <a:rPr lang="en-US" dirty="0"/>
            </a:br>
            <a:r>
              <a:rPr lang="en-US" sz="1800" dirty="0"/>
              <a:t>at Washington Nanofabrication Facility</a:t>
            </a:r>
            <a:br>
              <a:rPr lang="en-US" sz="1800" dirty="0"/>
            </a:br>
            <a:r>
              <a:rPr lang="en-US" sz="1600" dirty="0">
                <a:solidFill>
                  <a:schemeClr val="accent6">
                    <a:lumMod val="75000"/>
                  </a:schemeClr>
                </a:solidFill>
              </a:rPr>
              <a:t>Marcel</a:t>
            </a:r>
            <a:br>
              <a:rPr lang="en-US" sz="1600" dirty="0">
                <a:solidFill>
                  <a:schemeClr val="accent6">
                    <a:lumMod val="75000"/>
                  </a:schemeClr>
                </a:solidFill>
              </a:rPr>
            </a:br>
            <a:br>
              <a:rPr lang="en-US" sz="1600" dirty="0">
                <a:solidFill>
                  <a:schemeClr val="accent6">
                    <a:lumMod val="75000"/>
                  </a:schemeClr>
                </a:solidFill>
              </a:rPr>
            </a:br>
            <a:endParaRPr lang="en-US" sz="1600" dirty="0">
              <a:solidFill>
                <a:schemeClr val="accent6">
                  <a:lumMod val="75000"/>
                </a:schemeClr>
              </a:solidFill>
            </a:endParaRPr>
          </a:p>
          <a:p>
            <a:pPr marL="0" indent="0">
              <a:buNone/>
            </a:pPr>
            <a:br>
              <a:rPr lang="en-US" sz="1800" dirty="0"/>
            </a:br>
            <a:r>
              <a:rPr lang="en-US" sz="1800" dirty="0"/>
              <a:t> </a:t>
            </a:r>
            <a:endParaRPr lang="en-US" dirty="0"/>
          </a:p>
        </p:txBody>
      </p:sp>
      <p:sp>
        <p:nvSpPr>
          <p:cNvPr id="4" name="Slide Number Placeholder 3">
            <a:extLst>
              <a:ext uri="{FF2B5EF4-FFF2-40B4-BE49-F238E27FC236}">
                <a16:creationId xmlns:a16="http://schemas.microsoft.com/office/drawing/2014/main" id="{9F3540BE-5FC6-0BB0-CA9E-B6DD4C0DE7B3}"/>
              </a:ext>
            </a:extLst>
          </p:cNvPr>
          <p:cNvSpPr>
            <a:spLocks noGrp="1"/>
          </p:cNvSpPr>
          <p:nvPr>
            <p:ph type="sldNum" sz="quarter" idx="12"/>
          </p:nvPr>
        </p:nvSpPr>
        <p:spPr/>
        <p:txBody>
          <a:bodyPr/>
          <a:lstStyle/>
          <a:p>
            <a:pPr>
              <a:defRPr/>
            </a:pPr>
            <a:fld id="{148C009B-CB69-E04A-B9B3-34B26D69E9CF}" type="slidenum">
              <a:rPr lang="en-US" smtClean="0"/>
              <a:pPr>
                <a:defRPr/>
              </a:pPr>
              <a:t>5</a:t>
            </a:fld>
            <a:endParaRPr lang="en-US" dirty="0"/>
          </a:p>
        </p:txBody>
      </p:sp>
      <p:pic>
        <p:nvPicPr>
          <p:cNvPr id="9" name="Content Placeholder 8">
            <a:extLst>
              <a:ext uri="{FF2B5EF4-FFF2-40B4-BE49-F238E27FC236}">
                <a16:creationId xmlns:a16="http://schemas.microsoft.com/office/drawing/2014/main" id="{F2D2F895-6D37-D92E-BBED-FEDD38C3EFE2}"/>
              </a:ext>
            </a:extLst>
          </p:cNvPr>
          <p:cNvPicPr>
            <a:picLocks noGrp="1" noChangeAspect="1"/>
          </p:cNvPicPr>
          <p:nvPr>
            <p:ph idx="13"/>
          </p:nvPr>
        </p:nvPicPr>
        <p:blipFill>
          <a:blip r:embed="rId2"/>
          <a:stretch>
            <a:fillRect/>
          </a:stretch>
        </p:blipFill>
        <p:spPr>
          <a:xfrm>
            <a:off x="6460915" y="888499"/>
            <a:ext cx="4784935" cy="3557778"/>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3A632872-5FB5-6921-00EF-101018C97B5E}"/>
              </a:ext>
            </a:extLst>
          </p:cNvPr>
          <p:cNvPicPr>
            <a:picLocks noChangeAspect="1"/>
          </p:cNvPicPr>
          <p:nvPr/>
        </p:nvPicPr>
        <p:blipFill>
          <a:blip r:embed="rId3"/>
          <a:stretch>
            <a:fillRect/>
          </a:stretch>
        </p:blipFill>
        <p:spPr>
          <a:xfrm>
            <a:off x="8297143" y="4565693"/>
            <a:ext cx="2948707" cy="1889569"/>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2CEF8394-800B-54D5-56F7-7302463A7B7F}"/>
              </a:ext>
            </a:extLst>
          </p:cNvPr>
          <p:cNvSpPr txBox="1"/>
          <p:nvPr/>
        </p:nvSpPr>
        <p:spPr>
          <a:xfrm>
            <a:off x="6271448" y="5248867"/>
            <a:ext cx="1885906" cy="523220"/>
          </a:xfrm>
          <a:prstGeom prst="rect">
            <a:avLst/>
          </a:prstGeom>
          <a:noFill/>
        </p:spPr>
        <p:txBody>
          <a:bodyPr wrap="square" rtlCol="0">
            <a:spAutoFit/>
          </a:bodyPr>
          <a:lstStyle/>
          <a:p>
            <a:r>
              <a:rPr lang="en-US" dirty="0"/>
              <a:t>Powerful radio stations in Seattle</a:t>
            </a:r>
          </a:p>
        </p:txBody>
      </p:sp>
    </p:spTree>
    <p:extLst>
      <p:ext uri="{BB962C8B-B14F-4D97-AF65-F5344CB8AC3E}">
        <p14:creationId xmlns:p14="http://schemas.microsoft.com/office/powerpoint/2010/main" val="1050753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0A961CBF-142B-4C6C-EA37-F903FBF8703E}"/>
              </a:ext>
            </a:extLst>
          </p:cNvPr>
          <p:cNvSpPr txBox="1">
            <a:spLocks/>
          </p:cNvSpPr>
          <p:nvPr/>
        </p:nvSpPr>
        <p:spPr>
          <a:xfrm>
            <a:off x="6440415" y="438378"/>
            <a:ext cx="5689643" cy="5492736"/>
          </a:xfrm>
          <a:prstGeom prst="rect">
            <a:avLst/>
          </a:prstGeom>
        </p:spPr>
        <p:txBody>
          <a:bodyPr lIns="0" tIns="0" rIns="0" bIns="0"/>
          <a:lstStyle>
            <a:lvl1pPr marL="171446" indent="-171446" algn="l" defTabSz="457189" rtl="0" eaLnBrk="1" fontAlgn="base" hangingPunct="1">
              <a:spcBef>
                <a:spcPct val="20000"/>
              </a:spcBef>
              <a:spcAft>
                <a:spcPct val="0"/>
              </a:spcAft>
              <a:buFont typeface="Arial" charset="0"/>
              <a:buChar char="•"/>
              <a:tabLst>
                <a:tab pos="104772" algn="l"/>
              </a:tabLst>
              <a:defRPr sz="2000" kern="1200">
                <a:solidFill>
                  <a:schemeClr val="tx2">
                    <a:lumMod val="75000"/>
                  </a:schemeClr>
                </a:solidFill>
                <a:latin typeface="Arial" panose="020B0604020202020204" pitchFamily="34" charset="0"/>
                <a:ea typeface="Geneva" charset="0"/>
                <a:cs typeface="Arial" panose="020B0604020202020204" pitchFamily="34" charset="0"/>
              </a:defRPr>
            </a:lvl1pPr>
            <a:lvl2pPr marL="342891" indent="-171446" algn="l" defTabSz="457189" rtl="0" eaLnBrk="1" fontAlgn="base" hangingPunct="1">
              <a:spcBef>
                <a:spcPct val="20000"/>
              </a:spcBef>
              <a:spcAft>
                <a:spcPct val="0"/>
              </a:spcAft>
              <a:buFont typeface="Arial" charset="0"/>
              <a:buChar char="–"/>
              <a:tabLst/>
              <a:defRPr sz="1800" kern="1200">
                <a:solidFill>
                  <a:schemeClr val="accent6">
                    <a:lumMod val="75000"/>
                  </a:schemeClr>
                </a:solidFill>
                <a:latin typeface="Arial" panose="020B0604020202020204" pitchFamily="34" charset="0"/>
                <a:ea typeface="ＭＳ Ｐゴシック" charset="0"/>
                <a:cs typeface="Arial" panose="020B0604020202020204" pitchFamily="34" charset="0"/>
              </a:defRPr>
            </a:lvl2pPr>
            <a:lvl3pPr marL="457189" indent="-114297" algn="l" defTabSz="457189" rtl="0" eaLnBrk="1" fontAlgn="base" hangingPunct="1">
              <a:spcBef>
                <a:spcPct val="20000"/>
              </a:spcBef>
              <a:spcAft>
                <a:spcPct val="0"/>
              </a:spcAft>
              <a:buFont typeface="Arial" charset="0"/>
              <a:buChar char="•"/>
              <a:tabLst/>
              <a:defRPr sz="1600" kern="1200">
                <a:solidFill>
                  <a:schemeClr val="accent2">
                    <a:lumMod val="50000"/>
                  </a:schemeClr>
                </a:solidFill>
                <a:latin typeface="Helvetica"/>
                <a:ea typeface="ＭＳ Ｐゴシック" charset="0"/>
                <a:cs typeface="ＭＳ Ｐゴシック" charset="0"/>
              </a:defRPr>
            </a:lvl3pPr>
            <a:lvl4pPr marL="571486" indent="0" algn="l" defTabSz="457189" rtl="0" eaLnBrk="1" fontAlgn="base" hangingPunct="1">
              <a:spcBef>
                <a:spcPct val="20000"/>
              </a:spcBef>
              <a:spcAft>
                <a:spcPct val="0"/>
              </a:spcAft>
              <a:buFont typeface="Arial" charset="0"/>
              <a:buNone/>
              <a:tabLst/>
              <a:defRPr sz="1400" kern="1200">
                <a:solidFill>
                  <a:schemeClr val="accent3">
                    <a:lumMod val="50000"/>
                  </a:schemeClr>
                </a:solidFill>
                <a:latin typeface="Helvetica"/>
                <a:ea typeface="ＭＳ Ｐゴシック" charset="0"/>
                <a:cs typeface="ＭＳ Ｐゴシック" charset="0"/>
              </a:defRPr>
            </a:lvl4pPr>
            <a:lvl5pPr marL="1031849" indent="-344479" algn="l" defTabSz="457189" rtl="0" eaLnBrk="1" fontAlgn="base" hangingPunct="1">
              <a:spcBef>
                <a:spcPct val="20000"/>
              </a:spcBef>
              <a:spcAft>
                <a:spcPct val="0"/>
              </a:spcAft>
              <a:buFont typeface="Arial"/>
              <a:buNone/>
              <a:tabLst/>
              <a:defRPr sz="1400" kern="1200">
                <a:solidFill>
                  <a:srgbClr val="505050"/>
                </a:solidFill>
                <a:latin typeface="Helvetica"/>
                <a:ea typeface="ＭＳ Ｐゴシック" charset="0"/>
                <a:cs typeface="ＭＳ Ｐゴシック"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a:buClrTx/>
            </a:pPr>
            <a:r>
              <a:rPr lang="en-US" sz="1800" dirty="0"/>
              <a:t>Performance from initial tests</a:t>
            </a:r>
          </a:p>
          <a:p>
            <a:pPr lvl="2">
              <a:buClrTx/>
              <a:buFont typeface="Arial" panose="020B0604020202020204" pitchFamily="34" charset="0"/>
              <a:buChar char="•"/>
            </a:pPr>
            <a:r>
              <a:rPr lang="en-US" sz="1400" dirty="0">
                <a:solidFill>
                  <a:schemeClr val="tx1"/>
                </a:solidFill>
              </a:rPr>
              <a:t>basic functionality ok</a:t>
            </a:r>
          </a:p>
          <a:p>
            <a:pPr lvl="2">
              <a:buClrTx/>
              <a:buFont typeface="Arial" panose="020B0604020202020204" pitchFamily="34" charset="0"/>
              <a:buChar char="•"/>
            </a:pPr>
            <a:r>
              <a:rPr lang="en-US" sz="1400" dirty="0">
                <a:solidFill>
                  <a:schemeClr val="tx1"/>
                </a:solidFill>
              </a:rPr>
              <a:t>signal shape ok</a:t>
            </a:r>
          </a:p>
          <a:p>
            <a:pPr lvl="2">
              <a:buClrTx/>
              <a:buFont typeface="Arial" panose="020B0604020202020204" pitchFamily="34" charset="0"/>
              <a:buChar char="•"/>
            </a:pPr>
            <a:endParaRPr lang="en-US" sz="1200" dirty="0">
              <a:solidFill>
                <a:schemeClr val="tx1"/>
              </a:solidFill>
            </a:endParaRPr>
          </a:p>
          <a:p>
            <a:pPr lvl="2">
              <a:buClrTx/>
              <a:buFont typeface="Arial" panose="020B0604020202020204" pitchFamily="34" charset="0"/>
              <a:buChar char="•"/>
            </a:pPr>
            <a:endParaRPr lang="en-US" sz="1200" dirty="0">
              <a:solidFill>
                <a:schemeClr val="tx1"/>
              </a:solidFill>
            </a:endParaRPr>
          </a:p>
          <a:p>
            <a:pPr lvl="2">
              <a:buClrTx/>
              <a:buFont typeface="Arial" panose="020B0604020202020204" pitchFamily="34" charset="0"/>
              <a:buChar char="•"/>
            </a:pPr>
            <a:endParaRPr lang="en-US" sz="1200" dirty="0">
              <a:solidFill>
                <a:schemeClr val="tx1"/>
              </a:solidFill>
            </a:endParaRPr>
          </a:p>
          <a:p>
            <a:pPr marL="342892" lvl="2" indent="0">
              <a:buClrTx/>
              <a:buNone/>
            </a:pPr>
            <a:endParaRPr lang="en-US" sz="1200" dirty="0">
              <a:solidFill>
                <a:schemeClr val="tx1"/>
              </a:solidFill>
            </a:endParaRPr>
          </a:p>
          <a:p>
            <a:pPr lvl="2">
              <a:buClrTx/>
              <a:buFont typeface="Arial" panose="020B0604020202020204" pitchFamily="34" charset="0"/>
              <a:buChar char="•"/>
            </a:pPr>
            <a:endParaRPr lang="en-US" sz="1200" dirty="0">
              <a:solidFill>
                <a:schemeClr val="tx1"/>
              </a:solidFill>
            </a:endParaRPr>
          </a:p>
          <a:p>
            <a:pPr lvl="2">
              <a:buClrTx/>
              <a:buFont typeface="Arial" panose="020B0604020202020204" pitchFamily="34" charset="0"/>
              <a:buChar char="•"/>
            </a:pPr>
            <a:endParaRPr lang="en-US" sz="1200" dirty="0">
              <a:solidFill>
                <a:schemeClr val="tx1"/>
              </a:solidFill>
            </a:endParaRPr>
          </a:p>
          <a:p>
            <a:pPr lvl="2">
              <a:buClrTx/>
              <a:buFont typeface="Arial" panose="020B0604020202020204" pitchFamily="34" charset="0"/>
              <a:buChar char="•"/>
            </a:pPr>
            <a:r>
              <a:rPr lang="en-US" sz="1400" dirty="0">
                <a:solidFill>
                  <a:schemeClr val="tx1"/>
                </a:solidFill>
              </a:rPr>
              <a:t>Cross talk sub percent </a:t>
            </a:r>
          </a:p>
          <a:p>
            <a:pPr lvl="2">
              <a:buClrTx/>
              <a:buFont typeface="Arial" panose="020B0604020202020204" pitchFamily="34" charset="0"/>
              <a:buChar char="•"/>
            </a:pPr>
            <a:r>
              <a:rPr lang="en-US" sz="1400" dirty="0">
                <a:solidFill>
                  <a:schemeClr val="tx1"/>
                </a:solidFill>
              </a:rPr>
              <a:t>noise 1.3-1.7 mV, </a:t>
            </a:r>
            <a:br>
              <a:rPr lang="en-US" sz="1400" dirty="0">
                <a:solidFill>
                  <a:schemeClr val="tx1"/>
                </a:solidFill>
              </a:rPr>
            </a:br>
            <a:r>
              <a:rPr lang="en-US" sz="1400" dirty="0">
                <a:solidFill>
                  <a:schemeClr val="tx1"/>
                </a:solidFill>
              </a:rPr>
              <a:t>somewhat better than UCSC board, lower bandwidth?</a:t>
            </a:r>
          </a:p>
          <a:p>
            <a:pPr lvl="2">
              <a:buClrTx/>
              <a:buFont typeface="Arial" panose="020B0604020202020204" pitchFamily="34" charset="0"/>
              <a:buChar char="•"/>
            </a:pPr>
            <a:r>
              <a:rPr lang="en-US" sz="1400" dirty="0">
                <a:solidFill>
                  <a:schemeClr val="tx1"/>
                </a:solidFill>
              </a:rPr>
              <a:t>dynamic range still problematic. Signal flattens out after 200 mV</a:t>
            </a:r>
          </a:p>
          <a:p>
            <a:pPr lvl="2">
              <a:buClrTx/>
              <a:buFont typeface="Arial" panose="020B0604020202020204" pitchFamily="34" charset="0"/>
              <a:buChar char="•"/>
            </a:pPr>
            <a:r>
              <a:rPr lang="en-US" sz="1400" dirty="0">
                <a:solidFill>
                  <a:schemeClr val="tx1"/>
                </a:solidFill>
              </a:rPr>
              <a:t>RF pickup with probe tricky</a:t>
            </a:r>
            <a:endParaRPr lang="en-US" sz="2000" dirty="0"/>
          </a:p>
          <a:p>
            <a:pPr marL="0" indent="0">
              <a:buClrTx/>
              <a:buFont typeface="Arial" charset="0"/>
              <a:buNone/>
            </a:pPr>
            <a:endParaRPr lang="en-US" dirty="0"/>
          </a:p>
          <a:p>
            <a:pPr marL="0" indent="0">
              <a:buClrTx/>
              <a:buFont typeface="Arial" charset="0"/>
              <a:buNone/>
            </a:pPr>
            <a:endParaRPr lang="en-US" dirty="0"/>
          </a:p>
        </p:txBody>
      </p:sp>
      <p:sp>
        <p:nvSpPr>
          <p:cNvPr id="2" name="Title 1">
            <a:extLst>
              <a:ext uri="{FF2B5EF4-FFF2-40B4-BE49-F238E27FC236}">
                <a16:creationId xmlns:a16="http://schemas.microsoft.com/office/drawing/2014/main" id="{C7CF63C5-0672-D3E8-B1ED-7FE3EB28D6C6}"/>
              </a:ext>
            </a:extLst>
          </p:cNvPr>
          <p:cNvSpPr>
            <a:spLocks noGrp="1"/>
          </p:cNvSpPr>
          <p:nvPr>
            <p:ph type="title"/>
          </p:nvPr>
        </p:nvSpPr>
        <p:spPr>
          <a:xfrm>
            <a:off x="304803" y="154515"/>
            <a:ext cx="4165597" cy="557705"/>
          </a:xfrm>
          <a:prstGeom prst="rect">
            <a:avLst/>
          </a:prstGeom>
        </p:spPr>
        <p:txBody>
          <a:bodyPr/>
          <a:lstStyle/>
          <a:p>
            <a:r>
              <a:rPr lang="en-US" dirty="0" err="1"/>
              <a:t>pFEB</a:t>
            </a:r>
            <a:r>
              <a:rPr lang="en-US" dirty="0"/>
              <a:t> Status</a:t>
            </a:r>
          </a:p>
        </p:txBody>
      </p:sp>
      <p:sp>
        <p:nvSpPr>
          <p:cNvPr id="3" name="Content Placeholder 2">
            <a:extLst>
              <a:ext uri="{FF2B5EF4-FFF2-40B4-BE49-F238E27FC236}">
                <a16:creationId xmlns:a16="http://schemas.microsoft.com/office/drawing/2014/main" id="{E142165B-C43A-AD08-979A-1146B2461A62}"/>
              </a:ext>
            </a:extLst>
          </p:cNvPr>
          <p:cNvSpPr>
            <a:spLocks noGrp="1"/>
          </p:cNvSpPr>
          <p:nvPr>
            <p:ph idx="1"/>
          </p:nvPr>
        </p:nvSpPr>
        <p:spPr/>
        <p:txBody>
          <a:bodyPr/>
          <a:lstStyle/>
          <a:p>
            <a:r>
              <a:rPr lang="en-US" dirty="0" err="1"/>
              <a:t>pFEB</a:t>
            </a:r>
            <a:r>
              <a:rPr lang="en-US" dirty="0"/>
              <a:t> system</a:t>
            </a:r>
          </a:p>
          <a:p>
            <a:pPr lvl="1"/>
            <a:r>
              <a:rPr lang="en-US" sz="1600" dirty="0"/>
              <a:t>Small front-end board for two FAST2 (32 channels)</a:t>
            </a:r>
          </a:p>
          <a:p>
            <a:pPr lvl="1"/>
            <a:r>
              <a:rPr lang="en-US" sz="1600" dirty="0"/>
              <a:t>Low voltage periphery on mother board</a:t>
            </a:r>
          </a:p>
          <a:p>
            <a:pPr lvl="1"/>
            <a:r>
              <a:rPr lang="en-US" sz="1600" dirty="0"/>
              <a:t>Connection analog and supply </a:t>
            </a:r>
          </a:p>
          <a:p>
            <a:pPr lvl="2"/>
            <a:r>
              <a:rPr lang="en-US" sz="1400" dirty="0"/>
              <a:t>I-PEX CABLINE®-CA II</a:t>
            </a:r>
          </a:p>
          <a:p>
            <a:pPr marL="0" indent="0">
              <a:buNone/>
            </a:pPr>
            <a:r>
              <a:rPr lang="en-US" sz="1800" dirty="0"/>
              <a:t> </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43E8D7B0-1CFA-7B32-5A3C-D2A8CB756B23}"/>
              </a:ext>
            </a:extLst>
          </p:cNvPr>
          <p:cNvSpPr>
            <a:spLocks noGrp="1"/>
          </p:cNvSpPr>
          <p:nvPr>
            <p:ph type="sldNum" sz="quarter" idx="12"/>
          </p:nvPr>
        </p:nvSpPr>
        <p:spPr/>
        <p:txBody>
          <a:bodyPr/>
          <a:lstStyle/>
          <a:p>
            <a:pPr>
              <a:defRPr/>
            </a:pPr>
            <a:fld id="{148C009B-CB69-E04A-B9B3-34B26D69E9CF}" type="slidenum">
              <a:rPr lang="en-US" smtClean="0"/>
              <a:pPr>
                <a:defRPr/>
              </a:pPr>
              <a:t>6</a:t>
            </a:fld>
            <a:endParaRPr lang="en-US" dirty="0"/>
          </a:p>
        </p:txBody>
      </p:sp>
      <p:pic>
        <p:nvPicPr>
          <p:cNvPr id="7" name="Picture 6">
            <a:extLst>
              <a:ext uri="{FF2B5EF4-FFF2-40B4-BE49-F238E27FC236}">
                <a16:creationId xmlns:a16="http://schemas.microsoft.com/office/drawing/2014/main" id="{F807934E-7328-7CA4-3987-1A24C222E559}"/>
              </a:ext>
            </a:extLst>
          </p:cNvPr>
          <p:cNvPicPr>
            <a:picLocks noChangeAspect="1"/>
          </p:cNvPicPr>
          <p:nvPr/>
        </p:nvPicPr>
        <p:blipFill>
          <a:blip r:embed="rId3"/>
          <a:stretch>
            <a:fillRect/>
          </a:stretch>
        </p:blipFill>
        <p:spPr>
          <a:xfrm>
            <a:off x="290806" y="3041137"/>
            <a:ext cx="4805090" cy="3019128"/>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18DC5D0F-B932-25A1-B1FC-4E5470173230}"/>
              </a:ext>
            </a:extLst>
          </p:cNvPr>
          <p:cNvPicPr>
            <a:picLocks noChangeAspect="1"/>
          </p:cNvPicPr>
          <p:nvPr/>
        </p:nvPicPr>
        <p:blipFill>
          <a:blip r:embed="rId4"/>
          <a:stretch>
            <a:fillRect/>
          </a:stretch>
        </p:blipFill>
        <p:spPr>
          <a:xfrm>
            <a:off x="8985067" y="926886"/>
            <a:ext cx="3008481" cy="1771662"/>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
        <p:nvSpPr>
          <p:cNvPr id="11" name="TextBox 10">
            <a:extLst>
              <a:ext uri="{FF2B5EF4-FFF2-40B4-BE49-F238E27FC236}">
                <a16:creationId xmlns:a16="http://schemas.microsoft.com/office/drawing/2014/main" id="{05CB334E-7B12-60B3-3AD5-8B602FC4A6D4}"/>
              </a:ext>
            </a:extLst>
          </p:cNvPr>
          <p:cNvSpPr txBox="1"/>
          <p:nvPr/>
        </p:nvSpPr>
        <p:spPr>
          <a:xfrm>
            <a:off x="1638300" y="5334776"/>
            <a:ext cx="1765300" cy="261610"/>
          </a:xfrm>
          <a:prstGeom prst="rect">
            <a:avLst/>
          </a:prstGeom>
          <a:noFill/>
        </p:spPr>
        <p:txBody>
          <a:bodyPr wrap="square" rtlCol="0">
            <a:spAutoFit/>
          </a:bodyPr>
          <a:lstStyle/>
          <a:p>
            <a:r>
              <a:rPr lang="en-US" sz="1100" dirty="0">
                <a:solidFill>
                  <a:schemeClr val="bg1"/>
                </a:solidFill>
              </a:rPr>
              <a:t>Mother board</a:t>
            </a:r>
          </a:p>
        </p:txBody>
      </p:sp>
      <p:sp>
        <p:nvSpPr>
          <p:cNvPr id="12" name="TextBox 11">
            <a:extLst>
              <a:ext uri="{FF2B5EF4-FFF2-40B4-BE49-F238E27FC236}">
                <a16:creationId xmlns:a16="http://schemas.microsoft.com/office/drawing/2014/main" id="{6C732312-027C-37F6-EA29-87FF33600E4D}"/>
              </a:ext>
            </a:extLst>
          </p:cNvPr>
          <p:cNvSpPr txBox="1"/>
          <p:nvPr/>
        </p:nvSpPr>
        <p:spPr>
          <a:xfrm>
            <a:off x="4243139" y="3836815"/>
            <a:ext cx="1765300" cy="261610"/>
          </a:xfrm>
          <a:prstGeom prst="rect">
            <a:avLst/>
          </a:prstGeom>
          <a:noFill/>
        </p:spPr>
        <p:txBody>
          <a:bodyPr wrap="square" rtlCol="0">
            <a:spAutoFit/>
          </a:bodyPr>
          <a:lstStyle/>
          <a:p>
            <a:r>
              <a:rPr lang="en-US" sz="1100" dirty="0" err="1">
                <a:solidFill>
                  <a:schemeClr val="tx1"/>
                </a:solidFill>
              </a:rPr>
              <a:t>pFEB</a:t>
            </a:r>
            <a:endParaRPr lang="en-US" sz="1100" dirty="0">
              <a:solidFill>
                <a:schemeClr val="tx1"/>
              </a:solidFill>
            </a:endParaRPr>
          </a:p>
        </p:txBody>
      </p:sp>
      <p:sp>
        <p:nvSpPr>
          <p:cNvPr id="17" name="TextBox 16">
            <a:extLst>
              <a:ext uri="{FF2B5EF4-FFF2-40B4-BE49-F238E27FC236}">
                <a16:creationId xmlns:a16="http://schemas.microsoft.com/office/drawing/2014/main" id="{E31BA7F2-DCBD-35DD-110A-6D2D2198BBEC}"/>
              </a:ext>
            </a:extLst>
          </p:cNvPr>
          <p:cNvSpPr txBox="1"/>
          <p:nvPr/>
        </p:nvSpPr>
        <p:spPr>
          <a:xfrm>
            <a:off x="3897370" y="2698548"/>
            <a:ext cx="1568450" cy="307777"/>
          </a:xfrm>
          <a:prstGeom prst="rect">
            <a:avLst/>
          </a:prstGeom>
          <a:noFill/>
        </p:spPr>
        <p:txBody>
          <a:bodyPr wrap="square" rtlCol="0">
            <a:spAutoFit/>
          </a:bodyPr>
          <a:lstStyle/>
          <a:p>
            <a:r>
              <a:rPr lang="en-US" dirty="0" err="1"/>
              <a:t>pFEB</a:t>
            </a:r>
            <a:r>
              <a:rPr lang="en-US" dirty="0"/>
              <a:t> system</a:t>
            </a:r>
          </a:p>
        </p:txBody>
      </p:sp>
      <p:pic>
        <p:nvPicPr>
          <p:cNvPr id="19" name="Picture 18">
            <a:extLst>
              <a:ext uri="{FF2B5EF4-FFF2-40B4-BE49-F238E27FC236}">
                <a16:creationId xmlns:a16="http://schemas.microsoft.com/office/drawing/2014/main" id="{E850C0FC-6F9A-481B-D145-A70C3408B385}"/>
              </a:ext>
            </a:extLst>
          </p:cNvPr>
          <p:cNvPicPr>
            <a:picLocks noChangeAspect="1"/>
          </p:cNvPicPr>
          <p:nvPr/>
        </p:nvPicPr>
        <p:blipFill>
          <a:blip r:embed="rId5"/>
          <a:stretch>
            <a:fillRect/>
          </a:stretch>
        </p:blipFill>
        <p:spPr>
          <a:xfrm>
            <a:off x="6370735" y="4082329"/>
            <a:ext cx="5765673" cy="1771662"/>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cxnSp>
        <p:nvCxnSpPr>
          <p:cNvPr id="23" name="Straight Connector 22">
            <a:extLst>
              <a:ext uri="{FF2B5EF4-FFF2-40B4-BE49-F238E27FC236}">
                <a16:creationId xmlns:a16="http://schemas.microsoft.com/office/drawing/2014/main" id="{13DA359A-B2BB-720D-FB5B-84701842800D}"/>
              </a:ext>
            </a:extLst>
          </p:cNvPr>
          <p:cNvCxnSpPr/>
          <p:nvPr/>
        </p:nvCxnSpPr>
        <p:spPr>
          <a:xfrm>
            <a:off x="9982200" y="1709738"/>
            <a:ext cx="0" cy="90487"/>
          </a:xfrm>
          <a:prstGeom prst="line">
            <a:avLst/>
          </a:prstGeom>
          <a:ln>
            <a:solidFill>
              <a:schemeClr val="bg1"/>
            </a:solidFill>
            <a:tailEnd type="none"/>
          </a:ln>
        </p:spPr>
        <p:style>
          <a:lnRef idx="1">
            <a:schemeClr val="accent6"/>
          </a:lnRef>
          <a:fillRef idx="0">
            <a:schemeClr val="accent6"/>
          </a:fillRef>
          <a:effectRef idx="0">
            <a:schemeClr val="accent6"/>
          </a:effectRef>
          <a:fontRef idx="minor">
            <a:schemeClr val="tx1"/>
          </a:fontRef>
        </p:style>
      </p:cxnSp>
      <p:cxnSp>
        <p:nvCxnSpPr>
          <p:cNvPr id="24" name="Straight Connector 23">
            <a:extLst>
              <a:ext uri="{FF2B5EF4-FFF2-40B4-BE49-F238E27FC236}">
                <a16:creationId xmlns:a16="http://schemas.microsoft.com/office/drawing/2014/main" id="{003DA4AB-EDE5-5B42-33C4-A082FC206B28}"/>
              </a:ext>
            </a:extLst>
          </p:cNvPr>
          <p:cNvCxnSpPr/>
          <p:nvPr/>
        </p:nvCxnSpPr>
        <p:spPr>
          <a:xfrm>
            <a:off x="10258425" y="1709738"/>
            <a:ext cx="0" cy="90487"/>
          </a:xfrm>
          <a:prstGeom prst="line">
            <a:avLst/>
          </a:prstGeom>
          <a:ln>
            <a:solidFill>
              <a:schemeClr val="bg1"/>
            </a:solidFill>
            <a:tailEnd type="none"/>
          </a:ln>
        </p:spPr>
        <p:style>
          <a:lnRef idx="1">
            <a:schemeClr val="accent6"/>
          </a:lnRef>
          <a:fillRef idx="0">
            <a:schemeClr val="accent6"/>
          </a:fillRef>
          <a:effectRef idx="0">
            <a:schemeClr val="accent6"/>
          </a:effectRef>
          <a:fontRef idx="minor">
            <a:schemeClr val="tx1"/>
          </a:fontRef>
        </p:style>
      </p:cxnSp>
      <p:sp>
        <p:nvSpPr>
          <p:cNvPr id="25" name="TextBox 24">
            <a:extLst>
              <a:ext uri="{FF2B5EF4-FFF2-40B4-BE49-F238E27FC236}">
                <a16:creationId xmlns:a16="http://schemas.microsoft.com/office/drawing/2014/main" id="{22A4A8F0-B10F-0E4B-D65A-1B1915BEE761}"/>
              </a:ext>
            </a:extLst>
          </p:cNvPr>
          <p:cNvSpPr txBox="1"/>
          <p:nvPr/>
        </p:nvSpPr>
        <p:spPr>
          <a:xfrm>
            <a:off x="9929813" y="1709738"/>
            <a:ext cx="461963" cy="261610"/>
          </a:xfrm>
          <a:prstGeom prst="rect">
            <a:avLst/>
          </a:prstGeom>
          <a:noFill/>
        </p:spPr>
        <p:txBody>
          <a:bodyPr wrap="square" rtlCol="0">
            <a:spAutoFit/>
          </a:bodyPr>
          <a:lstStyle/>
          <a:p>
            <a:r>
              <a:rPr lang="en-US" sz="1050" dirty="0">
                <a:solidFill>
                  <a:schemeClr val="bg1"/>
                </a:solidFill>
              </a:rPr>
              <a:t>4ns</a:t>
            </a:r>
          </a:p>
        </p:txBody>
      </p:sp>
      <p:sp>
        <p:nvSpPr>
          <p:cNvPr id="26" name="TextBox 25">
            <a:extLst>
              <a:ext uri="{FF2B5EF4-FFF2-40B4-BE49-F238E27FC236}">
                <a16:creationId xmlns:a16="http://schemas.microsoft.com/office/drawing/2014/main" id="{086CD0ED-26BE-3AB8-14F1-55FFE875DC16}"/>
              </a:ext>
            </a:extLst>
          </p:cNvPr>
          <p:cNvSpPr txBox="1"/>
          <p:nvPr/>
        </p:nvSpPr>
        <p:spPr>
          <a:xfrm>
            <a:off x="6477607" y="4386263"/>
            <a:ext cx="1420177" cy="200055"/>
          </a:xfrm>
          <a:prstGeom prst="rect">
            <a:avLst/>
          </a:prstGeom>
          <a:noFill/>
        </p:spPr>
        <p:txBody>
          <a:bodyPr wrap="square" rtlCol="0">
            <a:spAutoFit/>
          </a:bodyPr>
          <a:lstStyle/>
          <a:p>
            <a:r>
              <a:rPr lang="en-US" sz="700" dirty="0">
                <a:solidFill>
                  <a:srgbClr val="FFFF00"/>
                </a:solidFill>
              </a:rPr>
              <a:t>100 mV scale</a:t>
            </a:r>
          </a:p>
        </p:txBody>
      </p:sp>
      <p:sp>
        <p:nvSpPr>
          <p:cNvPr id="27" name="TextBox 26">
            <a:extLst>
              <a:ext uri="{FF2B5EF4-FFF2-40B4-BE49-F238E27FC236}">
                <a16:creationId xmlns:a16="http://schemas.microsoft.com/office/drawing/2014/main" id="{8A03AE57-7934-8917-10EB-95171153A027}"/>
              </a:ext>
            </a:extLst>
          </p:cNvPr>
          <p:cNvSpPr txBox="1"/>
          <p:nvPr/>
        </p:nvSpPr>
        <p:spPr>
          <a:xfrm>
            <a:off x="6477607" y="4970762"/>
            <a:ext cx="1420177" cy="200055"/>
          </a:xfrm>
          <a:prstGeom prst="rect">
            <a:avLst/>
          </a:prstGeom>
          <a:noFill/>
        </p:spPr>
        <p:txBody>
          <a:bodyPr wrap="square" rtlCol="0">
            <a:spAutoFit/>
          </a:bodyPr>
          <a:lstStyle/>
          <a:p>
            <a:r>
              <a:rPr lang="en-US" sz="700" dirty="0">
                <a:solidFill>
                  <a:srgbClr val="FFFF00"/>
                </a:solidFill>
              </a:rPr>
              <a:t>  </a:t>
            </a:r>
            <a:r>
              <a:rPr lang="en-US" sz="700" dirty="0">
                <a:solidFill>
                  <a:schemeClr val="accent2">
                    <a:lumMod val="75000"/>
                  </a:schemeClr>
                </a:solidFill>
              </a:rPr>
              <a:t>2 mV scale</a:t>
            </a:r>
          </a:p>
        </p:txBody>
      </p:sp>
      <p:sp>
        <p:nvSpPr>
          <p:cNvPr id="28" name="TextBox 27">
            <a:extLst>
              <a:ext uri="{FF2B5EF4-FFF2-40B4-BE49-F238E27FC236}">
                <a16:creationId xmlns:a16="http://schemas.microsoft.com/office/drawing/2014/main" id="{DBD5BE02-99F5-871D-4FEA-05BC7DBDC8AD}"/>
              </a:ext>
            </a:extLst>
          </p:cNvPr>
          <p:cNvSpPr txBox="1"/>
          <p:nvPr/>
        </p:nvSpPr>
        <p:spPr>
          <a:xfrm>
            <a:off x="7258050" y="3871014"/>
            <a:ext cx="1552575" cy="261610"/>
          </a:xfrm>
          <a:prstGeom prst="rect">
            <a:avLst/>
          </a:prstGeom>
          <a:noFill/>
        </p:spPr>
        <p:txBody>
          <a:bodyPr wrap="square" rtlCol="0">
            <a:spAutoFit/>
          </a:bodyPr>
          <a:lstStyle/>
          <a:p>
            <a:r>
              <a:rPr lang="en-US" sz="1100" dirty="0"/>
              <a:t>Next channel</a:t>
            </a:r>
          </a:p>
        </p:txBody>
      </p:sp>
      <p:sp>
        <p:nvSpPr>
          <p:cNvPr id="29" name="TextBox 28">
            <a:extLst>
              <a:ext uri="{FF2B5EF4-FFF2-40B4-BE49-F238E27FC236}">
                <a16:creationId xmlns:a16="http://schemas.microsoft.com/office/drawing/2014/main" id="{ECF1E79F-3E23-4A94-65F5-2AEC0165F756}"/>
              </a:ext>
            </a:extLst>
          </p:cNvPr>
          <p:cNvSpPr txBox="1"/>
          <p:nvPr/>
        </p:nvSpPr>
        <p:spPr>
          <a:xfrm>
            <a:off x="10334624" y="3871014"/>
            <a:ext cx="1552575" cy="261610"/>
          </a:xfrm>
          <a:prstGeom prst="rect">
            <a:avLst/>
          </a:prstGeom>
          <a:noFill/>
        </p:spPr>
        <p:txBody>
          <a:bodyPr wrap="square" rtlCol="0">
            <a:spAutoFit/>
          </a:bodyPr>
          <a:lstStyle/>
          <a:p>
            <a:r>
              <a:rPr lang="en-US" sz="1100" dirty="0"/>
              <a:t>Far channel</a:t>
            </a:r>
          </a:p>
        </p:txBody>
      </p:sp>
    </p:spTree>
    <p:extLst>
      <p:ext uri="{BB962C8B-B14F-4D97-AF65-F5344CB8AC3E}">
        <p14:creationId xmlns:p14="http://schemas.microsoft.com/office/powerpoint/2010/main" val="8804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checkerboard(across)">
                                      <p:cBhvr>
                                        <p:cTn id="16" dur="500"/>
                                        <p:tgtEl>
                                          <p:spTgt spid="28"/>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checkerboard(across)">
                                      <p:cBhvr>
                                        <p:cTn id="19" dur="500"/>
                                        <p:tgtEl>
                                          <p:spTgt spid="29"/>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checkerboard(across)">
                                      <p:cBhvr>
                                        <p:cTn id="22" dur="500"/>
                                        <p:tgtEl>
                                          <p:spTgt spid="26"/>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checkerboard(across)">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64754-84CB-0A36-45DF-0F12E70C1959}"/>
              </a:ext>
            </a:extLst>
          </p:cNvPr>
          <p:cNvSpPr>
            <a:spLocks noGrp="1"/>
          </p:cNvSpPr>
          <p:nvPr>
            <p:ph type="title"/>
          </p:nvPr>
        </p:nvSpPr>
        <p:spPr>
          <a:xfrm>
            <a:off x="304803" y="154516"/>
            <a:ext cx="2031997" cy="514078"/>
          </a:xfrm>
          <a:prstGeom prst="rect">
            <a:avLst/>
          </a:prstGeom>
        </p:spPr>
        <p:txBody>
          <a:bodyPr/>
          <a:lstStyle/>
          <a:p>
            <a:r>
              <a:rPr lang="en-US" dirty="0" err="1"/>
              <a:t>pFEB</a:t>
            </a:r>
            <a:r>
              <a:rPr lang="en-US" dirty="0"/>
              <a:t> Plans</a:t>
            </a:r>
          </a:p>
        </p:txBody>
      </p:sp>
      <p:sp>
        <p:nvSpPr>
          <p:cNvPr id="3" name="Content Placeholder 2">
            <a:extLst>
              <a:ext uri="{FF2B5EF4-FFF2-40B4-BE49-F238E27FC236}">
                <a16:creationId xmlns:a16="http://schemas.microsoft.com/office/drawing/2014/main" id="{92ECCF34-79A4-3240-FB7D-80AC34BE60D8}"/>
              </a:ext>
            </a:extLst>
          </p:cNvPr>
          <p:cNvSpPr>
            <a:spLocks noGrp="1"/>
          </p:cNvSpPr>
          <p:nvPr>
            <p:ph idx="1"/>
          </p:nvPr>
        </p:nvSpPr>
        <p:spPr/>
        <p:txBody>
          <a:bodyPr/>
          <a:lstStyle/>
          <a:p>
            <a:r>
              <a:rPr lang="en-US" dirty="0"/>
              <a:t>Testing</a:t>
            </a:r>
          </a:p>
          <a:p>
            <a:pPr lvl="1"/>
            <a:r>
              <a:rPr lang="en-US" sz="1600" dirty="0"/>
              <a:t>Repeat basic tests with </a:t>
            </a:r>
            <a:br>
              <a:rPr lang="en-US" sz="1600" dirty="0"/>
            </a:br>
            <a:r>
              <a:rPr lang="en-US" sz="1600" dirty="0"/>
              <a:t>2</a:t>
            </a:r>
            <a:r>
              <a:rPr lang="en-US" sz="1600" baseline="30000" dirty="0"/>
              <a:t>nd</a:t>
            </a:r>
            <a:r>
              <a:rPr lang="en-US" sz="1600" dirty="0"/>
              <a:t> board and SMA </a:t>
            </a:r>
            <a:br>
              <a:rPr lang="en-US" sz="1600" dirty="0"/>
            </a:br>
            <a:r>
              <a:rPr lang="en-US" sz="1600" dirty="0"/>
              <a:t>charge injection</a:t>
            </a:r>
          </a:p>
          <a:p>
            <a:pPr lvl="1"/>
            <a:endParaRPr lang="en-US" sz="1600" dirty="0"/>
          </a:p>
          <a:p>
            <a:pPr marL="171445" lvl="1" indent="0">
              <a:buNone/>
            </a:pPr>
            <a:endParaRPr lang="en-US" sz="1600" dirty="0"/>
          </a:p>
          <a:p>
            <a:pPr lvl="1"/>
            <a:endParaRPr lang="en-US" sz="1600" dirty="0"/>
          </a:p>
          <a:p>
            <a:pPr lvl="1"/>
            <a:endParaRPr lang="en-US" sz="1600" dirty="0"/>
          </a:p>
          <a:p>
            <a:pPr lvl="1"/>
            <a:r>
              <a:rPr lang="en-US" sz="1600" dirty="0"/>
              <a:t>Advanced tests</a:t>
            </a:r>
          </a:p>
          <a:p>
            <a:pPr lvl="2">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explore bit pattern gain control on </a:t>
            </a:r>
            <a:r>
              <a:rPr lang="en-US" sz="1400" dirty="0">
                <a:solidFill>
                  <a:srgbClr val="000000"/>
                </a:solidFill>
                <a:latin typeface="Arial" panose="020B0604020202020204" pitchFamily="34" charset="0"/>
              </a:rPr>
              <a:t>A</a:t>
            </a:r>
            <a:r>
              <a:rPr lang="en-US" sz="1400" b="0" i="0" u="none" strike="noStrike" dirty="0">
                <a:solidFill>
                  <a:srgbClr val="000000"/>
                </a:solidFill>
                <a:effectLst/>
                <a:latin typeface="Arial" panose="020B0604020202020204" pitchFamily="34" charset="0"/>
              </a:rPr>
              <a:t>rduino, maybe hardware issue</a:t>
            </a:r>
          </a:p>
          <a:p>
            <a:pPr lvl="2">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check all channels V vs charge, 4 SMA inputs</a:t>
            </a:r>
          </a:p>
          <a:p>
            <a:pPr marL="971545" lvl="3" indent="-285750">
              <a:spcBef>
                <a:spcPts val="0"/>
              </a:spcBef>
              <a:spcAft>
                <a:spcPts val="0"/>
              </a:spcAft>
              <a:buFont typeface="Arial" panose="020B0604020202020204" pitchFamily="34" charset="0"/>
              <a:buChar char="•"/>
            </a:pPr>
            <a:r>
              <a:rPr lang="en-US" b="0" i="0" u="none" strike="noStrike" dirty="0">
                <a:solidFill>
                  <a:schemeClr val="tx1"/>
                </a:solidFill>
                <a:effectLst/>
                <a:latin typeface="Arial" panose="020B0604020202020204" pitchFamily="34" charset="0"/>
              </a:rPr>
              <a:t>measure cross talk as well</a:t>
            </a:r>
          </a:p>
          <a:p>
            <a:pPr marL="971545" lvl="3" indent="-285750">
              <a:spcBef>
                <a:spcPts val="0"/>
              </a:spcBef>
              <a:spcAft>
                <a:spcPts val="0"/>
              </a:spcAft>
              <a:buFont typeface="Arial" panose="020B0604020202020204" pitchFamily="34" charset="0"/>
              <a:buChar char="•"/>
            </a:pPr>
            <a:r>
              <a:rPr lang="en-US" b="0" i="0" u="none" strike="noStrike" dirty="0">
                <a:solidFill>
                  <a:schemeClr val="accent2">
                    <a:lumMod val="50000"/>
                  </a:schemeClr>
                </a:solidFill>
                <a:effectLst/>
                <a:latin typeface="Arial" panose="020B0604020202020204" pitchFamily="34" charset="0"/>
              </a:rPr>
              <a:t>measure FAST2 gain</a:t>
            </a:r>
          </a:p>
          <a:p>
            <a:pPr marL="971545" lvl="3" indent="-285750">
              <a:spcBef>
                <a:spcPts val="0"/>
              </a:spcBef>
              <a:spcAft>
                <a:spcPts val="0"/>
              </a:spcAft>
              <a:buFont typeface="Arial" panose="020B0604020202020204" pitchFamily="34" charset="0"/>
              <a:buChar char="•"/>
            </a:pPr>
            <a:r>
              <a:rPr lang="en-US" b="0" i="0" u="none" strike="noStrike" dirty="0">
                <a:solidFill>
                  <a:schemeClr val="accent2">
                    <a:lumMod val="50000"/>
                  </a:schemeClr>
                </a:solidFill>
                <a:effectLst/>
                <a:latin typeface="Arial" panose="020B0604020202020204" pitchFamily="34" charset="0"/>
              </a:rPr>
              <a:t>measure FAST input impedance </a:t>
            </a:r>
            <a:r>
              <a:rPr lang="en-US" sz="1200" b="0" i="0" u="none" strike="noStrike" dirty="0">
                <a:solidFill>
                  <a:schemeClr val="tx1"/>
                </a:solidFill>
                <a:effectLst/>
                <a:latin typeface="Arial" panose="020B0604020202020204" pitchFamily="34" charset="0"/>
              </a:rPr>
              <a:t>(gain dependent)</a:t>
            </a:r>
          </a:p>
          <a:p>
            <a:pPr lvl="2">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measure allowed range of V, I of low voltage supplies</a:t>
            </a:r>
          </a:p>
          <a:p>
            <a:pPr marL="971545" lvl="3" indent="-285750">
              <a:spcBef>
                <a:spcPts val="0"/>
              </a:spcBef>
              <a:spcAft>
                <a:spcPts val="0"/>
              </a:spcAft>
              <a:buFont typeface="Arial" panose="020B0604020202020204" pitchFamily="34" charset="0"/>
              <a:buChar char="•"/>
            </a:pPr>
            <a:r>
              <a:rPr lang="en-US" b="0" i="0" u="none" strike="noStrike" dirty="0">
                <a:solidFill>
                  <a:srgbClr val="000000"/>
                </a:solidFill>
                <a:effectLst/>
                <a:latin typeface="Arial" panose="020B0604020202020204" pitchFamily="34" charset="0"/>
              </a:rPr>
              <a:t>criteria</a:t>
            </a:r>
          </a:p>
          <a:p>
            <a:pPr marL="1717660" lvl="4" indent="-228600">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pulse shape</a:t>
            </a:r>
          </a:p>
          <a:p>
            <a:pPr marL="1717660" lvl="4" indent="-228600">
              <a:spcBef>
                <a:spcPts val="0"/>
              </a:spcBef>
              <a:spcAft>
                <a:spcPts val="0"/>
              </a:spcAft>
              <a:buFont typeface="Arial" panose="020B0604020202020204" pitchFamily="34" charset="0"/>
              <a:buChar char="•"/>
            </a:pPr>
            <a:r>
              <a:rPr lang="en-US" sz="1200" b="0" i="0" u="none" strike="noStrike" dirty="0">
                <a:solidFill>
                  <a:srgbClr val="000000"/>
                </a:solidFill>
                <a:effectLst/>
                <a:latin typeface="Arial" panose="020B0604020202020204" pitchFamily="34" charset="0"/>
              </a:rPr>
              <a:t>V vs charge</a:t>
            </a:r>
          </a:p>
          <a:p>
            <a:pPr lvl="2">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establish DAQ with SAMPIC </a:t>
            </a:r>
            <a:r>
              <a:rPr lang="en-US" sz="1200" b="0" i="0" u="none" strike="noStrike" dirty="0">
                <a:solidFill>
                  <a:srgbClr val="000000"/>
                </a:solidFill>
                <a:effectLst/>
                <a:latin typeface="Arial" panose="020B0604020202020204" pitchFamily="34" charset="0"/>
              </a:rPr>
              <a:t>(11 bit, SCA cells, 1V, BW&gt;1GHz)</a:t>
            </a:r>
          </a:p>
          <a:p>
            <a:pPr lvl="2">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other commissioning tests ?</a:t>
            </a:r>
          </a:p>
          <a:p>
            <a:pPr lvl="2">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strip LGAD - FEB, many channels</a:t>
            </a:r>
          </a:p>
          <a:p>
            <a:pPr lvl="2">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strip LGAD - Flex - FEB</a:t>
            </a:r>
          </a:p>
          <a:p>
            <a:pPr lvl="1"/>
            <a:endParaRPr lang="en-US" sz="1600" dirty="0"/>
          </a:p>
        </p:txBody>
      </p:sp>
      <p:sp>
        <p:nvSpPr>
          <p:cNvPr id="4" name="Slide Number Placeholder 3">
            <a:extLst>
              <a:ext uri="{FF2B5EF4-FFF2-40B4-BE49-F238E27FC236}">
                <a16:creationId xmlns:a16="http://schemas.microsoft.com/office/drawing/2014/main" id="{D01F18F2-62C3-52C0-8AC3-F620379B85BB}"/>
              </a:ext>
            </a:extLst>
          </p:cNvPr>
          <p:cNvSpPr>
            <a:spLocks noGrp="1"/>
          </p:cNvSpPr>
          <p:nvPr>
            <p:ph type="sldNum" sz="quarter" idx="12"/>
          </p:nvPr>
        </p:nvSpPr>
        <p:spPr/>
        <p:txBody>
          <a:bodyPr/>
          <a:lstStyle/>
          <a:p>
            <a:pPr>
              <a:defRPr/>
            </a:pPr>
            <a:fld id="{148C009B-CB69-E04A-B9B3-34B26D69E9CF}" type="slidenum">
              <a:rPr lang="en-US" smtClean="0"/>
              <a:pPr>
                <a:defRPr/>
              </a:pPr>
              <a:t>7</a:t>
            </a:fld>
            <a:endParaRPr lang="en-US" dirty="0"/>
          </a:p>
        </p:txBody>
      </p:sp>
      <p:sp>
        <p:nvSpPr>
          <p:cNvPr id="5" name="Content Placeholder 4">
            <a:extLst>
              <a:ext uri="{FF2B5EF4-FFF2-40B4-BE49-F238E27FC236}">
                <a16:creationId xmlns:a16="http://schemas.microsoft.com/office/drawing/2014/main" id="{5E74DBB7-1E06-08D3-EB12-94D7D5ADCD0F}"/>
              </a:ext>
            </a:extLst>
          </p:cNvPr>
          <p:cNvSpPr>
            <a:spLocks noGrp="1"/>
          </p:cNvSpPr>
          <p:nvPr>
            <p:ph idx="13"/>
          </p:nvPr>
        </p:nvSpPr>
        <p:spPr>
          <a:xfrm>
            <a:off x="6833672" y="793610"/>
            <a:ext cx="5678905" cy="5459278"/>
          </a:xfrm>
        </p:spPr>
        <p:txBody>
          <a:bodyPr/>
          <a:lstStyle/>
          <a:p>
            <a:r>
              <a:rPr lang="en-US" dirty="0"/>
              <a:t>Recap 2026 configuration</a:t>
            </a:r>
          </a:p>
        </p:txBody>
      </p:sp>
      <p:pic>
        <p:nvPicPr>
          <p:cNvPr id="6" name="Picture 5" descr="A green square with a red and white square&#10;&#10;Description automatically generated">
            <a:extLst>
              <a:ext uri="{FF2B5EF4-FFF2-40B4-BE49-F238E27FC236}">
                <a16:creationId xmlns:a16="http://schemas.microsoft.com/office/drawing/2014/main" id="{7B1D35E3-E4C1-1685-18BA-B692EFC27A4B}"/>
              </a:ext>
            </a:extLst>
          </p:cNvPr>
          <p:cNvPicPr>
            <a:picLocks noChangeAspect="1"/>
          </p:cNvPicPr>
          <p:nvPr/>
        </p:nvPicPr>
        <p:blipFill>
          <a:blip r:embed="rId2"/>
          <a:stretch>
            <a:fillRect/>
          </a:stretch>
        </p:blipFill>
        <p:spPr>
          <a:xfrm>
            <a:off x="6084667" y="3808488"/>
            <a:ext cx="4985467" cy="2859732"/>
          </a:xfrm>
          <a:prstGeom prst="rect">
            <a:avLst/>
          </a:prstGeom>
        </p:spPr>
      </p:pic>
      <p:pic>
        <p:nvPicPr>
          <p:cNvPr id="8" name="Picture 7">
            <a:extLst>
              <a:ext uri="{FF2B5EF4-FFF2-40B4-BE49-F238E27FC236}">
                <a16:creationId xmlns:a16="http://schemas.microsoft.com/office/drawing/2014/main" id="{DF955F8B-E3FB-53A2-6AAA-A70CE44CCBB1}"/>
              </a:ext>
            </a:extLst>
          </p:cNvPr>
          <p:cNvPicPr>
            <a:picLocks noChangeAspect="1"/>
          </p:cNvPicPr>
          <p:nvPr/>
        </p:nvPicPr>
        <p:blipFill>
          <a:blip r:embed="rId3"/>
          <a:stretch>
            <a:fillRect/>
          </a:stretch>
        </p:blipFill>
        <p:spPr>
          <a:xfrm>
            <a:off x="7067468" y="1228618"/>
            <a:ext cx="3220563" cy="2480276"/>
          </a:xfrm>
          <a:prstGeom prst="rect">
            <a:avLst/>
          </a:prstGeom>
        </p:spPr>
      </p:pic>
      <p:pic>
        <p:nvPicPr>
          <p:cNvPr id="13" name="Picture 12">
            <a:extLst>
              <a:ext uri="{FF2B5EF4-FFF2-40B4-BE49-F238E27FC236}">
                <a16:creationId xmlns:a16="http://schemas.microsoft.com/office/drawing/2014/main" id="{A53CBC28-1F0D-34DF-3149-124D784928F7}"/>
              </a:ext>
            </a:extLst>
          </p:cNvPr>
          <p:cNvPicPr>
            <a:picLocks noChangeAspect="1"/>
          </p:cNvPicPr>
          <p:nvPr/>
        </p:nvPicPr>
        <p:blipFill>
          <a:blip r:embed="rId4"/>
          <a:stretch>
            <a:fillRect/>
          </a:stretch>
        </p:blipFill>
        <p:spPr>
          <a:xfrm rot="16200000">
            <a:off x="3271966" y="678667"/>
            <a:ext cx="2371224" cy="2938942"/>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
        <p:nvSpPr>
          <p:cNvPr id="15" name="TextBox 14">
            <a:extLst>
              <a:ext uri="{FF2B5EF4-FFF2-40B4-BE49-F238E27FC236}">
                <a16:creationId xmlns:a16="http://schemas.microsoft.com/office/drawing/2014/main" id="{29628E4E-A83E-C82E-B0CE-F29E27AAB5C7}"/>
              </a:ext>
            </a:extLst>
          </p:cNvPr>
          <p:cNvSpPr txBox="1"/>
          <p:nvPr/>
        </p:nvSpPr>
        <p:spPr>
          <a:xfrm>
            <a:off x="1161069" y="2336128"/>
            <a:ext cx="2171572" cy="307777"/>
          </a:xfrm>
          <a:prstGeom prst="rect">
            <a:avLst/>
          </a:prstGeom>
          <a:noFill/>
        </p:spPr>
        <p:txBody>
          <a:bodyPr wrap="square" rtlCol="0">
            <a:spAutoFit/>
          </a:bodyPr>
          <a:lstStyle/>
          <a:p>
            <a:r>
              <a:rPr lang="en-US" dirty="0" err="1"/>
              <a:t>pFEB</a:t>
            </a:r>
            <a:r>
              <a:rPr lang="en-US" dirty="0"/>
              <a:t> with test board</a:t>
            </a:r>
          </a:p>
        </p:txBody>
      </p:sp>
      <p:sp>
        <p:nvSpPr>
          <p:cNvPr id="14" name="TextBox 13">
            <a:extLst>
              <a:ext uri="{FF2B5EF4-FFF2-40B4-BE49-F238E27FC236}">
                <a16:creationId xmlns:a16="http://schemas.microsoft.com/office/drawing/2014/main" id="{818FB3B0-58F3-DE48-3566-4150EB6B4FEA}"/>
              </a:ext>
            </a:extLst>
          </p:cNvPr>
          <p:cNvSpPr txBox="1"/>
          <p:nvPr/>
        </p:nvSpPr>
        <p:spPr>
          <a:xfrm>
            <a:off x="3755477" y="2336128"/>
            <a:ext cx="1765300" cy="261610"/>
          </a:xfrm>
          <a:prstGeom prst="rect">
            <a:avLst/>
          </a:prstGeom>
          <a:noFill/>
        </p:spPr>
        <p:txBody>
          <a:bodyPr wrap="square" rtlCol="0">
            <a:spAutoFit/>
          </a:bodyPr>
          <a:lstStyle/>
          <a:p>
            <a:r>
              <a:rPr lang="en-US" sz="1100" dirty="0" err="1">
                <a:solidFill>
                  <a:schemeClr val="bg1"/>
                </a:solidFill>
              </a:rPr>
              <a:t>pFEB</a:t>
            </a:r>
            <a:endParaRPr lang="en-US" sz="1100" dirty="0">
              <a:solidFill>
                <a:schemeClr val="bg1"/>
              </a:solidFill>
            </a:endParaRPr>
          </a:p>
        </p:txBody>
      </p:sp>
      <p:sp>
        <p:nvSpPr>
          <p:cNvPr id="16" name="TextBox 15">
            <a:extLst>
              <a:ext uri="{FF2B5EF4-FFF2-40B4-BE49-F238E27FC236}">
                <a16:creationId xmlns:a16="http://schemas.microsoft.com/office/drawing/2014/main" id="{147C5270-8787-89E9-AF49-B408314AF65A}"/>
              </a:ext>
            </a:extLst>
          </p:cNvPr>
          <p:cNvSpPr txBox="1"/>
          <p:nvPr/>
        </p:nvSpPr>
        <p:spPr>
          <a:xfrm>
            <a:off x="4739041" y="1908634"/>
            <a:ext cx="1765300" cy="261610"/>
          </a:xfrm>
          <a:prstGeom prst="rect">
            <a:avLst/>
          </a:prstGeom>
          <a:noFill/>
        </p:spPr>
        <p:txBody>
          <a:bodyPr wrap="square" rtlCol="0">
            <a:spAutoFit/>
          </a:bodyPr>
          <a:lstStyle/>
          <a:p>
            <a:r>
              <a:rPr lang="en-US" sz="1100" dirty="0">
                <a:solidFill>
                  <a:schemeClr val="bg1"/>
                </a:solidFill>
              </a:rPr>
              <a:t>test board</a:t>
            </a:r>
          </a:p>
        </p:txBody>
      </p:sp>
    </p:spTree>
    <p:extLst>
      <p:ext uri="{BB962C8B-B14F-4D97-AF65-F5344CB8AC3E}">
        <p14:creationId xmlns:p14="http://schemas.microsoft.com/office/powerpoint/2010/main" val="1210868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heel(1)">
                                      <p:cBhvr>
                                        <p:cTn id="7" dur="2000"/>
                                        <p:tgtEl>
                                          <p:spTgt spid="5">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40531-C110-AA44-2B62-43B0CD28B1A5}"/>
              </a:ext>
            </a:extLst>
          </p:cNvPr>
          <p:cNvSpPr>
            <a:spLocks noGrp="1"/>
          </p:cNvSpPr>
          <p:nvPr>
            <p:ph type="title"/>
          </p:nvPr>
        </p:nvSpPr>
        <p:spPr>
          <a:xfrm>
            <a:off x="304803" y="154515"/>
            <a:ext cx="1264353" cy="557705"/>
          </a:xfrm>
          <a:prstGeom prst="rect">
            <a:avLst/>
          </a:prstGeom>
        </p:spPr>
        <p:txBody>
          <a:bodyPr/>
          <a:lstStyle/>
          <a:p>
            <a:r>
              <a:rPr lang="en-US" dirty="0"/>
              <a:t>Flex</a:t>
            </a:r>
          </a:p>
        </p:txBody>
      </p:sp>
      <p:sp>
        <p:nvSpPr>
          <p:cNvPr id="3" name="Content Placeholder 2">
            <a:extLst>
              <a:ext uri="{FF2B5EF4-FFF2-40B4-BE49-F238E27FC236}">
                <a16:creationId xmlns:a16="http://schemas.microsoft.com/office/drawing/2014/main" id="{AC59731B-C1DF-6C5A-3708-9B974252DAB1}"/>
              </a:ext>
            </a:extLst>
          </p:cNvPr>
          <p:cNvSpPr>
            <a:spLocks noGrp="1"/>
          </p:cNvSpPr>
          <p:nvPr>
            <p:ph idx="1"/>
          </p:nvPr>
        </p:nvSpPr>
        <p:spPr/>
        <p:txBody>
          <a:bodyPr/>
          <a:lstStyle/>
          <a:p>
            <a:pPr marL="0" indent="0">
              <a:buNone/>
            </a:pPr>
            <a:r>
              <a:rPr lang="en-US" dirty="0"/>
              <a:t>Flex between LGAD and electronics unusual, </a:t>
            </a:r>
            <a:br>
              <a:rPr lang="en-US" dirty="0"/>
            </a:br>
            <a:r>
              <a:rPr lang="en-US" dirty="0"/>
              <a:t>but unavoidable for PIONEER</a:t>
            </a:r>
          </a:p>
          <a:p>
            <a:pPr marL="0" indent="0">
              <a:buNone/>
            </a:pPr>
            <a:r>
              <a:rPr lang="en-US" dirty="0"/>
              <a:t>Independent studies at UCSC and UW</a:t>
            </a:r>
          </a:p>
          <a:p>
            <a:r>
              <a:rPr lang="en-US" dirty="0"/>
              <a:t>Issues</a:t>
            </a:r>
          </a:p>
          <a:p>
            <a:pPr lvl="1"/>
            <a:r>
              <a:rPr lang="en-US" dirty="0"/>
              <a:t>Cross talk</a:t>
            </a:r>
          </a:p>
          <a:p>
            <a:pPr lvl="2"/>
            <a:r>
              <a:rPr lang="en-US" dirty="0"/>
              <a:t>For a long time UCSC measured ~10% for 5cm cable,</a:t>
            </a:r>
            <a:br>
              <a:rPr lang="en-US" dirty="0"/>
            </a:br>
            <a:r>
              <a:rPr lang="en-US" dirty="0"/>
              <a:t>see discussion. Not expected from UW calculations</a:t>
            </a:r>
          </a:p>
          <a:p>
            <a:pPr lvl="1"/>
            <a:r>
              <a:rPr lang="en-US" dirty="0"/>
              <a:t>Poor impedance matching of present flex design</a:t>
            </a:r>
          </a:p>
          <a:p>
            <a:pPr lvl="2"/>
            <a:r>
              <a:rPr lang="en-US" dirty="0"/>
              <a:t>33 Ohm </a:t>
            </a:r>
            <a:r>
              <a:rPr lang="en-US" sz="1400" dirty="0">
                <a:solidFill>
                  <a:schemeClr val="tx1"/>
                </a:solidFill>
              </a:rPr>
              <a:t>(Tim and David)</a:t>
            </a:r>
            <a:endParaRPr lang="en-US" dirty="0"/>
          </a:p>
          <a:p>
            <a:pPr lvl="1"/>
            <a:r>
              <a:rPr lang="en-US" dirty="0"/>
              <a:t>Additional capacitance</a:t>
            </a:r>
          </a:p>
          <a:p>
            <a:pPr lvl="2"/>
            <a:r>
              <a:rPr lang="en-US" dirty="0"/>
              <a:t>Calcs Peter and Tim: 1-2 pF/cm depending on design</a:t>
            </a:r>
          </a:p>
          <a:p>
            <a:pPr lvl="1"/>
            <a:r>
              <a:rPr lang="en-US" dirty="0"/>
              <a:t>Noise pickup</a:t>
            </a:r>
          </a:p>
          <a:p>
            <a:pPr lvl="1"/>
            <a:endParaRPr lang="en-US" dirty="0"/>
          </a:p>
          <a:p>
            <a:r>
              <a:rPr lang="en-US" dirty="0"/>
              <a:t>Goal</a:t>
            </a:r>
          </a:p>
          <a:p>
            <a:pPr lvl="1"/>
            <a:r>
              <a:rPr lang="en-US" dirty="0"/>
              <a:t>Understand and design optimal flex</a:t>
            </a:r>
          </a:p>
          <a:p>
            <a:pPr lvl="2"/>
            <a:endParaRPr lang="en-US" dirty="0"/>
          </a:p>
          <a:p>
            <a:pPr marL="0" indent="0">
              <a:buNone/>
            </a:pPr>
            <a:endParaRPr lang="en-US" dirty="0"/>
          </a:p>
          <a:p>
            <a:pPr marL="0" indent="0">
              <a:buNone/>
            </a:pPr>
            <a:r>
              <a:rPr lang="en-US" dirty="0"/>
              <a:t> </a:t>
            </a:r>
          </a:p>
          <a:p>
            <a:pPr lvl="1"/>
            <a:endParaRPr lang="en-US" dirty="0"/>
          </a:p>
        </p:txBody>
      </p:sp>
      <p:sp>
        <p:nvSpPr>
          <p:cNvPr id="4" name="Slide Number Placeholder 3">
            <a:extLst>
              <a:ext uri="{FF2B5EF4-FFF2-40B4-BE49-F238E27FC236}">
                <a16:creationId xmlns:a16="http://schemas.microsoft.com/office/drawing/2014/main" id="{B0E29F94-D23C-E905-42CB-0A74BE374ECB}"/>
              </a:ext>
            </a:extLst>
          </p:cNvPr>
          <p:cNvSpPr>
            <a:spLocks noGrp="1"/>
          </p:cNvSpPr>
          <p:nvPr>
            <p:ph type="sldNum" sz="quarter" idx="12"/>
          </p:nvPr>
        </p:nvSpPr>
        <p:spPr/>
        <p:txBody>
          <a:bodyPr/>
          <a:lstStyle/>
          <a:p>
            <a:pPr>
              <a:defRPr/>
            </a:pPr>
            <a:fld id="{148C009B-CB69-E04A-B9B3-34B26D69E9CF}" type="slidenum">
              <a:rPr lang="en-US" smtClean="0"/>
              <a:pPr>
                <a:defRPr/>
              </a:pPr>
              <a:t>8</a:t>
            </a:fld>
            <a:endParaRPr lang="en-US" dirty="0"/>
          </a:p>
        </p:txBody>
      </p:sp>
      <p:pic>
        <p:nvPicPr>
          <p:cNvPr id="9" name="Content Placeholder 8">
            <a:extLst>
              <a:ext uri="{FF2B5EF4-FFF2-40B4-BE49-F238E27FC236}">
                <a16:creationId xmlns:a16="http://schemas.microsoft.com/office/drawing/2014/main" id="{55C3AF43-B60F-2D0C-FA08-569F834134A4}"/>
              </a:ext>
            </a:extLst>
          </p:cNvPr>
          <p:cNvPicPr>
            <a:picLocks noGrp="1" noChangeAspect="1"/>
          </p:cNvPicPr>
          <p:nvPr>
            <p:ph idx="13"/>
          </p:nvPr>
        </p:nvPicPr>
        <p:blipFill>
          <a:blip r:embed="rId2"/>
          <a:stretch>
            <a:fillRect/>
          </a:stretch>
        </p:blipFill>
        <p:spPr>
          <a:xfrm>
            <a:off x="6872289" y="3321040"/>
            <a:ext cx="4405312" cy="2636653"/>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6DE6709A-AEF5-2480-1C3D-103A13A729B3}"/>
              </a:ext>
            </a:extLst>
          </p:cNvPr>
          <p:cNvPicPr>
            <a:picLocks noChangeAspect="1"/>
          </p:cNvPicPr>
          <p:nvPr/>
        </p:nvPicPr>
        <p:blipFill>
          <a:blip r:embed="rId3"/>
          <a:stretch>
            <a:fillRect/>
          </a:stretch>
        </p:blipFill>
        <p:spPr>
          <a:xfrm>
            <a:off x="6197557" y="2821388"/>
            <a:ext cx="1809875" cy="1338235"/>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3CEC88D7-E636-D09C-A178-FB6571B94D6A}"/>
              </a:ext>
            </a:extLst>
          </p:cNvPr>
          <p:cNvPicPr>
            <a:picLocks noChangeAspect="1"/>
          </p:cNvPicPr>
          <p:nvPr/>
        </p:nvPicPr>
        <p:blipFill>
          <a:blip r:embed="rId4"/>
          <a:stretch>
            <a:fillRect/>
          </a:stretch>
        </p:blipFill>
        <p:spPr>
          <a:xfrm>
            <a:off x="6872288" y="712220"/>
            <a:ext cx="4405313" cy="1847390"/>
          </a:xfrm>
          <a:prstGeom prst="rect">
            <a:avLst/>
          </a:prstGeom>
          <a:ln w="12700">
            <a:solidFill>
              <a:schemeClr val="accent2">
                <a:lumMod val="50000"/>
              </a:schemeClr>
            </a:solidFill>
            <a:miter lim="400000"/>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1070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A67E5-E76E-663E-618D-62515DBF2F7E}"/>
              </a:ext>
            </a:extLst>
          </p:cNvPr>
          <p:cNvSpPr>
            <a:spLocks noGrp="1"/>
          </p:cNvSpPr>
          <p:nvPr>
            <p:ph type="title"/>
          </p:nvPr>
        </p:nvSpPr>
        <p:spPr>
          <a:xfrm>
            <a:off x="304803" y="154515"/>
            <a:ext cx="5441241" cy="557705"/>
          </a:xfrm>
          <a:prstGeom prst="rect">
            <a:avLst/>
          </a:prstGeom>
        </p:spPr>
        <p:txBody>
          <a:bodyPr/>
          <a:lstStyle/>
          <a:p>
            <a:r>
              <a:rPr lang="en-US" dirty="0"/>
              <a:t>New Flex measurements UCSC</a:t>
            </a:r>
          </a:p>
        </p:txBody>
      </p:sp>
      <p:sp>
        <p:nvSpPr>
          <p:cNvPr id="3" name="Content Placeholder 2">
            <a:extLst>
              <a:ext uri="{FF2B5EF4-FFF2-40B4-BE49-F238E27FC236}">
                <a16:creationId xmlns:a16="http://schemas.microsoft.com/office/drawing/2014/main" id="{FE81A9B2-E7BE-FE29-17CB-E76B71CA1EE0}"/>
              </a:ext>
            </a:extLst>
          </p:cNvPr>
          <p:cNvSpPr>
            <a:spLocks noGrp="1"/>
          </p:cNvSpPr>
          <p:nvPr>
            <p:ph idx="1"/>
          </p:nvPr>
        </p:nvSpPr>
        <p:spPr/>
        <p:txBody>
          <a:bodyPr/>
          <a:lstStyle/>
          <a:p>
            <a:pPr marL="0" marR="0" lvl="0" indent="0" algn="l" defTabSz="914400" rtl="0" eaLnBrk="1" fontAlgn="auto" latinLnBrk="0" hangingPunct="1">
              <a:lnSpc>
                <a:spcPct val="100000"/>
              </a:lnSpc>
              <a:spcBef>
                <a:spcPts val="639"/>
              </a:spcBef>
              <a:spcAft>
                <a:spcPts val="0"/>
              </a:spcAft>
              <a:buClr>
                <a:srgbClr val="D34817"/>
              </a:buClr>
              <a:buSzPct val="85000"/>
              <a:buNone/>
              <a:tabLst/>
              <a:defRPr/>
            </a:pPr>
            <a:r>
              <a:rPr kumimoji="0" lang="en-US" sz="1800" b="1" i="0" u="none" strike="noStrike" kern="1200" cap="none" spc="0" normalizeH="0" baseline="0" noProof="0" dirty="0">
                <a:ln>
                  <a:noFill/>
                </a:ln>
                <a:solidFill>
                  <a:schemeClr val="accent2">
                    <a:lumMod val="50000"/>
                  </a:schemeClr>
                </a:solidFill>
                <a:effectLst/>
                <a:uLnTx/>
                <a:uFillTx/>
                <a:latin typeface="Perpetua"/>
                <a:ea typeface="+mn-ea"/>
                <a:cs typeface="+mn-cs"/>
              </a:rPr>
              <a:t>Issue of higher-than-expected cross talk in the flex over</a:t>
            </a:r>
            <a:br>
              <a:rPr kumimoji="0" lang="en-US" sz="1800" b="1" i="0" u="none" strike="noStrike" kern="1200" cap="none" spc="0" normalizeH="0" baseline="0" noProof="0" dirty="0">
                <a:ln>
                  <a:noFill/>
                </a:ln>
                <a:solidFill>
                  <a:schemeClr val="accent2">
                    <a:lumMod val="50000"/>
                  </a:schemeClr>
                </a:solidFill>
                <a:effectLst/>
                <a:uLnTx/>
                <a:uFillTx/>
                <a:latin typeface="Perpetua"/>
                <a:ea typeface="+mn-ea"/>
                <a:cs typeface="+mn-cs"/>
              </a:rPr>
            </a:br>
            <a:r>
              <a:rPr kumimoji="0" lang="en-US" sz="1800" b="1" i="0" u="none" strike="noStrike" kern="1200" cap="none" spc="0" normalizeH="0" baseline="0" noProof="0" dirty="0">
                <a:ln>
                  <a:noFill/>
                </a:ln>
                <a:solidFill>
                  <a:schemeClr val="accent2">
                    <a:lumMod val="50000"/>
                  </a:schemeClr>
                </a:solidFill>
                <a:effectLst/>
                <a:uLnTx/>
                <a:uFillTx/>
                <a:latin typeface="Perpetua"/>
                <a:ea typeface="+mn-ea"/>
                <a:cs typeface="+mn-cs"/>
              </a:rPr>
              <a:t>long distance</a:t>
            </a:r>
          </a:p>
          <a:p>
            <a:pPr marL="0" marR="0" lvl="0" indent="0" algn="l" defTabSz="914400" rtl="0" eaLnBrk="1" fontAlgn="auto" latinLnBrk="0" hangingPunct="1">
              <a:lnSpc>
                <a:spcPct val="100000"/>
              </a:lnSpc>
              <a:spcBef>
                <a:spcPts val="639"/>
              </a:spcBef>
              <a:spcAft>
                <a:spcPts val="0"/>
              </a:spcAft>
              <a:buClr>
                <a:srgbClr val="D34817"/>
              </a:buClr>
              <a:buSzPct val="85000"/>
              <a:buNone/>
              <a:tabLst/>
              <a:defRPr/>
            </a:pPr>
            <a:r>
              <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rPr>
              <a:t>Setup with injection probe had high external pickup and reflection issues</a:t>
            </a:r>
          </a:p>
          <a:p>
            <a:pPr marL="0" marR="0" lvl="0" indent="0" algn="l" defTabSz="914400" rtl="0" eaLnBrk="1" fontAlgn="auto" latinLnBrk="0" hangingPunct="1">
              <a:lnSpc>
                <a:spcPct val="100000"/>
              </a:lnSpc>
              <a:spcBef>
                <a:spcPts val="639"/>
              </a:spcBef>
              <a:spcAft>
                <a:spcPts val="0"/>
              </a:spcAft>
              <a:buClr>
                <a:srgbClr val="D34817"/>
              </a:buClr>
              <a:buSzPct val="85000"/>
              <a:buNone/>
              <a:tabLst/>
              <a:defRPr/>
            </a:pPr>
            <a:endPar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endParaRPr>
          </a:p>
          <a:p>
            <a:pPr marL="0" marR="0" lvl="0" indent="0" algn="l" defTabSz="914400" rtl="0" eaLnBrk="1" fontAlgn="auto" latinLnBrk="0" hangingPunct="1">
              <a:lnSpc>
                <a:spcPct val="100000"/>
              </a:lnSpc>
              <a:spcBef>
                <a:spcPts val="639"/>
              </a:spcBef>
              <a:spcAft>
                <a:spcPts val="0"/>
              </a:spcAft>
              <a:buClr>
                <a:srgbClr val="D34817"/>
              </a:buClr>
              <a:buSzPct val="85000"/>
              <a:buNone/>
              <a:tabLst/>
              <a:defRPr/>
            </a:pPr>
            <a:r>
              <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rPr>
              <a:t>Tested again with mounted sensor to have cleaner (and more realistic) signal injection</a:t>
            </a:r>
          </a:p>
          <a:p>
            <a:pPr lvl="1" defTabSz="914400" fontAlgn="auto">
              <a:spcBef>
                <a:spcPts val="200"/>
              </a:spcBef>
              <a:spcAft>
                <a:spcPts val="0"/>
              </a:spcAft>
              <a:buClr>
                <a:srgbClr val="D34817"/>
              </a:buClr>
              <a:buSzPct val="85000"/>
              <a:defRPr/>
            </a:pPr>
            <a:r>
              <a:rPr kumimoji="0" lang="en-US" sz="1600" b="0" i="0" u="none" strike="noStrike" kern="1200" cap="none" spc="0" normalizeH="0" baseline="0" noProof="0" dirty="0">
                <a:ln>
                  <a:noFill/>
                </a:ln>
                <a:solidFill>
                  <a:prstClr val="black"/>
                </a:solidFill>
                <a:effectLst/>
                <a:uLnTx/>
                <a:uFillTx/>
                <a:latin typeface="Perpetua"/>
                <a:ea typeface="+mn-ea"/>
                <a:cs typeface="+mn-cs"/>
              </a:rPr>
              <a:t>FBK TI-LGAD strip sensor</a:t>
            </a:r>
          </a:p>
          <a:p>
            <a:pPr lvl="1" defTabSz="914400" fontAlgn="auto">
              <a:spcBef>
                <a:spcPts val="200"/>
              </a:spcBef>
              <a:spcAft>
                <a:spcPts val="0"/>
              </a:spcAft>
              <a:buClr>
                <a:srgbClr val="D34817"/>
              </a:buClr>
              <a:buSzPct val="85000"/>
              <a:defRPr/>
            </a:pPr>
            <a:r>
              <a:rPr lang="en-US" sz="1600" kern="1200" dirty="0">
                <a:solidFill>
                  <a:prstClr val="black"/>
                </a:solidFill>
                <a:latin typeface="Perpetua"/>
                <a:ea typeface="+mn-ea"/>
                <a:cs typeface="+mn-cs"/>
              </a:rPr>
              <a:t>Laser on top of CH1</a:t>
            </a:r>
          </a:p>
          <a:p>
            <a:pPr lvl="1" defTabSz="914400" fontAlgn="auto">
              <a:spcBef>
                <a:spcPts val="200"/>
              </a:spcBef>
              <a:spcAft>
                <a:spcPts val="0"/>
              </a:spcAft>
              <a:buClr>
                <a:srgbClr val="D34817"/>
              </a:buClr>
              <a:buSzPct val="85000"/>
              <a:defRPr/>
            </a:pPr>
            <a:r>
              <a:rPr lang="en-US" sz="1600" kern="1200" dirty="0">
                <a:solidFill>
                  <a:prstClr val="black"/>
                </a:solidFill>
                <a:latin typeface="Perpetua"/>
                <a:ea typeface="+mn-ea"/>
                <a:cs typeface="+mn-cs"/>
              </a:rPr>
              <a:t>Ch3 neighbor, Ch1 and Ch2 far away strips</a:t>
            </a:r>
          </a:p>
          <a:p>
            <a:pPr marL="0" indent="0" defTabSz="914400" fontAlgn="auto">
              <a:spcBef>
                <a:spcPts val="639"/>
              </a:spcBef>
              <a:spcAft>
                <a:spcPts val="0"/>
              </a:spcAft>
              <a:buClr>
                <a:srgbClr val="D34817"/>
              </a:buClr>
              <a:buSzPct val="85000"/>
              <a:buNone/>
              <a:tabLst/>
              <a:defRPr/>
            </a:pPr>
            <a:r>
              <a:rPr kumimoji="0" lang="en-US" sz="1800" b="0" i="0" u="none" strike="noStrike" kern="1200" cap="none" spc="0" normalizeH="0" baseline="0" noProof="0" dirty="0">
                <a:ln>
                  <a:noFill/>
                </a:ln>
                <a:solidFill>
                  <a:schemeClr val="accent2">
                    <a:lumMod val="50000"/>
                  </a:schemeClr>
                </a:solidFill>
                <a:effectLst/>
                <a:uLnTx/>
                <a:uFillTx/>
                <a:latin typeface="Perpetua"/>
                <a:ea typeface="+mn-ea"/>
                <a:cs typeface="+mn-cs"/>
              </a:rPr>
              <a:t>Results</a:t>
            </a:r>
          </a:p>
          <a:p>
            <a:pPr lvl="1" defTabSz="914400" fontAlgn="auto">
              <a:spcBef>
                <a:spcPts val="200"/>
              </a:spcBef>
              <a:spcAft>
                <a:spcPts val="0"/>
              </a:spcAft>
              <a:buClr>
                <a:srgbClr val="D34817"/>
              </a:buClr>
              <a:buSzPct val="85000"/>
              <a:defRPr/>
            </a:pPr>
            <a:r>
              <a:rPr kumimoji="0" lang="en-US" sz="1600" b="0" i="0" u="none" strike="noStrike" kern="1200" cap="none" spc="0" normalizeH="0" baseline="0" noProof="0" dirty="0">
                <a:ln>
                  <a:noFill/>
                </a:ln>
                <a:solidFill>
                  <a:prstClr val="black"/>
                </a:solidFill>
                <a:effectLst/>
                <a:uLnTx/>
                <a:uFillTx/>
                <a:latin typeface="Perpetua"/>
                <a:ea typeface="+mn-ea"/>
                <a:cs typeface="+mn-cs"/>
                <a:sym typeface="Wingdings" panose="05000000000000000000" pitchFamily="2" charset="2"/>
              </a:rPr>
              <a:t>No cross talk from strips connected to the board (how it will be in PIONEER)</a:t>
            </a:r>
          </a:p>
          <a:p>
            <a:pPr lvl="1" defTabSz="914400" fontAlgn="auto">
              <a:spcBef>
                <a:spcPts val="200"/>
              </a:spcBef>
              <a:spcAft>
                <a:spcPts val="0"/>
              </a:spcAft>
              <a:buClr>
                <a:srgbClr val="D34817"/>
              </a:buClr>
              <a:buSzPct val="85000"/>
              <a:defRPr/>
            </a:pPr>
            <a:r>
              <a:rPr lang="en-US" sz="1600" kern="1200" dirty="0">
                <a:solidFill>
                  <a:prstClr val="black"/>
                </a:solidFill>
                <a:latin typeface="Perpetua"/>
                <a:ea typeface="+mn-ea"/>
                <a:cs typeface="+mn-cs"/>
              </a:rPr>
              <a:t>Cross talk with first neighbor ~10%</a:t>
            </a:r>
          </a:p>
          <a:p>
            <a:pPr lvl="1" defTabSz="914400" fontAlgn="auto">
              <a:spcBef>
                <a:spcPts val="200"/>
              </a:spcBef>
              <a:spcAft>
                <a:spcPts val="0"/>
              </a:spcAft>
              <a:buClr>
                <a:srgbClr val="D34817"/>
              </a:buClr>
              <a:buSzPct val="85000"/>
              <a:defRPr/>
            </a:pPr>
            <a:r>
              <a:rPr lang="en-US" sz="1600" kern="1200" dirty="0">
                <a:solidFill>
                  <a:prstClr val="black"/>
                </a:solidFill>
                <a:latin typeface="Perpetua"/>
                <a:ea typeface="+mn-ea"/>
                <a:cs typeface="+mn-cs"/>
              </a:rPr>
              <a:t>Long range cross talk is minimal</a:t>
            </a:r>
          </a:p>
          <a:p>
            <a:pPr lvl="1" defTabSz="914400" fontAlgn="auto">
              <a:spcBef>
                <a:spcPts val="200"/>
              </a:spcBef>
              <a:spcAft>
                <a:spcPts val="0"/>
              </a:spcAft>
              <a:buClr>
                <a:srgbClr val="D34817"/>
              </a:buClr>
              <a:buSzPct val="85000"/>
              <a:defRPr/>
            </a:pPr>
            <a:endParaRPr kumimoji="0" lang="en-US" sz="1600" b="0" i="0" u="none" strike="noStrike" cap="none" spc="0" normalizeH="0" baseline="0" noProof="0" dirty="0">
              <a:ln>
                <a:noFill/>
              </a:ln>
              <a:solidFill>
                <a:prstClr val="black"/>
              </a:solidFill>
              <a:effectLst/>
              <a:uLnTx/>
              <a:uFillTx/>
              <a:latin typeface="Perpetua"/>
              <a:ea typeface="+mn-ea"/>
              <a:cs typeface="+mn-cs"/>
              <a:sym typeface="Wingdings" panose="05000000000000000000" pitchFamily="2" charset="2"/>
            </a:endParaRPr>
          </a:p>
          <a:p>
            <a:pPr lvl="1" defTabSz="914400" fontAlgn="auto">
              <a:spcBef>
                <a:spcPts val="200"/>
              </a:spcBef>
              <a:spcAft>
                <a:spcPts val="0"/>
              </a:spcAft>
              <a:buClr>
                <a:srgbClr val="D34817"/>
              </a:buClr>
              <a:buSzPct val="85000"/>
              <a:defRPr/>
            </a:pPr>
            <a:r>
              <a:rPr kumimoji="0" lang="en-US" sz="1600" b="0" i="0" u="none" strike="noStrike" kern="1200" cap="none" spc="0" normalizeH="0" baseline="0" noProof="0" dirty="0">
                <a:ln>
                  <a:noFill/>
                </a:ln>
                <a:solidFill>
                  <a:prstClr val="black"/>
                </a:solidFill>
                <a:effectLst/>
                <a:uLnTx/>
                <a:uFillTx/>
                <a:latin typeface="Perpetua"/>
                <a:ea typeface="+mn-ea"/>
                <a:cs typeface="+mn-cs"/>
                <a:sym typeface="Wingdings" panose="05000000000000000000" pitchFamily="2" charset="2"/>
              </a:rPr>
              <a:t>Cross talk from the gold grounding pin that was also used for </a:t>
            </a:r>
            <a:br>
              <a:rPr kumimoji="0" lang="en-US" sz="1600" b="0" i="0" u="none" strike="noStrike" kern="1200" cap="none" spc="0" normalizeH="0" baseline="0" noProof="0" dirty="0">
                <a:ln>
                  <a:noFill/>
                </a:ln>
                <a:solidFill>
                  <a:prstClr val="black"/>
                </a:solidFill>
                <a:effectLst/>
                <a:uLnTx/>
                <a:uFillTx/>
                <a:latin typeface="Perpetua"/>
                <a:ea typeface="+mn-ea"/>
                <a:cs typeface="+mn-cs"/>
                <a:sym typeface="Wingdings" panose="05000000000000000000" pitchFamily="2" charset="2"/>
              </a:rPr>
            </a:br>
            <a:r>
              <a:rPr kumimoji="0" lang="en-US" sz="1600" b="0" i="0" u="none" strike="noStrike" kern="1200" cap="none" spc="0" normalizeH="0" baseline="0" noProof="0" dirty="0">
                <a:ln>
                  <a:noFill/>
                </a:ln>
                <a:solidFill>
                  <a:prstClr val="black"/>
                </a:solidFill>
                <a:effectLst/>
                <a:uLnTx/>
                <a:uFillTx/>
                <a:latin typeface="Perpetua"/>
                <a:ea typeface="+mn-ea"/>
                <a:cs typeface="+mn-cs"/>
                <a:sym typeface="Wingdings" panose="05000000000000000000" pitchFamily="2" charset="2"/>
              </a:rPr>
              <a:t>previous needle tests!</a:t>
            </a:r>
            <a:br>
              <a:rPr kumimoji="0" lang="en-US" sz="1600" b="0" i="0" u="none" strike="noStrike" kern="1200" cap="none" spc="0" normalizeH="0" baseline="0" noProof="0" dirty="0">
                <a:ln>
                  <a:noFill/>
                </a:ln>
                <a:solidFill>
                  <a:prstClr val="black"/>
                </a:solidFill>
                <a:effectLst/>
                <a:uLnTx/>
                <a:uFillTx/>
                <a:latin typeface="Perpetua"/>
                <a:ea typeface="+mn-ea"/>
                <a:cs typeface="+mn-cs"/>
                <a:sym typeface="Wingdings" panose="05000000000000000000" pitchFamily="2" charset="2"/>
              </a:rPr>
            </a:br>
            <a:endParaRPr lang="en-US" sz="1600" dirty="0"/>
          </a:p>
        </p:txBody>
      </p:sp>
      <p:sp>
        <p:nvSpPr>
          <p:cNvPr id="4" name="Slide Number Placeholder 3">
            <a:extLst>
              <a:ext uri="{FF2B5EF4-FFF2-40B4-BE49-F238E27FC236}">
                <a16:creationId xmlns:a16="http://schemas.microsoft.com/office/drawing/2014/main" id="{9CA69508-10DC-8441-AD7D-D99E552A7601}"/>
              </a:ext>
            </a:extLst>
          </p:cNvPr>
          <p:cNvSpPr>
            <a:spLocks noGrp="1"/>
          </p:cNvSpPr>
          <p:nvPr>
            <p:ph type="sldNum" sz="quarter" idx="12"/>
          </p:nvPr>
        </p:nvSpPr>
        <p:spPr/>
        <p:txBody>
          <a:bodyPr/>
          <a:lstStyle/>
          <a:p>
            <a:pPr>
              <a:defRPr/>
            </a:pPr>
            <a:fld id="{148C009B-CB69-E04A-B9B3-34B26D69E9CF}" type="slidenum">
              <a:rPr lang="en-US" smtClean="0"/>
              <a:pPr>
                <a:defRPr/>
              </a:pPr>
              <a:t>9</a:t>
            </a:fld>
            <a:endParaRPr lang="en-US" dirty="0"/>
          </a:p>
        </p:txBody>
      </p:sp>
      <p:grpSp>
        <p:nvGrpSpPr>
          <p:cNvPr id="13" name="Group 12">
            <a:extLst>
              <a:ext uri="{FF2B5EF4-FFF2-40B4-BE49-F238E27FC236}">
                <a16:creationId xmlns:a16="http://schemas.microsoft.com/office/drawing/2014/main" id="{8BF8B164-93A9-0D43-F8C3-F059A09B53FA}"/>
              </a:ext>
            </a:extLst>
          </p:cNvPr>
          <p:cNvGrpSpPr/>
          <p:nvPr/>
        </p:nvGrpSpPr>
        <p:grpSpPr>
          <a:xfrm>
            <a:off x="6318250" y="2819400"/>
            <a:ext cx="4533900" cy="3492501"/>
            <a:chOff x="4991695" y="1062826"/>
            <a:chExt cx="8090169" cy="5796063"/>
          </a:xfrm>
        </p:grpSpPr>
        <p:pic>
          <p:nvPicPr>
            <p:cNvPr id="14" name="Google Shape;203;p28">
              <a:extLst>
                <a:ext uri="{FF2B5EF4-FFF2-40B4-BE49-F238E27FC236}">
                  <a16:creationId xmlns:a16="http://schemas.microsoft.com/office/drawing/2014/main" id="{BB534AF1-6543-55D2-8720-EC68B945DAE3}"/>
                </a:ext>
              </a:extLst>
            </p:cNvPr>
            <p:cNvPicPr preferRelativeResize="0"/>
            <p:nvPr/>
          </p:nvPicPr>
          <p:blipFill>
            <a:blip r:embed="rId2">
              <a:alphaModFix/>
            </a:blip>
            <a:stretch>
              <a:fillRect/>
            </a:stretch>
          </p:blipFill>
          <p:spPr>
            <a:xfrm>
              <a:off x="4991695" y="1062826"/>
              <a:ext cx="8090169" cy="5796063"/>
            </a:xfrm>
            <a:prstGeom prst="rect">
              <a:avLst/>
            </a:prstGeom>
            <a:noFill/>
            <a:ln>
              <a:noFill/>
            </a:ln>
          </p:spPr>
        </p:pic>
        <p:sp>
          <p:nvSpPr>
            <p:cNvPr id="15" name="TextBox 23">
              <a:extLst>
                <a:ext uri="{FF2B5EF4-FFF2-40B4-BE49-F238E27FC236}">
                  <a16:creationId xmlns:a16="http://schemas.microsoft.com/office/drawing/2014/main" id="{9B0121BC-3B8B-05CD-80B7-628DDD97F144}"/>
                </a:ext>
              </a:extLst>
            </p:cNvPr>
            <p:cNvSpPr txBox="1"/>
            <p:nvPr/>
          </p:nvSpPr>
          <p:spPr>
            <a:xfrm>
              <a:off x="8880127" y="4427909"/>
              <a:ext cx="1896032" cy="369332"/>
            </a:xfrm>
            <a:prstGeom prst="rect">
              <a:avLst/>
            </a:prstGeom>
            <a:noFill/>
          </p:spPr>
          <p:txBody>
            <a:bodyPr wrap="non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Long range crosstalk</a:t>
              </a:r>
            </a:p>
          </p:txBody>
        </p:sp>
        <p:cxnSp>
          <p:nvCxnSpPr>
            <p:cNvPr id="16" name="Straight Arrow Connector 15">
              <a:extLst>
                <a:ext uri="{FF2B5EF4-FFF2-40B4-BE49-F238E27FC236}">
                  <a16:creationId xmlns:a16="http://schemas.microsoft.com/office/drawing/2014/main" id="{E33F00DE-E630-562A-B0C0-0B8382F00304}"/>
                </a:ext>
              </a:extLst>
            </p:cNvPr>
            <p:cNvCxnSpPr>
              <a:stCxn id="15" idx="1"/>
            </p:cNvCxnSpPr>
            <p:nvPr/>
          </p:nvCxnSpPr>
          <p:spPr>
            <a:xfrm flipH="1">
              <a:off x="7800007" y="4612575"/>
              <a:ext cx="1080120" cy="1039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A96B89E3-5CAD-1D2B-B7B1-2A2233423350}"/>
              </a:ext>
            </a:extLst>
          </p:cNvPr>
          <p:cNvSpPr txBox="1"/>
          <p:nvPr/>
        </p:nvSpPr>
        <p:spPr>
          <a:xfrm>
            <a:off x="304801" y="6329666"/>
            <a:ext cx="1676400" cy="338554"/>
          </a:xfrm>
          <a:prstGeom prst="rect">
            <a:avLst/>
          </a:prstGeom>
          <a:noFill/>
        </p:spPr>
        <p:txBody>
          <a:bodyPr wrap="square" rtlCol="0">
            <a:spAutoFit/>
          </a:bodyPr>
          <a:lstStyle/>
          <a:p>
            <a:r>
              <a:rPr lang="en-US" sz="1600" dirty="0">
                <a:solidFill>
                  <a:schemeClr val="accent4">
                    <a:lumMod val="50000"/>
                  </a:schemeClr>
                </a:solidFill>
                <a:latin typeface="Comic Sans MS" panose="030F0702030302020204" pitchFamily="66" charset="0"/>
              </a:rPr>
              <a:t>Simone, UCSC</a:t>
            </a:r>
          </a:p>
        </p:txBody>
      </p:sp>
      <p:pic>
        <p:nvPicPr>
          <p:cNvPr id="5" name="Google Shape;67;p15">
            <a:extLst>
              <a:ext uri="{FF2B5EF4-FFF2-40B4-BE49-F238E27FC236}">
                <a16:creationId xmlns:a16="http://schemas.microsoft.com/office/drawing/2014/main" id="{54186C21-4B6D-20CE-6357-FD4A6E3A2631}"/>
              </a:ext>
            </a:extLst>
          </p:cNvPr>
          <p:cNvPicPr preferRelativeResize="0"/>
          <p:nvPr/>
        </p:nvPicPr>
        <p:blipFill>
          <a:blip r:embed="rId3">
            <a:alphaModFix/>
          </a:blip>
          <a:stretch>
            <a:fillRect/>
          </a:stretch>
        </p:blipFill>
        <p:spPr>
          <a:xfrm>
            <a:off x="7215972" y="296468"/>
            <a:ext cx="3213340" cy="2522932"/>
          </a:xfrm>
          <a:prstGeom prst="rect">
            <a:avLst/>
          </a:prstGeom>
          <a:noFill/>
          <a:ln>
            <a:noFill/>
          </a:ln>
        </p:spPr>
      </p:pic>
    </p:spTree>
    <p:extLst>
      <p:ext uri="{BB962C8B-B14F-4D97-AF65-F5344CB8AC3E}">
        <p14:creationId xmlns:p14="http://schemas.microsoft.com/office/powerpoint/2010/main" val="1968561037"/>
      </p:ext>
    </p:extLst>
  </p:cSld>
  <p:clrMapOvr>
    <a:masterClrMapping/>
  </p:clrMapOvr>
</p:sld>
</file>

<file path=ppt/theme/theme1.xml><?xml version="1.0" encoding="utf-8"?>
<a:theme xmlns:a="http://schemas.openxmlformats.org/drawingml/2006/main" name="1_Muon Captur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ln>
          <a:tailEnd type="none"/>
        </a:ln>
      </a:spPr>
      <a:bodyPr/>
      <a:lstStyle/>
      <a:style>
        <a:lnRef idx="1">
          <a:schemeClr val="accent6"/>
        </a:lnRef>
        <a:fillRef idx="0">
          <a:schemeClr val="accent6"/>
        </a:fillRef>
        <a:effectRef idx="0">
          <a:schemeClr val="accent6"/>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bookType xmlns="bcd2a3dc-464a-482d-bf04-afba48fff7e4" xsi:nil="true"/>
    <Teachers xmlns="bcd2a3dc-464a-482d-bf04-afba48fff7e4">
      <UserInfo>
        <DisplayName/>
        <AccountId xsi:nil="true"/>
        <AccountType/>
      </UserInfo>
    </Teachers>
    <Leaders xmlns="bcd2a3dc-464a-482d-bf04-afba48fff7e4">
      <UserInfo>
        <DisplayName/>
        <AccountId xsi:nil="true"/>
        <AccountType/>
      </UserInfo>
    </Leaders>
    <Templates xmlns="bcd2a3dc-464a-482d-bf04-afba48fff7e4" xsi:nil="true"/>
    <Members xmlns="bcd2a3dc-464a-482d-bf04-afba48fff7e4">
      <UserInfo>
        <DisplayName/>
        <AccountId xsi:nil="true"/>
        <AccountType/>
      </UserInfo>
    </Members>
    <Member_Groups xmlns="bcd2a3dc-464a-482d-bf04-afba48fff7e4">
      <UserInfo>
        <DisplayName/>
        <AccountId xsi:nil="true"/>
        <AccountType/>
      </UserInfo>
    </Member_Groups>
    <Has_Leaders_Only_SectionGroup xmlns="bcd2a3dc-464a-482d-bf04-afba48fff7e4" xsi:nil="true"/>
    <DefaultSectionNames xmlns="bcd2a3dc-464a-482d-bf04-afba48fff7e4" xsi:nil="true"/>
    <Invited_Students xmlns="bcd2a3dc-464a-482d-bf04-afba48fff7e4" xsi:nil="true"/>
    <CultureName xmlns="bcd2a3dc-464a-482d-bf04-afba48fff7e4" xsi:nil="true"/>
    <Invited_Members xmlns="bcd2a3dc-464a-482d-bf04-afba48fff7e4" xsi:nil="true"/>
    <LMS_Mappings xmlns="bcd2a3dc-464a-482d-bf04-afba48fff7e4" xsi:nil="true"/>
    <Invited_Teachers xmlns="bcd2a3dc-464a-482d-bf04-afba48fff7e4" xsi:nil="true"/>
    <IsNotebookLocked xmlns="bcd2a3dc-464a-482d-bf04-afba48fff7e4" xsi:nil="true"/>
    <FolderType xmlns="bcd2a3dc-464a-482d-bf04-afba48fff7e4" xsi:nil="true"/>
    <Distribution_Groups xmlns="bcd2a3dc-464a-482d-bf04-afba48fff7e4" xsi:nil="true"/>
    <Self_Registration_Enabled xmlns="bcd2a3dc-464a-482d-bf04-afba48fff7e4" xsi:nil="true"/>
    <AppVersion xmlns="bcd2a3dc-464a-482d-bf04-afba48fff7e4" xsi:nil="true"/>
    <TeamsChannelId xmlns="bcd2a3dc-464a-482d-bf04-afba48fff7e4" xsi:nil="true"/>
    <Invited_Leaders xmlns="bcd2a3dc-464a-482d-bf04-afba48fff7e4" xsi:nil="true"/>
    <Students xmlns="bcd2a3dc-464a-482d-bf04-afba48fff7e4">
      <UserInfo>
        <DisplayName/>
        <AccountId xsi:nil="true"/>
        <AccountType/>
      </UserInfo>
    </Students>
    <Student_Groups xmlns="bcd2a3dc-464a-482d-bf04-afba48fff7e4">
      <UserInfo>
        <DisplayName/>
        <AccountId xsi:nil="true"/>
        <AccountType/>
      </UserInfo>
    </Student_Groups>
    <Math_Settings xmlns="bcd2a3dc-464a-482d-bf04-afba48fff7e4" xsi:nil="true"/>
    <Is_Collaboration_Space_Locked xmlns="bcd2a3dc-464a-482d-bf04-afba48fff7e4" xsi:nil="true"/>
    <Owner xmlns="bcd2a3dc-464a-482d-bf04-afba48fff7e4">
      <UserInfo>
        <DisplayName/>
        <AccountId xsi:nil="true"/>
        <AccountType/>
      </UserInfo>
    </Owner>
    <Has_Teacher_Only_SectionGroup xmlns="bcd2a3dc-464a-482d-bf04-afba48fff7e4" xsi:nil="true"/>
    <_activity xmlns="bcd2a3dc-464a-482d-bf04-afba48fff7e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3F6FA2263338498B8C11EA7AC4E871" ma:contentTypeVersion="44" ma:contentTypeDescription="Create a new document." ma:contentTypeScope="" ma:versionID="b1143e84868c21caa83e60d289bb9083">
  <xsd:schema xmlns:xsd="http://www.w3.org/2001/XMLSchema" xmlns:xs="http://www.w3.org/2001/XMLSchema" xmlns:p="http://schemas.microsoft.com/office/2006/metadata/properties" xmlns:ns3="650e7160-32ec-4c07-9be5-59038c21f40c" xmlns:ns4="bcd2a3dc-464a-482d-bf04-afba48fff7e4" targetNamespace="http://schemas.microsoft.com/office/2006/metadata/properties" ma:root="true" ma:fieldsID="3d05ca82296cb838126d78a361cd5490" ns3:_="" ns4:_="">
    <xsd:import namespace="650e7160-32ec-4c07-9be5-59038c21f40c"/>
    <xsd:import namespace="bcd2a3dc-464a-482d-bf04-afba48fff7e4"/>
    <xsd:element name="properties">
      <xsd:complexType>
        <xsd:sequence>
          <xsd:element name="documentManagement">
            <xsd:complexType>
              <xsd:all>
                <xsd:element ref="ns3:SharedWithDetails" minOccurs="0"/>
                <xsd:element ref="ns3:SharedWithUser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Distribution_Groups" minOccurs="0"/>
                <xsd:element ref="ns4:LMS_Mapping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Leaders" minOccurs="0"/>
                <xsd:element ref="ns4:Members" minOccurs="0"/>
                <xsd:element ref="ns4:Member_Groups" minOccurs="0"/>
                <xsd:element ref="ns4:Invited_Leaders" minOccurs="0"/>
                <xsd:element ref="ns4:Invited_Members" minOccurs="0"/>
                <xsd:element ref="ns4:Has_Leaders_Only_SectionGroup" minOccurs="0"/>
                <xsd:element ref="ns4:MediaServiceGenerationTime" minOccurs="0"/>
                <xsd:element ref="ns4:MediaServiceEventHashCode" minOccurs="0"/>
                <xsd:element ref="ns4:MediaLengthInSeconds" minOccurs="0"/>
                <xsd:element ref="ns4:MediaServiceAutoKeyPoints" minOccurs="0"/>
                <xsd:element ref="ns4:MediaServiceKeyPoints" minOccurs="0"/>
                <xsd:element ref="ns4:MediaServiceSearchProperties" minOccurs="0"/>
                <xsd:element ref="ns4:_activity" minOccurs="0"/>
                <xsd:element ref="ns4:MediaServiceObjectDetectorVersion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0e7160-32ec-4c07-9be5-59038c21f40c" elementFormDefault="qualified">
    <xsd:import namespace="http://schemas.microsoft.com/office/2006/documentManagement/types"/>
    <xsd:import namespace="http://schemas.microsoft.com/office/infopath/2007/PartnerControls"/>
    <xsd:element name="SharedWithDetails" ma:index="8" nillable="true" ma:displayName="Shared With Details" ma:description="" ma:internalName="SharedWithDetails" ma:readOnly="true">
      <xsd:simpleType>
        <xsd:restriction base="dms:Note">
          <xsd:maxLength value="255"/>
        </xsd:restriction>
      </xsd:simpleType>
    </xsd:element>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cd2a3dc-464a-482d-bf04-afba48fff7e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NotebookType" ma:index="17" nillable="true" ma:displayName="Notebook Type" ma:internalName="NotebookType">
      <xsd:simpleType>
        <xsd:restriction base="dms:Text"/>
      </xsd:simpleType>
    </xsd:element>
    <xsd:element name="FolderType" ma:index="18" nillable="true" ma:displayName="Folder Type" ma:internalName="FolderType">
      <xsd:simpleType>
        <xsd:restriction base="dms:Text"/>
      </xsd:simpleType>
    </xsd:element>
    <xsd:element name="CultureName" ma:index="19" nillable="true" ma:displayName="Culture Name" ma:internalName="CultureName">
      <xsd:simpleType>
        <xsd:restriction base="dms:Text"/>
      </xsd:simpleType>
    </xsd:element>
    <xsd:element name="AppVersion" ma:index="20" nillable="true" ma:displayName="App Version" ma:internalName="AppVersion">
      <xsd:simpleType>
        <xsd:restriction base="dms:Text"/>
      </xsd:simpleType>
    </xsd:element>
    <xsd:element name="TeamsChannelId" ma:index="21" nillable="true" ma:displayName="Teams Channel Id" ma:internalName="TeamsChannelId">
      <xsd:simpleType>
        <xsd:restriction base="dms:Text"/>
      </xsd:simpleType>
    </xsd:element>
    <xsd:element name="Owner" ma:index="22"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3" nillable="true" ma:displayName="Math Settings" ma:internalName="Math_Settings">
      <xsd:simpleType>
        <xsd:restriction base="dms:Text"/>
      </xsd:simpleType>
    </xsd:element>
    <xsd:element name="DefaultSectionNames" ma:index="24" nillable="true" ma:displayName="Default Section Names" ma:internalName="DefaultSectionNames">
      <xsd:simpleType>
        <xsd:restriction base="dms:Note">
          <xsd:maxLength value="255"/>
        </xsd:restriction>
      </xsd:simpleType>
    </xsd:element>
    <xsd:element name="Templates" ma:index="25" nillable="true" ma:displayName="Templates" ma:internalName="Templates">
      <xsd:simpleType>
        <xsd:restriction base="dms:Note">
          <xsd:maxLength value="255"/>
        </xsd:restriction>
      </xsd:simpleType>
    </xsd:element>
    <xsd:element name="Teachers" ma:index="2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9" nillable="true" ma:displayName="Distribution Groups" ma:internalName="Distribution_Groups">
      <xsd:simpleType>
        <xsd:restriction base="dms:Note">
          <xsd:maxLength value="255"/>
        </xsd:restriction>
      </xsd:simpleType>
    </xsd:element>
    <xsd:element name="LMS_Mappings" ma:index="30" nillable="true" ma:displayName="LMS Mappings" ma:internalName="LMS_Mappings">
      <xsd:simpleType>
        <xsd:restriction base="dms:Note">
          <xsd:maxLength value="255"/>
        </xsd:restriction>
      </xsd:simpleType>
    </xsd:element>
    <xsd:element name="Invited_Teachers" ma:index="31" nillable="true" ma:displayName="Invited Teachers" ma:internalName="Invited_Teachers">
      <xsd:simpleType>
        <xsd:restriction base="dms:Note">
          <xsd:maxLength value="255"/>
        </xsd:restriction>
      </xsd:simpleType>
    </xsd:element>
    <xsd:element name="Invited_Students" ma:index="32" nillable="true" ma:displayName="Invited Students" ma:internalName="Invited_Students">
      <xsd:simpleType>
        <xsd:restriction base="dms:Note">
          <xsd:maxLength value="255"/>
        </xsd:restriction>
      </xsd:simpleType>
    </xsd:element>
    <xsd:element name="Self_Registration_Enabled" ma:index="33" nillable="true" ma:displayName="Self Registration Enabled" ma:internalName="Self_Registration_Enabled">
      <xsd:simpleType>
        <xsd:restriction base="dms:Boolean"/>
      </xsd:simpleType>
    </xsd:element>
    <xsd:element name="Has_Teacher_Only_SectionGroup" ma:index="34" nillable="true" ma:displayName="Has Teacher Only SectionGroup" ma:internalName="Has_Teacher_Only_SectionGroup">
      <xsd:simpleType>
        <xsd:restriction base="dms:Boolean"/>
      </xsd:simpleType>
    </xsd:element>
    <xsd:element name="Is_Collaboration_Space_Locked" ma:index="35" nillable="true" ma:displayName="Is Collaboration Space Locked" ma:internalName="Is_Collaboration_Space_Locked">
      <xsd:simpleType>
        <xsd:restriction base="dms:Boolean"/>
      </xsd:simpleType>
    </xsd:element>
    <xsd:element name="IsNotebookLocked" ma:index="36" nillable="true" ma:displayName="Is Notebook Locked" ma:internalName="IsNotebookLocked">
      <xsd:simpleType>
        <xsd:restriction base="dms:Boolean"/>
      </xsd:simpleType>
    </xsd:element>
    <xsd:element name="Leaders" ma:index="3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40" nillable="true" ma:displayName="Invited Leaders" ma:internalName="Invited_Leaders">
      <xsd:simpleType>
        <xsd:restriction base="dms:Note">
          <xsd:maxLength value="255"/>
        </xsd:restriction>
      </xsd:simpleType>
    </xsd:element>
    <xsd:element name="Invited_Members" ma:index="41" nillable="true" ma:displayName="Invited Members" ma:internalName="Invited_Members">
      <xsd:simpleType>
        <xsd:restriction base="dms:Note">
          <xsd:maxLength value="255"/>
        </xsd:restriction>
      </xsd:simpleType>
    </xsd:element>
    <xsd:element name="Has_Leaders_Only_SectionGroup" ma:index="42" nillable="true" ma:displayName="Has Leaders Only SectionGroup" ma:internalName="Has_Leaders_Only_SectionGroup">
      <xsd:simpleType>
        <xsd:restriction base="dms:Boolean"/>
      </xsd:simpleType>
    </xsd:element>
    <xsd:element name="MediaServiceGenerationTime" ma:index="43" nillable="true" ma:displayName="MediaServiceGenerationTime" ma:hidden="true" ma:internalName="MediaServiceGenerationTime" ma:readOnly="true">
      <xsd:simpleType>
        <xsd:restriction base="dms:Text"/>
      </xsd:simpleType>
    </xsd:element>
    <xsd:element name="MediaServiceEventHashCode" ma:index="44" nillable="true" ma:displayName="MediaServiceEventHashCode" ma:hidden="true" ma:internalName="MediaServiceEventHashCode" ma:readOnly="true">
      <xsd:simpleType>
        <xsd:restriction base="dms:Text"/>
      </xsd:simpleType>
    </xsd:element>
    <xsd:element name="MediaLengthInSeconds" ma:index="45" nillable="true" ma:displayName="MediaLengthInSeconds" ma:hidden="true" ma:internalName="MediaLengthInSeconds" ma:readOnly="true">
      <xsd:simpleType>
        <xsd:restriction base="dms:Unknown"/>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MediaServiceSearchProperties" ma:index="48" nillable="true" ma:displayName="MediaServiceSearchProperties" ma:hidden="true" ma:internalName="MediaServiceSearchProperties" ma:readOnly="true">
      <xsd:simpleType>
        <xsd:restriction base="dms:Note"/>
      </xsd:simpleType>
    </xsd:element>
    <xsd:element name="_activity" ma:index="49" nillable="true" ma:displayName="_activity" ma:hidden="true" ma:internalName="_activity">
      <xsd:simpleType>
        <xsd:restriction base="dms:Note"/>
      </xsd:simpleType>
    </xsd:element>
    <xsd:element name="MediaServiceObjectDetectorVersions" ma:index="50" nillable="true" ma:displayName="MediaServiceObjectDetectorVersions" ma:description="" ma:hidden="true" ma:indexed="true" ma:internalName="MediaServiceObjectDetectorVersions" ma:readOnly="true">
      <xsd:simpleType>
        <xsd:restriction base="dms:Text"/>
      </xsd:simpleType>
    </xsd:element>
    <xsd:element name="MediaServiceSystemTags" ma:index="51"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E6087A-EED9-467F-97CB-D47777788B99}">
  <ds:schemaRefs>
    <ds:schemaRef ds:uri="http://schemas.microsoft.com/office/2006/documentManagement/types"/>
    <ds:schemaRef ds:uri="650e7160-32ec-4c07-9be5-59038c21f40c"/>
    <ds:schemaRef ds:uri="http://purl.org/dc/dcmitype/"/>
    <ds:schemaRef ds:uri="http://schemas.microsoft.com/office/2006/metadata/properties"/>
    <ds:schemaRef ds:uri="http://schemas.microsoft.com/office/infopath/2007/PartnerControls"/>
    <ds:schemaRef ds:uri="http://purl.org/dc/elements/1.1/"/>
    <ds:schemaRef ds:uri="http://www.w3.org/XML/1998/namespace"/>
    <ds:schemaRef ds:uri="http://schemas.openxmlformats.org/package/2006/metadata/core-properties"/>
    <ds:schemaRef ds:uri="bcd2a3dc-464a-482d-bf04-afba48fff7e4"/>
    <ds:schemaRef ds:uri="http://purl.org/dc/terms/"/>
  </ds:schemaRefs>
</ds:datastoreItem>
</file>

<file path=customXml/itemProps2.xml><?xml version="1.0" encoding="utf-8"?>
<ds:datastoreItem xmlns:ds="http://schemas.openxmlformats.org/officeDocument/2006/customXml" ds:itemID="{CC47AA08-A0F6-4BE7-8C8C-E74282BC67C8}">
  <ds:schemaRefs>
    <ds:schemaRef ds:uri="http://schemas.microsoft.com/sharepoint/v3/contenttype/forms"/>
  </ds:schemaRefs>
</ds:datastoreItem>
</file>

<file path=customXml/itemProps3.xml><?xml version="1.0" encoding="utf-8"?>
<ds:datastoreItem xmlns:ds="http://schemas.openxmlformats.org/officeDocument/2006/customXml" ds:itemID="{8CBE3065-D4F2-4794-9421-EF7FD72057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0e7160-32ec-4c07-9be5-59038c21f40c"/>
    <ds:schemaRef ds:uri="bcd2a3dc-464a-482d-bf04-afba48fff7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6b6dd5b-f02f-441a-99a0-162ac5060bd2}" enabled="0" method="" siteId="{f6b6dd5b-f02f-441a-99a0-162ac5060bd2}" removed="1"/>
</clbl:labelList>
</file>

<file path=docProps/app.xml><?xml version="1.0" encoding="utf-8"?>
<Properties xmlns="http://schemas.openxmlformats.org/officeDocument/2006/extended-properties" xmlns:vt="http://schemas.openxmlformats.org/officeDocument/2006/docPropsVTypes">
  <Template/>
  <TotalTime>11093</TotalTime>
  <Words>1553</Words>
  <Application>Microsoft Office PowerPoint</Application>
  <PresentationFormat>Widescreen</PresentationFormat>
  <Paragraphs>300</Paragraphs>
  <Slides>17</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Calibri</vt:lpstr>
      <vt:lpstr>Helvetica</vt:lpstr>
      <vt:lpstr>Arial</vt:lpstr>
      <vt:lpstr>Wingdings 2</vt:lpstr>
      <vt:lpstr>Perpetua</vt:lpstr>
      <vt:lpstr>ArialMT</vt:lpstr>
      <vt:lpstr>Comic Sans MS</vt:lpstr>
      <vt:lpstr>Symbol</vt:lpstr>
      <vt:lpstr>Cambria Math</vt:lpstr>
      <vt:lpstr>Courier New</vt:lpstr>
      <vt:lpstr>Arial-BoldMT</vt:lpstr>
      <vt:lpstr>1_Muon Capture</vt:lpstr>
      <vt:lpstr>PowerPoint Presentation</vt:lpstr>
      <vt:lpstr>Strategy FEB Development Front End Board</vt:lpstr>
      <vt:lpstr>FAST3</vt:lpstr>
      <vt:lpstr>FAST3 dynamic testing</vt:lpstr>
      <vt:lpstr>Infrastructure development @ UW</vt:lpstr>
      <vt:lpstr>pFEB Status</vt:lpstr>
      <vt:lpstr>pFEB Plans</vt:lpstr>
      <vt:lpstr>Flex</vt:lpstr>
      <vt:lpstr>New Flex measurements UCSC</vt:lpstr>
      <vt:lpstr>UW Flex Tests</vt:lpstr>
      <vt:lpstr>Digitizer HD-Soc from Nalu</vt:lpstr>
      <vt:lpstr>Parylene Coating</vt:lpstr>
      <vt:lpstr>Summary</vt:lpstr>
      <vt:lpstr>Backup</vt:lpstr>
      <vt:lpstr>Read Out within Overall ATAR R&amp;D</vt:lpstr>
      <vt:lpstr>Digitizer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Muon Group at CENPA/UW</dc:title>
  <dc:creator>Peter Kammel</dc:creator>
  <cp:lastModifiedBy>Peter Kammel</cp:lastModifiedBy>
  <cp:revision>1204</cp:revision>
  <cp:lastPrinted>2022-10-19T17:45:30Z</cp:lastPrinted>
  <dcterms:created xsi:type="dcterms:W3CDTF">2018-01-31T17:39:23Z</dcterms:created>
  <dcterms:modified xsi:type="dcterms:W3CDTF">2024-06-20T04:51:29Z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0x010100E63F6FA2263338498B8C11EA7AC4E871</vt:lpwstr>
  </property>
</Properties>
</file>