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11"/>
  </p:notesMasterIdLst>
  <p:sldIdLst>
    <p:sldId id="256" r:id="rId2"/>
    <p:sldId id="258" r:id="rId3"/>
    <p:sldId id="270" r:id="rId4"/>
    <p:sldId id="268" r:id="rId5"/>
    <p:sldId id="271" r:id="rId6"/>
    <p:sldId id="272" r:id="rId7"/>
    <p:sldId id="264" r:id="rId8"/>
    <p:sldId id="265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102F-9423-40D0-AC64-3E8B07ACE477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F673B-530F-4E27-BA7E-BC4FE2E01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790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B754F-9797-4EDA-AC46-9E18CE574901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66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573D-2C54-4A17-9D20-54A336298230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7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6570-3D4A-43FA-96BA-65B73AB54DB8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7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26AD3-BF63-4C47-B016-45CA226E0E4F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98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F952-0876-4BEF-B5F0-17AC30C1DBA2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4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B6A4-2859-4EDC-A028-3E660B45EA7C}" type="datetime1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1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50D3-CCD2-45C9-9F89-4694A045AD72}" type="datetime1">
              <a:rPr lang="en-US" smtClean="0"/>
              <a:t>6/20/2024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718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7933-D641-4378-B53F-B1E45AA750B5}" type="datetime1">
              <a:rPr lang="en-US" smtClean="0"/>
              <a:t>6/20/2024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95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9D08-746F-4702-82F0-7BFA50009E2E}" type="datetime1">
              <a:rPr lang="en-US" smtClean="0"/>
              <a:t>6/20/2024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PIONEER Collaboration meeting, UW, 19 - 22 June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8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581912D-CA02-40F0-903D-8F66E0310864}" type="datetime1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PIONEER Collaboration meeting, UW, 19 - 22 June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8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20BE1-2764-491D-A0A0-DAC3744F6E8F}" type="datetime1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83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2156F5C-12E3-4806-BBA4-DAC168DEF7AA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PIONEER Collaboration meeting, UW, 19 - 22 June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5E6B562-F942-477D-98C1-4246E365C06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4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6243B-9B4D-4C3A-C219-C1D040177E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2761128"/>
            <a:ext cx="10058400" cy="1563983"/>
          </a:xfrm>
        </p:spPr>
        <p:txBody>
          <a:bodyPr>
            <a:normAutofit/>
          </a:bodyPr>
          <a:lstStyle/>
          <a:p>
            <a:r>
              <a:rPr lang="en-US" dirty="0">
                <a:latin typeface="Baskerville Old Face" panose="02020602080505020303" pitchFamily="18" charset="0"/>
              </a:rPr>
              <a:t> PIONEER Tracker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BB7495-9905-9C00-3D19-9C447B2F47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latin typeface="Arial Rounded MT Bold" panose="020F0704030504030204" pitchFamily="34" charset="0"/>
              </a:rPr>
              <a:t>Jaydeep Datta</a:t>
            </a:r>
            <a:r>
              <a:rPr lang="en-US" baseline="30000" dirty="0">
                <a:latin typeface="Arial Rounded MT Bold" panose="020F0704030504030204" pitchFamily="34" charset="0"/>
              </a:rPr>
              <a:t>1</a:t>
            </a:r>
            <a:r>
              <a:rPr lang="en-US" dirty="0">
                <a:latin typeface="Arial Rounded MT Bold" panose="020F0704030504030204" pitchFamily="34" charset="0"/>
              </a:rPr>
              <a:t>, Abhay Deshpande</a:t>
            </a:r>
            <a:r>
              <a:rPr lang="en-US" baseline="30000" dirty="0">
                <a:latin typeface="Arial Rounded MT Bold" panose="020F0704030504030204" pitchFamily="34" charset="0"/>
              </a:rPr>
              <a:t>1</a:t>
            </a:r>
            <a:r>
              <a:rPr lang="en-US" dirty="0">
                <a:latin typeface="Arial Rounded MT Bold" panose="020F0704030504030204" pitchFamily="34" charset="0"/>
              </a:rPr>
              <a:t>, Josh LaBounty</a:t>
            </a:r>
            <a:r>
              <a:rPr lang="en-US" baseline="30000" dirty="0">
                <a:latin typeface="Arial Rounded MT Bold" panose="020F0704030504030204" pitchFamily="34" charset="0"/>
              </a:rPr>
              <a:t>2</a:t>
            </a:r>
          </a:p>
          <a:p>
            <a:r>
              <a:rPr lang="en-US" sz="1400" dirty="0">
                <a:latin typeface="Arial Rounded MT Bold" panose="020F0704030504030204" pitchFamily="34" charset="0"/>
              </a:rPr>
              <a:t>1. CFNs, Stony Brook University</a:t>
            </a:r>
          </a:p>
          <a:p>
            <a:r>
              <a:rPr lang="en-US" sz="1400" dirty="0">
                <a:latin typeface="Arial Rounded MT Bold" panose="020F0704030504030204" pitchFamily="34" charset="0"/>
              </a:rPr>
              <a:t>2. University of Washington</a:t>
            </a:r>
          </a:p>
          <a:p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F48E2-708C-EC0A-812D-05411278E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CF41-8177-4668-9FBB-8A7C3B70E310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24BED-3C2C-D325-AA1C-249ABA580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7CBB9-15B8-06FE-8CF7-F511FA960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71D6EF-D793-6CE3-5513-0AFFCF6DE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848" y="307845"/>
            <a:ext cx="2024108" cy="3404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09636A-3D76-0AB2-5CDB-FEC9CF576D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3" y="334260"/>
            <a:ext cx="1491449" cy="73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169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8C6FF-2CD1-1EC4-1813-C0C9B0CC3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730" y="648070"/>
            <a:ext cx="8265111" cy="999388"/>
          </a:xfrm>
        </p:spPr>
        <p:txBody>
          <a:bodyPr>
            <a:noAutofit/>
          </a:bodyPr>
          <a:lstStyle/>
          <a:p>
            <a:r>
              <a:rPr lang="en-US" sz="5400" dirty="0">
                <a:latin typeface="Baskerville Old Face" panose="02020602080505020303" pitchFamily="18" charset="0"/>
              </a:rPr>
              <a:t>Motivation and Technology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4F96F07D-03EC-3F6D-1290-7FF684E35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32992-0BF3-4BB9-9094-7324774101B0}" type="datetime1">
              <a:rPr lang="en-US" smtClean="0"/>
              <a:t>6/20/2024</a:t>
            </a:fld>
            <a:endParaRPr lang="en-US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CFCE99E6-2CAC-F292-E19E-06EE55CE4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B870B39-8F4A-4DDB-C005-530495C1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AE66651-B026-278B-9760-C393B39FCC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04" y="3717503"/>
            <a:ext cx="3675524" cy="1984831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DDFD865B-781C-18A4-8721-74951B4EECC5}"/>
              </a:ext>
            </a:extLst>
          </p:cNvPr>
          <p:cNvSpPr/>
          <p:nvPr/>
        </p:nvSpPr>
        <p:spPr>
          <a:xfrm>
            <a:off x="5327999" y="3469297"/>
            <a:ext cx="2467758" cy="2451985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983E76D-9BD9-449D-2D66-C0611DC7C84F}"/>
              </a:ext>
            </a:extLst>
          </p:cNvPr>
          <p:cNvSpPr/>
          <p:nvPr/>
        </p:nvSpPr>
        <p:spPr>
          <a:xfrm>
            <a:off x="5507033" y="3607277"/>
            <a:ext cx="2153001" cy="2164555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11984D0-15D2-59A0-E83B-C4469F25804C}"/>
              </a:ext>
            </a:extLst>
          </p:cNvPr>
          <p:cNvSpPr/>
          <p:nvPr/>
        </p:nvSpPr>
        <p:spPr>
          <a:xfrm>
            <a:off x="5416775" y="3520898"/>
            <a:ext cx="2310883" cy="234118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5CF604-27EE-7800-CB23-8D5D66CE2BB8}"/>
              </a:ext>
            </a:extLst>
          </p:cNvPr>
          <p:cNvSpPr txBox="1"/>
          <p:nvPr/>
        </p:nvSpPr>
        <p:spPr>
          <a:xfrm>
            <a:off x="5787278" y="4125142"/>
            <a:ext cx="18727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ookman Old Style" panose="02050604050505020204" pitchFamily="18" charset="0"/>
              </a:rPr>
              <a:t>Preliminary idea two layers of µRWELL PCB with common cathode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AB88D9-6564-84C7-A019-EF5D817E2DFA}"/>
              </a:ext>
            </a:extLst>
          </p:cNvPr>
          <p:cNvCxnSpPr>
            <a:cxnSpLocks/>
            <a:stCxn id="17" idx="0"/>
            <a:endCxn id="12" idx="0"/>
          </p:cNvCxnSpPr>
          <p:nvPr/>
        </p:nvCxnSpPr>
        <p:spPr>
          <a:xfrm flipH="1">
            <a:off x="2910566" y="3469297"/>
            <a:ext cx="3651312" cy="24820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1C4442A-FFD7-3F87-EE95-778862B59087}"/>
              </a:ext>
            </a:extLst>
          </p:cNvPr>
          <p:cNvCxnSpPr>
            <a:cxnSpLocks/>
            <a:stCxn id="18" idx="0"/>
            <a:endCxn id="12" idx="2"/>
          </p:cNvCxnSpPr>
          <p:nvPr/>
        </p:nvCxnSpPr>
        <p:spPr>
          <a:xfrm flipH="1">
            <a:off x="2910566" y="3607277"/>
            <a:ext cx="3672968" cy="209505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12B2FF2-4D39-34D0-B46D-4787212FA071}"/>
              </a:ext>
            </a:extLst>
          </p:cNvPr>
          <p:cNvSpPr txBox="1"/>
          <p:nvPr/>
        </p:nvSpPr>
        <p:spPr>
          <a:xfrm>
            <a:off x="417250" y="1890945"/>
            <a:ext cx="843634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Bookman Old Style" panose="02050604050505020204" pitchFamily="18" charset="0"/>
              </a:rPr>
              <a:t>The tracker hits will help to correlate the hits in ATAR with the Calorimeter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Bookman Old Style" panose="02050604050505020204" pitchFamily="18" charset="0"/>
              </a:rPr>
              <a:t>For this good spatial and time resolution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Bookman Old Style" panose="02050604050505020204" pitchFamily="18" charset="0"/>
              </a:rPr>
              <a:t>Scintillation fiber and µRWELL are two possible choices</a:t>
            </a:r>
          </a:p>
        </p:txBody>
      </p:sp>
      <p:pic>
        <p:nvPicPr>
          <p:cNvPr id="3" name="Content Placeholder 7" descr="A blue and yellow rectangular object&#10;&#10;Description automatically generated">
            <a:extLst>
              <a:ext uri="{FF2B5EF4-FFF2-40B4-BE49-F238E27FC236}">
                <a16:creationId xmlns:a16="http://schemas.microsoft.com/office/drawing/2014/main" id="{B40E43EB-48DE-69C7-AE35-C1CA39EE56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43" t="7491" r="3547"/>
          <a:stretch/>
        </p:blipFill>
        <p:spPr>
          <a:xfrm>
            <a:off x="8009422" y="3306942"/>
            <a:ext cx="3771102" cy="119936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4E0FEA4-1890-5D74-7F1D-9D21DCAD6329}"/>
              </a:ext>
            </a:extLst>
          </p:cNvPr>
          <p:cNvGrpSpPr/>
          <p:nvPr/>
        </p:nvGrpSpPr>
        <p:grpSpPr>
          <a:xfrm>
            <a:off x="8312539" y="4547184"/>
            <a:ext cx="838251" cy="1233150"/>
            <a:chOff x="472568" y="2149195"/>
            <a:chExt cx="1227283" cy="21846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8075D0D-EDEC-143D-F610-F3CCFFAEDDD3}"/>
                </a:ext>
              </a:extLst>
            </p:cNvPr>
            <p:cNvSpPr/>
            <p:nvPr/>
          </p:nvSpPr>
          <p:spPr>
            <a:xfrm>
              <a:off x="472568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5EAC69F-E430-22D3-BDCF-38668C74F324}"/>
                </a:ext>
              </a:extLst>
            </p:cNvPr>
            <p:cNvSpPr/>
            <p:nvPr/>
          </p:nvSpPr>
          <p:spPr>
            <a:xfrm>
              <a:off x="632105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3D03B56-0F1C-BD16-377A-E663BFD8437F}"/>
                </a:ext>
              </a:extLst>
            </p:cNvPr>
            <p:cNvSpPr/>
            <p:nvPr/>
          </p:nvSpPr>
          <p:spPr>
            <a:xfrm>
              <a:off x="783277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386E69C-448D-D59C-F4C9-24EF1622E02D}"/>
                </a:ext>
              </a:extLst>
            </p:cNvPr>
            <p:cNvSpPr/>
            <p:nvPr/>
          </p:nvSpPr>
          <p:spPr>
            <a:xfrm>
              <a:off x="930996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A31874-6A28-FA8A-DC94-D18925E130C8}"/>
                </a:ext>
              </a:extLst>
            </p:cNvPr>
            <p:cNvSpPr/>
            <p:nvPr/>
          </p:nvSpPr>
          <p:spPr>
            <a:xfrm>
              <a:off x="1090933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F8C6D23-DFC2-DDAE-C830-EF519C49CABF}"/>
                </a:ext>
              </a:extLst>
            </p:cNvPr>
            <p:cNvSpPr/>
            <p:nvPr/>
          </p:nvSpPr>
          <p:spPr>
            <a:xfrm>
              <a:off x="1257273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043AA31-1C88-BEC6-7DE5-C8E335F9AFB3}"/>
                </a:ext>
              </a:extLst>
            </p:cNvPr>
            <p:cNvSpPr/>
            <p:nvPr/>
          </p:nvSpPr>
          <p:spPr>
            <a:xfrm>
              <a:off x="1422287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6895592-7B20-FABF-2419-73A1317B7478}"/>
                </a:ext>
              </a:extLst>
            </p:cNvPr>
            <p:cNvSpPr/>
            <p:nvPr/>
          </p:nvSpPr>
          <p:spPr>
            <a:xfrm>
              <a:off x="1592862" y="2149195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BCA80E5-A197-DAF7-CBFD-15B7B153D16A}"/>
              </a:ext>
            </a:extLst>
          </p:cNvPr>
          <p:cNvGrpSpPr/>
          <p:nvPr/>
        </p:nvGrpSpPr>
        <p:grpSpPr>
          <a:xfrm rot="5400000">
            <a:off x="8317262" y="4506610"/>
            <a:ext cx="838251" cy="1233150"/>
            <a:chOff x="472568" y="2149195"/>
            <a:chExt cx="1227283" cy="21846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EFA7381-92C3-AE60-20ED-BE02DAD26FE5}"/>
                </a:ext>
              </a:extLst>
            </p:cNvPr>
            <p:cNvSpPr/>
            <p:nvPr/>
          </p:nvSpPr>
          <p:spPr>
            <a:xfrm>
              <a:off x="472568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21D2A9C-5548-B59D-46F3-A6BBBF816F31}"/>
                </a:ext>
              </a:extLst>
            </p:cNvPr>
            <p:cNvSpPr/>
            <p:nvPr/>
          </p:nvSpPr>
          <p:spPr>
            <a:xfrm>
              <a:off x="632105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7D54B2E-3F54-04CC-572B-CCDCE1196A3E}"/>
                </a:ext>
              </a:extLst>
            </p:cNvPr>
            <p:cNvSpPr/>
            <p:nvPr/>
          </p:nvSpPr>
          <p:spPr>
            <a:xfrm>
              <a:off x="783277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5611AD7-C2E1-C63F-6B7A-485E30FE7AF4}"/>
                </a:ext>
              </a:extLst>
            </p:cNvPr>
            <p:cNvSpPr/>
            <p:nvPr/>
          </p:nvSpPr>
          <p:spPr>
            <a:xfrm>
              <a:off x="930996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4313698-E737-9FBB-3D3E-BF7B1E3EB019}"/>
                </a:ext>
              </a:extLst>
            </p:cNvPr>
            <p:cNvSpPr/>
            <p:nvPr/>
          </p:nvSpPr>
          <p:spPr>
            <a:xfrm>
              <a:off x="1090933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6174FAB-FE9F-F8B5-02F8-2E3B35375115}"/>
                </a:ext>
              </a:extLst>
            </p:cNvPr>
            <p:cNvSpPr/>
            <p:nvPr/>
          </p:nvSpPr>
          <p:spPr>
            <a:xfrm>
              <a:off x="1257273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FE64AAB-CB0F-8101-985F-07708FA9C52A}"/>
                </a:ext>
              </a:extLst>
            </p:cNvPr>
            <p:cNvSpPr/>
            <p:nvPr/>
          </p:nvSpPr>
          <p:spPr>
            <a:xfrm>
              <a:off x="1422287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0880F3C-190E-2B5D-6B89-3FF66FBA5F3D}"/>
                </a:ext>
              </a:extLst>
            </p:cNvPr>
            <p:cNvSpPr/>
            <p:nvPr/>
          </p:nvSpPr>
          <p:spPr>
            <a:xfrm>
              <a:off x="1592862" y="2149195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6AA16CA-714B-87E2-5F68-8C0FB1E8A3F1}"/>
              </a:ext>
            </a:extLst>
          </p:cNvPr>
          <p:cNvGrpSpPr/>
          <p:nvPr/>
        </p:nvGrpSpPr>
        <p:grpSpPr>
          <a:xfrm>
            <a:off x="10975176" y="4398020"/>
            <a:ext cx="692769" cy="1233150"/>
            <a:chOff x="472568" y="2149195"/>
            <a:chExt cx="1227283" cy="21846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00562D2-8E6C-F59C-B7D1-6B534571A640}"/>
                </a:ext>
              </a:extLst>
            </p:cNvPr>
            <p:cNvSpPr/>
            <p:nvPr/>
          </p:nvSpPr>
          <p:spPr>
            <a:xfrm rot="20361224">
              <a:off x="472568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4F7A26-898B-E6A9-7BBD-4E695E6B5CF9}"/>
                </a:ext>
              </a:extLst>
            </p:cNvPr>
            <p:cNvSpPr/>
            <p:nvPr/>
          </p:nvSpPr>
          <p:spPr>
            <a:xfrm rot="20361224">
              <a:off x="632105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3B57521-64B7-963C-3D8A-5AC15E76F0C3}"/>
                </a:ext>
              </a:extLst>
            </p:cNvPr>
            <p:cNvSpPr/>
            <p:nvPr/>
          </p:nvSpPr>
          <p:spPr>
            <a:xfrm rot="20361224">
              <a:off x="783277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B8EE22F-BBC9-35EF-2B80-6827843792DC}"/>
                </a:ext>
              </a:extLst>
            </p:cNvPr>
            <p:cNvSpPr/>
            <p:nvPr/>
          </p:nvSpPr>
          <p:spPr>
            <a:xfrm rot="20361224">
              <a:off x="930996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0AE7A41-6418-1C40-5B35-26DE8A961846}"/>
                </a:ext>
              </a:extLst>
            </p:cNvPr>
            <p:cNvSpPr/>
            <p:nvPr/>
          </p:nvSpPr>
          <p:spPr>
            <a:xfrm rot="20361224">
              <a:off x="1090933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BD3BBBA-D25A-09BD-4998-EDD40444505B}"/>
                </a:ext>
              </a:extLst>
            </p:cNvPr>
            <p:cNvSpPr/>
            <p:nvPr/>
          </p:nvSpPr>
          <p:spPr>
            <a:xfrm rot="20361224">
              <a:off x="1257273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BE25563-F862-DFC4-4E0B-EAA183244283}"/>
                </a:ext>
              </a:extLst>
            </p:cNvPr>
            <p:cNvSpPr/>
            <p:nvPr/>
          </p:nvSpPr>
          <p:spPr>
            <a:xfrm rot="20361224">
              <a:off x="1422287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01E85A4-2B22-7A1F-886D-E0C5920CE16C}"/>
                </a:ext>
              </a:extLst>
            </p:cNvPr>
            <p:cNvSpPr/>
            <p:nvPr/>
          </p:nvSpPr>
          <p:spPr>
            <a:xfrm rot="20361224">
              <a:off x="1592862" y="2149195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68035A4-9285-533A-1A41-2801162863DD}"/>
              </a:ext>
            </a:extLst>
          </p:cNvPr>
          <p:cNvGrpSpPr/>
          <p:nvPr/>
        </p:nvGrpSpPr>
        <p:grpSpPr>
          <a:xfrm flipH="1">
            <a:off x="11015246" y="4385949"/>
            <a:ext cx="692769" cy="1233150"/>
            <a:chOff x="472568" y="2149195"/>
            <a:chExt cx="1227283" cy="21846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1B428BA-AF04-2250-96FC-69A70A41F52E}"/>
                </a:ext>
              </a:extLst>
            </p:cNvPr>
            <p:cNvSpPr/>
            <p:nvPr/>
          </p:nvSpPr>
          <p:spPr>
            <a:xfrm rot="20361224">
              <a:off x="472568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D20772A-F260-18B2-AFA1-5EF4F5307AAE}"/>
                </a:ext>
              </a:extLst>
            </p:cNvPr>
            <p:cNvSpPr/>
            <p:nvPr/>
          </p:nvSpPr>
          <p:spPr>
            <a:xfrm rot="20361224">
              <a:off x="632105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E68C8E9-2867-CD4E-DC61-8A0A6AAA0C26}"/>
                </a:ext>
              </a:extLst>
            </p:cNvPr>
            <p:cNvSpPr/>
            <p:nvPr/>
          </p:nvSpPr>
          <p:spPr>
            <a:xfrm rot="20361224">
              <a:off x="783277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0854B5B-DB30-7A90-99B2-7303C6174255}"/>
                </a:ext>
              </a:extLst>
            </p:cNvPr>
            <p:cNvSpPr/>
            <p:nvPr/>
          </p:nvSpPr>
          <p:spPr>
            <a:xfrm rot="20361224">
              <a:off x="930996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DCA6AC8-9978-B428-CEAA-C539FC934DF1}"/>
                </a:ext>
              </a:extLst>
            </p:cNvPr>
            <p:cNvSpPr/>
            <p:nvPr/>
          </p:nvSpPr>
          <p:spPr>
            <a:xfrm rot="20361224">
              <a:off x="1090933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6C3343D-636C-ABA4-9B58-F2C87F8D7D7A}"/>
                </a:ext>
              </a:extLst>
            </p:cNvPr>
            <p:cNvSpPr/>
            <p:nvPr/>
          </p:nvSpPr>
          <p:spPr>
            <a:xfrm rot="20361224">
              <a:off x="1257273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9EFD56C-22F1-25CC-1907-334EA108F269}"/>
                </a:ext>
              </a:extLst>
            </p:cNvPr>
            <p:cNvSpPr/>
            <p:nvPr/>
          </p:nvSpPr>
          <p:spPr>
            <a:xfrm rot="20361224">
              <a:off x="1422287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1B4BC9B-A454-EEAD-ADC3-5D7C5223AF62}"/>
                </a:ext>
              </a:extLst>
            </p:cNvPr>
            <p:cNvSpPr/>
            <p:nvPr/>
          </p:nvSpPr>
          <p:spPr>
            <a:xfrm rot="20361224">
              <a:off x="1592862" y="2149195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7A484137-79E7-6FFC-C624-291D47A82652}"/>
              </a:ext>
            </a:extLst>
          </p:cNvPr>
          <p:cNvSpPr/>
          <p:nvPr/>
        </p:nvSpPr>
        <p:spPr>
          <a:xfrm>
            <a:off x="7852792" y="4470543"/>
            <a:ext cx="1708892" cy="140316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1D2068A-27C1-7595-848F-584802534B6E}"/>
              </a:ext>
            </a:extLst>
          </p:cNvPr>
          <p:cNvSpPr/>
          <p:nvPr/>
        </p:nvSpPr>
        <p:spPr>
          <a:xfrm>
            <a:off x="10673625" y="4329888"/>
            <a:ext cx="1412307" cy="140316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6F86387-F6F9-BE5C-DEF2-B01F972B8E0D}"/>
              </a:ext>
            </a:extLst>
          </p:cNvPr>
          <p:cNvSpPr/>
          <p:nvPr/>
        </p:nvSpPr>
        <p:spPr>
          <a:xfrm>
            <a:off x="10561028" y="3553732"/>
            <a:ext cx="426605" cy="45575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382B844-DDE0-CDFA-E68E-47184127EB8D}"/>
              </a:ext>
            </a:extLst>
          </p:cNvPr>
          <p:cNvSpPr/>
          <p:nvPr/>
        </p:nvSpPr>
        <p:spPr>
          <a:xfrm>
            <a:off x="8067232" y="3966167"/>
            <a:ext cx="219368" cy="216428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A53B331-3E84-83E3-D9D3-CEB4BDA0908B}"/>
              </a:ext>
            </a:extLst>
          </p:cNvPr>
          <p:cNvCxnSpPr>
            <a:cxnSpLocks/>
          </p:cNvCxnSpPr>
          <p:nvPr/>
        </p:nvCxnSpPr>
        <p:spPr>
          <a:xfrm flipH="1">
            <a:off x="7859269" y="4182595"/>
            <a:ext cx="207963" cy="27854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E4EF51B-057B-F662-CF10-72C2529BE149}"/>
              </a:ext>
            </a:extLst>
          </p:cNvPr>
          <p:cNvCxnSpPr>
            <a:cxnSpLocks/>
          </p:cNvCxnSpPr>
          <p:nvPr/>
        </p:nvCxnSpPr>
        <p:spPr>
          <a:xfrm>
            <a:off x="8286600" y="4182595"/>
            <a:ext cx="1275084" cy="28578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D2C3CEB-9EEF-7E1E-E8B7-6786D75795C7}"/>
              </a:ext>
            </a:extLst>
          </p:cNvPr>
          <p:cNvCxnSpPr>
            <a:cxnSpLocks/>
          </p:cNvCxnSpPr>
          <p:nvPr/>
        </p:nvCxnSpPr>
        <p:spPr>
          <a:xfrm>
            <a:off x="10569957" y="3996418"/>
            <a:ext cx="103668" cy="33347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F1F6DF7-28DA-9C79-AB94-18154D6C6A46}"/>
              </a:ext>
            </a:extLst>
          </p:cNvPr>
          <p:cNvCxnSpPr>
            <a:cxnSpLocks/>
          </p:cNvCxnSpPr>
          <p:nvPr/>
        </p:nvCxnSpPr>
        <p:spPr>
          <a:xfrm>
            <a:off x="10978442" y="3997433"/>
            <a:ext cx="1107490" cy="332455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FC6C450-CC70-473D-31BE-A873530C9C03}"/>
              </a:ext>
            </a:extLst>
          </p:cNvPr>
          <p:cNvSpPr txBox="1"/>
          <p:nvPr/>
        </p:nvSpPr>
        <p:spPr>
          <a:xfrm>
            <a:off x="8761080" y="5898168"/>
            <a:ext cx="303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SciFi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pictures from Josh’s slides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241E07-9D33-3450-2CFF-5691AA056899}"/>
              </a:ext>
            </a:extLst>
          </p:cNvPr>
          <p:cNvSpPr txBox="1"/>
          <p:nvPr/>
        </p:nvSpPr>
        <p:spPr>
          <a:xfrm>
            <a:off x="1570210" y="5862086"/>
            <a:ext cx="303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µRWELL technology</a:t>
            </a:r>
          </a:p>
        </p:txBody>
      </p:sp>
    </p:spTree>
    <p:extLst>
      <p:ext uri="{BB962C8B-B14F-4D97-AF65-F5344CB8AC3E}">
        <p14:creationId xmlns:p14="http://schemas.microsoft.com/office/powerpoint/2010/main" val="2978664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8C6FF-2CD1-1EC4-1813-C0C9B0CC3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730" y="648070"/>
            <a:ext cx="8265111" cy="999388"/>
          </a:xfrm>
        </p:spPr>
        <p:txBody>
          <a:bodyPr>
            <a:no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µRWELL Technology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4F96F07D-03EC-3F6D-1290-7FF684E35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AA6B-C26F-4008-AD4C-06FC0266B202}" type="datetime1">
              <a:rPr lang="en-US" smtClean="0"/>
              <a:t>6/20/2024</a:t>
            </a:fld>
            <a:endParaRPr lang="en-US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CFCE99E6-2CAC-F292-E19E-06EE55CE4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B870B39-8F4A-4DDB-C005-530495C1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2B2FF2-4D39-34D0-B46D-4787212FA071}"/>
              </a:ext>
            </a:extLst>
          </p:cNvPr>
          <p:cNvSpPr txBox="1"/>
          <p:nvPr/>
        </p:nvSpPr>
        <p:spPr>
          <a:xfrm>
            <a:off x="417250" y="1890945"/>
            <a:ext cx="843634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Bookman Old Style" panose="02050604050505020204" pitchFamily="18" charset="0"/>
              </a:rPr>
              <a:t>Pros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Bookman Old Style" panose="02050604050505020204" pitchFamily="18" charset="0"/>
              </a:rPr>
              <a:t>Gas detector technology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Bookman Old Style" panose="02050604050505020204" pitchFamily="18" charset="0"/>
              </a:rPr>
              <a:t>Small amount of 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Bookman Old Style" panose="02050604050505020204" pitchFamily="18" charset="0"/>
              </a:rPr>
              <a:t>Spatial resolution ~ 50 µm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Bookman Old Style" panose="02050604050505020204" pitchFamily="18" charset="0"/>
              </a:rPr>
              <a:t>Time resolution ~ 5.7 ns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Cons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Bookman Old Style" panose="02050604050505020204" pitchFamily="18" charset="0"/>
              </a:rPr>
              <a:t>Need a single volume detector to reduce dead materials, making construction complicated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Bookman Old Style" panose="02050604050505020204" pitchFamily="18" charset="0"/>
              </a:rPr>
              <a:t>Readout scheme needs to be tested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EDC8B73-E38F-6D1E-3225-61F6CDCE77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73" y="1890945"/>
            <a:ext cx="3565125" cy="2100345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E5D91BBC-6128-A5AF-2275-588F4FC6B7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992" y="2330436"/>
            <a:ext cx="2635787" cy="313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178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95429-256A-3AB1-E385-F81EBE2C3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askerville Old Face" panose="02020602080505020303" pitchFamily="18" charset="0"/>
              </a:rPr>
              <a:t>Material description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8C282-029D-38BA-FBE2-96E6323C6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DC1B-AC91-4DA9-9089-477B2668A368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1232E-7648-A04B-6B47-2ED66056C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68890-78AF-9BCF-D253-7E30011CF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AA2532-07A0-A6C8-989D-1367DE465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57" y="1936230"/>
            <a:ext cx="2568163" cy="37950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79D4D20-9631-FD75-DE7F-5246D9025D92}"/>
              </a:ext>
            </a:extLst>
          </p:cNvPr>
          <p:cNvSpPr txBox="1"/>
          <p:nvPr/>
        </p:nvSpPr>
        <p:spPr>
          <a:xfrm>
            <a:off x="585926" y="5783802"/>
            <a:ext cx="3249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ookman Old Style" panose="02050604050505020204" pitchFamily="18" charset="0"/>
              </a:rPr>
              <a:t>Micro-RWELLs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47845D-E532-6EA9-633C-34E488E78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936" y="1988489"/>
            <a:ext cx="3738035" cy="3874429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B802BCC7-C74B-7D37-4B33-34FD476B5ED1}"/>
              </a:ext>
            </a:extLst>
          </p:cNvPr>
          <p:cNvSpPr/>
          <p:nvPr/>
        </p:nvSpPr>
        <p:spPr>
          <a:xfrm>
            <a:off x="7942729" y="1936230"/>
            <a:ext cx="206189" cy="54699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DD2676AD-22D4-7350-91BD-6E60623F9EB0}"/>
              </a:ext>
            </a:extLst>
          </p:cNvPr>
          <p:cNvSpPr/>
          <p:nvPr/>
        </p:nvSpPr>
        <p:spPr>
          <a:xfrm>
            <a:off x="7942728" y="2581835"/>
            <a:ext cx="206189" cy="2538806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22D369-44D6-64A0-9874-618B09B32B76}"/>
              </a:ext>
            </a:extLst>
          </p:cNvPr>
          <p:cNvSpPr txBox="1"/>
          <p:nvPr/>
        </p:nvSpPr>
        <p:spPr>
          <a:xfrm>
            <a:off x="8148917" y="1988489"/>
            <a:ext cx="247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µRWELL stage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3FE409-0619-4ABD-DD60-729C892A05BE}"/>
              </a:ext>
            </a:extLst>
          </p:cNvPr>
          <p:cNvSpPr txBox="1"/>
          <p:nvPr/>
        </p:nvSpPr>
        <p:spPr>
          <a:xfrm>
            <a:off x="8125446" y="3637702"/>
            <a:ext cx="2474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Capacitive sharing stage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Mostly copper, Kapton and insulating material 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38718FB3-058C-BC00-C5FF-6470454A43F0}"/>
              </a:ext>
            </a:extLst>
          </p:cNvPr>
          <p:cNvSpPr/>
          <p:nvPr/>
        </p:nvSpPr>
        <p:spPr>
          <a:xfrm>
            <a:off x="7951690" y="5172486"/>
            <a:ext cx="206189" cy="54699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0D93D4-785A-D774-5419-8CC64DA0983B}"/>
              </a:ext>
            </a:extLst>
          </p:cNvPr>
          <p:cNvSpPr txBox="1"/>
          <p:nvPr/>
        </p:nvSpPr>
        <p:spPr>
          <a:xfrm>
            <a:off x="8113057" y="5252352"/>
            <a:ext cx="247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Readout stage</a:t>
            </a:r>
          </a:p>
        </p:txBody>
      </p:sp>
    </p:spTree>
    <p:extLst>
      <p:ext uri="{BB962C8B-B14F-4D97-AF65-F5344CB8AC3E}">
        <p14:creationId xmlns:p14="http://schemas.microsoft.com/office/powerpoint/2010/main" val="3021129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9D37-596D-48CB-38DF-5ED1794F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DAQ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A773E-6AB9-27F6-5636-F42D7629B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DBA5-C01A-4827-87BA-162B19377D79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68591-8657-D97F-0972-A2701F2F7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3FCC34-B402-A3CB-6467-58C3AC04E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A92047-84B1-378B-52EB-DC19055C6AFF}"/>
              </a:ext>
            </a:extLst>
          </p:cNvPr>
          <p:cNvSpPr txBox="1"/>
          <p:nvPr/>
        </p:nvSpPr>
        <p:spPr>
          <a:xfrm>
            <a:off x="1156449" y="1766042"/>
            <a:ext cx="90005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APV25 cards, SRS, and RCDAQ as DAQ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APV25 is robust but slow, with huge dead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system VMM3A cards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Continuous data acquisition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Needs a separate LV supply to operate and a dedicated cooling system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883122-8FB3-741F-3997-E48F209A4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706" y="3390428"/>
            <a:ext cx="4312023" cy="23172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B63CF0-0F26-4AE6-5524-6BE6A4BCF1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67" y="3462375"/>
            <a:ext cx="5169833" cy="197349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7A59E6D-A371-69D8-A399-C5B9DE16F17D}"/>
              </a:ext>
            </a:extLst>
          </p:cNvPr>
          <p:cNvSpPr txBox="1"/>
          <p:nvPr/>
        </p:nvSpPr>
        <p:spPr>
          <a:xfrm>
            <a:off x="1434353" y="5493506"/>
            <a:ext cx="3890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APV25 and SRS system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970A22-B38D-F70D-4E94-712C9E6C8CAF}"/>
              </a:ext>
            </a:extLst>
          </p:cNvPr>
          <p:cNvSpPr txBox="1"/>
          <p:nvPr/>
        </p:nvSpPr>
        <p:spPr>
          <a:xfrm>
            <a:off x="6983506" y="5791980"/>
            <a:ext cx="3890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VMM and SRS system</a:t>
            </a:r>
          </a:p>
        </p:txBody>
      </p:sp>
    </p:spTree>
    <p:extLst>
      <p:ext uri="{BB962C8B-B14F-4D97-AF65-F5344CB8AC3E}">
        <p14:creationId xmlns:p14="http://schemas.microsoft.com/office/powerpoint/2010/main" val="538884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A0DBC-9C77-D245-8ED5-5B1E8BDCC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Scintillation Fiber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073F7-8FAA-D9D2-F306-ABE2E5960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9995-1EEA-412B-8F31-9B27EE2E1236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EED6C-7821-D3D9-ACEA-878348896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C8316-F23E-1E8B-E210-DDED6226A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B01BB6-0B99-F631-7A8A-A25E710C708A}"/>
              </a:ext>
            </a:extLst>
          </p:cNvPr>
          <p:cNvSpPr txBox="1"/>
          <p:nvPr/>
        </p:nvSpPr>
        <p:spPr>
          <a:xfrm>
            <a:off x="1097280" y="1805010"/>
            <a:ext cx="9971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Established tracking technology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 layers of 500 µm scintillating fibers. Approximately 1000 channels of readout.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2 - 3 ns of timing resolution [to be verified with simulation]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Preliminary studies suggest a theta/phi resolution for particles emerging from ATAR of &lt; 0.2 rad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Design challenges (fiber bending, etc.)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Pileup could be challenging to disentangle 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for detecting photons, needs dedicated cooling</a:t>
            </a:r>
          </a:p>
        </p:txBody>
      </p:sp>
      <p:pic>
        <p:nvPicPr>
          <p:cNvPr id="10" name="Content Placeholder 11">
            <a:extLst>
              <a:ext uri="{FF2B5EF4-FFF2-40B4-BE49-F238E27FC236}">
                <a16:creationId xmlns:a16="http://schemas.microsoft.com/office/drawing/2014/main" id="{EB3B0EB9-1B74-E9C1-1C56-06C0EDC9BE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3838739"/>
            <a:ext cx="3300456" cy="2340920"/>
          </a:xfrm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0FC9D65E-0B67-5542-5E95-8CB8F26E35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469" y="3812161"/>
            <a:ext cx="5419162" cy="22639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D225879-4F87-DBA2-69DE-B802EBE5FEA6}"/>
              </a:ext>
            </a:extLst>
          </p:cNvPr>
          <p:cNvSpPr txBox="1"/>
          <p:nvPr/>
        </p:nvSpPr>
        <p:spPr>
          <a:xfrm>
            <a:off x="4975412" y="5689597"/>
            <a:ext cx="3477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Pictures from Josh’s slides</a:t>
            </a:r>
          </a:p>
        </p:txBody>
      </p:sp>
    </p:spTree>
    <p:extLst>
      <p:ext uri="{BB962C8B-B14F-4D97-AF65-F5344CB8AC3E}">
        <p14:creationId xmlns:p14="http://schemas.microsoft.com/office/powerpoint/2010/main" val="2751476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A78CF-C15F-CC15-EAD7-A1ACA286A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Baskerville Old Face" panose="02020602080505020303" pitchFamily="18" charset="0"/>
              </a:rPr>
              <a:t>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FDC96-E660-C489-D8AD-F9BF9322C3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4612690" cy="4038600"/>
          </a:xfrm>
        </p:spPr>
        <p:txBody>
          <a:bodyPr/>
          <a:lstStyle/>
          <a:p>
            <a:pPr marL="38862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C419B40-9F35-C62F-6FEB-6693BCD25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90BBA-9C80-4AD6-9452-B201296F0634}" type="datetime1">
              <a:rPr lang="en-US" smtClean="0"/>
              <a:t>6/20/2024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8465A4A-5E25-34A5-D85C-D110F064A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60E2A6C-DF45-4DE6-50C2-DC826308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F615B3-2299-BF4E-4754-FC509893E257}"/>
              </a:ext>
            </a:extLst>
          </p:cNvPr>
          <p:cNvSpPr txBox="1"/>
          <p:nvPr/>
        </p:nvSpPr>
        <p:spPr>
          <a:xfrm>
            <a:off x="1088410" y="2045375"/>
            <a:ext cx="99605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Bookman Old Style" panose="02050604050505020204" pitchFamily="18" charset="0"/>
              </a:rPr>
              <a:t>Need to fix the tracker shape and </a:t>
            </a:r>
            <a:r>
              <a:rPr lang="en-US" sz="2400">
                <a:latin typeface="Bookman Old Style" panose="02050604050505020204" pitchFamily="18" charset="0"/>
              </a:rPr>
              <a:t>space constraints</a:t>
            </a:r>
            <a:endParaRPr lang="en-US" sz="2400" dirty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Bookman Old Style" panose="02050604050505020204" pitchFamily="18" charset="0"/>
              </a:rPr>
              <a:t>Working on readout scheme for bullet-shaped, µRWELL based tracker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Bookman Old Style" panose="02050604050505020204" pitchFamily="18" charset="0"/>
              </a:rPr>
              <a:t>Figuring out the details to make one such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Bookman Old Style" panose="02050604050505020204" pitchFamily="18" charset="0"/>
              </a:rPr>
              <a:t>Planning to use µRWELL detectors as cosmic tracker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Bookman Old Style" panose="02050604050505020204" pitchFamily="18" charset="0"/>
              </a:rPr>
              <a:t>Need to figure out integration to DAQ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Bookman Old Style" panose="02050604050505020204" pitchFamily="18" charset="0"/>
              </a:rPr>
              <a:t>SciFi</a:t>
            </a:r>
            <a:r>
              <a:rPr lang="en-US" sz="2400" dirty="0">
                <a:latin typeface="Bookman Old Style" panose="02050604050505020204" pitchFamily="18" charset="0"/>
              </a:rPr>
              <a:t> idea needs to be studied more</a:t>
            </a:r>
          </a:p>
        </p:txBody>
      </p:sp>
    </p:spTree>
    <p:extLst>
      <p:ext uri="{BB962C8B-B14F-4D97-AF65-F5344CB8AC3E}">
        <p14:creationId xmlns:p14="http://schemas.microsoft.com/office/powerpoint/2010/main" val="1854359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11156-8F90-06F8-86FC-AF59C5529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Baskerville Old Face" panose="02020602080505020303" pitchFamily="18" charset="0"/>
              </a:rPr>
              <a:t>Acknowledgement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8B5F8-0916-488C-BA51-B5E9FB4C4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ClrTx/>
              <a:buNone/>
            </a:pPr>
            <a:r>
              <a:rPr lang="en-US" dirty="0">
                <a:latin typeface="Bookman Old Style" panose="02050604050505020204" pitchFamily="18" charset="0"/>
              </a:rPr>
              <a:t>Thanks to Josh for the study on </a:t>
            </a:r>
            <a:r>
              <a:rPr lang="en-US" dirty="0" err="1">
                <a:latin typeface="Bookman Old Style" panose="02050604050505020204" pitchFamily="18" charset="0"/>
              </a:rPr>
              <a:t>SciFi</a:t>
            </a:r>
            <a:r>
              <a:rPr lang="en-US" dirty="0">
                <a:latin typeface="Bookman Old Style" panose="02050604050505020204" pitchFamily="18" charset="0"/>
              </a:rPr>
              <a:t>.</a:t>
            </a:r>
          </a:p>
          <a:p>
            <a:pPr marL="45720" indent="0">
              <a:buClrTx/>
              <a:buNone/>
            </a:pPr>
            <a:r>
              <a:rPr lang="en-US" dirty="0">
                <a:latin typeface="Bookman Old Style" panose="02050604050505020204" pitchFamily="18" charset="0"/>
              </a:rPr>
              <a:t>Thanks to the PIONEER collaboration</a:t>
            </a:r>
          </a:p>
          <a:p>
            <a:pPr marL="45720" indent="0">
              <a:buClrTx/>
              <a:buNone/>
            </a:pP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2D5BF-A0EA-60F4-05E8-67E3BAE11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7DA2-9AE3-477C-A09D-03DD1EBAFC32}" type="datetime1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CCA18-7A53-887F-8140-05A38F9FE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102D8-E518-1515-FD12-82DE15A11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955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1C836-176E-A80A-09D2-450CDC629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>
                <a:latin typeface="Baskerville Old Face" panose="02020602080505020303" pitchFamily="18" charset="0"/>
              </a:rPr>
              <a:t>Thank you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46339A-0F6D-EDA9-1692-B981C84BC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51A5B-E96A-4FF5-BBB5-C49773A4AEDD}" type="datetime1">
              <a:rPr lang="en-US" smtClean="0"/>
              <a:t>6/20/2024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9235C6-31A6-F4FD-0025-28BF29A13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PIONEER Collaboration meeting, UW, 19 - 22 June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602E81-8B7E-71CF-FCC5-0EB2C6D47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B562-F942-477D-98C1-4246E365C06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72938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688</TotalTime>
  <Words>433</Words>
  <Application>Microsoft Office PowerPoint</Application>
  <PresentationFormat>Widescreen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Arial Rounded MT Bold</vt:lpstr>
      <vt:lpstr>Baskerville Old Face</vt:lpstr>
      <vt:lpstr>Bookman Old Style</vt:lpstr>
      <vt:lpstr>Calibri</vt:lpstr>
      <vt:lpstr>Calibri Light</vt:lpstr>
      <vt:lpstr>Times New Roman</vt:lpstr>
      <vt:lpstr>Retrospect</vt:lpstr>
      <vt:lpstr> PIONEER Tracker</vt:lpstr>
      <vt:lpstr>Motivation and Technology</vt:lpstr>
      <vt:lpstr>µRWELL Technology</vt:lpstr>
      <vt:lpstr>Material description</vt:lpstr>
      <vt:lpstr>DAQ system</vt:lpstr>
      <vt:lpstr>Scintillation Fiber</vt:lpstr>
      <vt:lpstr>Future Plans</vt:lpstr>
      <vt:lpstr>Acknowledgement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and Plan  for  PIONEER Tracker</dc:title>
  <dc:creator>jaydeep datta</dc:creator>
  <cp:lastModifiedBy>jaydeep datta</cp:lastModifiedBy>
  <cp:revision>16</cp:revision>
  <dcterms:created xsi:type="dcterms:W3CDTF">2023-10-15T13:49:47Z</dcterms:created>
  <dcterms:modified xsi:type="dcterms:W3CDTF">2024-06-20T13:58:38Z</dcterms:modified>
</cp:coreProperties>
</file>