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Raleway"/>
      <p:regular r:id="rId17"/>
      <p:bold r:id="rId18"/>
      <p:italic r:id="rId19"/>
      <p:boldItalic r:id="rId20"/>
    </p:embeddedFont>
    <p:embeddedFont>
      <p:font typeface="Lato"/>
      <p:regular r:id="rId21"/>
      <p:bold r:id="rId22"/>
      <p:italic r:id="rId23"/>
      <p:boldItalic r:id="rId24"/>
    </p:embeddedFont>
    <p:embeddedFont>
      <p:font typeface="Montserrat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aleway-boldItalic.fntdata"/><Relationship Id="rId22" Type="http://schemas.openxmlformats.org/officeDocument/2006/relationships/font" Target="fonts/Lato-bold.fntdata"/><Relationship Id="rId21" Type="http://schemas.openxmlformats.org/officeDocument/2006/relationships/font" Target="fonts/Lato-regular.fntdata"/><Relationship Id="rId24" Type="http://schemas.openxmlformats.org/officeDocument/2006/relationships/font" Target="fonts/Lato-boldItalic.fntdata"/><Relationship Id="rId23" Type="http://schemas.openxmlformats.org/officeDocument/2006/relationships/font" Target="fonts/La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-bold.fntdata"/><Relationship Id="rId25" Type="http://schemas.openxmlformats.org/officeDocument/2006/relationships/font" Target="fonts/Montserrat-regular.fntdata"/><Relationship Id="rId28" Type="http://schemas.openxmlformats.org/officeDocument/2006/relationships/font" Target="fonts/Montserrat-boldItalic.fntdata"/><Relationship Id="rId27" Type="http://schemas.openxmlformats.org/officeDocument/2006/relationships/font" Target="fonts/Montserrat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aleway-regular.fntdata"/><Relationship Id="rId16" Type="http://schemas.openxmlformats.org/officeDocument/2006/relationships/slide" Target="slides/slide11.xml"/><Relationship Id="rId19" Type="http://schemas.openxmlformats.org/officeDocument/2006/relationships/font" Target="fonts/Raleway-italic.fntdata"/><Relationship Id="rId18" Type="http://schemas.openxmlformats.org/officeDocument/2006/relationships/font" Target="fonts/Raleway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2e666a37e91_0_4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2e666a37e91_0_4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Protons on Li produce 17.6 MeV gamma, match colors to Li7 reaction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2e666a37e91_0_5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2e666a37e91_0_5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e666a37e91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e666a37e91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e6670dd929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e6670dd929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e666a37e91_0_2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e666a37e91_0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Change x axis to E2 and state energy threshold cut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e666a37e91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e666a37e91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e666a37e91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2e666a37e91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https://www.hamamatsu.com/content/dam/hamamatsu-photonics/sites/documents/99_SALES_LIBRARY/etd/R1450_TPMH1215E.pdf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e666a37e91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2e666a37e91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2e666a37e91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2e666a37e91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 arrow goes to 0, start with standard equation and then show cancellation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2e666a37e91_0_3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2e666a37e91_0_3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Equates to x% distortion to energy res, talked too fast, shift more towards analysis and add more depth to slides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PIONEER Collaboration</a:t>
            </a:r>
            <a:endParaRPr i="1"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oogle Shape;78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9" name="Google Shape;79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1" name="Google Shape;81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2" name="Google Shape;82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3" name="Google Shape;83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6" name="Google Shape;86;p12"/>
          <p:cNvSpPr txBox="1"/>
          <p:nvPr/>
        </p:nvSpPr>
        <p:spPr>
          <a:xfrm>
            <a:off x="68950" y="4835775"/>
            <a:ext cx="32274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Lato"/>
                <a:ea typeface="Lato"/>
                <a:cs typeface="Lato"/>
                <a:sym typeface="Lato"/>
              </a:rPr>
              <a:t>Omar Beesley - University of Washington </a:t>
            </a:r>
            <a:endParaRPr i="1"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PIONEER Collaboration</a:t>
            </a:r>
            <a:endParaRPr i="1"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1" name="Google Shape;31;p4"/>
          <p:cNvSpPr txBox="1"/>
          <p:nvPr/>
        </p:nvSpPr>
        <p:spPr>
          <a:xfrm>
            <a:off x="68950" y="4835775"/>
            <a:ext cx="32274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Lato"/>
                <a:ea typeface="Lato"/>
                <a:cs typeface="Lato"/>
                <a:sym typeface="Lato"/>
              </a:rPr>
              <a:t>Omar Beesley - University of Washington </a:t>
            </a:r>
            <a:endParaRPr i="1"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PIONEER Collaboration</a:t>
            </a:r>
            <a:endParaRPr i="1"/>
          </a:p>
        </p:txBody>
      </p:sp>
      <p:grpSp>
        <p:nvGrpSpPr>
          <p:cNvPr id="34" name="Google Shape;34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5" name="Google Shape;35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" name="Google Shape;37;p5"/>
          <p:cNvSpPr txBox="1"/>
          <p:nvPr>
            <p:ph type="title"/>
          </p:nvPr>
        </p:nvSpPr>
        <p:spPr>
          <a:xfrm>
            <a:off x="727800" y="571925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8" name="Google Shape;38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1" name="Google Shape;41;p5"/>
          <p:cNvSpPr txBox="1"/>
          <p:nvPr/>
        </p:nvSpPr>
        <p:spPr>
          <a:xfrm>
            <a:off x="68950" y="4835775"/>
            <a:ext cx="32274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Lato"/>
                <a:ea typeface="Lato"/>
                <a:cs typeface="Lato"/>
                <a:sym typeface="Lato"/>
              </a:rPr>
              <a:t>Omar Beesley - University of Washington </a:t>
            </a:r>
            <a:endParaRPr i="1"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PIONEER Collaboration</a:t>
            </a:r>
            <a:endParaRPr i="1"/>
          </a:p>
        </p:txBody>
      </p:sp>
      <p:grpSp>
        <p:nvGrpSpPr>
          <p:cNvPr id="44" name="Google Shape;44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5" name="Google Shape;45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6"/>
          <p:cNvSpPr txBox="1"/>
          <p:nvPr>
            <p:ph type="title"/>
          </p:nvPr>
        </p:nvSpPr>
        <p:spPr>
          <a:xfrm>
            <a:off x="727800" y="594575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9" name="Google Shape;49;p6"/>
          <p:cNvSpPr txBox="1"/>
          <p:nvPr/>
        </p:nvSpPr>
        <p:spPr>
          <a:xfrm>
            <a:off x="68950" y="4835775"/>
            <a:ext cx="32274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Lato"/>
                <a:ea typeface="Lato"/>
                <a:cs typeface="Lato"/>
                <a:sym typeface="Lato"/>
              </a:rPr>
              <a:t>Omar Beesley - University of Washington </a:t>
            </a:r>
            <a:endParaRPr i="1"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PIONEER Collaboration</a:t>
            </a:r>
            <a:endParaRPr i="1"/>
          </a:p>
        </p:txBody>
      </p:sp>
      <p:grpSp>
        <p:nvGrpSpPr>
          <p:cNvPr id="52" name="Google Shape;52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3" name="Google Shape;53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5" name="Google Shape;55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6" name="Google Shape;56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7" name="Google Shape;57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8" name="Google Shape;58;p7"/>
          <p:cNvSpPr txBox="1"/>
          <p:nvPr/>
        </p:nvSpPr>
        <p:spPr>
          <a:xfrm>
            <a:off x="68950" y="4835775"/>
            <a:ext cx="3227400" cy="2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200">
                <a:latin typeface="Lato"/>
                <a:ea typeface="Lato"/>
                <a:cs typeface="Lato"/>
                <a:sym typeface="Lato"/>
              </a:rPr>
              <a:t>Omar Beesley - University of Washington </a:t>
            </a:r>
            <a:endParaRPr i="1"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oogle Shape;60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61" name="Google Shape;61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3" name="Google Shape;63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4" name="Google Shape;64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7" name="Google Shape;67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8" name="Google Shape;68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0" name="Google Shape;70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71" name="Google Shape;71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72" name="Google Shape;72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6" name="Google Shape;76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Relationship Id="rId4" Type="http://schemas.openxmlformats.org/officeDocument/2006/relationships/image" Target="../media/image21.jpg"/><Relationship Id="rId5" Type="http://schemas.openxmlformats.org/officeDocument/2006/relationships/image" Target="../media/image7.png"/><Relationship Id="rId6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2.jpg"/><Relationship Id="rId4" Type="http://schemas.openxmlformats.org/officeDocument/2006/relationships/image" Target="../media/image23.png"/><Relationship Id="rId5" Type="http://schemas.openxmlformats.org/officeDocument/2006/relationships/image" Target="../media/image1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5" Type="http://schemas.openxmlformats.org/officeDocument/2006/relationships/image" Target="../media/image4.png"/><Relationship Id="rId6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11.png"/><Relationship Id="rId6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15.png"/><Relationship Id="rId5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Energy/Time Resolution for an Array of LYSO Crystals</a:t>
            </a:r>
            <a:endParaRPr/>
          </a:p>
        </p:txBody>
      </p:sp>
      <p:sp>
        <p:nvSpPr>
          <p:cNvPr id="92" name="Google Shape;92;p1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Omar Beesley</a:t>
            </a:r>
            <a:endParaRPr/>
          </a:p>
        </p:txBody>
      </p:sp>
      <p:sp>
        <p:nvSpPr>
          <p:cNvPr id="93" name="Google Shape;93;p1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2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Energy Resolution of a LYSO Array at 17.6 MeV</a:t>
            </a:r>
            <a:endParaRPr/>
          </a:p>
        </p:txBody>
      </p:sp>
      <p:sp>
        <p:nvSpPr>
          <p:cNvPr id="285" name="Google Shape;285;p22"/>
          <p:cNvSpPr txBox="1"/>
          <p:nvPr/>
        </p:nvSpPr>
        <p:spPr>
          <a:xfrm>
            <a:off x="3235813" y="4103038"/>
            <a:ext cx="11856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86" name="Google Shape;286;p22"/>
          <p:cNvPicPr preferRelativeResize="0"/>
          <p:nvPr/>
        </p:nvPicPr>
        <p:blipFill rotWithShape="1">
          <a:blip r:embed="rId3">
            <a:alphaModFix/>
          </a:blip>
          <a:srcRect b="28632" l="6270" r="6148" t="7726"/>
          <a:stretch/>
        </p:blipFill>
        <p:spPr>
          <a:xfrm>
            <a:off x="942212" y="2084110"/>
            <a:ext cx="2531399" cy="2452576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87" name="Google Shape;287;p22"/>
          <p:cNvCxnSpPr/>
          <p:nvPr/>
        </p:nvCxnSpPr>
        <p:spPr>
          <a:xfrm flipH="1">
            <a:off x="1710750" y="2480238"/>
            <a:ext cx="330000" cy="33450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8" name="Google Shape;288;p22"/>
          <p:cNvSpPr txBox="1"/>
          <p:nvPr/>
        </p:nvSpPr>
        <p:spPr>
          <a:xfrm>
            <a:off x="1804350" y="2156075"/>
            <a:ext cx="1038300" cy="4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lt1"/>
                </a:solidFill>
                <a:highlight>
                  <a:schemeClr val="dk2"/>
                </a:highlight>
                <a:latin typeface="Lato"/>
                <a:ea typeface="Lato"/>
                <a:cs typeface="Lato"/>
                <a:sym typeface="Lato"/>
              </a:rPr>
              <a:t>LiF target</a:t>
            </a:r>
            <a:r>
              <a:rPr b="1" i="1" lang="en" sz="1300">
                <a:solidFill>
                  <a:srgbClr val="1A1A1A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b="1" i="1" sz="1300">
              <a:solidFill>
                <a:srgbClr val="1A1A1A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89" name="Google Shape;28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708038" y="1889511"/>
            <a:ext cx="1185603" cy="953115"/>
          </a:xfrm>
          <a:prstGeom prst="rect">
            <a:avLst/>
          </a:prstGeom>
          <a:noFill/>
          <a:ln cap="flat" cmpd="sng" w="19050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</p:pic>
      <p:cxnSp>
        <p:nvCxnSpPr>
          <p:cNvPr id="290" name="Google Shape;290;p22"/>
          <p:cNvCxnSpPr/>
          <p:nvPr/>
        </p:nvCxnSpPr>
        <p:spPr>
          <a:xfrm flipH="1">
            <a:off x="2542225" y="2501638"/>
            <a:ext cx="1284300" cy="767400"/>
          </a:xfrm>
          <a:prstGeom prst="straightConnector1">
            <a:avLst/>
          </a:prstGeom>
          <a:noFill/>
          <a:ln cap="flat" cmpd="sng" w="19050">
            <a:solidFill>
              <a:srgbClr val="EB56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91" name="Google Shape;291;p22"/>
          <p:cNvCxnSpPr/>
          <p:nvPr/>
        </p:nvCxnSpPr>
        <p:spPr>
          <a:xfrm>
            <a:off x="1016813" y="2541375"/>
            <a:ext cx="448200" cy="194700"/>
          </a:xfrm>
          <a:prstGeom prst="straightConnector1">
            <a:avLst/>
          </a:prstGeom>
          <a:noFill/>
          <a:ln cap="flat" cmpd="sng" w="28575">
            <a:solidFill>
              <a:srgbClr val="FF00FF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292" name="Google Shape;292;p22"/>
          <p:cNvSpPr txBox="1"/>
          <p:nvPr/>
        </p:nvSpPr>
        <p:spPr>
          <a:xfrm>
            <a:off x="729438" y="2215025"/>
            <a:ext cx="764700" cy="3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FF00FF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</a:rPr>
              <a:t>Protons</a:t>
            </a:r>
            <a:endParaRPr sz="1300">
              <a:solidFill>
                <a:srgbClr val="FF00FF"/>
              </a:solidFill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93" name="Google Shape;293;p22"/>
          <p:cNvCxnSpPr/>
          <p:nvPr/>
        </p:nvCxnSpPr>
        <p:spPr>
          <a:xfrm>
            <a:off x="1615913" y="2901825"/>
            <a:ext cx="603900" cy="253200"/>
          </a:xfrm>
          <a:prstGeom prst="straightConnector1">
            <a:avLst/>
          </a:prstGeom>
          <a:noFill/>
          <a:ln cap="flat" cmpd="sng" w="19050">
            <a:solidFill>
              <a:srgbClr val="00FF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94" name="Google Shape;294;p22"/>
          <p:cNvSpPr txBox="1"/>
          <p:nvPr/>
        </p:nvSpPr>
        <p:spPr>
          <a:xfrm>
            <a:off x="1278084" y="3030850"/>
            <a:ext cx="1038300" cy="23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00FF00"/>
                </a:solidFill>
                <a:highlight>
                  <a:schemeClr val="dk2"/>
                </a:highlight>
                <a:latin typeface="Lato"/>
                <a:ea typeface="Lato"/>
                <a:cs typeface="Lato"/>
                <a:sym typeface="Lato"/>
              </a:rPr>
              <a:t>17.6 MeV 𝛾</a:t>
            </a:r>
            <a:endParaRPr sz="1700">
              <a:solidFill>
                <a:srgbClr val="00FF00"/>
              </a:solidFill>
              <a:highlight>
                <a:schemeClr val="dk2"/>
              </a:highlight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95" name="Google Shape;295;p22"/>
          <p:cNvPicPr preferRelativeResize="0"/>
          <p:nvPr/>
        </p:nvPicPr>
        <p:blipFill rotWithShape="1">
          <a:blip r:embed="rId5">
            <a:alphaModFix/>
          </a:blip>
          <a:srcRect b="0" l="0" r="5793" t="0"/>
          <a:stretch/>
        </p:blipFill>
        <p:spPr>
          <a:xfrm>
            <a:off x="5262725" y="1262925"/>
            <a:ext cx="3636301" cy="2617649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96" name="Google Shape;296;p22"/>
          <p:cNvSpPr txBox="1"/>
          <p:nvPr/>
        </p:nvSpPr>
        <p:spPr>
          <a:xfrm>
            <a:off x="4675125" y="3939425"/>
            <a:ext cx="4224000" cy="104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2.62% energy resolution at 17.6 MeV – comparable to LXe detector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Exact p-Li reaction could be used as a calibration in PIONEER – used by MEG II (also get ~2.6%)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7" name="Google Shape;297;p2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98" name="Google Shape;298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6750" y="1147125"/>
            <a:ext cx="4358913" cy="4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23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CENPA Beam Test Shows Significant Improvement </a:t>
            </a:r>
            <a:endParaRPr/>
          </a:p>
        </p:txBody>
      </p:sp>
      <p:pic>
        <p:nvPicPr>
          <p:cNvPr id="304" name="Google Shape;30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2588" y="1184550"/>
            <a:ext cx="4590475" cy="3667500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2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6" name="Google Shape;306;p23"/>
          <p:cNvSpPr txBox="1"/>
          <p:nvPr/>
        </p:nvSpPr>
        <p:spPr>
          <a:xfrm>
            <a:off x="649700" y="1348525"/>
            <a:ext cx="2938500" cy="16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PMT bases were corrected to a tapered design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Voltages were increased by about 300V on each PMT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307" name="Google Shape;30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3675" y="2721450"/>
            <a:ext cx="2487790" cy="185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LYSO Testbeam Goals</a:t>
            </a:r>
            <a:endParaRPr/>
          </a:p>
        </p:txBody>
      </p:sp>
      <p:sp>
        <p:nvSpPr>
          <p:cNvPr id="99" name="Google Shape;99;p14"/>
          <p:cNvSpPr txBox="1"/>
          <p:nvPr>
            <p:ph idx="1" type="body"/>
          </p:nvPr>
        </p:nvSpPr>
        <p:spPr>
          <a:xfrm>
            <a:off x="729450" y="1589800"/>
            <a:ext cx="7688700" cy="27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52704D"/>
              </a:buClr>
              <a:buSzPts val="1300"/>
              <a:buAutoNum type="arabicPeriod"/>
            </a:pPr>
            <a:r>
              <a:rPr b="1" lang="en">
                <a:solidFill>
                  <a:srgbClr val="52704D"/>
                </a:solidFill>
              </a:rPr>
              <a:t>Energy resolution measurement</a:t>
            </a:r>
            <a:r>
              <a:rPr lang="en">
                <a:solidFill>
                  <a:srgbClr val="52704D"/>
                </a:solidFill>
              </a:rPr>
              <a:t> – scan energies around 70 MeV</a:t>
            </a:r>
            <a:endParaRPr>
              <a:solidFill>
                <a:srgbClr val="52704D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52704D"/>
              </a:buClr>
              <a:buSzPts val="1300"/>
              <a:buAutoNum type="arabicPeriod"/>
            </a:pPr>
            <a:r>
              <a:rPr b="1" lang="en">
                <a:solidFill>
                  <a:srgbClr val="52704D"/>
                </a:solidFill>
              </a:rPr>
              <a:t>Muon tomography</a:t>
            </a:r>
            <a:r>
              <a:rPr lang="en">
                <a:solidFill>
                  <a:srgbClr val="52704D"/>
                </a:solidFill>
              </a:rPr>
              <a:t> – determine longitudinal uniformity of LYSO crystals using a high energy muon beam</a:t>
            </a:r>
            <a:endParaRPr>
              <a:solidFill>
                <a:srgbClr val="52704D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rgbClr val="52704D"/>
              </a:buClr>
              <a:buSzPts val="1300"/>
              <a:buAutoNum type="arabicPeriod"/>
            </a:pPr>
            <a:r>
              <a:rPr b="1" lang="en">
                <a:solidFill>
                  <a:srgbClr val="52704D"/>
                </a:solidFill>
              </a:rPr>
              <a:t>Time resolution measurement - </a:t>
            </a:r>
            <a:r>
              <a:rPr lang="en">
                <a:solidFill>
                  <a:srgbClr val="52704D"/>
                </a:solidFill>
              </a:rPr>
              <a:t>determine crystal-crystal timing differences as a function of hit energy</a:t>
            </a:r>
            <a:endParaRPr>
              <a:solidFill>
                <a:srgbClr val="52704D"/>
              </a:solidFill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b="1" lang="en"/>
              <a:t>Fine position scans across front face of LYSO array</a:t>
            </a:r>
            <a:r>
              <a:rPr lang="en"/>
              <a:t> – determine losses at the boundaries of the crystals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b="1" lang="en"/>
              <a:t>Position resolution measurements </a:t>
            </a:r>
            <a:r>
              <a:rPr lang="en"/>
              <a:t>- characterize ability of crystals to reconstruct hit position</a:t>
            </a:r>
            <a:endParaRPr/>
          </a:p>
        </p:txBody>
      </p:sp>
      <p:sp>
        <p:nvSpPr>
          <p:cNvPr id="100" name="Google Shape;100;p1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5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Detector setup at PSI</a:t>
            </a:r>
            <a:endParaRPr/>
          </a:p>
        </p:txBody>
      </p:sp>
      <p:sp>
        <p:nvSpPr>
          <p:cNvPr id="106" name="Google Shape;106;p15"/>
          <p:cNvSpPr txBox="1"/>
          <p:nvPr/>
        </p:nvSpPr>
        <p:spPr>
          <a:xfrm>
            <a:off x="4012450" y="1262950"/>
            <a:ext cx="3837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52704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07" name="Google Shape;107;p15"/>
          <p:cNvPicPr preferRelativeResize="0"/>
          <p:nvPr/>
        </p:nvPicPr>
        <p:blipFill rotWithShape="1">
          <a:blip r:embed="rId3">
            <a:alphaModFix/>
          </a:blip>
          <a:srcRect b="11970" l="7595" r="0" t="19310"/>
          <a:stretch/>
        </p:blipFill>
        <p:spPr>
          <a:xfrm>
            <a:off x="2816875" y="1632248"/>
            <a:ext cx="5666698" cy="3160378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8" name="Google Shape;108;p15"/>
          <p:cNvSpPr txBox="1"/>
          <p:nvPr/>
        </p:nvSpPr>
        <p:spPr>
          <a:xfrm>
            <a:off x="7730850" y="2441775"/>
            <a:ext cx="373500" cy="4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①</a:t>
            </a:r>
            <a:endParaRPr b="1" sz="1200">
              <a:solidFill>
                <a:srgbClr val="FFFF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9" name="Google Shape;109;p15"/>
          <p:cNvSpPr txBox="1"/>
          <p:nvPr/>
        </p:nvSpPr>
        <p:spPr>
          <a:xfrm>
            <a:off x="5696300" y="2396275"/>
            <a:ext cx="1683900" cy="7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②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110" name="Google Shape;110;p15"/>
          <p:cNvSpPr txBox="1"/>
          <p:nvPr/>
        </p:nvSpPr>
        <p:spPr>
          <a:xfrm>
            <a:off x="5201000" y="2363975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④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11" name="Google Shape;111;p15"/>
          <p:cNvSpPr txBox="1"/>
          <p:nvPr/>
        </p:nvSpPr>
        <p:spPr>
          <a:xfrm>
            <a:off x="5428475" y="2495925"/>
            <a:ext cx="37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③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12" name="Google Shape;112;p15"/>
          <p:cNvSpPr txBox="1"/>
          <p:nvPr/>
        </p:nvSpPr>
        <p:spPr>
          <a:xfrm>
            <a:off x="4035175" y="2495925"/>
            <a:ext cx="134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⑤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113" name="Google Shape;113;p15"/>
          <p:cNvSpPr txBox="1"/>
          <p:nvPr/>
        </p:nvSpPr>
        <p:spPr>
          <a:xfrm>
            <a:off x="4552575" y="2781400"/>
            <a:ext cx="891600" cy="2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⑥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114" name="Google Shape;114;p15"/>
          <p:cNvSpPr txBox="1"/>
          <p:nvPr/>
        </p:nvSpPr>
        <p:spPr>
          <a:xfrm>
            <a:off x="3905625" y="1929700"/>
            <a:ext cx="297300" cy="32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⑦</a:t>
            </a:r>
            <a:endParaRPr sz="1800">
              <a:solidFill>
                <a:srgbClr val="FFFFFF"/>
              </a:solidFill>
            </a:endParaRPr>
          </a:p>
        </p:txBody>
      </p:sp>
      <p:pic>
        <p:nvPicPr>
          <p:cNvPr id="115" name="Google Shape;115;p15"/>
          <p:cNvPicPr preferRelativeResize="0"/>
          <p:nvPr/>
        </p:nvPicPr>
        <p:blipFill rotWithShape="1">
          <a:blip r:embed="rId4">
            <a:alphaModFix/>
          </a:blip>
          <a:srcRect b="8183" l="6834" r="5997" t="7797"/>
          <a:stretch/>
        </p:blipFill>
        <p:spPr>
          <a:xfrm>
            <a:off x="6450250" y="3308050"/>
            <a:ext cx="2033324" cy="1484575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6" name="Google Shape;116;p15"/>
          <p:cNvSpPr txBox="1"/>
          <p:nvPr/>
        </p:nvSpPr>
        <p:spPr>
          <a:xfrm>
            <a:off x="7170496" y="3986782"/>
            <a:ext cx="134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⑤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117" name="Google Shape;117;p15"/>
          <p:cNvSpPr txBox="1"/>
          <p:nvPr/>
        </p:nvSpPr>
        <p:spPr>
          <a:xfrm>
            <a:off x="284100" y="1441325"/>
            <a:ext cx="3000000" cy="194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Detectors:</a:t>
            </a:r>
            <a:endParaRPr b="1"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mes New Roman"/>
              <a:buChar char="①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Positron beam exit  </a:t>
            </a:r>
            <a:r>
              <a:rPr lang="en" sz="1200">
                <a:solidFill>
                  <a:schemeClr val="dk2"/>
                </a:solidFill>
                <a:highlight>
                  <a:srgbClr val="F4CCCC"/>
                </a:highlight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 sz="1200">
              <a:solidFill>
                <a:schemeClr val="dk2"/>
              </a:solidFill>
              <a:highlight>
                <a:srgbClr val="F4CCCC"/>
              </a:highlight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mes New Roman"/>
              <a:buChar char="②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Veto detector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mes New Roman"/>
              <a:buChar char="③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t0 detector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mes New Roman"/>
              <a:buChar char="④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Beam hodoscope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mes New Roman"/>
              <a:buChar char="⑤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LYSO array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mes New Roman"/>
              <a:buChar char="⑥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NaI detectors</a:t>
            </a:r>
            <a:endParaRPr sz="1200">
              <a:solidFill>
                <a:schemeClr val="dk2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Times New Roman"/>
              <a:buChar char="⑦"/>
            </a:pPr>
            <a:r>
              <a:rPr lang="en" sz="1200">
                <a:solidFill>
                  <a:schemeClr val="dk2"/>
                </a:solidFill>
                <a:latin typeface="Montserrat"/>
                <a:ea typeface="Montserrat"/>
                <a:cs typeface="Montserrat"/>
                <a:sym typeface="Montserrat"/>
              </a:rPr>
              <a:t>XY-table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118" name="Google Shape;118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6974" y="3391035"/>
            <a:ext cx="1911826" cy="1433576"/>
          </a:xfrm>
          <a:prstGeom prst="rect">
            <a:avLst/>
          </a:prstGeom>
          <a:noFill/>
          <a:ln cap="flat" cmpd="sng" w="19050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19" name="Google Shape;119;p1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6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 Resolution Results</a:t>
            </a:r>
            <a:endParaRPr/>
          </a:p>
        </p:txBody>
      </p:sp>
      <p:sp>
        <p:nvSpPr>
          <p:cNvPr id="125" name="Google Shape;125;p1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6" name="Google Shape;126;p16"/>
          <p:cNvSpPr/>
          <p:nvPr/>
        </p:nvSpPr>
        <p:spPr>
          <a:xfrm>
            <a:off x="822778" y="2292674"/>
            <a:ext cx="572100" cy="59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7" name="Google Shape;127;p16"/>
          <p:cNvSpPr/>
          <p:nvPr/>
        </p:nvSpPr>
        <p:spPr>
          <a:xfrm>
            <a:off x="1385738" y="2292674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8" name="Google Shape;128;p16"/>
          <p:cNvSpPr/>
          <p:nvPr/>
        </p:nvSpPr>
        <p:spPr>
          <a:xfrm>
            <a:off x="1953456" y="2292674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9" name="Google Shape;129;p16"/>
          <p:cNvSpPr/>
          <p:nvPr/>
        </p:nvSpPr>
        <p:spPr>
          <a:xfrm>
            <a:off x="536824" y="2882858"/>
            <a:ext cx="572100" cy="59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0" name="Google Shape;130;p16"/>
          <p:cNvSpPr/>
          <p:nvPr/>
        </p:nvSpPr>
        <p:spPr>
          <a:xfrm>
            <a:off x="1108819" y="2882858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1" name="Google Shape;131;p16"/>
          <p:cNvSpPr/>
          <p:nvPr/>
        </p:nvSpPr>
        <p:spPr>
          <a:xfrm>
            <a:off x="1662656" y="2882858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2" name="Google Shape;132;p16"/>
          <p:cNvSpPr/>
          <p:nvPr/>
        </p:nvSpPr>
        <p:spPr>
          <a:xfrm>
            <a:off x="2234652" y="2885084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3" name="Google Shape;133;p16"/>
          <p:cNvSpPr/>
          <p:nvPr/>
        </p:nvSpPr>
        <p:spPr>
          <a:xfrm>
            <a:off x="822821" y="3475268"/>
            <a:ext cx="572100" cy="59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4" name="Google Shape;134;p16"/>
          <p:cNvSpPr/>
          <p:nvPr/>
        </p:nvSpPr>
        <p:spPr>
          <a:xfrm>
            <a:off x="1385738" y="3475268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5" name="Google Shape;135;p16"/>
          <p:cNvSpPr/>
          <p:nvPr/>
        </p:nvSpPr>
        <p:spPr>
          <a:xfrm>
            <a:off x="1953456" y="3475268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6" name="Google Shape;136;p16"/>
          <p:cNvSpPr/>
          <p:nvPr/>
        </p:nvSpPr>
        <p:spPr>
          <a:xfrm>
            <a:off x="1308194" y="3059444"/>
            <a:ext cx="232800" cy="241200"/>
          </a:xfrm>
          <a:prstGeom prst="flowChartSummingJunction">
            <a:avLst/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7" name="Google Shape;137;p16"/>
          <p:cNvSpPr/>
          <p:nvPr/>
        </p:nvSpPr>
        <p:spPr>
          <a:xfrm>
            <a:off x="2123106" y="2571744"/>
            <a:ext cx="232800" cy="241200"/>
          </a:xfrm>
          <a:prstGeom prst="flowChartSummingJunction">
            <a:avLst/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38" name="Google Shape;138;p16"/>
          <p:cNvPicPr preferRelativeResize="0"/>
          <p:nvPr/>
        </p:nvPicPr>
        <p:blipFill rotWithShape="1">
          <a:blip r:embed="rId3">
            <a:alphaModFix/>
          </a:blip>
          <a:srcRect b="0" l="0" r="0" t="5401"/>
          <a:stretch/>
        </p:blipFill>
        <p:spPr>
          <a:xfrm>
            <a:off x="1506900" y="1288075"/>
            <a:ext cx="1163975" cy="8735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9" name="Google Shape;139;p16"/>
          <p:cNvCxnSpPr>
            <a:stCxn id="136" idx="7"/>
          </p:cNvCxnSpPr>
          <p:nvPr/>
        </p:nvCxnSpPr>
        <p:spPr>
          <a:xfrm flipH="1" rot="10800000">
            <a:off x="1506901" y="1939767"/>
            <a:ext cx="323700" cy="1155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40" name="Google Shape;140;p16"/>
          <p:cNvPicPr preferRelativeResize="0"/>
          <p:nvPr/>
        </p:nvPicPr>
        <p:blipFill rotWithShape="1">
          <a:blip r:embed="rId4">
            <a:alphaModFix/>
          </a:blip>
          <a:srcRect b="6041" l="0" r="0" t="0"/>
          <a:stretch/>
        </p:blipFill>
        <p:spPr>
          <a:xfrm>
            <a:off x="5206250" y="1295375"/>
            <a:ext cx="3577225" cy="262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6"/>
          <p:cNvPicPr preferRelativeResize="0"/>
          <p:nvPr/>
        </p:nvPicPr>
        <p:blipFill rotWithShape="1">
          <a:blip r:embed="rId5">
            <a:alphaModFix/>
          </a:blip>
          <a:srcRect b="0" l="0" r="0" t="6147"/>
          <a:stretch/>
        </p:blipFill>
        <p:spPr>
          <a:xfrm>
            <a:off x="2806750" y="1472875"/>
            <a:ext cx="1116476" cy="819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2" name="Google Shape;142;p16"/>
          <p:cNvCxnSpPr/>
          <p:nvPr/>
        </p:nvCxnSpPr>
        <p:spPr>
          <a:xfrm flipH="1" rot="10800000">
            <a:off x="2358851" y="1982567"/>
            <a:ext cx="808500" cy="645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3" name="Google Shape;143;p16"/>
          <p:cNvSpPr txBox="1"/>
          <p:nvPr/>
        </p:nvSpPr>
        <p:spPr>
          <a:xfrm>
            <a:off x="2087350" y="139440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t1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4" name="Google Shape;144;p16"/>
          <p:cNvSpPr txBox="1"/>
          <p:nvPr/>
        </p:nvSpPr>
        <p:spPr>
          <a:xfrm>
            <a:off x="3310375" y="1472875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t2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45" name="Google Shape;145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62150" y="2498250"/>
            <a:ext cx="2007501" cy="13614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6"/>
          <p:cNvSpPr txBox="1"/>
          <p:nvPr/>
        </p:nvSpPr>
        <p:spPr>
          <a:xfrm>
            <a:off x="3139400" y="2658425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t1-t2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7" name="Google Shape;147;p16"/>
          <p:cNvSpPr txBox="1"/>
          <p:nvPr/>
        </p:nvSpPr>
        <p:spPr>
          <a:xfrm>
            <a:off x="6190800" y="2571750"/>
            <a:ext cx="2566500" cy="81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2.5 ns resolution at 0.511 MeV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&lt;200 ps resolution above 10 MeV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8" name="Google Shape;148;p16"/>
          <p:cNvSpPr/>
          <p:nvPr/>
        </p:nvSpPr>
        <p:spPr>
          <a:xfrm>
            <a:off x="6654500" y="4315100"/>
            <a:ext cx="937500" cy="221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9" name="Google Shape;149;p16"/>
          <p:cNvSpPr txBox="1"/>
          <p:nvPr/>
        </p:nvSpPr>
        <p:spPr>
          <a:xfrm>
            <a:off x="6730150" y="3882000"/>
            <a:ext cx="937500" cy="32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E2 [MeV]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0" name="Google Shape;150;p16"/>
          <p:cNvSpPr txBox="1"/>
          <p:nvPr/>
        </p:nvSpPr>
        <p:spPr>
          <a:xfrm>
            <a:off x="5457500" y="1013100"/>
            <a:ext cx="1197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E1 &gt; 10 MeV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7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Nominal energy resolution configuration</a:t>
            </a:r>
            <a:endParaRPr/>
          </a:p>
        </p:txBody>
      </p:sp>
      <p:sp>
        <p:nvSpPr>
          <p:cNvPr id="156" name="Google Shape;156;p17"/>
          <p:cNvSpPr txBox="1"/>
          <p:nvPr>
            <p:ph idx="1" type="body"/>
          </p:nvPr>
        </p:nvSpPr>
        <p:spPr>
          <a:xfrm>
            <a:off x="729450" y="1533450"/>
            <a:ext cx="3842700" cy="248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Veto is centered on crystal 4 (outlined in red) so that only particles entering the array through crystal 4 can trigger the DAQ</a:t>
            </a:r>
            <a:endParaRPr/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Crystal 4 used as the primary crystal due to a coupling issue with crystal 5</a:t>
            </a:r>
            <a:endParaRPr/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Any energy deposit in a NaI detector results in the event being vetoed</a:t>
            </a:r>
            <a:endParaRPr/>
          </a:p>
          <a:p>
            <a:pPr indent="-3111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300"/>
              <a:buChar char="●"/>
            </a:pPr>
            <a:r>
              <a:rPr lang="en"/>
              <a:t>Non-linearity problem with 3 of the PMTs</a:t>
            </a:r>
            <a:endParaRPr/>
          </a:p>
        </p:txBody>
      </p:sp>
      <p:sp>
        <p:nvSpPr>
          <p:cNvPr id="157" name="Google Shape;157;p17"/>
          <p:cNvSpPr/>
          <p:nvPr/>
        </p:nvSpPr>
        <p:spPr>
          <a:xfrm>
            <a:off x="6344778" y="1624654"/>
            <a:ext cx="650100" cy="7083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8" name="Google Shape;158;p17"/>
          <p:cNvSpPr/>
          <p:nvPr/>
        </p:nvSpPr>
        <p:spPr>
          <a:xfrm>
            <a:off x="6984608" y="1624654"/>
            <a:ext cx="650100" cy="7083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9" name="Google Shape;159;p17"/>
          <p:cNvSpPr/>
          <p:nvPr/>
        </p:nvSpPr>
        <p:spPr>
          <a:xfrm>
            <a:off x="7629845" y="1624654"/>
            <a:ext cx="650100" cy="7083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0" name="Google Shape;160;p17"/>
          <p:cNvSpPr/>
          <p:nvPr/>
        </p:nvSpPr>
        <p:spPr>
          <a:xfrm>
            <a:off x="6019778" y="2330505"/>
            <a:ext cx="650100" cy="7083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1" name="Google Shape;161;p17"/>
          <p:cNvSpPr/>
          <p:nvPr/>
        </p:nvSpPr>
        <p:spPr>
          <a:xfrm>
            <a:off x="6669877" y="2330505"/>
            <a:ext cx="650100" cy="7083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2" name="Google Shape;162;p17"/>
          <p:cNvSpPr/>
          <p:nvPr/>
        </p:nvSpPr>
        <p:spPr>
          <a:xfrm>
            <a:off x="7299338" y="2330505"/>
            <a:ext cx="650100" cy="7083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3" name="Google Shape;163;p17"/>
          <p:cNvSpPr/>
          <p:nvPr/>
        </p:nvSpPr>
        <p:spPr>
          <a:xfrm>
            <a:off x="7949438" y="2333168"/>
            <a:ext cx="650100" cy="7083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4" name="Google Shape;164;p17"/>
          <p:cNvSpPr/>
          <p:nvPr/>
        </p:nvSpPr>
        <p:spPr>
          <a:xfrm>
            <a:off x="6344827" y="3039019"/>
            <a:ext cx="650100" cy="708300"/>
          </a:xfrm>
          <a:prstGeom prst="rect">
            <a:avLst/>
          </a:prstGeom>
          <a:solidFill>
            <a:srgbClr val="C27BA0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5" name="Google Shape;165;p17"/>
          <p:cNvSpPr/>
          <p:nvPr/>
        </p:nvSpPr>
        <p:spPr>
          <a:xfrm>
            <a:off x="6984608" y="3039019"/>
            <a:ext cx="650100" cy="7083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6" name="Google Shape;166;p17"/>
          <p:cNvSpPr/>
          <p:nvPr/>
        </p:nvSpPr>
        <p:spPr>
          <a:xfrm>
            <a:off x="7629845" y="3039019"/>
            <a:ext cx="650100" cy="7083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7" name="Google Shape;167;p17"/>
          <p:cNvSpPr/>
          <p:nvPr/>
        </p:nvSpPr>
        <p:spPr>
          <a:xfrm>
            <a:off x="6669879" y="2330658"/>
            <a:ext cx="629400" cy="708300"/>
          </a:xfrm>
          <a:prstGeom prst="rect">
            <a:avLst/>
          </a:prstGeom>
          <a:solidFill>
            <a:srgbClr val="F4CCCC"/>
          </a:solidFill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8" name="Google Shape;168;p17"/>
          <p:cNvSpPr/>
          <p:nvPr/>
        </p:nvSpPr>
        <p:spPr>
          <a:xfrm>
            <a:off x="6928929" y="2584623"/>
            <a:ext cx="336300" cy="314100"/>
          </a:xfrm>
          <a:prstGeom prst="flowChartConnector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69" name="Google Shape;169;p17"/>
          <p:cNvCxnSpPr/>
          <p:nvPr/>
        </p:nvCxnSpPr>
        <p:spPr>
          <a:xfrm flipH="1" rot="10800000">
            <a:off x="6030800" y="3651200"/>
            <a:ext cx="415500" cy="369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0" name="Google Shape;170;p17"/>
          <p:cNvSpPr txBox="1"/>
          <p:nvPr/>
        </p:nvSpPr>
        <p:spPr>
          <a:xfrm>
            <a:off x="5382300" y="3929875"/>
            <a:ext cx="11451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A64D79"/>
                </a:solidFill>
                <a:latin typeface="Lato"/>
                <a:ea typeface="Lato"/>
                <a:cs typeface="Lato"/>
                <a:sym typeface="Lato"/>
              </a:rPr>
              <a:t>Non-linear PMTs</a:t>
            </a:r>
            <a:endParaRPr b="1" i="1" sz="1300">
              <a:solidFill>
                <a:srgbClr val="A64D79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71" name="Google Shape;171;p17"/>
          <p:cNvCxnSpPr/>
          <p:nvPr/>
        </p:nvCxnSpPr>
        <p:spPr>
          <a:xfrm>
            <a:off x="5828150" y="2055300"/>
            <a:ext cx="952500" cy="466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2" name="Google Shape;172;p17"/>
          <p:cNvSpPr txBox="1"/>
          <p:nvPr/>
        </p:nvSpPr>
        <p:spPr>
          <a:xfrm>
            <a:off x="4987125" y="1533863"/>
            <a:ext cx="1342500" cy="3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Beam region allowed by veto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73" name="Google Shape;173;p17"/>
          <p:cNvCxnSpPr>
            <a:endCxn id="168" idx="3"/>
          </p:cNvCxnSpPr>
          <p:nvPr/>
        </p:nvCxnSpPr>
        <p:spPr>
          <a:xfrm flipH="1" rot="10800000">
            <a:off x="5798279" y="2852724"/>
            <a:ext cx="1179900" cy="35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4" name="Google Shape;174;p17"/>
          <p:cNvSpPr txBox="1"/>
          <p:nvPr/>
        </p:nvSpPr>
        <p:spPr>
          <a:xfrm>
            <a:off x="4987125" y="3129400"/>
            <a:ext cx="1116000" cy="3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Beam center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75" name="Google Shape;175;p17"/>
          <p:cNvCxnSpPr/>
          <p:nvPr/>
        </p:nvCxnSpPr>
        <p:spPr>
          <a:xfrm flipH="1" rot="10800000">
            <a:off x="7556200" y="3651200"/>
            <a:ext cx="415500" cy="3699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6" name="Google Shape;176;p17"/>
          <p:cNvSpPr txBox="1"/>
          <p:nvPr/>
        </p:nvSpPr>
        <p:spPr>
          <a:xfrm>
            <a:off x="6887400" y="3950175"/>
            <a:ext cx="1145100" cy="3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Linear PMTs</a:t>
            </a:r>
            <a:endParaRPr b="1" i="1" sz="13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7" name="Google Shape;177;p17"/>
          <p:cNvSpPr txBox="1"/>
          <p:nvPr/>
        </p:nvSpPr>
        <p:spPr>
          <a:xfrm>
            <a:off x="6383025" y="1198638"/>
            <a:ext cx="2563800" cy="3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 u="sng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FACING DOWNSTREAM</a:t>
            </a:r>
            <a:endParaRPr b="1" i="1" sz="1300" u="sng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8" name="Google Shape;178;p17"/>
          <p:cNvSpPr txBox="1"/>
          <p:nvPr/>
        </p:nvSpPr>
        <p:spPr>
          <a:xfrm>
            <a:off x="6847850" y="2498625"/>
            <a:ext cx="384300" cy="3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latin typeface="Lato"/>
                <a:ea typeface="Lato"/>
                <a:cs typeface="Lato"/>
                <a:sym typeface="Lato"/>
              </a:rPr>
              <a:t>4</a:t>
            </a:r>
            <a:endParaRPr b="1" i="1" sz="13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9" name="Google Shape;179;p17"/>
          <p:cNvSpPr txBox="1"/>
          <p:nvPr/>
        </p:nvSpPr>
        <p:spPr>
          <a:xfrm>
            <a:off x="7472763" y="2498625"/>
            <a:ext cx="384300" cy="37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1A1A1A"/>
                </a:solidFill>
                <a:latin typeface="Lato"/>
                <a:ea typeface="Lato"/>
                <a:cs typeface="Lato"/>
                <a:sym typeface="Lato"/>
              </a:rPr>
              <a:t>5</a:t>
            </a:r>
            <a:endParaRPr b="1" i="1" sz="1300">
              <a:solidFill>
                <a:srgbClr val="1A1A1A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0" name="Google Shape;180;p1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18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Hamamatsu</a:t>
            </a:r>
            <a:r>
              <a:rPr lang="en"/>
              <a:t> R1450 and Non-Linearity Problems</a:t>
            </a:r>
            <a:endParaRPr/>
          </a:p>
        </p:txBody>
      </p:sp>
      <p:pic>
        <p:nvPicPr>
          <p:cNvPr id="186" name="Google Shape;18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626" y="1326250"/>
            <a:ext cx="2687475" cy="3363451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18"/>
          <p:cNvSpPr/>
          <p:nvPr/>
        </p:nvSpPr>
        <p:spPr>
          <a:xfrm>
            <a:off x="915900" y="1958225"/>
            <a:ext cx="437700" cy="1604400"/>
          </a:xfrm>
          <a:prstGeom prst="ellipse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188" name="Google Shape;188;p18"/>
          <p:cNvCxnSpPr>
            <a:endCxn id="187" idx="6"/>
          </p:cNvCxnSpPr>
          <p:nvPr/>
        </p:nvCxnSpPr>
        <p:spPr>
          <a:xfrm flipH="1">
            <a:off x="1353600" y="2220725"/>
            <a:ext cx="787500" cy="5397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9" name="Google Shape;189;p18"/>
          <p:cNvSpPr txBox="1"/>
          <p:nvPr/>
        </p:nvSpPr>
        <p:spPr>
          <a:xfrm>
            <a:off x="2092400" y="1822100"/>
            <a:ext cx="2246100" cy="16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Last 8 resistors all have the same resistance:</a:t>
            </a:r>
            <a:endParaRPr b="1" i="1" sz="13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-  </a:t>
            </a:r>
            <a:r>
              <a:rPr b="1" i="1"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Large currents generate electric fields that oppose dynode potential and result in smaller gains for larger signals</a:t>
            </a:r>
            <a:endParaRPr b="1" i="1" sz="13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90" name="Google Shape;19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94938" y="1107113"/>
            <a:ext cx="2687475" cy="1822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72000" y="1144941"/>
            <a:ext cx="1808944" cy="17469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883447" y="3135550"/>
            <a:ext cx="2534703" cy="1904175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8"/>
          <p:cNvSpPr txBox="1"/>
          <p:nvPr/>
        </p:nvSpPr>
        <p:spPr>
          <a:xfrm>
            <a:off x="3502250" y="3455575"/>
            <a:ext cx="2304300" cy="156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Waveform shapes are energy dependent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Energy is not proportional to charge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Run all PMTs at low voltages to minimize effects</a:t>
            </a:r>
            <a:endParaRPr b="1" i="1" sz="13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4" name="Google Shape;194;p1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9"/>
          <p:cNvSpPr txBox="1"/>
          <p:nvPr>
            <p:ph type="title"/>
          </p:nvPr>
        </p:nvSpPr>
        <p:spPr>
          <a:xfrm>
            <a:off x="729450" y="571925"/>
            <a:ext cx="54921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Crystal Calibrations and Timing Cuts</a:t>
            </a:r>
            <a:endParaRPr/>
          </a:p>
        </p:txBody>
      </p:sp>
      <p:sp>
        <p:nvSpPr>
          <p:cNvPr id="200" name="Google Shape;200;p19"/>
          <p:cNvSpPr/>
          <p:nvPr/>
        </p:nvSpPr>
        <p:spPr>
          <a:xfrm>
            <a:off x="916278" y="1923524"/>
            <a:ext cx="572100" cy="59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1" name="Google Shape;201;p19"/>
          <p:cNvSpPr/>
          <p:nvPr/>
        </p:nvSpPr>
        <p:spPr>
          <a:xfrm>
            <a:off x="1479238" y="1923524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2" name="Google Shape;202;p19"/>
          <p:cNvSpPr/>
          <p:nvPr/>
        </p:nvSpPr>
        <p:spPr>
          <a:xfrm>
            <a:off x="2046956" y="1923524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3" name="Google Shape;203;p19"/>
          <p:cNvSpPr/>
          <p:nvPr/>
        </p:nvSpPr>
        <p:spPr>
          <a:xfrm>
            <a:off x="630324" y="2513708"/>
            <a:ext cx="572100" cy="59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4" name="Google Shape;204;p19"/>
          <p:cNvSpPr/>
          <p:nvPr/>
        </p:nvSpPr>
        <p:spPr>
          <a:xfrm>
            <a:off x="1202319" y="2513708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5" name="Google Shape;205;p19"/>
          <p:cNvSpPr/>
          <p:nvPr/>
        </p:nvSpPr>
        <p:spPr>
          <a:xfrm>
            <a:off x="1756156" y="2513708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6" name="Google Shape;206;p19"/>
          <p:cNvSpPr/>
          <p:nvPr/>
        </p:nvSpPr>
        <p:spPr>
          <a:xfrm>
            <a:off x="2328152" y="2515934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7" name="Google Shape;207;p19"/>
          <p:cNvSpPr/>
          <p:nvPr/>
        </p:nvSpPr>
        <p:spPr>
          <a:xfrm>
            <a:off x="916321" y="3106118"/>
            <a:ext cx="572100" cy="59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8" name="Google Shape;208;p19"/>
          <p:cNvSpPr/>
          <p:nvPr/>
        </p:nvSpPr>
        <p:spPr>
          <a:xfrm>
            <a:off x="1479238" y="3106118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9" name="Google Shape;209;p19"/>
          <p:cNvSpPr/>
          <p:nvPr/>
        </p:nvSpPr>
        <p:spPr>
          <a:xfrm>
            <a:off x="2046956" y="3106118"/>
            <a:ext cx="572100" cy="5922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0" name="Google Shape;210;p19"/>
          <p:cNvSpPr/>
          <p:nvPr/>
        </p:nvSpPr>
        <p:spPr>
          <a:xfrm>
            <a:off x="1085919" y="2099019"/>
            <a:ext cx="232800" cy="241200"/>
          </a:xfrm>
          <a:prstGeom prst="flowChartSummingJunction">
            <a:avLst/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1" name="Google Shape;211;p19"/>
          <p:cNvSpPr/>
          <p:nvPr/>
        </p:nvSpPr>
        <p:spPr>
          <a:xfrm>
            <a:off x="1651256" y="2099019"/>
            <a:ext cx="232800" cy="241200"/>
          </a:xfrm>
          <a:prstGeom prst="flowChartSummingJunction">
            <a:avLst/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2" name="Google Shape;212;p19"/>
          <p:cNvSpPr/>
          <p:nvPr/>
        </p:nvSpPr>
        <p:spPr>
          <a:xfrm>
            <a:off x="2211869" y="2099019"/>
            <a:ext cx="232800" cy="241200"/>
          </a:xfrm>
          <a:prstGeom prst="flowChartSummingJunction">
            <a:avLst/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3" name="Google Shape;213;p19"/>
          <p:cNvSpPr/>
          <p:nvPr/>
        </p:nvSpPr>
        <p:spPr>
          <a:xfrm>
            <a:off x="799969" y="2690319"/>
            <a:ext cx="232800" cy="241200"/>
          </a:xfrm>
          <a:prstGeom prst="flowChartSummingJunction">
            <a:avLst/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4" name="Google Shape;214;p19"/>
          <p:cNvSpPr/>
          <p:nvPr/>
        </p:nvSpPr>
        <p:spPr>
          <a:xfrm>
            <a:off x="1362881" y="2690319"/>
            <a:ext cx="232800" cy="241200"/>
          </a:xfrm>
          <a:prstGeom prst="flowChartSummingJunction">
            <a:avLst/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5" name="Google Shape;215;p19"/>
          <p:cNvSpPr/>
          <p:nvPr/>
        </p:nvSpPr>
        <p:spPr>
          <a:xfrm>
            <a:off x="1934881" y="2690319"/>
            <a:ext cx="232800" cy="241200"/>
          </a:xfrm>
          <a:prstGeom prst="flowChartSummingJunction">
            <a:avLst/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6" name="Google Shape;216;p19"/>
          <p:cNvSpPr/>
          <p:nvPr/>
        </p:nvSpPr>
        <p:spPr>
          <a:xfrm>
            <a:off x="2488719" y="2690319"/>
            <a:ext cx="232800" cy="241200"/>
          </a:xfrm>
          <a:prstGeom prst="flowChartSummingJunction">
            <a:avLst/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7" name="Google Shape;217;p19"/>
          <p:cNvSpPr/>
          <p:nvPr/>
        </p:nvSpPr>
        <p:spPr>
          <a:xfrm>
            <a:off x="2216594" y="3283819"/>
            <a:ext cx="232800" cy="241200"/>
          </a:xfrm>
          <a:prstGeom prst="flowChartSummingJunction">
            <a:avLst/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8" name="Google Shape;218;p19"/>
          <p:cNvSpPr/>
          <p:nvPr/>
        </p:nvSpPr>
        <p:spPr>
          <a:xfrm>
            <a:off x="1651281" y="3279369"/>
            <a:ext cx="232800" cy="241200"/>
          </a:xfrm>
          <a:prstGeom prst="flowChartSummingJunction">
            <a:avLst/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9" name="Google Shape;219;p19"/>
          <p:cNvSpPr/>
          <p:nvPr/>
        </p:nvSpPr>
        <p:spPr>
          <a:xfrm>
            <a:off x="1081194" y="3279369"/>
            <a:ext cx="232800" cy="241200"/>
          </a:xfrm>
          <a:prstGeom prst="flowChartSummingJunction">
            <a:avLst/>
          </a:prstGeom>
          <a:solidFill>
            <a:schemeClr val="lt2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0" name="Google Shape;220;p19"/>
          <p:cNvSpPr txBox="1"/>
          <p:nvPr/>
        </p:nvSpPr>
        <p:spPr>
          <a:xfrm>
            <a:off x="231325" y="1315775"/>
            <a:ext cx="32103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Before each data run at each energy, drive beam into the center of each LYSO xtal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21" name="Google Shape;22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7350" y="3750575"/>
            <a:ext cx="1563126" cy="10535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2" name="Google Shape;222;p19"/>
          <p:cNvCxnSpPr/>
          <p:nvPr/>
        </p:nvCxnSpPr>
        <p:spPr>
          <a:xfrm rot="10800000">
            <a:off x="2342775" y="3410850"/>
            <a:ext cx="1363500" cy="492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3" name="Google Shape;223;p19"/>
          <p:cNvSpPr txBox="1"/>
          <p:nvPr/>
        </p:nvSpPr>
        <p:spPr>
          <a:xfrm>
            <a:off x="418375" y="3878550"/>
            <a:ext cx="2254200" cy="9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Fit e+ energy distribution to obtain intra crystal calibration constant – verified with μ+ from beam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4" name="Google Shape;224;p19"/>
          <p:cNvSpPr txBox="1"/>
          <p:nvPr/>
        </p:nvSpPr>
        <p:spPr>
          <a:xfrm>
            <a:off x="4936775" y="1907675"/>
            <a:ext cx="23871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25" name="Google Shape;22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84735" y="1931988"/>
            <a:ext cx="2002575" cy="1504412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19"/>
          <p:cNvSpPr txBox="1"/>
          <p:nvPr/>
        </p:nvSpPr>
        <p:spPr>
          <a:xfrm>
            <a:off x="4685775" y="1385925"/>
            <a:ext cx="3210300" cy="59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Additional suppression of low energy signals in non-linear PMTs is made (~10%)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27" name="Google Shape;227;p19"/>
          <p:cNvCxnSpPr/>
          <p:nvPr/>
        </p:nvCxnSpPr>
        <p:spPr>
          <a:xfrm flipH="1">
            <a:off x="5660425" y="2621350"/>
            <a:ext cx="1722600" cy="447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8" name="Google Shape;228;p19"/>
          <p:cNvSpPr txBox="1"/>
          <p:nvPr/>
        </p:nvSpPr>
        <p:spPr>
          <a:xfrm>
            <a:off x="7156600" y="2621350"/>
            <a:ext cx="1717800" cy="57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We overestimate low-energy signals by calibrating on high energy signals</a:t>
            </a:r>
            <a:endParaRPr sz="1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29" name="Google Shape;229;p19"/>
          <p:cNvCxnSpPr/>
          <p:nvPr/>
        </p:nvCxnSpPr>
        <p:spPr>
          <a:xfrm flipH="1">
            <a:off x="5483075" y="2070100"/>
            <a:ext cx="1486500" cy="1132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pic>
        <p:nvPicPr>
          <p:cNvPr id="230" name="Google Shape;230;p19"/>
          <p:cNvPicPr preferRelativeResize="0"/>
          <p:nvPr/>
        </p:nvPicPr>
        <p:blipFill rotWithShape="1">
          <a:blip r:embed="rId5">
            <a:alphaModFix/>
          </a:blip>
          <a:srcRect b="0" l="0" r="7774" t="6173"/>
          <a:stretch/>
        </p:blipFill>
        <p:spPr>
          <a:xfrm>
            <a:off x="5227100" y="3750575"/>
            <a:ext cx="1717800" cy="1176325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19"/>
          <p:cNvSpPr/>
          <p:nvPr/>
        </p:nvSpPr>
        <p:spPr>
          <a:xfrm>
            <a:off x="5382050" y="3794875"/>
            <a:ext cx="1563000" cy="315000"/>
          </a:xfrm>
          <a:prstGeom prst="rect">
            <a:avLst/>
          </a:prstGeom>
          <a:solidFill>
            <a:srgbClr val="F9BCBC">
              <a:alpha val="538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2" name="Google Shape;232;p19"/>
          <p:cNvSpPr/>
          <p:nvPr/>
        </p:nvSpPr>
        <p:spPr>
          <a:xfrm>
            <a:off x="5382050" y="4395175"/>
            <a:ext cx="1563000" cy="447900"/>
          </a:xfrm>
          <a:prstGeom prst="rect">
            <a:avLst/>
          </a:prstGeom>
          <a:solidFill>
            <a:srgbClr val="F9BCBC">
              <a:alpha val="538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3" name="Google Shape;233;p19"/>
          <p:cNvSpPr txBox="1"/>
          <p:nvPr/>
        </p:nvSpPr>
        <p:spPr>
          <a:xfrm>
            <a:off x="6896550" y="3843875"/>
            <a:ext cx="2002500" cy="8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Only consider pulses with peak within gate [t-15,t+35] of seed time</a:t>
            </a: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 t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4" name="Google Shape;234;p1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20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Energy resolution results</a:t>
            </a:r>
            <a:endParaRPr/>
          </a:p>
        </p:txBody>
      </p:sp>
      <p:sp>
        <p:nvSpPr>
          <p:cNvPr id="240" name="Google Shape;240;p20"/>
          <p:cNvSpPr txBox="1"/>
          <p:nvPr>
            <p:ph idx="1" type="body"/>
          </p:nvPr>
        </p:nvSpPr>
        <p:spPr>
          <a:xfrm>
            <a:off x="729450" y="2078875"/>
            <a:ext cx="38424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Energy resolution vs. energy fit:</a:t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b="1" i="1" lang="en"/>
              <a:t>𝛿E/E = a/√E + b/E + c</a:t>
            </a:r>
            <a:endParaRPr/>
          </a:p>
        </p:txBody>
      </p:sp>
      <p:sp>
        <p:nvSpPr>
          <p:cNvPr id="241" name="Google Shape;241;p2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2" name="Google Shape;24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71536" y="571925"/>
            <a:ext cx="2466826" cy="1672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04875" y="2241875"/>
            <a:ext cx="3200139" cy="2556725"/>
          </a:xfrm>
          <a:prstGeom prst="rect">
            <a:avLst/>
          </a:prstGeom>
          <a:noFill/>
          <a:ln>
            <a:noFill/>
          </a:ln>
        </p:spPr>
      </p:pic>
      <p:sp>
        <p:nvSpPr>
          <p:cNvPr id="244" name="Google Shape;244;p20"/>
          <p:cNvSpPr/>
          <p:nvPr/>
        </p:nvSpPr>
        <p:spPr>
          <a:xfrm>
            <a:off x="2867950" y="2571750"/>
            <a:ext cx="320700" cy="294000"/>
          </a:xfrm>
          <a:prstGeom prst="ellipse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5" name="Google Shape;245;p20"/>
          <p:cNvSpPr txBox="1"/>
          <p:nvPr/>
        </p:nvSpPr>
        <p:spPr>
          <a:xfrm>
            <a:off x="2611325" y="2731200"/>
            <a:ext cx="716400" cy="2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0000FF"/>
                </a:solidFill>
                <a:latin typeface="Lato"/>
                <a:ea typeface="Lato"/>
                <a:cs typeface="Lato"/>
                <a:sym typeface="Lato"/>
              </a:rPr>
              <a:t>Noise</a:t>
            </a:r>
            <a:endParaRPr b="1" i="1" sz="1300">
              <a:solidFill>
                <a:srgbClr val="00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6" name="Google Shape;246;p20"/>
          <p:cNvSpPr/>
          <p:nvPr/>
        </p:nvSpPr>
        <p:spPr>
          <a:xfrm>
            <a:off x="3231525" y="2571750"/>
            <a:ext cx="246000" cy="294000"/>
          </a:xfrm>
          <a:prstGeom prst="ellipse">
            <a:avLst/>
          </a:prstGeom>
          <a:noFill/>
          <a:ln cap="flat" cmpd="sng" w="9525">
            <a:solidFill>
              <a:srgbClr val="FF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7" name="Google Shape;247;p20"/>
          <p:cNvSpPr txBox="1"/>
          <p:nvPr/>
        </p:nvSpPr>
        <p:spPr>
          <a:xfrm>
            <a:off x="3274300" y="2731200"/>
            <a:ext cx="994500" cy="2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FF00FF"/>
                </a:solidFill>
                <a:latin typeface="Lato"/>
                <a:ea typeface="Lato"/>
                <a:cs typeface="Lato"/>
                <a:sym typeface="Lato"/>
              </a:rPr>
              <a:t>Constant</a:t>
            </a:r>
            <a:endParaRPr b="1" i="1" sz="1300">
              <a:solidFill>
                <a:srgbClr val="FF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8" name="Google Shape;248;p20"/>
          <p:cNvSpPr txBox="1"/>
          <p:nvPr/>
        </p:nvSpPr>
        <p:spPr>
          <a:xfrm>
            <a:off x="729450" y="3036400"/>
            <a:ext cx="3922500" cy="176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Only noise term and constant term are non-zero in fit: 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Lato"/>
              <a:buChar char="●"/>
            </a:pPr>
            <a:r>
              <a:rPr lang="en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Electronics noise (due to running the PMTs at low HV)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Lato"/>
              <a:buChar char="●"/>
            </a:pPr>
            <a:r>
              <a:rPr lang="en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Leakage from the array not picked up by NaI veto detectors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Lato"/>
              <a:buChar char="●"/>
            </a:pPr>
            <a:r>
              <a:rPr lang="en" sz="12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Miscalibrations</a:t>
            </a:r>
            <a:endParaRPr sz="12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9" name="Google Shape;249;p20"/>
          <p:cNvSpPr txBox="1"/>
          <p:nvPr/>
        </p:nvSpPr>
        <p:spPr>
          <a:xfrm>
            <a:off x="809550" y="1330350"/>
            <a:ext cx="3842400" cy="80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~1.8% </a:t>
            </a: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energy resolution at </a:t>
            </a:r>
            <a:r>
              <a:rPr b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70 MeV</a:t>
            </a:r>
            <a:endParaRPr b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</a:pPr>
            <a:r>
              <a:rPr lang="en"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NaI crystals used as vetos</a:t>
            </a:r>
            <a:endParaRPr sz="11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</a:pPr>
            <a:r>
              <a:rPr lang="en"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Momentum bite of beam (dp/p) &lt; 0.6%</a:t>
            </a:r>
            <a:endParaRPr sz="11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50" name="Google Shape;250;p20"/>
          <p:cNvCxnSpPr/>
          <p:nvPr/>
        </p:nvCxnSpPr>
        <p:spPr>
          <a:xfrm>
            <a:off x="2485475" y="2481525"/>
            <a:ext cx="214200" cy="341400"/>
          </a:xfrm>
          <a:prstGeom prst="straightConnector1">
            <a:avLst/>
          </a:prstGeom>
          <a:noFill/>
          <a:ln cap="flat" cmpd="sng" w="9525">
            <a:solidFill>
              <a:srgbClr val="EB56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1" name="Google Shape;251;p20"/>
          <p:cNvSpPr txBox="1"/>
          <p:nvPr/>
        </p:nvSpPr>
        <p:spPr>
          <a:xfrm>
            <a:off x="2453675" y="2285125"/>
            <a:ext cx="2460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EB5600"/>
                </a:solidFill>
                <a:latin typeface="Lato"/>
                <a:ea typeface="Lato"/>
                <a:cs typeface="Lato"/>
                <a:sym typeface="Lato"/>
              </a:rPr>
              <a:t>0</a:t>
            </a:r>
            <a:endParaRPr b="1" sz="1300">
              <a:solidFill>
                <a:srgbClr val="EB56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1"/>
          <p:cNvSpPr txBox="1"/>
          <p:nvPr>
            <p:ph type="title"/>
          </p:nvPr>
        </p:nvSpPr>
        <p:spPr>
          <a:xfrm>
            <a:off x="729450" y="5719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Muon Tomography Results</a:t>
            </a:r>
            <a:endParaRPr/>
          </a:p>
        </p:txBody>
      </p:sp>
      <p:sp>
        <p:nvSpPr>
          <p:cNvPr id="257" name="Google Shape;257;p21"/>
          <p:cNvSpPr/>
          <p:nvPr/>
        </p:nvSpPr>
        <p:spPr>
          <a:xfrm>
            <a:off x="1145138" y="2056700"/>
            <a:ext cx="3211500" cy="1176300"/>
          </a:xfrm>
          <a:prstGeom prst="rect">
            <a:avLst/>
          </a:prstGeom>
          <a:solidFill>
            <a:srgbClr val="DBD2EE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8" name="Google Shape;258;p21"/>
          <p:cNvSpPr txBox="1"/>
          <p:nvPr/>
        </p:nvSpPr>
        <p:spPr>
          <a:xfrm>
            <a:off x="710888" y="1473363"/>
            <a:ext cx="40800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Detector rotated 90 degrees and NaI removed</a:t>
            </a:r>
            <a:endParaRPr b="1" i="1"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59" name="Google Shape;259;p21"/>
          <p:cNvCxnSpPr/>
          <p:nvPr/>
        </p:nvCxnSpPr>
        <p:spPr>
          <a:xfrm flipH="1" rot="10800000">
            <a:off x="1510513" y="1935025"/>
            <a:ext cx="6000" cy="1533900"/>
          </a:xfrm>
          <a:prstGeom prst="straightConnector1">
            <a:avLst/>
          </a:prstGeom>
          <a:noFill/>
          <a:ln cap="flat" cmpd="sng" w="9525">
            <a:solidFill>
              <a:srgbClr val="1A1A1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0" name="Google Shape;260;p21"/>
          <p:cNvSpPr txBox="1"/>
          <p:nvPr/>
        </p:nvSpPr>
        <p:spPr>
          <a:xfrm>
            <a:off x="1334888" y="3535075"/>
            <a:ext cx="28320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Track light output across 6 positions along the long side of the crystals</a:t>
            </a:r>
            <a:endParaRPr b="1" i="1" sz="13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1" name="Google Shape;261;p21"/>
          <p:cNvSpPr/>
          <p:nvPr/>
        </p:nvSpPr>
        <p:spPr>
          <a:xfrm>
            <a:off x="494813" y="2056700"/>
            <a:ext cx="650400" cy="1176300"/>
          </a:xfrm>
          <a:prstGeom prst="rect">
            <a:avLst/>
          </a:prstGeom>
          <a:solidFill>
            <a:srgbClr val="EB5600"/>
          </a:solidFill>
          <a:ln cap="flat" cmpd="sng" w="9525">
            <a:solidFill>
              <a:srgbClr val="1A1A1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2" name="Google Shape;262;p21"/>
          <p:cNvSpPr txBox="1"/>
          <p:nvPr/>
        </p:nvSpPr>
        <p:spPr>
          <a:xfrm>
            <a:off x="536213" y="2479400"/>
            <a:ext cx="5676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1A1A1A"/>
                </a:solidFill>
                <a:latin typeface="Lato"/>
                <a:ea typeface="Lato"/>
                <a:cs typeface="Lato"/>
                <a:sym typeface="Lato"/>
              </a:rPr>
              <a:t>PMTs</a:t>
            </a:r>
            <a:endParaRPr b="1" i="1" sz="1300">
              <a:solidFill>
                <a:srgbClr val="1A1A1A"/>
              </a:solidFill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63" name="Google Shape;263;p21"/>
          <p:cNvCxnSpPr/>
          <p:nvPr/>
        </p:nvCxnSpPr>
        <p:spPr>
          <a:xfrm flipH="1" rot="10800000">
            <a:off x="2013113" y="1934925"/>
            <a:ext cx="6600" cy="1512600"/>
          </a:xfrm>
          <a:prstGeom prst="straightConnector1">
            <a:avLst/>
          </a:prstGeom>
          <a:noFill/>
          <a:ln cap="flat" cmpd="sng" w="9525">
            <a:solidFill>
              <a:srgbClr val="1A1A1A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4" name="Google Shape;264;p21"/>
          <p:cNvCxnSpPr/>
          <p:nvPr/>
        </p:nvCxnSpPr>
        <p:spPr>
          <a:xfrm flipH="1" rot="10800000">
            <a:off x="2515075" y="1935025"/>
            <a:ext cx="7500" cy="1533900"/>
          </a:xfrm>
          <a:prstGeom prst="straightConnector1">
            <a:avLst/>
          </a:prstGeom>
          <a:noFill/>
          <a:ln cap="flat" cmpd="sng" w="9525">
            <a:solidFill>
              <a:srgbClr val="1A1A1A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5" name="Google Shape;265;p21"/>
          <p:cNvCxnSpPr/>
          <p:nvPr/>
        </p:nvCxnSpPr>
        <p:spPr>
          <a:xfrm rot="10800000">
            <a:off x="3025663" y="1935050"/>
            <a:ext cx="3300" cy="1501800"/>
          </a:xfrm>
          <a:prstGeom prst="straightConnector1">
            <a:avLst/>
          </a:prstGeom>
          <a:noFill/>
          <a:ln cap="flat" cmpd="sng" w="9525">
            <a:solidFill>
              <a:srgbClr val="1A1A1A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6" name="Google Shape;266;p21"/>
          <p:cNvCxnSpPr/>
          <p:nvPr/>
        </p:nvCxnSpPr>
        <p:spPr>
          <a:xfrm flipH="1" rot="10800000">
            <a:off x="3520863" y="1934925"/>
            <a:ext cx="7800" cy="1512600"/>
          </a:xfrm>
          <a:prstGeom prst="straightConnector1">
            <a:avLst/>
          </a:prstGeom>
          <a:noFill/>
          <a:ln cap="flat" cmpd="sng" w="9525">
            <a:solidFill>
              <a:srgbClr val="1A1A1A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7" name="Google Shape;267;p21"/>
          <p:cNvCxnSpPr/>
          <p:nvPr/>
        </p:nvCxnSpPr>
        <p:spPr>
          <a:xfrm flipH="1" rot="10800000">
            <a:off x="4023463" y="1935125"/>
            <a:ext cx="8100" cy="1523100"/>
          </a:xfrm>
          <a:prstGeom prst="straightConnector1">
            <a:avLst/>
          </a:prstGeom>
          <a:noFill/>
          <a:ln cap="flat" cmpd="sng" w="9525">
            <a:solidFill>
              <a:srgbClr val="1A1A1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8" name="Google Shape;268;p2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9" name="Google Shape;269;p21"/>
          <p:cNvSpPr txBox="1"/>
          <p:nvPr/>
        </p:nvSpPr>
        <p:spPr>
          <a:xfrm>
            <a:off x="2333913" y="2379300"/>
            <a:ext cx="16254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800">
                <a:solidFill>
                  <a:srgbClr val="1A1A1A"/>
                </a:solidFill>
                <a:latin typeface="Lato"/>
                <a:ea typeface="Lato"/>
                <a:cs typeface="Lato"/>
                <a:sym typeface="Lato"/>
              </a:rPr>
              <a:t>LYSO</a:t>
            </a:r>
            <a:endParaRPr b="1" i="1" sz="1800">
              <a:solidFill>
                <a:srgbClr val="1A1A1A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0" name="Google Shape;270;p21"/>
          <p:cNvSpPr/>
          <p:nvPr/>
        </p:nvSpPr>
        <p:spPr>
          <a:xfrm>
            <a:off x="4985250" y="934600"/>
            <a:ext cx="3261600" cy="535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71" name="Google Shape;271;p21"/>
          <p:cNvCxnSpPr/>
          <p:nvPr/>
        </p:nvCxnSpPr>
        <p:spPr>
          <a:xfrm rot="10800000">
            <a:off x="5669600" y="549675"/>
            <a:ext cx="0" cy="1379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2" name="Google Shape;272;p21"/>
          <p:cNvSpPr txBox="1"/>
          <p:nvPr/>
        </p:nvSpPr>
        <p:spPr>
          <a:xfrm>
            <a:off x="5723100" y="1036750"/>
            <a:ext cx="14757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1A1A1A"/>
                </a:solidFill>
                <a:latin typeface="Lato"/>
                <a:ea typeface="Lato"/>
                <a:cs typeface="Lato"/>
                <a:sym typeface="Lato"/>
              </a:rPr>
              <a:t>23 MeV deposit</a:t>
            </a:r>
            <a:endParaRPr b="1" i="1" sz="1300">
              <a:solidFill>
                <a:srgbClr val="1A1A1A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3" name="Google Shape;273;p21"/>
          <p:cNvSpPr txBox="1"/>
          <p:nvPr/>
        </p:nvSpPr>
        <p:spPr>
          <a:xfrm>
            <a:off x="5060100" y="1939775"/>
            <a:ext cx="17643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210 MeV/c 𝜇 </a:t>
            </a:r>
            <a:r>
              <a:rPr b="1" baseline="30000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+</a:t>
            </a:r>
            <a:endParaRPr b="1" baseline="30000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74" name="Google Shape;274;p21"/>
          <p:cNvPicPr preferRelativeResize="0"/>
          <p:nvPr/>
        </p:nvPicPr>
        <p:blipFill rotWithShape="1">
          <a:blip r:embed="rId3">
            <a:alphaModFix/>
          </a:blip>
          <a:srcRect b="3823" l="0" r="0" t="9865"/>
          <a:stretch/>
        </p:blipFill>
        <p:spPr>
          <a:xfrm>
            <a:off x="6305525" y="1586900"/>
            <a:ext cx="1795249" cy="10500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21"/>
          <p:cNvPicPr preferRelativeResize="0"/>
          <p:nvPr/>
        </p:nvPicPr>
        <p:blipFill rotWithShape="1">
          <a:blip r:embed="rId4">
            <a:alphaModFix/>
          </a:blip>
          <a:srcRect b="0" l="0" r="0" t="6200"/>
          <a:stretch/>
        </p:blipFill>
        <p:spPr>
          <a:xfrm>
            <a:off x="5060100" y="2637000"/>
            <a:ext cx="3186749" cy="2355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21"/>
          <p:cNvSpPr/>
          <p:nvPr/>
        </p:nvSpPr>
        <p:spPr>
          <a:xfrm>
            <a:off x="5619125" y="3526029"/>
            <a:ext cx="2468400" cy="373500"/>
          </a:xfrm>
          <a:prstGeom prst="rect">
            <a:avLst/>
          </a:prstGeom>
          <a:solidFill>
            <a:srgbClr val="DBD2EE">
              <a:alpha val="538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77" name="Google Shape;277;p21"/>
          <p:cNvCxnSpPr>
            <a:stCxn id="276" idx="0"/>
            <a:endCxn id="276" idx="2"/>
          </p:cNvCxnSpPr>
          <p:nvPr/>
        </p:nvCxnSpPr>
        <p:spPr>
          <a:xfrm>
            <a:off x="6853325" y="3526029"/>
            <a:ext cx="0" cy="373500"/>
          </a:xfrm>
          <a:prstGeom prst="straightConnector1">
            <a:avLst/>
          </a:prstGeom>
          <a:noFill/>
          <a:ln cap="flat" cmpd="sng" w="28575">
            <a:solidFill>
              <a:srgbClr val="9900FF"/>
            </a:solidFill>
            <a:prstDash val="solid"/>
            <a:round/>
            <a:headEnd len="med" w="med" type="stealth"/>
            <a:tailEnd len="med" w="med" type="stealth"/>
          </a:ln>
        </p:spPr>
      </p:cxnSp>
      <p:sp>
        <p:nvSpPr>
          <p:cNvPr id="278" name="Google Shape;278;p21"/>
          <p:cNvSpPr txBox="1"/>
          <p:nvPr/>
        </p:nvSpPr>
        <p:spPr>
          <a:xfrm>
            <a:off x="6853220" y="3627822"/>
            <a:ext cx="450900" cy="3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rgbClr val="9900FF"/>
                </a:solidFill>
                <a:latin typeface="Lato"/>
                <a:ea typeface="Lato"/>
                <a:cs typeface="Lato"/>
                <a:sym typeface="Lato"/>
              </a:rPr>
              <a:t>3%</a:t>
            </a:r>
            <a:endParaRPr b="1" i="1" sz="1300">
              <a:solidFill>
                <a:srgbClr val="9900FF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9" name="Google Shape;279;p21"/>
          <p:cNvSpPr txBox="1"/>
          <p:nvPr/>
        </p:nvSpPr>
        <p:spPr>
          <a:xfrm>
            <a:off x="5463425" y="3950100"/>
            <a:ext cx="2894100" cy="33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Longitudinal uniformity would contribute &lt; 0.2% to energy resolution</a:t>
            </a:r>
            <a:endParaRPr b="1" i="1"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AF8BC2"/>
      </a:dk1>
      <a:lt1>
        <a:srgbClr val="FFFFFF"/>
      </a:lt1>
      <a:dk2>
        <a:srgbClr val="1A1A1A"/>
      </a:dk2>
      <a:lt2>
        <a:srgbClr val="DBD2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