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20"/>
  </p:notesMasterIdLst>
  <p:sldIdLst>
    <p:sldId id="256" r:id="rId2"/>
    <p:sldId id="271" r:id="rId3"/>
    <p:sldId id="257" r:id="rId4"/>
    <p:sldId id="277" r:id="rId5"/>
    <p:sldId id="270" r:id="rId6"/>
    <p:sldId id="268" r:id="rId7"/>
    <p:sldId id="272" r:id="rId8"/>
    <p:sldId id="273" r:id="rId9"/>
    <p:sldId id="267" r:id="rId10"/>
    <p:sldId id="258" r:id="rId11"/>
    <p:sldId id="266" r:id="rId12"/>
    <p:sldId id="276" r:id="rId13"/>
    <p:sldId id="261" r:id="rId14"/>
    <p:sldId id="262" r:id="rId15"/>
    <p:sldId id="263" r:id="rId16"/>
    <p:sldId id="274" r:id="rId17"/>
    <p:sldId id="275" r:id="rId18"/>
    <p:sldId id="259" r:id="rId19"/>
  </p:sldIdLst>
  <p:sldSz cx="9144000" cy="5143500" type="screen16x9"/>
  <p:notesSz cx="6858000" cy="9144000"/>
  <p:embeddedFontLst>
    <p:embeddedFont>
      <p:font typeface="Cambria Math" panose="02040503050406030204" pitchFamily="18" charset="0"/>
      <p:regular r:id="rId21"/>
    </p:embeddedFont>
    <p:embeddedFont>
      <p:font typeface="Lato" panose="020F0502020204030203" pitchFamily="34" charset="0"/>
      <p:regular r:id="rId22"/>
      <p:bold r:id="rId23"/>
      <p:italic r:id="rId24"/>
      <p:boldItalic r:id="rId25"/>
    </p:embeddedFont>
    <p:embeddedFont>
      <p:font typeface="Raleway" pitchFamily="2"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0" autoAdjust="0"/>
    <p:restoredTop sz="84730" autoAdjust="0"/>
  </p:normalViewPr>
  <p:slideViewPr>
    <p:cSldViewPr snapToGrid="0">
      <p:cViewPr>
        <p:scale>
          <a:sx n="115" d="100"/>
          <a:sy n="115" d="100"/>
        </p:scale>
        <p:origin x="847" y="28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Effective solid angle</a:t>
            </a:r>
          </a:p>
        </p:txBody>
      </p:sp>
    </p:spTree>
    <p:extLst>
      <p:ext uri="{BB962C8B-B14F-4D97-AF65-F5344CB8AC3E}">
        <p14:creationId xmlns:p14="http://schemas.microsoft.com/office/powerpoint/2010/main" val="7388681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890716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Systematic count of </a:t>
            </a:r>
            <a:r>
              <a:rPr lang="en-US" dirty="0" err="1"/>
              <a:t>PiBeta</a:t>
            </a:r>
            <a:r>
              <a:rPr lang="en-US" dirty="0"/>
              <a:t> events was not a significant uncertainty in the previous experiment. It seems our LYSO calorimeter would be able to count these similarly well. Additionally, we expect the PIONEER ATAR to be able to see the </a:t>
            </a:r>
            <a:r>
              <a:rPr lang="en-US" dirty="0" err="1"/>
              <a:t>pibeta</a:t>
            </a:r>
            <a:r>
              <a:rPr lang="en-US" dirty="0"/>
              <a:t> positron, increasing our confidence in this count. Simulations will be run this summer to confirm this. </a:t>
            </a:r>
          </a:p>
        </p:txBody>
      </p:sp>
    </p:spTree>
    <p:extLst>
      <p:ext uri="{BB962C8B-B14F-4D97-AF65-F5344CB8AC3E}">
        <p14:creationId xmlns:p14="http://schemas.microsoft.com/office/powerpoint/2010/main" val="943799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Current </a:t>
            </a:r>
            <a:r>
              <a:rPr lang="en-US" dirty="0" err="1"/>
              <a:t>pienu</a:t>
            </a:r>
            <a:r>
              <a:rPr lang="en-US" dirty="0"/>
              <a:t> </a:t>
            </a:r>
            <a:r>
              <a:rPr lang="en-US" dirty="0" err="1"/>
              <a:t>measuremnt</a:t>
            </a:r>
            <a:endParaRPr lang="en-US" dirty="0"/>
          </a:p>
        </p:txBody>
      </p:sp>
    </p:spTree>
    <p:extLst>
      <p:ext uri="{BB962C8B-B14F-4D97-AF65-F5344CB8AC3E}">
        <p14:creationId xmlns:p14="http://schemas.microsoft.com/office/powerpoint/2010/main" val="24860752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141049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2173398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2"/>
        </a:solidFill>
        <a:effectLst/>
      </p:bgPr>
    </p:bg>
    <p:spTree>
      <p:nvGrpSpPr>
        <p:cNvPr id="1"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i="1"/>
              <a:t>PIONEER Collaboration</a:t>
            </a:r>
            <a:endParaRPr i="1"/>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Google Shape;14;p2"/>
          <p:cNvSpPr txBox="1">
            <a:spLocks noGrp="1"/>
          </p:cNvSpPr>
          <p:nvPr>
            <p:ph type="ctrTitle"/>
          </p:nvPr>
        </p:nvSpPr>
        <p:spPr>
          <a:xfrm>
            <a:off x="729450" y="1322450"/>
            <a:ext cx="7688100" cy="1664700"/>
          </a:xfrm>
          <a:prstGeom prst="rect">
            <a:avLst/>
          </a:prstGeom>
        </p:spPr>
        <p:txBody>
          <a:bodyPr spcFirstLastPara="1" wrap="square" lIns="91425" tIns="91425" rIns="91425" bIns="91425" anchor="t" anchorCtr="0">
            <a:normAutofit/>
          </a:bodyPr>
          <a:lstStyle>
            <a:lvl1pPr lvl="0" rtl="0">
              <a:spcBef>
                <a:spcPts val="0"/>
              </a:spcBef>
              <a:spcAft>
                <a:spcPts val="0"/>
              </a:spcAft>
              <a:buSzPts val="4200"/>
              <a:buNone/>
              <a:defRPr sz="4200"/>
            </a:lvl1pPr>
            <a:lvl2pPr lvl="1" rtl="0">
              <a:spcBef>
                <a:spcPts val="0"/>
              </a:spcBef>
              <a:spcAft>
                <a:spcPts val="0"/>
              </a:spcAft>
              <a:buSzPts val="4200"/>
              <a:buNone/>
              <a:defRPr sz="4200"/>
            </a:lvl2pPr>
            <a:lvl3pPr lvl="2" rtl="0">
              <a:spcBef>
                <a:spcPts val="0"/>
              </a:spcBef>
              <a:spcAft>
                <a:spcPts val="0"/>
              </a:spcAft>
              <a:buSzPts val="4200"/>
              <a:buNone/>
              <a:defRPr sz="4200"/>
            </a:lvl3pPr>
            <a:lvl4pPr lvl="3" rtl="0">
              <a:spcBef>
                <a:spcPts val="0"/>
              </a:spcBef>
              <a:spcAft>
                <a:spcPts val="0"/>
              </a:spcAft>
              <a:buSzPts val="4200"/>
              <a:buNone/>
              <a:defRPr sz="4200"/>
            </a:lvl4pPr>
            <a:lvl5pPr lvl="4" rtl="0">
              <a:spcBef>
                <a:spcPts val="0"/>
              </a:spcBef>
              <a:spcAft>
                <a:spcPts val="0"/>
              </a:spcAft>
              <a:buSzPts val="4200"/>
              <a:buNone/>
              <a:defRPr sz="4200"/>
            </a:lvl5pPr>
            <a:lvl6pPr lvl="5" rtl="0">
              <a:spcBef>
                <a:spcPts val="0"/>
              </a:spcBef>
              <a:spcAft>
                <a:spcPts val="0"/>
              </a:spcAft>
              <a:buSzPts val="4200"/>
              <a:buNone/>
              <a:defRPr sz="4200"/>
            </a:lvl6pPr>
            <a:lvl7pPr lvl="6" rtl="0">
              <a:spcBef>
                <a:spcPts val="0"/>
              </a:spcBef>
              <a:spcAft>
                <a:spcPts val="0"/>
              </a:spcAft>
              <a:buSzPts val="4200"/>
              <a:buNone/>
              <a:defRPr sz="4200"/>
            </a:lvl7pPr>
            <a:lvl8pPr lvl="7" rtl="0">
              <a:spcBef>
                <a:spcPts val="0"/>
              </a:spcBef>
              <a:spcAft>
                <a:spcPts val="0"/>
              </a:spcAft>
              <a:buSzPts val="4200"/>
              <a:buNone/>
              <a:defRPr sz="4200"/>
            </a:lvl8pPr>
            <a:lvl9pPr lvl="8" rtl="0">
              <a:spcBef>
                <a:spcPts val="0"/>
              </a:spcBef>
              <a:spcAft>
                <a:spcPts val="0"/>
              </a:spcAft>
              <a:buSzPts val="4200"/>
              <a:buNone/>
              <a:defRPr sz="4200"/>
            </a:lvl9pPr>
          </a:lstStyle>
          <a:p>
            <a:r>
              <a:rPr lang="en-US"/>
              <a:t>Click to edit Master title style</a:t>
            </a:r>
            <a:endParaRPr/>
          </a:p>
        </p:txBody>
      </p:sp>
      <p:sp>
        <p:nvSpPr>
          <p:cNvPr id="15" name="Google Shape;15;p2"/>
          <p:cNvSpPr txBox="1">
            <a:spLocks noGrp="1"/>
          </p:cNvSpPr>
          <p:nvPr>
            <p:ph type="subTitle" idx="1"/>
          </p:nvPr>
        </p:nvSpPr>
        <p:spPr>
          <a:xfrm>
            <a:off x="729627" y="3172900"/>
            <a:ext cx="7688100" cy="5412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SzPts val="1600"/>
              <a:buNone/>
              <a:defRPr sz="16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a:r>
              <a:rPr lang="en-US"/>
              <a:t>Click to edit Master subtitle style</a:t>
            </a:r>
            <a:endParaRPr/>
          </a:p>
        </p:txBody>
      </p:sp>
      <p:sp>
        <p:nvSpPr>
          <p:cNvPr id="16" name="Google Shape;16;p2"/>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77"/>
        <p:cNvGrpSpPr/>
        <p:nvPr/>
      </p:nvGrpSpPr>
      <p:grpSpPr>
        <a:xfrm>
          <a:off x="0" y="0"/>
          <a:ext cx="0" cy="0"/>
          <a:chOff x="0" y="0"/>
          <a:chExt cx="0" cy="0"/>
        </a:xfrm>
      </p:grpSpPr>
      <p:grpSp>
        <p:nvGrpSpPr>
          <p:cNvPr id="78" name="Google Shape;78;p11"/>
          <p:cNvGrpSpPr/>
          <p:nvPr/>
        </p:nvGrpSpPr>
        <p:grpSpPr>
          <a:xfrm>
            <a:off x="830392" y="4169130"/>
            <a:ext cx="745763" cy="45826"/>
            <a:chOff x="4580561" y="2589004"/>
            <a:chExt cx="1064464" cy="25200"/>
          </a:xfrm>
        </p:grpSpPr>
        <p:sp>
          <p:nvSpPr>
            <p:cNvPr id="79" name="Google Shape;79;p11"/>
            <p:cNvSpPr/>
            <p:nvPr/>
          </p:nvSpPr>
          <p:spPr>
            <a:xfrm rot="-5400000">
              <a:off x="5366325" y="2335504"/>
              <a:ext cx="25200" cy="532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1"/>
            <p:cNvSpPr/>
            <p:nvPr/>
          </p:nvSpPr>
          <p:spPr>
            <a:xfrm rot="-5400000">
              <a:off x="4836311" y="2333254"/>
              <a:ext cx="25200" cy="536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 name="Google Shape;81;p11"/>
          <p:cNvSpPr txBox="1">
            <a:spLocks noGrp="1"/>
          </p:cNvSpPr>
          <p:nvPr>
            <p:ph type="title" hasCustomPrompt="1"/>
          </p:nvPr>
        </p:nvSpPr>
        <p:spPr>
          <a:xfrm>
            <a:off x="729450" y="733950"/>
            <a:ext cx="7688400" cy="12447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1"/>
              </a:buClr>
              <a:buSzPts val="8000"/>
              <a:buNone/>
              <a:defRPr sz="8000">
                <a:solidFill>
                  <a:schemeClr val="lt1"/>
                </a:solidFill>
              </a:defRPr>
            </a:lvl1pPr>
            <a:lvl2pPr lvl="1" rtl="0">
              <a:spcBef>
                <a:spcPts val="0"/>
              </a:spcBef>
              <a:spcAft>
                <a:spcPts val="0"/>
              </a:spcAft>
              <a:buClr>
                <a:schemeClr val="lt1"/>
              </a:buClr>
              <a:buSzPts val="8000"/>
              <a:buNone/>
              <a:defRPr sz="8000">
                <a:solidFill>
                  <a:schemeClr val="lt1"/>
                </a:solidFill>
              </a:defRPr>
            </a:lvl2pPr>
            <a:lvl3pPr lvl="2" rtl="0">
              <a:spcBef>
                <a:spcPts val="0"/>
              </a:spcBef>
              <a:spcAft>
                <a:spcPts val="0"/>
              </a:spcAft>
              <a:buClr>
                <a:schemeClr val="lt1"/>
              </a:buClr>
              <a:buSzPts val="8000"/>
              <a:buNone/>
              <a:defRPr sz="8000">
                <a:solidFill>
                  <a:schemeClr val="lt1"/>
                </a:solidFill>
              </a:defRPr>
            </a:lvl3pPr>
            <a:lvl4pPr lvl="3" rtl="0">
              <a:spcBef>
                <a:spcPts val="0"/>
              </a:spcBef>
              <a:spcAft>
                <a:spcPts val="0"/>
              </a:spcAft>
              <a:buClr>
                <a:schemeClr val="lt1"/>
              </a:buClr>
              <a:buSzPts val="8000"/>
              <a:buNone/>
              <a:defRPr sz="8000">
                <a:solidFill>
                  <a:schemeClr val="lt1"/>
                </a:solidFill>
              </a:defRPr>
            </a:lvl4pPr>
            <a:lvl5pPr lvl="4" rtl="0">
              <a:spcBef>
                <a:spcPts val="0"/>
              </a:spcBef>
              <a:spcAft>
                <a:spcPts val="0"/>
              </a:spcAft>
              <a:buClr>
                <a:schemeClr val="lt1"/>
              </a:buClr>
              <a:buSzPts val="8000"/>
              <a:buNone/>
              <a:defRPr sz="8000">
                <a:solidFill>
                  <a:schemeClr val="lt1"/>
                </a:solidFill>
              </a:defRPr>
            </a:lvl5pPr>
            <a:lvl6pPr lvl="5" rtl="0">
              <a:spcBef>
                <a:spcPts val="0"/>
              </a:spcBef>
              <a:spcAft>
                <a:spcPts val="0"/>
              </a:spcAft>
              <a:buClr>
                <a:schemeClr val="lt1"/>
              </a:buClr>
              <a:buSzPts val="8000"/>
              <a:buNone/>
              <a:defRPr sz="8000">
                <a:solidFill>
                  <a:schemeClr val="lt1"/>
                </a:solidFill>
              </a:defRPr>
            </a:lvl6pPr>
            <a:lvl7pPr lvl="6" rtl="0">
              <a:spcBef>
                <a:spcPts val="0"/>
              </a:spcBef>
              <a:spcAft>
                <a:spcPts val="0"/>
              </a:spcAft>
              <a:buClr>
                <a:schemeClr val="lt1"/>
              </a:buClr>
              <a:buSzPts val="8000"/>
              <a:buNone/>
              <a:defRPr sz="8000">
                <a:solidFill>
                  <a:schemeClr val="lt1"/>
                </a:solidFill>
              </a:defRPr>
            </a:lvl7pPr>
            <a:lvl8pPr lvl="7" rtl="0">
              <a:spcBef>
                <a:spcPts val="0"/>
              </a:spcBef>
              <a:spcAft>
                <a:spcPts val="0"/>
              </a:spcAft>
              <a:buClr>
                <a:schemeClr val="lt1"/>
              </a:buClr>
              <a:buSzPts val="8000"/>
              <a:buNone/>
              <a:defRPr sz="8000">
                <a:solidFill>
                  <a:schemeClr val="lt1"/>
                </a:solidFill>
              </a:defRPr>
            </a:lvl8pPr>
            <a:lvl9pPr lvl="8" rtl="0">
              <a:spcBef>
                <a:spcPts val="0"/>
              </a:spcBef>
              <a:spcAft>
                <a:spcPts val="0"/>
              </a:spcAft>
              <a:buClr>
                <a:schemeClr val="lt1"/>
              </a:buClr>
              <a:buSzPts val="8000"/>
              <a:buNone/>
              <a:defRPr sz="8000">
                <a:solidFill>
                  <a:schemeClr val="lt1"/>
                </a:solidFill>
              </a:defRPr>
            </a:lvl9pPr>
          </a:lstStyle>
          <a:p>
            <a:r>
              <a:t>xx%</a:t>
            </a:r>
          </a:p>
        </p:txBody>
      </p:sp>
      <p:sp>
        <p:nvSpPr>
          <p:cNvPr id="82" name="Google Shape;82;p11"/>
          <p:cNvSpPr txBox="1">
            <a:spLocks noGrp="1"/>
          </p:cNvSpPr>
          <p:nvPr>
            <p:ph type="body" idx="1"/>
          </p:nvPr>
        </p:nvSpPr>
        <p:spPr>
          <a:xfrm>
            <a:off x="729450" y="2272888"/>
            <a:ext cx="7688400" cy="1580400"/>
          </a:xfrm>
          <a:prstGeom prst="rect">
            <a:avLst/>
          </a:prstGeom>
        </p:spPr>
        <p:txBody>
          <a:bodyPr spcFirstLastPara="1" wrap="square" lIns="91425" tIns="91425" rIns="91425" bIns="91425" anchor="t" anchorCtr="0">
            <a:normAutofit/>
          </a:bodyPr>
          <a:lstStyle>
            <a:lvl1pPr marL="457200" lvl="0" indent="-311150" rtl="0">
              <a:spcBef>
                <a:spcPts val="0"/>
              </a:spcBef>
              <a:spcAft>
                <a:spcPts val="0"/>
              </a:spcAft>
              <a:buClr>
                <a:schemeClr val="lt1"/>
              </a:buClr>
              <a:buSzPts val="1300"/>
              <a:buChar char="●"/>
              <a:defRPr>
                <a:solidFill>
                  <a:schemeClr val="lt1"/>
                </a:solidFill>
              </a:defRPr>
            </a:lvl1pPr>
            <a:lvl2pPr marL="914400" lvl="1" indent="-298450" rtl="0">
              <a:spcBef>
                <a:spcPts val="0"/>
              </a:spcBef>
              <a:spcAft>
                <a:spcPts val="0"/>
              </a:spcAft>
              <a:buClr>
                <a:schemeClr val="lt1"/>
              </a:buClr>
              <a:buSzPts val="1100"/>
              <a:buChar char="○"/>
              <a:defRPr>
                <a:solidFill>
                  <a:schemeClr val="lt1"/>
                </a:solidFill>
              </a:defRPr>
            </a:lvl2pPr>
            <a:lvl3pPr marL="1371600" lvl="2" indent="-298450" rtl="0">
              <a:spcBef>
                <a:spcPts val="0"/>
              </a:spcBef>
              <a:spcAft>
                <a:spcPts val="0"/>
              </a:spcAft>
              <a:buClr>
                <a:schemeClr val="lt1"/>
              </a:buClr>
              <a:buSzPts val="1100"/>
              <a:buChar char="■"/>
              <a:defRPr>
                <a:solidFill>
                  <a:schemeClr val="lt1"/>
                </a:solidFill>
              </a:defRPr>
            </a:lvl3pPr>
            <a:lvl4pPr marL="1828800" lvl="3" indent="-298450" rtl="0">
              <a:spcBef>
                <a:spcPts val="0"/>
              </a:spcBef>
              <a:spcAft>
                <a:spcPts val="0"/>
              </a:spcAft>
              <a:buClr>
                <a:schemeClr val="lt1"/>
              </a:buClr>
              <a:buSzPts val="1100"/>
              <a:buChar char="●"/>
              <a:defRPr>
                <a:solidFill>
                  <a:schemeClr val="lt1"/>
                </a:solidFill>
              </a:defRPr>
            </a:lvl4pPr>
            <a:lvl5pPr marL="2286000" lvl="4" indent="-298450" rtl="0">
              <a:spcBef>
                <a:spcPts val="0"/>
              </a:spcBef>
              <a:spcAft>
                <a:spcPts val="0"/>
              </a:spcAft>
              <a:buClr>
                <a:schemeClr val="lt1"/>
              </a:buClr>
              <a:buSzPts val="1100"/>
              <a:buChar char="○"/>
              <a:defRPr>
                <a:solidFill>
                  <a:schemeClr val="lt1"/>
                </a:solidFill>
              </a:defRPr>
            </a:lvl5pPr>
            <a:lvl6pPr marL="2743200" lvl="5" indent="-298450" rtl="0">
              <a:spcBef>
                <a:spcPts val="0"/>
              </a:spcBef>
              <a:spcAft>
                <a:spcPts val="0"/>
              </a:spcAft>
              <a:buClr>
                <a:schemeClr val="lt1"/>
              </a:buClr>
              <a:buSzPts val="1100"/>
              <a:buChar char="■"/>
              <a:defRPr>
                <a:solidFill>
                  <a:schemeClr val="lt1"/>
                </a:solidFill>
              </a:defRPr>
            </a:lvl6pPr>
            <a:lvl7pPr marL="3200400" lvl="6" indent="-298450" rtl="0">
              <a:spcBef>
                <a:spcPts val="0"/>
              </a:spcBef>
              <a:spcAft>
                <a:spcPts val="0"/>
              </a:spcAft>
              <a:buClr>
                <a:schemeClr val="lt1"/>
              </a:buClr>
              <a:buSzPts val="1100"/>
              <a:buChar char="●"/>
              <a:defRPr>
                <a:solidFill>
                  <a:schemeClr val="lt1"/>
                </a:solidFill>
              </a:defRPr>
            </a:lvl7pPr>
            <a:lvl8pPr marL="3657600" lvl="7" indent="-298450" rtl="0">
              <a:spcBef>
                <a:spcPts val="0"/>
              </a:spcBef>
              <a:spcAft>
                <a:spcPts val="0"/>
              </a:spcAft>
              <a:buClr>
                <a:schemeClr val="lt1"/>
              </a:buClr>
              <a:buSzPts val="1100"/>
              <a:buChar char="○"/>
              <a:defRPr>
                <a:solidFill>
                  <a:schemeClr val="lt1"/>
                </a:solidFill>
              </a:defRPr>
            </a:lvl8pPr>
            <a:lvl9pPr marL="4114800" lvl="8" indent="-298450" rtl="0">
              <a:spcBef>
                <a:spcPts val="0"/>
              </a:spcBef>
              <a:spcAft>
                <a:spcPts val="0"/>
              </a:spcAft>
              <a:buClr>
                <a:schemeClr val="lt1"/>
              </a:buClr>
              <a:buSzPts val="1100"/>
              <a:buChar char="■"/>
              <a:defRPr>
                <a:solidFill>
                  <a:schemeClr val="lt1"/>
                </a:solidFill>
              </a:defRPr>
            </a:lvl9pPr>
          </a:lstStyle>
          <a:p>
            <a:pPr lvl="0"/>
            <a:r>
              <a:rPr lang="en-US"/>
              <a:t>Click to edit Master text styles</a:t>
            </a:r>
          </a:p>
        </p:txBody>
      </p:sp>
      <p:sp>
        <p:nvSpPr>
          <p:cNvPr id="83" name="Google Shape;83;p11"/>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4"/>
        <p:cNvGrpSpPr/>
        <p:nvPr/>
      </p:nvGrpSpPr>
      <p:grpSpPr>
        <a:xfrm>
          <a:off x="0" y="0"/>
          <a:ext cx="0" cy="0"/>
          <a:chOff x="0" y="0"/>
          <a:chExt cx="0" cy="0"/>
        </a:xfrm>
      </p:grpSpPr>
      <p:sp>
        <p:nvSpPr>
          <p:cNvPr id="85" name="Google Shape;85;p12"/>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86" name="Google Shape;86;p12"/>
          <p:cNvSpPr txBox="1"/>
          <p:nvPr/>
        </p:nvSpPr>
        <p:spPr>
          <a:xfrm>
            <a:off x="68950" y="4835775"/>
            <a:ext cx="3227400" cy="279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i="1">
                <a:latin typeface="Lato"/>
                <a:ea typeface="Lato"/>
                <a:cs typeface="Lato"/>
                <a:sym typeface="Lato"/>
              </a:rPr>
              <a:t>Bradley Taylor - University of Washington </a:t>
            </a:r>
            <a:endParaRPr sz="1200" i="1">
              <a:latin typeface="Lato"/>
              <a:ea typeface="Lato"/>
              <a:cs typeface="Lato"/>
              <a:sym typeface="La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21;p3"/>
          <p:cNvSpPr txBox="1">
            <a:spLocks noGrp="1"/>
          </p:cNvSpPr>
          <p:nvPr>
            <p:ph type="title"/>
          </p:nvPr>
        </p:nvSpPr>
        <p:spPr>
          <a:xfrm>
            <a:off x="729450" y="1322450"/>
            <a:ext cx="7688400" cy="15186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r>
              <a:rPr lang="en-US"/>
              <a:t>Click to edit Master title style</a:t>
            </a:r>
            <a:endParaRPr/>
          </a:p>
        </p:txBody>
      </p:sp>
      <p:sp>
        <p:nvSpPr>
          <p:cNvPr id="22" name="Google Shape;22;p3"/>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3"/>
        <p:cNvGrpSpPr/>
        <p:nvPr/>
      </p:nvGrpSpPr>
      <p:grpSpPr>
        <a:xfrm>
          <a:off x="0" y="0"/>
          <a:ext cx="0" cy="0"/>
          <a:chOff x="0" y="0"/>
          <a:chExt cx="0" cy="0"/>
        </a:xfrm>
      </p:grpSpPr>
      <p:sp>
        <p:nvSpPr>
          <p:cNvPr id="24" name="Google Shape;24;p4"/>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i="1"/>
              <a:t>PIONEER Collaboration</a:t>
            </a:r>
            <a:endParaRPr i="1"/>
          </a:p>
        </p:txBody>
      </p:sp>
      <p:grpSp>
        <p:nvGrpSpPr>
          <p:cNvPr id="25" name="Google Shape;25;p4"/>
          <p:cNvGrpSpPr/>
          <p:nvPr/>
        </p:nvGrpSpPr>
        <p:grpSpPr>
          <a:xfrm>
            <a:off x="830392" y="1191256"/>
            <a:ext cx="745763" cy="45826"/>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 name="Google Shape;28;p4"/>
          <p:cNvSpPr txBox="1">
            <a:spLocks noGrp="1"/>
          </p:cNvSpPr>
          <p:nvPr>
            <p:ph type="title"/>
          </p:nvPr>
        </p:nvSpPr>
        <p:spPr>
          <a:xfrm>
            <a:off x="729450" y="571925"/>
            <a:ext cx="7688700" cy="535200"/>
          </a:xfrm>
          <a:prstGeom prst="rect">
            <a:avLst/>
          </a:prstGeom>
        </p:spPr>
        <p:txBody>
          <a:bodyPr spcFirstLastPara="1" wrap="square" lIns="91425" tIns="91425" rIns="91425" bIns="91425" anchor="t" anchorCtr="0">
            <a:normAutofit/>
          </a:bodyPr>
          <a:lstStyle>
            <a:lvl1pPr lvl="0" rtl="0">
              <a:spcBef>
                <a:spcPts val="0"/>
              </a:spcBef>
              <a:spcAft>
                <a:spcPts val="0"/>
              </a:spcAft>
              <a:buSzPts val="2600"/>
              <a:buNone/>
              <a:defRPr sz="2600"/>
            </a:lvl1pPr>
            <a:lvl2pPr lvl="1" rtl="0">
              <a:spcBef>
                <a:spcPts val="0"/>
              </a:spcBef>
              <a:spcAft>
                <a:spcPts val="0"/>
              </a:spcAft>
              <a:buSzPts val="2600"/>
              <a:buNone/>
              <a:defRPr sz="2600"/>
            </a:lvl2pPr>
            <a:lvl3pPr lvl="2" rtl="0">
              <a:spcBef>
                <a:spcPts val="0"/>
              </a:spcBef>
              <a:spcAft>
                <a:spcPts val="0"/>
              </a:spcAft>
              <a:buSzPts val="2600"/>
              <a:buNone/>
              <a:defRPr sz="2600"/>
            </a:lvl3pPr>
            <a:lvl4pPr lvl="3" rtl="0">
              <a:spcBef>
                <a:spcPts val="0"/>
              </a:spcBef>
              <a:spcAft>
                <a:spcPts val="0"/>
              </a:spcAft>
              <a:buSzPts val="2600"/>
              <a:buNone/>
              <a:defRPr sz="2600"/>
            </a:lvl4pPr>
            <a:lvl5pPr lvl="4" rtl="0">
              <a:spcBef>
                <a:spcPts val="0"/>
              </a:spcBef>
              <a:spcAft>
                <a:spcPts val="0"/>
              </a:spcAft>
              <a:buSzPts val="2600"/>
              <a:buNone/>
              <a:defRPr sz="2600"/>
            </a:lvl5pPr>
            <a:lvl6pPr lvl="5" rtl="0">
              <a:spcBef>
                <a:spcPts val="0"/>
              </a:spcBef>
              <a:spcAft>
                <a:spcPts val="0"/>
              </a:spcAft>
              <a:buSzPts val="2600"/>
              <a:buNone/>
              <a:defRPr sz="2600"/>
            </a:lvl6pPr>
            <a:lvl7pPr lvl="6" rtl="0">
              <a:spcBef>
                <a:spcPts val="0"/>
              </a:spcBef>
              <a:spcAft>
                <a:spcPts val="0"/>
              </a:spcAft>
              <a:buSzPts val="2600"/>
              <a:buNone/>
              <a:defRPr sz="2600"/>
            </a:lvl7pPr>
            <a:lvl8pPr lvl="7" rtl="0">
              <a:spcBef>
                <a:spcPts val="0"/>
              </a:spcBef>
              <a:spcAft>
                <a:spcPts val="0"/>
              </a:spcAft>
              <a:buSzPts val="2600"/>
              <a:buNone/>
              <a:defRPr sz="2600"/>
            </a:lvl8pPr>
            <a:lvl9pPr lvl="8" rtl="0">
              <a:spcBef>
                <a:spcPts val="0"/>
              </a:spcBef>
              <a:spcAft>
                <a:spcPts val="0"/>
              </a:spcAft>
              <a:buSzPts val="2600"/>
              <a:buNone/>
              <a:defRPr sz="2600"/>
            </a:lvl9pPr>
          </a:lstStyle>
          <a:p>
            <a:r>
              <a:rPr lang="en-US"/>
              <a:t>Click to edit Master title style</a:t>
            </a:r>
            <a:endParaRPr/>
          </a:p>
        </p:txBody>
      </p:sp>
      <p:sp>
        <p:nvSpPr>
          <p:cNvPr id="29" name="Google Shape;29;p4"/>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rmAutofit/>
          </a:bodyPr>
          <a:lstStyle>
            <a:lvl1pPr marL="457200" lvl="0" indent="-311150" rtl="0">
              <a:spcBef>
                <a:spcPts val="0"/>
              </a:spcBef>
              <a:spcAft>
                <a:spcPts val="0"/>
              </a:spcAft>
              <a:buSzPts val="1300"/>
              <a:buChar char="●"/>
              <a:defRPr/>
            </a:lvl1pPr>
            <a:lvl2pPr marL="914400" lvl="1" indent="-298450" rtl="0">
              <a:spcBef>
                <a:spcPts val="0"/>
              </a:spcBef>
              <a:spcAft>
                <a:spcPts val="0"/>
              </a:spcAft>
              <a:buSzPts val="1100"/>
              <a:buChar char="○"/>
              <a:defRPr/>
            </a:lvl2pPr>
            <a:lvl3pPr marL="1371600" lvl="2" indent="-298450" rtl="0">
              <a:spcBef>
                <a:spcPts val="0"/>
              </a:spcBef>
              <a:spcAft>
                <a:spcPts val="0"/>
              </a:spcAft>
              <a:buSzPts val="1100"/>
              <a:buChar char="■"/>
              <a:defRPr/>
            </a:lvl3pPr>
            <a:lvl4pPr marL="1828800" lvl="3" indent="-298450" rtl="0">
              <a:spcBef>
                <a:spcPts val="0"/>
              </a:spcBef>
              <a:spcAft>
                <a:spcPts val="0"/>
              </a:spcAft>
              <a:buSzPts val="1100"/>
              <a:buChar char="●"/>
              <a:defRPr/>
            </a:lvl4pPr>
            <a:lvl5pPr marL="2286000" lvl="4" indent="-298450" rtl="0">
              <a:spcBef>
                <a:spcPts val="0"/>
              </a:spcBef>
              <a:spcAft>
                <a:spcPts val="0"/>
              </a:spcAft>
              <a:buSzPts val="1100"/>
              <a:buChar char="○"/>
              <a:defRPr/>
            </a:lvl5pPr>
            <a:lvl6pPr marL="2743200" lvl="5" indent="-298450" rtl="0">
              <a:spcBef>
                <a:spcPts val="0"/>
              </a:spcBef>
              <a:spcAft>
                <a:spcPts val="0"/>
              </a:spcAft>
              <a:buSzPts val="1100"/>
              <a:buChar char="■"/>
              <a:defRPr/>
            </a:lvl6pPr>
            <a:lvl7pPr marL="3200400" lvl="6" indent="-298450" rtl="0">
              <a:spcBef>
                <a:spcPts val="0"/>
              </a:spcBef>
              <a:spcAft>
                <a:spcPts val="0"/>
              </a:spcAft>
              <a:buSzPts val="1100"/>
              <a:buChar char="●"/>
              <a:defRPr/>
            </a:lvl7pPr>
            <a:lvl8pPr marL="3657600" lvl="7" indent="-298450" rtl="0">
              <a:spcBef>
                <a:spcPts val="0"/>
              </a:spcBef>
              <a:spcAft>
                <a:spcPts val="0"/>
              </a:spcAft>
              <a:buSzPts val="1100"/>
              <a:buChar char="○"/>
              <a:defRPr/>
            </a:lvl8pPr>
            <a:lvl9pPr marL="4114800" lvl="8" indent="-298450" rtl="0">
              <a:spcBef>
                <a:spcPts val="0"/>
              </a:spcBef>
              <a:spcAft>
                <a:spcPts val="0"/>
              </a:spcAft>
              <a:buSzPts val="1100"/>
              <a:buChar char="■"/>
              <a:defRPr/>
            </a:lvl9pPr>
          </a:lstStyle>
          <a:p>
            <a:pPr lvl="0"/>
            <a:r>
              <a:rPr lang="en-US"/>
              <a:t>Click to edit Master text styles</a:t>
            </a:r>
          </a:p>
        </p:txBody>
      </p:sp>
      <p:sp>
        <p:nvSpPr>
          <p:cNvPr id="30" name="Google Shape;30;p4"/>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31" name="Google Shape;31;p4"/>
          <p:cNvSpPr txBox="1"/>
          <p:nvPr/>
        </p:nvSpPr>
        <p:spPr>
          <a:xfrm>
            <a:off x="68950" y="4835775"/>
            <a:ext cx="3227400" cy="279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i="1">
                <a:latin typeface="Lato"/>
                <a:ea typeface="Lato"/>
                <a:cs typeface="Lato"/>
                <a:sym typeface="Lato"/>
              </a:rPr>
              <a:t>Bradley Taylor - University of Washington </a:t>
            </a:r>
            <a:endParaRPr sz="1200" i="1">
              <a:latin typeface="Lato"/>
              <a:ea typeface="Lato"/>
              <a:cs typeface="Lato"/>
              <a:sym typeface="Lato"/>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2"/>
        <p:cNvGrpSpPr/>
        <p:nvPr/>
      </p:nvGrpSpPr>
      <p:grpSpPr>
        <a:xfrm>
          <a:off x="0" y="0"/>
          <a:ext cx="0" cy="0"/>
          <a:chOff x="0" y="0"/>
          <a:chExt cx="0" cy="0"/>
        </a:xfrm>
      </p:grpSpPr>
      <p:sp>
        <p:nvSpPr>
          <p:cNvPr id="33" name="Google Shape;33;p5"/>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i="1"/>
              <a:t>PIONEER Collaboration</a:t>
            </a:r>
            <a:endParaRPr i="1"/>
          </a:p>
        </p:txBody>
      </p:sp>
      <p:grpSp>
        <p:nvGrpSpPr>
          <p:cNvPr id="34" name="Google Shape;34;p5"/>
          <p:cNvGrpSpPr/>
          <p:nvPr/>
        </p:nvGrpSpPr>
        <p:grpSpPr>
          <a:xfrm>
            <a:off x="830392" y="1191256"/>
            <a:ext cx="745763" cy="45826"/>
            <a:chOff x="4580561" y="2589004"/>
            <a:chExt cx="1064464" cy="25200"/>
          </a:xfrm>
        </p:grpSpPr>
        <p:sp>
          <p:nvSpPr>
            <p:cNvPr id="35" name="Google Shape;35;p5"/>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5"/>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 name="Google Shape;37;p5"/>
          <p:cNvSpPr txBox="1">
            <a:spLocks noGrp="1"/>
          </p:cNvSpPr>
          <p:nvPr>
            <p:ph type="title"/>
          </p:nvPr>
        </p:nvSpPr>
        <p:spPr>
          <a:xfrm>
            <a:off x="727800" y="571925"/>
            <a:ext cx="7688400" cy="535200"/>
          </a:xfrm>
          <a:prstGeom prst="rect">
            <a:avLst/>
          </a:prstGeom>
        </p:spPr>
        <p:txBody>
          <a:bodyPr spcFirstLastPara="1" wrap="square" lIns="91425" tIns="91425" rIns="91425" bIns="91425" anchor="t" anchorCtr="0">
            <a:normAutofit/>
          </a:bodyPr>
          <a:lstStyle>
            <a:lvl1pPr lvl="0" rtl="0">
              <a:spcBef>
                <a:spcPts val="0"/>
              </a:spcBef>
              <a:spcAft>
                <a:spcPts val="0"/>
              </a:spcAft>
              <a:buSzPts val="2600"/>
              <a:buNone/>
              <a:defRPr sz="2600"/>
            </a:lvl1pPr>
            <a:lvl2pPr lvl="1" rtl="0">
              <a:spcBef>
                <a:spcPts val="0"/>
              </a:spcBef>
              <a:spcAft>
                <a:spcPts val="0"/>
              </a:spcAft>
              <a:buSzPts val="2600"/>
              <a:buNone/>
              <a:defRPr sz="2600"/>
            </a:lvl2pPr>
            <a:lvl3pPr lvl="2" rtl="0">
              <a:spcBef>
                <a:spcPts val="0"/>
              </a:spcBef>
              <a:spcAft>
                <a:spcPts val="0"/>
              </a:spcAft>
              <a:buSzPts val="2600"/>
              <a:buNone/>
              <a:defRPr sz="2600"/>
            </a:lvl3pPr>
            <a:lvl4pPr lvl="3" rtl="0">
              <a:spcBef>
                <a:spcPts val="0"/>
              </a:spcBef>
              <a:spcAft>
                <a:spcPts val="0"/>
              </a:spcAft>
              <a:buSzPts val="2600"/>
              <a:buNone/>
              <a:defRPr sz="2600"/>
            </a:lvl4pPr>
            <a:lvl5pPr lvl="4" rtl="0">
              <a:spcBef>
                <a:spcPts val="0"/>
              </a:spcBef>
              <a:spcAft>
                <a:spcPts val="0"/>
              </a:spcAft>
              <a:buSzPts val="2600"/>
              <a:buNone/>
              <a:defRPr sz="2600"/>
            </a:lvl5pPr>
            <a:lvl6pPr lvl="5" rtl="0">
              <a:spcBef>
                <a:spcPts val="0"/>
              </a:spcBef>
              <a:spcAft>
                <a:spcPts val="0"/>
              </a:spcAft>
              <a:buSzPts val="2600"/>
              <a:buNone/>
              <a:defRPr sz="2600"/>
            </a:lvl6pPr>
            <a:lvl7pPr lvl="6" rtl="0">
              <a:spcBef>
                <a:spcPts val="0"/>
              </a:spcBef>
              <a:spcAft>
                <a:spcPts val="0"/>
              </a:spcAft>
              <a:buSzPts val="2600"/>
              <a:buNone/>
              <a:defRPr sz="2600"/>
            </a:lvl7pPr>
            <a:lvl8pPr lvl="7" rtl="0">
              <a:spcBef>
                <a:spcPts val="0"/>
              </a:spcBef>
              <a:spcAft>
                <a:spcPts val="0"/>
              </a:spcAft>
              <a:buSzPts val="2600"/>
              <a:buNone/>
              <a:defRPr sz="2600"/>
            </a:lvl8pPr>
            <a:lvl9pPr lvl="8" rtl="0">
              <a:spcBef>
                <a:spcPts val="0"/>
              </a:spcBef>
              <a:spcAft>
                <a:spcPts val="0"/>
              </a:spcAft>
              <a:buSzPts val="2600"/>
              <a:buNone/>
              <a:defRPr sz="2600"/>
            </a:lvl9pPr>
          </a:lstStyle>
          <a:p>
            <a:r>
              <a:rPr lang="en-US"/>
              <a:t>Click to edit Master title style</a:t>
            </a:r>
            <a:endParaRPr/>
          </a:p>
        </p:txBody>
      </p:sp>
      <p:sp>
        <p:nvSpPr>
          <p:cNvPr id="38" name="Google Shape;38;p5"/>
          <p:cNvSpPr txBox="1">
            <a:spLocks noGrp="1"/>
          </p:cNvSpPr>
          <p:nvPr>
            <p:ph type="body" idx="1"/>
          </p:nvPr>
        </p:nvSpPr>
        <p:spPr>
          <a:xfrm>
            <a:off x="729325" y="2078875"/>
            <a:ext cx="3774300" cy="2261100"/>
          </a:xfrm>
          <a:prstGeom prst="rect">
            <a:avLst/>
          </a:prstGeom>
        </p:spPr>
        <p:txBody>
          <a:bodyPr spcFirstLastPara="1" wrap="square" lIns="91425" tIns="91425" rIns="91425" bIns="91425" anchor="t" anchorCtr="0">
            <a:normAutofit/>
          </a:bodyPr>
          <a:lstStyle>
            <a:lvl1pPr marL="457200" lvl="0" indent="-311150" rtl="0">
              <a:spcBef>
                <a:spcPts val="0"/>
              </a:spcBef>
              <a:spcAft>
                <a:spcPts val="0"/>
              </a:spcAft>
              <a:buSzPts val="1300"/>
              <a:buChar char="●"/>
              <a:defRPr/>
            </a:lvl1pPr>
            <a:lvl2pPr marL="914400" lvl="1" indent="-298450" rtl="0">
              <a:spcBef>
                <a:spcPts val="0"/>
              </a:spcBef>
              <a:spcAft>
                <a:spcPts val="0"/>
              </a:spcAft>
              <a:buSzPts val="1100"/>
              <a:buChar char="○"/>
              <a:defRPr/>
            </a:lvl2pPr>
            <a:lvl3pPr marL="1371600" lvl="2" indent="-298450" rtl="0">
              <a:spcBef>
                <a:spcPts val="0"/>
              </a:spcBef>
              <a:spcAft>
                <a:spcPts val="0"/>
              </a:spcAft>
              <a:buSzPts val="1100"/>
              <a:buChar char="■"/>
              <a:defRPr/>
            </a:lvl3pPr>
            <a:lvl4pPr marL="1828800" lvl="3" indent="-298450" rtl="0">
              <a:spcBef>
                <a:spcPts val="0"/>
              </a:spcBef>
              <a:spcAft>
                <a:spcPts val="0"/>
              </a:spcAft>
              <a:buSzPts val="1100"/>
              <a:buChar char="●"/>
              <a:defRPr/>
            </a:lvl4pPr>
            <a:lvl5pPr marL="2286000" lvl="4" indent="-298450" rtl="0">
              <a:spcBef>
                <a:spcPts val="0"/>
              </a:spcBef>
              <a:spcAft>
                <a:spcPts val="0"/>
              </a:spcAft>
              <a:buSzPts val="1100"/>
              <a:buChar char="○"/>
              <a:defRPr/>
            </a:lvl5pPr>
            <a:lvl6pPr marL="2743200" lvl="5" indent="-298450" rtl="0">
              <a:spcBef>
                <a:spcPts val="0"/>
              </a:spcBef>
              <a:spcAft>
                <a:spcPts val="0"/>
              </a:spcAft>
              <a:buSzPts val="1100"/>
              <a:buChar char="■"/>
              <a:defRPr/>
            </a:lvl6pPr>
            <a:lvl7pPr marL="3200400" lvl="6" indent="-298450" rtl="0">
              <a:spcBef>
                <a:spcPts val="0"/>
              </a:spcBef>
              <a:spcAft>
                <a:spcPts val="0"/>
              </a:spcAft>
              <a:buSzPts val="1100"/>
              <a:buChar char="●"/>
              <a:defRPr/>
            </a:lvl7pPr>
            <a:lvl8pPr marL="3657600" lvl="7" indent="-298450" rtl="0">
              <a:spcBef>
                <a:spcPts val="0"/>
              </a:spcBef>
              <a:spcAft>
                <a:spcPts val="0"/>
              </a:spcAft>
              <a:buSzPts val="1100"/>
              <a:buChar char="○"/>
              <a:defRPr/>
            </a:lvl8pPr>
            <a:lvl9pPr marL="4114800" lvl="8" indent="-298450" rtl="0">
              <a:spcBef>
                <a:spcPts val="0"/>
              </a:spcBef>
              <a:spcAft>
                <a:spcPts val="0"/>
              </a:spcAft>
              <a:buSzPts val="1100"/>
              <a:buChar char="■"/>
              <a:defRPr/>
            </a:lvl9pPr>
          </a:lstStyle>
          <a:p>
            <a:pPr lvl="0"/>
            <a:r>
              <a:rPr lang="en-US"/>
              <a:t>Click to edit Master text styles</a:t>
            </a:r>
          </a:p>
        </p:txBody>
      </p:sp>
      <p:sp>
        <p:nvSpPr>
          <p:cNvPr id="39" name="Google Shape;39;p5"/>
          <p:cNvSpPr txBox="1">
            <a:spLocks noGrp="1"/>
          </p:cNvSpPr>
          <p:nvPr>
            <p:ph type="body" idx="2"/>
          </p:nvPr>
        </p:nvSpPr>
        <p:spPr>
          <a:xfrm>
            <a:off x="4643604" y="2078875"/>
            <a:ext cx="3774300" cy="2261100"/>
          </a:xfrm>
          <a:prstGeom prst="rect">
            <a:avLst/>
          </a:prstGeom>
        </p:spPr>
        <p:txBody>
          <a:bodyPr spcFirstLastPara="1" wrap="square" lIns="91425" tIns="91425" rIns="91425" bIns="91425" anchor="t" anchorCtr="0">
            <a:normAutofit/>
          </a:bodyPr>
          <a:lstStyle>
            <a:lvl1pPr marL="457200" lvl="0" indent="-311150" rtl="0">
              <a:spcBef>
                <a:spcPts val="0"/>
              </a:spcBef>
              <a:spcAft>
                <a:spcPts val="0"/>
              </a:spcAft>
              <a:buSzPts val="1300"/>
              <a:buChar char="●"/>
              <a:defRPr/>
            </a:lvl1pPr>
            <a:lvl2pPr marL="914400" lvl="1" indent="-298450" rtl="0">
              <a:spcBef>
                <a:spcPts val="0"/>
              </a:spcBef>
              <a:spcAft>
                <a:spcPts val="0"/>
              </a:spcAft>
              <a:buSzPts val="1100"/>
              <a:buChar char="○"/>
              <a:defRPr/>
            </a:lvl2pPr>
            <a:lvl3pPr marL="1371600" lvl="2" indent="-298450" rtl="0">
              <a:spcBef>
                <a:spcPts val="0"/>
              </a:spcBef>
              <a:spcAft>
                <a:spcPts val="0"/>
              </a:spcAft>
              <a:buSzPts val="1100"/>
              <a:buChar char="■"/>
              <a:defRPr/>
            </a:lvl3pPr>
            <a:lvl4pPr marL="1828800" lvl="3" indent="-298450" rtl="0">
              <a:spcBef>
                <a:spcPts val="0"/>
              </a:spcBef>
              <a:spcAft>
                <a:spcPts val="0"/>
              </a:spcAft>
              <a:buSzPts val="1100"/>
              <a:buChar char="●"/>
              <a:defRPr/>
            </a:lvl4pPr>
            <a:lvl5pPr marL="2286000" lvl="4" indent="-298450" rtl="0">
              <a:spcBef>
                <a:spcPts val="0"/>
              </a:spcBef>
              <a:spcAft>
                <a:spcPts val="0"/>
              </a:spcAft>
              <a:buSzPts val="1100"/>
              <a:buChar char="○"/>
              <a:defRPr/>
            </a:lvl5pPr>
            <a:lvl6pPr marL="2743200" lvl="5" indent="-298450" rtl="0">
              <a:spcBef>
                <a:spcPts val="0"/>
              </a:spcBef>
              <a:spcAft>
                <a:spcPts val="0"/>
              </a:spcAft>
              <a:buSzPts val="1100"/>
              <a:buChar char="■"/>
              <a:defRPr/>
            </a:lvl6pPr>
            <a:lvl7pPr marL="3200400" lvl="6" indent="-298450" rtl="0">
              <a:spcBef>
                <a:spcPts val="0"/>
              </a:spcBef>
              <a:spcAft>
                <a:spcPts val="0"/>
              </a:spcAft>
              <a:buSzPts val="1100"/>
              <a:buChar char="●"/>
              <a:defRPr/>
            </a:lvl7pPr>
            <a:lvl8pPr marL="3657600" lvl="7" indent="-298450" rtl="0">
              <a:spcBef>
                <a:spcPts val="0"/>
              </a:spcBef>
              <a:spcAft>
                <a:spcPts val="0"/>
              </a:spcAft>
              <a:buSzPts val="1100"/>
              <a:buChar char="○"/>
              <a:defRPr/>
            </a:lvl8pPr>
            <a:lvl9pPr marL="4114800" lvl="8" indent="-298450" rtl="0">
              <a:spcBef>
                <a:spcPts val="0"/>
              </a:spcBef>
              <a:spcAft>
                <a:spcPts val="0"/>
              </a:spcAft>
              <a:buSzPts val="1100"/>
              <a:buChar char="■"/>
              <a:defRPr/>
            </a:lvl9pPr>
          </a:lstStyle>
          <a:p>
            <a:pPr lvl="0"/>
            <a:r>
              <a:rPr lang="en-US"/>
              <a:t>Click to edit Master text styles</a:t>
            </a:r>
          </a:p>
        </p:txBody>
      </p:sp>
      <p:sp>
        <p:nvSpPr>
          <p:cNvPr id="40" name="Google Shape;40;p5"/>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41" name="Google Shape;41;p5"/>
          <p:cNvSpPr txBox="1"/>
          <p:nvPr/>
        </p:nvSpPr>
        <p:spPr>
          <a:xfrm>
            <a:off x="68950" y="4835775"/>
            <a:ext cx="3227400" cy="279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i="1">
                <a:latin typeface="Lato"/>
                <a:ea typeface="Lato"/>
                <a:cs typeface="Lato"/>
                <a:sym typeface="Lato"/>
              </a:rPr>
              <a:t>Bradley Taylor - University of Washington </a:t>
            </a:r>
            <a:endParaRPr sz="1200" i="1">
              <a:latin typeface="Lato"/>
              <a:ea typeface="Lato"/>
              <a:cs typeface="Lato"/>
              <a:sym typeface="Lato"/>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2"/>
        <p:cNvGrpSpPr/>
        <p:nvPr/>
      </p:nvGrpSpPr>
      <p:grpSpPr>
        <a:xfrm>
          <a:off x="0" y="0"/>
          <a:ext cx="0" cy="0"/>
          <a:chOff x="0" y="0"/>
          <a:chExt cx="0" cy="0"/>
        </a:xfrm>
      </p:grpSpPr>
      <p:sp>
        <p:nvSpPr>
          <p:cNvPr id="43" name="Google Shape;43;p6"/>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i="1"/>
              <a:t>PIONEER Collaboration</a:t>
            </a:r>
            <a:endParaRPr i="1"/>
          </a:p>
        </p:txBody>
      </p:sp>
      <p:grpSp>
        <p:nvGrpSpPr>
          <p:cNvPr id="44" name="Google Shape;44;p6"/>
          <p:cNvGrpSpPr/>
          <p:nvPr/>
        </p:nvGrpSpPr>
        <p:grpSpPr>
          <a:xfrm>
            <a:off x="830392" y="1191256"/>
            <a:ext cx="745763" cy="45826"/>
            <a:chOff x="4580561" y="2589004"/>
            <a:chExt cx="1064464" cy="25200"/>
          </a:xfrm>
        </p:grpSpPr>
        <p:sp>
          <p:nvSpPr>
            <p:cNvPr id="45" name="Google Shape;45;p6"/>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6"/>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 name="Google Shape;47;p6"/>
          <p:cNvSpPr txBox="1">
            <a:spLocks noGrp="1"/>
          </p:cNvSpPr>
          <p:nvPr>
            <p:ph type="title"/>
          </p:nvPr>
        </p:nvSpPr>
        <p:spPr>
          <a:xfrm>
            <a:off x="727800" y="594575"/>
            <a:ext cx="7688400" cy="535200"/>
          </a:xfrm>
          <a:prstGeom prst="rect">
            <a:avLst/>
          </a:prstGeom>
        </p:spPr>
        <p:txBody>
          <a:bodyPr spcFirstLastPara="1" wrap="square" lIns="91425" tIns="91425" rIns="91425" bIns="91425" anchor="t" anchorCtr="0">
            <a:normAutofit/>
          </a:bodyPr>
          <a:lstStyle>
            <a:lvl1pPr lvl="0" rtl="0">
              <a:spcBef>
                <a:spcPts val="0"/>
              </a:spcBef>
              <a:spcAft>
                <a:spcPts val="0"/>
              </a:spcAft>
              <a:buSzPts val="2600"/>
              <a:buNone/>
              <a:defRPr sz="2600"/>
            </a:lvl1pPr>
            <a:lvl2pPr lvl="1" rtl="0">
              <a:spcBef>
                <a:spcPts val="0"/>
              </a:spcBef>
              <a:spcAft>
                <a:spcPts val="0"/>
              </a:spcAft>
              <a:buSzPts val="2600"/>
              <a:buNone/>
              <a:defRPr sz="2600"/>
            </a:lvl2pPr>
            <a:lvl3pPr lvl="2" rtl="0">
              <a:spcBef>
                <a:spcPts val="0"/>
              </a:spcBef>
              <a:spcAft>
                <a:spcPts val="0"/>
              </a:spcAft>
              <a:buSzPts val="2600"/>
              <a:buNone/>
              <a:defRPr sz="2600"/>
            </a:lvl3pPr>
            <a:lvl4pPr lvl="3" rtl="0">
              <a:spcBef>
                <a:spcPts val="0"/>
              </a:spcBef>
              <a:spcAft>
                <a:spcPts val="0"/>
              </a:spcAft>
              <a:buSzPts val="2600"/>
              <a:buNone/>
              <a:defRPr sz="2600"/>
            </a:lvl4pPr>
            <a:lvl5pPr lvl="4" rtl="0">
              <a:spcBef>
                <a:spcPts val="0"/>
              </a:spcBef>
              <a:spcAft>
                <a:spcPts val="0"/>
              </a:spcAft>
              <a:buSzPts val="2600"/>
              <a:buNone/>
              <a:defRPr sz="2600"/>
            </a:lvl5pPr>
            <a:lvl6pPr lvl="5" rtl="0">
              <a:spcBef>
                <a:spcPts val="0"/>
              </a:spcBef>
              <a:spcAft>
                <a:spcPts val="0"/>
              </a:spcAft>
              <a:buSzPts val="2600"/>
              <a:buNone/>
              <a:defRPr sz="2600"/>
            </a:lvl6pPr>
            <a:lvl7pPr lvl="6" rtl="0">
              <a:spcBef>
                <a:spcPts val="0"/>
              </a:spcBef>
              <a:spcAft>
                <a:spcPts val="0"/>
              </a:spcAft>
              <a:buSzPts val="2600"/>
              <a:buNone/>
              <a:defRPr sz="2600"/>
            </a:lvl7pPr>
            <a:lvl8pPr lvl="7" rtl="0">
              <a:spcBef>
                <a:spcPts val="0"/>
              </a:spcBef>
              <a:spcAft>
                <a:spcPts val="0"/>
              </a:spcAft>
              <a:buSzPts val="2600"/>
              <a:buNone/>
              <a:defRPr sz="2600"/>
            </a:lvl8pPr>
            <a:lvl9pPr lvl="8" rtl="0">
              <a:spcBef>
                <a:spcPts val="0"/>
              </a:spcBef>
              <a:spcAft>
                <a:spcPts val="0"/>
              </a:spcAft>
              <a:buSzPts val="2600"/>
              <a:buNone/>
              <a:defRPr sz="2600"/>
            </a:lvl9pPr>
          </a:lstStyle>
          <a:p>
            <a:r>
              <a:rPr lang="en-US"/>
              <a:t>Click to edit Master title style</a:t>
            </a:r>
            <a:endParaRPr/>
          </a:p>
        </p:txBody>
      </p:sp>
      <p:sp>
        <p:nvSpPr>
          <p:cNvPr id="48" name="Google Shape;48;p6"/>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49" name="Google Shape;49;p6"/>
          <p:cNvSpPr txBox="1"/>
          <p:nvPr/>
        </p:nvSpPr>
        <p:spPr>
          <a:xfrm>
            <a:off x="68950" y="4835775"/>
            <a:ext cx="3227400" cy="279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i="1">
                <a:latin typeface="Lato"/>
                <a:ea typeface="Lato"/>
                <a:cs typeface="Lato"/>
                <a:sym typeface="Lato"/>
              </a:rPr>
              <a:t>Bradley Taylor - University of Washington </a:t>
            </a:r>
            <a:endParaRPr sz="1200" i="1">
              <a:latin typeface="Lato"/>
              <a:ea typeface="Lato"/>
              <a:cs typeface="Lato"/>
              <a:sym typeface="Lato"/>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0"/>
        <p:cNvGrpSpPr/>
        <p:nvPr/>
      </p:nvGrpSpPr>
      <p:grpSpPr>
        <a:xfrm>
          <a:off x="0" y="0"/>
          <a:ext cx="0" cy="0"/>
          <a:chOff x="0" y="0"/>
          <a:chExt cx="0" cy="0"/>
        </a:xfrm>
      </p:grpSpPr>
      <p:sp>
        <p:nvSpPr>
          <p:cNvPr id="51" name="Google Shape;51;p7"/>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i="1"/>
              <a:t>PIONEER Collaboration</a:t>
            </a:r>
            <a:endParaRPr i="1"/>
          </a:p>
        </p:txBody>
      </p:sp>
      <p:grpSp>
        <p:nvGrpSpPr>
          <p:cNvPr id="52" name="Google Shape;52;p7"/>
          <p:cNvGrpSpPr/>
          <p:nvPr/>
        </p:nvGrpSpPr>
        <p:grpSpPr>
          <a:xfrm>
            <a:off x="830392" y="1191256"/>
            <a:ext cx="745763" cy="45826"/>
            <a:chOff x="4580561" y="2589004"/>
            <a:chExt cx="1064464" cy="25200"/>
          </a:xfrm>
        </p:grpSpPr>
        <p:sp>
          <p:nvSpPr>
            <p:cNvPr id="53" name="Google Shape;53;p7"/>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7"/>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 name="Google Shape;55;p7"/>
          <p:cNvSpPr txBox="1">
            <a:spLocks noGrp="1"/>
          </p:cNvSpPr>
          <p:nvPr>
            <p:ph type="title"/>
          </p:nvPr>
        </p:nvSpPr>
        <p:spPr>
          <a:xfrm>
            <a:off x="730000" y="1318650"/>
            <a:ext cx="3300900" cy="1381500"/>
          </a:xfrm>
          <a:prstGeom prst="rect">
            <a:avLst/>
          </a:prstGeom>
        </p:spPr>
        <p:txBody>
          <a:bodyPr spcFirstLastPara="1" wrap="square" lIns="91425" tIns="91425" rIns="91425" bIns="91425" anchor="t" anchorCtr="0">
            <a:normAutofit/>
          </a:bodyPr>
          <a:lstStyle>
            <a:lvl1pPr lvl="0" rtl="0">
              <a:spcBef>
                <a:spcPts val="0"/>
              </a:spcBef>
              <a:spcAft>
                <a:spcPts val="0"/>
              </a:spcAft>
              <a:buSzPts val="2600"/>
              <a:buNone/>
              <a:defRPr sz="2600"/>
            </a:lvl1pPr>
            <a:lvl2pPr lvl="1" rtl="0">
              <a:spcBef>
                <a:spcPts val="0"/>
              </a:spcBef>
              <a:spcAft>
                <a:spcPts val="0"/>
              </a:spcAft>
              <a:buSzPts val="2600"/>
              <a:buNone/>
              <a:defRPr sz="2600"/>
            </a:lvl2pPr>
            <a:lvl3pPr lvl="2" rtl="0">
              <a:spcBef>
                <a:spcPts val="0"/>
              </a:spcBef>
              <a:spcAft>
                <a:spcPts val="0"/>
              </a:spcAft>
              <a:buSzPts val="2600"/>
              <a:buNone/>
              <a:defRPr sz="2600"/>
            </a:lvl3pPr>
            <a:lvl4pPr lvl="3" rtl="0">
              <a:spcBef>
                <a:spcPts val="0"/>
              </a:spcBef>
              <a:spcAft>
                <a:spcPts val="0"/>
              </a:spcAft>
              <a:buSzPts val="2600"/>
              <a:buNone/>
              <a:defRPr sz="2600"/>
            </a:lvl4pPr>
            <a:lvl5pPr lvl="4" rtl="0">
              <a:spcBef>
                <a:spcPts val="0"/>
              </a:spcBef>
              <a:spcAft>
                <a:spcPts val="0"/>
              </a:spcAft>
              <a:buSzPts val="2600"/>
              <a:buNone/>
              <a:defRPr sz="2600"/>
            </a:lvl5pPr>
            <a:lvl6pPr lvl="5" rtl="0">
              <a:spcBef>
                <a:spcPts val="0"/>
              </a:spcBef>
              <a:spcAft>
                <a:spcPts val="0"/>
              </a:spcAft>
              <a:buSzPts val="2600"/>
              <a:buNone/>
              <a:defRPr sz="2600"/>
            </a:lvl6pPr>
            <a:lvl7pPr lvl="6" rtl="0">
              <a:spcBef>
                <a:spcPts val="0"/>
              </a:spcBef>
              <a:spcAft>
                <a:spcPts val="0"/>
              </a:spcAft>
              <a:buSzPts val="2600"/>
              <a:buNone/>
              <a:defRPr sz="2600"/>
            </a:lvl7pPr>
            <a:lvl8pPr lvl="7" rtl="0">
              <a:spcBef>
                <a:spcPts val="0"/>
              </a:spcBef>
              <a:spcAft>
                <a:spcPts val="0"/>
              </a:spcAft>
              <a:buSzPts val="2600"/>
              <a:buNone/>
              <a:defRPr sz="2600"/>
            </a:lvl8pPr>
            <a:lvl9pPr lvl="8" rtl="0">
              <a:spcBef>
                <a:spcPts val="0"/>
              </a:spcBef>
              <a:spcAft>
                <a:spcPts val="0"/>
              </a:spcAft>
              <a:buSzPts val="2600"/>
              <a:buNone/>
              <a:defRPr sz="2600"/>
            </a:lvl9pPr>
          </a:lstStyle>
          <a:p>
            <a:r>
              <a:rPr lang="en-US"/>
              <a:t>Click to edit Master title style</a:t>
            </a:r>
            <a:endParaRPr/>
          </a:p>
        </p:txBody>
      </p:sp>
      <p:sp>
        <p:nvSpPr>
          <p:cNvPr id="56" name="Google Shape;56;p7"/>
          <p:cNvSpPr txBox="1">
            <a:spLocks noGrp="1"/>
          </p:cNvSpPr>
          <p:nvPr>
            <p:ph type="body" idx="1"/>
          </p:nvPr>
        </p:nvSpPr>
        <p:spPr>
          <a:xfrm>
            <a:off x="721225" y="2781725"/>
            <a:ext cx="3300900" cy="1597500"/>
          </a:xfrm>
          <a:prstGeom prst="rect">
            <a:avLst/>
          </a:prstGeom>
        </p:spPr>
        <p:txBody>
          <a:bodyPr spcFirstLastPara="1" wrap="square" lIns="91425" tIns="91425" rIns="91425" bIns="91425" anchor="t" anchorCtr="0">
            <a:normAutofit/>
          </a:bodyPr>
          <a:lstStyle>
            <a:lvl1pPr marL="457200" lvl="0" indent="-311150" rtl="0">
              <a:spcBef>
                <a:spcPts val="0"/>
              </a:spcBef>
              <a:spcAft>
                <a:spcPts val="0"/>
              </a:spcAft>
              <a:buSzPts val="1300"/>
              <a:buChar char="●"/>
              <a:defRPr/>
            </a:lvl1pPr>
            <a:lvl2pPr marL="914400" lvl="1" indent="-298450" rtl="0">
              <a:spcBef>
                <a:spcPts val="0"/>
              </a:spcBef>
              <a:spcAft>
                <a:spcPts val="0"/>
              </a:spcAft>
              <a:buSzPts val="1100"/>
              <a:buChar char="○"/>
              <a:defRPr/>
            </a:lvl2pPr>
            <a:lvl3pPr marL="1371600" lvl="2" indent="-298450" rtl="0">
              <a:spcBef>
                <a:spcPts val="0"/>
              </a:spcBef>
              <a:spcAft>
                <a:spcPts val="0"/>
              </a:spcAft>
              <a:buSzPts val="1100"/>
              <a:buChar char="■"/>
              <a:defRPr/>
            </a:lvl3pPr>
            <a:lvl4pPr marL="1828800" lvl="3" indent="-298450" rtl="0">
              <a:spcBef>
                <a:spcPts val="0"/>
              </a:spcBef>
              <a:spcAft>
                <a:spcPts val="0"/>
              </a:spcAft>
              <a:buSzPts val="1100"/>
              <a:buChar char="●"/>
              <a:defRPr/>
            </a:lvl4pPr>
            <a:lvl5pPr marL="2286000" lvl="4" indent="-298450" rtl="0">
              <a:spcBef>
                <a:spcPts val="0"/>
              </a:spcBef>
              <a:spcAft>
                <a:spcPts val="0"/>
              </a:spcAft>
              <a:buSzPts val="1100"/>
              <a:buChar char="○"/>
              <a:defRPr/>
            </a:lvl5pPr>
            <a:lvl6pPr marL="2743200" lvl="5" indent="-298450" rtl="0">
              <a:spcBef>
                <a:spcPts val="0"/>
              </a:spcBef>
              <a:spcAft>
                <a:spcPts val="0"/>
              </a:spcAft>
              <a:buSzPts val="1100"/>
              <a:buChar char="■"/>
              <a:defRPr/>
            </a:lvl6pPr>
            <a:lvl7pPr marL="3200400" lvl="6" indent="-298450" rtl="0">
              <a:spcBef>
                <a:spcPts val="0"/>
              </a:spcBef>
              <a:spcAft>
                <a:spcPts val="0"/>
              </a:spcAft>
              <a:buSzPts val="1100"/>
              <a:buChar char="●"/>
              <a:defRPr/>
            </a:lvl7pPr>
            <a:lvl8pPr marL="3657600" lvl="7" indent="-298450" rtl="0">
              <a:spcBef>
                <a:spcPts val="0"/>
              </a:spcBef>
              <a:spcAft>
                <a:spcPts val="0"/>
              </a:spcAft>
              <a:buSzPts val="1100"/>
              <a:buChar char="○"/>
              <a:defRPr/>
            </a:lvl8pPr>
            <a:lvl9pPr marL="4114800" lvl="8" indent="-298450" rtl="0">
              <a:spcBef>
                <a:spcPts val="0"/>
              </a:spcBef>
              <a:spcAft>
                <a:spcPts val="0"/>
              </a:spcAft>
              <a:buSzPts val="1100"/>
              <a:buChar char="■"/>
              <a:defRPr/>
            </a:lvl9pPr>
          </a:lstStyle>
          <a:p>
            <a:pPr lvl="0"/>
            <a:r>
              <a:rPr lang="en-US"/>
              <a:t>Click to edit Master text styles</a:t>
            </a:r>
          </a:p>
        </p:txBody>
      </p:sp>
      <p:sp>
        <p:nvSpPr>
          <p:cNvPr id="57" name="Google Shape;57;p7"/>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58" name="Google Shape;58;p7"/>
          <p:cNvSpPr txBox="1"/>
          <p:nvPr/>
        </p:nvSpPr>
        <p:spPr>
          <a:xfrm>
            <a:off x="68950" y="4835775"/>
            <a:ext cx="3227400" cy="279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i="1">
                <a:latin typeface="Lato"/>
                <a:ea typeface="Lato"/>
                <a:cs typeface="Lato"/>
                <a:sym typeface="Lato"/>
              </a:rPr>
              <a:t>Bradley Taylor - University of Washington </a:t>
            </a:r>
            <a:endParaRPr sz="1200" i="1">
              <a:latin typeface="Lato"/>
              <a:ea typeface="Lato"/>
              <a:cs typeface="Lato"/>
              <a:sym typeface="Lato"/>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59"/>
        <p:cNvGrpSpPr/>
        <p:nvPr/>
      </p:nvGrpSpPr>
      <p:grpSpPr>
        <a:xfrm>
          <a:off x="0" y="0"/>
          <a:ext cx="0" cy="0"/>
          <a:chOff x="0" y="0"/>
          <a:chExt cx="0" cy="0"/>
        </a:xfrm>
      </p:grpSpPr>
      <p:grpSp>
        <p:nvGrpSpPr>
          <p:cNvPr id="60" name="Google Shape;60;p8"/>
          <p:cNvGrpSpPr/>
          <p:nvPr/>
        </p:nvGrpSpPr>
        <p:grpSpPr>
          <a:xfrm>
            <a:off x="830392" y="4169130"/>
            <a:ext cx="745763" cy="45826"/>
            <a:chOff x="4580561" y="2589004"/>
            <a:chExt cx="1064464" cy="25200"/>
          </a:xfrm>
        </p:grpSpPr>
        <p:sp>
          <p:nvSpPr>
            <p:cNvPr id="61" name="Google Shape;61;p8"/>
            <p:cNvSpPr/>
            <p:nvPr/>
          </p:nvSpPr>
          <p:spPr>
            <a:xfrm rot="-5400000">
              <a:off x="5366325" y="2335504"/>
              <a:ext cx="25200" cy="532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8"/>
            <p:cNvSpPr/>
            <p:nvPr/>
          </p:nvSpPr>
          <p:spPr>
            <a:xfrm rot="-5400000">
              <a:off x="4836311" y="2333254"/>
              <a:ext cx="25200" cy="536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3" name="Google Shape;63;p8"/>
          <p:cNvSpPr txBox="1">
            <a:spLocks noGrp="1"/>
          </p:cNvSpPr>
          <p:nvPr>
            <p:ph type="title"/>
          </p:nvPr>
        </p:nvSpPr>
        <p:spPr>
          <a:xfrm>
            <a:off x="729450" y="864300"/>
            <a:ext cx="7021200" cy="2985000"/>
          </a:xfrm>
          <a:prstGeom prst="rect">
            <a:avLst/>
          </a:prstGeom>
        </p:spPr>
        <p:txBody>
          <a:bodyPr spcFirstLastPara="1" wrap="square" lIns="91425" tIns="91425" rIns="91425" bIns="91425" anchor="ctr" anchorCtr="0">
            <a:norm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r>
              <a:rPr lang="en-US"/>
              <a:t>Click to edit Master title style</a:t>
            </a:r>
            <a:endParaRPr/>
          </a:p>
        </p:txBody>
      </p:sp>
      <p:sp>
        <p:nvSpPr>
          <p:cNvPr id="64" name="Google Shape;64;p8"/>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5"/>
        <p:cNvGrpSpPr/>
        <p:nvPr/>
      </p:nvGrpSpPr>
      <p:grpSpPr>
        <a:xfrm>
          <a:off x="0" y="0"/>
          <a:ext cx="0" cy="0"/>
          <a:chOff x="0" y="0"/>
          <a:chExt cx="0" cy="0"/>
        </a:xfrm>
      </p:grpSpPr>
      <p:sp>
        <p:nvSpPr>
          <p:cNvPr id="66" name="Google Shape;66;p9"/>
          <p:cNvSpPr/>
          <p:nvPr/>
        </p:nvSpPr>
        <p:spPr>
          <a:xfrm>
            <a:off x="0" y="0"/>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7" name="Google Shape;67;p9"/>
          <p:cNvGrpSpPr/>
          <p:nvPr/>
        </p:nvGrpSpPr>
        <p:grpSpPr>
          <a:xfrm>
            <a:off x="830392" y="1191256"/>
            <a:ext cx="745763" cy="45826"/>
            <a:chOff x="4580561" y="2589004"/>
            <a:chExt cx="1064464" cy="25200"/>
          </a:xfrm>
        </p:grpSpPr>
        <p:sp>
          <p:nvSpPr>
            <p:cNvPr id="68" name="Google Shape;68;p9"/>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9"/>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0" name="Google Shape;70;p9"/>
          <p:cNvSpPr txBox="1">
            <a:spLocks noGrp="1"/>
          </p:cNvSpPr>
          <p:nvPr>
            <p:ph type="title"/>
          </p:nvPr>
        </p:nvSpPr>
        <p:spPr>
          <a:xfrm>
            <a:off x="730000" y="1318650"/>
            <a:ext cx="3300900" cy="1687200"/>
          </a:xfrm>
          <a:prstGeom prst="rect">
            <a:avLst/>
          </a:prstGeom>
        </p:spPr>
        <p:txBody>
          <a:bodyPr spcFirstLastPara="1" wrap="square" lIns="91425" tIns="91425" rIns="91425" bIns="91425" anchor="t" anchorCtr="0">
            <a:normAutofit/>
          </a:bodyPr>
          <a:lstStyle>
            <a:lvl1pPr lvl="0" rtl="0">
              <a:spcBef>
                <a:spcPts val="0"/>
              </a:spcBef>
              <a:spcAft>
                <a:spcPts val="0"/>
              </a:spcAft>
              <a:buSzPts val="2600"/>
              <a:buNone/>
              <a:defRPr sz="2600"/>
            </a:lvl1pPr>
            <a:lvl2pPr lvl="1" rtl="0">
              <a:spcBef>
                <a:spcPts val="0"/>
              </a:spcBef>
              <a:spcAft>
                <a:spcPts val="0"/>
              </a:spcAft>
              <a:buSzPts val="2600"/>
              <a:buNone/>
              <a:defRPr sz="2600"/>
            </a:lvl2pPr>
            <a:lvl3pPr lvl="2" rtl="0">
              <a:spcBef>
                <a:spcPts val="0"/>
              </a:spcBef>
              <a:spcAft>
                <a:spcPts val="0"/>
              </a:spcAft>
              <a:buSzPts val="2600"/>
              <a:buNone/>
              <a:defRPr sz="2600"/>
            </a:lvl3pPr>
            <a:lvl4pPr lvl="3" rtl="0">
              <a:spcBef>
                <a:spcPts val="0"/>
              </a:spcBef>
              <a:spcAft>
                <a:spcPts val="0"/>
              </a:spcAft>
              <a:buSzPts val="2600"/>
              <a:buNone/>
              <a:defRPr sz="2600"/>
            </a:lvl4pPr>
            <a:lvl5pPr lvl="4" rtl="0">
              <a:spcBef>
                <a:spcPts val="0"/>
              </a:spcBef>
              <a:spcAft>
                <a:spcPts val="0"/>
              </a:spcAft>
              <a:buSzPts val="2600"/>
              <a:buNone/>
              <a:defRPr sz="2600"/>
            </a:lvl5pPr>
            <a:lvl6pPr lvl="5" rtl="0">
              <a:spcBef>
                <a:spcPts val="0"/>
              </a:spcBef>
              <a:spcAft>
                <a:spcPts val="0"/>
              </a:spcAft>
              <a:buSzPts val="2600"/>
              <a:buNone/>
              <a:defRPr sz="2600"/>
            </a:lvl6pPr>
            <a:lvl7pPr lvl="6" rtl="0">
              <a:spcBef>
                <a:spcPts val="0"/>
              </a:spcBef>
              <a:spcAft>
                <a:spcPts val="0"/>
              </a:spcAft>
              <a:buSzPts val="2600"/>
              <a:buNone/>
              <a:defRPr sz="2600"/>
            </a:lvl7pPr>
            <a:lvl8pPr lvl="7" rtl="0">
              <a:spcBef>
                <a:spcPts val="0"/>
              </a:spcBef>
              <a:spcAft>
                <a:spcPts val="0"/>
              </a:spcAft>
              <a:buSzPts val="2600"/>
              <a:buNone/>
              <a:defRPr sz="2600"/>
            </a:lvl8pPr>
            <a:lvl9pPr lvl="8" rtl="0">
              <a:spcBef>
                <a:spcPts val="0"/>
              </a:spcBef>
              <a:spcAft>
                <a:spcPts val="0"/>
              </a:spcAft>
              <a:buSzPts val="2600"/>
              <a:buNone/>
              <a:defRPr sz="2600"/>
            </a:lvl9pPr>
          </a:lstStyle>
          <a:p>
            <a:r>
              <a:rPr lang="en-US"/>
              <a:t>Click to edit Master title style</a:t>
            </a:r>
            <a:endParaRPr/>
          </a:p>
        </p:txBody>
      </p:sp>
      <p:sp>
        <p:nvSpPr>
          <p:cNvPr id="71" name="Google Shape;71;p9"/>
          <p:cNvSpPr txBox="1">
            <a:spLocks noGrp="1"/>
          </p:cNvSpPr>
          <p:nvPr>
            <p:ph type="subTitle" idx="1"/>
          </p:nvPr>
        </p:nvSpPr>
        <p:spPr>
          <a:xfrm>
            <a:off x="724950" y="3161525"/>
            <a:ext cx="3300900" cy="7590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SzPts val="1600"/>
              <a:buNone/>
              <a:defRPr sz="16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a:r>
              <a:rPr lang="en-US"/>
              <a:t>Click to edit Master subtitle style</a:t>
            </a:r>
            <a:endParaRPr/>
          </a:p>
        </p:txBody>
      </p:sp>
      <p:sp>
        <p:nvSpPr>
          <p:cNvPr id="72" name="Google Shape;72;p9"/>
          <p:cNvSpPr txBox="1">
            <a:spLocks noGrp="1"/>
          </p:cNvSpPr>
          <p:nvPr>
            <p:ph type="body" idx="2"/>
          </p:nvPr>
        </p:nvSpPr>
        <p:spPr>
          <a:xfrm>
            <a:off x="5174225" y="1352625"/>
            <a:ext cx="3374400" cy="3025500"/>
          </a:xfrm>
          <a:prstGeom prst="rect">
            <a:avLst/>
          </a:prstGeom>
        </p:spPr>
        <p:txBody>
          <a:bodyPr spcFirstLastPara="1" wrap="square" lIns="91425" tIns="91425" rIns="91425" bIns="91425" anchor="t" anchorCtr="0">
            <a:normAutofit/>
          </a:bodyPr>
          <a:lstStyle>
            <a:lvl1pPr marL="457200" lvl="0" indent="-311150" rtl="0">
              <a:spcBef>
                <a:spcPts val="0"/>
              </a:spcBef>
              <a:spcAft>
                <a:spcPts val="0"/>
              </a:spcAft>
              <a:buSzPts val="1300"/>
              <a:buChar char="●"/>
              <a:defRPr/>
            </a:lvl1pPr>
            <a:lvl2pPr marL="914400" lvl="1" indent="-298450" rtl="0">
              <a:spcBef>
                <a:spcPts val="0"/>
              </a:spcBef>
              <a:spcAft>
                <a:spcPts val="0"/>
              </a:spcAft>
              <a:buSzPts val="1100"/>
              <a:buChar char="○"/>
              <a:defRPr/>
            </a:lvl2pPr>
            <a:lvl3pPr marL="1371600" lvl="2" indent="-298450" rtl="0">
              <a:spcBef>
                <a:spcPts val="0"/>
              </a:spcBef>
              <a:spcAft>
                <a:spcPts val="0"/>
              </a:spcAft>
              <a:buSzPts val="1100"/>
              <a:buChar char="■"/>
              <a:defRPr/>
            </a:lvl3pPr>
            <a:lvl4pPr marL="1828800" lvl="3" indent="-298450" rtl="0">
              <a:spcBef>
                <a:spcPts val="0"/>
              </a:spcBef>
              <a:spcAft>
                <a:spcPts val="0"/>
              </a:spcAft>
              <a:buSzPts val="1100"/>
              <a:buChar char="●"/>
              <a:defRPr/>
            </a:lvl4pPr>
            <a:lvl5pPr marL="2286000" lvl="4" indent="-298450" rtl="0">
              <a:spcBef>
                <a:spcPts val="0"/>
              </a:spcBef>
              <a:spcAft>
                <a:spcPts val="0"/>
              </a:spcAft>
              <a:buSzPts val="1100"/>
              <a:buChar char="○"/>
              <a:defRPr/>
            </a:lvl5pPr>
            <a:lvl6pPr marL="2743200" lvl="5" indent="-298450" rtl="0">
              <a:spcBef>
                <a:spcPts val="0"/>
              </a:spcBef>
              <a:spcAft>
                <a:spcPts val="0"/>
              </a:spcAft>
              <a:buSzPts val="1100"/>
              <a:buChar char="■"/>
              <a:defRPr/>
            </a:lvl6pPr>
            <a:lvl7pPr marL="3200400" lvl="6" indent="-298450" rtl="0">
              <a:spcBef>
                <a:spcPts val="0"/>
              </a:spcBef>
              <a:spcAft>
                <a:spcPts val="0"/>
              </a:spcAft>
              <a:buSzPts val="1100"/>
              <a:buChar char="●"/>
              <a:defRPr/>
            </a:lvl7pPr>
            <a:lvl8pPr marL="3657600" lvl="7" indent="-298450" rtl="0">
              <a:spcBef>
                <a:spcPts val="0"/>
              </a:spcBef>
              <a:spcAft>
                <a:spcPts val="0"/>
              </a:spcAft>
              <a:buSzPts val="1100"/>
              <a:buChar char="○"/>
              <a:defRPr/>
            </a:lvl8pPr>
            <a:lvl9pPr marL="4114800" lvl="8" indent="-298450" rtl="0">
              <a:spcBef>
                <a:spcPts val="0"/>
              </a:spcBef>
              <a:spcAft>
                <a:spcPts val="0"/>
              </a:spcAft>
              <a:buSzPts val="1100"/>
              <a:buChar char="■"/>
              <a:defRPr/>
            </a:lvl9pPr>
          </a:lstStyle>
          <a:p>
            <a:pPr lvl="0"/>
            <a:r>
              <a:rPr lang="en-US"/>
              <a:t>Click to edit Master text styles</a:t>
            </a:r>
          </a:p>
        </p:txBody>
      </p:sp>
      <p:sp>
        <p:nvSpPr>
          <p:cNvPr id="73" name="Google Shape;73;p9"/>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74"/>
        <p:cNvGrpSpPr/>
        <p:nvPr/>
      </p:nvGrpSpPr>
      <p:grpSpPr>
        <a:xfrm>
          <a:off x="0" y="0"/>
          <a:ext cx="0" cy="0"/>
          <a:chOff x="0" y="0"/>
          <a:chExt cx="0" cy="0"/>
        </a:xfrm>
      </p:grpSpPr>
      <p:sp>
        <p:nvSpPr>
          <p:cNvPr id="75" name="Google Shape;75;p10"/>
          <p:cNvSpPr txBox="1">
            <a:spLocks noGrp="1"/>
          </p:cNvSpPr>
          <p:nvPr>
            <p:ph type="body" idx="1"/>
          </p:nvPr>
        </p:nvSpPr>
        <p:spPr>
          <a:xfrm>
            <a:off x="724950" y="4372551"/>
            <a:ext cx="7697400" cy="4605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1300"/>
              <a:buNone/>
              <a:defRPr/>
            </a:lvl1pPr>
          </a:lstStyle>
          <a:p>
            <a:pPr lvl="0"/>
            <a:r>
              <a:rPr lang="en-US"/>
              <a:t>Click to edit Master text styles</a:t>
            </a:r>
          </a:p>
        </p:txBody>
      </p:sp>
      <p:sp>
        <p:nvSpPr>
          <p:cNvPr id="76" name="Google Shape;76;p10"/>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treamline">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rtl="0">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1pPr>
            <a:lvl2pPr lvl="1" rtl="0">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2pPr>
            <a:lvl3pPr lvl="2" rtl="0">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3pPr>
            <a:lvl4pPr lvl="3" rtl="0">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4pPr>
            <a:lvl5pPr lvl="4" rtl="0">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5pPr>
            <a:lvl6pPr lvl="5" rtl="0">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6pPr>
            <a:lvl7pPr lvl="6" rtl="0">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7pPr>
            <a:lvl8pPr lvl="7" rtl="0">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8pPr>
            <a:lvl9pPr lvl="8" rtl="0">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11150" rtl="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marL="914400" lvl="1" indent="-298450" rtl="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marL="1371600" lvl="2" indent="-298450" rtl="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marL="1828800" lvl="3" indent="-298450" rtl="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marL="2286000" lvl="4" indent="-298450" rtl="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marL="2743200" lvl="5" indent="-298450" rtl="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marL="3200400" lvl="6" indent="-298450" rtl="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marL="3657600" lvl="7" indent="-298450" rtl="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marL="4114800" lvl="8" indent="-298450" rtl="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536302" y="4749851"/>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accent1"/>
                </a:solidFill>
                <a:latin typeface="Lato"/>
                <a:ea typeface="Lato"/>
                <a:cs typeface="Lato"/>
                <a:sym typeface="Lato"/>
              </a:defRPr>
            </a:lvl1pPr>
            <a:lvl2pPr lvl="1" algn="r" rtl="0">
              <a:buNone/>
              <a:defRPr sz="1000">
                <a:solidFill>
                  <a:schemeClr val="accent1"/>
                </a:solidFill>
                <a:latin typeface="Lato"/>
                <a:ea typeface="Lato"/>
                <a:cs typeface="Lato"/>
                <a:sym typeface="Lato"/>
              </a:defRPr>
            </a:lvl2pPr>
            <a:lvl3pPr lvl="2" algn="r" rtl="0">
              <a:buNone/>
              <a:defRPr sz="1000">
                <a:solidFill>
                  <a:schemeClr val="accent1"/>
                </a:solidFill>
                <a:latin typeface="Lato"/>
                <a:ea typeface="Lato"/>
                <a:cs typeface="Lato"/>
                <a:sym typeface="Lato"/>
              </a:defRPr>
            </a:lvl3pPr>
            <a:lvl4pPr lvl="3" algn="r" rtl="0">
              <a:buNone/>
              <a:defRPr sz="1000">
                <a:solidFill>
                  <a:schemeClr val="accent1"/>
                </a:solidFill>
                <a:latin typeface="Lato"/>
                <a:ea typeface="Lato"/>
                <a:cs typeface="Lato"/>
                <a:sym typeface="Lato"/>
              </a:defRPr>
            </a:lvl4pPr>
            <a:lvl5pPr lvl="4" algn="r" rtl="0">
              <a:buNone/>
              <a:defRPr sz="1000">
                <a:solidFill>
                  <a:schemeClr val="accent1"/>
                </a:solidFill>
                <a:latin typeface="Lato"/>
                <a:ea typeface="Lato"/>
                <a:cs typeface="Lato"/>
                <a:sym typeface="Lato"/>
              </a:defRPr>
            </a:lvl5pPr>
            <a:lvl6pPr lvl="5" algn="r" rtl="0">
              <a:buNone/>
              <a:defRPr sz="1000">
                <a:solidFill>
                  <a:schemeClr val="accent1"/>
                </a:solidFill>
                <a:latin typeface="Lato"/>
                <a:ea typeface="Lato"/>
                <a:cs typeface="Lato"/>
                <a:sym typeface="Lato"/>
              </a:defRPr>
            </a:lvl6pPr>
            <a:lvl7pPr lvl="6" algn="r" rtl="0">
              <a:buNone/>
              <a:defRPr sz="1000">
                <a:solidFill>
                  <a:schemeClr val="accent1"/>
                </a:solidFill>
                <a:latin typeface="Lato"/>
                <a:ea typeface="Lato"/>
                <a:cs typeface="Lato"/>
                <a:sym typeface="Lato"/>
              </a:defRPr>
            </a:lvl7pPr>
            <a:lvl8pPr lvl="7" algn="r" rtl="0">
              <a:buNone/>
              <a:defRPr sz="1000">
                <a:solidFill>
                  <a:schemeClr val="accent1"/>
                </a:solidFill>
                <a:latin typeface="Lato"/>
                <a:ea typeface="Lato"/>
                <a:cs typeface="Lato"/>
                <a:sym typeface="Lato"/>
              </a:defRPr>
            </a:lvl8pPr>
            <a:lvl9pPr lvl="8" algn="r" rtl="0">
              <a:buNone/>
              <a:defRPr sz="1000">
                <a:solidFill>
                  <a:schemeClr val="accen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00.png"/><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30.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50.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0.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indico.cern.ch/event/1175216/contributions/5064265/attachments/2524649/4341866/Pion_beta_decay_Pocanic.pdf"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90.png"/><Relationship Id="rId5" Type="http://schemas.openxmlformats.org/officeDocument/2006/relationships/image" Target="../media/image8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image" Target="../media/image130.png"/><Relationship Id="rId5" Type="http://schemas.openxmlformats.org/officeDocument/2006/relationships/image" Target="../media/image120.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0.png"/><Relationship Id="rId1" Type="http://schemas.openxmlformats.org/officeDocument/2006/relationships/slideLayout" Target="../slideLayouts/slideLayout5.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3"/>
          <p:cNvSpPr txBox="1">
            <a:spLocks noGrp="1"/>
          </p:cNvSpPr>
          <p:nvPr>
            <p:ph type="ctrTitle"/>
          </p:nvPr>
        </p:nvSpPr>
        <p:spPr>
          <a:xfrm>
            <a:off x="729450" y="1322450"/>
            <a:ext cx="7688100" cy="1664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US" dirty="0"/>
              <a:t>Pion Beta Decay with the PIONEER Apparatus</a:t>
            </a:r>
            <a:endParaRPr dirty="0"/>
          </a:p>
        </p:txBody>
      </p:sp>
      <p:sp>
        <p:nvSpPr>
          <p:cNvPr id="92" name="Google Shape;92;p13"/>
          <p:cNvSpPr txBox="1">
            <a:spLocks noGrp="1"/>
          </p:cNvSpPr>
          <p:nvPr>
            <p:ph type="subTitle" idx="1"/>
          </p:nvPr>
        </p:nvSpPr>
        <p:spPr>
          <a:xfrm>
            <a:off x="729627" y="3172900"/>
            <a:ext cx="7688100" cy="1664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US" dirty="0"/>
              <a:t>PIONEER June 2024 Collaboration Meeting</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Bradley Taylor</a:t>
            </a:r>
          </a:p>
          <a:p>
            <a:pPr marL="0" lvl="0" indent="0" algn="l" rtl="0">
              <a:spcBef>
                <a:spcPts val="0"/>
              </a:spcBef>
              <a:spcAft>
                <a:spcPts val="0"/>
              </a:spcAft>
              <a:buNone/>
            </a:pP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AE24DD9B-7FC3-662C-0A69-110B70418DBE}"/>
              </a:ext>
            </a:extLst>
          </p:cNvPr>
          <p:cNvSpPr>
            <a:spLocks noGrp="1"/>
          </p:cNvSpPr>
          <p:nvPr>
            <p:ph type="title"/>
          </p:nvPr>
        </p:nvSpPr>
        <p:spPr>
          <a:xfrm>
            <a:off x="727800" y="594575"/>
            <a:ext cx="7688400" cy="535200"/>
          </a:xfrm>
        </p:spPr>
        <p:txBody>
          <a:bodyPr>
            <a:normAutofit fontScale="90000"/>
          </a:bodyPr>
          <a:lstStyle/>
          <a:p>
            <a:r>
              <a:rPr lang="en-US" dirty="0" err="1"/>
              <a:t>PiBeta</a:t>
            </a:r>
            <a:r>
              <a:rPr lang="en-US" dirty="0"/>
              <a:t> Uncertainty Summary</a:t>
            </a:r>
          </a:p>
        </p:txBody>
      </p:sp>
      <p:pic>
        <p:nvPicPr>
          <p:cNvPr id="4" name="Picture 3">
            <a:extLst>
              <a:ext uri="{FF2B5EF4-FFF2-40B4-BE49-F238E27FC236}">
                <a16:creationId xmlns:a16="http://schemas.microsoft.com/office/drawing/2014/main" id="{EA15D8CD-B23C-8F51-D71E-C280D1C53841}"/>
              </a:ext>
            </a:extLst>
          </p:cNvPr>
          <p:cNvPicPr>
            <a:picLocks noChangeAspect="1"/>
          </p:cNvPicPr>
          <p:nvPr/>
        </p:nvPicPr>
        <p:blipFill>
          <a:blip r:embed="rId3"/>
          <a:stretch>
            <a:fillRect/>
          </a:stretch>
        </p:blipFill>
        <p:spPr>
          <a:xfrm>
            <a:off x="1349281" y="1371735"/>
            <a:ext cx="6445438" cy="3349884"/>
          </a:xfrm>
          <a:prstGeom prst="rect">
            <a:avLst/>
          </a:prstGeom>
        </p:spPr>
      </p:pic>
      <p:sp>
        <p:nvSpPr>
          <p:cNvPr id="12" name="Rectangle 11">
            <a:extLst>
              <a:ext uri="{FF2B5EF4-FFF2-40B4-BE49-F238E27FC236}">
                <a16:creationId xmlns:a16="http://schemas.microsoft.com/office/drawing/2014/main" id="{8FA0C32E-F561-39B8-F99E-37AB6A1B5A91}"/>
              </a:ext>
            </a:extLst>
          </p:cNvPr>
          <p:cNvSpPr/>
          <p:nvPr/>
        </p:nvSpPr>
        <p:spPr>
          <a:xfrm>
            <a:off x="3352219" y="2220686"/>
            <a:ext cx="4139716" cy="226463"/>
          </a:xfrm>
          <a:prstGeom prst="rect">
            <a:avLst/>
          </a:prstGeom>
          <a:solidFill>
            <a:srgbClr val="FFFF00">
              <a:alpha val="34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FCD3057-3FFA-0C82-4BFA-A1ECAA3DBE52}"/>
              </a:ext>
            </a:extLst>
          </p:cNvPr>
          <p:cNvSpPr/>
          <p:nvPr/>
        </p:nvSpPr>
        <p:spPr>
          <a:xfrm>
            <a:off x="3352218" y="3001159"/>
            <a:ext cx="4139715" cy="219192"/>
          </a:xfrm>
          <a:prstGeom prst="rect">
            <a:avLst/>
          </a:prstGeom>
          <a:solidFill>
            <a:srgbClr val="FFFF00">
              <a:alpha val="34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2E5D75D-7312-2181-E071-EFC360176522}"/>
              </a:ext>
            </a:extLst>
          </p:cNvPr>
          <p:cNvSpPr/>
          <p:nvPr/>
        </p:nvSpPr>
        <p:spPr>
          <a:xfrm>
            <a:off x="3352218" y="3197102"/>
            <a:ext cx="4139715" cy="214588"/>
          </a:xfrm>
          <a:prstGeom prst="rect">
            <a:avLst/>
          </a:prstGeom>
          <a:solidFill>
            <a:srgbClr val="FFFF00">
              <a:alpha val="34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2D53EDC-0900-A0EE-A9B5-183A56D41A3A}"/>
              </a:ext>
            </a:extLst>
          </p:cNvPr>
          <p:cNvSpPr/>
          <p:nvPr/>
        </p:nvSpPr>
        <p:spPr>
          <a:xfrm>
            <a:off x="3352219" y="3393045"/>
            <a:ext cx="4139713" cy="195943"/>
          </a:xfrm>
          <a:prstGeom prst="rect">
            <a:avLst/>
          </a:prstGeom>
          <a:solidFill>
            <a:srgbClr val="FFFF00">
              <a:alpha val="34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C2F833F1-3576-649C-EC86-98F06AE794A9}"/>
              </a:ext>
            </a:extLst>
          </p:cNvPr>
          <p:cNvSpPr/>
          <p:nvPr/>
        </p:nvSpPr>
        <p:spPr>
          <a:xfrm>
            <a:off x="3352219" y="3781632"/>
            <a:ext cx="4139713" cy="195943"/>
          </a:xfrm>
          <a:prstGeom prst="rect">
            <a:avLst/>
          </a:prstGeom>
          <a:solidFill>
            <a:srgbClr val="FFFF00">
              <a:alpha val="34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232D623-CBCA-36BB-1D51-13DEADB157CC}"/>
              </a:ext>
            </a:extLst>
          </p:cNvPr>
          <p:cNvSpPr/>
          <p:nvPr/>
        </p:nvSpPr>
        <p:spPr>
          <a:xfrm>
            <a:off x="3352219" y="3965700"/>
            <a:ext cx="4139713" cy="195943"/>
          </a:xfrm>
          <a:prstGeom prst="rect">
            <a:avLst/>
          </a:prstGeom>
          <a:solidFill>
            <a:srgbClr val="FFFF00">
              <a:alpha val="34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0EFB6C27-C438-608B-B50B-C0FA4EABEF56}"/>
              </a:ext>
            </a:extLst>
          </p:cNvPr>
          <p:cNvSpPr/>
          <p:nvPr/>
        </p:nvSpPr>
        <p:spPr>
          <a:xfrm>
            <a:off x="3352218" y="4352982"/>
            <a:ext cx="4139713" cy="195943"/>
          </a:xfrm>
          <a:prstGeom prst="rect">
            <a:avLst/>
          </a:prstGeom>
          <a:solidFill>
            <a:srgbClr val="FFFF00">
              <a:alpha val="34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lide Number Placeholder 18">
            <a:extLst>
              <a:ext uri="{FF2B5EF4-FFF2-40B4-BE49-F238E27FC236}">
                <a16:creationId xmlns:a16="http://schemas.microsoft.com/office/drawing/2014/main" id="{BEA485CB-26DB-9AF3-F8EC-8A44FD8022A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10</a:t>
            </a:fld>
            <a:endParaRPr lang="en"/>
          </a:p>
        </p:txBody>
      </p:sp>
      <p:sp>
        <p:nvSpPr>
          <p:cNvPr id="2" name="TextBox 1">
            <a:extLst>
              <a:ext uri="{FF2B5EF4-FFF2-40B4-BE49-F238E27FC236}">
                <a16:creationId xmlns:a16="http://schemas.microsoft.com/office/drawing/2014/main" id="{256C06EB-6CBC-0F14-1D1F-E21B10BE4E96}"/>
              </a:ext>
            </a:extLst>
          </p:cNvPr>
          <p:cNvSpPr txBox="1"/>
          <p:nvPr/>
        </p:nvSpPr>
        <p:spPr>
          <a:xfrm>
            <a:off x="7649455" y="1757819"/>
            <a:ext cx="1302445" cy="3093154"/>
          </a:xfrm>
          <a:prstGeom prst="rect">
            <a:avLst/>
          </a:prstGeom>
          <a:noFill/>
        </p:spPr>
        <p:txBody>
          <a:bodyPr wrap="square" rtlCol="0">
            <a:spAutoFit/>
          </a:bodyPr>
          <a:lstStyle/>
          <a:p>
            <a:r>
              <a:rPr lang="en-US" sz="1300" dirty="0">
                <a:latin typeface="Lato" panose="020F0502020204030203" pitchFamily="34" charset="0"/>
                <a:ea typeface="Lato" panose="020F0502020204030203" pitchFamily="34" charset="0"/>
                <a:cs typeface="Lato" panose="020F0502020204030203" pitchFamily="34" charset="0"/>
              </a:rPr>
              <a:t>Approximate Phase II Goals</a:t>
            </a:r>
          </a:p>
          <a:p>
            <a:r>
              <a:rPr lang="en-US" sz="1300" dirty="0">
                <a:latin typeface="Lato" panose="020F0502020204030203" pitchFamily="34" charset="0"/>
                <a:ea typeface="Lato" panose="020F0502020204030203" pitchFamily="34" charset="0"/>
                <a:cs typeface="Lato" panose="020F0502020204030203" pitchFamily="34" charset="0"/>
              </a:rPr>
              <a:t>0.01</a:t>
            </a:r>
          </a:p>
          <a:p>
            <a:r>
              <a:rPr lang="en-US" sz="1300" dirty="0">
                <a:latin typeface="Lato" panose="020F0502020204030203" pitchFamily="34" charset="0"/>
                <a:ea typeface="Lato" panose="020F0502020204030203" pitchFamily="34" charset="0"/>
                <a:cs typeface="Lato" panose="020F0502020204030203" pitchFamily="34" charset="0"/>
              </a:rPr>
              <a:t>0.02</a:t>
            </a:r>
          </a:p>
          <a:p>
            <a:r>
              <a:rPr lang="en-US" sz="1300" dirty="0">
                <a:latin typeface="Lato" panose="020F0502020204030203" pitchFamily="34" charset="0"/>
                <a:ea typeface="Lato" panose="020F0502020204030203" pitchFamily="34" charset="0"/>
                <a:cs typeface="Lato" panose="020F0502020204030203" pitchFamily="34" charset="0"/>
              </a:rPr>
              <a:t>0.01</a:t>
            </a:r>
          </a:p>
          <a:p>
            <a:r>
              <a:rPr lang="en-US" sz="1300" dirty="0">
                <a:latin typeface="Lato" panose="020F0502020204030203" pitchFamily="34" charset="0"/>
                <a:ea typeface="Lato" panose="020F0502020204030203" pitchFamily="34" charset="0"/>
                <a:cs typeface="Lato" panose="020F0502020204030203" pitchFamily="34" charset="0"/>
              </a:rPr>
              <a:t>0.02</a:t>
            </a:r>
          </a:p>
          <a:p>
            <a:r>
              <a:rPr lang="en-US" sz="1300" dirty="0">
                <a:latin typeface="Lato" panose="020F0502020204030203" pitchFamily="34" charset="0"/>
                <a:ea typeface="Lato" panose="020F0502020204030203" pitchFamily="34" charset="0"/>
                <a:cs typeface="Lato" panose="020F0502020204030203" pitchFamily="34" charset="0"/>
              </a:rPr>
              <a:t>0.05</a:t>
            </a:r>
          </a:p>
          <a:p>
            <a:r>
              <a:rPr lang="en-US" sz="1300" dirty="0">
                <a:latin typeface="Lato" panose="020F0502020204030203" pitchFamily="34" charset="0"/>
                <a:ea typeface="Lato" panose="020F0502020204030203" pitchFamily="34" charset="0"/>
                <a:cs typeface="Lato" panose="020F0502020204030203" pitchFamily="34" charset="0"/>
              </a:rPr>
              <a:t>0.05</a:t>
            </a:r>
          </a:p>
          <a:p>
            <a:r>
              <a:rPr lang="en-US" sz="1300" dirty="0">
                <a:latin typeface="Lato" panose="020F0502020204030203" pitchFamily="34" charset="0"/>
                <a:ea typeface="Lato" panose="020F0502020204030203" pitchFamily="34" charset="0"/>
                <a:cs typeface="Lato" panose="020F0502020204030203" pitchFamily="34" charset="0"/>
              </a:rPr>
              <a:t>0.10</a:t>
            </a:r>
          </a:p>
          <a:p>
            <a:r>
              <a:rPr lang="en-US" sz="1300" dirty="0">
                <a:latin typeface="Lato" panose="020F0502020204030203" pitchFamily="34" charset="0"/>
                <a:ea typeface="Lato" panose="020F0502020204030203" pitchFamily="34" charset="0"/>
                <a:cs typeface="Lato" panose="020F0502020204030203" pitchFamily="34" charset="0"/>
              </a:rPr>
              <a:t>0.08</a:t>
            </a:r>
          </a:p>
          <a:p>
            <a:r>
              <a:rPr lang="en-US" sz="1300" dirty="0">
                <a:latin typeface="Lato" panose="020F0502020204030203" pitchFamily="34" charset="0"/>
                <a:ea typeface="Lato" panose="020F0502020204030203" pitchFamily="34" charset="0"/>
                <a:cs typeface="Lato" panose="020F0502020204030203" pitchFamily="34" charset="0"/>
              </a:rPr>
              <a:t>0.05</a:t>
            </a:r>
          </a:p>
          <a:p>
            <a:r>
              <a:rPr lang="en-US" sz="1300" dirty="0">
                <a:latin typeface="Lato" panose="020F0502020204030203" pitchFamily="34" charset="0"/>
                <a:ea typeface="Lato" panose="020F0502020204030203" pitchFamily="34" charset="0"/>
                <a:cs typeface="Lato" panose="020F0502020204030203" pitchFamily="34" charset="0"/>
              </a:rPr>
              <a:t>0.03</a:t>
            </a:r>
          </a:p>
          <a:p>
            <a:r>
              <a:rPr lang="en-US" sz="1300" dirty="0">
                <a:latin typeface="Lato" panose="020F0502020204030203" pitchFamily="34" charset="0"/>
                <a:ea typeface="Lato" panose="020F0502020204030203" pitchFamily="34" charset="0"/>
                <a:cs typeface="Lato" panose="020F0502020204030203" pitchFamily="34" charset="0"/>
              </a:rPr>
              <a:t>0.16</a:t>
            </a:r>
          </a:p>
          <a:p>
            <a:r>
              <a:rPr lang="en-US" sz="1300" dirty="0">
                <a:latin typeface="Lato" panose="020F0502020204030203" pitchFamily="34" charset="0"/>
                <a:ea typeface="Lato" panose="020F0502020204030203" pitchFamily="34" charset="0"/>
                <a:cs typeface="Lato" panose="020F0502020204030203" pitchFamily="34" charset="0"/>
              </a:rPr>
              <a:t>0.13</a:t>
            </a:r>
          </a:p>
          <a:p>
            <a:r>
              <a:rPr lang="en-US" sz="1300" dirty="0">
                <a:latin typeface="Lato" panose="020F0502020204030203" pitchFamily="34" charset="0"/>
                <a:ea typeface="Lato" panose="020F0502020204030203" pitchFamily="34" charset="0"/>
                <a:cs typeface="Lato" panose="020F0502020204030203" pitchFamily="34" charset="0"/>
              </a:rPr>
              <a:t>0.21</a:t>
            </a:r>
          </a:p>
        </p:txBody>
      </p:sp>
      <p:sp>
        <p:nvSpPr>
          <p:cNvPr id="3" name="TextBox 2">
            <a:extLst>
              <a:ext uri="{FF2B5EF4-FFF2-40B4-BE49-F238E27FC236}">
                <a16:creationId xmlns:a16="http://schemas.microsoft.com/office/drawing/2014/main" id="{089A20BC-68A3-8803-6CA1-6A07F834B15F}"/>
              </a:ext>
            </a:extLst>
          </p:cNvPr>
          <p:cNvSpPr txBox="1"/>
          <p:nvPr/>
        </p:nvSpPr>
        <p:spPr>
          <a:xfrm>
            <a:off x="6586497" y="4603657"/>
            <a:ext cx="1247362" cy="292388"/>
          </a:xfrm>
          <a:prstGeom prst="rect">
            <a:avLst/>
          </a:prstGeom>
          <a:noFill/>
        </p:spPr>
        <p:txBody>
          <a:bodyPr wrap="square" rtlCol="0">
            <a:spAutoFit/>
          </a:bodyPr>
          <a:lstStyle/>
          <a:p>
            <a:r>
              <a:rPr lang="en-US" sz="1300" dirty="0">
                <a:latin typeface="Lato" panose="020F0502020204030203" pitchFamily="34" charset="0"/>
                <a:ea typeface="Lato" panose="020F0502020204030203" pitchFamily="34" charset="0"/>
                <a:cs typeface="Lato" panose="020F0502020204030203" pitchFamily="34" charset="0"/>
              </a:rPr>
              <a:t>Total: 0.63</a:t>
            </a:r>
          </a:p>
        </p:txBody>
      </p:sp>
    </p:spTree>
    <p:extLst>
      <p:ext uri="{BB962C8B-B14F-4D97-AF65-F5344CB8AC3E}">
        <p14:creationId xmlns:p14="http://schemas.microsoft.com/office/powerpoint/2010/main" val="29319700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19340B63-4FD9-FFE2-0C83-137068DDC28D}"/>
                  </a:ext>
                </a:extLst>
              </p:cNvPr>
              <p:cNvSpPr>
                <a:spLocks noGrp="1"/>
              </p:cNvSpPr>
              <p:nvPr>
                <p:ph type="title"/>
              </p:nvPr>
            </p:nvSpPr>
            <p:spPr/>
            <p:txBody>
              <a:bodyPr>
                <a:normAutofit fontScale="90000"/>
              </a:bodyPr>
              <a:lstStyle/>
              <a:p>
                <a:r>
                  <a:rPr lang="en-US" dirty="0" err="1"/>
                  <a:t>PiBeta</a:t>
                </a:r>
                <a:r>
                  <a:rPr lang="en-US" dirty="0"/>
                  <a:t> </a:t>
                </a:r>
                <a:r>
                  <a:rPr lang="en-US" sz="2800" dirty="0"/>
                  <a:t>Statistical  Uncertainty (</a:t>
                </a:r>
                <a14:m>
                  <m:oMath xmlns:m="http://schemas.openxmlformats.org/officeDocument/2006/math">
                    <m:sSub>
                      <m:sSubPr>
                        <m:ctrlPr>
                          <a:rPr lang="en-US" sz="2800" i="1" smtClean="0">
                            <a:latin typeface="Cambria Math" panose="02040503050406030204" pitchFamily="18" charset="0"/>
                          </a:rPr>
                        </m:ctrlPr>
                      </m:sSubPr>
                      <m:e>
                        <m:r>
                          <a:rPr lang="en-US" sz="2800" b="1" i="1" smtClean="0">
                            <a:latin typeface="Cambria Math" panose="02040503050406030204" pitchFamily="18" charset="0"/>
                          </a:rPr>
                          <m:t>𝑵</m:t>
                        </m:r>
                      </m:e>
                      <m:sub>
                        <m:r>
                          <a:rPr lang="en-US" sz="2800" i="1" smtClean="0">
                            <a:latin typeface="Cambria Math" panose="02040503050406030204" pitchFamily="18" charset="0"/>
                            <a:ea typeface="Cambria Math" panose="02040503050406030204" pitchFamily="18" charset="0"/>
                          </a:rPr>
                          <m:t>𝝅𝜷</m:t>
                        </m:r>
                      </m:sub>
                    </m:sSub>
                  </m:oMath>
                </a14:m>
                <a:r>
                  <a:rPr lang="en-US" sz="2800" dirty="0"/>
                  <a:t>)</a:t>
                </a:r>
                <a:br>
                  <a:rPr lang="en-US" sz="2800" dirty="0"/>
                </a:br>
                <a:endParaRPr lang="en-US" dirty="0"/>
              </a:p>
            </p:txBody>
          </p:sp>
        </mc:Choice>
        <mc:Fallback>
          <p:sp>
            <p:nvSpPr>
              <p:cNvPr id="2" name="Title 1">
                <a:extLst>
                  <a:ext uri="{FF2B5EF4-FFF2-40B4-BE49-F238E27FC236}">
                    <a16:creationId xmlns:a16="http://schemas.microsoft.com/office/drawing/2014/main" id="{19340B63-4FD9-FFE2-0C83-137068DDC28D}"/>
                  </a:ext>
                </a:extLst>
              </p:cNvPr>
              <p:cNvSpPr>
                <a:spLocks noGrp="1" noRot="1" noChangeAspect="1" noMove="1" noResize="1" noEditPoints="1" noAdjustHandles="1" noChangeArrowheads="1" noChangeShapeType="1" noTextEdit="1"/>
              </p:cNvSpPr>
              <p:nvPr>
                <p:ph type="title"/>
              </p:nvPr>
            </p:nvSpPr>
            <p:spPr>
              <a:blipFill>
                <a:blip r:embed="rId3"/>
                <a:stretch>
                  <a:fillRect l="-1190" t="-1136" b="-2272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 name="Text Placeholder 2">
                <a:extLst>
                  <a:ext uri="{FF2B5EF4-FFF2-40B4-BE49-F238E27FC236}">
                    <a16:creationId xmlns:a16="http://schemas.microsoft.com/office/drawing/2014/main" id="{12D4C350-020D-E1ED-C00B-19CD24ABE121}"/>
                  </a:ext>
                </a:extLst>
              </p:cNvPr>
              <p:cNvSpPr>
                <a:spLocks noGrp="1"/>
              </p:cNvSpPr>
              <p:nvPr>
                <p:ph type="body" idx="1"/>
              </p:nvPr>
            </p:nvSpPr>
            <p:spPr>
              <a:xfrm>
                <a:off x="729450" y="1649245"/>
                <a:ext cx="7688700" cy="2690730"/>
              </a:xfrm>
            </p:spPr>
            <p:txBody>
              <a:bodyPr/>
              <a:lstStyle/>
              <a:p>
                <a:r>
                  <a:rPr lang="en-US" sz="1400" dirty="0">
                    <a:solidFill>
                      <a:schemeClr val="bg2"/>
                    </a:solidFill>
                  </a:rPr>
                  <a:t>0.395% Uncertainty in </a:t>
                </a:r>
                <a:r>
                  <a:rPr lang="en-US" sz="1400" dirty="0" err="1">
                    <a:solidFill>
                      <a:schemeClr val="bg2"/>
                    </a:solidFill>
                  </a:rPr>
                  <a:t>PiBeta</a:t>
                </a:r>
                <a:r>
                  <a:rPr lang="en-US" sz="1400" dirty="0">
                    <a:solidFill>
                      <a:schemeClr val="bg2"/>
                    </a:solidFill>
                  </a:rPr>
                  <a:t> Experiment</a:t>
                </a:r>
              </a:p>
              <a:p>
                <a:r>
                  <a:rPr lang="en-US" sz="1400" dirty="0">
                    <a:solidFill>
                      <a:schemeClr val="bg2"/>
                    </a:solidFill>
                  </a:rPr>
                  <a:t>Phase II would need to run at a 10x higher rate (</a:t>
                </a:r>
                <a14:m>
                  <m:oMath xmlns:m="http://schemas.openxmlformats.org/officeDocument/2006/math">
                    <m:sSup>
                      <m:sSupPr>
                        <m:ctrlPr>
                          <a:rPr lang="en-US" sz="1600" b="0" i="1" smtClean="0">
                            <a:solidFill>
                              <a:schemeClr val="bg2"/>
                            </a:solidFill>
                            <a:latin typeface="Cambria Math" panose="02040503050406030204" pitchFamily="18" charset="0"/>
                            <a:ea typeface="Cambria Math" panose="02040503050406030204" pitchFamily="18" charset="0"/>
                          </a:rPr>
                        </m:ctrlPr>
                      </m:sSupPr>
                      <m:e>
                        <m:r>
                          <a:rPr lang="en-US" sz="1600" b="0" i="1" smtClean="0">
                            <a:solidFill>
                              <a:schemeClr val="bg2"/>
                            </a:solidFill>
                            <a:latin typeface="Cambria Math" panose="02040503050406030204" pitchFamily="18" charset="0"/>
                            <a:ea typeface="Cambria Math" panose="02040503050406030204" pitchFamily="18" charset="0"/>
                          </a:rPr>
                          <m:t>10</m:t>
                        </m:r>
                      </m:e>
                      <m:sup>
                        <m:r>
                          <a:rPr lang="en-US" sz="1600" b="0" i="1" smtClean="0">
                            <a:solidFill>
                              <a:schemeClr val="bg2"/>
                            </a:solidFill>
                            <a:latin typeface="Cambria Math" panose="02040503050406030204" pitchFamily="18" charset="0"/>
                            <a:ea typeface="Cambria Math" panose="02040503050406030204" pitchFamily="18" charset="0"/>
                          </a:rPr>
                          <m:t>7</m:t>
                        </m:r>
                      </m:sup>
                    </m:sSup>
                  </m:oMath>
                </a14:m>
                <a:r>
                  <a:rPr lang="en-US" sz="1400" dirty="0">
                    <a:solidFill>
                      <a:schemeClr val="bg2"/>
                    </a:solidFill>
                  </a:rPr>
                  <a:t> </a:t>
                </a:r>
                <a:r>
                  <a:rPr lang="en-US" sz="1400" dirty="0" err="1">
                    <a:solidFill>
                      <a:schemeClr val="bg2"/>
                    </a:solidFill>
                  </a:rPr>
                  <a:t>pions</a:t>
                </a:r>
                <a:r>
                  <a:rPr lang="en-US" sz="1400" dirty="0">
                    <a:solidFill>
                      <a:schemeClr val="bg2"/>
                    </a:solidFill>
                  </a:rPr>
                  <a:t>/s) for 3 years to improve statistical uncertainty by a factor of 3 (</a:t>
                </a:r>
                <a14:m>
                  <m:oMath xmlns:m="http://schemas.openxmlformats.org/officeDocument/2006/math">
                    <m:r>
                      <a:rPr lang="en-US" sz="1400" i="1" dirty="0" smtClean="0">
                        <a:solidFill>
                          <a:schemeClr val="bg2"/>
                        </a:solidFill>
                        <a:latin typeface="Cambria Math" panose="02040503050406030204" pitchFamily="18" charset="0"/>
                      </a:rPr>
                      <m:t>6</m:t>
                    </m:r>
                    <m:r>
                      <a:rPr lang="en-US" sz="1400" b="0" i="1" dirty="0" smtClean="0">
                        <a:solidFill>
                          <a:schemeClr val="bg2"/>
                        </a:solidFill>
                        <a:latin typeface="Cambria Math" panose="02040503050406030204" pitchFamily="18" charset="0"/>
                      </a:rPr>
                      <m:t>.25</m:t>
                    </m:r>
                    <m:r>
                      <a:rPr lang="en-US" sz="1400" i="1">
                        <a:solidFill>
                          <a:schemeClr val="bg2"/>
                        </a:solidFill>
                        <a:latin typeface="Cambria Math" panose="02040503050406030204" pitchFamily="18" charset="0"/>
                        <a:ea typeface="Cambria Math" panose="02040503050406030204" pitchFamily="18" charset="0"/>
                      </a:rPr>
                      <m:t>×</m:t>
                    </m:r>
                    <m:sSup>
                      <m:sSupPr>
                        <m:ctrlPr>
                          <a:rPr lang="en-US" sz="1400" i="1">
                            <a:solidFill>
                              <a:schemeClr val="bg2"/>
                            </a:solidFill>
                            <a:latin typeface="Cambria Math" panose="02040503050406030204" pitchFamily="18" charset="0"/>
                            <a:ea typeface="Cambria Math" panose="02040503050406030204" pitchFamily="18" charset="0"/>
                          </a:rPr>
                        </m:ctrlPr>
                      </m:sSupPr>
                      <m:e>
                        <m:r>
                          <a:rPr lang="en-US" sz="1400" i="1">
                            <a:solidFill>
                              <a:schemeClr val="bg2"/>
                            </a:solidFill>
                            <a:latin typeface="Cambria Math" panose="02040503050406030204" pitchFamily="18" charset="0"/>
                            <a:ea typeface="Cambria Math" panose="02040503050406030204" pitchFamily="18" charset="0"/>
                          </a:rPr>
                          <m:t>10</m:t>
                        </m:r>
                      </m:e>
                      <m:sup>
                        <m:r>
                          <a:rPr lang="en-US" sz="1400" i="1">
                            <a:solidFill>
                              <a:schemeClr val="bg2"/>
                            </a:solidFill>
                            <a:latin typeface="Cambria Math" panose="02040503050406030204" pitchFamily="18" charset="0"/>
                            <a:ea typeface="Cambria Math" panose="02040503050406030204" pitchFamily="18" charset="0"/>
                          </a:rPr>
                          <m:t>5</m:t>
                        </m:r>
                      </m:sup>
                    </m:sSup>
                    <m:r>
                      <a:rPr lang="en-US" sz="1400" i="1">
                        <a:solidFill>
                          <a:schemeClr val="bg2"/>
                        </a:solidFill>
                        <a:latin typeface="Cambria Math" panose="02040503050406030204" pitchFamily="18" charset="0"/>
                        <a:ea typeface="Cambria Math" panose="02040503050406030204" pitchFamily="18" charset="0"/>
                      </a:rPr>
                      <m:t> </m:t>
                    </m:r>
                    <m:r>
                      <a:rPr lang="en-US" sz="1400" i="1">
                        <a:solidFill>
                          <a:schemeClr val="bg2"/>
                        </a:solidFill>
                        <a:latin typeface="Cambria Math" panose="02040503050406030204" pitchFamily="18" charset="0"/>
                        <a:ea typeface="Cambria Math" panose="02040503050406030204" pitchFamily="18" charset="0"/>
                      </a:rPr>
                      <m:t>𝜋𝛽</m:t>
                    </m:r>
                  </m:oMath>
                </a14:m>
                <a:r>
                  <a:rPr lang="en-US" sz="1400" dirty="0">
                    <a:solidFill>
                      <a:schemeClr val="bg2"/>
                    </a:solidFill>
                  </a:rPr>
                  <a:t> events)</a:t>
                </a:r>
              </a:p>
              <a:p>
                <a:r>
                  <a:rPr lang="en-US" sz="1400" dirty="0">
                    <a:solidFill>
                      <a:schemeClr val="bg2"/>
                    </a:solidFill>
                  </a:rPr>
                  <a:t>Phase III would need to run at a </a:t>
                </a:r>
                <a14:m>
                  <m:oMath xmlns:m="http://schemas.openxmlformats.org/officeDocument/2006/math">
                    <m:sSup>
                      <m:sSupPr>
                        <m:ctrlPr>
                          <a:rPr lang="en-US" sz="1600" b="0" i="1" smtClean="0">
                            <a:solidFill>
                              <a:schemeClr val="bg2"/>
                            </a:solidFill>
                            <a:latin typeface="Cambria Math" panose="02040503050406030204" pitchFamily="18" charset="0"/>
                            <a:ea typeface="Cambria Math" panose="02040503050406030204" pitchFamily="18" charset="0"/>
                          </a:rPr>
                        </m:ctrlPr>
                      </m:sSupPr>
                      <m:e>
                        <m:r>
                          <a:rPr lang="en-US" sz="1600" b="0" i="1" smtClean="0">
                            <a:solidFill>
                              <a:schemeClr val="bg2"/>
                            </a:solidFill>
                            <a:latin typeface="Cambria Math" panose="02040503050406030204" pitchFamily="18" charset="0"/>
                            <a:ea typeface="Cambria Math" panose="02040503050406030204" pitchFamily="18" charset="0"/>
                          </a:rPr>
                          <m:t>6×</m:t>
                        </m:r>
                        <m:r>
                          <a:rPr lang="en-US" sz="1600" b="0" i="1" smtClean="0">
                            <a:solidFill>
                              <a:schemeClr val="bg2"/>
                            </a:solidFill>
                            <a:latin typeface="Cambria Math" panose="02040503050406030204" pitchFamily="18" charset="0"/>
                            <a:ea typeface="Cambria Math" panose="02040503050406030204" pitchFamily="18" charset="0"/>
                          </a:rPr>
                          <m:t>10</m:t>
                        </m:r>
                      </m:e>
                      <m:sup>
                        <m:r>
                          <a:rPr lang="en-US" sz="1600" b="0" i="1" smtClean="0">
                            <a:solidFill>
                              <a:schemeClr val="bg2"/>
                            </a:solidFill>
                            <a:latin typeface="Cambria Math" panose="02040503050406030204" pitchFamily="18" charset="0"/>
                            <a:ea typeface="Cambria Math" panose="02040503050406030204" pitchFamily="18" charset="0"/>
                          </a:rPr>
                          <m:t>7</m:t>
                        </m:r>
                      </m:sup>
                    </m:sSup>
                    <m:r>
                      <a:rPr lang="en-US" sz="1600" b="0" i="0" smtClean="0">
                        <a:solidFill>
                          <a:schemeClr val="bg2"/>
                        </a:solidFill>
                        <a:latin typeface="Cambria Math" panose="02040503050406030204" pitchFamily="18" charset="0"/>
                        <a:ea typeface="Cambria Math" panose="02040503050406030204" pitchFamily="18" charset="0"/>
                      </a:rPr>
                      <m:t> </m:t>
                    </m:r>
                    <m:r>
                      <m:rPr>
                        <m:sty m:val="p"/>
                      </m:rPr>
                      <a:rPr lang="en-US" sz="1600" b="0" i="0" smtClean="0">
                        <a:solidFill>
                          <a:schemeClr val="bg2"/>
                        </a:solidFill>
                        <a:latin typeface="Cambria Math" panose="02040503050406030204" pitchFamily="18" charset="0"/>
                        <a:ea typeface="Cambria Math" panose="02040503050406030204" pitchFamily="18" charset="0"/>
                      </a:rPr>
                      <m:t>pions</m:t>
                    </m:r>
                    <m:r>
                      <a:rPr lang="en-US" sz="1600" b="0" i="0" smtClean="0">
                        <a:solidFill>
                          <a:schemeClr val="bg2"/>
                        </a:solidFill>
                        <a:latin typeface="Cambria Math" panose="02040503050406030204" pitchFamily="18" charset="0"/>
                        <a:ea typeface="Cambria Math" panose="02040503050406030204" pitchFamily="18" charset="0"/>
                      </a:rPr>
                      <m:t>/</m:t>
                    </m:r>
                    <m:r>
                      <m:rPr>
                        <m:sty m:val="p"/>
                      </m:rPr>
                      <a:rPr lang="en-US" sz="1600" b="0" i="0" smtClean="0">
                        <a:solidFill>
                          <a:schemeClr val="bg2"/>
                        </a:solidFill>
                        <a:latin typeface="Cambria Math" panose="02040503050406030204" pitchFamily="18" charset="0"/>
                        <a:ea typeface="Cambria Math" panose="02040503050406030204" pitchFamily="18" charset="0"/>
                      </a:rPr>
                      <m:t>s</m:t>
                    </m:r>
                  </m:oMath>
                </a14:m>
                <a:r>
                  <a:rPr lang="en-US" sz="1400" dirty="0">
                    <a:solidFill>
                      <a:schemeClr val="bg2"/>
                    </a:solidFill>
                  </a:rPr>
                  <a:t> for 5 years to improve statistical uncertainty by a factor of 10 (</a:t>
                </a:r>
                <a14:m>
                  <m:oMath xmlns:m="http://schemas.openxmlformats.org/officeDocument/2006/math">
                    <m:r>
                      <a:rPr lang="en-US" sz="1400" i="1" dirty="0" smtClean="0">
                        <a:solidFill>
                          <a:schemeClr val="bg2"/>
                        </a:solidFill>
                        <a:latin typeface="Cambria Math" panose="02040503050406030204" pitchFamily="18" charset="0"/>
                      </a:rPr>
                      <m:t>6</m:t>
                    </m:r>
                    <m:r>
                      <a:rPr lang="en-US" sz="1400" b="0" i="1" dirty="0" smtClean="0">
                        <a:solidFill>
                          <a:schemeClr val="bg2"/>
                        </a:solidFill>
                        <a:latin typeface="Cambria Math" panose="02040503050406030204" pitchFamily="18" charset="0"/>
                      </a:rPr>
                      <m:t>.25</m:t>
                    </m:r>
                    <m:r>
                      <a:rPr lang="en-US" sz="1400" i="1">
                        <a:solidFill>
                          <a:schemeClr val="bg2"/>
                        </a:solidFill>
                        <a:latin typeface="Cambria Math" panose="02040503050406030204" pitchFamily="18" charset="0"/>
                        <a:ea typeface="Cambria Math" panose="02040503050406030204" pitchFamily="18" charset="0"/>
                      </a:rPr>
                      <m:t>×</m:t>
                    </m:r>
                    <m:sSup>
                      <m:sSupPr>
                        <m:ctrlPr>
                          <a:rPr lang="en-US" sz="1400" i="1">
                            <a:solidFill>
                              <a:schemeClr val="bg2"/>
                            </a:solidFill>
                            <a:latin typeface="Cambria Math" panose="02040503050406030204" pitchFamily="18" charset="0"/>
                            <a:ea typeface="Cambria Math" panose="02040503050406030204" pitchFamily="18" charset="0"/>
                          </a:rPr>
                        </m:ctrlPr>
                      </m:sSupPr>
                      <m:e>
                        <m:r>
                          <a:rPr lang="en-US" sz="1400" i="1">
                            <a:solidFill>
                              <a:schemeClr val="bg2"/>
                            </a:solidFill>
                            <a:latin typeface="Cambria Math" panose="02040503050406030204" pitchFamily="18" charset="0"/>
                            <a:ea typeface="Cambria Math" panose="02040503050406030204" pitchFamily="18" charset="0"/>
                          </a:rPr>
                          <m:t>10</m:t>
                        </m:r>
                      </m:e>
                      <m:sup>
                        <m:r>
                          <a:rPr lang="en-US" sz="1400" b="0" i="1" smtClean="0">
                            <a:solidFill>
                              <a:schemeClr val="bg2"/>
                            </a:solidFill>
                            <a:latin typeface="Cambria Math" panose="02040503050406030204" pitchFamily="18" charset="0"/>
                            <a:ea typeface="Cambria Math" panose="02040503050406030204" pitchFamily="18" charset="0"/>
                          </a:rPr>
                          <m:t>6</m:t>
                        </m:r>
                      </m:sup>
                    </m:sSup>
                    <m:r>
                      <a:rPr lang="en-US" sz="1400" i="1">
                        <a:solidFill>
                          <a:schemeClr val="bg2"/>
                        </a:solidFill>
                        <a:latin typeface="Cambria Math" panose="02040503050406030204" pitchFamily="18" charset="0"/>
                        <a:ea typeface="Cambria Math" panose="02040503050406030204" pitchFamily="18" charset="0"/>
                      </a:rPr>
                      <m:t> </m:t>
                    </m:r>
                    <m:r>
                      <a:rPr lang="en-US" sz="1400" i="1">
                        <a:solidFill>
                          <a:schemeClr val="bg2"/>
                        </a:solidFill>
                        <a:latin typeface="Cambria Math" panose="02040503050406030204" pitchFamily="18" charset="0"/>
                        <a:ea typeface="Cambria Math" panose="02040503050406030204" pitchFamily="18" charset="0"/>
                      </a:rPr>
                      <m:t>𝜋𝛽</m:t>
                    </m:r>
                  </m:oMath>
                </a14:m>
                <a:r>
                  <a:rPr lang="en-US" sz="1400" dirty="0">
                    <a:solidFill>
                      <a:schemeClr val="bg2"/>
                    </a:solidFill>
                  </a:rPr>
                  <a:t> events)</a:t>
                </a:r>
              </a:p>
              <a:p>
                <a:pPr marL="146050" indent="0" algn="ctr">
                  <a:buNone/>
                </a:pPr>
                <a:r>
                  <a:rPr lang="en-US" sz="1400" b="1" dirty="0">
                    <a:solidFill>
                      <a:schemeClr val="bg2"/>
                    </a:solidFill>
                  </a:rPr>
                  <a:t>More Investigation Needed</a:t>
                </a:r>
              </a:p>
              <a:p>
                <a:endParaRPr lang="en-US" sz="1400" dirty="0">
                  <a:solidFill>
                    <a:schemeClr val="bg2"/>
                  </a:solidFill>
                </a:endParaRPr>
              </a:p>
              <a:p>
                <a:endParaRPr lang="en-US" dirty="0"/>
              </a:p>
              <a:p>
                <a:endParaRPr lang="en-US" dirty="0"/>
              </a:p>
            </p:txBody>
          </p:sp>
        </mc:Choice>
        <mc:Fallback>
          <p:sp>
            <p:nvSpPr>
              <p:cNvPr id="3" name="Text Placeholder 2">
                <a:extLst>
                  <a:ext uri="{FF2B5EF4-FFF2-40B4-BE49-F238E27FC236}">
                    <a16:creationId xmlns:a16="http://schemas.microsoft.com/office/drawing/2014/main" id="{12D4C350-020D-E1ED-C00B-19CD24ABE121}"/>
                  </a:ext>
                </a:extLst>
              </p:cNvPr>
              <p:cNvSpPr>
                <a:spLocks noGrp="1" noRot="1" noChangeAspect="1" noMove="1" noResize="1" noEditPoints="1" noAdjustHandles="1" noChangeArrowheads="1" noChangeShapeType="1" noTextEdit="1"/>
              </p:cNvSpPr>
              <p:nvPr>
                <p:ph type="body" idx="1"/>
              </p:nvPr>
            </p:nvSpPr>
            <p:spPr>
              <a:xfrm>
                <a:off x="729450" y="1649245"/>
                <a:ext cx="7688700" cy="2690730"/>
              </a:xfrm>
              <a:blipFill>
                <a:blip r:embed="rId4"/>
                <a:stretch>
                  <a:fillRect/>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23A7014D-23AF-CA73-4733-416CC692B38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11</a:t>
            </a:fld>
            <a:endParaRPr lang="en"/>
          </a:p>
        </p:txBody>
      </p:sp>
      <p:sp>
        <p:nvSpPr>
          <p:cNvPr id="8" name="Title 1">
            <a:extLst>
              <a:ext uri="{FF2B5EF4-FFF2-40B4-BE49-F238E27FC236}">
                <a16:creationId xmlns:a16="http://schemas.microsoft.com/office/drawing/2014/main" id="{CD642790-FB40-60B9-D2FC-4C4E23C9C357}"/>
              </a:ext>
            </a:extLst>
          </p:cNvPr>
          <p:cNvSpPr txBox="1">
            <a:spLocks/>
          </p:cNvSpPr>
          <p:nvPr/>
        </p:nvSpPr>
        <p:spPr>
          <a:xfrm>
            <a:off x="4512801" y="1543675"/>
            <a:ext cx="4035905" cy="5352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2"/>
              </a:buClr>
              <a:buSzPts val="2600"/>
              <a:buFont typeface="Raleway"/>
              <a:buNone/>
              <a:defRPr sz="2600" b="1" i="0" u="none" strike="noStrike" cap="none">
                <a:solidFill>
                  <a:schemeClr val="dk2"/>
                </a:solidFill>
                <a:latin typeface="Raleway"/>
                <a:ea typeface="Raleway"/>
                <a:cs typeface="Raleway"/>
                <a:sym typeface="Raleway"/>
              </a:defRPr>
            </a:lvl1pPr>
            <a:lvl2pPr marR="0" lvl="1" algn="l" rtl="0" eaLnBrk="1" hangingPunct="1">
              <a:lnSpc>
                <a:spcPct val="100000"/>
              </a:lnSpc>
              <a:spcBef>
                <a:spcPts val="0"/>
              </a:spcBef>
              <a:spcAft>
                <a:spcPts val="0"/>
              </a:spcAft>
              <a:buClr>
                <a:schemeClr val="dk2"/>
              </a:buClr>
              <a:buSzPts val="2600"/>
              <a:buFont typeface="Raleway"/>
              <a:buNone/>
              <a:defRPr sz="2600" b="1" i="0" u="none" strike="noStrike" cap="none">
                <a:solidFill>
                  <a:schemeClr val="dk2"/>
                </a:solidFill>
                <a:latin typeface="Raleway"/>
                <a:ea typeface="Raleway"/>
                <a:cs typeface="Raleway"/>
                <a:sym typeface="Raleway"/>
              </a:defRPr>
            </a:lvl2pPr>
            <a:lvl3pPr marR="0" lvl="2" algn="l" rtl="0" eaLnBrk="1" hangingPunct="1">
              <a:lnSpc>
                <a:spcPct val="100000"/>
              </a:lnSpc>
              <a:spcBef>
                <a:spcPts val="0"/>
              </a:spcBef>
              <a:spcAft>
                <a:spcPts val="0"/>
              </a:spcAft>
              <a:buClr>
                <a:schemeClr val="dk2"/>
              </a:buClr>
              <a:buSzPts val="2600"/>
              <a:buFont typeface="Raleway"/>
              <a:buNone/>
              <a:defRPr sz="2600" b="1" i="0" u="none" strike="noStrike" cap="none">
                <a:solidFill>
                  <a:schemeClr val="dk2"/>
                </a:solidFill>
                <a:latin typeface="Raleway"/>
                <a:ea typeface="Raleway"/>
                <a:cs typeface="Raleway"/>
                <a:sym typeface="Raleway"/>
              </a:defRPr>
            </a:lvl3pPr>
            <a:lvl4pPr marR="0" lvl="3" algn="l" rtl="0" eaLnBrk="1" hangingPunct="1">
              <a:lnSpc>
                <a:spcPct val="100000"/>
              </a:lnSpc>
              <a:spcBef>
                <a:spcPts val="0"/>
              </a:spcBef>
              <a:spcAft>
                <a:spcPts val="0"/>
              </a:spcAft>
              <a:buClr>
                <a:schemeClr val="dk2"/>
              </a:buClr>
              <a:buSzPts val="2600"/>
              <a:buFont typeface="Raleway"/>
              <a:buNone/>
              <a:defRPr sz="2600" b="1" i="0" u="none" strike="noStrike" cap="none">
                <a:solidFill>
                  <a:schemeClr val="dk2"/>
                </a:solidFill>
                <a:latin typeface="Raleway"/>
                <a:ea typeface="Raleway"/>
                <a:cs typeface="Raleway"/>
                <a:sym typeface="Raleway"/>
              </a:defRPr>
            </a:lvl4pPr>
            <a:lvl5pPr marR="0" lvl="4" algn="l" rtl="0" eaLnBrk="1" hangingPunct="1">
              <a:lnSpc>
                <a:spcPct val="100000"/>
              </a:lnSpc>
              <a:spcBef>
                <a:spcPts val="0"/>
              </a:spcBef>
              <a:spcAft>
                <a:spcPts val="0"/>
              </a:spcAft>
              <a:buClr>
                <a:schemeClr val="dk2"/>
              </a:buClr>
              <a:buSzPts val="2600"/>
              <a:buFont typeface="Raleway"/>
              <a:buNone/>
              <a:defRPr sz="2600" b="1" i="0" u="none" strike="noStrike" cap="none">
                <a:solidFill>
                  <a:schemeClr val="dk2"/>
                </a:solidFill>
                <a:latin typeface="Raleway"/>
                <a:ea typeface="Raleway"/>
                <a:cs typeface="Raleway"/>
                <a:sym typeface="Raleway"/>
              </a:defRPr>
            </a:lvl5pPr>
            <a:lvl6pPr marR="0" lvl="5" algn="l" rtl="0" eaLnBrk="1" hangingPunct="1">
              <a:lnSpc>
                <a:spcPct val="100000"/>
              </a:lnSpc>
              <a:spcBef>
                <a:spcPts val="0"/>
              </a:spcBef>
              <a:spcAft>
                <a:spcPts val="0"/>
              </a:spcAft>
              <a:buClr>
                <a:schemeClr val="dk2"/>
              </a:buClr>
              <a:buSzPts val="2600"/>
              <a:buFont typeface="Raleway"/>
              <a:buNone/>
              <a:defRPr sz="2600" b="1" i="0" u="none" strike="noStrike" cap="none">
                <a:solidFill>
                  <a:schemeClr val="dk2"/>
                </a:solidFill>
                <a:latin typeface="Raleway"/>
                <a:ea typeface="Raleway"/>
                <a:cs typeface="Raleway"/>
                <a:sym typeface="Raleway"/>
              </a:defRPr>
            </a:lvl6pPr>
            <a:lvl7pPr marR="0" lvl="6" algn="l" rtl="0" eaLnBrk="1" hangingPunct="1">
              <a:lnSpc>
                <a:spcPct val="100000"/>
              </a:lnSpc>
              <a:spcBef>
                <a:spcPts val="0"/>
              </a:spcBef>
              <a:spcAft>
                <a:spcPts val="0"/>
              </a:spcAft>
              <a:buClr>
                <a:schemeClr val="dk2"/>
              </a:buClr>
              <a:buSzPts val="2600"/>
              <a:buFont typeface="Raleway"/>
              <a:buNone/>
              <a:defRPr sz="2600" b="1" i="0" u="none" strike="noStrike" cap="none">
                <a:solidFill>
                  <a:schemeClr val="dk2"/>
                </a:solidFill>
                <a:latin typeface="Raleway"/>
                <a:ea typeface="Raleway"/>
                <a:cs typeface="Raleway"/>
                <a:sym typeface="Raleway"/>
              </a:defRPr>
            </a:lvl7pPr>
            <a:lvl8pPr marR="0" lvl="7" algn="l" rtl="0" eaLnBrk="1" hangingPunct="1">
              <a:lnSpc>
                <a:spcPct val="100000"/>
              </a:lnSpc>
              <a:spcBef>
                <a:spcPts val="0"/>
              </a:spcBef>
              <a:spcAft>
                <a:spcPts val="0"/>
              </a:spcAft>
              <a:buClr>
                <a:schemeClr val="dk2"/>
              </a:buClr>
              <a:buSzPts val="2600"/>
              <a:buFont typeface="Raleway"/>
              <a:buNone/>
              <a:defRPr sz="2600" b="1" i="0" u="none" strike="noStrike" cap="none">
                <a:solidFill>
                  <a:schemeClr val="dk2"/>
                </a:solidFill>
                <a:latin typeface="Raleway"/>
                <a:ea typeface="Raleway"/>
                <a:cs typeface="Raleway"/>
                <a:sym typeface="Raleway"/>
              </a:defRPr>
            </a:lvl8pPr>
            <a:lvl9pPr marR="0" lvl="8" algn="l" rtl="0" eaLnBrk="1" hangingPunct="1">
              <a:lnSpc>
                <a:spcPct val="100000"/>
              </a:lnSpc>
              <a:spcBef>
                <a:spcPts val="0"/>
              </a:spcBef>
              <a:spcAft>
                <a:spcPts val="0"/>
              </a:spcAft>
              <a:buClr>
                <a:schemeClr val="dk2"/>
              </a:buClr>
              <a:buSzPts val="2600"/>
              <a:buFont typeface="Raleway"/>
              <a:buNone/>
              <a:defRPr sz="2600" b="1" i="0" u="none" strike="noStrike" cap="none">
                <a:solidFill>
                  <a:schemeClr val="dk2"/>
                </a:solidFill>
                <a:latin typeface="Raleway"/>
                <a:ea typeface="Raleway"/>
                <a:cs typeface="Raleway"/>
                <a:sym typeface="Raleway"/>
              </a:defRPr>
            </a:lvl9pPr>
          </a:lstStyle>
          <a:p>
            <a:pPr algn="ctr"/>
            <a:endParaRPr lang="en-US" sz="2000" dirty="0"/>
          </a:p>
        </p:txBody>
      </p: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45BEF046-CE84-9B7A-2980-FCA6542BC109}"/>
                  </a:ext>
                </a:extLst>
              </p:cNvPr>
              <p:cNvSpPr txBox="1"/>
              <p:nvPr/>
            </p:nvSpPr>
            <p:spPr>
              <a:xfrm>
                <a:off x="610242" y="3411018"/>
                <a:ext cx="7923516" cy="243656"/>
              </a:xfrm>
              <a:prstGeom prst="rect">
                <a:avLst/>
              </a:prstGeom>
              <a:noFill/>
            </p:spPr>
            <p:txBody>
              <a:bodyPr wrap="none" lIns="0" tIns="0" rIns="0" bIns="0" rtlCol="0">
                <a:spAutoFit/>
              </a:bodyPr>
              <a:lstStyle/>
              <a:p>
                <a:r>
                  <a:rPr lang="en-US" sz="1050" b="0" dirty="0"/>
                  <a:t>II: </a:t>
                </a:r>
                <a14:m>
                  <m:oMath xmlns:m="http://schemas.openxmlformats.org/officeDocument/2006/math">
                    <m:r>
                      <a:rPr lang="en-US" sz="1050" i="1">
                        <a:latin typeface="Cambria Math" panose="02040503050406030204" pitchFamily="18" charset="0"/>
                        <a:ea typeface="Cambria Math" panose="02040503050406030204" pitchFamily="18" charset="0"/>
                      </a:rPr>
                      <m:t>1.036×</m:t>
                    </m:r>
                    <m:sSup>
                      <m:sSupPr>
                        <m:ctrlPr>
                          <a:rPr lang="en-US" sz="1050" i="1">
                            <a:latin typeface="Cambria Math" panose="02040503050406030204" pitchFamily="18" charset="0"/>
                            <a:ea typeface="Cambria Math" panose="02040503050406030204" pitchFamily="18" charset="0"/>
                          </a:rPr>
                        </m:ctrlPr>
                      </m:sSupPr>
                      <m:e>
                        <m:r>
                          <a:rPr lang="en-US" sz="1050" i="1">
                            <a:latin typeface="Cambria Math" panose="02040503050406030204" pitchFamily="18" charset="0"/>
                            <a:ea typeface="Cambria Math" panose="02040503050406030204" pitchFamily="18" charset="0"/>
                          </a:rPr>
                          <m:t>10</m:t>
                        </m:r>
                      </m:e>
                      <m:sup>
                        <m:r>
                          <a:rPr lang="en-US" sz="1050" i="1">
                            <a:latin typeface="Cambria Math" panose="02040503050406030204" pitchFamily="18" charset="0"/>
                            <a:ea typeface="Cambria Math" panose="02040503050406030204" pitchFamily="18" charset="0"/>
                          </a:rPr>
                          <m:t>−8</m:t>
                        </m:r>
                      </m:sup>
                    </m:sSup>
                    <m:r>
                      <a:rPr lang="en-US" sz="1050" i="1">
                        <a:latin typeface="Cambria Math" panose="02040503050406030204" pitchFamily="18" charset="0"/>
                        <a:ea typeface="Cambria Math" panose="02040503050406030204" pitchFamily="18" charset="0"/>
                      </a:rPr>
                      <m:t> </m:t>
                    </m:r>
                    <m:r>
                      <a:rPr lang="en-US" sz="1050" i="1">
                        <a:latin typeface="Cambria Math" panose="02040503050406030204" pitchFamily="18" charset="0"/>
                        <a:ea typeface="Cambria Math" panose="02040503050406030204" pitchFamily="18" charset="0"/>
                      </a:rPr>
                      <m:t>𝜋𝛽</m:t>
                    </m:r>
                    <m:r>
                      <a:rPr lang="en-US" sz="1050" i="1">
                        <a:latin typeface="Cambria Math" panose="02040503050406030204" pitchFamily="18" charset="0"/>
                        <a:ea typeface="Cambria Math" panose="02040503050406030204" pitchFamily="18" charset="0"/>
                      </a:rPr>
                      <m:t> </m:t>
                    </m:r>
                    <m:r>
                      <a:rPr lang="en-US" sz="1050" i="1">
                        <a:latin typeface="Cambria Math" panose="02040503050406030204" pitchFamily="18" charset="0"/>
                        <a:ea typeface="Cambria Math" panose="02040503050406030204" pitchFamily="18" charset="0"/>
                      </a:rPr>
                      <m:t>𝑒𝑣𝑒𝑛𝑡𝑠</m:t>
                    </m:r>
                    <m:r>
                      <a:rPr lang="en-US" sz="1050" b="0" i="1" smtClean="0">
                        <a:latin typeface="Cambria Math" panose="02040503050406030204" pitchFamily="18" charset="0"/>
                        <a:ea typeface="Cambria Math" panose="02040503050406030204" pitchFamily="18" charset="0"/>
                      </a:rPr>
                      <m:t> / </m:t>
                    </m:r>
                    <m:r>
                      <a:rPr lang="en-US" sz="1050" i="1">
                        <a:latin typeface="Cambria Math" panose="02040503050406030204" pitchFamily="18" charset="0"/>
                        <a:ea typeface="Cambria Math" panose="02040503050406030204" pitchFamily="18" charset="0"/>
                      </a:rPr>
                      <m:t>𝑝𝑖𝑜𝑛</m:t>
                    </m:r>
                    <m:r>
                      <a:rPr lang="en-US" sz="1050" i="1">
                        <a:latin typeface="Cambria Math" panose="02040503050406030204" pitchFamily="18" charset="0"/>
                        <a:ea typeface="Cambria Math" panose="02040503050406030204" pitchFamily="18" charset="0"/>
                      </a:rPr>
                      <m:t> ×0.2 </m:t>
                    </m:r>
                    <m:d>
                      <m:dPr>
                        <m:begChr m:val="["/>
                        <m:endChr m:val="]"/>
                        <m:ctrlPr>
                          <a:rPr lang="en-US" sz="1050" b="0" i="1" smtClean="0">
                            <a:latin typeface="Cambria Math" panose="02040503050406030204" pitchFamily="18" charset="0"/>
                            <a:ea typeface="Cambria Math" panose="02040503050406030204" pitchFamily="18" charset="0"/>
                          </a:rPr>
                        </m:ctrlPr>
                      </m:dPr>
                      <m:e>
                        <m:r>
                          <a:rPr lang="en-US" sz="1050" b="0" i="1" smtClean="0">
                            <a:latin typeface="Cambria Math" panose="02040503050406030204" pitchFamily="18" charset="0"/>
                            <a:ea typeface="Cambria Math" panose="02040503050406030204" pitchFamily="18" charset="0"/>
                          </a:rPr>
                          <m:t>𝐴𝑐𝑐𝑒𝑝𝑡𝑎𝑛𝑐𝑒</m:t>
                        </m:r>
                        <m:r>
                          <a:rPr lang="en-US" sz="1050" b="0" i="1" smtClean="0">
                            <a:latin typeface="Cambria Math" panose="02040503050406030204" pitchFamily="18" charset="0"/>
                            <a:ea typeface="Cambria Math" panose="02040503050406030204" pitchFamily="18" charset="0"/>
                          </a:rPr>
                          <m:t> &amp; </m:t>
                        </m:r>
                        <m:r>
                          <a:rPr lang="en-US" sz="1050" b="0" i="1" smtClean="0">
                            <a:latin typeface="Cambria Math" panose="02040503050406030204" pitchFamily="18" charset="0"/>
                            <a:ea typeface="Cambria Math" panose="02040503050406030204" pitchFamily="18" charset="0"/>
                          </a:rPr>
                          <m:t>𝑇𝑖𝑚𝑖𝑛𝑔</m:t>
                        </m:r>
                        <m:r>
                          <a:rPr lang="en-US" sz="1050" b="0" i="1" smtClean="0">
                            <a:latin typeface="Cambria Math" panose="02040503050406030204" pitchFamily="18" charset="0"/>
                            <a:ea typeface="Cambria Math" panose="02040503050406030204" pitchFamily="18" charset="0"/>
                          </a:rPr>
                          <m:t> </m:t>
                        </m:r>
                        <m:r>
                          <a:rPr lang="en-US" sz="1050" b="0" i="1" smtClean="0">
                            <a:latin typeface="Cambria Math" panose="02040503050406030204" pitchFamily="18" charset="0"/>
                            <a:ea typeface="Cambria Math" panose="02040503050406030204" pitchFamily="18" charset="0"/>
                          </a:rPr>
                          <m:t>𝐶𝑢𝑡𝑠</m:t>
                        </m:r>
                      </m:e>
                    </m:d>
                    <m:r>
                      <a:rPr lang="en-US" sz="1050" b="0" i="1" smtClean="0">
                        <a:latin typeface="Cambria Math" panose="02040503050406030204" pitchFamily="18" charset="0"/>
                        <a:ea typeface="Cambria Math" panose="02040503050406030204" pitchFamily="18" charset="0"/>
                      </a:rPr>
                      <m:t>×</m:t>
                    </m:r>
                    <m:sSup>
                      <m:sSupPr>
                        <m:ctrlPr>
                          <a:rPr lang="en-US" sz="1050" i="1">
                            <a:latin typeface="Cambria Math" panose="02040503050406030204" pitchFamily="18" charset="0"/>
                            <a:ea typeface="Cambria Math" panose="02040503050406030204" pitchFamily="18" charset="0"/>
                          </a:rPr>
                        </m:ctrlPr>
                      </m:sSupPr>
                      <m:e>
                        <m:r>
                          <a:rPr lang="en-US" sz="1050" i="1">
                            <a:latin typeface="Cambria Math" panose="02040503050406030204" pitchFamily="18" charset="0"/>
                            <a:ea typeface="Cambria Math" panose="02040503050406030204" pitchFamily="18" charset="0"/>
                          </a:rPr>
                          <m:t>10</m:t>
                        </m:r>
                      </m:e>
                      <m:sup>
                        <m:r>
                          <a:rPr lang="en-US" sz="1050" i="1">
                            <a:latin typeface="Cambria Math" panose="02040503050406030204" pitchFamily="18" charset="0"/>
                            <a:ea typeface="Cambria Math" panose="02040503050406030204" pitchFamily="18" charset="0"/>
                          </a:rPr>
                          <m:t>7</m:t>
                        </m:r>
                      </m:sup>
                    </m:sSup>
                    <m:f>
                      <m:fPr>
                        <m:ctrlPr>
                          <a:rPr lang="en-US" sz="1050" i="1">
                            <a:latin typeface="Cambria Math" panose="02040503050406030204" pitchFamily="18" charset="0"/>
                            <a:ea typeface="Cambria Math" panose="02040503050406030204" pitchFamily="18" charset="0"/>
                          </a:rPr>
                        </m:ctrlPr>
                      </m:fPr>
                      <m:num>
                        <m:r>
                          <a:rPr lang="en-US" sz="1050" i="1">
                            <a:latin typeface="Cambria Math" panose="02040503050406030204" pitchFamily="18" charset="0"/>
                            <a:ea typeface="Cambria Math" panose="02040503050406030204" pitchFamily="18" charset="0"/>
                          </a:rPr>
                          <m:t>𝑝𝑖𝑜𝑛𝑠</m:t>
                        </m:r>
                      </m:num>
                      <m:den>
                        <m:r>
                          <a:rPr lang="en-US" sz="1050" b="0" i="1" smtClean="0">
                            <a:latin typeface="Cambria Math" panose="02040503050406030204" pitchFamily="18" charset="0"/>
                            <a:ea typeface="Cambria Math" panose="02040503050406030204" pitchFamily="18" charset="0"/>
                          </a:rPr>
                          <m:t>𝑠𝑒𝑐</m:t>
                        </m:r>
                      </m:den>
                    </m:f>
                    <m:r>
                      <a:rPr lang="en-US" sz="1050" i="1" smtClean="0">
                        <a:latin typeface="Cambria Math" panose="02040503050406030204" pitchFamily="18" charset="0"/>
                        <a:ea typeface="Cambria Math" panose="02040503050406030204" pitchFamily="18" charset="0"/>
                      </a:rPr>
                      <m:t>×</m:t>
                    </m:r>
                    <m:sSup>
                      <m:sSupPr>
                        <m:ctrlPr>
                          <a:rPr lang="en-US" sz="1050" i="1">
                            <a:latin typeface="Cambria Math" panose="02040503050406030204" pitchFamily="18" charset="0"/>
                            <a:ea typeface="Cambria Math" panose="02040503050406030204" pitchFamily="18" charset="0"/>
                          </a:rPr>
                        </m:ctrlPr>
                      </m:sSupPr>
                      <m:e>
                        <m:r>
                          <a:rPr lang="en-US" sz="1050" i="1">
                            <a:latin typeface="Cambria Math" panose="02040503050406030204" pitchFamily="18" charset="0"/>
                            <a:ea typeface="Cambria Math" panose="02040503050406030204" pitchFamily="18" charset="0"/>
                          </a:rPr>
                          <m:t>10</m:t>
                        </m:r>
                      </m:e>
                      <m:sup>
                        <m:r>
                          <a:rPr lang="en-US" sz="1050" i="1">
                            <a:latin typeface="Cambria Math" panose="02040503050406030204" pitchFamily="18" charset="0"/>
                            <a:ea typeface="Cambria Math" panose="02040503050406030204" pitchFamily="18" charset="0"/>
                          </a:rPr>
                          <m:t>7</m:t>
                        </m:r>
                      </m:sup>
                    </m:sSup>
                    <m:r>
                      <a:rPr lang="en-US" sz="1050" i="1">
                        <a:latin typeface="Cambria Math" panose="02040503050406030204" pitchFamily="18" charset="0"/>
                        <a:ea typeface="Cambria Math" panose="02040503050406030204" pitchFamily="18" charset="0"/>
                      </a:rPr>
                      <m:t> </m:t>
                    </m:r>
                    <m:r>
                      <a:rPr lang="en-US" sz="1050" i="1">
                        <a:latin typeface="Cambria Math" panose="02040503050406030204" pitchFamily="18" charset="0"/>
                        <a:ea typeface="Cambria Math" panose="02040503050406030204" pitchFamily="18" charset="0"/>
                      </a:rPr>
                      <m:t>𝑟𝑢𝑛𝑛𝑖𝑛𝑔</m:t>
                    </m:r>
                    <m:r>
                      <a:rPr lang="en-US" sz="1050" b="0" i="1" smtClean="0">
                        <a:latin typeface="Cambria Math" panose="02040503050406030204" pitchFamily="18" charset="0"/>
                        <a:ea typeface="Cambria Math" panose="02040503050406030204" pitchFamily="18" charset="0"/>
                      </a:rPr>
                      <m:t> </m:t>
                    </m:r>
                    <m:r>
                      <a:rPr lang="en-US" sz="1050" i="1">
                        <a:latin typeface="Cambria Math" panose="02040503050406030204" pitchFamily="18" charset="0"/>
                        <a:ea typeface="Cambria Math" panose="02040503050406030204" pitchFamily="18" charset="0"/>
                      </a:rPr>
                      <m:t>𝑠𝑒𝑐</m:t>
                    </m:r>
                    <m:r>
                      <a:rPr lang="en-US" sz="1050" i="1">
                        <a:latin typeface="Cambria Math" panose="02040503050406030204" pitchFamily="18" charset="0"/>
                        <a:ea typeface="Cambria Math" panose="02040503050406030204" pitchFamily="18" charset="0"/>
                      </a:rPr>
                      <m:t>/</m:t>
                    </m:r>
                    <m:r>
                      <a:rPr lang="en-US" sz="1050" i="1">
                        <a:latin typeface="Cambria Math" panose="02040503050406030204" pitchFamily="18" charset="0"/>
                        <a:ea typeface="Cambria Math" panose="02040503050406030204" pitchFamily="18" charset="0"/>
                      </a:rPr>
                      <m:t>𝑦𝑒𝑎𝑟</m:t>
                    </m:r>
                    <m:r>
                      <a:rPr lang="en-US" sz="1050" b="0" i="1" smtClean="0">
                        <a:latin typeface="Cambria Math" panose="02040503050406030204" pitchFamily="18" charset="0"/>
                        <a:ea typeface="Cambria Math" panose="02040503050406030204" pitchFamily="18" charset="0"/>
                      </a:rPr>
                      <m:t>=</m:t>
                    </m:r>
                    <m:r>
                      <a:rPr lang="en-US" sz="1050" b="0" i="1" smtClean="0">
                        <a:latin typeface="Cambria Math" panose="02040503050406030204" pitchFamily="18" charset="0"/>
                        <a:ea typeface="Cambria Math" panose="02040503050406030204" pitchFamily="18" charset="0"/>
                      </a:rPr>
                      <m:t>2.07×</m:t>
                    </m:r>
                    <m:sSup>
                      <m:sSupPr>
                        <m:ctrlPr>
                          <a:rPr lang="en-US" sz="1050" b="0" i="1" smtClean="0">
                            <a:latin typeface="Cambria Math" panose="02040503050406030204" pitchFamily="18" charset="0"/>
                            <a:ea typeface="Cambria Math" panose="02040503050406030204" pitchFamily="18" charset="0"/>
                          </a:rPr>
                        </m:ctrlPr>
                      </m:sSupPr>
                      <m:e>
                        <m:r>
                          <a:rPr lang="en-US" sz="1050" b="0" i="1" smtClean="0">
                            <a:latin typeface="Cambria Math" panose="02040503050406030204" pitchFamily="18" charset="0"/>
                            <a:ea typeface="Cambria Math" panose="02040503050406030204" pitchFamily="18" charset="0"/>
                          </a:rPr>
                          <m:t>10</m:t>
                        </m:r>
                      </m:e>
                      <m:sup>
                        <m:r>
                          <a:rPr lang="en-US" sz="1050" b="0" i="1" smtClean="0">
                            <a:latin typeface="Cambria Math" panose="02040503050406030204" pitchFamily="18" charset="0"/>
                            <a:ea typeface="Cambria Math" panose="02040503050406030204" pitchFamily="18" charset="0"/>
                          </a:rPr>
                          <m:t>5</m:t>
                        </m:r>
                      </m:sup>
                    </m:sSup>
                    <m:r>
                      <a:rPr lang="en-US" sz="1050" b="0" i="1" smtClean="0">
                        <a:latin typeface="Cambria Math" panose="02040503050406030204" pitchFamily="18" charset="0"/>
                        <a:ea typeface="Cambria Math" panose="02040503050406030204" pitchFamily="18" charset="0"/>
                      </a:rPr>
                      <m:t> </m:t>
                    </m:r>
                    <m:r>
                      <a:rPr lang="en-US" sz="1050" i="1">
                        <a:latin typeface="Cambria Math" panose="02040503050406030204" pitchFamily="18" charset="0"/>
                        <a:ea typeface="Cambria Math" panose="02040503050406030204" pitchFamily="18" charset="0"/>
                      </a:rPr>
                      <m:t>𝜋𝛽</m:t>
                    </m:r>
                    <m:r>
                      <a:rPr lang="en-US" sz="1050" i="1">
                        <a:latin typeface="Cambria Math" panose="02040503050406030204" pitchFamily="18" charset="0"/>
                        <a:ea typeface="Cambria Math" panose="02040503050406030204" pitchFamily="18" charset="0"/>
                      </a:rPr>
                      <m:t> </m:t>
                    </m:r>
                    <m:r>
                      <a:rPr lang="en-US" sz="1050" i="1">
                        <a:latin typeface="Cambria Math" panose="02040503050406030204" pitchFamily="18" charset="0"/>
                        <a:ea typeface="Cambria Math" panose="02040503050406030204" pitchFamily="18" charset="0"/>
                      </a:rPr>
                      <m:t>𝑒𝑣𝑒𝑛𝑡𝑠</m:t>
                    </m:r>
                    <m:r>
                      <a:rPr lang="en-US" sz="1050" b="0" i="0" smtClean="0">
                        <a:latin typeface="Cambria Math" panose="02040503050406030204" pitchFamily="18" charset="0"/>
                        <a:ea typeface="Cambria Math" panose="02040503050406030204" pitchFamily="18" charset="0"/>
                      </a:rPr>
                      <m:t> / </m:t>
                    </m:r>
                    <m:r>
                      <m:rPr>
                        <m:sty m:val="p"/>
                      </m:rPr>
                      <a:rPr lang="en-US" sz="1050" b="0" i="0" smtClean="0">
                        <a:latin typeface="Cambria Math" panose="02040503050406030204" pitchFamily="18" charset="0"/>
                        <a:ea typeface="Cambria Math" panose="02040503050406030204" pitchFamily="18" charset="0"/>
                      </a:rPr>
                      <m:t>year</m:t>
                    </m:r>
                  </m:oMath>
                </a14:m>
                <a:endParaRPr lang="en-US" dirty="0"/>
              </a:p>
            </p:txBody>
          </p:sp>
        </mc:Choice>
        <mc:Fallback>
          <p:sp>
            <p:nvSpPr>
              <p:cNvPr id="6" name="TextBox 5">
                <a:extLst>
                  <a:ext uri="{FF2B5EF4-FFF2-40B4-BE49-F238E27FC236}">
                    <a16:creationId xmlns:a16="http://schemas.microsoft.com/office/drawing/2014/main" id="{45BEF046-CE84-9B7A-2980-FCA6542BC109}"/>
                  </a:ext>
                </a:extLst>
              </p:cNvPr>
              <p:cNvSpPr txBox="1">
                <a:spLocks noRot="1" noChangeAspect="1" noMove="1" noResize="1" noEditPoints="1" noAdjustHandles="1" noChangeArrowheads="1" noChangeShapeType="1" noTextEdit="1"/>
              </p:cNvSpPr>
              <p:nvPr/>
            </p:nvSpPr>
            <p:spPr>
              <a:xfrm>
                <a:off x="610242" y="3411018"/>
                <a:ext cx="7923516" cy="243656"/>
              </a:xfrm>
              <a:prstGeom prst="rect">
                <a:avLst/>
              </a:prstGeom>
              <a:blipFill>
                <a:blip r:embed="rId5"/>
                <a:stretch>
                  <a:fillRect l="-1000" t="-2500" b="-1250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99AF26D3-1024-D794-CACA-2D85CED1A91E}"/>
                  </a:ext>
                </a:extLst>
              </p:cNvPr>
              <p:cNvSpPr txBox="1"/>
              <p:nvPr/>
            </p:nvSpPr>
            <p:spPr>
              <a:xfrm>
                <a:off x="486838" y="4257032"/>
                <a:ext cx="7627683" cy="377026"/>
              </a:xfrm>
              <a:prstGeom prst="rect">
                <a:avLst/>
              </a:prstGeom>
              <a:noFill/>
            </p:spPr>
            <p:txBody>
              <a:bodyPr wrap="square" lIns="0" tIns="0" rIns="0" bIns="0" rtlCol="0">
                <a:spAutoFit/>
              </a:bodyPr>
              <a:lstStyle/>
              <a:p>
                <a:pPr algn="ctr"/>
                <a:r>
                  <a:rPr lang="en-US" sz="1050" b="0" dirty="0"/>
                  <a:t>III: </a:t>
                </a:r>
                <a14:m>
                  <m:oMath xmlns:m="http://schemas.openxmlformats.org/officeDocument/2006/math">
                    <m:d>
                      <m:dPr>
                        <m:ctrlPr>
                          <a:rPr lang="en-US" sz="1050" b="0" i="1" smtClean="0">
                            <a:latin typeface="Cambria Math" panose="02040503050406030204" pitchFamily="18" charset="0"/>
                          </a:rPr>
                        </m:ctrlPr>
                      </m:dPr>
                      <m:e>
                        <m:r>
                          <a:rPr lang="en-US" sz="1050" b="0" i="1" smtClean="0">
                            <a:latin typeface="Cambria Math" panose="02040503050406030204" pitchFamily="18" charset="0"/>
                          </a:rPr>
                          <m:t>6.25</m:t>
                        </m:r>
                        <m:r>
                          <a:rPr lang="en-US" sz="1050" b="0" i="1" smtClean="0">
                            <a:latin typeface="Cambria Math" panose="02040503050406030204" pitchFamily="18" charset="0"/>
                            <a:ea typeface="Cambria Math" panose="02040503050406030204" pitchFamily="18" charset="0"/>
                          </a:rPr>
                          <m:t>×</m:t>
                        </m:r>
                        <m:sSup>
                          <m:sSupPr>
                            <m:ctrlPr>
                              <a:rPr lang="en-US" sz="1050" b="0" i="1" smtClean="0">
                                <a:latin typeface="Cambria Math" panose="02040503050406030204" pitchFamily="18" charset="0"/>
                                <a:ea typeface="Cambria Math" panose="02040503050406030204" pitchFamily="18" charset="0"/>
                              </a:rPr>
                            </m:ctrlPr>
                          </m:sSupPr>
                          <m:e>
                            <m:r>
                              <a:rPr lang="en-US" sz="1050" b="0" i="1" smtClean="0">
                                <a:latin typeface="Cambria Math" panose="02040503050406030204" pitchFamily="18" charset="0"/>
                                <a:ea typeface="Cambria Math" panose="02040503050406030204" pitchFamily="18" charset="0"/>
                              </a:rPr>
                              <m:t>10</m:t>
                            </m:r>
                          </m:e>
                          <m:sup>
                            <m:r>
                              <a:rPr lang="en-US" sz="1050" b="0" i="1" smtClean="0">
                                <a:latin typeface="Cambria Math" panose="02040503050406030204" pitchFamily="18" charset="0"/>
                                <a:ea typeface="Cambria Math" panose="02040503050406030204" pitchFamily="18" charset="0"/>
                              </a:rPr>
                              <m:t>6</m:t>
                            </m:r>
                          </m:sup>
                        </m:sSup>
                        <m:r>
                          <a:rPr lang="en-US" sz="1050" b="0" i="1" smtClean="0">
                            <a:latin typeface="Cambria Math" panose="02040503050406030204" pitchFamily="18" charset="0"/>
                            <a:ea typeface="Cambria Math" panose="02040503050406030204" pitchFamily="18" charset="0"/>
                          </a:rPr>
                          <m:t> </m:t>
                        </m:r>
                        <m:r>
                          <a:rPr lang="en-US" sz="1050" b="0" i="1" smtClean="0">
                            <a:latin typeface="Cambria Math" panose="02040503050406030204" pitchFamily="18" charset="0"/>
                            <a:ea typeface="Cambria Math" panose="02040503050406030204" pitchFamily="18" charset="0"/>
                          </a:rPr>
                          <m:t>𝜋𝛽</m:t>
                        </m:r>
                        <m:r>
                          <a:rPr lang="en-US" sz="1050" b="0" i="1" smtClean="0">
                            <a:latin typeface="Cambria Math" panose="02040503050406030204" pitchFamily="18" charset="0"/>
                            <a:ea typeface="Cambria Math" panose="02040503050406030204" pitchFamily="18" charset="0"/>
                          </a:rPr>
                          <m:t> </m:t>
                        </m:r>
                        <m:r>
                          <a:rPr lang="en-US" sz="1050" b="0" i="1" smtClean="0">
                            <a:latin typeface="Cambria Math" panose="02040503050406030204" pitchFamily="18" charset="0"/>
                            <a:ea typeface="Cambria Math" panose="02040503050406030204" pitchFamily="18" charset="0"/>
                          </a:rPr>
                          <m:t>𝑒𝑣𝑒𝑛𝑡𝑠</m:t>
                        </m:r>
                      </m:e>
                    </m:d>
                    <m:r>
                      <a:rPr lang="en-US" sz="1050" b="0" i="1" smtClean="0">
                        <a:latin typeface="Cambria Math" panose="02040503050406030204" pitchFamily="18" charset="0"/>
                        <a:ea typeface="Cambria Math" panose="02040503050406030204" pitchFamily="18" charset="0"/>
                      </a:rPr>
                      <m:t>×</m:t>
                    </m:r>
                    <m:sSup>
                      <m:sSupPr>
                        <m:ctrlPr>
                          <a:rPr lang="en-US" sz="1050" b="0" i="1" smtClean="0">
                            <a:latin typeface="Cambria Math" panose="02040503050406030204" pitchFamily="18" charset="0"/>
                            <a:ea typeface="Cambria Math" panose="02040503050406030204" pitchFamily="18" charset="0"/>
                          </a:rPr>
                        </m:ctrlPr>
                      </m:sSupPr>
                      <m:e>
                        <m:d>
                          <m:dPr>
                            <m:ctrlPr>
                              <a:rPr lang="en-US" sz="1050" b="0" i="1" smtClean="0">
                                <a:latin typeface="Cambria Math" panose="02040503050406030204" pitchFamily="18" charset="0"/>
                                <a:ea typeface="Cambria Math" panose="02040503050406030204" pitchFamily="18" charset="0"/>
                              </a:rPr>
                            </m:ctrlPr>
                          </m:dPr>
                          <m:e>
                            <m:r>
                              <a:rPr lang="en-US" sz="1050" b="0" i="1" smtClean="0">
                                <a:latin typeface="Cambria Math" panose="02040503050406030204" pitchFamily="18" charset="0"/>
                                <a:ea typeface="Cambria Math" panose="02040503050406030204" pitchFamily="18" charset="0"/>
                              </a:rPr>
                              <m:t>1.036×</m:t>
                            </m:r>
                            <m:sSup>
                              <m:sSupPr>
                                <m:ctrlPr>
                                  <a:rPr lang="en-US" sz="1050" i="1">
                                    <a:latin typeface="Cambria Math" panose="02040503050406030204" pitchFamily="18" charset="0"/>
                                    <a:ea typeface="Cambria Math" panose="02040503050406030204" pitchFamily="18" charset="0"/>
                                  </a:rPr>
                                </m:ctrlPr>
                              </m:sSupPr>
                              <m:e>
                                <m:r>
                                  <a:rPr lang="en-US" sz="1050" i="1">
                                    <a:latin typeface="Cambria Math" panose="02040503050406030204" pitchFamily="18" charset="0"/>
                                    <a:ea typeface="Cambria Math" panose="02040503050406030204" pitchFamily="18" charset="0"/>
                                  </a:rPr>
                                  <m:t>10</m:t>
                                </m:r>
                              </m:e>
                              <m:sup>
                                <m:r>
                                  <a:rPr lang="en-US" sz="1050" i="1">
                                    <a:latin typeface="Cambria Math" panose="02040503050406030204" pitchFamily="18" charset="0"/>
                                    <a:ea typeface="Cambria Math" panose="02040503050406030204" pitchFamily="18" charset="0"/>
                                  </a:rPr>
                                  <m:t>−8</m:t>
                                </m:r>
                              </m:sup>
                            </m:sSup>
                            <m:r>
                              <a:rPr lang="en-US" sz="1050" i="1">
                                <a:latin typeface="Cambria Math" panose="02040503050406030204" pitchFamily="18" charset="0"/>
                                <a:ea typeface="Cambria Math" panose="02040503050406030204" pitchFamily="18" charset="0"/>
                              </a:rPr>
                              <m:t> </m:t>
                            </m:r>
                            <m:r>
                              <a:rPr lang="en-US" sz="1050" i="1">
                                <a:latin typeface="Cambria Math" panose="02040503050406030204" pitchFamily="18" charset="0"/>
                                <a:ea typeface="Cambria Math" panose="02040503050406030204" pitchFamily="18" charset="0"/>
                              </a:rPr>
                              <m:t>𝜋𝛽</m:t>
                            </m:r>
                            <m:r>
                              <a:rPr lang="en-US" sz="1050" i="1">
                                <a:latin typeface="Cambria Math" panose="02040503050406030204" pitchFamily="18" charset="0"/>
                                <a:ea typeface="Cambria Math" panose="02040503050406030204" pitchFamily="18" charset="0"/>
                              </a:rPr>
                              <m:t> </m:t>
                            </m:r>
                            <m:r>
                              <a:rPr lang="en-US" sz="1050" i="1">
                                <a:latin typeface="Cambria Math" panose="02040503050406030204" pitchFamily="18" charset="0"/>
                                <a:ea typeface="Cambria Math" panose="02040503050406030204" pitchFamily="18" charset="0"/>
                              </a:rPr>
                              <m:t>𝑒𝑣𝑒𝑛𝑡𝑠</m:t>
                            </m:r>
                            <m:r>
                              <a:rPr lang="en-US" sz="1050" i="1">
                                <a:latin typeface="Cambria Math" panose="02040503050406030204" pitchFamily="18" charset="0"/>
                                <a:ea typeface="Cambria Math" panose="02040503050406030204" pitchFamily="18" charset="0"/>
                              </a:rPr>
                              <m:t> / </m:t>
                            </m:r>
                            <m:r>
                              <a:rPr lang="en-US" sz="1050" i="1">
                                <a:latin typeface="Cambria Math" panose="02040503050406030204" pitchFamily="18" charset="0"/>
                                <a:ea typeface="Cambria Math" panose="02040503050406030204" pitchFamily="18" charset="0"/>
                              </a:rPr>
                              <m:t>𝑝𝑖𝑜𝑛</m:t>
                            </m:r>
                          </m:e>
                        </m:d>
                      </m:e>
                      <m:sup>
                        <m:r>
                          <a:rPr lang="en-US" sz="1050" b="0" i="1" smtClean="0">
                            <a:latin typeface="Cambria Math" panose="02040503050406030204" pitchFamily="18" charset="0"/>
                            <a:ea typeface="Cambria Math" panose="02040503050406030204" pitchFamily="18" charset="0"/>
                          </a:rPr>
                          <m:t>−1</m:t>
                        </m:r>
                      </m:sup>
                    </m:sSup>
                    <m:r>
                      <a:rPr lang="en-US" sz="1050" b="0" i="1" smtClean="0">
                        <a:latin typeface="Cambria Math" panose="02040503050406030204" pitchFamily="18" charset="0"/>
                        <a:ea typeface="Cambria Math" panose="02040503050406030204" pitchFamily="18" charset="0"/>
                      </a:rPr>
                      <m:t>×5 </m:t>
                    </m:r>
                    <m:d>
                      <m:dPr>
                        <m:begChr m:val="["/>
                        <m:endChr m:val="]"/>
                        <m:ctrlPr>
                          <a:rPr lang="en-US" sz="1050" b="0" i="1" smtClean="0">
                            <a:latin typeface="Cambria Math" panose="02040503050406030204" pitchFamily="18" charset="0"/>
                            <a:ea typeface="Cambria Math" panose="02040503050406030204" pitchFamily="18" charset="0"/>
                          </a:rPr>
                        </m:ctrlPr>
                      </m:dPr>
                      <m:e>
                        <m:r>
                          <a:rPr lang="en-US" sz="1050" b="0" i="1" smtClean="0">
                            <a:latin typeface="Cambria Math" panose="02040503050406030204" pitchFamily="18" charset="0"/>
                            <a:ea typeface="Cambria Math" panose="02040503050406030204" pitchFamily="18" charset="0"/>
                          </a:rPr>
                          <m:t>𝐴𝑐𝑐𝑒𝑝𝑡𝑎𝑛𝑐𝑒</m:t>
                        </m:r>
                        <m:r>
                          <a:rPr lang="en-US" sz="1050" b="0" i="1" smtClean="0">
                            <a:latin typeface="Cambria Math" panose="02040503050406030204" pitchFamily="18" charset="0"/>
                            <a:ea typeface="Cambria Math" panose="02040503050406030204" pitchFamily="18" charset="0"/>
                          </a:rPr>
                          <m:t> &amp; </m:t>
                        </m:r>
                        <m:r>
                          <a:rPr lang="en-US" sz="1050" b="0" i="1" smtClean="0">
                            <a:latin typeface="Cambria Math" panose="02040503050406030204" pitchFamily="18" charset="0"/>
                            <a:ea typeface="Cambria Math" panose="02040503050406030204" pitchFamily="18" charset="0"/>
                          </a:rPr>
                          <m:t>𝑇𝑖𝑚𝑖𝑛𝑔</m:t>
                        </m:r>
                        <m:r>
                          <a:rPr lang="en-US" sz="1050" b="0" i="1" smtClean="0">
                            <a:latin typeface="Cambria Math" panose="02040503050406030204" pitchFamily="18" charset="0"/>
                            <a:ea typeface="Cambria Math" panose="02040503050406030204" pitchFamily="18" charset="0"/>
                          </a:rPr>
                          <m:t> </m:t>
                        </m:r>
                        <m:r>
                          <a:rPr lang="en-US" sz="1050" b="0" i="1" smtClean="0">
                            <a:latin typeface="Cambria Math" panose="02040503050406030204" pitchFamily="18" charset="0"/>
                            <a:ea typeface="Cambria Math" panose="02040503050406030204" pitchFamily="18" charset="0"/>
                          </a:rPr>
                          <m:t>𝐶𝑢𝑡𝑠</m:t>
                        </m:r>
                      </m:e>
                    </m:d>
                    <m:r>
                      <a:rPr lang="en-US" sz="1050" b="0" i="1" smtClean="0">
                        <a:latin typeface="Cambria Math" panose="02040503050406030204" pitchFamily="18" charset="0"/>
                        <a:ea typeface="Cambria Math" panose="02040503050406030204" pitchFamily="18" charset="0"/>
                      </a:rPr>
                      <m:t>×</m:t>
                    </m:r>
                    <m:sSup>
                      <m:sSupPr>
                        <m:ctrlPr>
                          <a:rPr lang="en-US" sz="1050" b="0" i="1" smtClean="0">
                            <a:latin typeface="Cambria Math" panose="02040503050406030204" pitchFamily="18" charset="0"/>
                            <a:ea typeface="Cambria Math" panose="02040503050406030204" pitchFamily="18" charset="0"/>
                          </a:rPr>
                        </m:ctrlPr>
                      </m:sSupPr>
                      <m:e>
                        <m:r>
                          <a:rPr lang="en-US" sz="1050" b="0" i="1" smtClean="0">
                            <a:latin typeface="Cambria Math" panose="02040503050406030204" pitchFamily="18" charset="0"/>
                            <a:ea typeface="Cambria Math" panose="02040503050406030204" pitchFamily="18" charset="0"/>
                          </a:rPr>
                          <m:t>(</m:t>
                        </m:r>
                        <m:r>
                          <a:rPr lang="en-US" sz="1050" i="1">
                            <a:latin typeface="Cambria Math" panose="02040503050406030204" pitchFamily="18" charset="0"/>
                            <a:ea typeface="Cambria Math" panose="02040503050406030204" pitchFamily="18" charset="0"/>
                          </a:rPr>
                          <m:t>5 </m:t>
                        </m:r>
                        <m:r>
                          <a:rPr lang="en-US" sz="1050" i="1">
                            <a:latin typeface="Cambria Math" panose="02040503050406030204" pitchFamily="18" charset="0"/>
                            <a:ea typeface="Cambria Math" panose="02040503050406030204" pitchFamily="18" charset="0"/>
                          </a:rPr>
                          <m:t>𝑦𝑒𝑎𝑟𝑠</m:t>
                        </m:r>
                        <m:r>
                          <a:rPr lang="en-US" sz="1050" b="0" i="1" smtClean="0">
                            <a:latin typeface="Cambria Math" panose="02040503050406030204" pitchFamily="18" charset="0"/>
                            <a:ea typeface="Cambria Math" panose="02040503050406030204" pitchFamily="18" charset="0"/>
                          </a:rPr>
                          <m:t>)</m:t>
                        </m:r>
                      </m:e>
                      <m:sup>
                        <m:r>
                          <a:rPr lang="en-US" sz="1050" b="0" i="1" smtClean="0">
                            <a:latin typeface="Cambria Math" panose="02040503050406030204" pitchFamily="18" charset="0"/>
                            <a:ea typeface="Cambria Math" panose="02040503050406030204" pitchFamily="18" charset="0"/>
                          </a:rPr>
                          <m:t>−1</m:t>
                        </m:r>
                      </m:sup>
                    </m:sSup>
                    <m:r>
                      <a:rPr lang="en-US" sz="1050" i="1" smtClean="0">
                        <a:latin typeface="Cambria Math" panose="02040503050406030204" pitchFamily="18" charset="0"/>
                        <a:ea typeface="Cambria Math" panose="02040503050406030204" pitchFamily="18" charset="0"/>
                      </a:rPr>
                      <m:t>×</m:t>
                    </m:r>
                    <m:sSup>
                      <m:sSupPr>
                        <m:ctrlPr>
                          <a:rPr lang="en-US" sz="1050" i="1" smtClean="0">
                            <a:latin typeface="Cambria Math" panose="02040503050406030204" pitchFamily="18" charset="0"/>
                            <a:ea typeface="Cambria Math" panose="02040503050406030204" pitchFamily="18" charset="0"/>
                          </a:rPr>
                        </m:ctrlPr>
                      </m:sSupPr>
                      <m:e>
                        <m:r>
                          <a:rPr lang="en-US" sz="1050" b="0" i="1" smtClean="0">
                            <a:latin typeface="Cambria Math" panose="02040503050406030204" pitchFamily="18" charset="0"/>
                            <a:ea typeface="Cambria Math" panose="02040503050406030204" pitchFamily="18" charset="0"/>
                          </a:rPr>
                          <m:t>(</m:t>
                        </m:r>
                        <m:sSup>
                          <m:sSupPr>
                            <m:ctrlPr>
                              <a:rPr lang="en-US" sz="1050" i="1">
                                <a:latin typeface="Cambria Math" panose="02040503050406030204" pitchFamily="18" charset="0"/>
                                <a:ea typeface="Cambria Math" panose="02040503050406030204" pitchFamily="18" charset="0"/>
                              </a:rPr>
                            </m:ctrlPr>
                          </m:sSupPr>
                          <m:e>
                            <m:r>
                              <a:rPr lang="en-US" sz="1050" i="1">
                                <a:latin typeface="Cambria Math" panose="02040503050406030204" pitchFamily="18" charset="0"/>
                                <a:ea typeface="Cambria Math" panose="02040503050406030204" pitchFamily="18" charset="0"/>
                              </a:rPr>
                              <m:t>10</m:t>
                            </m:r>
                          </m:e>
                          <m:sup>
                            <m:r>
                              <a:rPr lang="en-US" sz="1050" i="1">
                                <a:latin typeface="Cambria Math" panose="02040503050406030204" pitchFamily="18" charset="0"/>
                                <a:ea typeface="Cambria Math" panose="02040503050406030204" pitchFamily="18" charset="0"/>
                              </a:rPr>
                              <m:t>7</m:t>
                            </m:r>
                          </m:sup>
                        </m:sSup>
                        <m:r>
                          <a:rPr lang="en-US" sz="1050" i="1">
                            <a:latin typeface="Cambria Math" panose="02040503050406030204" pitchFamily="18" charset="0"/>
                            <a:ea typeface="Cambria Math" panose="02040503050406030204" pitchFamily="18" charset="0"/>
                          </a:rPr>
                          <m:t> </m:t>
                        </m:r>
                        <m:r>
                          <a:rPr lang="en-US" sz="1050" i="1">
                            <a:latin typeface="Cambria Math" panose="02040503050406030204" pitchFamily="18" charset="0"/>
                            <a:ea typeface="Cambria Math" panose="02040503050406030204" pitchFamily="18" charset="0"/>
                          </a:rPr>
                          <m:t>𝑟𝑢𝑛𝑛𝑖𝑛𝑔</m:t>
                        </m:r>
                        <m:r>
                          <a:rPr lang="en-US" sz="1050" i="1">
                            <a:latin typeface="Cambria Math" panose="02040503050406030204" pitchFamily="18" charset="0"/>
                            <a:ea typeface="Cambria Math" panose="02040503050406030204" pitchFamily="18" charset="0"/>
                          </a:rPr>
                          <m:t> </m:t>
                        </m:r>
                        <m:r>
                          <a:rPr lang="en-US" sz="1050" i="1">
                            <a:latin typeface="Cambria Math" panose="02040503050406030204" pitchFamily="18" charset="0"/>
                            <a:ea typeface="Cambria Math" panose="02040503050406030204" pitchFamily="18" charset="0"/>
                          </a:rPr>
                          <m:t>𝑠𝑒𝑐</m:t>
                        </m:r>
                        <m:r>
                          <a:rPr lang="en-US" sz="1050" b="0" i="1" smtClean="0">
                            <a:latin typeface="Cambria Math" panose="02040503050406030204" pitchFamily="18" charset="0"/>
                            <a:ea typeface="Cambria Math" panose="02040503050406030204" pitchFamily="18" charset="0"/>
                          </a:rPr>
                          <m:t>/</m:t>
                        </m:r>
                        <m:r>
                          <a:rPr lang="en-US" sz="1050" i="1">
                            <a:latin typeface="Cambria Math" panose="02040503050406030204" pitchFamily="18" charset="0"/>
                            <a:ea typeface="Cambria Math" panose="02040503050406030204" pitchFamily="18" charset="0"/>
                          </a:rPr>
                          <m:t>𝑦𝑒𝑎𝑟</m:t>
                        </m:r>
                        <m:r>
                          <a:rPr lang="en-US" sz="1050" b="0" i="1" smtClean="0">
                            <a:latin typeface="Cambria Math" panose="02040503050406030204" pitchFamily="18" charset="0"/>
                            <a:ea typeface="Cambria Math" panose="02040503050406030204" pitchFamily="18" charset="0"/>
                          </a:rPr>
                          <m:t>)</m:t>
                        </m:r>
                      </m:e>
                      <m:sup>
                        <m:r>
                          <a:rPr lang="en-US" sz="1050" b="0" i="1" smtClean="0">
                            <a:latin typeface="Cambria Math" panose="02040503050406030204" pitchFamily="18" charset="0"/>
                            <a:ea typeface="Cambria Math" panose="02040503050406030204" pitchFamily="18" charset="0"/>
                          </a:rPr>
                          <m:t>−1</m:t>
                        </m:r>
                      </m:sup>
                    </m:sSup>
                    <m:r>
                      <a:rPr lang="en-US" sz="1050" b="0" i="1" smtClean="0">
                        <a:latin typeface="Cambria Math" panose="02040503050406030204" pitchFamily="18" charset="0"/>
                        <a:ea typeface="Cambria Math" panose="02040503050406030204" pitchFamily="18" charset="0"/>
                      </a:rPr>
                      <m:t>=6×</m:t>
                    </m:r>
                    <m:sSup>
                      <m:sSupPr>
                        <m:ctrlPr>
                          <a:rPr lang="en-US" sz="1050" b="0" i="1" smtClean="0">
                            <a:latin typeface="Cambria Math" panose="02040503050406030204" pitchFamily="18" charset="0"/>
                            <a:ea typeface="Cambria Math" panose="02040503050406030204" pitchFamily="18" charset="0"/>
                          </a:rPr>
                        </m:ctrlPr>
                      </m:sSupPr>
                      <m:e>
                        <m:r>
                          <a:rPr lang="en-US" sz="1050" b="0" i="1" smtClean="0">
                            <a:latin typeface="Cambria Math" panose="02040503050406030204" pitchFamily="18" charset="0"/>
                            <a:ea typeface="Cambria Math" panose="02040503050406030204" pitchFamily="18" charset="0"/>
                          </a:rPr>
                          <m:t>10</m:t>
                        </m:r>
                      </m:e>
                      <m:sup>
                        <m:r>
                          <a:rPr lang="en-US" sz="1050" b="0" i="1" smtClean="0">
                            <a:latin typeface="Cambria Math" panose="02040503050406030204" pitchFamily="18" charset="0"/>
                            <a:ea typeface="Cambria Math" panose="02040503050406030204" pitchFamily="18" charset="0"/>
                          </a:rPr>
                          <m:t>7</m:t>
                        </m:r>
                      </m:sup>
                    </m:sSup>
                    <m:r>
                      <a:rPr lang="en-US" sz="1050" b="0" i="1" smtClean="0">
                        <a:latin typeface="Cambria Math" panose="02040503050406030204" pitchFamily="18" charset="0"/>
                        <a:ea typeface="Cambria Math" panose="02040503050406030204" pitchFamily="18" charset="0"/>
                      </a:rPr>
                      <m:t> </m:t>
                    </m:r>
                    <m:r>
                      <a:rPr lang="en-US" sz="1050" b="0" i="1" smtClean="0">
                        <a:latin typeface="Cambria Math" panose="02040503050406030204" pitchFamily="18" charset="0"/>
                        <a:ea typeface="Cambria Math" panose="02040503050406030204" pitchFamily="18" charset="0"/>
                      </a:rPr>
                      <m:t>𝑝𝑖𝑜𝑛𝑠</m:t>
                    </m:r>
                    <m:r>
                      <a:rPr lang="en-US" sz="1050" b="0" i="1" smtClean="0">
                        <a:latin typeface="Cambria Math" panose="02040503050406030204" pitchFamily="18" charset="0"/>
                        <a:ea typeface="Cambria Math" panose="02040503050406030204" pitchFamily="18" charset="0"/>
                      </a:rPr>
                      <m:t>/</m:t>
                    </m:r>
                    <m:r>
                      <a:rPr lang="en-US" sz="1050" b="0" i="1" smtClean="0">
                        <a:latin typeface="Cambria Math" panose="02040503050406030204" pitchFamily="18" charset="0"/>
                        <a:ea typeface="Cambria Math" panose="02040503050406030204" pitchFamily="18" charset="0"/>
                      </a:rPr>
                      <m:t>𝑠𝑒𝑐</m:t>
                    </m:r>
                  </m:oMath>
                </a14:m>
                <a:r>
                  <a:rPr lang="en-US" dirty="0"/>
                  <a:t> </a:t>
                </a:r>
              </a:p>
            </p:txBody>
          </p:sp>
        </mc:Choice>
        <mc:Fallback>
          <p:sp>
            <p:nvSpPr>
              <p:cNvPr id="9" name="TextBox 8">
                <a:extLst>
                  <a:ext uri="{FF2B5EF4-FFF2-40B4-BE49-F238E27FC236}">
                    <a16:creationId xmlns:a16="http://schemas.microsoft.com/office/drawing/2014/main" id="{99AF26D3-1024-D794-CACA-2D85CED1A91E}"/>
                  </a:ext>
                </a:extLst>
              </p:cNvPr>
              <p:cNvSpPr txBox="1">
                <a:spLocks noRot="1" noChangeAspect="1" noMove="1" noResize="1" noEditPoints="1" noAdjustHandles="1" noChangeArrowheads="1" noChangeShapeType="1" noTextEdit="1"/>
              </p:cNvSpPr>
              <p:nvPr/>
            </p:nvSpPr>
            <p:spPr>
              <a:xfrm>
                <a:off x="486838" y="4257032"/>
                <a:ext cx="7627683" cy="377026"/>
              </a:xfrm>
              <a:prstGeom prst="rect">
                <a:avLst/>
              </a:prstGeom>
              <a:blipFill>
                <a:blip r:embed="rId6"/>
                <a:stretch>
                  <a:fillRect t="-11290" b="-14516"/>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6DFC2127-6767-677E-E5D0-E9493EC77E54}"/>
                  </a:ext>
                </a:extLst>
              </p:cNvPr>
              <p:cNvSpPr txBox="1"/>
              <p:nvPr/>
            </p:nvSpPr>
            <p:spPr>
              <a:xfrm>
                <a:off x="2209306" y="3728107"/>
                <a:ext cx="4182748" cy="213969"/>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d>
                        <m:dPr>
                          <m:ctrlPr>
                            <a:rPr lang="en-US" sz="1050" b="0" i="1" smtClean="0">
                              <a:latin typeface="Cambria Math" panose="02040503050406030204" pitchFamily="18" charset="0"/>
                            </a:rPr>
                          </m:ctrlPr>
                        </m:dPr>
                        <m:e>
                          <m:r>
                            <a:rPr lang="en-US" sz="1050" b="0" i="1" smtClean="0">
                              <a:latin typeface="Cambria Math" panose="02040503050406030204" pitchFamily="18" charset="0"/>
                            </a:rPr>
                            <m:t>6.25</m:t>
                          </m:r>
                          <m:r>
                            <a:rPr lang="en-US" sz="1050" b="0" i="1" smtClean="0">
                              <a:latin typeface="Cambria Math" panose="02040503050406030204" pitchFamily="18" charset="0"/>
                              <a:ea typeface="Cambria Math" panose="02040503050406030204" pitchFamily="18" charset="0"/>
                            </a:rPr>
                            <m:t>×</m:t>
                          </m:r>
                          <m:sSup>
                            <m:sSupPr>
                              <m:ctrlPr>
                                <a:rPr lang="en-US" sz="1050" b="0" i="1" smtClean="0">
                                  <a:latin typeface="Cambria Math" panose="02040503050406030204" pitchFamily="18" charset="0"/>
                                  <a:ea typeface="Cambria Math" panose="02040503050406030204" pitchFamily="18" charset="0"/>
                                </a:rPr>
                              </m:ctrlPr>
                            </m:sSupPr>
                            <m:e>
                              <m:r>
                                <a:rPr lang="en-US" sz="1050" b="0" i="1" smtClean="0">
                                  <a:latin typeface="Cambria Math" panose="02040503050406030204" pitchFamily="18" charset="0"/>
                                  <a:ea typeface="Cambria Math" panose="02040503050406030204" pitchFamily="18" charset="0"/>
                                </a:rPr>
                                <m:t>10</m:t>
                              </m:r>
                            </m:e>
                            <m:sup>
                              <m:r>
                                <a:rPr lang="en-US" sz="1050" b="0" i="1" smtClean="0">
                                  <a:latin typeface="Cambria Math" panose="02040503050406030204" pitchFamily="18" charset="0"/>
                                  <a:ea typeface="Cambria Math" panose="02040503050406030204" pitchFamily="18" charset="0"/>
                                </a:rPr>
                                <m:t>5</m:t>
                              </m:r>
                            </m:sup>
                          </m:sSup>
                          <m:r>
                            <a:rPr lang="en-US" sz="1050" b="0" i="1" smtClean="0">
                              <a:latin typeface="Cambria Math" panose="02040503050406030204" pitchFamily="18" charset="0"/>
                              <a:ea typeface="Cambria Math" panose="02040503050406030204" pitchFamily="18" charset="0"/>
                            </a:rPr>
                            <m:t> </m:t>
                          </m:r>
                          <m:r>
                            <a:rPr lang="en-US" sz="1050" b="0" i="1" smtClean="0">
                              <a:latin typeface="Cambria Math" panose="02040503050406030204" pitchFamily="18" charset="0"/>
                              <a:ea typeface="Cambria Math" panose="02040503050406030204" pitchFamily="18" charset="0"/>
                            </a:rPr>
                            <m:t>𝜋𝛽</m:t>
                          </m:r>
                          <m:r>
                            <a:rPr lang="en-US" sz="1050" b="0" i="1" smtClean="0">
                              <a:latin typeface="Cambria Math" panose="02040503050406030204" pitchFamily="18" charset="0"/>
                              <a:ea typeface="Cambria Math" panose="02040503050406030204" pitchFamily="18" charset="0"/>
                            </a:rPr>
                            <m:t> </m:t>
                          </m:r>
                          <m:r>
                            <a:rPr lang="en-US" sz="1050" b="0" i="1" smtClean="0">
                              <a:latin typeface="Cambria Math" panose="02040503050406030204" pitchFamily="18" charset="0"/>
                              <a:ea typeface="Cambria Math" panose="02040503050406030204" pitchFamily="18" charset="0"/>
                            </a:rPr>
                            <m:t>𝑒𝑣𝑒𝑛𝑡𝑠</m:t>
                          </m:r>
                        </m:e>
                      </m:d>
                      <m:r>
                        <a:rPr lang="en-US" sz="1050" b="0" i="1" smtClean="0">
                          <a:latin typeface="Cambria Math" panose="02040503050406030204" pitchFamily="18" charset="0"/>
                          <a:ea typeface="Cambria Math" panose="02040503050406030204" pitchFamily="18" charset="0"/>
                        </a:rPr>
                        <m:t>×</m:t>
                      </m:r>
                      <m:sSup>
                        <m:sSupPr>
                          <m:ctrlPr>
                            <a:rPr lang="en-US" sz="1050" b="0" i="1" smtClean="0">
                              <a:latin typeface="Cambria Math" panose="02040503050406030204" pitchFamily="18" charset="0"/>
                              <a:ea typeface="Cambria Math" panose="02040503050406030204" pitchFamily="18" charset="0"/>
                            </a:rPr>
                          </m:ctrlPr>
                        </m:sSupPr>
                        <m:e>
                          <m:d>
                            <m:dPr>
                              <m:ctrlPr>
                                <a:rPr lang="en-US" sz="1050" b="0" i="1" smtClean="0">
                                  <a:latin typeface="Cambria Math" panose="02040503050406030204" pitchFamily="18" charset="0"/>
                                  <a:ea typeface="Cambria Math" panose="02040503050406030204" pitchFamily="18" charset="0"/>
                                </a:rPr>
                              </m:ctrlPr>
                            </m:dPr>
                            <m:e>
                              <m:r>
                                <a:rPr lang="en-US" sz="1050" i="1">
                                  <a:latin typeface="Cambria Math" panose="02040503050406030204" pitchFamily="18" charset="0"/>
                                  <a:ea typeface="Cambria Math" panose="02040503050406030204" pitchFamily="18" charset="0"/>
                                </a:rPr>
                                <m:t>2.07×</m:t>
                              </m:r>
                              <m:sSup>
                                <m:sSupPr>
                                  <m:ctrlPr>
                                    <a:rPr lang="en-US" sz="1050" i="1">
                                      <a:latin typeface="Cambria Math" panose="02040503050406030204" pitchFamily="18" charset="0"/>
                                      <a:ea typeface="Cambria Math" panose="02040503050406030204" pitchFamily="18" charset="0"/>
                                    </a:rPr>
                                  </m:ctrlPr>
                                </m:sSupPr>
                                <m:e>
                                  <m:r>
                                    <a:rPr lang="en-US" sz="1050" i="1">
                                      <a:latin typeface="Cambria Math" panose="02040503050406030204" pitchFamily="18" charset="0"/>
                                      <a:ea typeface="Cambria Math" panose="02040503050406030204" pitchFamily="18" charset="0"/>
                                    </a:rPr>
                                    <m:t>10</m:t>
                                  </m:r>
                                </m:e>
                                <m:sup>
                                  <m:r>
                                    <a:rPr lang="en-US" sz="1050" i="1">
                                      <a:latin typeface="Cambria Math" panose="02040503050406030204" pitchFamily="18" charset="0"/>
                                      <a:ea typeface="Cambria Math" panose="02040503050406030204" pitchFamily="18" charset="0"/>
                                    </a:rPr>
                                    <m:t>5</m:t>
                                  </m:r>
                                </m:sup>
                              </m:sSup>
                              <m:r>
                                <a:rPr lang="en-US" sz="1050" i="1">
                                  <a:latin typeface="Cambria Math" panose="02040503050406030204" pitchFamily="18" charset="0"/>
                                  <a:ea typeface="Cambria Math" panose="02040503050406030204" pitchFamily="18" charset="0"/>
                                </a:rPr>
                                <m:t> </m:t>
                              </m:r>
                              <m:r>
                                <a:rPr lang="en-US" sz="1050" i="1">
                                  <a:latin typeface="Cambria Math" panose="02040503050406030204" pitchFamily="18" charset="0"/>
                                  <a:ea typeface="Cambria Math" panose="02040503050406030204" pitchFamily="18" charset="0"/>
                                </a:rPr>
                                <m:t>𝜋𝛽</m:t>
                              </m:r>
                              <m:r>
                                <a:rPr lang="en-US" sz="1050" i="1">
                                  <a:latin typeface="Cambria Math" panose="02040503050406030204" pitchFamily="18" charset="0"/>
                                  <a:ea typeface="Cambria Math" panose="02040503050406030204" pitchFamily="18" charset="0"/>
                                </a:rPr>
                                <m:t> </m:t>
                              </m:r>
                              <m:r>
                                <a:rPr lang="en-US" sz="1050" i="1">
                                  <a:latin typeface="Cambria Math" panose="02040503050406030204" pitchFamily="18" charset="0"/>
                                  <a:ea typeface="Cambria Math" panose="02040503050406030204" pitchFamily="18" charset="0"/>
                                </a:rPr>
                                <m:t>𝑒𝑣𝑒𝑛𝑡𝑠</m:t>
                              </m:r>
                              <m:r>
                                <a:rPr lang="en-US" sz="1050">
                                  <a:latin typeface="Cambria Math" panose="02040503050406030204" pitchFamily="18" charset="0"/>
                                  <a:ea typeface="Cambria Math" panose="02040503050406030204" pitchFamily="18" charset="0"/>
                                </a:rPr>
                                <m:t> / </m:t>
                              </m:r>
                              <m:r>
                                <m:rPr>
                                  <m:sty m:val="p"/>
                                </m:rPr>
                                <a:rPr lang="en-US" sz="1050">
                                  <a:latin typeface="Cambria Math" panose="02040503050406030204" pitchFamily="18" charset="0"/>
                                  <a:ea typeface="Cambria Math" panose="02040503050406030204" pitchFamily="18" charset="0"/>
                                </a:rPr>
                                <m:t>year</m:t>
                              </m:r>
                            </m:e>
                          </m:d>
                        </m:e>
                        <m:sup>
                          <m:r>
                            <a:rPr lang="en-US" sz="1050" b="0" i="1" smtClean="0">
                              <a:latin typeface="Cambria Math" panose="02040503050406030204" pitchFamily="18" charset="0"/>
                              <a:ea typeface="Cambria Math" panose="02040503050406030204" pitchFamily="18" charset="0"/>
                            </a:rPr>
                            <m:t>−1</m:t>
                          </m:r>
                        </m:sup>
                      </m:sSup>
                      <m:r>
                        <a:rPr lang="en-US" sz="1050" b="0" i="1" smtClean="0">
                          <a:latin typeface="Cambria Math" panose="02040503050406030204" pitchFamily="18" charset="0"/>
                          <a:ea typeface="Cambria Math" panose="02040503050406030204" pitchFamily="18" charset="0"/>
                        </a:rPr>
                        <m:t>=</m:t>
                      </m:r>
                      <m:r>
                        <a:rPr lang="en-US" sz="1050" b="0" i="1" smtClean="0">
                          <a:latin typeface="Cambria Math" panose="02040503050406030204" pitchFamily="18" charset="0"/>
                          <a:ea typeface="Cambria Math" panose="02040503050406030204" pitchFamily="18" charset="0"/>
                        </a:rPr>
                        <m:t>3 </m:t>
                      </m:r>
                      <m:r>
                        <a:rPr lang="en-US" sz="1050" b="0" i="1" smtClean="0">
                          <a:latin typeface="Cambria Math" panose="02040503050406030204" pitchFamily="18" charset="0"/>
                          <a:ea typeface="Cambria Math" panose="02040503050406030204" pitchFamily="18" charset="0"/>
                        </a:rPr>
                        <m:t>𝑦𝑒𝑎𝑟𝑠</m:t>
                      </m:r>
                    </m:oMath>
                  </m:oMathPara>
                </a14:m>
                <a:endParaRPr lang="en-US" dirty="0"/>
              </a:p>
            </p:txBody>
          </p:sp>
        </mc:Choice>
        <mc:Fallback>
          <p:sp>
            <p:nvSpPr>
              <p:cNvPr id="10" name="TextBox 9">
                <a:extLst>
                  <a:ext uri="{FF2B5EF4-FFF2-40B4-BE49-F238E27FC236}">
                    <a16:creationId xmlns:a16="http://schemas.microsoft.com/office/drawing/2014/main" id="{6DFC2127-6767-677E-E5D0-E9493EC77E54}"/>
                  </a:ext>
                </a:extLst>
              </p:cNvPr>
              <p:cNvSpPr txBox="1">
                <a:spLocks noRot="1" noChangeAspect="1" noMove="1" noResize="1" noEditPoints="1" noAdjustHandles="1" noChangeArrowheads="1" noChangeShapeType="1" noTextEdit="1"/>
              </p:cNvSpPr>
              <p:nvPr/>
            </p:nvSpPr>
            <p:spPr>
              <a:xfrm>
                <a:off x="2209306" y="3728107"/>
                <a:ext cx="4182748" cy="213969"/>
              </a:xfrm>
              <a:prstGeom prst="rect">
                <a:avLst/>
              </a:prstGeom>
              <a:blipFill>
                <a:blip r:embed="rId7"/>
                <a:stretch>
                  <a:fillRect b="-25714"/>
                </a:stretch>
              </a:blipFill>
            </p:spPr>
            <p:txBody>
              <a:bodyPr/>
              <a:lstStyle/>
              <a:p>
                <a:r>
                  <a:rPr lang="en-US">
                    <a:noFill/>
                  </a:rPr>
                  <a:t> </a:t>
                </a:r>
              </a:p>
            </p:txBody>
          </p:sp>
        </mc:Fallback>
      </mc:AlternateContent>
    </p:spTree>
    <p:extLst>
      <p:ext uri="{BB962C8B-B14F-4D97-AF65-F5344CB8AC3E}">
        <p14:creationId xmlns:p14="http://schemas.microsoft.com/office/powerpoint/2010/main" val="38603174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276DE0A3-2B26-FA6C-DDC7-06E2E95E06A7}"/>
                  </a:ext>
                </a:extLst>
              </p:cNvPr>
              <p:cNvSpPr>
                <a:spLocks noGrp="1"/>
              </p:cNvSpPr>
              <p:nvPr>
                <p:ph type="title"/>
              </p:nvPr>
            </p:nvSpPr>
            <p:spPr/>
            <p:txBody>
              <a:bodyPr>
                <a:normAutofit fontScale="90000"/>
              </a:bodyPr>
              <a:lstStyle/>
              <a:p>
                <a14:m>
                  <m:oMath xmlns:m="http://schemas.openxmlformats.org/officeDocument/2006/math">
                    <m:sSup>
                      <m:sSupPr>
                        <m:ctrlPr>
                          <a:rPr lang="en-US" sz="2800" i="1" smtClean="0">
                            <a:latin typeface="Cambria Math" panose="02040503050406030204" pitchFamily="18" charset="0"/>
                          </a:rPr>
                        </m:ctrlPr>
                      </m:sSupPr>
                      <m:e>
                        <m:r>
                          <a:rPr lang="en-US" sz="2800" i="1" smtClean="0">
                            <a:latin typeface="Cambria Math" panose="02040503050406030204" pitchFamily="18" charset="0"/>
                            <a:ea typeface="Cambria Math" panose="02040503050406030204" pitchFamily="18" charset="0"/>
                          </a:rPr>
                          <m:t>𝝅</m:t>
                        </m:r>
                      </m:e>
                      <m:sup>
                        <m:r>
                          <a:rPr lang="en-US" sz="2800" b="1" i="1" smtClean="0">
                            <a:latin typeface="Cambria Math" panose="02040503050406030204" pitchFamily="18" charset="0"/>
                          </a:rPr>
                          <m:t>+</m:t>
                        </m:r>
                      </m:sup>
                    </m:sSup>
                    <m:r>
                      <a:rPr lang="en-US" sz="2800" i="1" smtClean="0">
                        <a:latin typeface="Cambria Math" panose="02040503050406030204" pitchFamily="18" charset="0"/>
                        <a:ea typeface="Cambria Math" panose="02040503050406030204" pitchFamily="18" charset="0"/>
                      </a:rPr>
                      <m:t>→</m:t>
                    </m:r>
                    <m:sSup>
                      <m:sSupPr>
                        <m:ctrlPr>
                          <a:rPr lang="en-US" sz="2800" i="1" smtClean="0">
                            <a:latin typeface="Cambria Math" panose="02040503050406030204" pitchFamily="18" charset="0"/>
                            <a:ea typeface="Cambria Math" panose="02040503050406030204" pitchFamily="18" charset="0"/>
                          </a:rPr>
                        </m:ctrlPr>
                      </m:sSupPr>
                      <m:e>
                        <m:r>
                          <a:rPr lang="en-US" sz="2800" b="1" i="1" smtClean="0">
                            <a:latin typeface="Cambria Math" panose="02040503050406030204" pitchFamily="18" charset="0"/>
                            <a:ea typeface="Cambria Math" panose="02040503050406030204" pitchFamily="18" charset="0"/>
                          </a:rPr>
                          <m:t>𝒆</m:t>
                        </m:r>
                      </m:e>
                      <m:sup>
                        <m:r>
                          <a:rPr lang="en-US" sz="2800" b="1" i="1" smtClean="0">
                            <a:latin typeface="Cambria Math" panose="02040503050406030204" pitchFamily="18" charset="0"/>
                            <a:ea typeface="Cambria Math" panose="02040503050406030204" pitchFamily="18" charset="0"/>
                          </a:rPr>
                          <m:t>+</m:t>
                        </m:r>
                      </m:sup>
                    </m:sSup>
                    <m:r>
                      <a:rPr lang="en-US" sz="2800" i="1" smtClean="0">
                        <a:latin typeface="Cambria Math" panose="02040503050406030204" pitchFamily="18" charset="0"/>
                        <a:ea typeface="Cambria Math" panose="02040503050406030204" pitchFamily="18" charset="0"/>
                      </a:rPr>
                      <m:t>𝝂</m:t>
                    </m:r>
                  </m:oMath>
                </a14:m>
                <a:r>
                  <a:rPr lang="en-US" sz="2800" dirty="0"/>
                  <a:t> Branching Ratio (</a:t>
                </a:r>
                <a14:m>
                  <m:oMath xmlns:m="http://schemas.openxmlformats.org/officeDocument/2006/math">
                    <m:sSubSup>
                      <m:sSubSupPr>
                        <m:ctrlPr>
                          <a:rPr lang="en-US" sz="2800" i="1" smtClean="0">
                            <a:latin typeface="Cambria Math" panose="02040503050406030204" pitchFamily="18" charset="0"/>
                          </a:rPr>
                        </m:ctrlPr>
                      </m:sSubSupPr>
                      <m:e>
                        <m:r>
                          <a:rPr lang="en-US" sz="2800" b="1" i="1" smtClean="0">
                            <a:latin typeface="Cambria Math" panose="02040503050406030204" pitchFamily="18" charset="0"/>
                          </a:rPr>
                          <m:t>𝑹</m:t>
                        </m:r>
                      </m:e>
                      <m:sub>
                        <m:r>
                          <a:rPr lang="en-US" sz="2800" i="1" smtClean="0">
                            <a:latin typeface="Cambria Math" panose="02040503050406030204" pitchFamily="18" charset="0"/>
                            <a:ea typeface="Cambria Math" panose="02040503050406030204" pitchFamily="18" charset="0"/>
                          </a:rPr>
                          <m:t>𝝅</m:t>
                        </m:r>
                        <m:r>
                          <a:rPr lang="en-US" sz="2800" b="1" i="1" smtClean="0">
                            <a:latin typeface="Cambria Math" panose="02040503050406030204" pitchFamily="18" charset="0"/>
                            <a:ea typeface="Cambria Math" panose="02040503050406030204" pitchFamily="18" charset="0"/>
                          </a:rPr>
                          <m:t>𝒆</m:t>
                        </m:r>
                        <m:r>
                          <a:rPr lang="en-US" sz="2800" b="1" i="1" smtClean="0">
                            <a:latin typeface="Cambria Math" panose="02040503050406030204" pitchFamily="18" charset="0"/>
                            <a:ea typeface="Cambria Math" panose="02040503050406030204" pitchFamily="18" charset="0"/>
                          </a:rPr>
                          <m:t>𝟐</m:t>
                        </m:r>
                      </m:sub>
                      <m:sup>
                        <m:r>
                          <a:rPr lang="en-US" sz="2800" b="1" i="1" smtClean="0">
                            <a:latin typeface="Cambria Math" panose="02040503050406030204" pitchFamily="18" charset="0"/>
                          </a:rPr>
                          <m:t>𝒆𝒙𝒑</m:t>
                        </m:r>
                      </m:sup>
                    </m:sSubSup>
                  </m:oMath>
                </a14:m>
                <a:r>
                  <a:rPr lang="en-US" sz="2800" dirty="0"/>
                  <a:t>)</a:t>
                </a:r>
                <a:endParaRPr lang="en-US" dirty="0"/>
              </a:p>
            </p:txBody>
          </p:sp>
        </mc:Choice>
        <mc:Fallback>
          <p:sp>
            <p:nvSpPr>
              <p:cNvPr id="2" name="Title 1">
                <a:extLst>
                  <a:ext uri="{FF2B5EF4-FFF2-40B4-BE49-F238E27FC236}">
                    <a16:creationId xmlns:a16="http://schemas.microsoft.com/office/drawing/2014/main" id="{276DE0A3-2B26-FA6C-DDC7-06E2E95E06A7}"/>
                  </a:ext>
                </a:extLst>
              </p:cNvPr>
              <p:cNvSpPr>
                <a:spLocks noGrp="1" noRot="1" noChangeAspect="1" noMove="1" noResize="1" noEditPoints="1" noAdjustHandles="1" noChangeArrowheads="1" noChangeShapeType="1" noTextEdit="1"/>
              </p:cNvSpPr>
              <p:nvPr>
                <p:ph type="title"/>
              </p:nvPr>
            </p:nvSpPr>
            <p:spPr>
              <a:blipFill>
                <a:blip r:embed="rId2"/>
                <a:stretch>
                  <a:fillRect b="-27273"/>
                </a:stretch>
              </a:blipFill>
            </p:spPr>
            <p:txBody>
              <a:bodyPr/>
              <a:lstStyle/>
              <a:p>
                <a:r>
                  <a:rPr lang="en-US">
                    <a:noFill/>
                  </a:rPr>
                  <a:t> </a:t>
                </a:r>
              </a:p>
            </p:txBody>
          </p:sp>
        </mc:Fallback>
      </mc:AlternateContent>
      <p:sp>
        <p:nvSpPr>
          <p:cNvPr id="6" name="Text Placeholder 5">
            <a:extLst>
              <a:ext uri="{FF2B5EF4-FFF2-40B4-BE49-F238E27FC236}">
                <a16:creationId xmlns:a16="http://schemas.microsoft.com/office/drawing/2014/main" id="{0F2D5B23-1598-CD58-DAAB-BB7B38265BA6}"/>
              </a:ext>
            </a:extLst>
          </p:cNvPr>
          <p:cNvSpPr>
            <a:spLocks noGrp="1"/>
          </p:cNvSpPr>
          <p:nvPr>
            <p:ph type="body" idx="1"/>
          </p:nvPr>
        </p:nvSpPr>
        <p:spPr/>
        <p:txBody>
          <a:bodyPr/>
          <a:lstStyle/>
          <a:p>
            <a:r>
              <a:rPr lang="en-US" sz="1200" dirty="0">
                <a:solidFill>
                  <a:schemeClr val="bg2"/>
                </a:solidFill>
              </a:rPr>
              <a:t>0.33% Uncertainty in </a:t>
            </a:r>
            <a:r>
              <a:rPr lang="en-US" sz="1200" dirty="0" err="1">
                <a:solidFill>
                  <a:schemeClr val="bg2"/>
                </a:solidFill>
              </a:rPr>
              <a:t>PiBeta</a:t>
            </a:r>
            <a:r>
              <a:rPr lang="en-US" sz="1200" dirty="0">
                <a:solidFill>
                  <a:schemeClr val="bg2"/>
                </a:solidFill>
              </a:rPr>
              <a:t> Experiment</a:t>
            </a:r>
          </a:p>
          <a:p>
            <a:r>
              <a:rPr lang="en-US" sz="1200" dirty="0">
                <a:solidFill>
                  <a:schemeClr val="bg2"/>
                </a:solidFill>
              </a:rPr>
              <a:t>PIENU experiment improved to 0.24%</a:t>
            </a:r>
          </a:p>
          <a:p>
            <a:r>
              <a:rPr lang="en-US" sz="1200" dirty="0">
                <a:solidFill>
                  <a:schemeClr val="bg2"/>
                </a:solidFill>
              </a:rPr>
              <a:t>Phase I plans to improve to 0.01%</a:t>
            </a:r>
          </a:p>
          <a:p>
            <a:endParaRPr lang="en-US" dirty="0"/>
          </a:p>
        </p:txBody>
      </p:sp>
      <p:sp>
        <p:nvSpPr>
          <p:cNvPr id="5" name="Slide Number Placeholder 4">
            <a:extLst>
              <a:ext uri="{FF2B5EF4-FFF2-40B4-BE49-F238E27FC236}">
                <a16:creationId xmlns:a16="http://schemas.microsoft.com/office/drawing/2014/main" id="{83FB15B6-30CE-0384-4841-2476322C815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12</a:t>
            </a:fld>
            <a:endParaRPr lang="en"/>
          </a:p>
        </p:txBody>
      </p:sp>
    </p:spTree>
    <p:extLst>
      <p:ext uri="{BB962C8B-B14F-4D97-AF65-F5344CB8AC3E}">
        <p14:creationId xmlns:p14="http://schemas.microsoft.com/office/powerpoint/2010/main" val="25558981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123BB47C-2550-844B-5069-FAD2A8E7E736}"/>
                  </a:ext>
                </a:extLst>
              </p:cNvPr>
              <p:cNvSpPr>
                <a:spLocks noGrp="1"/>
              </p:cNvSpPr>
              <p:nvPr>
                <p:ph type="title"/>
              </p:nvPr>
            </p:nvSpPr>
            <p:spPr/>
            <p:txBody>
              <a:bodyPr>
                <a:normAutofit fontScale="90000"/>
              </a:bodyPr>
              <a:lstStyle/>
              <a:p>
                <a14:m>
                  <m:oMath xmlns:m="http://schemas.openxmlformats.org/officeDocument/2006/math">
                    <m:sSup>
                      <m:sSupPr>
                        <m:ctrlPr>
                          <a:rPr lang="en-US" i="1" smtClean="0">
                            <a:latin typeface="Cambria Math" panose="02040503050406030204" pitchFamily="18" charset="0"/>
                          </a:rPr>
                        </m:ctrlPr>
                      </m:sSupPr>
                      <m:e>
                        <m:r>
                          <a:rPr lang="en-US" i="1" smtClean="0">
                            <a:latin typeface="Cambria Math" panose="02040503050406030204" pitchFamily="18" charset="0"/>
                            <a:ea typeface="Cambria Math" panose="02040503050406030204" pitchFamily="18" charset="0"/>
                          </a:rPr>
                          <m:t>𝝅</m:t>
                        </m:r>
                      </m:e>
                      <m:sup>
                        <m:r>
                          <a:rPr lang="en-US" b="1" i="1" smtClean="0">
                            <a:latin typeface="Cambria Math" panose="02040503050406030204" pitchFamily="18" charset="0"/>
                          </a:rPr>
                          <m:t>+</m:t>
                        </m:r>
                      </m:sup>
                    </m:sSup>
                    <m:r>
                      <a:rPr lang="en-US" i="1" smtClean="0">
                        <a:latin typeface="Cambria Math" panose="02040503050406030204" pitchFamily="18" charset="0"/>
                        <a:ea typeface="Cambria Math" panose="02040503050406030204" pitchFamily="18" charset="0"/>
                      </a:rPr>
                      <m:t>→</m:t>
                    </m:r>
                    <m:sSup>
                      <m:sSupPr>
                        <m:ctrlPr>
                          <a:rPr lang="en-US" i="1" smtClean="0">
                            <a:latin typeface="Cambria Math" panose="02040503050406030204" pitchFamily="18" charset="0"/>
                            <a:ea typeface="Cambria Math" panose="02040503050406030204" pitchFamily="18" charset="0"/>
                          </a:rPr>
                        </m:ctrlPr>
                      </m:sSupPr>
                      <m:e>
                        <m:r>
                          <a:rPr lang="en-US" b="1" i="1" smtClean="0">
                            <a:latin typeface="Cambria Math" panose="02040503050406030204" pitchFamily="18" charset="0"/>
                            <a:ea typeface="Cambria Math" panose="02040503050406030204" pitchFamily="18" charset="0"/>
                          </a:rPr>
                          <m:t>𝒆</m:t>
                        </m:r>
                      </m:e>
                      <m:sup>
                        <m:r>
                          <a:rPr lang="en-US" b="1" i="1" smtClean="0">
                            <a:latin typeface="Cambria Math" panose="02040503050406030204" pitchFamily="18" charset="0"/>
                            <a:ea typeface="Cambria Math" panose="02040503050406030204" pitchFamily="18" charset="0"/>
                          </a:rPr>
                          <m:t>+</m:t>
                        </m:r>
                      </m:sup>
                    </m:sSup>
                    <m:r>
                      <a:rPr lang="en-US" i="1" smtClean="0">
                        <a:latin typeface="Cambria Math" panose="02040503050406030204" pitchFamily="18" charset="0"/>
                        <a:ea typeface="Cambria Math" panose="02040503050406030204" pitchFamily="18" charset="0"/>
                      </a:rPr>
                      <m:t>𝝂</m:t>
                    </m:r>
                  </m:oMath>
                </a14:m>
                <a:r>
                  <a:rPr lang="en-US" dirty="0"/>
                  <a:t> Count (</a:t>
                </a:r>
                <a14:m>
                  <m:oMath xmlns:m="http://schemas.openxmlformats.org/officeDocument/2006/math">
                    <m:sSubSup>
                      <m:sSubSupPr>
                        <m:ctrlPr>
                          <a:rPr lang="en-US" i="1">
                            <a:latin typeface="Cambria Math" panose="02040503050406030204" pitchFamily="18" charset="0"/>
                          </a:rPr>
                        </m:ctrlPr>
                      </m:sSubSupPr>
                      <m:e>
                        <m:r>
                          <a:rPr lang="en-US" b="1" i="1" smtClean="0">
                            <a:latin typeface="Cambria Math" panose="02040503050406030204" pitchFamily="18" charset="0"/>
                          </a:rPr>
                          <m:t>𝑵</m:t>
                        </m:r>
                      </m:e>
                      <m:sub>
                        <m:r>
                          <a:rPr lang="en-US" i="1">
                            <a:latin typeface="Cambria Math" panose="02040503050406030204" pitchFamily="18" charset="0"/>
                            <a:ea typeface="Cambria Math" panose="02040503050406030204" pitchFamily="18" charset="0"/>
                          </a:rPr>
                          <m:t>𝝅</m:t>
                        </m:r>
                        <m:r>
                          <a:rPr lang="en-US" i="1">
                            <a:latin typeface="Cambria Math" panose="02040503050406030204" pitchFamily="18" charset="0"/>
                            <a:ea typeface="Cambria Math" panose="02040503050406030204" pitchFamily="18" charset="0"/>
                          </a:rPr>
                          <m:t>𝒆</m:t>
                        </m:r>
                        <m:r>
                          <a:rPr lang="en-US" i="1">
                            <a:latin typeface="Cambria Math" panose="02040503050406030204" pitchFamily="18" charset="0"/>
                            <a:ea typeface="Cambria Math" panose="02040503050406030204" pitchFamily="18" charset="0"/>
                          </a:rPr>
                          <m:t>𝟐</m:t>
                        </m:r>
                      </m:sub>
                      <m:sup>
                        <m:r>
                          <a:rPr lang="en-US" b="1" i="1" smtClean="0">
                            <a:latin typeface="Cambria Math" panose="02040503050406030204" pitchFamily="18" charset="0"/>
                            <a:ea typeface="Cambria Math" panose="02040503050406030204" pitchFamily="18" charset="0"/>
                          </a:rPr>
                          <m:t>𝒕𝒐𝒕</m:t>
                        </m:r>
                      </m:sup>
                    </m:sSubSup>
                  </m:oMath>
                </a14:m>
                <a:r>
                  <a:rPr lang="en-US" dirty="0"/>
                  <a:t>) (Systematic) </a:t>
                </a:r>
              </a:p>
            </p:txBody>
          </p:sp>
        </mc:Choice>
        <mc:Fallback xmlns="">
          <p:sp>
            <p:nvSpPr>
              <p:cNvPr id="2" name="Title 1">
                <a:extLst>
                  <a:ext uri="{FF2B5EF4-FFF2-40B4-BE49-F238E27FC236}">
                    <a16:creationId xmlns:a16="http://schemas.microsoft.com/office/drawing/2014/main" id="{123BB47C-2550-844B-5069-FAD2A8E7E736}"/>
                  </a:ext>
                </a:extLst>
              </p:cNvPr>
              <p:cNvSpPr>
                <a:spLocks noGrp="1" noRot="1" noChangeAspect="1" noMove="1" noResize="1" noEditPoints="1" noAdjustHandles="1" noChangeArrowheads="1" noChangeShapeType="1" noTextEdit="1"/>
              </p:cNvSpPr>
              <p:nvPr>
                <p:ph type="title"/>
              </p:nvPr>
            </p:nvSpPr>
            <p:spPr>
              <a:blipFill>
                <a:blip r:embed="rId2"/>
                <a:stretch>
                  <a:fillRect b="-17045"/>
                </a:stretch>
              </a:blipFill>
            </p:spPr>
            <p:txBody>
              <a:bodyPr/>
              <a:lstStyle/>
              <a:p>
                <a:r>
                  <a:rPr lang="en-US">
                    <a:noFill/>
                  </a:rPr>
                  <a:t> </a:t>
                </a:r>
              </a:p>
            </p:txBody>
          </p:sp>
        </mc:Fallback>
      </mc:AlternateContent>
      <p:sp>
        <p:nvSpPr>
          <p:cNvPr id="3" name="Text Placeholder 2">
            <a:extLst>
              <a:ext uri="{FF2B5EF4-FFF2-40B4-BE49-F238E27FC236}">
                <a16:creationId xmlns:a16="http://schemas.microsoft.com/office/drawing/2014/main" id="{97112515-A367-2E9C-D689-302CB1AE4968}"/>
              </a:ext>
            </a:extLst>
          </p:cNvPr>
          <p:cNvSpPr>
            <a:spLocks noGrp="1"/>
          </p:cNvSpPr>
          <p:nvPr>
            <p:ph type="body" idx="1"/>
          </p:nvPr>
        </p:nvSpPr>
        <p:spPr>
          <a:xfrm>
            <a:off x="601529" y="1437468"/>
            <a:ext cx="4846968" cy="3204661"/>
          </a:xfrm>
        </p:spPr>
        <p:txBody>
          <a:bodyPr>
            <a:normAutofit fontScale="92500"/>
          </a:bodyPr>
          <a:lstStyle/>
          <a:p>
            <a:r>
              <a:rPr lang="en-US" sz="1400" dirty="0">
                <a:solidFill>
                  <a:schemeClr val="bg2"/>
                </a:solidFill>
              </a:rPr>
              <a:t>0.19% Uncertainty in </a:t>
            </a:r>
            <a:r>
              <a:rPr lang="en-US" sz="1400" dirty="0" err="1">
                <a:solidFill>
                  <a:schemeClr val="bg2"/>
                </a:solidFill>
              </a:rPr>
              <a:t>PiBeta</a:t>
            </a:r>
            <a:r>
              <a:rPr lang="en-US" sz="1400" dirty="0">
                <a:solidFill>
                  <a:schemeClr val="bg2"/>
                </a:solidFill>
              </a:rPr>
              <a:t> Experiment</a:t>
            </a:r>
          </a:p>
          <a:p>
            <a:r>
              <a:rPr lang="en-US" sz="1400" dirty="0">
                <a:solidFill>
                  <a:schemeClr val="bg2"/>
                </a:solidFill>
              </a:rPr>
              <a:t>Uncertainty primarily from extracting the PIENU tail from Michel events - </a:t>
            </a:r>
            <a:r>
              <a:rPr lang="en-US" sz="1400" dirty="0" err="1">
                <a:solidFill>
                  <a:schemeClr val="bg2"/>
                </a:solidFill>
              </a:rPr>
              <a:t>PiBeta</a:t>
            </a:r>
            <a:r>
              <a:rPr lang="en-US" sz="1400" dirty="0">
                <a:solidFill>
                  <a:schemeClr val="bg2"/>
                </a:solidFill>
              </a:rPr>
              <a:t> used Monte Carlo estimates</a:t>
            </a:r>
          </a:p>
          <a:p>
            <a:r>
              <a:rPr lang="en-US" sz="1400" dirty="0">
                <a:solidFill>
                  <a:schemeClr val="bg2"/>
                </a:solidFill>
              </a:rPr>
              <a:t>PIONEER should have a better understanding of the tail fraction from Phase I – the fraction will change if the target is changed for phase II</a:t>
            </a:r>
          </a:p>
          <a:p>
            <a:r>
              <a:rPr lang="en-US" sz="1400" dirty="0">
                <a:solidFill>
                  <a:schemeClr val="bg2"/>
                </a:solidFill>
              </a:rPr>
              <a:t>The PIONEER ATAR will be able to distinguish PIENU events from Michel events</a:t>
            </a:r>
          </a:p>
          <a:p>
            <a:r>
              <a:rPr lang="en-US" sz="1400" dirty="0">
                <a:solidFill>
                  <a:schemeClr val="bg2"/>
                </a:solidFill>
              </a:rPr>
              <a:t>PIONEER’s increased calorimeter depth will greatly decrease the tail size compared to </a:t>
            </a:r>
            <a:r>
              <a:rPr lang="en-US" sz="1400" dirty="0" err="1">
                <a:solidFill>
                  <a:schemeClr val="bg2"/>
                </a:solidFill>
              </a:rPr>
              <a:t>PiBeta</a:t>
            </a:r>
            <a:r>
              <a:rPr lang="en-US" sz="1400" dirty="0">
                <a:solidFill>
                  <a:schemeClr val="bg2"/>
                </a:solidFill>
              </a:rPr>
              <a:t> (20 RL vs 12 RL)</a:t>
            </a:r>
          </a:p>
          <a:p>
            <a:r>
              <a:rPr lang="en-US" sz="1400" dirty="0">
                <a:solidFill>
                  <a:schemeClr val="bg2"/>
                </a:solidFill>
              </a:rPr>
              <a:t>The calorimeter’s improved energy resolution (~2% versus ~5%) should also improve this precision</a:t>
            </a:r>
          </a:p>
          <a:p>
            <a:pPr marL="146050" indent="0" algn="ctr">
              <a:buNone/>
            </a:pPr>
            <a:r>
              <a:rPr lang="en-US" sz="1400" b="1" dirty="0">
                <a:solidFill>
                  <a:schemeClr val="bg2"/>
                </a:solidFill>
              </a:rPr>
              <a:t>More Investigation Needed</a:t>
            </a:r>
          </a:p>
        </p:txBody>
      </p:sp>
      <p:sp>
        <p:nvSpPr>
          <p:cNvPr id="4" name="Slide Number Placeholder 3">
            <a:extLst>
              <a:ext uri="{FF2B5EF4-FFF2-40B4-BE49-F238E27FC236}">
                <a16:creationId xmlns:a16="http://schemas.microsoft.com/office/drawing/2014/main" id="{CF1AEB7E-F857-9464-F3C5-04A0F088FC4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13</a:t>
            </a:fld>
            <a:endParaRPr lang="en"/>
          </a:p>
        </p:txBody>
      </p:sp>
      <p:pic>
        <p:nvPicPr>
          <p:cNvPr id="6" name="Picture 5">
            <a:extLst>
              <a:ext uri="{FF2B5EF4-FFF2-40B4-BE49-F238E27FC236}">
                <a16:creationId xmlns:a16="http://schemas.microsoft.com/office/drawing/2014/main" id="{6A3FA741-A76A-DA3E-56E7-B6AD84B39EEB}"/>
              </a:ext>
            </a:extLst>
          </p:cNvPr>
          <p:cNvPicPr>
            <a:picLocks noChangeAspect="1"/>
          </p:cNvPicPr>
          <p:nvPr/>
        </p:nvPicPr>
        <p:blipFill>
          <a:blip r:embed="rId3"/>
          <a:stretch>
            <a:fillRect/>
          </a:stretch>
        </p:blipFill>
        <p:spPr>
          <a:xfrm>
            <a:off x="5448497" y="1034489"/>
            <a:ext cx="3255699" cy="1537261"/>
          </a:xfrm>
          <a:prstGeom prst="rect">
            <a:avLst/>
          </a:prstGeom>
        </p:spPr>
      </p:pic>
      <p:pic>
        <p:nvPicPr>
          <p:cNvPr id="7" name="Picture 6" descr="A graph of energy efficiency&#10;&#10;Description automatically generated">
            <a:extLst>
              <a:ext uri="{FF2B5EF4-FFF2-40B4-BE49-F238E27FC236}">
                <a16:creationId xmlns:a16="http://schemas.microsoft.com/office/drawing/2014/main" id="{3CF2BEA4-1E6C-0F27-01FB-1927E0DA28D6}"/>
              </a:ext>
            </a:extLst>
          </p:cNvPr>
          <p:cNvPicPr>
            <a:picLocks noChangeAspect="1"/>
          </p:cNvPicPr>
          <p:nvPr/>
        </p:nvPicPr>
        <p:blipFill>
          <a:blip r:embed="rId4"/>
          <a:stretch>
            <a:fillRect/>
          </a:stretch>
        </p:blipFill>
        <p:spPr>
          <a:xfrm>
            <a:off x="5956422" y="2739494"/>
            <a:ext cx="2964425" cy="2010357"/>
          </a:xfrm>
          <a:prstGeom prst="rect">
            <a:avLst/>
          </a:prstGeom>
        </p:spPr>
      </p:pic>
      <p:sp>
        <p:nvSpPr>
          <p:cNvPr id="8" name="TextBox 7">
            <a:extLst>
              <a:ext uri="{FF2B5EF4-FFF2-40B4-BE49-F238E27FC236}">
                <a16:creationId xmlns:a16="http://schemas.microsoft.com/office/drawing/2014/main" id="{E90244E8-F5E4-EB4C-0A54-D7533AE18B57}"/>
              </a:ext>
            </a:extLst>
          </p:cNvPr>
          <p:cNvSpPr txBox="1"/>
          <p:nvPr/>
        </p:nvSpPr>
        <p:spPr>
          <a:xfrm>
            <a:off x="8145132" y="4642129"/>
            <a:ext cx="1118127" cy="215444"/>
          </a:xfrm>
          <a:prstGeom prst="rect">
            <a:avLst/>
          </a:prstGeom>
          <a:noFill/>
        </p:spPr>
        <p:txBody>
          <a:bodyPr wrap="square" rtlCol="0">
            <a:spAutoFit/>
          </a:bodyPr>
          <a:lstStyle/>
          <a:p>
            <a:r>
              <a:rPr lang="en-US" sz="800" dirty="0"/>
              <a:t>(LYSO)</a:t>
            </a:r>
          </a:p>
        </p:txBody>
      </p:sp>
    </p:spTree>
    <p:extLst>
      <p:ext uri="{BB962C8B-B14F-4D97-AF65-F5344CB8AC3E}">
        <p14:creationId xmlns:p14="http://schemas.microsoft.com/office/powerpoint/2010/main" val="27764980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5AA2CE3D-E80A-7B31-0EF5-154014A8F9E3}"/>
                  </a:ext>
                </a:extLst>
              </p:cNvPr>
              <p:cNvSpPr>
                <a:spLocks noGrp="1"/>
              </p:cNvSpPr>
              <p:nvPr>
                <p:ph type="title"/>
              </p:nvPr>
            </p:nvSpPr>
            <p:spPr/>
            <p:txBody>
              <a:bodyPr>
                <a:normAutofit fontScale="90000"/>
              </a:bodyPr>
              <a:lstStyle/>
              <a:p>
                <a:r>
                  <a:rPr lang="en-US" dirty="0"/>
                  <a:t>Acceptance Ratio (</a:t>
                </a:r>
                <a14:m>
                  <m:oMath xmlns:m="http://schemas.openxmlformats.org/officeDocument/2006/math">
                    <m:sSubSup>
                      <m:sSubSupPr>
                        <m:ctrlPr>
                          <a:rPr lang="en-US" i="1" smtClean="0">
                            <a:latin typeface="Cambria Math" panose="02040503050406030204" pitchFamily="18" charset="0"/>
                          </a:rPr>
                        </m:ctrlPr>
                      </m:sSubSupPr>
                      <m:e>
                        <m:r>
                          <a:rPr lang="en-US" b="1" i="1" smtClean="0">
                            <a:latin typeface="Cambria Math" panose="02040503050406030204" pitchFamily="18" charset="0"/>
                          </a:rPr>
                          <m:t>𝑨</m:t>
                        </m:r>
                      </m:e>
                      <m:sub>
                        <m:r>
                          <a:rPr lang="en-US" i="1">
                            <a:latin typeface="Cambria Math" panose="02040503050406030204" pitchFamily="18" charset="0"/>
                            <a:ea typeface="Cambria Math" panose="02040503050406030204" pitchFamily="18" charset="0"/>
                          </a:rPr>
                          <m:t>𝝅</m:t>
                        </m:r>
                        <m:r>
                          <a:rPr lang="en-US" i="1" smtClean="0">
                            <a:latin typeface="Cambria Math" panose="02040503050406030204" pitchFamily="18" charset="0"/>
                            <a:ea typeface="Cambria Math" panose="02040503050406030204" pitchFamily="18" charset="0"/>
                          </a:rPr>
                          <m:t>𝜷</m:t>
                        </m:r>
                      </m:sub>
                      <m:sup>
                        <m:r>
                          <a:rPr lang="en-US" b="1" i="1" smtClean="0">
                            <a:latin typeface="Cambria Math" panose="02040503050406030204" pitchFamily="18" charset="0"/>
                            <a:ea typeface="Cambria Math" panose="02040503050406030204" pitchFamily="18" charset="0"/>
                          </a:rPr>
                          <m:t>𝑯𝑻</m:t>
                        </m:r>
                      </m:sup>
                    </m:sSubSup>
                    <m:r>
                      <a:rPr lang="en-US" b="1" i="1" smtClean="0">
                        <a:latin typeface="Cambria Math" panose="02040503050406030204" pitchFamily="18" charset="0"/>
                        <a:ea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𝑨</m:t>
                        </m:r>
                      </m:e>
                      <m:sub>
                        <m:r>
                          <a:rPr lang="en-US" i="1">
                            <a:latin typeface="Cambria Math" panose="02040503050406030204" pitchFamily="18" charset="0"/>
                            <a:ea typeface="Cambria Math" panose="02040503050406030204" pitchFamily="18" charset="0"/>
                          </a:rPr>
                          <m:t>𝝅</m:t>
                        </m:r>
                        <m:r>
                          <a:rPr lang="en-US" b="1" i="1" smtClean="0">
                            <a:latin typeface="Cambria Math" panose="02040503050406030204" pitchFamily="18" charset="0"/>
                            <a:ea typeface="Cambria Math" panose="02040503050406030204" pitchFamily="18" charset="0"/>
                          </a:rPr>
                          <m:t>𝒆</m:t>
                        </m:r>
                        <m:r>
                          <a:rPr lang="en-US" b="1" i="1" smtClean="0">
                            <a:latin typeface="Cambria Math" panose="02040503050406030204" pitchFamily="18" charset="0"/>
                            <a:ea typeface="Cambria Math" panose="02040503050406030204" pitchFamily="18" charset="0"/>
                          </a:rPr>
                          <m:t>𝟐</m:t>
                        </m:r>
                      </m:sub>
                      <m:sup>
                        <m:r>
                          <a:rPr lang="en-US" i="1">
                            <a:latin typeface="Cambria Math" panose="02040503050406030204" pitchFamily="18" charset="0"/>
                            <a:ea typeface="Cambria Math" panose="02040503050406030204" pitchFamily="18" charset="0"/>
                          </a:rPr>
                          <m:t>𝑯𝑻</m:t>
                        </m:r>
                      </m:sup>
                    </m:sSubSup>
                  </m:oMath>
                </a14:m>
                <a:r>
                  <a:rPr lang="en-US" dirty="0"/>
                  <a:t>)</a:t>
                </a:r>
              </a:p>
            </p:txBody>
          </p:sp>
        </mc:Choice>
        <mc:Fallback xmlns="">
          <p:sp>
            <p:nvSpPr>
              <p:cNvPr id="2" name="Title 1">
                <a:extLst>
                  <a:ext uri="{FF2B5EF4-FFF2-40B4-BE49-F238E27FC236}">
                    <a16:creationId xmlns:a16="http://schemas.microsoft.com/office/drawing/2014/main" id="{5AA2CE3D-E80A-7B31-0EF5-154014A8F9E3}"/>
                  </a:ext>
                </a:extLst>
              </p:cNvPr>
              <p:cNvSpPr>
                <a:spLocks noGrp="1" noRot="1" noChangeAspect="1" noMove="1" noResize="1" noEditPoints="1" noAdjustHandles="1" noChangeArrowheads="1" noChangeShapeType="1" noTextEdit="1"/>
              </p:cNvSpPr>
              <p:nvPr>
                <p:ph type="title"/>
              </p:nvPr>
            </p:nvSpPr>
            <p:spPr>
              <a:blipFill>
                <a:blip r:embed="rId2"/>
                <a:stretch>
                  <a:fillRect l="-1190" b="-19318"/>
                </a:stretch>
              </a:blipFill>
            </p:spPr>
            <p:txBody>
              <a:bodyPr/>
              <a:lstStyle/>
              <a:p>
                <a:r>
                  <a:rPr lang="en-US">
                    <a:noFill/>
                  </a:rPr>
                  <a:t> </a:t>
                </a:r>
              </a:p>
            </p:txBody>
          </p:sp>
        </mc:Fallback>
      </mc:AlternateContent>
      <p:sp>
        <p:nvSpPr>
          <p:cNvPr id="3" name="Text Placeholder 2">
            <a:extLst>
              <a:ext uri="{FF2B5EF4-FFF2-40B4-BE49-F238E27FC236}">
                <a16:creationId xmlns:a16="http://schemas.microsoft.com/office/drawing/2014/main" id="{D4B58C40-7B30-2F83-0A95-93FB61BA068D}"/>
              </a:ext>
            </a:extLst>
          </p:cNvPr>
          <p:cNvSpPr>
            <a:spLocks noGrp="1"/>
          </p:cNvSpPr>
          <p:nvPr>
            <p:ph type="body" idx="1"/>
          </p:nvPr>
        </p:nvSpPr>
        <p:spPr>
          <a:xfrm>
            <a:off x="729450" y="1478201"/>
            <a:ext cx="4178935" cy="3271650"/>
          </a:xfrm>
        </p:spPr>
        <p:txBody>
          <a:bodyPr>
            <a:normAutofit/>
          </a:bodyPr>
          <a:lstStyle/>
          <a:p>
            <a:r>
              <a:rPr lang="en-US" sz="1400" dirty="0">
                <a:solidFill>
                  <a:schemeClr val="bg2"/>
                </a:solidFill>
              </a:rPr>
              <a:t>0.12% Uncertainty in </a:t>
            </a:r>
            <a:r>
              <a:rPr lang="en-US" sz="1400" dirty="0" err="1">
                <a:solidFill>
                  <a:schemeClr val="bg2"/>
                </a:solidFill>
              </a:rPr>
              <a:t>PiBeta</a:t>
            </a:r>
            <a:r>
              <a:rPr lang="en-US" sz="1400" dirty="0">
                <a:solidFill>
                  <a:schemeClr val="bg2"/>
                </a:solidFill>
              </a:rPr>
              <a:t> Experiment</a:t>
            </a:r>
          </a:p>
          <a:p>
            <a:r>
              <a:rPr lang="en-US" sz="1400" dirty="0">
                <a:solidFill>
                  <a:schemeClr val="bg2"/>
                </a:solidFill>
              </a:rPr>
              <a:t>Acceptance uncertainty dominated by uncertainty in pion stop distribution</a:t>
            </a:r>
          </a:p>
          <a:p>
            <a:r>
              <a:rPr lang="en-US" sz="1400" dirty="0" err="1">
                <a:solidFill>
                  <a:schemeClr val="bg2"/>
                </a:solidFill>
              </a:rPr>
              <a:t>PiBeta</a:t>
            </a:r>
            <a:r>
              <a:rPr lang="en-US" sz="1400" dirty="0">
                <a:solidFill>
                  <a:schemeClr val="bg2"/>
                </a:solidFill>
              </a:rPr>
              <a:t> backtracked charged particles from their trackers to the target to determine the pion stop distribution (50 micron uncertainty)</a:t>
            </a:r>
          </a:p>
          <a:p>
            <a:r>
              <a:rPr lang="en-US" sz="1400" dirty="0">
                <a:solidFill>
                  <a:schemeClr val="bg2"/>
                </a:solidFill>
              </a:rPr>
              <a:t>The PIONEER ATAR and tracker should be able to improve this precision</a:t>
            </a:r>
          </a:p>
          <a:p>
            <a:r>
              <a:rPr lang="en-US" sz="1400" dirty="0">
                <a:solidFill>
                  <a:schemeClr val="bg2"/>
                </a:solidFill>
              </a:rPr>
              <a:t>Also includes uncertainty from </a:t>
            </a:r>
            <a:r>
              <a:rPr lang="en-US" sz="1400" dirty="0" err="1">
                <a:solidFill>
                  <a:schemeClr val="bg2"/>
                </a:solidFill>
              </a:rPr>
              <a:t>PiBeta</a:t>
            </a:r>
            <a:r>
              <a:rPr lang="en-US" sz="1400" dirty="0">
                <a:solidFill>
                  <a:schemeClr val="bg2"/>
                </a:solidFill>
              </a:rPr>
              <a:t> track identification and radiative decay correction</a:t>
            </a:r>
          </a:p>
          <a:p>
            <a:pPr marL="146050" indent="0" algn="ctr">
              <a:buNone/>
            </a:pPr>
            <a:r>
              <a:rPr lang="en-US" sz="1400" b="1" dirty="0">
                <a:solidFill>
                  <a:schemeClr val="bg2"/>
                </a:solidFill>
              </a:rPr>
              <a:t>More Investigation Needed</a:t>
            </a:r>
            <a:endParaRPr lang="en-US" sz="1400" dirty="0">
              <a:solidFill>
                <a:schemeClr val="bg2"/>
              </a:solidFill>
            </a:endParaRPr>
          </a:p>
          <a:p>
            <a:endParaRPr lang="en-US" dirty="0"/>
          </a:p>
        </p:txBody>
      </p:sp>
      <p:sp>
        <p:nvSpPr>
          <p:cNvPr id="4" name="Slide Number Placeholder 3">
            <a:extLst>
              <a:ext uri="{FF2B5EF4-FFF2-40B4-BE49-F238E27FC236}">
                <a16:creationId xmlns:a16="http://schemas.microsoft.com/office/drawing/2014/main" id="{568930C1-1447-E73E-2935-271189D525E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14</a:t>
            </a:fld>
            <a:endParaRPr lang="en"/>
          </a:p>
        </p:txBody>
      </p:sp>
      <p:pic>
        <p:nvPicPr>
          <p:cNvPr id="6" name="Picture 5">
            <a:extLst>
              <a:ext uri="{FF2B5EF4-FFF2-40B4-BE49-F238E27FC236}">
                <a16:creationId xmlns:a16="http://schemas.microsoft.com/office/drawing/2014/main" id="{6A9296AF-9C3D-4B63-C880-8533FD75C6C5}"/>
              </a:ext>
            </a:extLst>
          </p:cNvPr>
          <p:cNvPicPr>
            <a:picLocks noChangeAspect="1"/>
          </p:cNvPicPr>
          <p:nvPr/>
        </p:nvPicPr>
        <p:blipFill>
          <a:blip r:embed="rId3"/>
          <a:stretch>
            <a:fillRect/>
          </a:stretch>
        </p:blipFill>
        <p:spPr>
          <a:xfrm>
            <a:off x="5080337" y="1478201"/>
            <a:ext cx="3840986" cy="2517232"/>
          </a:xfrm>
          <a:prstGeom prst="rect">
            <a:avLst/>
          </a:prstGeom>
        </p:spPr>
      </p:pic>
    </p:spTree>
    <p:extLst>
      <p:ext uri="{BB962C8B-B14F-4D97-AF65-F5344CB8AC3E}">
        <p14:creationId xmlns:p14="http://schemas.microsoft.com/office/powerpoint/2010/main" val="30738660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03B89F16-DE42-3C13-51D2-8BDD0E531C47}"/>
                  </a:ext>
                </a:extLst>
              </p:cNvPr>
              <p:cNvSpPr>
                <a:spLocks noGrp="1"/>
              </p:cNvSpPr>
              <p:nvPr>
                <p:ph type="title"/>
              </p:nvPr>
            </p:nvSpPr>
            <p:spPr/>
            <p:txBody>
              <a:bodyPr>
                <a:normAutofit fontScale="90000"/>
              </a:bodyPr>
              <a:lstStyle/>
              <a:p>
                <a:r>
                  <a:rPr lang="en-US" dirty="0"/>
                  <a:t>Gate Fraction Ratio (</a:t>
                </a:r>
                <a14:m>
                  <m:oMath xmlns:m="http://schemas.openxmlformats.org/officeDocument/2006/math">
                    <m:sSub>
                      <m:sSubPr>
                        <m:ctrlPr>
                          <a:rPr lang="en-US" i="1" smtClean="0">
                            <a:latin typeface="Cambria Math" panose="02040503050406030204" pitchFamily="18" charset="0"/>
                          </a:rPr>
                        </m:ctrlPr>
                      </m:sSubPr>
                      <m:e>
                        <m:r>
                          <a:rPr lang="en-US" b="1" i="1" smtClean="0">
                            <a:latin typeface="Cambria Math" panose="02040503050406030204" pitchFamily="18" charset="0"/>
                          </a:rPr>
                          <m:t>𝒓</m:t>
                        </m:r>
                      </m:e>
                      <m:sub>
                        <m:r>
                          <a:rPr lang="en-US" i="1" smtClean="0">
                            <a:latin typeface="Cambria Math" panose="02040503050406030204" pitchFamily="18" charset="0"/>
                            <a:ea typeface="Cambria Math" panose="02040503050406030204" pitchFamily="18" charset="0"/>
                          </a:rPr>
                          <m:t>𝝅</m:t>
                        </m:r>
                        <m:r>
                          <a:rPr lang="en-US" b="1" i="1" smtClean="0">
                            <a:latin typeface="Cambria Math" panose="02040503050406030204" pitchFamily="18" charset="0"/>
                            <a:ea typeface="Cambria Math" panose="02040503050406030204" pitchFamily="18" charset="0"/>
                          </a:rPr>
                          <m:t>𝑮</m:t>
                        </m:r>
                      </m:sub>
                    </m:sSub>
                    <m:r>
                      <a:rPr lang="en-US" b="1" i="1" smtClean="0">
                        <a:latin typeface="Cambria Math" panose="02040503050406030204" pitchFamily="18" charset="0"/>
                      </a:rPr>
                      <m:t>=</m:t>
                    </m:r>
                    <m:sSubSup>
                      <m:sSubSupPr>
                        <m:ctrlPr>
                          <a:rPr lang="en-US" i="1" smtClean="0">
                            <a:latin typeface="Cambria Math" panose="02040503050406030204" pitchFamily="18" charset="0"/>
                          </a:rPr>
                        </m:ctrlPr>
                      </m:sSubSupPr>
                      <m:e>
                        <m:r>
                          <a:rPr lang="en-US" b="1" i="1" smtClean="0">
                            <a:latin typeface="Cambria Math" panose="02040503050406030204" pitchFamily="18" charset="0"/>
                          </a:rPr>
                          <m:t>𝒇</m:t>
                        </m:r>
                      </m:e>
                      <m:sub>
                        <m:r>
                          <a:rPr lang="en-US" i="1">
                            <a:latin typeface="Cambria Math" panose="02040503050406030204" pitchFamily="18" charset="0"/>
                            <a:ea typeface="Cambria Math" panose="02040503050406030204" pitchFamily="18" charset="0"/>
                          </a:rPr>
                          <m:t>𝝅</m:t>
                        </m:r>
                        <m:r>
                          <a:rPr lang="en-US" b="1" i="1" smtClean="0">
                            <a:latin typeface="Cambria Math" panose="02040503050406030204" pitchFamily="18" charset="0"/>
                            <a:ea typeface="Cambria Math" panose="02040503050406030204" pitchFamily="18" charset="0"/>
                          </a:rPr>
                          <m:t>𝑮</m:t>
                        </m:r>
                      </m:sub>
                      <m:sup>
                        <m:r>
                          <a:rPr lang="en-US" i="1">
                            <a:latin typeface="Cambria Math" panose="02040503050406030204" pitchFamily="18" charset="0"/>
                            <a:ea typeface="Cambria Math" panose="02040503050406030204" pitchFamily="18" charset="0"/>
                          </a:rPr>
                          <m:t>𝝅𝜷</m:t>
                        </m:r>
                      </m:sup>
                    </m:sSubSup>
                    <m:r>
                      <a:rPr lang="en-US" b="1" i="1" smtClean="0">
                        <a:latin typeface="Cambria Math" panose="02040503050406030204" pitchFamily="18" charset="0"/>
                        <a:ea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𝒇</m:t>
                        </m:r>
                      </m:e>
                      <m:sub>
                        <m:r>
                          <a:rPr lang="en-US" i="1">
                            <a:latin typeface="Cambria Math" panose="02040503050406030204" pitchFamily="18" charset="0"/>
                            <a:ea typeface="Cambria Math" panose="02040503050406030204" pitchFamily="18" charset="0"/>
                          </a:rPr>
                          <m:t>𝝅</m:t>
                        </m:r>
                        <m:r>
                          <a:rPr lang="en-US" i="1">
                            <a:latin typeface="Cambria Math" panose="02040503050406030204" pitchFamily="18" charset="0"/>
                            <a:ea typeface="Cambria Math" panose="02040503050406030204" pitchFamily="18" charset="0"/>
                          </a:rPr>
                          <m:t>𝑮</m:t>
                        </m:r>
                      </m:sub>
                      <m:sup>
                        <m:r>
                          <a:rPr lang="en-US" i="1">
                            <a:latin typeface="Cambria Math" panose="02040503050406030204" pitchFamily="18" charset="0"/>
                            <a:ea typeface="Cambria Math" panose="02040503050406030204" pitchFamily="18" charset="0"/>
                          </a:rPr>
                          <m:t>𝝅</m:t>
                        </m:r>
                        <m:r>
                          <a:rPr lang="en-US" b="1" i="1" smtClean="0">
                            <a:latin typeface="Cambria Math" panose="02040503050406030204" pitchFamily="18" charset="0"/>
                            <a:ea typeface="Cambria Math" panose="02040503050406030204" pitchFamily="18" charset="0"/>
                          </a:rPr>
                          <m:t>𝒆</m:t>
                        </m:r>
                        <m:r>
                          <a:rPr lang="en-US" b="1" i="1" smtClean="0">
                            <a:latin typeface="Cambria Math" panose="02040503050406030204" pitchFamily="18" charset="0"/>
                            <a:ea typeface="Cambria Math" panose="02040503050406030204" pitchFamily="18" charset="0"/>
                          </a:rPr>
                          <m:t>𝟐</m:t>
                        </m:r>
                      </m:sup>
                    </m:sSubSup>
                  </m:oMath>
                </a14:m>
                <a:r>
                  <a:rPr lang="en-US" dirty="0"/>
                  <a:t>)</a:t>
                </a:r>
              </a:p>
            </p:txBody>
          </p:sp>
        </mc:Choice>
        <mc:Fallback xmlns="">
          <p:sp>
            <p:nvSpPr>
              <p:cNvPr id="2" name="Title 1">
                <a:extLst>
                  <a:ext uri="{FF2B5EF4-FFF2-40B4-BE49-F238E27FC236}">
                    <a16:creationId xmlns:a16="http://schemas.microsoft.com/office/drawing/2014/main" id="{03B89F16-DE42-3C13-51D2-8BDD0E531C47}"/>
                  </a:ext>
                </a:extLst>
              </p:cNvPr>
              <p:cNvSpPr>
                <a:spLocks noGrp="1" noRot="1" noChangeAspect="1" noMove="1" noResize="1" noEditPoints="1" noAdjustHandles="1" noChangeArrowheads="1" noChangeShapeType="1" noTextEdit="1"/>
              </p:cNvSpPr>
              <p:nvPr>
                <p:ph type="title"/>
              </p:nvPr>
            </p:nvSpPr>
            <p:spPr>
              <a:blipFill>
                <a:blip r:embed="rId3"/>
                <a:stretch>
                  <a:fillRect l="-1190" b="-2727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 name="Text Placeholder 2">
                <a:extLst>
                  <a:ext uri="{FF2B5EF4-FFF2-40B4-BE49-F238E27FC236}">
                    <a16:creationId xmlns:a16="http://schemas.microsoft.com/office/drawing/2014/main" id="{B93EB1E9-4280-B421-FDA0-01B035888F18}"/>
                  </a:ext>
                </a:extLst>
              </p:cNvPr>
              <p:cNvSpPr>
                <a:spLocks noGrp="1"/>
              </p:cNvSpPr>
              <p:nvPr>
                <p:ph type="body" idx="1"/>
              </p:nvPr>
            </p:nvSpPr>
            <p:spPr>
              <a:xfrm>
                <a:off x="729450" y="1629810"/>
                <a:ext cx="7688700" cy="3046421"/>
              </a:xfrm>
            </p:spPr>
            <p:txBody>
              <a:bodyPr/>
              <a:lstStyle/>
              <a:p>
                <a:r>
                  <a:rPr lang="en-US" sz="1400" dirty="0">
                    <a:solidFill>
                      <a:schemeClr val="bg2"/>
                    </a:solidFill>
                  </a:rPr>
                  <a:t>0.26% Uncertainty in </a:t>
                </a:r>
                <a:r>
                  <a:rPr lang="en-US" sz="1400" dirty="0" err="1">
                    <a:solidFill>
                      <a:schemeClr val="bg2"/>
                    </a:solidFill>
                  </a:rPr>
                  <a:t>PiBeta</a:t>
                </a:r>
                <a:r>
                  <a:rPr lang="en-US" sz="1400" dirty="0">
                    <a:solidFill>
                      <a:schemeClr val="bg2"/>
                    </a:solidFill>
                  </a:rPr>
                  <a:t> Experiment</a:t>
                </a:r>
              </a:p>
              <a:p>
                <a:r>
                  <a:rPr lang="en-US" sz="1400" dirty="0">
                    <a:solidFill>
                      <a:schemeClr val="bg2"/>
                    </a:solidFill>
                  </a:rPr>
                  <a:t>This is the probability the decay occurs in some data collection window</a:t>
                </a:r>
              </a:p>
              <a:p>
                <a:r>
                  <a:rPr lang="en-US" sz="1400" dirty="0">
                    <a:solidFill>
                      <a:schemeClr val="bg2"/>
                    </a:solidFill>
                  </a:rPr>
                  <a:t>The uncertainty is primarily from determining window opening</a:t>
                </a:r>
              </a:p>
              <a:p>
                <a:pPr lvl="1"/>
                <a:r>
                  <a:rPr lang="en-US" sz="1200" dirty="0" err="1">
                    <a:solidFill>
                      <a:schemeClr val="bg2"/>
                    </a:solidFill>
                  </a:rPr>
                  <a:t>PiBeta</a:t>
                </a:r>
                <a:r>
                  <a:rPr lang="en-US" sz="1200" dirty="0">
                    <a:solidFill>
                      <a:schemeClr val="bg2"/>
                    </a:solidFill>
                  </a:rPr>
                  <a:t> triggered on the beam and the calorimeter and used a 10 ns hardware veto</a:t>
                </a:r>
              </a:p>
              <a:p>
                <a:pPr lvl="1"/>
                <a:r>
                  <a:rPr lang="en-US" sz="1200" dirty="0">
                    <a:solidFill>
                      <a:schemeClr val="bg2"/>
                    </a:solidFill>
                  </a:rPr>
                  <a:t>Some delay is needed to remove charge exchange events</a:t>
                </a:r>
              </a:p>
              <a:p>
                <a:pPr lvl="1"/>
                <a:r>
                  <a:rPr lang="en-US" sz="1200" dirty="0">
                    <a:solidFill>
                      <a:schemeClr val="bg2"/>
                    </a:solidFill>
                  </a:rPr>
                  <a:t>Thus, the gate opening time needed to be determined from experimental data</a:t>
                </a:r>
              </a:p>
              <a:p>
                <a:pPr lvl="1"/>
                <a:r>
                  <a:rPr lang="en-US" sz="1200" dirty="0">
                    <a:solidFill>
                      <a:schemeClr val="bg2"/>
                    </a:solidFill>
                  </a:rPr>
                  <a:t>This method includes more </a:t>
                </a:r>
                <a14:m>
                  <m:oMath xmlns:m="http://schemas.openxmlformats.org/officeDocument/2006/math">
                    <m:r>
                      <a:rPr lang="en-US" sz="1200" i="1" smtClean="0">
                        <a:solidFill>
                          <a:schemeClr val="bg2"/>
                        </a:solidFill>
                        <a:latin typeface="Cambria Math" panose="02040503050406030204" pitchFamily="18" charset="0"/>
                        <a:ea typeface="Cambria Math" panose="02040503050406030204" pitchFamily="18" charset="0"/>
                      </a:rPr>
                      <m:t>𝜋𝛽</m:t>
                    </m:r>
                  </m:oMath>
                </a14:m>
                <a:r>
                  <a:rPr lang="en-US" sz="1200" dirty="0">
                    <a:solidFill>
                      <a:schemeClr val="bg2"/>
                    </a:solidFill>
                  </a:rPr>
                  <a:t> events, maximizing useful statistics</a:t>
                </a:r>
              </a:p>
              <a:p>
                <a:r>
                  <a:rPr lang="en-US" sz="1400" dirty="0">
                    <a:solidFill>
                      <a:schemeClr val="bg2"/>
                    </a:solidFill>
                  </a:rPr>
                  <a:t>Since PIONEER will be running at a higher rate, we may be able to open the window later (with software), lowering this uncertainty, without significantly impacting statistical uncertainty</a:t>
                </a:r>
              </a:p>
              <a:p>
                <a:pPr marL="146050" indent="0" algn="ctr">
                  <a:buNone/>
                </a:pPr>
                <a:r>
                  <a:rPr lang="en-US" sz="1400" b="1" dirty="0">
                    <a:solidFill>
                      <a:schemeClr val="bg2"/>
                    </a:solidFill>
                  </a:rPr>
                  <a:t>More Investigation Needed</a:t>
                </a:r>
              </a:p>
              <a:p>
                <a:pPr marL="146050" indent="0">
                  <a:buNone/>
                </a:pPr>
                <a:endParaRPr lang="en-US" sz="1400" dirty="0">
                  <a:solidFill>
                    <a:schemeClr val="bg2"/>
                  </a:solidFill>
                </a:endParaRPr>
              </a:p>
              <a:p>
                <a:endParaRPr lang="en-US" dirty="0"/>
              </a:p>
            </p:txBody>
          </p:sp>
        </mc:Choice>
        <mc:Fallback>
          <p:sp>
            <p:nvSpPr>
              <p:cNvPr id="3" name="Text Placeholder 2">
                <a:extLst>
                  <a:ext uri="{FF2B5EF4-FFF2-40B4-BE49-F238E27FC236}">
                    <a16:creationId xmlns:a16="http://schemas.microsoft.com/office/drawing/2014/main" id="{B93EB1E9-4280-B421-FDA0-01B035888F18}"/>
                  </a:ext>
                </a:extLst>
              </p:cNvPr>
              <p:cNvSpPr>
                <a:spLocks noGrp="1" noRot="1" noChangeAspect="1" noMove="1" noResize="1" noEditPoints="1" noAdjustHandles="1" noChangeArrowheads="1" noChangeShapeType="1" noTextEdit="1"/>
              </p:cNvSpPr>
              <p:nvPr>
                <p:ph type="body" idx="1"/>
              </p:nvPr>
            </p:nvSpPr>
            <p:spPr>
              <a:xfrm>
                <a:off x="729450" y="1629810"/>
                <a:ext cx="7688700" cy="3046421"/>
              </a:xfrm>
              <a:blipFill>
                <a:blip r:embed="rId4"/>
                <a:stretch>
                  <a:fillRect/>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099ABBBB-EF27-C37A-6CA7-519C3B32B96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15</a:t>
            </a:fld>
            <a:endParaRPr lang="en"/>
          </a:p>
        </p:txBody>
      </p:sp>
    </p:spTree>
    <p:extLst>
      <p:ext uri="{BB962C8B-B14F-4D97-AF65-F5344CB8AC3E}">
        <p14:creationId xmlns:p14="http://schemas.microsoft.com/office/powerpoint/2010/main" val="18849265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40B63-4FD9-FFE2-0C83-137068DDC28D}"/>
              </a:ext>
            </a:extLst>
          </p:cNvPr>
          <p:cNvSpPr>
            <a:spLocks noGrp="1"/>
          </p:cNvSpPr>
          <p:nvPr>
            <p:ph type="title"/>
          </p:nvPr>
        </p:nvSpPr>
        <p:spPr/>
        <p:txBody>
          <a:bodyPr>
            <a:normAutofit fontScale="90000"/>
          </a:bodyPr>
          <a:lstStyle/>
          <a:p>
            <a:r>
              <a:rPr lang="en-US" dirty="0"/>
              <a:t>Other Uncertainties</a:t>
            </a:r>
          </a:p>
        </p:txBody>
      </p:sp>
      <p:sp>
        <p:nvSpPr>
          <p:cNvPr id="3" name="Text Placeholder 2">
            <a:extLst>
              <a:ext uri="{FF2B5EF4-FFF2-40B4-BE49-F238E27FC236}">
                <a16:creationId xmlns:a16="http://schemas.microsoft.com/office/drawing/2014/main" id="{12D4C350-020D-E1ED-C00B-19CD24ABE121}"/>
              </a:ext>
            </a:extLst>
          </p:cNvPr>
          <p:cNvSpPr>
            <a:spLocks noGrp="1"/>
          </p:cNvSpPr>
          <p:nvPr>
            <p:ph type="body" idx="1"/>
          </p:nvPr>
        </p:nvSpPr>
        <p:spPr>
          <a:xfrm>
            <a:off x="729324" y="2078875"/>
            <a:ext cx="3842675" cy="2261100"/>
          </a:xfrm>
        </p:spPr>
        <p:txBody>
          <a:bodyPr/>
          <a:lstStyle/>
          <a:p>
            <a:r>
              <a:rPr lang="en-US" sz="1400" dirty="0">
                <a:solidFill>
                  <a:schemeClr val="bg2"/>
                </a:solidFill>
              </a:rPr>
              <a:t>0.10% Uncertainty in </a:t>
            </a:r>
            <a:r>
              <a:rPr lang="en-US" sz="1400" dirty="0" err="1">
                <a:solidFill>
                  <a:schemeClr val="bg2"/>
                </a:solidFill>
              </a:rPr>
              <a:t>PiBeta</a:t>
            </a:r>
            <a:r>
              <a:rPr lang="en-US" sz="1400" dirty="0">
                <a:solidFill>
                  <a:schemeClr val="bg2"/>
                </a:solidFill>
              </a:rPr>
              <a:t> Experiment</a:t>
            </a:r>
          </a:p>
          <a:p>
            <a:r>
              <a:rPr lang="en-US" sz="1400" dirty="0">
                <a:solidFill>
                  <a:schemeClr val="bg2"/>
                </a:solidFill>
              </a:rPr>
              <a:t>Can we have a better tracker than </a:t>
            </a:r>
            <a:r>
              <a:rPr lang="en-US" sz="1400" dirty="0" err="1">
                <a:solidFill>
                  <a:schemeClr val="bg2"/>
                </a:solidFill>
              </a:rPr>
              <a:t>PiBeta</a:t>
            </a:r>
            <a:r>
              <a:rPr lang="en-US" sz="1400" dirty="0">
                <a:solidFill>
                  <a:schemeClr val="bg2"/>
                </a:solidFill>
              </a:rPr>
              <a:t>?</a:t>
            </a:r>
          </a:p>
          <a:p>
            <a:endParaRPr lang="en-US" sz="1400" dirty="0">
              <a:solidFill>
                <a:schemeClr val="bg2"/>
              </a:solidFill>
            </a:endParaRPr>
          </a:p>
          <a:p>
            <a:endParaRPr lang="en-US" dirty="0"/>
          </a:p>
        </p:txBody>
      </p:sp>
      <p:sp>
        <p:nvSpPr>
          <p:cNvPr id="5" name="Text Placeholder 4">
            <a:extLst>
              <a:ext uri="{FF2B5EF4-FFF2-40B4-BE49-F238E27FC236}">
                <a16:creationId xmlns:a16="http://schemas.microsoft.com/office/drawing/2014/main" id="{A509E418-75B0-0AB4-0EF2-1914436155DA}"/>
              </a:ext>
            </a:extLst>
          </p:cNvPr>
          <p:cNvSpPr>
            <a:spLocks noGrp="1"/>
          </p:cNvSpPr>
          <p:nvPr>
            <p:ph type="body" idx="2"/>
          </p:nvPr>
        </p:nvSpPr>
        <p:spPr>
          <a:xfrm>
            <a:off x="4643603" y="2078875"/>
            <a:ext cx="3842675" cy="2261100"/>
          </a:xfrm>
        </p:spPr>
        <p:txBody>
          <a:bodyPr/>
          <a:lstStyle/>
          <a:p>
            <a:r>
              <a:rPr lang="en-US" sz="1400" dirty="0">
                <a:solidFill>
                  <a:schemeClr val="bg2"/>
                </a:solidFill>
              </a:rPr>
              <a:t>0.10% Uncertainty in </a:t>
            </a:r>
            <a:r>
              <a:rPr lang="en-US" sz="1400" dirty="0" err="1">
                <a:solidFill>
                  <a:schemeClr val="bg2"/>
                </a:solidFill>
              </a:rPr>
              <a:t>PiBeta</a:t>
            </a:r>
            <a:r>
              <a:rPr lang="en-US" sz="1400" dirty="0">
                <a:solidFill>
                  <a:schemeClr val="bg2"/>
                </a:solidFill>
              </a:rPr>
              <a:t> Experiment</a:t>
            </a:r>
          </a:p>
          <a:p>
            <a:r>
              <a:rPr lang="en-US" sz="1400" dirty="0">
                <a:solidFill>
                  <a:schemeClr val="bg2"/>
                </a:solidFill>
              </a:rPr>
              <a:t>Probability </a:t>
            </a:r>
            <a:r>
              <a:rPr lang="en-US" sz="1400" dirty="0" err="1">
                <a:solidFill>
                  <a:schemeClr val="bg2"/>
                </a:solidFill>
              </a:rPr>
              <a:t>PiBeta</a:t>
            </a:r>
            <a:r>
              <a:rPr lang="en-US" sz="1400" dirty="0">
                <a:solidFill>
                  <a:schemeClr val="bg2"/>
                </a:solidFill>
              </a:rPr>
              <a:t> photon converts to electron-positron pair</a:t>
            </a:r>
          </a:p>
          <a:p>
            <a:r>
              <a:rPr lang="en-US" sz="1400" dirty="0">
                <a:solidFill>
                  <a:schemeClr val="bg2"/>
                </a:solidFill>
              </a:rPr>
              <a:t>Calculated using GEANT3 and ‘conservatively assigned a 50% uncertainty’</a:t>
            </a:r>
          </a:p>
          <a:p>
            <a:endParaRPr lang="en-US" dirty="0"/>
          </a:p>
        </p:txBody>
      </p:sp>
      <p:sp>
        <p:nvSpPr>
          <p:cNvPr id="4" name="Slide Number Placeholder 3">
            <a:extLst>
              <a:ext uri="{FF2B5EF4-FFF2-40B4-BE49-F238E27FC236}">
                <a16:creationId xmlns:a16="http://schemas.microsoft.com/office/drawing/2014/main" id="{23A7014D-23AF-CA73-4733-416CC692B38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16</a:t>
            </a:fld>
            <a:endParaRPr lang="en"/>
          </a:p>
        </p:txBody>
      </p:sp>
      <mc:AlternateContent xmlns:mc="http://schemas.openxmlformats.org/markup-compatibility/2006" xmlns:a14="http://schemas.microsoft.com/office/drawing/2010/main">
        <mc:Choice Requires="a14">
          <p:sp>
            <p:nvSpPr>
              <p:cNvPr id="7" name="Title 1">
                <a:extLst>
                  <a:ext uri="{FF2B5EF4-FFF2-40B4-BE49-F238E27FC236}">
                    <a16:creationId xmlns:a16="http://schemas.microsoft.com/office/drawing/2014/main" id="{5467654A-4E55-35A3-C627-C66A32D49A43}"/>
                  </a:ext>
                </a:extLst>
              </p:cNvPr>
              <p:cNvSpPr txBox="1">
                <a:spLocks/>
              </p:cNvSpPr>
              <p:nvPr/>
            </p:nvSpPr>
            <p:spPr>
              <a:xfrm>
                <a:off x="527094" y="1547557"/>
                <a:ext cx="4178761" cy="5352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2"/>
                  </a:buClr>
                  <a:buSzPts val="2600"/>
                  <a:buFont typeface="Raleway"/>
                  <a:buNone/>
                  <a:defRPr sz="2600" b="1" i="0" u="none" strike="noStrike" cap="none">
                    <a:solidFill>
                      <a:schemeClr val="dk2"/>
                    </a:solidFill>
                    <a:latin typeface="Raleway"/>
                    <a:ea typeface="Raleway"/>
                    <a:cs typeface="Raleway"/>
                    <a:sym typeface="Raleway"/>
                  </a:defRPr>
                </a:lvl1pPr>
                <a:lvl2pPr marR="0" lvl="1" algn="l" rtl="0" eaLnBrk="1" hangingPunct="1">
                  <a:lnSpc>
                    <a:spcPct val="100000"/>
                  </a:lnSpc>
                  <a:spcBef>
                    <a:spcPts val="0"/>
                  </a:spcBef>
                  <a:spcAft>
                    <a:spcPts val="0"/>
                  </a:spcAft>
                  <a:buClr>
                    <a:schemeClr val="dk2"/>
                  </a:buClr>
                  <a:buSzPts val="2600"/>
                  <a:buFont typeface="Raleway"/>
                  <a:buNone/>
                  <a:defRPr sz="2600" b="1" i="0" u="none" strike="noStrike" cap="none">
                    <a:solidFill>
                      <a:schemeClr val="dk2"/>
                    </a:solidFill>
                    <a:latin typeface="Raleway"/>
                    <a:ea typeface="Raleway"/>
                    <a:cs typeface="Raleway"/>
                    <a:sym typeface="Raleway"/>
                  </a:defRPr>
                </a:lvl2pPr>
                <a:lvl3pPr marR="0" lvl="2" algn="l" rtl="0" eaLnBrk="1" hangingPunct="1">
                  <a:lnSpc>
                    <a:spcPct val="100000"/>
                  </a:lnSpc>
                  <a:spcBef>
                    <a:spcPts val="0"/>
                  </a:spcBef>
                  <a:spcAft>
                    <a:spcPts val="0"/>
                  </a:spcAft>
                  <a:buClr>
                    <a:schemeClr val="dk2"/>
                  </a:buClr>
                  <a:buSzPts val="2600"/>
                  <a:buFont typeface="Raleway"/>
                  <a:buNone/>
                  <a:defRPr sz="2600" b="1" i="0" u="none" strike="noStrike" cap="none">
                    <a:solidFill>
                      <a:schemeClr val="dk2"/>
                    </a:solidFill>
                    <a:latin typeface="Raleway"/>
                    <a:ea typeface="Raleway"/>
                    <a:cs typeface="Raleway"/>
                    <a:sym typeface="Raleway"/>
                  </a:defRPr>
                </a:lvl3pPr>
                <a:lvl4pPr marR="0" lvl="3" algn="l" rtl="0" eaLnBrk="1" hangingPunct="1">
                  <a:lnSpc>
                    <a:spcPct val="100000"/>
                  </a:lnSpc>
                  <a:spcBef>
                    <a:spcPts val="0"/>
                  </a:spcBef>
                  <a:spcAft>
                    <a:spcPts val="0"/>
                  </a:spcAft>
                  <a:buClr>
                    <a:schemeClr val="dk2"/>
                  </a:buClr>
                  <a:buSzPts val="2600"/>
                  <a:buFont typeface="Raleway"/>
                  <a:buNone/>
                  <a:defRPr sz="2600" b="1" i="0" u="none" strike="noStrike" cap="none">
                    <a:solidFill>
                      <a:schemeClr val="dk2"/>
                    </a:solidFill>
                    <a:latin typeface="Raleway"/>
                    <a:ea typeface="Raleway"/>
                    <a:cs typeface="Raleway"/>
                    <a:sym typeface="Raleway"/>
                  </a:defRPr>
                </a:lvl4pPr>
                <a:lvl5pPr marR="0" lvl="4" algn="l" rtl="0" eaLnBrk="1" hangingPunct="1">
                  <a:lnSpc>
                    <a:spcPct val="100000"/>
                  </a:lnSpc>
                  <a:spcBef>
                    <a:spcPts val="0"/>
                  </a:spcBef>
                  <a:spcAft>
                    <a:spcPts val="0"/>
                  </a:spcAft>
                  <a:buClr>
                    <a:schemeClr val="dk2"/>
                  </a:buClr>
                  <a:buSzPts val="2600"/>
                  <a:buFont typeface="Raleway"/>
                  <a:buNone/>
                  <a:defRPr sz="2600" b="1" i="0" u="none" strike="noStrike" cap="none">
                    <a:solidFill>
                      <a:schemeClr val="dk2"/>
                    </a:solidFill>
                    <a:latin typeface="Raleway"/>
                    <a:ea typeface="Raleway"/>
                    <a:cs typeface="Raleway"/>
                    <a:sym typeface="Raleway"/>
                  </a:defRPr>
                </a:lvl5pPr>
                <a:lvl6pPr marR="0" lvl="5" algn="l" rtl="0" eaLnBrk="1" hangingPunct="1">
                  <a:lnSpc>
                    <a:spcPct val="100000"/>
                  </a:lnSpc>
                  <a:spcBef>
                    <a:spcPts val="0"/>
                  </a:spcBef>
                  <a:spcAft>
                    <a:spcPts val="0"/>
                  </a:spcAft>
                  <a:buClr>
                    <a:schemeClr val="dk2"/>
                  </a:buClr>
                  <a:buSzPts val="2600"/>
                  <a:buFont typeface="Raleway"/>
                  <a:buNone/>
                  <a:defRPr sz="2600" b="1" i="0" u="none" strike="noStrike" cap="none">
                    <a:solidFill>
                      <a:schemeClr val="dk2"/>
                    </a:solidFill>
                    <a:latin typeface="Raleway"/>
                    <a:ea typeface="Raleway"/>
                    <a:cs typeface="Raleway"/>
                    <a:sym typeface="Raleway"/>
                  </a:defRPr>
                </a:lvl6pPr>
                <a:lvl7pPr marR="0" lvl="6" algn="l" rtl="0" eaLnBrk="1" hangingPunct="1">
                  <a:lnSpc>
                    <a:spcPct val="100000"/>
                  </a:lnSpc>
                  <a:spcBef>
                    <a:spcPts val="0"/>
                  </a:spcBef>
                  <a:spcAft>
                    <a:spcPts val="0"/>
                  </a:spcAft>
                  <a:buClr>
                    <a:schemeClr val="dk2"/>
                  </a:buClr>
                  <a:buSzPts val="2600"/>
                  <a:buFont typeface="Raleway"/>
                  <a:buNone/>
                  <a:defRPr sz="2600" b="1" i="0" u="none" strike="noStrike" cap="none">
                    <a:solidFill>
                      <a:schemeClr val="dk2"/>
                    </a:solidFill>
                    <a:latin typeface="Raleway"/>
                    <a:ea typeface="Raleway"/>
                    <a:cs typeface="Raleway"/>
                    <a:sym typeface="Raleway"/>
                  </a:defRPr>
                </a:lvl7pPr>
                <a:lvl8pPr marR="0" lvl="7" algn="l" rtl="0" eaLnBrk="1" hangingPunct="1">
                  <a:lnSpc>
                    <a:spcPct val="100000"/>
                  </a:lnSpc>
                  <a:spcBef>
                    <a:spcPts val="0"/>
                  </a:spcBef>
                  <a:spcAft>
                    <a:spcPts val="0"/>
                  </a:spcAft>
                  <a:buClr>
                    <a:schemeClr val="dk2"/>
                  </a:buClr>
                  <a:buSzPts val="2600"/>
                  <a:buFont typeface="Raleway"/>
                  <a:buNone/>
                  <a:defRPr sz="2600" b="1" i="0" u="none" strike="noStrike" cap="none">
                    <a:solidFill>
                      <a:schemeClr val="dk2"/>
                    </a:solidFill>
                    <a:latin typeface="Raleway"/>
                    <a:ea typeface="Raleway"/>
                    <a:cs typeface="Raleway"/>
                    <a:sym typeface="Raleway"/>
                  </a:defRPr>
                </a:lvl8pPr>
                <a:lvl9pPr marR="0" lvl="8" algn="l" rtl="0" eaLnBrk="1" hangingPunct="1">
                  <a:lnSpc>
                    <a:spcPct val="100000"/>
                  </a:lnSpc>
                  <a:spcBef>
                    <a:spcPts val="0"/>
                  </a:spcBef>
                  <a:spcAft>
                    <a:spcPts val="0"/>
                  </a:spcAft>
                  <a:buClr>
                    <a:schemeClr val="dk2"/>
                  </a:buClr>
                  <a:buSzPts val="2600"/>
                  <a:buFont typeface="Raleway"/>
                  <a:buNone/>
                  <a:defRPr sz="2600" b="1" i="0" u="none" strike="noStrike" cap="none">
                    <a:solidFill>
                      <a:schemeClr val="dk2"/>
                    </a:solidFill>
                    <a:latin typeface="Raleway"/>
                    <a:ea typeface="Raleway"/>
                    <a:cs typeface="Raleway"/>
                    <a:sym typeface="Raleway"/>
                  </a:defRPr>
                </a:lvl9pPr>
              </a:lstStyle>
              <a:p>
                <a:pPr algn="ctr"/>
                <a:r>
                  <a:rPr lang="en-US" sz="2000" dirty="0"/>
                  <a:t>Tracker Pileup Correction (</a:t>
                </a:r>
                <a14:m>
                  <m:oMath xmlns:m="http://schemas.openxmlformats.org/officeDocument/2006/math">
                    <m:sSub>
                      <m:sSubPr>
                        <m:ctrlPr>
                          <a:rPr lang="en-US" sz="2000" i="1" smtClean="0">
                            <a:latin typeface="Cambria Math" panose="02040503050406030204" pitchFamily="18" charset="0"/>
                          </a:rPr>
                        </m:ctrlPr>
                      </m:sSubPr>
                      <m:e>
                        <m:r>
                          <a:rPr lang="en-US" sz="2000" b="1" i="1" smtClean="0">
                            <a:latin typeface="Cambria Math" panose="02040503050406030204" pitchFamily="18" charset="0"/>
                          </a:rPr>
                          <m:t>𝒇</m:t>
                        </m:r>
                      </m:e>
                      <m:sub>
                        <m:r>
                          <a:rPr lang="en-US" sz="2000" b="1" i="1" smtClean="0">
                            <a:latin typeface="Cambria Math" panose="02040503050406030204" pitchFamily="18" charset="0"/>
                          </a:rPr>
                          <m:t>𝑪𝑷𝑷</m:t>
                        </m:r>
                      </m:sub>
                    </m:sSub>
                  </m:oMath>
                </a14:m>
                <a:r>
                  <a:rPr lang="en-US" sz="2000" dirty="0"/>
                  <a:t>)</a:t>
                </a:r>
              </a:p>
            </p:txBody>
          </p:sp>
        </mc:Choice>
        <mc:Fallback xmlns="">
          <p:sp>
            <p:nvSpPr>
              <p:cNvPr id="7" name="Title 1">
                <a:extLst>
                  <a:ext uri="{FF2B5EF4-FFF2-40B4-BE49-F238E27FC236}">
                    <a16:creationId xmlns:a16="http://schemas.microsoft.com/office/drawing/2014/main" id="{5467654A-4E55-35A3-C627-C66A32D49A43}"/>
                  </a:ext>
                </a:extLst>
              </p:cNvPr>
              <p:cNvSpPr txBox="1">
                <a:spLocks noRot="1" noChangeAspect="1" noMove="1" noResize="1" noEditPoints="1" noAdjustHandles="1" noChangeArrowheads="1" noChangeShapeType="1" noTextEdit="1"/>
              </p:cNvSpPr>
              <p:nvPr/>
            </p:nvSpPr>
            <p:spPr>
              <a:xfrm>
                <a:off x="527094" y="1547557"/>
                <a:ext cx="4178761" cy="535200"/>
              </a:xfrm>
              <a:prstGeom prst="rect">
                <a:avLst/>
              </a:prstGeom>
              <a:blipFill>
                <a:blip r:embed="rId2"/>
                <a:stretch>
                  <a:fillRect b="-2273"/>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itle 1">
                <a:extLst>
                  <a:ext uri="{FF2B5EF4-FFF2-40B4-BE49-F238E27FC236}">
                    <a16:creationId xmlns:a16="http://schemas.microsoft.com/office/drawing/2014/main" id="{CD642790-FB40-60B9-D2FC-4C4E23C9C357}"/>
                  </a:ext>
                </a:extLst>
              </p:cNvPr>
              <p:cNvSpPr txBox="1">
                <a:spLocks/>
              </p:cNvSpPr>
              <p:nvPr/>
            </p:nvSpPr>
            <p:spPr>
              <a:xfrm>
                <a:off x="4543927" y="1562856"/>
                <a:ext cx="4035905" cy="5352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2"/>
                  </a:buClr>
                  <a:buSzPts val="2600"/>
                  <a:buFont typeface="Raleway"/>
                  <a:buNone/>
                  <a:defRPr sz="2600" b="1" i="0" u="none" strike="noStrike" cap="none">
                    <a:solidFill>
                      <a:schemeClr val="dk2"/>
                    </a:solidFill>
                    <a:latin typeface="Raleway"/>
                    <a:ea typeface="Raleway"/>
                    <a:cs typeface="Raleway"/>
                    <a:sym typeface="Raleway"/>
                  </a:defRPr>
                </a:lvl1pPr>
                <a:lvl2pPr marR="0" lvl="1" algn="l" rtl="0" eaLnBrk="1" hangingPunct="1">
                  <a:lnSpc>
                    <a:spcPct val="100000"/>
                  </a:lnSpc>
                  <a:spcBef>
                    <a:spcPts val="0"/>
                  </a:spcBef>
                  <a:spcAft>
                    <a:spcPts val="0"/>
                  </a:spcAft>
                  <a:buClr>
                    <a:schemeClr val="dk2"/>
                  </a:buClr>
                  <a:buSzPts val="2600"/>
                  <a:buFont typeface="Raleway"/>
                  <a:buNone/>
                  <a:defRPr sz="2600" b="1" i="0" u="none" strike="noStrike" cap="none">
                    <a:solidFill>
                      <a:schemeClr val="dk2"/>
                    </a:solidFill>
                    <a:latin typeface="Raleway"/>
                    <a:ea typeface="Raleway"/>
                    <a:cs typeface="Raleway"/>
                    <a:sym typeface="Raleway"/>
                  </a:defRPr>
                </a:lvl2pPr>
                <a:lvl3pPr marR="0" lvl="2" algn="l" rtl="0" eaLnBrk="1" hangingPunct="1">
                  <a:lnSpc>
                    <a:spcPct val="100000"/>
                  </a:lnSpc>
                  <a:spcBef>
                    <a:spcPts val="0"/>
                  </a:spcBef>
                  <a:spcAft>
                    <a:spcPts val="0"/>
                  </a:spcAft>
                  <a:buClr>
                    <a:schemeClr val="dk2"/>
                  </a:buClr>
                  <a:buSzPts val="2600"/>
                  <a:buFont typeface="Raleway"/>
                  <a:buNone/>
                  <a:defRPr sz="2600" b="1" i="0" u="none" strike="noStrike" cap="none">
                    <a:solidFill>
                      <a:schemeClr val="dk2"/>
                    </a:solidFill>
                    <a:latin typeface="Raleway"/>
                    <a:ea typeface="Raleway"/>
                    <a:cs typeface="Raleway"/>
                    <a:sym typeface="Raleway"/>
                  </a:defRPr>
                </a:lvl3pPr>
                <a:lvl4pPr marR="0" lvl="3" algn="l" rtl="0" eaLnBrk="1" hangingPunct="1">
                  <a:lnSpc>
                    <a:spcPct val="100000"/>
                  </a:lnSpc>
                  <a:spcBef>
                    <a:spcPts val="0"/>
                  </a:spcBef>
                  <a:spcAft>
                    <a:spcPts val="0"/>
                  </a:spcAft>
                  <a:buClr>
                    <a:schemeClr val="dk2"/>
                  </a:buClr>
                  <a:buSzPts val="2600"/>
                  <a:buFont typeface="Raleway"/>
                  <a:buNone/>
                  <a:defRPr sz="2600" b="1" i="0" u="none" strike="noStrike" cap="none">
                    <a:solidFill>
                      <a:schemeClr val="dk2"/>
                    </a:solidFill>
                    <a:latin typeface="Raleway"/>
                    <a:ea typeface="Raleway"/>
                    <a:cs typeface="Raleway"/>
                    <a:sym typeface="Raleway"/>
                  </a:defRPr>
                </a:lvl4pPr>
                <a:lvl5pPr marR="0" lvl="4" algn="l" rtl="0" eaLnBrk="1" hangingPunct="1">
                  <a:lnSpc>
                    <a:spcPct val="100000"/>
                  </a:lnSpc>
                  <a:spcBef>
                    <a:spcPts val="0"/>
                  </a:spcBef>
                  <a:spcAft>
                    <a:spcPts val="0"/>
                  </a:spcAft>
                  <a:buClr>
                    <a:schemeClr val="dk2"/>
                  </a:buClr>
                  <a:buSzPts val="2600"/>
                  <a:buFont typeface="Raleway"/>
                  <a:buNone/>
                  <a:defRPr sz="2600" b="1" i="0" u="none" strike="noStrike" cap="none">
                    <a:solidFill>
                      <a:schemeClr val="dk2"/>
                    </a:solidFill>
                    <a:latin typeface="Raleway"/>
                    <a:ea typeface="Raleway"/>
                    <a:cs typeface="Raleway"/>
                    <a:sym typeface="Raleway"/>
                  </a:defRPr>
                </a:lvl5pPr>
                <a:lvl6pPr marR="0" lvl="5" algn="l" rtl="0" eaLnBrk="1" hangingPunct="1">
                  <a:lnSpc>
                    <a:spcPct val="100000"/>
                  </a:lnSpc>
                  <a:spcBef>
                    <a:spcPts val="0"/>
                  </a:spcBef>
                  <a:spcAft>
                    <a:spcPts val="0"/>
                  </a:spcAft>
                  <a:buClr>
                    <a:schemeClr val="dk2"/>
                  </a:buClr>
                  <a:buSzPts val="2600"/>
                  <a:buFont typeface="Raleway"/>
                  <a:buNone/>
                  <a:defRPr sz="2600" b="1" i="0" u="none" strike="noStrike" cap="none">
                    <a:solidFill>
                      <a:schemeClr val="dk2"/>
                    </a:solidFill>
                    <a:latin typeface="Raleway"/>
                    <a:ea typeface="Raleway"/>
                    <a:cs typeface="Raleway"/>
                    <a:sym typeface="Raleway"/>
                  </a:defRPr>
                </a:lvl6pPr>
                <a:lvl7pPr marR="0" lvl="6" algn="l" rtl="0" eaLnBrk="1" hangingPunct="1">
                  <a:lnSpc>
                    <a:spcPct val="100000"/>
                  </a:lnSpc>
                  <a:spcBef>
                    <a:spcPts val="0"/>
                  </a:spcBef>
                  <a:spcAft>
                    <a:spcPts val="0"/>
                  </a:spcAft>
                  <a:buClr>
                    <a:schemeClr val="dk2"/>
                  </a:buClr>
                  <a:buSzPts val="2600"/>
                  <a:buFont typeface="Raleway"/>
                  <a:buNone/>
                  <a:defRPr sz="2600" b="1" i="0" u="none" strike="noStrike" cap="none">
                    <a:solidFill>
                      <a:schemeClr val="dk2"/>
                    </a:solidFill>
                    <a:latin typeface="Raleway"/>
                    <a:ea typeface="Raleway"/>
                    <a:cs typeface="Raleway"/>
                    <a:sym typeface="Raleway"/>
                  </a:defRPr>
                </a:lvl7pPr>
                <a:lvl8pPr marR="0" lvl="7" algn="l" rtl="0" eaLnBrk="1" hangingPunct="1">
                  <a:lnSpc>
                    <a:spcPct val="100000"/>
                  </a:lnSpc>
                  <a:spcBef>
                    <a:spcPts val="0"/>
                  </a:spcBef>
                  <a:spcAft>
                    <a:spcPts val="0"/>
                  </a:spcAft>
                  <a:buClr>
                    <a:schemeClr val="dk2"/>
                  </a:buClr>
                  <a:buSzPts val="2600"/>
                  <a:buFont typeface="Raleway"/>
                  <a:buNone/>
                  <a:defRPr sz="2600" b="1" i="0" u="none" strike="noStrike" cap="none">
                    <a:solidFill>
                      <a:schemeClr val="dk2"/>
                    </a:solidFill>
                    <a:latin typeface="Raleway"/>
                    <a:ea typeface="Raleway"/>
                    <a:cs typeface="Raleway"/>
                    <a:sym typeface="Raleway"/>
                  </a:defRPr>
                </a:lvl8pPr>
                <a:lvl9pPr marR="0" lvl="8" algn="l" rtl="0" eaLnBrk="1" hangingPunct="1">
                  <a:lnSpc>
                    <a:spcPct val="100000"/>
                  </a:lnSpc>
                  <a:spcBef>
                    <a:spcPts val="0"/>
                  </a:spcBef>
                  <a:spcAft>
                    <a:spcPts val="0"/>
                  </a:spcAft>
                  <a:buClr>
                    <a:schemeClr val="dk2"/>
                  </a:buClr>
                  <a:buSzPts val="2600"/>
                  <a:buFont typeface="Raleway"/>
                  <a:buNone/>
                  <a:defRPr sz="2600" b="1" i="0" u="none" strike="noStrike" cap="none">
                    <a:solidFill>
                      <a:schemeClr val="dk2"/>
                    </a:solidFill>
                    <a:latin typeface="Raleway"/>
                    <a:ea typeface="Raleway"/>
                    <a:cs typeface="Raleway"/>
                    <a:sym typeface="Raleway"/>
                  </a:defRPr>
                </a:lvl9pPr>
              </a:lstStyle>
              <a:p>
                <a:pPr algn="ctr"/>
                <a:r>
                  <a:rPr lang="en-US" sz="2000" dirty="0"/>
                  <a:t>Photonuclear Correction (</a:t>
                </a:r>
                <a14:m>
                  <m:oMath xmlns:m="http://schemas.openxmlformats.org/officeDocument/2006/math">
                    <m:sSub>
                      <m:sSubPr>
                        <m:ctrlPr>
                          <a:rPr lang="en-US" sz="2000" i="1" smtClean="0">
                            <a:latin typeface="Cambria Math" panose="02040503050406030204" pitchFamily="18" charset="0"/>
                          </a:rPr>
                        </m:ctrlPr>
                      </m:sSubPr>
                      <m:e>
                        <m:r>
                          <a:rPr lang="en-US" sz="2000" b="1" i="1" smtClean="0">
                            <a:latin typeface="Cambria Math" panose="02040503050406030204" pitchFamily="18" charset="0"/>
                          </a:rPr>
                          <m:t>𝒇</m:t>
                        </m:r>
                      </m:e>
                      <m:sub>
                        <m:r>
                          <a:rPr lang="en-US" sz="2000" b="1" i="1" smtClean="0">
                            <a:latin typeface="Cambria Math" panose="02040503050406030204" pitchFamily="18" charset="0"/>
                          </a:rPr>
                          <m:t>𝒑𝒉</m:t>
                        </m:r>
                      </m:sub>
                    </m:sSub>
                  </m:oMath>
                </a14:m>
                <a:r>
                  <a:rPr lang="en-US" sz="2000" dirty="0"/>
                  <a:t>)</a:t>
                </a:r>
              </a:p>
            </p:txBody>
          </p:sp>
        </mc:Choice>
        <mc:Fallback xmlns="">
          <p:sp>
            <p:nvSpPr>
              <p:cNvPr id="8" name="Title 1">
                <a:extLst>
                  <a:ext uri="{FF2B5EF4-FFF2-40B4-BE49-F238E27FC236}">
                    <a16:creationId xmlns:a16="http://schemas.microsoft.com/office/drawing/2014/main" id="{CD642790-FB40-60B9-D2FC-4C4E23C9C357}"/>
                  </a:ext>
                </a:extLst>
              </p:cNvPr>
              <p:cNvSpPr txBox="1">
                <a:spLocks noRot="1" noChangeAspect="1" noMove="1" noResize="1" noEditPoints="1" noAdjustHandles="1" noChangeArrowheads="1" noChangeShapeType="1" noTextEdit="1"/>
              </p:cNvSpPr>
              <p:nvPr/>
            </p:nvSpPr>
            <p:spPr>
              <a:xfrm>
                <a:off x="4543927" y="1562856"/>
                <a:ext cx="4035905" cy="535200"/>
              </a:xfrm>
              <a:prstGeom prst="rect">
                <a:avLst/>
              </a:prstGeom>
              <a:blipFill>
                <a:blip r:embed="rId3"/>
                <a:stretch>
                  <a:fillRect b="-3409"/>
                </a:stretch>
              </a:blipFill>
              <a:ln>
                <a:noFill/>
              </a:ln>
            </p:spPr>
            <p:txBody>
              <a:bodyPr/>
              <a:lstStyle/>
              <a:p>
                <a:r>
                  <a:rPr lang="en-US">
                    <a:noFill/>
                  </a:rPr>
                  <a:t> </a:t>
                </a:r>
              </a:p>
            </p:txBody>
          </p:sp>
        </mc:Fallback>
      </mc:AlternateContent>
      <p:sp>
        <p:nvSpPr>
          <p:cNvPr id="9" name="TextBox 8">
            <a:extLst>
              <a:ext uri="{FF2B5EF4-FFF2-40B4-BE49-F238E27FC236}">
                <a16:creationId xmlns:a16="http://schemas.microsoft.com/office/drawing/2014/main" id="{762E32B4-0650-6B7F-FD52-7C5A69DFEA50}"/>
              </a:ext>
            </a:extLst>
          </p:cNvPr>
          <p:cNvSpPr txBox="1"/>
          <p:nvPr/>
        </p:nvSpPr>
        <p:spPr>
          <a:xfrm>
            <a:off x="2281263" y="3975126"/>
            <a:ext cx="4581474" cy="307777"/>
          </a:xfrm>
          <a:prstGeom prst="rect">
            <a:avLst/>
          </a:prstGeom>
          <a:noFill/>
        </p:spPr>
        <p:txBody>
          <a:bodyPr wrap="square">
            <a:spAutoFit/>
          </a:bodyPr>
          <a:lstStyle/>
          <a:p>
            <a:pPr marL="146050" indent="0" algn="ctr">
              <a:buNone/>
            </a:pPr>
            <a:r>
              <a:rPr lang="en-US" b="1" dirty="0">
                <a:latin typeface="Lato" panose="020F0502020204030203" pitchFamily="34" charset="0"/>
                <a:ea typeface="Lato" panose="020F0502020204030203" pitchFamily="34" charset="0"/>
                <a:cs typeface="Lato" panose="020F0502020204030203" pitchFamily="34" charset="0"/>
              </a:rPr>
              <a:t>More Investigation Needed</a:t>
            </a:r>
          </a:p>
        </p:txBody>
      </p:sp>
    </p:spTree>
    <p:extLst>
      <p:ext uri="{BB962C8B-B14F-4D97-AF65-F5344CB8AC3E}">
        <p14:creationId xmlns:p14="http://schemas.microsoft.com/office/powerpoint/2010/main" val="23961750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67CFAEE7-0927-195B-D5A5-BB74E18F1FF7}"/>
              </a:ext>
            </a:extLst>
          </p:cNvPr>
          <p:cNvSpPr>
            <a:spLocks noGrp="1"/>
          </p:cNvSpPr>
          <p:nvPr>
            <p:ph type="title"/>
          </p:nvPr>
        </p:nvSpPr>
        <p:spPr/>
        <p:txBody>
          <a:bodyPr>
            <a:normAutofit fontScale="90000"/>
          </a:bodyPr>
          <a:lstStyle/>
          <a:p>
            <a:r>
              <a:rPr lang="en-US" dirty="0"/>
              <a:t>We will use our simulation this summer to better understand how to perform a Pion Beta Decay  measurement using our apparatus and analyze if/how we can make significant improvements over the </a:t>
            </a:r>
            <a:r>
              <a:rPr lang="en-US" dirty="0" err="1"/>
              <a:t>PiBeta</a:t>
            </a:r>
            <a:r>
              <a:rPr lang="en-US" dirty="0"/>
              <a:t> experiment’s precision</a:t>
            </a:r>
          </a:p>
        </p:txBody>
      </p:sp>
      <p:sp>
        <p:nvSpPr>
          <p:cNvPr id="5" name="Slide Number Placeholder 4">
            <a:extLst>
              <a:ext uri="{FF2B5EF4-FFF2-40B4-BE49-F238E27FC236}">
                <a16:creationId xmlns:a16="http://schemas.microsoft.com/office/drawing/2014/main" id="{D16C650D-2711-34C3-73F3-FBD260BFEFD0}"/>
              </a:ext>
            </a:extLst>
          </p:cNvPr>
          <p:cNvSpPr>
            <a:spLocks noGrp="1"/>
          </p:cNvSpPr>
          <p:nvPr>
            <p:ph type="sldNum" idx="12"/>
          </p:nvPr>
        </p:nvSpPr>
        <p:spPr/>
        <p:txBody>
          <a:bodyPr wrap="square" anchor="ctr">
            <a:normAutofit/>
          </a:bodyPr>
          <a:lstStyle/>
          <a:p>
            <a:pPr marL="0" lvl="0" indent="0" rtl="0">
              <a:lnSpc>
                <a:spcPct val="90000"/>
              </a:lnSpc>
              <a:spcBef>
                <a:spcPts val="0"/>
              </a:spcBef>
              <a:spcAft>
                <a:spcPts val="600"/>
              </a:spcAft>
              <a:buNone/>
            </a:pPr>
            <a:fld id="{00000000-1234-1234-1234-123412341234}" type="slidenum">
              <a:rPr lang="en" sz="900" smtClean="0"/>
              <a:pPr marL="0" lvl="0" indent="0" rtl="0">
                <a:lnSpc>
                  <a:spcPct val="90000"/>
                </a:lnSpc>
                <a:spcBef>
                  <a:spcPts val="0"/>
                </a:spcBef>
                <a:spcAft>
                  <a:spcPts val="600"/>
                </a:spcAft>
                <a:buNone/>
              </a:pPr>
              <a:t>17</a:t>
            </a:fld>
            <a:endParaRPr lang="en" sz="900"/>
          </a:p>
        </p:txBody>
      </p:sp>
    </p:spTree>
    <p:extLst>
      <p:ext uri="{BB962C8B-B14F-4D97-AF65-F5344CB8AC3E}">
        <p14:creationId xmlns:p14="http://schemas.microsoft.com/office/powerpoint/2010/main" val="34617697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9C0072-AEB5-84A4-A0AC-A087D2D953DD}"/>
              </a:ext>
            </a:extLst>
          </p:cNvPr>
          <p:cNvSpPr>
            <a:spLocks noGrp="1"/>
          </p:cNvSpPr>
          <p:nvPr>
            <p:ph type="title"/>
          </p:nvPr>
        </p:nvSpPr>
        <p:spPr>
          <a:xfrm>
            <a:off x="729450" y="571925"/>
            <a:ext cx="7688700" cy="535200"/>
          </a:xfrm>
        </p:spPr>
        <p:txBody>
          <a:bodyPr wrap="square" anchor="t">
            <a:normAutofit/>
          </a:bodyPr>
          <a:lstStyle/>
          <a:p>
            <a:pPr>
              <a:lnSpc>
                <a:spcPct val="90000"/>
              </a:lnSpc>
            </a:pPr>
            <a:r>
              <a:rPr lang="en-US" sz="2400" dirty="0"/>
              <a:t>References</a:t>
            </a:r>
          </a:p>
        </p:txBody>
      </p:sp>
      <mc:AlternateContent xmlns:mc="http://schemas.openxmlformats.org/markup-compatibility/2006">
        <mc:Choice xmlns:a14="http://schemas.microsoft.com/office/drawing/2010/main" Requires="a14">
          <p:sp>
            <p:nvSpPr>
              <p:cNvPr id="7" name="Text Placeholder 2">
                <a:extLst>
                  <a:ext uri="{FF2B5EF4-FFF2-40B4-BE49-F238E27FC236}">
                    <a16:creationId xmlns:a16="http://schemas.microsoft.com/office/drawing/2014/main" id="{DED1ED63-3633-81B8-5159-2A89B91C7244}"/>
                  </a:ext>
                </a:extLst>
              </p:cNvPr>
              <p:cNvSpPr>
                <a:spLocks noGrp="1"/>
              </p:cNvSpPr>
              <p:nvPr>
                <p:ph type="body" idx="1"/>
              </p:nvPr>
            </p:nvSpPr>
            <p:spPr>
              <a:xfrm>
                <a:off x="729450" y="1340864"/>
                <a:ext cx="7688700" cy="2999111"/>
              </a:xfrm>
            </p:spPr>
            <p:txBody>
              <a:bodyPr>
                <a:normAutofit fontScale="77500" lnSpcReduction="20000"/>
              </a:bodyPr>
              <a:lstStyle/>
              <a:p>
                <a:r>
                  <a:rPr lang="en-US" b="0" i="0" dirty="0">
                    <a:solidFill>
                      <a:schemeClr val="bg2"/>
                    </a:solidFill>
                    <a:effectLst/>
                    <a:highlight>
                      <a:srgbClr val="FFFFFF"/>
                    </a:highlight>
                    <a:latin typeface="Arial" panose="020B0604020202020204" pitchFamily="34" charset="0"/>
                  </a:rPr>
                  <a:t>P. Collaboration, et al., Pioneer: Studies of rare pion decays (2022), arXiv:2203.01981 [hep-ex].</a:t>
                </a:r>
              </a:p>
              <a:p>
                <a:r>
                  <a:rPr lang="en-US" b="0" i="0" dirty="0">
                    <a:solidFill>
                      <a:schemeClr val="bg2"/>
                    </a:solidFill>
                    <a:effectLst/>
                    <a:highlight>
                      <a:srgbClr val="FFFFFF"/>
                    </a:highlight>
                    <a:latin typeface="Arial" panose="020B0604020202020204" pitchFamily="34" charset="0"/>
                  </a:rPr>
                  <a:t>P. Collaboration, et al., Testing lepton flavor universality and CKM unitarity with rare pion decays in the pioneer experiment (2022), arXiv:2203.05505 [hep-ex]. </a:t>
                </a:r>
              </a:p>
              <a:p>
                <a:r>
                  <a:rPr lang="en-US" b="0" i="0" dirty="0">
                    <a:solidFill>
                      <a:schemeClr val="bg2"/>
                    </a:solidFill>
                    <a:effectLst/>
                    <a:highlight>
                      <a:srgbClr val="FFFFFF"/>
                    </a:highlight>
                    <a:latin typeface="Arial" panose="020B0604020202020204" pitchFamily="34" charset="0"/>
                  </a:rPr>
                  <a:t>M. </a:t>
                </a:r>
                <a:r>
                  <a:rPr lang="en-US" b="0" i="0" dirty="0" err="1">
                    <a:solidFill>
                      <a:schemeClr val="bg2"/>
                    </a:solidFill>
                    <a:effectLst/>
                    <a:highlight>
                      <a:srgbClr val="FFFFFF"/>
                    </a:highlight>
                    <a:latin typeface="Arial" panose="020B0604020202020204" pitchFamily="34" charset="0"/>
                  </a:rPr>
                  <a:t>Hoferichter</a:t>
                </a:r>
                <a:r>
                  <a:rPr lang="en-US" b="0" i="0" dirty="0">
                    <a:solidFill>
                      <a:schemeClr val="bg2"/>
                    </a:solidFill>
                    <a:effectLst/>
                    <a:highlight>
                      <a:srgbClr val="FFFFFF"/>
                    </a:highlight>
                    <a:latin typeface="Arial" panose="020B0604020202020204" pitchFamily="34" charset="0"/>
                  </a:rPr>
                  <a:t>, Prospects for pioneer (2024), arXiv:2403.18889 [hep-</a:t>
                </a:r>
                <a:r>
                  <a:rPr lang="en-US" b="0" i="0" dirty="0" err="1">
                    <a:solidFill>
                      <a:schemeClr val="bg2"/>
                    </a:solidFill>
                    <a:effectLst/>
                    <a:highlight>
                      <a:srgbClr val="FFFFFF"/>
                    </a:highlight>
                    <a:latin typeface="Arial" panose="020B0604020202020204" pitchFamily="34" charset="0"/>
                  </a:rPr>
                  <a:t>ph</a:t>
                </a:r>
                <a:r>
                  <a:rPr lang="en-US" b="0" i="0" dirty="0">
                    <a:solidFill>
                      <a:schemeClr val="bg2"/>
                    </a:solidFill>
                    <a:effectLst/>
                    <a:highlight>
                      <a:srgbClr val="FFFFFF"/>
                    </a:highlight>
                    <a:latin typeface="Arial" panose="020B0604020202020204" pitchFamily="34" charset="0"/>
                  </a:rPr>
                  <a:t>].</a:t>
                </a:r>
              </a:p>
              <a:p>
                <a:pPr algn="l"/>
                <a:r>
                  <a:rPr lang="en-US" b="0" i="0" dirty="0">
                    <a:solidFill>
                      <a:schemeClr val="bg2"/>
                    </a:solidFill>
                    <a:effectLst/>
                    <a:latin typeface="Arial" panose="020B0604020202020204" pitchFamily="34" charset="0"/>
                  </a:rPr>
                  <a:t>D. </a:t>
                </a:r>
                <a:r>
                  <a:rPr lang="en-US" b="0" i="0" dirty="0" err="1">
                    <a:solidFill>
                      <a:schemeClr val="bg2"/>
                    </a:solidFill>
                    <a:effectLst/>
                    <a:latin typeface="Arial" panose="020B0604020202020204" pitchFamily="34" charset="0"/>
                  </a:rPr>
                  <a:t>Po</a:t>
                </a:r>
                <a:r>
                  <a:rPr lang="en-US" dirty="0" err="1">
                    <a:solidFill>
                      <a:schemeClr val="bg2"/>
                    </a:solidFill>
                    <a:latin typeface="Arial" panose="020B0604020202020204" pitchFamily="34" charset="0"/>
                  </a:rPr>
                  <a:t>č</a:t>
                </a:r>
                <a:r>
                  <a:rPr lang="en-US" b="0" i="0" dirty="0" err="1">
                    <a:solidFill>
                      <a:schemeClr val="bg2"/>
                    </a:solidFill>
                    <a:effectLst/>
                    <a:latin typeface="Arial" panose="020B0604020202020204" pitchFamily="34" charset="0"/>
                  </a:rPr>
                  <a:t>ani</a:t>
                </a:r>
                <a:r>
                  <a:rPr lang="en-US" dirty="0" err="1">
                    <a:solidFill>
                      <a:schemeClr val="bg2"/>
                    </a:solidFill>
                    <a:latin typeface="Arial" panose="020B0604020202020204" pitchFamily="34" charset="0"/>
                  </a:rPr>
                  <a:t>ć</a:t>
                </a:r>
                <a:r>
                  <a:rPr lang="en-US" b="0" i="0" dirty="0">
                    <a:solidFill>
                      <a:schemeClr val="bg2"/>
                    </a:solidFill>
                    <a:effectLst/>
                    <a:latin typeface="Arial" panose="020B0604020202020204" pitchFamily="34" charset="0"/>
                  </a:rPr>
                  <a:t>, et al., Precise measurement of the </a:t>
                </a:r>
                <a14:m>
                  <m:oMath xmlns:m="http://schemas.openxmlformats.org/officeDocument/2006/math">
                    <m:sSup>
                      <m:sSupPr>
                        <m:ctrlPr>
                          <a:rPr lang="en-US" b="0" i="1" smtClean="0">
                            <a:solidFill>
                              <a:schemeClr val="bg2"/>
                            </a:solidFill>
                            <a:effectLst/>
                            <a:latin typeface="Cambria Math" panose="02040503050406030204" pitchFamily="18" charset="0"/>
                          </a:rPr>
                        </m:ctrlPr>
                      </m:sSupPr>
                      <m:e>
                        <m:r>
                          <a:rPr lang="en-US" b="0" i="1" smtClean="0">
                            <a:solidFill>
                              <a:schemeClr val="bg2"/>
                            </a:solidFill>
                            <a:effectLst/>
                            <a:latin typeface="Cambria Math" panose="02040503050406030204" pitchFamily="18" charset="0"/>
                            <a:ea typeface="Cambria Math" panose="02040503050406030204" pitchFamily="18" charset="0"/>
                          </a:rPr>
                          <m:t>𝜋</m:t>
                        </m:r>
                      </m:e>
                      <m:sup>
                        <m:r>
                          <a:rPr lang="en-US" b="0" i="1" smtClean="0">
                            <a:solidFill>
                              <a:schemeClr val="bg2"/>
                            </a:solidFill>
                            <a:effectLst/>
                            <a:latin typeface="Cambria Math" panose="02040503050406030204" pitchFamily="18" charset="0"/>
                          </a:rPr>
                          <m:t>+</m:t>
                        </m:r>
                      </m:sup>
                    </m:sSup>
                    <m:r>
                      <a:rPr lang="en-US" b="0" i="1" smtClean="0">
                        <a:solidFill>
                          <a:schemeClr val="bg2"/>
                        </a:solidFill>
                        <a:effectLst/>
                        <a:latin typeface="Cambria Math" panose="02040503050406030204" pitchFamily="18" charset="0"/>
                        <a:ea typeface="Cambria Math" panose="02040503050406030204" pitchFamily="18" charset="0"/>
                      </a:rPr>
                      <m:t>→</m:t>
                    </m:r>
                    <m:sSup>
                      <m:sSupPr>
                        <m:ctrlPr>
                          <a:rPr lang="en-US" b="0" i="1" smtClean="0">
                            <a:solidFill>
                              <a:schemeClr val="bg2"/>
                            </a:solidFill>
                            <a:effectLst/>
                            <a:latin typeface="Cambria Math" panose="02040503050406030204" pitchFamily="18" charset="0"/>
                            <a:ea typeface="Cambria Math" panose="02040503050406030204" pitchFamily="18" charset="0"/>
                          </a:rPr>
                        </m:ctrlPr>
                      </m:sSupPr>
                      <m:e>
                        <m:r>
                          <a:rPr lang="en-US" b="0" i="1" smtClean="0">
                            <a:solidFill>
                              <a:schemeClr val="bg2"/>
                            </a:solidFill>
                            <a:effectLst/>
                            <a:latin typeface="Cambria Math" panose="02040503050406030204" pitchFamily="18" charset="0"/>
                            <a:ea typeface="Cambria Math" panose="02040503050406030204" pitchFamily="18" charset="0"/>
                          </a:rPr>
                          <m:t>𝜋</m:t>
                        </m:r>
                      </m:e>
                      <m:sup>
                        <m:r>
                          <a:rPr lang="en-US" b="0" i="1" smtClean="0">
                            <a:solidFill>
                              <a:schemeClr val="bg2"/>
                            </a:solidFill>
                            <a:effectLst/>
                            <a:latin typeface="Cambria Math" panose="02040503050406030204" pitchFamily="18" charset="0"/>
                            <a:ea typeface="Cambria Math" panose="02040503050406030204" pitchFamily="18" charset="0"/>
                          </a:rPr>
                          <m:t>0</m:t>
                        </m:r>
                      </m:sup>
                    </m:sSup>
                    <m:sSup>
                      <m:sSupPr>
                        <m:ctrlPr>
                          <a:rPr lang="en-US" b="0" i="1" smtClean="0">
                            <a:solidFill>
                              <a:schemeClr val="bg2"/>
                            </a:solidFill>
                            <a:effectLst/>
                            <a:latin typeface="Cambria Math" panose="02040503050406030204" pitchFamily="18" charset="0"/>
                            <a:ea typeface="Cambria Math" panose="02040503050406030204" pitchFamily="18" charset="0"/>
                          </a:rPr>
                        </m:ctrlPr>
                      </m:sSupPr>
                      <m:e>
                        <m:r>
                          <a:rPr lang="en-US" b="0" i="1" smtClean="0">
                            <a:solidFill>
                              <a:schemeClr val="bg2"/>
                            </a:solidFill>
                            <a:effectLst/>
                            <a:latin typeface="Cambria Math" panose="02040503050406030204" pitchFamily="18" charset="0"/>
                            <a:ea typeface="Cambria Math" panose="02040503050406030204" pitchFamily="18" charset="0"/>
                          </a:rPr>
                          <m:t>𝑒</m:t>
                        </m:r>
                      </m:e>
                      <m:sup>
                        <m:r>
                          <a:rPr lang="en-US" b="0" i="1" smtClean="0">
                            <a:solidFill>
                              <a:schemeClr val="bg2"/>
                            </a:solidFill>
                            <a:effectLst/>
                            <a:latin typeface="Cambria Math" panose="02040503050406030204" pitchFamily="18" charset="0"/>
                            <a:ea typeface="Cambria Math" panose="02040503050406030204" pitchFamily="18" charset="0"/>
                          </a:rPr>
                          <m:t>+</m:t>
                        </m:r>
                      </m:sup>
                    </m:sSup>
                    <m:sSub>
                      <m:sSubPr>
                        <m:ctrlPr>
                          <a:rPr lang="en-US" b="0" i="1" smtClean="0">
                            <a:solidFill>
                              <a:schemeClr val="bg2"/>
                            </a:solidFill>
                            <a:effectLst/>
                            <a:latin typeface="Cambria Math" panose="02040503050406030204" pitchFamily="18" charset="0"/>
                            <a:ea typeface="Cambria Math" panose="02040503050406030204" pitchFamily="18" charset="0"/>
                          </a:rPr>
                        </m:ctrlPr>
                      </m:sSubPr>
                      <m:e>
                        <m:r>
                          <a:rPr lang="en-US" b="0" i="1" smtClean="0">
                            <a:solidFill>
                              <a:schemeClr val="bg2"/>
                            </a:solidFill>
                            <a:effectLst/>
                            <a:latin typeface="Cambria Math" panose="02040503050406030204" pitchFamily="18" charset="0"/>
                            <a:ea typeface="Cambria Math" panose="02040503050406030204" pitchFamily="18" charset="0"/>
                          </a:rPr>
                          <m:t>𝜈</m:t>
                        </m:r>
                      </m:e>
                      <m:sub>
                        <m:r>
                          <a:rPr lang="en-US" b="0" i="1" smtClean="0">
                            <a:solidFill>
                              <a:schemeClr val="bg2"/>
                            </a:solidFill>
                            <a:effectLst/>
                            <a:latin typeface="Cambria Math" panose="02040503050406030204" pitchFamily="18" charset="0"/>
                            <a:ea typeface="Cambria Math" panose="02040503050406030204" pitchFamily="18" charset="0"/>
                          </a:rPr>
                          <m:t>𝑒</m:t>
                        </m:r>
                      </m:sub>
                    </m:sSub>
                    <m:r>
                      <a:rPr lang="en-US" b="0" i="1" smtClean="0">
                        <a:solidFill>
                          <a:schemeClr val="bg2"/>
                        </a:solidFill>
                        <a:effectLst/>
                        <a:latin typeface="Cambria Math" panose="02040503050406030204" pitchFamily="18" charset="0"/>
                        <a:ea typeface="Cambria Math" panose="02040503050406030204" pitchFamily="18" charset="0"/>
                      </a:rPr>
                      <m:t> </m:t>
                    </m:r>
                  </m:oMath>
                </a14:m>
                <a:r>
                  <a:rPr lang="en-US" b="0" i="0" dirty="0">
                    <a:solidFill>
                      <a:schemeClr val="bg2"/>
                    </a:solidFill>
                    <a:effectLst/>
                    <a:latin typeface="Arial" panose="020B0604020202020204" pitchFamily="34" charset="0"/>
                  </a:rPr>
                  <a:t>branching ratio, Phys. Rev. Lett. 93, 181803 (2004).</a:t>
                </a:r>
              </a:p>
              <a:p>
                <a:pPr algn="l"/>
                <a:r>
                  <a:rPr lang="en-US" b="0" i="0" dirty="0">
                    <a:solidFill>
                      <a:schemeClr val="bg2"/>
                    </a:solidFill>
                    <a:effectLst/>
                    <a:latin typeface="Arial" panose="020B0604020202020204" pitchFamily="34" charset="0"/>
                  </a:rPr>
                  <a:t>E. </a:t>
                </a:r>
                <a:r>
                  <a:rPr lang="en-US" b="0" i="0" dirty="0" err="1">
                    <a:solidFill>
                      <a:schemeClr val="bg2"/>
                    </a:solidFill>
                    <a:effectLst/>
                    <a:latin typeface="Arial" panose="020B0604020202020204" pitchFamily="34" charset="0"/>
                  </a:rPr>
                  <a:t>Frlež</a:t>
                </a:r>
                <a:r>
                  <a:rPr lang="en-US" dirty="0">
                    <a:solidFill>
                      <a:schemeClr val="bg2"/>
                    </a:solidFill>
                    <a:latin typeface="Arial" panose="020B0604020202020204" pitchFamily="34" charset="0"/>
                  </a:rPr>
                  <a:t>, et al., </a:t>
                </a:r>
                <a:r>
                  <a:rPr lang="en-US" b="0" i="0" dirty="0">
                    <a:solidFill>
                      <a:schemeClr val="bg2"/>
                    </a:solidFill>
                    <a:effectLst/>
                    <a:latin typeface="Arial" panose="020B0604020202020204" pitchFamily="34" charset="0"/>
                  </a:rPr>
                  <a:t>Design, commissioning and performance of the </a:t>
                </a:r>
                <a:r>
                  <a:rPr lang="en-US" dirty="0" err="1">
                    <a:solidFill>
                      <a:schemeClr val="bg2"/>
                    </a:solidFill>
                    <a:latin typeface="Arial" panose="020B0604020202020204" pitchFamily="34" charset="0"/>
                  </a:rPr>
                  <a:t>P</a:t>
                </a:r>
                <a:r>
                  <a:rPr lang="en-US" b="0" i="0" dirty="0" err="1">
                    <a:solidFill>
                      <a:schemeClr val="bg2"/>
                    </a:solidFill>
                    <a:effectLst/>
                    <a:latin typeface="Arial" panose="020B0604020202020204" pitchFamily="34" charset="0"/>
                  </a:rPr>
                  <a:t>iBeta</a:t>
                </a:r>
                <a:r>
                  <a:rPr lang="en-US" b="0" i="0" dirty="0">
                    <a:solidFill>
                      <a:schemeClr val="bg2"/>
                    </a:solidFill>
                    <a:effectLst/>
                    <a:latin typeface="Arial" panose="020B0604020202020204" pitchFamily="34" charset="0"/>
                  </a:rPr>
                  <a:t> detector at PSI, Nuclear Instruments and Methods in Physics Research Section A: Accelerators, Spectrometers, Detectors and Associated Equipment 526, 300 (2004).</a:t>
                </a:r>
              </a:p>
              <a:p>
                <a:pPr algn="l"/>
                <a:r>
                  <a:rPr lang="en-US" b="0" i="0" dirty="0">
                    <a:solidFill>
                      <a:schemeClr val="bg2"/>
                    </a:solidFill>
                    <a:effectLst/>
                    <a:latin typeface="Arial" panose="020B0604020202020204" pitchFamily="34" charset="0"/>
                  </a:rPr>
                  <a:t>E. </a:t>
                </a:r>
                <a:r>
                  <a:rPr lang="en-US" b="0" i="0" dirty="0" err="1">
                    <a:solidFill>
                      <a:schemeClr val="bg2"/>
                    </a:solidFill>
                    <a:effectLst/>
                    <a:latin typeface="Arial" panose="020B0604020202020204" pitchFamily="34" charset="0"/>
                  </a:rPr>
                  <a:t>Frlež</a:t>
                </a:r>
                <a:r>
                  <a:rPr lang="en-US" b="0" i="0" dirty="0">
                    <a:solidFill>
                      <a:schemeClr val="bg2"/>
                    </a:solidFill>
                    <a:effectLst/>
                    <a:latin typeface="Arial" panose="020B0604020202020204" pitchFamily="34" charset="0"/>
                  </a:rPr>
                  <a:t>, M. </a:t>
                </a:r>
                <a:r>
                  <a:rPr lang="en-US" b="0" i="0" dirty="0" err="1">
                    <a:solidFill>
                      <a:schemeClr val="bg2"/>
                    </a:solidFill>
                    <a:effectLst/>
                    <a:latin typeface="Arial" panose="020B0604020202020204" pitchFamily="34" charset="0"/>
                  </a:rPr>
                  <a:t>Bychkov</a:t>
                </a:r>
                <a:r>
                  <a:rPr lang="en-US" b="0" i="0" dirty="0">
                    <a:solidFill>
                      <a:schemeClr val="bg2"/>
                    </a:solidFill>
                    <a:effectLst/>
                    <a:latin typeface="Arial" panose="020B0604020202020204" pitchFamily="34" charset="0"/>
                  </a:rPr>
                  <a:t>, W. Li, and D. </a:t>
                </a:r>
                <a:r>
                  <a:rPr lang="en-US" b="0" i="0" dirty="0" err="1">
                    <a:solidFill>
                      <a:schemeClr val="bg2"/>
                    </a:solidFill>
                    <a:effectLst/>
                    <a:latin typeface="Arial" panose="020B0604020202020204" pitchFamily="34" charset="0"/>
                  </a:rPr>
                  <a:t>Po</a:t>
                </a:r>
                <a:r>
                  <a:rPr lang="en-US" dirty="0" err="1">
                    <a:solidFill>
                      <a:schemeClr val="bg2"/>
                    </a:solidFill>
                    <a:latin typeface="Arial" panose="020B0604020202020204" pitchFamily="34" charset="0"/>
                  </a:rPr>
                  <a:t>č</a:t>
                </a:r>
                <a:r>
                  <a:rPr lang="en-US" b="0" i="0" dirty="0" err="1">
                    <a:solidFill>
                      <a:schemeClr val="bg2"/>
                    </a:solidFill>
                    <a:effectLst/>
                    <a:latin typeface="Arial" panose="020B0604020202020204" pitchFamily="34" charset="0"/>
                  </a:rPr>
                  <a:t>ani</a:t>
                </a:r>
                <a:r>
                  <a:rPr lang="en-US" dirty="0" err="1">
                    <a:solidFill>
                      <a:schemeClr val="bg2"/>
                    </a:solidFill>
                    <a:latin typeface="Arial" panose="020B0604020202020204" pitchFamily="34" charset="0"/>
                  </a:rPr>
                  <a:t>ć</a:t>
                </a:r>
                <a:r>
                  <a:rPr lang="en-US" b="0" i="0" dirty="0">
                    <a:solidFill>
                      <a:schemeClr val="bg2"/>
                    </a:solidFill>
                    <a:effectLst/>
                    <a:latin typeface="Arial" panose="020B0604020202020204" pitchFamily="34" charset="0"/>
                  </a:rPr>
                  <a:t>, Measurement of stopping beam distributions in the </a:t>
                </a:r>
                <a:r>
                  <a:rPr lang="en-US" b="0" i="0" dirty="0" err="1">
                    <a:solidFill>
                      <a:schemeClr val="bg2"/>
                    </a:solidFill>
                    <a:effectLst/>
                    <a:latin typeface="Arial" panose="020B0604020202020204" pitchFamily="34" charset="0"/>
                  </a:rPr>
                  <a:t>pibeta</a:t>
                </a:r>
                <a:r>
                  <a:rPr lang="en-US" b="0" i="0" dirty="0">
                    <a:solidFill>
                      <a:schemeClr val="bg2"/>
                    </a:solidFill>
                    <a:effectLst/>
                    <a:latin typeface="Arial" panose="020B0604020202020204" pitchFamily="34" charset="0"/>
                  </a:rPr>
                  <a:t> detector, Nuclear</a:t>
                </a:r>
                <a:r>
                  <a:rPr lang="en-US" dirty="0">
                    <a:solidFill>
                      <a:schemeClr val="bg2"/>
                    </a:solidFill>
                    <a:latin typeface="Arial" panose="020B0604020202020204" pitchFamily="34" charset="0"/>
                  </a:rPr>
                  <a:t> </a:t>
                </a:r>
                <a:r>
                  <a:rPr lang="en-US" b="0" i="0" dirty="0">
                    <a:solidFill>
                      <a:schemeClr val="bg2"/>
                    </a:solidFill>
                    <a:effectLst/>
                    <a:latin typeface="Arial" panose="020B0604020202020204" pitchFamily="34" charset="0"/>
                  </a:rPr>
                  <a:t>Instruments and Methods in Physics Research Section A: Accelerators, Spectrometers, Detectors and Associated Equipment 573, 371–383 (2007).</a:t>
                </a:r>
              </a:p>
              <a:p>
                <a:pPr algn="l"/>
                <a:r>
                  <a:rPr lang="en-US" b="0" i="0" dirty="0">
                    <a:solidFill>
                      <a:schemeClr val="bg2"/>
                    </a:solidFill>
                    <a:effectLst/>
                    <a:latin typeface="Arial" panose="020B0604020202020204" pitchFamily="34" charset="0"/>
                  </a:rPr>
                  <a:t>E. </a:t>
                </a:r>
                <a:r>
                  <a:rPr lang="en-US" b="0" i="0" dirty="0" err="1">
                    <a:solidFill>
                      <a:schemeClr val="bg2"/>
                    </a:solidFill>
                    <a:effectLst/>
                    <a:latin typeface="Arial" panose="020B0604020202020204" pitchFamily="34" charset="0"/>
                  </a:rPr>
                  <a:t>Frlež</a:t>
                </a:r>
                <a:r>
                  <a:rPr lang="en-US" b="0" i="0" dirty="0">
                    <a:solidFill>
                      <a:schemeClr val="bg2"/>
                    </a:solidFill>
                    <a:effectLst/>
                    <a:latin typeface="Arial" panose="020B0604020202020204" pitchFamily="34" charset="0"/>
                  </a:rPr>
                  <a:t>, et al., Light response of pure </a:t>
                </a:r>
                <a:r>
                  <a:rPr lang="en-US" dirty="0" err="1">
                    <a:solidFill>
                      <a:schemeClr val="bg2"/>
                    </a:solidFill>
                    <a:latin typeface="Arial" panose="020B0604020202020204" pitchFamily="34" charset="0"/>
                  </a:rPr>
                  <a:t>C</a:t>
                </a:r>
                <a:r>
                  <a:rPr lang="en-US" b="0" i="0" dirty="0" err="1">
                    <a:solidFill>
                      <a:schemeClr val="bg2"/>
                    </a:solidFill>
                    <a:effectLst/>
                    <a:latin typeface="Arial" panose="020B0604020202020204" pitchFamily="34" charset="0"/>
                  </a:rPr>
                  <a:t>sI</a:t>
                </a:r>
                <a:r>
                  <a:rPr lang="en-US" b="0" i="0" dirty="0">
                    <a:solidFill>
                      <a:schemeClr val="bg2"/>
                    </a:solidFill>
                    <a:effectLst/>
                    <a:latin typeface="Arial" panose="020B0604020202020204" pitchFamily="34" charset="0"/>
                  </a:rPr>
                  <a:t> calorimeter crystals painted with wavelength-shifting lacquer, Nuclear Instruments and Methods in Physics Research Section A: Accelerators, Spectrometers, Detectors and Associated Equipment 459, 426 (2001).</a:t>
                </a:r>
              </a:p>
              <a:p>
                <a:pPr algn="l"/>
                <a:r>
                  <a:rPr lang="en-US" b="0" i="0" dirty="0">
                    <a:solidFill>
                      <a:schemeClr val="bg2"/>
                    </a:solidFill>
                    <a:effectLst/>
                    <a:latin typeface="Arial" panose="020B0604020202020204" pitchFamily="34" charset="0"/>
                  </a:rPr>
                  <a:t>W. Li, A Precise Measurement of the </a:t>
                </a:r>
                <a14:m>
                  <m:oMath xmlns:m="http://schemas.openxmlformats.org/officeDocument/2006/math">
                    <m:sSup>
                      <m:sSupPr>
                        <m:ctrlPr>
                          <a:rPr lang="en-US" b="0" i="1" smtClean="0">
                            <a:solidFill>
                              <a:schemeClr val="bg2"/>
                            </a:solidFill>
                            <a:effectLst/>
                            <a:latin typeface="Cambria Math" panose="02040503050406030204" pitchFamily="18" charset="0"/>
                          </a:rPr>
                        </m:ctrlPr>
                      </m:sSupPr>
                      <m:e>
                        <m:r>
                          <a:rPr lang="en-US" b="0" i="1" smtClean="0">
                            <a:solidFill>
                              <a:schemeClr val="bg2"/>
                            </a:solidFill>
                            <a:effectLst/>
                            <a:latin typeface="Cambria Math" panose="02040503050406030204" pitchFamily="18" charset="0"/>
                            <a:ea typeface="Cambria Math" panose="02040503050406030204" pitchFamily="18" charset="0"/>
                          </a:rPr>
                          <m:t>𝜋</m:t>
                        </m:r>
                      </m:e>
                      <m:sup>
                        <m:r>
                          <a:rPr lang="en-US" b="0" i="1" smtClean="0">
                            <a:solidFill>
                              <a:schemeClr val="bg2"/>
                            </a:solidFill>
                            <a:effectLst/>
                            <a:latin typeface="Cambria Math" panose="02040503050406030204" pitchFamily="18" charset="0"/>
                          </a:rPr>
                          <m:t>+</m:t>
                        </m:r>
                      </m:sup>
                    </m:sSup>
                    <m:r>
                      <a:rPr lang="en-US" b="0" i="1" smtClean="0">
                        <a:solidFill>
                          <a:schemeClr val="bg2"/>
                        </a:solidFill>
                        <a:effectLst/>
                        <a:latin typeface="Cambria Math" panose="02040503050406030204" pitchFamily="18" charset="0"/>
                        <a:ea typeface="Cambria Math" panose="02040503050406030204" pitchFamily="18" charset="0"/>
                      </a:rPr>
                      <m:t>→</m:t>
                    </m:r>
                    <m:sSup>
                      <m:sSupPr>
                        <m:ctrlPr>
                          <a:rPr lang="en-US" b="0" i="1" smtClean="0">
                            <a:solidFill>
                              <a:schemeClr val="bg2"/>
                            </a:solidFill>
                            <a:effectLst/>
                            <a:latin typeface="Cambria Math" panose="02040503050406030204" pitchFamily="18" charset="0"/>
                            <a:ea typeface="Cambria Math" panose="02040503050406030204" pitchFamily="18" charset="0"/>
                          </a:rPr>
                        </m:ctrlPr>
                      </m:sSupPr>
                      <m:e>
                        <m:r>
                          <a:rPr lang="en-US" b="0" i="1" smtClean="0">
                            <a:solidFill>
                              <a:schemeClr val="bg2"/>
                            </a:solidFill>
                            <a:effectLst/>
                            <a:latin typeface="Cambria Math" panose="02040503050406030204" pitchFamily="18" charset="0"/>
                            <a:ea typeface="Cambria Math" panose="02040503050406030204" pitchFamily="18" charset="0"/>
                          </a:rPr>
                          <m:t>𝜋</m:t>
                        </m:r>
                      </m:e>
                      <m:sup>
                        <m:r>
                          <a:rPr lang="en-US" b="0" i="1" smtClean="0">
                            <a:solidFill>
                              <a:schemeClr val="bg2"/>
                            </a:solidFill>
                            <a:effectLst/>
                            <a:latin typeface="Cambria Math" panose="02040503050406030204" pitchFamily="18" charset="0"/>
                            <a:ea typeface="Cambria Math" panose="02040503050406030204" pitchFamily="18" charset="0"/>
                          </a:rPr>
                          <m:t>0</m:t>
                        </m:r>
                      </m:sup>
                    </m:sSup>
                    <m:sSup>
                      <m:sSupPr>
                        <m:ctrlPr>
                          <a:rPr lang="en-US" b="0" i="1" smtClean="0">
                            <a:solidFill>
                              <a:schemeClr val="bg2"/>
                            </a:solidFill>
                            <a:effectLst/>
                            <a:latin typeface="Cambria Math" panose="02040503050406030204" pitchFamily="18" charset="0"/>
                            <a:ea typeface="Cambria Math" panose="02040503050406030204" pitchFamily="18" charset="0"/>
                          </a:rPr>
                        </m:ctrlPr>
                      </m:sSupPr>
                      <m:e>
                        <m:r>
                          <a:rPr lang="en-US" b="0" i="1" smtClean="0">
                            <a:solidFill>
                              <a:schemeClr val="bg2"/>
                            </a:solidFill>
                            <a:effectLst/>
                            <a:latin typeface="Cambria Math" panose="02040503050406030204" pitchFamily="18" charset="0"/>
                            <a:ea typeface="Cambria Math" panose="02040503050406030204" pitchFamily="18" charset="0"/>
                          </a:rPr>
                          <m:t>𝑒</m:t>
                        </m:r>
                      </m:e>
                      <m:sup>
                        <m:r>
                          <a:rPr lang="en-US" b="0" i="1" smtClean="0">
                            <a:solidFill>
                              <a:schemeClr val="bg2"/>
                            </a:solidFill>
                            <a:effectLst/>
                            <a:latin typeface="Cambria Math" panose="02040503050406030204" pitchFamily="18" charset="0"/>
                            <a:ea typeface="Cambria Math" panose="02040503050406030204" pitchFamily="18" charset="0"/>
                          </a:rPr>
                          <m:t>+</m:t>
                        </m:r>
                      </m:sup>
                    </m:sSup>
                    <m:sSub>
                      <m:sSubPr>
                        <m:ctrlPr>
                          <a:rPr lang="en-US" b="0" i="1" smtClean="0">
                            <a:solidFill>
                              <a:schemeClr val="bg2"/>
                            </a:solidFill>
                            <a:effectLst/>
                            <a:latin typeface="Cambria Math" panose="02040503050406030204" pitchFamily="18" charset="0"/>
                            <a:ea typeface="Cambria Math" panose="02040503050406030204" pitchFamily="18" charset="0"/>
                          </a:rPr>
                        </m:ctrlPr>
                      </m:sSubPr>
                      <m:e>
                        <m:r>
                          <a:rPr lang="en-US" b="0" i="1" smtClean="0">
                            <a:solidFill>
                              <a:schemeClr val="bg2"/>
                            </a:solidFill>
                            <a:effectLst/>
                            <a:latin typeface="Cambria Math" panose="02040503050406030204" pitchFamily="18" charset="0"/>
                            <a:ea typeface="Cambria Math" panose="02040503050406030204" pitchFamily="18" charset="0"/>
                          </a:rPr>
                          <m:t>𝜈</m:t>
                        </m:r>
                      </m:e>
                      <m:sub>
                        <m:r>
                          <a:rPr lang="en-US" b="0" i="1" smtClean="0">
                            <a:solidFill>
                              <a:schemeClr val="bg2"/>
                            </a:solidFill>
                            <a:effectLst/>
                            <a:latin typeface="Cambria Math" panose="02040503050406030204" pitchFamily="18" charset="0"/>
                            <a:ea typeface="Cambria Math" panose="02040503050406030204" pitchFamily="18" charset="0"/>
                          </a:rPr>
                          <m:t>𝑒</m:t>
                        </m:r>
                      </m:sub>
                    </m:sSub>
                    <m:r>
                      <a:rPr lang="en-US" b="0" i="1" smtClean="0">
                        <a:solidFill>
                          <a:schemeClr val="bg2"/>
                        </a:solidFill>
                        <a:effectLst/>
                        <a:latin typeface="Cambria Math" panose="02040503050406030204" pitchFamily="18" charset="0"/>
                        <a:ea typeface="Cambria Math" panose="02040503050406030204" pitchFamily="18" charset="0"/>
                      </a:rPr>
                      <m:t> </m:t>
                    </m:r>
                  </m:oMath>
                </a14:m>
                <a:r>
                  <a:rPr lang="en-US" b="0" i="0" dirty="0">
                    <a:solidFill>
                      <a:schemeClr val="bg2"/>
                    </a:solidFill>
                    <a:effectLst/>
                    <a:latin typeface="Arial" panose="020B0604020202020204" pitchFamily="34" charset="0"/>
                  </a:rPr>
                  <a:t>Branching Ratio, Ph.D. thesis, University of Virginia (2004).</a:t>
                </a:r>
              </a:p>
              <a:p>
                <a:pPr algn="l"/>
                <a:r>
                  <a:rPr lang="en-US" b="0" i="0" dirty="0">
                    <a:solidFill>
                      <a:schemeClr val="bg2"/>
                    </a:solidFill>
                    <a:effectLst/>
                    <a:latin typeface="Arial" panose="020B0604020202020204" pitchFamily="34" charset="0"/>
                  </a:rPr>
                  <a:t>D. </a:t>
                </a:r>
                <a:r>
                  <a:rPr lang="en-US" b="0" i="0" dirty="0" err="1">
                    <a:solidFill>
                      <a:schemeClr val="bg2"/>
                    </a:solidFill>
                    <a:effectLst/>
                    <a:latin typeface="Arial" panose="020B0604020202020204" pitchFamily="34" charset="0"/>
                  </a:rPr>
                  <a:t>Po</a:t>
                </a:r>
                <a:r>
                  <a:rPr lang="en-US" dirty="0" err="1">
                    <a:solidFill>
                      <a:schemeClr val="bg2"/>
                    </a:solidFill>
                    <a:latin typeface="Arial" panose="020B0604020202020204" pitchFamily="34" charset="0"/>
                  </a:rPr>
                  <a:t>č</a:t>
                </a:r>
                <a:r>
                  <a:rPr lang="en-US" b="0" i="0" dirty="0" err="1">
                    <a:solidFill>
                      <a:schemeClr val="bg2"/>
                    </a:solidFill>
                    <a:effectLst/>
                    <a:latin typeface="Arial" panose="020B0604020202020204" pitchFamily="34" charset="0"/>
                  </a:rPr>
                  <a:t>ani</a:t>
                </a:r>
                <a:r>
                  <a:rPr lang="en-US" dirty="0" err="1">
                    <a:solidFill>
                      <a:schemeClr val="bg2"/>
                    </a:solidFill>
                    <a:latin typeface="Arial" panose="020B0604020202020204" pitchFamily="34" charset="0"/>
                  </a:rPr>
                  <a:t>ć</a:t>
                </a:r>
                <a:r>
                  <a:rPr lang="en-US" b="0" i="0" dirty="0">
                    <a:solidFill>
                      <a:schemeClr val="bg2"/>
                    </a:solidFill>
                    <a:effectLst/>
                    <a:latin typeface="Arial" panose="020B0604020202020204" pitchFamily="34" charset="0"/>
                  </a:rPr>
                  <a:t>, Measuring </a:t>
                </a:r>
                <a14:m>
                  <m:oMath xmlns:m="http://schemas.openxmlformats.org/officeDocument/2006/math">
                    <m:sSub>
                      <m:sSubPr>
                        <m:ctrlPr>
                          <a:rPr lang="en-US" b="0" i="1" smtClean="0">
                            <a:solidFill>
                              <a:schemeClr val="bg2"/>
                            </a:solidFill>
                            <a:effectLst/>
                            <a:latin typeface="Cambria Math" panose="02040503050406030204" pitchFamily="18" charset="0"/>
                          </a:rPr>
                        </m:ctrlPr>
                      </m:sSubPr>
                      <m:e>
                        <m:r>
                          <a:rPr lang="en-US" b="0" i="1" smtClean="0">
                            <a:solidFill>
                              <a:schemeClr val="bg2"/>
                            </a:solidFill>
                            <a:effectLst/>
                            <a:latin typeface="Cambria Math" panose="02040503050406030204" pitchFamily="18" charset="0"/>
                            <a:ea typeface="Cambria Math" panose="02040503050406030204" pitchFamily="18" charset="0"/>
                          </a:rPr>
                          <m:t>𝜋</m:t>
                        </m:r>
                      </m:e>
                      <m:sub>
                        <m:r>
                          <a:rPr lang="en-US" b="0" i="1" smtClean="0">
                            <a:solidFill>
                              <a:schemeClr val="bg2"/>
                            </a:solidFill>
                            <a:effectLst/>
                            <a:latin typeface="Cambria Math" panose="02040503050406030204" pitchFamily="18" charset="0"/>
                          </a:rPr>
                          <m:t>𝑒</m:t>
                        </m:r>
                        <m:r>
                          <a:rPr lang="en-US" b="0" i="1" smtClean="0">
                            <a:solidFill>
                              <a:schemeClr val="bg2"/>
                            </a:solidFill>
                            <a:effectLst/>
                            <a:latin typeface="Cambria Math" panose="02040503050406030204" pitchFamily="18" charset="0"/>
                          </a:rPr>
                          <m:t>3(</m:t>
                        </m:r>
                        <m:r>
                          <a:rPr lang="en-US" b="0" i="1" smtClean="0">
                            <a:solidFill>
                              <a:schemeClr val="bg2"/>
                            </a:solidFill>
                            <a:effectLst/>
                            <a:latin typeface="Cambria Math" panose="02040503050406030204" pitchFamily="18" charset="0"/>
                            <a:ea typeface="Cambria Math" panose="02040503050406030204" pitchFamily="18" charset="0"/>
                          </a:rPr>
                          <m:t>𝛾</m:t>
                        </m:r>
                        <m:r>
                          <a:rPr lang="en-US" b="0" i="1" smtClean="0">
                            <a:solidFill>
                              <a:schemeClr val="bg2"/>
                            </a:solidFill>
                            <a:effectLst/>
                            <a:latin typeface="Cambria Math" panose="02040503050406030204" pitchFamily="18" charset="0"/>
                            <a:ea typeface="Cambria Math" panose="02040503050406030204" pitchFamily="18" charset="0"/>
                          </a:rPr>
                          <m:t>)</m:t>
                        </m:r>
                      </m:sub>
                    </m:sSub>
                  </m:oMath>
                </a14:m>
                <a:r>
                  <a:rPr lang="en-US" b="0" i="0" dirty="0">
                    <a:solidFill>
                      <a:schemeClr val="bg2"/>
                    </a:solidFill>
                    <a:effectLst/>
                    <a:latin typeface="Arial" panose="020B0604020202020204" pitchFamily="34" charset="0"/>
                  </a:rPr>
                  <a:t>, the pion beta decay, Workshop on Rare Pion Decays, UC Santa Cruz, Santa Cruz, California, </a:t>
                </a:r>
                <a:r>
                  <a:rPr lang="en-US" b="0" i="0" dirty="0">
                    <a:solidFill>
                      <a:schemeClr val="bg2"/>
                    </a:solidFill>
                    <a:effectLst/>
                    <a:latin typeface="Arial" panose="020B0604020202020204" pitchFamily="34" charset="0"/>
                    <a:hlinkClick r:id="rId3"/>
                  </a:rPr>
                  <a:t>https://indico.cern.ch/event/1175216/contributions/5064265/attachments/2524649/4341866/Pion_beta_decay_Pocanic.pdf</a:t>
                </a:r>
                <a:r>
                  <a:rPr lang="en-US" b="0" i="0" dirty="0">
                    <a:solidFill>
                      <a:schemeClr val="bg2"/>
                    </a:solidFill>
                    <a:effectLst/>
                    <a:latin typeface="Arial" panose="020B0604020202020204" pitchFamily="34" charset="0"/>
                  </a:rPr>
                  <a:t> (2022).</a:t>
                </a:r>
              </a:p>
              <a:p>
                <a:pPr algn="l"/>
                <a:r>
                  <a:rPr lang="en-US" b="0" i="0" dirty="0">
                    <a:solidFill>
                      <a:schemeClr val="bg2"/>
                    </a:solidFill>
                    <a:effectLst/>
                    <a:latin typeface="Arial" panose="020B0604020202020204" pitchFamily="34" charset="0"/>
                  </a:rPr>
                  <a:t>R. L. Workman and Others (Particle Data Group), Review of Particle Physics, PTEP 2022, 083C01 (2022).</a:t>
                </a:r>
              </a:p>
              <a:p>
                <a:pPr algn="l"/>
                <a:endParaRPr lang="en-US" b="0" i="0" dirty="0">
                  <a:solidFill>
                    <a:schemeClr val="bg2"/>
                  </a:solidFill>
                  <a:effectLst/>
                  <a:latin typeface="Arial" panose="020B0604020202020204" pitchFamily="34" charset="0"/>
                </a:endParaRPr>
              </a:p>
              <a:p>
                <a:pPr algn="l"/>
                <a:endParaRPr lang="en-US" b="0" i="0" dirty="0">
                  <a:solidFill>
                    <a:schemeClr val="bg2"/>
                  </a:solidFill>
                  <a:effectLst/>
                  <a:latin typeface="Lato" panose="020F0502020204030203" pitchFamily="34" charset="0"/>
                </a:endParaRPr>
              </a:p>
              <a:p>
                <a:pPr marL="146050" indent="0">
                  <a:buNone/>
                </a:pPr>
                <a:endParaRPr lang="en-US" dirty="0"/>
              </a:p>
            </p:txBody>
          </p:sp>
        </mc:Choice>
        <mc:Fallback>
          <p:sp>
            <p:nvSpPr>
              <p:cNvPr id="7" name="Text Placeholder 2">
                <a:extLst>
                  <a:ext uri="{FF2B5EF4-FFF2-40B4-BE49-F238E27FC236}">
                    <a16:creationId xmlns:a16="http://schemas.microsoft.com/office/drawing/2014/main" id="{DED1ED63-3633-81B8-5159-2A89B91C7244}"/>
                  </a:ext>
                </a:extLst>
              </p:cNvPr>
              <p:cNvSpPr>
                <a:spLocks noGrp="1" noRot="1" noChangeAspect="1" noMove="1" noResize="1" noEditPoints="1" noAdjustHandles="1" noChangeArrowheads="1" noChangeShapeType="1" noTextEdit="1"/>
              </p:cNvSpPr>
              <p:nvPr>
                <p:ph type="body" idx="1"/>
              </p:nvPr>
            </p:nvSpPr>
            <p:spPr>
              <a:xfrm>
                <a:off x="729450" y="1340864"/>
                <a:ext cx="7688700" cy="2999111"/>
              </a:xfrm>
              <a:blipFill>
                <a:blip r:embed="rId4"/>
                <a:stretch>
                  <a:fillRect t="-407"/>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ED5B6CB0-6E76-9C75-83AC-34BBC4A427A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18</a:t>
            </a:fld>
            <a:endParaRPr lang="en"/>
          </a:p>
        </p:txBody>
      </p:sp>
    </p:spTree>
    <p:extLst>
      <p:ext uri="{BB962C8B-B14F-4D97-AF65-F5344CB8AC3E}">
        <p14:creationId xmlns:p14="http://schemas.microsoft.com/office/powerpoint/2010/main" val="39757445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2506AD-627D-E2E6-78AB-B5F7BD3C3BA6}"/>
              </a:ext>
            </a:extLst>
          </p:cNvPr>
          <p:cNvSpPr>
            <a:spLocks noGrp="1"/>
          </p:cNvSpPr>
          <p:nvPr>
            <p:ph type="title"/>
          </p:nvPr>
        </p:nvSpPr>
        <p:spPr/>
        <p:txBody>
          <a:bodyPr>
            <a:normAutofit fontScale="90000"/>
          </a:bodyPr>
          <a:lstStyle/>
          <a:p>
            <a:r>
              <a:rPr lang="en-US" dirty="0"/>
              <a:t>CKM Unitarity Tensions &amp; Pion Beta Decay</a:t>
            </a:r>
          </a:p>
        </p:txBody>
      </p:sp>
      <mc:AlternateContent xmlns:mc="http://schemas.openxmlformats.org/markup-compatibility/2006">
        <mc:Choice xmlns:a14="http://schemas.microsoft.com/office/drawing/2010/main" Requires="a14">
          <p:sp>
            <p:nvSpPr>
              <p:cNvPr id="5" name="Text Placeholder 4">
                <a:extLst>
                  <a:ext uri="{FF2B5EF4-FFF2-40B4-BE49-F238E27FC236}">
                    <a16:creationId xmlns:a16="http://schemas.microsoft.com/office/drawing/2014/main" id="{68312ADA-D78B-6A79-C25F-E3F297FD5C79}"/>
                  </a:ext>
                </a:extLst>
              </p:cNvPr>
              <p:cNvSpPr>
                <a:spLocks noGrp="1"/>
              </p:cNvSpPr>
              <p:nvPr>
                <p:ph type="body" idx="1"/>
              </p:nvPr>
            </p:nvSpPr>
            <p:spPr>
              <a:xfrm>
                <a:off x="729450" y="1395168"/>
                <a:ext cx="4174896" cy="2944808"/>
              </a:xfrm>
            </p:spPr>
            <p:txBody>
              <a:bodyPr/>
              <a:lstStyle/>
              <a:p>
                <a:r>
                  <a:rPr lang="en-US" dirty="0">
                    <a:solidFill>
                      <a:schemeClr val="bg2"/>
                    </a:solidFill>
                    <a:latin typeface="Lato" panose="020F0502020204030203" pitchFamily="34" charset="0"/>
                    <a:ea typeface="Lato" panose="020F0502020204030203" pitchFamily="34" charset="0"/>
                    <a:cs typeface="Lato" panose="020F0502020204030203" pitchFamily="34" charset="0"/>
                  </a:rPr>
                  <a:t>The first row of the CKM quark-mixing matrix has a 3</a:t>
                </a:r>
                <a:r>
                  <a:rPr lang="el-GR" dirty="0">
                    <a:solidFill>
                      <a:schemeClr val="bg2"/>
                    </a:solidFill>
                    <a:latin typeface="Lato" panose="020F0502020204030203" pitchFamily="34" charset="0"/>
                    <a:ea typeface="Lato" panose="020F0502020204030203" pitchFamily="34" charset="0"/>
                    <a:cs typeface="Lato" panose="020F0502020204030203" pitchFamily="34" charset="0"/>
                  </a:rPr>
                  <a:t>σ</a:t>
                </a:r>
                <a:r>
                  <a:rPr lang="en-US" dirty="0">
                    <a:solidFill>
                      <a:schemeClr val="bg2"/>
                    </a:solidFill>
                    <a:latin typeface="Lato" panose="020F0502020204030203" pitchFamily="34" charset="0"/>
                    <a:ea typeface="Lato" panose="020F0502020204030203" pitchFamily="34" charset="0"/>
                    <a:cs typeface="Lato" panose="020F0502020204030203" pitchFamily="34" charset="0"/>
                  </a:rPr>
                  <a:t> tension with unitarity</a:t>
                </a:r>
              </a:p>
              <a:p>
                <a:r>
                  <a:rPr lang="en-US" dirty="0">
                    <a:solidFill>
                      <a:schemeClr val="bg2"/>
                    </a:solidFill>
                    <a:latin typeface="Lato" panose="020F0502020204030203" pitchFamily="34" charset="0"/>
                    <a:ea typeface="Lato" panose="020F0502020204030203" pitchFamily="34" charset="0"/>
                    <a:cs typeface="Lato" panose="020F0502020204030203" pitchFamily="34" charset="0"/>
                  </a:rPr>
                  <a:t>The pion beta decay branching ratio provides a theoretically clean determination of </a:t>
                </a:r>
                <a14:m>
                  <m:oMath xmlns:m="http://schemas.openxmlformats.org/officeDocument/2006/math">
                    <m:r>
                      <a:rPr lang="en-US" b="0" i="1" smtClean="0">
                        <a:solidFill>
                          <a:schemeClr val="bg2"/>
                        </a:solidFill>
                        <a:latin typeface="Cambria Math" panose="02040503050406030204" pitchFamily="18" charset="0"/>
                      </a:rPr>
                      <m:t>|</m:t>
                    </m:r>
                    <m:sSub>
                      <m:sSubPr>
                        <m:ctrlPr>
                          <a:rPr lang="en-US" b="0" i="1" smtClean="0">
                            <a:solidFill>
                              <a:schemeClr val="bg2"/>
                            </a:solidFill>
                            <a:latin typeface="Cambria Math" panose="02040503050406030204" pitchFamily="18" charset="0"/>
                          </a:rPr>
                        </m:ctrlPr>
                      </m:sSubPr>
                      <m:e>
                        <m:r>
                          <a:rPr lang="en-US" b="0" i="1" smtClean="0">
                            <a:solidFill>
                              <a:schemeClr val="bg2"/>
                            </a:solidFill>
                            <a:latin typeface="Cambria Math" panose="02040503050406030204" pitchFamily="18" charset="0"/>
                          </a:rPr>
                          <m:t>𝑉</m:t>
                        </m:r>
                      </m:e>
                      <m:sub>
                        <m:r>
                          <a:rPr lang="en-US" b="0" i="1" smtClean="0">
                            <a:solidFill>
                              <a:schemeClr val="bg2"/>
                            </a:solidFill>
                            <a:latin typeface="Cambria Math" panose="02040503050406030204" pitchFamily="18" charset="0"/>
                          </a:rPr>
                          <m:t>𝑢𝑑</m:t>
                        </m:r>
                      </m:sub>
                    </m:sSub>
                    <m:r>
                      <a:rPr lang="en-US" b="0" i="1" smtClean="0">
                        <a:solidFill>
                          <a:schemeClr val="bg2"/>
                        </a:solidFill>
                        <a:latin typeface="Cambria Math" panose="02040503050406030204" pitchFamily="18" charset="0"/>
                      </a:rPr>
                      <m:t>|</m:t>
                    </m:r>
                  </m:oMath>
                </a14:m>
                <a:endParaRPr lang="en-US" dirty="0">
                  <a:solidFill>
                    <a:schemeClr val="bg2"/>
                  </a:solidFill>
                  <a:latin typeface="Lato" panose="020F0502020204030203" pitchFamily="34" charset="0"/>
                  <a:ea typeface="Lato" panose="020F0502020204030203" pitchFamily="34" charset="0"/>
                  <a:cs typeface="Lato" panose="020F0502020204030203" pitchFamily="34" charset="0"/>
                </a:endParaRPr>
              </a:p>
              <a:p>
                <a:endParaRPr lang="en-US" dirty="0">
                  <a:solidFill>
                    <a:schemeClr val="bg2"/>
                  </a:solidFill>
                  <a:latin typeface="Lato" panose="020F0502020204030203" pitchFamily="34" charset="0"/>
                  <a:ea typeface="Lato" panose="020F0502020204030203" pitchFamily="34" charset="0"/>
                  <a:cs typeface="Lato" panose="020F0502020204030203" pitchFamily="34" charset="0"/>
                </a:endParaRPr>
              </a:p>
              <a:p>
                <a:endParaRPr lang="en-US" dirty="0">
                  <a:solidFill>
                    <a:schemeClr val="bg2"/>
                  </a:solidFill>
                  <a:latin typeface="Lato" panose="020F0502020204030203" pitchFamily="34" charset="0"/>
                  <a:ea typeface="Lato" panose="020F0502020204030203" pitchFamily="34" charset="0"/>
                  <a:cs typeface="Lato" panose="020F0502020204030203" pitchFamily="34" charset="0"/>
                </a:endParaRPr>
              </a:p>
              <a:p>
                <a:endParaRPr lang="en-US" dirty="0">
                  <a:solidFill>
                    <a:schemeClr val="bg2"/>
                  </a:solidFill>
                  <a:latin typeface="Lato" panose="020F0502020204030203" pitchFamily="34" charset="0"/>
                  <a:ea typeface="Lato" panose="020F0502020204030203" pitchFamily="34" charset="0"/>
                  <a:cs typeface="Lato" panose="020F0502020204030203" pitchFamily="34" charset="0"/>
                </a:endParaRPr>
              </a:p>
              <a:p>
                <a:endParaRPr lang="en-US" dirty="0">
                  <a:solidFill>
                    <a:schemeClr val="bg2"/>
                  </a:solidFill>
                  <a:latin typeface="Lato" panose="020F0502020204030203" pitchFamily="34" charset="0"/>
                  <a:ea typeface="Lato" panose="020F0502020204030203" pitchFamily="34" charset="0"/>
                  <a:cs typeface="Lato" panose="020F0502020204030203" pitchFamily="34" charset="0"/>
                </a:endParaRPr>
              </a:p>
              <a:p>
                <a:endParaRPr lang="en-US" dirty="0">
                  <a:solidFill>
                    <a:schemeClr val="bg2"/>
                  </a:solidFill>
                  <a:latin typeface="Lato" panose="020F0502020204030203" pitchFamily="34" charset="0"/>
                  <a:ea typeface="Lato" panose="020F0502020204030203" pitchFamily="34" charset="0"/>
                  <a:cs typeface="Lato" panose="020F0502020204030203" pitchFamily="34" charset="0"/>
                </a:endParaRPr>
              </a:p>
              <a:p>
                <a:endParaRPr lang="en-US" dirty="0">
                  <a:solidFill>
                    <a:schemeClr val="bg2"/>
                  </a:solidFill>
                  <a:latin typeface="Lato" panose="020F0502020204030203" pitchFamily="34" charset="0"/>
                  <a:ea typeface="Lato" panose="020F0502020204030203" pitchFamily="34" charset="0"/>
                  <a:cs typeface="Lato" panose="020F0502020204030203" pitchFamily="34" charset="0"/>
                </a:endParaRPr>
              </a:p>
              <a:p>
                <a:r>
                  <a:rPr lang="en-US" dirty="0">
                    <a:solidFill>
                      <a:schemeClr val="bg2"/>
                    </a:solidFill>
                    <a:latin typeface="Lato" panose="020F0502020204030203" pitchFamily="34" charset="0"/>
                    <a:ea typeface="Lato" panose="020F0502020204030203" pitchFamily="34" charset="0"/>
                    <a:cs typeface="Lato" panose="020F0502020204030203" pitchFamily="34" charset="0"/>
                  </a:rPr>
                  <a:t>The </a:t>
                </a:r>
                <a:r>
                  <a:rPr lang="en-US" dirty="0" err="1">
                    <a:solidFill>
                      <a:schemeClr val="bg2"/>
                    </a:solidFill>
                    <a:latin typeface="Lato" panose="020F0502020204030203" pitchFamily="34" charset="0"/>
                    <a:ea typeface="Lato" panose="020F0502020204030203" pitchFamily="34" charset="0"/>
                    <a:cs typeface="Lato" panose="020F0502020204030203" pitchFamily="34" charset="0"/>
                  </a:rPr>
                  <a:t>PiBeta</a:t>
                </a:r>
                <a:r>
                  <a:rPr lang="en-US" dirty="0">
                    <a:solidFill>
                      <a:schemeClr val="bg2"/>
                    </a:solidFill>
                    <a:latin typeface="Lato" panose="020F0502020204030203" pitchFamily="34" charset="0"/>
                    <a:ea typeface="Lato" panose="020F0502020204030203" pitchFamily="34" charset="0"/>
                    <a:cs typeface="Lato" panose="020F0502020204030203" pitchFamily="34" charset="0"/>
                  </a:rPr>
                  <a:t> experiment measured the branching ratio to ~0.6%</a:t>
                </a:r>
              </a:p>
            </p:txBody>
          </p:sp>
        </mc:Choice>
        <mc:Fallback>
          <p:sp>
            <p:nvSpPr>
              <p:cNvPr id="5" name="Text Placeholder 4">
                <a:extLst>
                  <a:ext uri="{FF2B5EF4-FFF2-40B4-BE49-F238E27FC236}">
                    <a16:creationId xmlns:a16="http://schemas.microsoft.com/office/drawing/2014/main" id="{68312ADA-D78B-6A79-C25F-E3F297FD5C79}"/>
                  </a:ext>
                </a:extLst>
              </p:cNvPr>
              <p:cNvSpPr>
                <a:spLocks noGrp="1" noRot="1" noChangeAspect="1" noMove="1" noResize="1" noEditPoints="1" noAdjustHandles="1" noChangeArrowheads="1" noChangeShapeType="1" noTextEdit="1"/>
              </p:cNvSpPr>
              <p:nvPr>
                <p:ph type="body" idx="1"/>
              </p:nvPr>
            </p:nvSpPr>
            <p:spPr>
              <a:xfrm>
                <a:off x="729450" y="1395168"/>
                <a:ext cx="4174896" cy="2944808"/>
              </a:xfrm>
              <a:blipFill>
                <a:blip r:embed="rId2"/>
                <a:stretch>
                  <a:fillRect/>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48DA7931-774F-34A0-4290-D94678427DC3}"/>
              </a:ext>
            </a:extLst>
          </p:cNvPr>
          <p:cNvPicPr>
            <a:picLocks noChangeAspect="1"/>
          </p:cNvPicPr>
          <p:nvPr/>
        </p:nvPicPr>
        <p:blipFill>
          <a:blip r:embed="rId3"/>
          <a:stretch>
            <a:fillRect/>
          </a:stretch>
        </p:blipFill>
        <p:spPr>
          <a:xfrm>
            <a:off x="5321915" y="1129775"/>
            <a:ext cx="3030235" cy="2910905"/>
          </a:xfrm>
          <a:prstGeom prst="rect">
            <a:avLst/>
          </a:prstGeom>
        </p:spPr>
      </p:pic>
      <p:pic>
        <p:nvPicPr>
          <p:cNvPr id="7" name="Picture 6">
            <a:extLst>
              <a:ext uri="{FF2B5EF4-FFF2-40B4-BE49-F238E27FC236}">
                <a16:creationId xmlns:a16="http://schemas.microsoft.com/office/drawing/2014/main" id="{6E634FE0-E106-62D6-3DF2-506BD5E16E3D}"/>
              </a:ext>
            </a:extLst>
          </p:cNvPr>
          <p:cNvPicPr>
            <a:picLocks noChangeAspect="1"/>
          </p:cNvPicPr>
          <p:nvPr/>
        </p:nvPicPr>
        <p:blipFill>
          <a:blip r:embed="rId4"/>
          <a:stretch>
            <a:fillRect/>
          </a:stretch>
        </p:blipFill>
        <p:spPr>
          <a:xfrm>
            <a:off x="2406504" y="4131754"/>
            <a:ext cx="6344240" cy="618097"/>
          </a:xfrm>
          <a:prstGeom prst="rect">
            <a:avLst/>
          </a:prstGeom>
        </p:spPr>
      </p:pic>
      <p:pic>
        <p:nvPicPr>
          <p:cNvPr id="12" name="Picture 11">
            <a:extLst>
              <a:ext uri="{FF2B5EF4-FFF2-40B4-BE49-F238E27FC236}">
                <a16:creationId xmlns:a16="http://schemas.microsoft.com/office/drawing/2014/main" id="{1FFA32C3-D652-1AC6-8DC2-B657D55EB2AD}"/>
              </a:ext>
            </a:extLst>
          </p:cNvPr>
          <p:cNvPicPr>
            <a:picLocks noChangeAspect="1"/>
          </p:cNvPicPr>
          <p:nvPr/>
        </p:nvPicPr>
        <p:blipFill>
          <a:blip r:embed="rId5"/>
          <a:stretch>
            <a:fillRect/>
          </a:stretch>
        </p:blipFill>
        <p:spPr>
          <a:xfrm>
            <a:off x="1147019" y="2423228"/>
            <a:ext cx="3424981" cy="1309787"/>
          </a:xfrm>
          <a:prstGeom prst="rect">
            <a:avLst/>
          </a:prstGeom>
        </p:spPr>
      </p:pic>
      <p:sp>
        <p:nvSpPr>
          <p:cNvPr id="13" name="Slide Number Placeholder 12">
            <a:extLst>
              <a:ext uri="{FF2B5EF4-FFF2-40B4-BE49-F238E27FC236}">
                <a16:creationId xmlns:a16="http://schemas.microsoft.com/office/drawing/2014/main" id="{BD69FF23-EC79-07D3-0389-DF335B633C6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a:t>
            </a:fld>
            <a:endParaRPr lang="en"/>
          </a:p>
        </p:txBody>
      </p:sp>
    </p:spTree>
    <p:extLst>
      <p:ext uri="{BB962C8B-B14F-4D97-AF65-F5344CB8AC3E}">
        <p14:creationId xmlns:p14="http://schemas.microsoft.com/office/powerpoint/2010/main" val="3972867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1FC06F-1711-1057-7357-F0E92FD2F215}"/>
              </a:ext>
            </a:extLst>
          </p:cNvPr>
          <p:cNvSpPr>
            <a:spLocks noGrp="1"/>
          </p:cNvSpPr>
          <p:nvPr>
            <p:ph type="title"/>
          </p:nvPr>
        </p:nvSpPr>
        <p:spPr/>
        <p:txBody>
          <a:bodyPr wrap="square" anchor="ctr">
            <a:normAutofit fontScale="90000"/>
          </a:bodyPr>
          <a:lstStyle/>
          <a:p>
            <a:br>
              <a:rPr lang="en-US" dirty="0"/>
            </a:br>
            <a:r>
              <a:rPr lang="en-US" dirty="0"/>
              <a:t>PIONEER Phase II aims for 3x</a:t>
            </a:r>
            <a:br>
              <a:rPr lang="en-US" dirty="0"/>
            </a:br>
            <a:r>
              <a:rPr lang="en-US" dirty="0"/>
              <a:t>PIONEER Phase III aims for 10x improvement in the precision of the pion beta decay branching ratio </a:t>
            </a:r>
          </a:p>
        </p:txBody>
      </p:sp>
      <p:sp>
        <p:nvSpPr>
          <p:cNvPr id="3" name="Slide Number Placeholder 2">
            <a:extLst>
              <a:ext uri="{FF2B5EF4-FFF2-40B4-BE49-F238E27FC236}">
                <a16:creationId xmlns:a16="http://schemas.microsoft.com/office/drawing/2014/main" id="{0AD0044F-2500-C5BC-E95C-A507FC8C5AD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a:t>
            </a:fld>
            <a:endParaRPr lang="en"/>
          </a:p>
        </p:txBody>
      </p:sp>
    </p:spTree>
    <p:extLst>
      <p:ext uri="{BB962C8B-B14F-4D97-AF65-F5344CB8AC3E}">
        <p14:creationId xmlns:p14="http://schemas.microsoft.com/office/powerpoint/2010/main" val="373866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668ED79-80DA-A457-1659-013F84C2159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a:p>
        </p:txBody>
      </p:sp>
      <p:pic>
        <p:nvPicPr>
          <p:cNvPr id="5" name="Picture 4">
            <a:extLst>
              <a:ext uri="{FF2B5EF4-FFF2-40B4-BE49-F238E27FC236}">
                <a16:creationId xmlns:a16="http://schemas.microsoft.com/office/drawing/2014/main" id="{BB7F60E2-B4C9-A650-9B17-85A478C10D6F}"/>
              </a:ext>
            </a:extLst>
          </p:cNvPr>
          <p:cNvPicPr>
            <a:picLocks noChangeAspect="1"/>
          </p:cNvPicPr>
          <p:nvPr/>
        </p:nvPicPr>
        <p:blipFill>
          <a:blip r:embed="rId2"/>
          <a:stretch>
            <a:fillRect/>
          </a:stretch>
        </p:blipFill>
        <p:spPr>
          <a:xfrm>
            <a:off x="559513" y="0"/>
            <a:ext cx="8024973" cy="4800600"/>
          </a:xfrm>
          <a:prstGeom prst="rect">
            <a:avLst/>
          </a:prstGeom>
        </p:spPr>
      </p:pic>
    </p:spTree>
    <p:extLst>
      <p:ext uri="{BB962C8B-B14F-4D97-AF65-F5344CB8AC3E}">
        <p14:creationId xmlns:p14="http://schemas.microsoft.com/office/powerpoint/2010/main" val="10317892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BB9977-E3AF-2E82-CB0D-1047FE9B9D4B}"/>
              </a:ext>
            </a:extLst>
          </p:cNvPr>
          <p:cNvSpPr>
            <a:spLocks noGrp="1"/>
          </p:cNvSpPr>
          <p:nvPr>
            <p:ph type="title"/>
          </p:nvPr>
        </p:nvSpPr>
        <p:spPr/>
        <p:txBody>
          <a:bodyPr>
            <a:normAutofit fontScale="90000"/>
          </a:bodyPr>
          <a:lstStyle/>
          <a:p>
            <a:r>
              <a:rPr lang="en-US" dirty="0" err="1"/>
              <a:t>PiBeta</a:t>
            </a:r>
            <a:r>
              <a:rPr lang="en-US" dirty="0"/>
              <a:t> Experiment - Design</a:t>
            </a:r>
          </a:p>
        </p:txBody>
      </p:sp>
      <mc:AlternateContent xmlns:mc="http://schemas.openxmlformats.org/markup-compatibility/2006">
        <mc:Choice xmlns:a14="http://schemas.microsoft.com/office/drawing/2010/main" Requires="a14">
          <p:sp>
            <p:nvSpPr>
              <p:cNvPr id="5" name="Text Placeholder 4">
                <a:extLst>
                  <a:ext uri="{FF2B5EF4-FFF2-40B4-BE49-F238E27FC236}">
                    <a16:creationId xmlns:a16="http://schemas.microsoft.com/office/drawing/2014/main" id="{F7F37FEF-CFF3-CDAF-91AD-C08FF92241F0}"/>
                  </a:ext>
                </a:extLst>
              </p:cNvPr>
              <p:cNvSpPr>
                <a:spLocks noGrp="1"/>
              </p:cNvSpPr>
              <p:nvPr>
                <p:ph type="body" idx="1"/>
              </p:nvPr>
            </p:nvSpPr>
            <p:spPr>
              <a:xfrm>
                <a:off x="729450" y="1663831"/>
                <a:ext cx="3734142" cy="2960016"/>
              </a:xfrm>
            </p:spPr>
            <p:txBody>
              <a:bodyPr>
                <a:normAutofit/>
              </a:bodyPr>
              <a:lstStyle/>
              <a:p>
                <a:r>
                  <a:rPr lang="en-US" dirty="0">
                    <a:solidFill>
                      <a:schemeClr val="bg2"/>
                    </a:solidFill>
                  </a:rPr>
                  <a:t>PSI </a:t>
                </a:r>
                <a:r>
                  <a:rPr lang="el-GR" dirty="0">
                    <a:solidFill>
                      <a:schemeClr val="bg2"/>
                    </a:solidFill>
                  </a:rPr>
                  <a:t>π</a:t>
                </a:r>
                <a:r>
                  <a:rPr lang="en-US" dirty="0">
                    <a:solidFill>
                      <a:schemeClr val="bg2"/>
                    </a:solidFill>
                  </a:rPr>
                  <a:t>E1 Beam Line at 110 MeV/c</a:t>
                </a:r>
              </a:p>
              <a:p>
                <a14:m>
                  <m:oMath xmlns:m="http://schemas.openxmlformats.org/officeDocument/2006/math">
                    <m:sSup>
                      <m:sSupPr>
                        <m:ctrlPr>
                          <a:rPr lang="en-US" i="1" smtClean="0">
                            <a:solidFill>
                              <a:schemeClr val="bg2"/>
                            </a:solidFill>
                            <a:latin typeface="Cambria Math" panose="02040503050406030204" pitchFamily="18" charset="0"/>
                          </a:rPr>
                        </m:ctrlPr>
                      </m:sSupPr>
                      <m:e>
                        <m:r>
                          <a:rPr lang="en-US" b="0" i="1" smtClean="0">
                            <a:solidFill>
                              <a:schemeClr val="bg2"/>
                            </a:solidFill>
                            <a:latin typeface="Cambria Math" panose="02040503050406030204" pitchFamily="18" charset="0"/>
                          </a:rPr>
                          <m:t>10</m:t>
                        </m:r>
                      </m:e>
                      <m:sup>
                        <m:r>
                          <a:rPr lang="en-US" b="0" i="1" smtClean="0">
                            <a:solidFill>
                              <a:schemeClr val="bg2"/>
                            </a:solidFill>
                            <a:latin typeface="Cambria Math" panose="02040503050406030204" pitchFamily="18" charset="0"/>
                          </a:rPr>
                          <m:t>6</m:t>
                        </m:r>
                      </m:sup>
                    </m:sSup>
                  </m:oMath>
                </a14:m>
                <a:r>
                  <a:rPr lang="en-US" dirty="0">
                    <a:solidFill>
                      <a:schemeClr val="bg2"/>
                    </a:solidFill>
                  </a:rPr>
                  <a:t> </a:t>
                </a:r>
                <a:r>
                  <a:rPr lang="en-US" dirty="0" err="1">
                    <a:solidFill>
                      <a:schemeClr val="bg2"/>
                    </a:solidFill>
                  </a:rPr>
                  <a:t>pions</a:t>
                </a:r>
                <a:r>
                  <a:rPr lang="en-US" dirty="0">
                    <a:solidFill>
                      <a:schemeClr val="bg2"/>
                    </a:solidFill>
                  </a:rPr>
                  <a:t>/s stopped in active target</a:t>
                </a:r>
              </a:p>
              <a:p>
                <a:r>
                  <a:rPr lang="en-US" dirty="0">
                    <a:solidFill>
                      <a:schemeClr val="bg2"/>
                    </a:solidFill>
                  </a:rPr>
                  <a:t>Gamma and positron energy measured by </a:t>
                </a:r>
                <a:r>
                  <a:rPr lang="en-US" dirty="0" err="1">
                    <a:solidFill>
                      <a:schemeClr val="bg2"/>
                    </a:solidFill>
                  </a:rPr>
                  <a:t>CsI</a:t>
                </a:r>
                <a:r>
                  <a:rPr lang="en-US" dirty="0">
                    <a:solidFill>
                      <a:schemeClr val="bg2"/>
                    </a:solidFill>
                  </a:rPr>
                  <a:t> calorimeter</a:t>
                </a:r>
              </a:p>
              <a:p>
                <a:r>
                  <a:rPr lang="en-US" dirty="0">
                    <a:solidFill>
                      <a:schemeClr val="bg2"/>
                    </a:solidFill>
                  </a:rPr>
                  <a:t>Plastic Scintillator Hodoscope (PV) and Multi-Wire Proportional Chambers (MWPC) for tracking and particle identification</a:t>
                </a:r>
              </a:p>
            </p:txBody>
          </p:sp>
        </mc:Choice>
        <mc:Fallback>
          <p:sp>
            <p:nvSpPr>
              <p:cNvPr id="5" name="Text Placeholder 4">
                <a:extLst>
                  <a:ext uri="{FF2B5EF4-FFF2-40B4-BE49-F238E27FC236}">
                    <a16:creationId xmlns:a16="http://schemas.microsoft.com/office/drawing/2014/main" id="{F7F37FEF-CFF3-CDAF-91AD-C08FF92241F0}"/>
                  </a:ext>
                </a:extLst>
              </p:cNvPr>
              <p:cNvSpPr>
                <a:spLocks noGrp="1" noRot="1" noChangeAspect="1" noMove="1" noResize="1" noEditPoints="1" noAdjustHandles="1" noChangeArrowheads="1" noChangeShapeType="1" noTextEdit="1"/>
              </p:cNvSpPr>
              <p:nvPr>
                <p:ph type="body" idx="1"/>
              </p:nvPr>
            </p:nvSpPr>
            <p:spPr>
              <a:xfrm>
                <a:off x="729450" y="1663831"/>
                <a:ext cx="3734142" cy="2960016"/>
              </a:xfrm>
              <a:blipFill>
                <a:blip r:embed="rId2"/>
                <a:stretch>
                  <a:fillRect/>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0D4B25D4-F278-168E-D5B8-3385E8C07A69}"/>
              </a:ext>
            </a:extLst>
          </p:cNvPr>
          <p:cNvPicPr>
            <a:picLocks noChangeAspect="1"/>
          </p:cNvPicPr>
          <p:nvPr/>
        </p:nvPicPr>
        <p:blipFill>
          <a:blip r:embed="rId3"/>
          <a:stretch>
            <a:fillRect/>
          </a:stretch>
        </p:blipFill>
        <p:spPr>
          <a:xfrm>
            <a:off x="4572000" y="1371598"/>
            <a:ext cx="3600591" cy="3385401"/>
          </a:xfrm>
          <a:prstGeom prst="rect">
            <a:avLst/>
          </a:prstGeom>
        </p:spPr>
      </p:pic>
      <p:sp>
        <p:nvSpPr>
          <p:cNvPr id="6" name="Slide Number Placeholder 5">
            <a:extLst>
              <a:ext uri="{FF2B5EF4-FFF2-40B4-BE49-F238E27FC236}">
                <a16:creationId xmlns:a16="http://schemas.microsoft.com/office/drawing/2014/main" id="{AADE3267-CA11-6AE8-0F1C-FAC33609166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a:t>
            </a:fld>
            <a:endParaRPr lang="en"/>
          </a:p>
        </p:txBody>
      </p:sp>
    </p:spTree>
    <p:extLst>
      <p:ext uri="{BB962C8B-B14F-4D97-AF65-F5344CB8AC3E}">
        <p14:creationId xmlns:p14="http://schemas.microsoft.com/office/powerpoint/2010/main" val="37107370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802F623A-2F9B-AE4C-A187-4384C336CEA9}"/>
              </a:ext>
            </a:extLst>
          </p:cNvPr>
          <p:cNvPicPr>
            <a:picLocks noChangeAspect="1"/>
          </p:cNvPicPr>
          <p:nvPr/>
        </p:nvPicPr>
        <p:blipFill>
          <a:blip r:embed="rId3"/>
          <a:stretch>
            <a:fillRect/>
          </a:stretch>
        </p:blipFill>
        <p:spPr>
          <a:xfrm>
            <a:off x="5727103" y="3476704"/>
            <a:ext cx="2984665" cy="1603249"/>
          </a:xfrm>
          <a:prstGeom prst="rect">
            <a:avLst/>
          </a:prstGeom>
        </p:spPr>
      </p:pic>
      <p:sp>
        <p:nvSpPr>
          <p:cNvPr id="24" name="Circle: Hollow 23">
            <a:extLst>
              <a:ext uri="{FF2B5EF4-FFF2-40B4-BE49-F238E27FC236}">
                <a16:creationId xmlns:a16="http://schemas.microsoft.com/office/drawing/2014/main" id="{9F2C51DB-6B73-0DE9-1129-9DD24C78699D}"/>
              </a:ext>
            </a:extLst>
          </p:cNvPr>
          <p:cNvSpPr/>
          <p:nvPr/>
        </p:nvSpPr>
        <p:spPr>
          <a:xfrm>
            <a:off x="5869635" y="547542"/>
            <a:ext cx="3017520" cy="3017520"/>
          </a:xfrm>
          <a:prstGeom prst="donut">
            <a:avLst>
              <a:gd name="adj" fmla="val 29506"/>
            </a:avLst>
          </a:prstGeom>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F99494F5-17B6-DC15-CA1D-DD87881955CE}"/>
              </a:ext>
            </a:extLst>
          </p:cNvPr>
          <p:cNvSpPr>
            <a:spLocks noGrp="1"/>
          </p:cNvSpPr>
          <p:nvPr>
            <p:ph type="title"/>
          </p:nvPr>
        </p:nvSpPr>
        <p:spPr/>
        <p:txBody>
          <a:bodyPr>
            <a:normAutofit fontScale="90000"/>
          </a:bodyPr>
          <a:lstStyle/>
          <a:p>
            <a:r>
              <a:rPr lang="en-US" dirty="0" err="1"/>
              <a:t>PiBeta</a:t>
            </a:r>
            <a:r>
              <a:rPr lang="en-US" dirty="0"/>
              <a:t> Experiment - Method</a:t>
            </a:r>
          </a:p>
        </p:txBody>
      </p:sp>
      <p:sp>
        <p:nvSpPr>
          <p:cNvPr id="30" name="Text Placeholder 29">
            <a:extLst>
              <a:ext uri="{FF2B5EF4-FFF2-40B4-BE49-F238E27FC236}">
                <a16:creationId xmlns:a16="http://schemas.microsoft.com/office/drawing/2014/main" id="{A7682F7D-DCC7-9A16-7120-6E7D86FA01DA}"/>
              </a:ext>
            </a:extLst>
          </p:cNvPr>
          <p:cNvSpPr>
            <a:spLocks noGrp="1"/>
          </p:cNvSpPr>
          <p:nvPr>
            <p:ph type="body" idx="1"/>
          </p:nvPr>
        </p:nvSpPr>
        <p:spPr>
          <a:xfrm>
            <a:off x="729450" y="1535055"/>
            <a:ext cx="4966184" cy="2804920"/>
          </a:xfrm>
        </p:spPr>
        <p:txBody>
          <a:bodyPr/>
          <a:lstStyle/>
          <a:p>
            <a:r>
              <a:rPr lang="el-GR" dirty="0">
                <a:solidFill>
                  <a:schemeClr val="bg2"/>
                </a:solidFill>
              </a:rPr>
              <a:t>π⁰</a:t>
            </a:r>
            <a:r>
              <a:rPr lang="en-US" dirty="0">
                <a:solidFill>
                  <a:schemeClr val="bg2"/>
                </a:solidFill>
              </a:rPr>
              <a:t> decays quickly (~0.085 fs) to 2 gammas, observed in the calorimeter, nearly colinear</a:t>
            </a:r>
          </a:p>
          <a:p>
            <a:r>
              <a:rPr lang="en-US" dirty="0">
                <a:solidFill>
                  <a:schemeClr val="bg2"/>
                </a:solidFill>
              </a:rPr>
              <a:t>Normalized to PIENU count (similar acceptance)</a:t>
            </a:r>
          </a:p>
          <a:p>
            <a:endParaRPr lang="en-US" dirty="0"/>
          </a:p>
        </p:txBody>
      </p:sp>
      <p:sp>
        <p:nvSpPr>
          <p:cNvPr id="17" name="Explosion: 8 Points 16">
            <a:extLst>
              <a:ext uri="{FF2B5EF4-FFF2-40B4-BE49-F238E27FC236}">
                <a16:creationId xmlns:a16="http://schemas.microsoft.com/office/drawing/2014/main" id="{A529CF1C-9A2E-6553-458E-56600E417249}"/>
              </a:ext>
            </a:extLst>
          </p:cNvPr>
          <p:cNvSpPr>
            <a:spLocks noChangeAspect="1"/>
          </p:cNvSpPr>
          <p:nvPr/>
        </p:nvSpPr>
        <p:spPr>
          <a:xfrm>
            <a:off x="6673109" y="1049820"/>
            <a:ext cx="458901" cy="486432"/>
          </a:xfrm>
          <a:prstGeom prst="irregularSeal1">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Isosceles Triangle 24">
            <a:extLst>
              <a:ext uri="{FF2B5EF4-FFF2-40B4-BE49-F238E27FC236}">
                <a16:creationId xmlns:a16="http://schemas.microsoft.com/office/drawing/2014/main" id="{016BB583-A6B6-A7CE-901F-899D5C5C86FA}"/>
              </a:ext>
            </a:extLst>
          </p:cNvPr>
          <p:cNvSpPr/>
          <p:nvPr/>
        </p:nvSpPr>
        <p:spPr>
          <a:xfrm rot="5400000">
            <a:off x="5502831" y="1238055"/>
            <a:ext cx="1937149" cy="1637100"/>
          </a:xfrm>
          <a:prstGeom prst="triangle">
            <a:avLst/>
          </a:prstGeom>
          <a:ln>
            <a:no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dirty="0"/>
          </a:p>
        </p:txBody>
      </p:sp>
      <p:sp>
        <p:nvSpPr>
          <p:cNvPr id="27" name="Isosceles Triangle 26">
            <a:extLst>
              <a:ext uri="{FF2B5EF4-FFF2-40B4-BE49-F238E27FC236}">
                <a16:creationId xmlns:a16="http://schemas.microsoft.com/office/drawing/2014/main" id="{1580A1E5-F961-565E-8C00-42861204B1ED}"/>
              </a:ext>
            </a:extLst>
          </p:cNvPr>
          <p:cNvSpPr/>
          <p:nvPr/>
        </p:nvSpPr>
        <p:spPr>
          <a:xfrm rot="16200000">
            <a:off x="7297877" y="1238054"/>
            <a:ext cx="1937149" cy="1637100"/>
          </a:xfrm>
          <a:prstGeom prst="triangle">
            <a:avLst/>
          </a:prstGeom>
          <a:ln>
            <a:no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dirty="0"/>
          </a:p>
        </p:txBody>
      </p:sp>
      <p:sp>
        <p:nvSpPr>
          <p:cNvPr id="6" name="Rectangle 5">
            <a:extLst>
              <a:ext uri="{FF2B5EF4-FFF2-40B4-BE49-F238E27FC236}">
                <a16:creationId xmlns:a16="http://schemas.microsoft.com/office/drawing/2014/main" id="{6307509B-574C-F1BB-FDE2-2BB9F6894B57}"/>
              </a:ext>
            </a:extLst>
          </p:cNvPr>
          <p:cNvSpPr>
            <a:spLocks noChangeAspect="1"/>
          </p:cNvSpPr>
          <p:nvPr/>
        </p:nvSpPr>
        <p:spPr>
          <a:xfrm>
            <a:off x="7132010" y="1865640"/>
            <a:ext cx="471340" cy="426452"/>
          </a:xfrm>
          <a:prstGeom prst="rect">
            <a:avLst/>
          </a:prstGeom>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12" name="Explosion: 8 Points 11">
            <a:extLst>
              <a:ext uri="{FF2B5EF4-FFF2-40B4-BE49-F238E27FC236}">
                <a16:creationId xmlns:a16="http://schemas.microsoft.com/office/drawing/2014/main" id="{20B23738-A61D-171E-0A11-5EAF0122FCF3}"/>
              </a:ext>
            </a:extLst>
          </p:cNvPr>
          <p:cNvSpPr>
            <a:spLocks noChangeAspect="1"/>
          </p:cNvSpPr>
          <p:nvPr/>
        </p:nvSpPr>
        <p:spPr>
          <a:xfrm>
            <a:off x="7697392" y="2701397"/>
            <a:ext cx="458901" cy="486432"/>
          </a:xfrm>
          <a:prstGeom prst="irregularSeal1">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9" name="Straight Arrow Connector 18">
            <a:extLst>
              <a:ext uri="{FF2B5EF4-FFF2-40B4-BE49-F238E27FC236}">
                <a16:creationId xmlns:a16="http://schemas.microsoft.com/office/drawing/2014/main" id="{D4A5798E-0FE5-9D9B-8CB2-15CA8E11DD8C}"/>
              </a:ext>
            </a:extLst>
          </p:cNvPr>
          <p:cNvCxnSpPr>
            <a:endCxn id="6" idx="1"/>
          </p:cNvCxnSpPr>
          <p:nvPr/>
        </p:nvCxnSpPr>
        <p:spPr>
          <a:xfrm flipV="1">
            <a:off x="5719707" y="2078866"/>
            <a:ext cx="1412303" cy="158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D4CDC335-7F42-2281-4D8C-A7C802F25237}"/>
              </a:ext>
            </a:extLst>
          </p:cNvPr>
          <p:cNvCxnSpPr/>
          <p:nvPr/>
        </p:nvCxnSpPr>
        <p:spPr>
          <a:xfrm flipH="1" flipV="1">
            <a:off x="6950664" y="1308926"/>
            <a:ext cx="373364" cy="729808"/>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2C48BE46-525C-BD03-49C2-3195A87BE5F8}"/>
              </a:ext>
            </a:extLst>
          </p:cNvPr>
          <p:cNvCxnSpPr>
            <a:cxnSpLocks/>
          </p:cNvCxnSpPr>
          <p:nvPr/>
        </p:nvCxnSpPr>
        <p:spPr>
          <a:xfrm>
            <a:off x="7322205" y="2034457"/>
            <a:ext cx="578085" cy="910156"/>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pic>
        <p:nvPicPr>
          <p:cNvPr id="29" name="Picture 28">
            <a:extLst>
              <a:ext uri="{FF2B5EF4-FFF2-40B4-BE49-F238E27FC236}">
                <a16:creationId xmlns:a16="http://schemas.microsoft.com/office/drawing/2014/main" id="{551EFB3A-7FD4-1AF8-6249-55E843929A28}"/>
              </a:ext>
            </a:extLst>
          </p:cNvPr>
          <p:cNvPicPr>
            <a:picLocks noChangeAspect="1"/>
          </p:cNvPicPr>
          <p:nvPr/>
        </p:nvPicPr>
        <p:blipFill>
          <a:blip r:embed="rId4"/>
          <a:stretch>
            <a:fillRect/>
          </a:stretch>
        </p:blipFill>
        <p:spPr>
          <a:xfrm>
            <a:off x="862614" y="2387140"/>
            <a:ext cx="4676526" cy="2355844"/>
          </a:xfrm>
          <a:prstGeom prst="rect">
            <a:avLst/>
          </a:prstGeom>
        </p:spPr>
      </p:pic>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60556089-BD8B-F4D7-29EE-2288D3D8D12F}"/>
                  </a:ext>
                </a:extLst>
              </p:cNvPr>
              <p:cNvSpPr txBox="1"/>
              <p:nvPr/>
            </p:nvSpPr>
            <p:spPr>
              <a:xfrm>
                <a:off x="5809349" y="1745386"/>
                <a:ext cx="421667"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i="1" smtClean="0">
                              <a:solidFill>
                                <a:schemeClr val="bg2"/>
                              </a:solidFill>
                              <a:latin typeface="Cambria Math" panose="02040503050406030204" pitchFamily="18" charset="0"/>
                            </a:rPr>
                          </m:ctrlPr>
                        </m:sSupPr>
                        <m:e>
                          <m:r>
                            <a:rPr lang="en-US" i="1" smtClean="0">
                              <a:solidFill>
                                <a:schemeClr val="bg2"/>
                              </a:solidFill>
                              <a:latin typeface="Cambria Math" panose="02040503050406030204" pitchFamily="18" charset="0"/>
                              <a:ea typeface="Cambria Math" panose="02040503050406030204" pitchFamily="18" charset="0"/>
                            </a:rPr>
                            <m:t>𝜋</m:t>
                          </m:r>
                        </m:e>
                        <m:sup>
                          <m:r>
                            <a:rPr lang="en-US" b="0" i="1" smtClean="0">
                              <a:solidFill>
                                <a:schemeClr val="bg2"/>
                              </a:solidFill>
                              <a:latin typeface="Cambria Math" panose="02040503050406030204" pitchFamily="18" charset="0"/>
                            </a:rPr>
                            <m:t>+</m:t>
                          </m:r>
                        </m:sup>
                      </m:sSup>
                    </m:oMath>
                  </m:oMathPara>
                </a14:m>
                <a:endParaRPr lang="en-US" dirty="0">
                  <a:solidFill>
                    <a:schemeClr val="bg2"/>
                  </a:solidFill>
                </a:endParaRPr>
              </a:p>
            </p:txBody>
          </p:sp>
        </mc:Choice>
        <mc:Fallback xmlns="">
          <p:sp>
            <p:nvSpPr>
              <p:cNvPr id="31" name="TextBox 30">
                <a:extLst>
                  <a:ext uri="{FF2B5EF4-FFF2-40B4-BE49-F238E27FC236}">
                    <a16:creationId xmlns:a16="http://schemas.microsoft.com/office/drawing/2014/main" id="{60556089-BD8B-F4D7-29EE-2288D3D8D12F}"/>
                  </a:ext>
                </a:extLst>
              </p:cNvPr>
              <p:cNvSpPr txBox="1">
                <a:spLocks noRot="1" noChangeAspect="1" noMove="1" noResize="1" noEditPoints="1" noAdjustHandles="1" noChangeArrowheads="1" noChangeShapeType="1" noTextEdit="1"/>
              </p:cNvSpPr>
              <p:nvPr/>
            </p:nvSpPr>
            <p:spPr>
              <a:xfrm>
                <a:off x="5809349" y="1745386"/>
                <a:ext cx="421667" cy="307777"/>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945D2424-EF79-3197-0453-5E395B2E6B13}"/>
                  </a:ext>
                </a:extLst>
              </p:cNvPr>
              <p:cNvSpPr txBox="1"/>
              <p:nvPr/>
            </p:nvSpPr>
            <p:spPr>
              <a:xfrm>
                <a:off x="7132010" y="1484805"/>
                <a:ext cx="277555"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𝛾</m:t>
                      </m:r>
                    </m:oMath>
                  </m:oMathPara>
                </a14:m>
                <a:endParaRPr lang="en-US" dirty="0"/>
              </a:p>
            </p:txBody>
          </p:sp>
        </mc:Choice>
        <mc:Fallback xmlns="">
          <p:sp>
            <p:nvSpPr>
              <p:cNvPr id="32" name="TextBox 31">
                <a:extLst>
                  <a:ext uri="{FF2B5EF4-FFF2-40B4-BE49-F238E27FC236}">
                    <a16:creationId xmlns:a16="http://schemas.microsoft.com/office/drawing/2014/main" id="{945D2424-EF79-3197-0453-5E395B2E6B13}"/>
                  </a:ext>
                </a:extLst>
              </p:cNvPr>
              <p:cNvSpPr txBox="1">
                <a:spLocks noRot="1" noChangeAspect="1" noMove="1" noResize="1" noEditPoints="1" noAdjustHandles="1" noChangeArrowheads="1" noChangeShapeType="1" noTextEdit="1"/>
              </p:cNvSpPr>
              <p:nvPr/>
            </p:nvSpPr>
            <p:spPr>
              <a:xfrm>
                <a:off x="7132010" y="1484805"/>
                <a:ext cx="277555" cy="307777"/>
              </a:xfrm>
              <a:prstGeom prst="rect">
                <a:avLst/>
              </a:prstGeom>
              <a:blipFill>
                <a:blip r:embed="rId6"/>
                <a:stretch>
                  <a:fillRect b="-4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101B7262-4DC7-F93C-D131-A2B4562EF34C}"/>
                  </a:ext>
                </a:extLst>
              </p:cNvPr>
              <p:cNvSpPr txBox="1"/>
              <p:nvPr/>
            </p:nvSpPr>
            <p:spPr>
              <a:xfrm>
                <a:off x="7592574" y="2284882"/>
                <a:ext cx="277555"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𝛾</m:t>
                      </m:r>
                    </m:oMath>
                  </m:oMathPara>
                </a14:m>
                <a:endParaRPr lang="en-US" dirty="0"/>
              </a:p>
            </p:txBody>
          </p:sp>
        </mc:Choice>
        <mc:Fallback xmlns="">
          <p:sp>
            <p:nvSpPr>
              <p:cNvPr id="33" name="TextBox 32">
                <a:extLst>
                  <a:ext uri="{FF2B5EF4-FFF2-40B4-BE49-F238E27FC236}">
                    <a16:creationId xmlns:a16="http://schemas.microsoft.com/office/drawing/2014/main" id="{101B7262-4DC7-F93C-D131-A2B4562EF34C}"/>
                  </a:ext>
                </a:extLst>
              </p:cNvPr>
              <p:cNvSpPr txBox="1">
                <a:spLocks noRot="1" noChangeAspect="1" noMove="1" noResize="1" noEditPoints="1" noAdjustHandles="1" noChangeArrowheads="1" noChangeShapeType="1" noTextEdit="1"/>
              </p:cNvSpPr>
              <p:nvPr/>
            </p:nvSpPr>
            <p:spPr>
              <a:xfrm>
                <a:off x="7592574" y="2284882"/>
                <a:ext cx="277555" cy="307777"/>
              </a:xfrm>
              <a:prstGeom prst="rect">
                <a:avLst/>
              </a:prstGeom>
              <a:blipFill>
                <a:blip r:embed="rId6"/>
                <a:stretch>
                  <a:fillRect b="-4000"/>
                </a:stretch>
              </a:blipFill>
            </p:spPr>
            <p:txBody>
              <a:bodyPr/>
              <a:lstStyle/>
              <a:p>
                <a:r>
                  <a:rPr lang="en-US">
                    <a:noFill/>
                  </a:rPr>
                  <a:t> </a:t>
                </a:r>
              </a:p>
            </p:txBody>
          </p:sp>
        </mc:Fallback>
      </mc:AlternateContent>
      <p:sp>
        <p:nvSpPr>
          <p:cNvPr id="35" name="Slide Number Placeholder 34">
            <a:extLst>
              <a:ext uri="{FF2B5EF4-FFF2-40B4-BE49-F238E27FC236}">
                <a16:creationId xmlns:a16="http://schemas.microsoft.com/office/drawing/2014/main" id="{ABC347C2-F908-A7C4-516B-0D1003E1832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6</a:t>
            </a:fld>
            <a:endParaRPr lang="en"/>
          </a:p>
        </p:txBody>
      </p:sp>
    </p:spTree>
    <p:extLst>
      <p:ext uri="{BB962C8B-B14F-4D97-AF65-F5344CB8AC3E}">
        <p14:creationId xmlns:p14="http://schemas.microsoft.com/office/powerpoint/2010/main" val="4141769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8288D-57BA-B51F-6D97-50F37FC8E109}"/>
              </a:ext>
            </a:extLst>
          </p:cNvPr>
          <p:cNvSpPr>
            <a:spLocks noGrp="1"/>
          </p:cNvSpPr>
          <p:nvPr>
            <p:ph type="title"/>
          </p:nvPr>
        </p:nvSpPr>
        <p:spPr/>
        <p:txBody>
          <a:bodyPr>
            <a:normAutofit fontScale="90000"/>
          </a:bodyPr>
          <a:lstStyle/>
          <a:p>
            <a:r>
              <a:rPr lang="en-US" dirty="0" err="1"/>
              <a:t>PiBeta</a:t>
            </a:r>
            <a:r>
              <a:rPr lang="en-US" dirty="0"/>
              <a:t> Experiment - Timing</a:t>
            </a:r>
          </a:p>
        </p:txBody>
      </p:sp>
      <p:sp>
        <p:nvSpPr>
          <p:cNvPr id="9" name="Text Placeholder 8">
            <a:extLst>
              <a:ext uri="{FF2B5EF4-FFF2-40B4-BE49-F238E27FC236}">
                <a16:creationId xmlns:a16="http://schemas.microsoft.com/office/drawing/2014/main" id="{5D87E36F-4A5B-3684-525F-4832FBC7CC6A}"/>
              </a:ext>
            </a:extLst>
          </p:cNvPr>
          <p:cNvSpPr>
            <a:spLocks noGrp="1"/>
          </p:cNvSpPr>
          <p:nvPr>
            <p:ph type="body" idx="1"/>
          </p:nvPr>
        </p:nvSpPr>
        <p:spPr>
          <a:xfrm>
            <a:off x="976950" y="3297525"/>
            <a:ext cx="3832747" cy="1407134"/>
          </a:xfrm>
        </p:spPr>
        <p:txBody>
          <a:bodyPr/>
          <a:lstStyle/>
          <a:p>
            <a:pPr marL="146050" indent="0" algn="ctr">
              <a:buNone/>
            </a:pPr>
            <a:r>
              <a:rPr lang="en-US" dirty="0">
                <a:solidFill>
                  <a:schemeClr val="bg2"/>
                </a:solidFill>
              </a:rPr>
              <a:t>PIENU (</a:t>
            </a:r>
            <a:r>
              <a:rPr lang="el-GR" dirty="0">
                <a:solidFill>
                  <a:schemeClr val="bg2"/>
                </a:solidFill>
              </a:rPr>
              <a:t>π</a:t>
            </a:r>
            <a:r>
              <a:rPr lang="en-US" dirty="0">
                <a:solidFill>
                  <a:schemeClr val="bg2"/>
                </a:solidFill>
              </a:rPr>
              <a:t>) and Michel (</a:t>
            </a:r>
            <a:r>
              <a:rPr lang="el-GR" dirty="0">
                <a:solidFill>
                  <a:schemeClr val="bg2"/>
                </a:solidFill>
              </a:rPr>
              <a:t>μ</a:t>
            </a:r>
            <a:r>
              <a:rPr lang="en-US" dirty="0">
                <a:solidFill>
                  <a:schemeClr val="bg2"/>
                </a:solidFill>
              </a:rPr>
              <a:t>) timing histogram </a:t>
            </a:r>
          </a:p>
        </p:txBody>
      </p:sp>
      <p:sp>
        <p:nvSpPr>
          <p:cNvPr id="10" name="Text Placeholder 9">
            <a:extLst>
              <a:ext uri="{FF2B5EF4-FFF2-40B4-BE49-F238E27FC236}">
                <a16:creationId xmlns:a16="http://schemas.microsoft.com/office/drawing/2014/main" id="{5F46D54A-A94B-B194-673B-AA49EF738586}"/>
              </a:ext>
            </a:extLst>
          </p:cNvPr>
          <p:cNvSpPr>
            <a:spLocks noGrp="1"/>
          </p:cNvSpPr>
          <p:nvPr>
            <p:ph type="body" idx="2"/>
          </p:nvPr>
        </p:nvSpPr>
        <p:spPr>
          <a:xfrm>
            <a:off x="5107374" y="3297525"/>
            <a:ext cx="3501252" cy="919266"/>
          </a:xfrm>
        </p:spPr>
        <p:txBody>
          <a:bodyPr/>
          <a:lstStyle/>
          <a:p>
            <a:pPr marL="146050" indent="0" algn="ctr">
              <a:buNone/>
            </a:pPr>
            <a:r>
              <a:rPr lang="en-US" dirty="0">
                <a:solidFill>
                  <a:schemeClr val="bg2"/>
                </a:solidFill>
              </a:rPr>
              <a:t>Pion Beta Decay timing histogram</a:t>
            </a:r>
          </a:p>
        </p:txBody>
      </p:sp>
      <p:pic>
        <p:nvPicPr>
          <p:cNvPr id="5" name="Picture 4">
            <a:extLst>
              <a:ext uri="{FF2B5EF4-FFF2-40B4-BE49-F238E27FC236}">
                <a16:creationId xmlns:a16="http://schemas.microsoft.com/office/drawing/2014/main" id="{B75BE64A-7C1C-8BF1-58CD-7840F6771EAA}"/>
              </a:ext>
            </a:extLst>
          </p:cNvPr>
          <p:cNvPicPr>
            <a:picLocks noChangeAspect="1"/>
          </p:cNvPicPr>
          <p:nvPr/>
        </p:nvPicPr>
        <p:blipFill>
          <a:blip r:embed="rId3"/>
          <a:stretch>
            <a:fillRect/>
          </a:stretch>
        </p:blipFill>
        <p:spPr>
          <a:xfrm>
            <a:off x="976950" y="1355272"/>
            <a:ext cx="3592167" cy="1942253"/>
          </a:xfrm>
          <a:prstGeom prst="rect">
            <a:avLst/>
          </a:prstGeom>
        </p:spPr>
      </p:pic>
      <p:pic>
        <p:nvPicPr>
          <p:cNvPr id="7" name="Picture 6">
            <a:extLst>
              <a:ext uri="{FF2B5EF4-FFF2-40B4-BE49-F238E27FC236}">
                <a16:creationId xmlns:a16="http://schemas.microsoft.com/office/drawing/2014/main" id="{CEC3006F-2352-9FC1-48C7-425633827402}"/>
              </a:ext>
            </a:extLst>
          </p:cNvPr>
          <p:cNvPicPr>
            <a:picLocks noChangeAspect="1"/>
          </p:cNvPicPr>
          <p:nvPr/>
        </p:nvPicPr>
        <p:blipFill>
          <a:blip r:embed="rId4"/>
          <a:stretch>
            <a:fillRect/>
          </a:stretch>
        </p:blipFill>
        <p:spPr>
          <a:xfrm>
            <a:off x="4809697" y="1438027"/>
            <a:ext cx="3798929" cy="1859498"/>
          </a:xfrm>
          <a:prstGeom prst="rect">
            <a:avLst/>
          </a:prstGeom>
        </p:spPr>
      </p:pic>
      <p:sp>
        <p:nvSpPr>
          <p:cNvPr id="13" name="Text Placeholder 8">
            <a:extLst>
              <a:ext uri="{FF2B5EF4-FFF2-40B4-BE49-F238E27FC236}">
                <a16:creationId xmlns:a16="http://schemas.microsoft.com/office/drawing/2014/main" id="{E6F4AACF-9642-107A-512E-39A21A4E9275}"/>
              </a:ext>
            </a:extLst>
          </p:cNvPr>
          <p:cNvSpPr txBox="1">
            <a:spLocks/>
          </p:cNvSpPr>
          <p:nvPr/>
        </p:nvSpPr>
        <p:spPr>
          <a:xfrm>
            <a:off x="0" y="4074626"/>
            <a:ext cx="9144000" cy="1407134"/>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L="457200" marR="0" lvl="0" indent="-311150" algn="l" rtl="0" eaLnBrk="1" hangingPunct="1">
              <a:lnSpc>
                <a:spcPct val="115000"/>
              </a:lnSpc>
              <a:spcBef>
                <a:spcPts val="0"/>
              </a:spcBef>
              <a:spcAft>
                <a:spcPts val="0"/>
              </a:spcAft>
              <a:buClr>
                <a:schemeClr val="accent1"/>
              </a:buClr>
              <a:buSzPts val="1300"/>
              <a:buFont typeface="Lato"/>
              <a:buChar char="●"/>
              <a:defRPr sz="1300" b="0" i="0" u="none" strike="noStrike" cap="none">
                <a:solidFill>
                  <a:schemeClr val="accent1"/>
                </a:solidFill>
                <a:latin typeface="Lato"/>
                <a:ea typeface="Lato"/>
                <a:cs typeface="Lato"/>
                <a:sym typeface="Lato"/>
              </a:defRPr>
            </a:lvl1pPr>
            <a:lvl2pPr marL="914400" marR="0" lvl="1" indent="-298450" algn="l" rtl="0" eaLnBrk="1" hangingPunct="1">
              <a:lnSpc>
                <a:spcPct val="115000"/>
              </a:lnSpc>
              <a:spcBef>
                <a:spcPts val="0"/>
              </a:spcBef>
              <a:spcAft>
                <a:spcPts val="0"/>
              </a:spcAft>
              <a:buClr>
                <a:schemeClr val="accent1"/>
              </a:buClr>
              <a:buSzPts val="1100"/>
              <a:buFont typeface="Lato"/>
              <a:buChar char="○"/>
              <a:defRPr sz="1100" b="0" i="0" u="none" strike="noStrike" cap="none">
                <a:solidFill>
                  <a:schemeClr val="accent1"/>
                </a:solidFill>
                <a:latin typeface="Lato"/>
                <a:ea typeface="Lato"/>
                <a:cs typeface="Lato"/>
                <a:sym typeface="Lato"/>
              </a:defRPr>
            </a:lvl2pPr>
            <a:lvl3pPr marL="1371600" marR="0" lvl="2" indent="-298450" algn="l" rtl="0" eaLnBrk="1" hangingPunct="1">
              <a:lnSpc>
                <a:spcPct val="115000"/>
              </a:lnSpc>
              <a:spcBef>
                <a:spcPts val="0"/>
              </a:spcBef>
              <a:spcAft>
                <a:spcPts val="0"/>
              </a:spcAft>
              <a:buClr>
                <a:schemeClr val="accent1"/>
              </a:buClr>
              <a:buSzPts val="1100"/>
              <a:buFont typeface="Lato"/>
              <a:buChar char="■"/>
              <a:defRPr sz="1100" b="0" i="0" u="none" strike="noStrike" cap="none">
                <a:solidFill>
                  <a:schemeClr val="accent1"/>
                </a:solidFill>
                <a:latin typeface="Lato"/>
                <a:ea typeface="Lato"/>
                <a:cs typeface="Lato"/>
                <a:sym typeface="Lato"/>
              </a:defRPr>
            </a:lvl3pPr>
            <a:lvl4pPr marL="1828800" marR="0" lvl="3" indent="-298450" algn="l" rtl="0" eaLnBrk="1" hangingPunct="1">
              <a:lnSpc>
                <a:spcPct val="115000"/>
              </a:lnSpc>
              <a:spcBef>
                <a:spcPts val="0"/>
              </a:spcBef>
              <a:spcAft>
                <a:spcPts val="0"/>
              </a:spcAft>
              <a:buClr>
                <a:schemeClr val="accent1"/>
              </a:buClr>
              <a:buSzPts val="1100"/>
              <a:buFont typeface="Lato"/>
              <a:buChar char="●"/>
              <a:defRPr sz="1100" b="0" i="0" u="none" strike="noStrike" cap="none">
                <a:solidFill>
                  <a:schemeClr val="accent1"/>
                </a:solidFill>
                <a:latin typeface="Lato"/>
                <a:ea typeface="Lato"/>
                <a:cs typeface="Lato"/>
                <a:sym typeface="Lato"/>
              </a:defRPr>
            </a:lvl4pPr>
            <a:lvl5pPr marL="2286000" marR="0" lvl="4" indent="-298450" algn="l" rtl="0" eaLnBrk="1" hangingPunct="1">
              <a:lnSpc>
                <a:spcPct val="115000"/>
              </a:lnSpc>
              <a:spcBef>
                <a:spcPts val="0"/>
              </a:spcBef>
              <a:spcAft>
                <a:spcPts val="0"/>
              </a:spcAft>
              <a:buClr>
                <a:schemeClr val="accent1"/>
              </a:buClr>
              <a:buSzPts val="1100"/>
              <a:buFont typeface="Lato"/>
              <a:buChar char="○"/>
              <a:defRPr sz="1100" b="0" i="0" u="none" strike="noStrike" cap="none">
                <a:solidFill>
                  <a:schemeClr val="accent1"/>
                </a:solidFill>
                <a:latin typeface="Lato"/>
                <a:ea typeface="Lato"/>
                <a:cs typeface="Lato"/>
                <a:sym typeface="Lato"/>
              </a:defRPr>
            </a:lvl5pPr>
            <a:lvl6pPr marL="2743200" marR="0" lvl="5" indent="-298450" algn="l" rtl="0" eaLnBrk="1" hangingPunct="1">
              <a:lnSpc>
                <a:spcPct val="115000"/>
              </a:lnSpc>
              <a:spcBef>
                <a:spcPts val="0"/>
              </a:spcBef>
              <a:spcAft>
                <a:spcPts val="0"/>
              </a:spcAft>
              <a:buClr>
                <a:schemeClr val="accent1"/>
              </a:buClr>
              <a:buSzPts val="1100"/>
              <a:buFont typeface="Lato"/>
              <a:buChar char="■"/>
              <a:defRPr sz="1100" b="0" i="0" u="none" strike="noStrike" cap="none">
                <a:solidFill>
                  <a:schemeClr val="accent1"/>
                </a:solidFill>
                <a:latin typeface="Lato"/>
                <a:ea typeface="Lato"/>
                <a:cs typeface="Lato"/>
                <a:sym typeface="Lato"/>
              </a:defRPr>
            </a:lvl6pPr>
            <a:lvl7pPr marL="3200400" marR="0" lvl="6" indent="-298450" algn="l" rtl="0" eaLnBrk="1" hangingPunct="1">
              <a:lnSpc>
                <a:spcPct val="115000"/>
              </a:lnSpc>
              <a:spcBef>
                <a:spcPts val="0"/>
              </a:spcBef>
              <a:spcAft>
                <a:spcPts val="0"/>
              </a:spcAft>
              <a:buClr>
                <a:schemeClr val="accent1"/>
              </a:buClr>
              <a:buSzPts val="1100"/>
              <a:buFont typeface="Lato"/>
              <a:buChar char="●"/>
              <a:defRPr sz="1100" b="0" i="0" u="none" strike="noStrike" cap="none">
                <a:solidFill>
                  <a:schemeClr val="accent1"/>
                </a:solidFill>
                <a:latin typeface="Lato"/>
                <a:ea typeface="Lato"/>
                <a:cs typeface="Lato"/>
                <a:sym typeface="Lato"/>
              </a:defRPr>
            </a:lvl7pPr>
            <a:lvl8pPr marL="3657600" marR="0" lvl="7" indent="-298450" algn="l" rtl="0" eaLnBrk="1" hangingPunct="1">
              <a:lnSpc>
                <a:spcPct val="115000"/>
              </a:lnSpc>
              <a:spcBef>
                <a:spcPts val="0"/>
              </a:spcBef>
              <a:spcAft>
                <a:spcPts val="0"/>
              </a:spcAft>
              <a:buClr>
                <a:schemeClr val="accent1"/>
              </a:buClr>
              <a:buSzPts val="1100"/>
              <a:buFont typeface="Lato"/>
              <a:buChar char="○"/>
              <a:defRPr sz="1100" b="0" i="0" u="none" strike="noStrike" cap="none">
                <a:solidFill>
                  <a:schemeClr val="accent1"/>
                </a:solidFill>
                <a:latin typeface="Lato"/>
                <a:ea typeface="Lato"/>
                <a:cs typeface="Lato"/>
                <a:sym typeface="Lato"/>
              </a:defRPr>
            </a:lvl8pPr>
            <a:lvl9pPr marL="4114800" marR="0" lvl="8" indent="-298450" algn="l" rtl="0" eaLnBrk="1" hangingPunct="1">
              <a:lnSpc>
                <a:spcPct val="115000"/>
              </a:lnSpc>
              <a:spcBef>
                <a:spcPts val="0"/>
              </a:spcBef>
              <a:spcAft>
                <a:spcPts val="0"/>
              </a:spcAft>
              <a:buClr>
                <a:schemeClr val="accent1"/>
              </a:buClr>
              <a:buSzPts val="1100"/>
              <a:buFont typeface="Lato"/>
              <a:buChar char="■"/>
              <a:defRPr sz="1100" b="0" i="0" u="none" strike="noStrike" cap="none">
                <a:solidFill>
                  <a:schemeClr val="accent1"/>
                </a:solidFill>
                <a:latin typeface="Lato"/>
                <a:ea typeface="Lato"/>
                <a:cs typeface="Lato"/>
                <a:sym typeface="Lato"/>
              </a:defRPr>
            </a:lvl9pPr>
          </a:lstStyle>
          <a:p>
            <a:pPr marL="146050" indent="0" algn="ctr">
              <a:buFont typeface="Lato"/>
              <a:buNone/>
            </a:pPr>
            <a:r>
              <a:rPr lang="en-US" dirty="0">
                <a:solidFill>
                  <a:schemeClr val="bg2"/>
                </a:solidFill>
              </a:rPr>
              <a:t>PIENU and Pion Beta decays have similar time distributions</a:t>
            </a:r>
          </a:p>
        </p:txBody>
      </p:sp>
      <p:sp>
        <p:nvSpPr>
          <p:cNvPr id="14" name="Slide Number Placeholder 13">
            <a:extLst>
              <a:ext uri="{FF2B5EF4-FFF2-40B4-BE49-F238E27FC236}">
                <a16:creationId xmlns:a16="http://schemas.microsoft.com/office/drawing/2014/main" id="{E72B6B1C-A36A-A9CC-75F1-955F96059E1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dirty="0"/>
          </a:p>
        </p:txBody>
      </p:sp>
    </p:spTree>
    <p:extLst>
      <p:ext uri="{BB962C8B-B14F-4D97-AF65-F5344CB8AC3E}">
        <p14:creationId xmlns:p14="http://schemas.microsoft.com/office/powerpoint/2010/main" val="478335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8F638-918E-5EA5-7F5D-6EA998CE17BE}"/>
              </a:ext>
            </a:extLst>
          </p:cNvPr>
          <p:cNvSpPr>
            <a:spLocks noGrp="1"/>
          </p:cNvSpPr>
          <p:nvPr>
            <p:ph type="title"/>
          </p:nvPr>
        </p:nvSpPr>
        <p:spPr/>
        <p:txBody>
          <a:bodyPr>
            <a:normAutofit fontScale="90000"/>
          </a:bodyPr>
          <a:lstStyle/>
          <a:p>
            <a:r>
              <a:rPr lang="en-US" dirty="0"/>
              <a:t>Angular Resolution &amp; Pileup Suppression</a:t>
            </a:r>
          </a:p>
        </p:txBody>
      </p:sp>
      <mc:AlternateContent xmlns:mc="http://schemas.openxmlformats.org/markup-compatibility/2006">
        <mc:Choice xmlns:a14="http://schemas.microsoft.com/office/drawing/2010/main" Requires="a14">
          <p:sp>
            <p:nvSpPr>
              <p:cNvPr id="3" name="Text Placeholder 2">
                <a:extLst>
                  <a:ext uri="{FF2B5EF4-FFF2-40B4-BE49-F238E27FC236}">
                    <a16:creationId xmlns:a16="http://schemas.microsoft.com/office/drawing/2014/main" id="{43C5BEA0-3BED-9393-FE99-B38ACB482C6B}"/>
                  </a:ext>
                </a:extLst>
              </p:cNvPr>
              <p:cNvSpPr>
                <a:spLocks noGrp="1"/>
              </p:cNvSpPr>
              <p:nvPr>
                <p:ph type="body" idx="1"/>
              </p:nvPr>
            </p:nvSpPr>
            <p:spPr>
              <a:xfrm>
                <a:off x="729325" y="2078875"/>
                <a:ext cx="3368893" cy="2261100"/>
              </a:xfrm>
            </p:spPr>
            <p:txBody>
              <a:bodyPr/>
              <a:lstStyle/>
              <a:p>
                <a:r>
                  <a:rPr lang="en-US" dirty="0">
                    <a:solidFill>
                      <a:schemeClr val="bg2"/>
                    </a:solidFill>
                    <a:latin typeface="Lato" panose="020F0502020204030203" pitchFamily="34" charset="0"/>
                    <a:ea typeface="Lato" panose="020F0502020204030203" pitchFamily="34" charset="0"/>
                    <a:cs typeface="Lato" panose="020F0502020204030203" pitchFamily="34" charset="0"/>
                  </a:rPr>
                  <a:t>95% of energy is contained in two Molière radii</a:t>
                </a:r>
              </a:p>
              <a:p>
                <a:r>
                  <a:rPr lang="en-US" dirty="0">
                    <a:solidFill>
                      <a:schemeClr val="bg2"/>
                    </a:solidFill>
                    <a:latin typeface="Lato" panose="020F0502020204030203" pitchFamily="34" charset="0"/>
                    <a:ea typeface="Lato" panose="020F0502020204030203" pitchFamily="34" charset="0"/>
                    <a:cs typeface="Lato" panose="020F0502020204030203" pitchFamily="34" charset="0"/>
                  </a:rPr>
                  <a:t>Angular resolution of the calorimeter is dependent on the Molière radius (</a:t>
                </a:r>
                <a14:m>
                  <m:oMath xmlns:m="http://schemas.openxmlformats.org/officeDocument/2006/math">
                    <m:sSub>
                      <m:sSubPr>
                        <m:ctrlPr>
                          <a:rPr lang="en-US" i="1" dirty="0" smtClean="0">
                            <a:solidFill>
                              <a:schemeClr val="bg2"/>
                            </a:solidFill>
                            <a:latin typeface="Cambria Math" panose="02040503050406030204" pitchFamily="18" charset="0"/>
                            <a:ea typeface="Lato" panose="020F0502020204030203" pitchFamily="34" charset="0"/>
                            <a:cs typeface="Lato" panose="020F0502020204030203" pitchFamily="34" charset="0"/>
                          </a:rPr>
                        </m:ctrlPr>
                      </m:sSubPr>
                      <m:e>
                        <m:r>
                          <a:rPr lang="en-US" b="0" i="1" dirty="0" smtClean="0">
                            <a:solidFill>
                              <a:schemeClr val="bg2"/>
                            </a:solidFill>
                            <a:latin typeface="Cambria Math" panose="02040503050406030204" pitchFamily="18" charset="0"/>
                            <a:ea typeface="Lato" panose="020F0502020204030203" pitchFamily="34" charset="0"/>
                            <a:cs typeface="Lato" panose="020F0502020204030203" pitchFamily="34" charset="0"/>
                          </a:rPr>
                          <m:t>𝑅</m:t>
                        </m:r>
                      </m:e>
                      <m:sub>
                        <m:r>
                          <a:rPr lang="en-US" b="0" i="1" dirty="0" smtClean="0">
                            <a:solidFill>
                              <a:schemeClr val="bg2"/>
                            </a:solidFill>
                            <a:latin typeface="Cambria Math" panose="02040503050406030204" pitchFamily="18" charset="0"/>
                            <a:ea typeface="Lato" panose="020F0502020204030203" pitchFamily="34" charset="0"/>
                            <a:cs typeface="Lato" panose="020F0502020204030203" pitchFamily="34" charset="0"/>
                          </a:rPr>
                          <m:t>𝑀</m:t>
                        </m:r>
                      </m:sub>
                    </m:sSub>
                  </m:oMath>
                </a14:m>
                <a:r>
                  <a:rPr lang="en-US" dirty="0">
                    <a:solidFill>
                      <a:schemeClr val="bg2"/>
                    </a:solidFill>
                    <a:latin typeface="Lato" panose="020F0502020204030203" pitchFamily="34" charset="0"/>
                    <a:ea typeface="Lato" panose="020F0502020204030203" pitchFamily="34" charset="0"/>
                    <a:cs typeface="Lato" panose="020F0502020204030203" pitchFamily="34" charset="0"/>
                  </a:rPr>
                  <a:t>) of the calorimeter and the inner radius of the calorimeter (r)</a:t>
                </a:r>
              </a:p>
              <a:p>
                <a:r>
                  <a:rPr lang="en-US" dirty="0">
                    <a:solidFill>
                      <a:schemeClr val="bg2"/>
                    </a:solidFill>
                    <a:latin typeface="Lato" panose="020F0502020204030203" pitchFamily="34" charset="0"/>
                    <a:ea typeface="Lato" panose="020F0502020204030203" pitchFamily="34" charset="0"/>
                    <a:cs typeface="Lato" panose="020F0502020204030203" pitchFamily="34" charset="0"/>
                  </a:rPr>
                  <a:t>The remaining surface area can be used for pileup suppression</a:t>
                </a:r>
              </a:p>
            </p:txBody>
          </p:sp>
        </mc:Choice>
        <mc:Fallback>
          <p:sp>
            <p:nvSpPr>
              <p:cNvPr id="3" name="Text Placeholder 2">
                <a:extLst>
                  <a:ext uri="{FF2B5EF4-FFF2-40B4-BE49-F238E27FC236}">
                    <a16:creationId xmlns:a16="http://schemas.microsoft.com/office/drawing/2014/main" id="{43C5BEA0-3BED-9393-FE99-B38ACB482C6B}"/>
                  </a:ext>
                </a:extLst>
              </p:cNvPr>
              <p:cNvSpPr>
                <a:spLocks noGrp="1" noRot="1" noChangeAspect="1" noMove="1" noResize="1" noEditPoints="1" noAdjustHandles="1" noChangeArrowheads="1" noChangeShapeType="1" noTextEdit="1"/>
              </p:cNvSpPr>
              <p:nvPr>
                <p:ph type="body" idx="1"/>
              </p:nvPr>
            </p:nvSpPr>
            <p:spPr>
              <a:xfrm>
                <a:off x="729325" y="2078875"/>
                <a:ext cx="3368893" cy="2261100"/>
              </a:xfrm>
              <a:blipFill>
                <a:blip r:embed="rId2"/>
                <a:stretch>
                  <a:fillRect/>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CBBE8717-20E6-4DAA-B56B-822F2809E64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8</a:t>
            </a:fld>
            <a:endParaRPr lang="en"/>
          </a:p>
        </p:txBody>
      </p:sp>
      <p:sp>
        <p:nvSpPr>
          <p:cNvPr id="6" name="Isosceles Triangle 5">
            <a:extLst>
              <a:ext uri="{FF2B5EF4-FFF2-40B4-BE49-F238E27FC236}">
                <a16:creationId xmlns:a16="http://schemas.microsoft.com/office/drawing/2014/main" id="{B87BA142-CE9A-5CA9-F0C3-107B08F362D3}"/>
              </a:ext>
            </a:extLst>
          </p:cNvPr>
          <p:cNvSpPr/>
          <p:nvPr/>
        </p:nvSpPr>
        <p:spPr>
          <a:xfrm>
            <a:off x="6400799" y="3073066"/>
            <a:ext cx="999682" cy="1773297"/>
          </a:xfrm>
          <a:prstGeom prst="triangle">
            <a:avLst>
              <a:gd name="adj" fmla="val 49526"/>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latin typeface="Lato" panose="020F0502020204030203" pitchFamily="34" charset="0"/>
              <a:ea typeface="Lato" panose="020F0502020204030203" pitchFamily="34" charset="0"/>
              <a:cs typeface="Lato" panose="020F0502020204030203" pitchFamily="34" charset="0"/>
            </a:endParaRPr>
          </a:p>
        </p:txBody>
      </p:sp>
      <p:sp>
        <p:nvSpPr>
          <p:cNvPr id="7" name="Oval 6">
            <a:extLst>
              <a:ext uri="{FF2B5EF4-FFF2-40B4-BE49-F238E27FC236}">
                <a16:creationId xmlns:a16="http://schemas.microsoft.com/office/drawing/2014/main" id="{F1B3B704-3D89-3ACB-AFEB-1267CD230BF5}"/>
              </a:ext>
            </a:extLst>
          </p:cNvPr>
          <p:cNvSpPr/>
          <p:nvPr/>
        </p:nvSpPr>
        <p:spPr>
          <a:xfrm>
            <a:off x="6400799" y="4711518"/>
            <a:ext cx="999682" cy="313122"/>
          </a:xfrm>
          <a:prstGeom prst="ellipse">
            <a:avLst/>
          </a:prstGeom>
          <a:ln>
            <a:solidFill>
              <a:schemeClr val="bg2"/>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solidFill>
                <a:schemeClr val="bg2"/>
              </a:solidFill>
              <a:latin typeface="Lato" panose="020F0502020204030203" pitchFamily="34" charset="0"/>
              <a:ea typeface="Lato" panose="020F0502020204030203" pitchFamily="34" charset="0"/>
              <a:cs typeface="Lato" panose="020F0502020204030203" pitchFamily="34" charset="0"/>
            </a:endParaRPr>
          </a:p>
        </p:txBody>
      </p:sp>
      <p:sp>
        <p:nvSpPr>
          <p:cNvPr id="8" name="Isosceles Triangle 7">
            <a:extLst>
              <a:ext uri="{FF2B5EF4-FFF2-40B4-BE49-F238E27FC236}">
                <a16:creationId xmlns:a16="http://schemas.microsoft.com/office/drawing/2014/main" id="{8814E3AF-1977-558D-12C8-BC126E6FAB44}"/>
              </a:ext>
            </a:extLst>
          </p:cNvPr>
          <p:cNvSpPr/>
          <p:nvPr/>
        </p:nvSpPr>
        <p:spPr>
          <a:xfrm rot="11118696">
            <a:off x="6480787" y="1295970"/>
            <a:ext cx="999574" cy="1774471"/>
          </a:xfrm>
          <a:prstGeom prst="triangle">
            <a:avLst>
              <a:gd name="adj" fmla="val 49526"/>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latin typeface="Lato" panose="020F0502020204030203" pitchFamily="34" charset="0"/>
              <a:ea typeface="Lato" panose="020F0502020204030203" pitchFamily="34" charset="0"/>
              <a:cs typeface="Lato" panose="020F0502020204030203" pitchFamily="34" charset="0"/>
            </a:endParaRPr>
          </a:p>
        </p:txBody>
      </p:sp>
      <p:sp>
        <p:nvSpPr>
          <p:cNvPr id="9" name="Oval 8">
            <a:extLst>
              <a:ext uri="{FF2B5EF4-FFF2-40B4-BE49-F238E27FC236}">
                <a16:creationId xmlns:a16="http://schemas.microsoft.com/office/drawing/2014/main" id="{CFAA9207-AAAA-840D-94E4-0E0D8A6A0F5E}"/>
              </a:ext>
            </a:extLst>
          </p:cNvPr>
          <p:cNvSpPr/>
          <p:nvPr/>
        </p:nvSpPr>
        <p:spPr>
          <a:xfrm rot="11118696">
            <a:off x="6569098" y="1152291"/>
            <a:ext cx="990323" cy="313122"/>
          </a:xfrm>
          <a:prstGeom prst="ellipse">
            <a:avLst/>
          </a:prstGeom>
          <a:ln>
            <a:solidFill>
              <a:schemeClr val="bg2"/>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solidFill>
                <a:schemeClr val="bg2"/>
              </a:solidFill>
              <a:latin typeface="Lato" panose="020F0502020204030203" pitchFamily="34" charset="0"/>
              <a:ea typeface="Lato" panose="020F0502020204030203" pitchFamily="34" charset="0"/>
              <a:cs typeface="Lato" panose="020F0502020204030203" pitchFamily="34" charset="0"/>
            </a:endParaRPr>
          </a:p>
        </p:txBody>
      </p:sp>
      <p:sp>
        <p:nvSpPr>
          <p:cNvPr id="10" name="Oval 9">
            <a:extLst>
              <a:ext uri="{FF2B5EF4-FFF2-40B4-BE49-F238E27FC236}">
                <a16:creationId xmlns:a16="http://schemas.microsoft.com/office/drawing/2014/main" id="{484A0DD6-A72B-C3DE-C529-36D6CA8B8743}"/>
              </a:ext>
            </a:extLst>
          </p:cNvPr>
          <p:cNvSpPr/>
          <p:nvPr/>
        </p:nvSpPr>
        <p:spPr>
          <a:xfrm>
            <a:off x="4966810" y="1198546"/>
            <a:ext cx="3749040" cy="374904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Block Arc 10">
            <a:extLst>
              <a:ext uri="{FF2B5EF4-FFF2-40B4-BE49-F238E27FC236}">
                <a16:creationId xmlns:a16="http://schemas.microsoft.com/office/drawing/2014/main" id="{58B99082-30DA-ABC1-007E-D89F1FD15CA3}"/>
              </a:ext>
            </a:extLst>
          </p:cNvPr>
          <p:cNvSpPr/>
          <p:nvPr/>
        </p:nvSpPr>
        <p:spPr>
          <a:xfrm rot="16200000">
            <a:off x="4924528" y="1146292"/>
            <a:ext cx="3866941" cy="3889752"/>
          </a:xfrm>
          <a:prstGeom prst="blockArc">
            <a:avLst>
              <a:gd name="adj1" fmla="val 11700508"/>
              <a:gd name="adj2" fmla="val 21002873"/>
              <a:gd name="adj3" fmla="val 2987"/>
            </a:avLst>
          </a:prstGeom>
          <a:solidFill>
            <a:schemeClr val="accent3">
              <a:alpha val="34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US">
              <a:solidFill>
                <a:schemeClr val="tx1"/>
              </a:solidFill>
            </a:endParaRPr>
          </a:p>
        </p:txBody>
      </p:sp>
      <p:sp>
        <p:nvSpPr>
          <p:cNvPr id="12" name="Block Arc 11">
            <a:extLst>
              <a:ext uri="{FF2B5EF4-FFF2-40B4-BE49-F238E27FC236}">
                <a16:creationId xmlns:a16="http://schemas.microsoft.com/office/drawing/2014/main" id="{7627A637-1F9A-748C-D0B9-86B7189DC6F3}"/>
              </a:ext>
            </a:extLst>
          </p:cNvPr>
          <p:cNvSpPr/>
          <p:nvPr/>
        </p:nvSpPr>
        <p:spPr>
          <a:xfrm rot="5400000">
            <a:off x="4924528" y="1146295"/>
            <a:ext cx="3866941" cy="3889753"/>
          </a:xfrm>
          <a:prstGeom prst="blockArc">
            <a:avLst>
              <a:gd name="adj1" fmla="val 12191536"/>
              <a:gd name="adj2" fmla="val 20522116"/>
              <a:gd name="adj3" fmla="val 3577"/>
            </a:avLst>
          </a:prstGeom>
          <a:solidFill>
            <a:schemeClr val="accent3">
              <a:alpha val="34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US">
              <a:solidFill>
                <a:schemeClr val="tx1"/>
              </a:solidFill>
            </a:endParaRPr>
          </a:p>
        </p:txBody>
      </p:sp>
      <p:cxnSp>
        <p:nvCxnSpPr>
          <p:cNvPr id="15" name="Straight Connector 14">
            <a:extLst>
              <a:ext uri="{FF2B5EF4-FFF2-40B4-BE49-F238E27FC236}">
                <a16:creationId xmlns:a16="http://schemas.microsoft.com/office/drawing/2014/main" id="{C8966A20-6C58-69B3-928F-4348922D9284}"/>
              </a:ext>
            </a:extLst>
          </p:cNvPr>
          <p:cNvCxnSpPr>
            <a:cxnSpLocks/>
            <a:stCxn id="9" idx="6"/>
          </p:cNvCxnSpPr>
          <p:nvPr/>
        </p:nvCxnSpPr>
        <p:spPr>
          <a:xfrm>
            <a:off x="6571224" y="1263014"/>
            <a:ext cx="493035" cy="57264"/>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58C7CDC-EEBB-6A33-D788-F1DE022502CF}"/>
              </a:ext>
            </a:extLst>
          </p:cNvPr>
          <p:cNvCxnSpPr>
            <a:cxnSpLocks/>
            <a:stCxn id="7" idx="2"/>
          </p:cNvCxnSpPr>
          <p:nvPr/>
        </p:nvCxnSpPr>
        <p:spPr>
          <a:xfrm flipV="1">
            <a:off x="6400799" y="4852359"/>
            <a:ext cx="499840" cy="1572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74FFB88A-15BC-CEFE-2461-4C5BB8B8CC90}"/>
              </a:ext>
            </a:extLst>
          </p:cNvPr>
          <p:cNvSpPr txBox="1"/>
          <p:nvPr/>
        </p:nvSpPr>
        <p:spPr>
          <a:xfrm>
            <a:off x="7262475" y="1979646"/>
            <a:ext cx="435880" cy="292388"/>
          </a:xfrm>
          <a:prstGeom prst="rect">
            <a:avLst/>
          </a:prstGeom>
          <a:noFill/>
        </p:spPr>
        <p:txBody>
          <a:bodyPr wrap="square" rtlCol="0">
            <a:spAutoFit/>
          </a:bodyPr>
          <a:lstStyle/>
          <a:p>
            <a:r>
              <a:rPr lang="en-US" sz="1300" dirty="0">
                <a:solidFill>
                  <a:schemeClr val="bg2"/>
                </a:solidFill>
                <a:latin typeface="Lato" panose="020F0502020204030203" pitchFamily="34" charset="0"/>
                <a:ea typeface="Lato" panose="020F0502020204030203" pitchFamily="34" charset="0"/>
                <a:cs typeface="Lato" panose="020F0502020204030203" pitchFamily="34" charset="0"/>
              </a:rPr>
              <a:t>r</a:t>
            </a:r>
          </a:p>
        </p:txBody>
      </p:sp>
      <p:sp>
        <p:nvSpPr>
          <p:cNvPr id="20" name="TextBox 19">
            <a:extLst>
              <a:ext uri="{FF2B5EF4-FFF2-40B4-BE49-F238E27FC236}">
                <a16:creationId xmlns:a16="http://schemas.microsoft.com/office/drawing/2014/main" id="{A934944D-B7CB-3651-3177-841E6E658A38}"/>
              </a:ext>
            </a:extLst>
          </p:cNvPr>
          <p:cNvSpPr txBox="1"/>
          <p:nvPr/>
        </p:nvSpPr>
        <p:spPr>
          <a:xfrm>
            <a:off x="7121415" y="3748119"/>
            <a:ext cx="435880" cy="292388"/>
          </a:xfrm>
          <a:prstGeom prst="rect">
            <a:avLst/>
          </a:prstGeom>
          <a:noFill/>
        </p:spPr>
        <p:txBody>
          <a:bodyPr wrap="square" rtlCol="0">
            <a:spAutoFit/>
          </a:bodyPr>
          <a:lstStyle/>
          <a:p>
            <a:r>
              <a:rPr lang="en-US" sz="1300" dirty="0">
                <a:solidFill>
                  <a:schemeClr val="bg2"/>
                </a:solidFill>
                <a:latin typeface="Lato" panose="020F0502020204030203" pitchFamily="34" charset="0"/>
                <a:ea typeface="Lato" panose="020F0502020204030203" pitchFamily="34" charset="0"/>
                <a:cs typeface="Lato" panose="020F0502020204030203" pitchFamily="34" charset="0"/>
              </a:rPr>
              <a:t>r</a:t>
            </a:r>
          </a:p>
        </p:txBody>
      </p:sp>
      <p:cxnSp>
        <p:nvCxnSpPr>
          <p:cNvPr id="22" name="Straight Arrow Connector 21">
            <a:extLst>
              <a:ext uri="{FF2B5EF4-FFF2-40B4-BE49-F238E27FC236}">
                <a16:creationId xmlns:a16="http://schemas.microsoft.com/office/drawing/2014/main" id="{4D83A020-05C4-DDCA-94F6-912F1A3AA9FC}"/>
              </a:ext>
            </a:extLst>
          </p:cNvPr>
          <p:cNvCxnSpPr>
            <a:stCxn id="8" idx="0"/>
          </p:cNvCxnSpPr>
          <p:nvPr/>
        </p:nvCxnSpPr>
        <p:spPr>
          <a:xfrm flipH="1">
            <a:off x="6900640" y="3067070"/>
            <a:ext cx="2518" cy="1793178"/>
          </a:xfrm>
          <a:prstGeom prst="straightConnector1">
            <a:avLst/>
          </a:prstGeom>
          <a:ln>
            <a:solidFill>
              <a:schemeClr val="bg2"/>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31851843-FD40-0A69-34B2-A1199F0949D6}"/>
              </a:ext>
            </a:extLst>
          </p:cNvPr>
          <p:cNvCxnSpPr>
            <a:cxnSpLocks/>
            <a:stCxn id="8" idx="0"/>
          </p:cNvCxnSpPr>
          <p:nvPr/>
        </p:nvCxnSpPr>
        <p:spPr>
          <a:xfrm flipV="1">
            <a:off x="6903158" y="1308852"/>
            <a:ext cx="161101" cy="1758218"/>
          </a:xfrm>
          <a:prstGeom prst="straightConnector1">
            <a:avLst/>
          </a:prstGeom>
          <a:ln>
            <a:solidFill>
              <a:schemeClr val="bg2"/>
            </a:solidFill>
            <a:prstDash val="sysDot"/>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26" name="TextBox 25">
                <a:extLst>
                  <a:ext uri="{FF2B5EF4-FFF2-40B4-BE49-F238E27FC236}">
                    <a16:creationId xmlns:a16="http://schemas.microsoft.com/office/drawing/2014/main" id="{514C24D5-E88B-9226-D627-5FAF696AEEDE}"/>
                  </a:ext>
                </a:extLst>
              </p:cNvPr>
              <p:cNvSpPr txBox="1"/>
              <p:nvPr/>
            </p:nvSpPr>
            <p:spPr>
              <a:xfrm rot="429762">
                <a:off x="6620228" y="1231680"/>
                <a:ext cx="560823" cy="246221"/>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sz="1000" b="0" i="1" dirty="0" smtClean="0">
                          <a:solidFill>
                            <a:schemeClr val="bg2"/>
                          </a:solidFill>
                          <a:latin typeface="Cambria Math" panose="02040503050406030204" pitchFamily="18" charset="0"/>
                          <a:ea typeface="Lato" panose="020F0502020204030203" pitchFamily="34" charset="0"/>
                          <a:cs typeface="Lato" panose="020F0502020204030203" pitchFamily="34" charset="0"/>
                        </a:rPr>
                        <m:t>2</m:t>
                      </m:r>
                      <m:sSub>
                        <m:sSubPr>
                          <m:ctrlPr>
                            <a:rPr lang="en-US" sz="1000" i="1" dirty="0" smtClean="0">
                              <a:solidFill>
                                <a:schemeClr val="bg2"/>
                              </a:solidFill>
                              <a:latin typeface="Cambria Math" panose="02040503050406030204" pitchFamily="18" charset="0"/>
                              <a:ea typeface="Lato" panose="020F0502020204030203" pitchFamily="34" charset="0"/>
                              <a:cs typeface="Lato" panose="020F0502020204030203" pitchFamily="34" charset="0"/>
                            </a:rPr>
                          </m:ctrlPr>
                        </m:sSubPr>
                        <m:e>
                          <m:r>
                            <a:rPr lang="en-US" sz="1000" b="0" i="1" dirty="0" smtClean="0">
                              <a:solidFill>
                                <a:schemeClr val="bg2"/>
                              </a:solidFill>
                              <a:latin typeface="Cambria Math" panose="02040503050406030204" pitchFamily="18" charset="0"/>
                              <a:ea typeface="Lato" panose="020F0502020204030203" pitchFamily="34" charset="0"/>
                              <a:cs typeface="Lato" panose="020F0502020204030203" pitchFamily="34" charset="0"/>
                            </a:rPr>
                            <m:t>𝑅</m:t>
                          </m:r>
                        </m:e>
                        <m:sub>
                          <m:r>
                            <a:rPr lang="en-US" sz="1000" b="0" i="1" dirty="0" smtClean="0">
                              <a:solidFill>
                                <a:schemeClr val="bg2"/>
                              </a:solidFill>
                              <a:latin typeface="Cambria Math" panose="02040503050406030204" pitchFamily="18" charset="0"/>
                              <a:ea typeface="Lato" panose="020F0502020204030203" pitchFamily="34" charset="0"/>
                              <a:cs typeface="Lato" panose="020F0502020204030203" pitchFamily="34" charset="0"/>
                            </a:rPr>
                            <m:t>𝑀</m:t>
                          </m:r>
                        </m:sub>
                      </m:sSub>
                    </m:oMath>
                  </m:oMathPara>
                </a14:m>
                <a:endParaRPr lang="en-US" sz="1050" dirty="0">
                  <a:solidFill>
                    <a:schemeClr val="bg2"/>
                  </a:solidFill>
                  <a:latin typeface="Lato" panose="020F0502020204030203" pitchFamily="34" charset="0"/>
                  <a:ea typeface="Lato" panose="020F0502020204030203" pitchFamily="34" charset="0"/>
                  <a:cs typeface="Lato" panose="020F0502020204030203" pitchFamily="34" charset="0"/>
                </a:endParaRPr>
              </a:p>
            </p:txBody>
          </p:sp>
        </mc:Choice>
        <mc:Fallback>
          <p:sp>
            <p:nvSpPr>
              <p:cNvPr id="26" name="TextBox 25">
                <a:extLst>
                  <a:ext uri="{FF2B5EF4-FFF2-40B4-BE49-F238E27FC236}">
                    <a16:creationId xmlns:a16="http://schemas.microsoft.com/office/drawing/2014/main" id="{514C24D5-E88B-9226-D627-5FAF696AEEDE}"/>
                  </a:ext>
                </a:extLst>
              </p:cNvPr>
              <p:cNvSpPr txBox="1">
                <a:spLocks noRot="1" noChangeAspect="1" noMove="1" noResize="1" noEditPoints="1" noAdjustHandles="1" noChangeArrowheads="1" noChangeShapeType="1" noTextEdit="1"/>
              </p:cNvSpPr>
              <p:nvPr/>
            </p:nvSpPr>
            <p:spPr>
              <a:xfrm rot="429762">
                <a:off x="6620228" y="1231680"/>
                <a:ext cx="560823" cy="246221"/>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8" name="TextBox 27">
                <a:extLst>
                  <a:ext uri="{FF2B5EF4-FFF2-40B4-BE49-F238E27FC236}">
                    <a16:creationId xmlns:a16="http://schemas.microsoft.com/office/drawing/2014/main" id="{A2D65239-0741-3140-F9C4-D5D90029183B}"/>
                  </a:ext>
                </a:extLst>
              </p:cNvPr>
              <p:cNvSpPr txBox="1"/>
              <p:nvPr/>
            </p:nvSpPr>
            <p:spPr>
              <a:xfrm>
                <a:off x="6485945" y="4674770"/>
                <a:ext cx="531260" cy="215444"/>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sz="800" b="0" i="1" dirty="0" smtClean="0">
                          <a:solidFill>
                            <a:schemeClr val="bg2"/>
                          </a:solidFill>
                          <a:latin typeface="Cambria Math" panose="02040503050406030204" pitchFamily="18" charset="0"/>
                          <a:ea typeface="Lato" panose="020F0502020204030203" pitchFamily="34" charset="0"/>
                          <a:cs typeface="Lato" panose="020F0502020204030203" pitchFamily="34" charset="0"/>
                        </a:rPr>
                        <m:t>2</m:t>
                      </m:r>
                      <m:sSub>
                        <m:sSubPr>
                          <m:ctrlPr>
                            <a:rPr lang="en-US" sz="800" i="1" dirty="0" smtClean="0">
                              <a:solidFill>
                                <a:schemeClr val="bg2"/>
                              </a:solidFill>
                              <a:latin typeface="Cambria Math" panose="02040503050406030204" pitchFamily="18" charset="0"/>
                              <a:ea typeface="Lato" panose="020F0502020204030203" pitchFamily="34" charset="0"/>
                              <a:cs typeface="Lato" panose="020F0502020204030203" pitchFamily="34" charset="0"/>
                            </a:rPr>
                          </m:ctrlPr>
                        </m:sSubPr>
                        <m:e>
                          <m:r>
                            <a:rPr lang="en-US" sz="800" b="0" i="1" dirty="0" smtClean="0">
                              <a:solidFill>
                                <a:schemeClr val="bg2"/>
                              </a:solidFill>
                              <a:latin typeface="Cambria Math" panose="02040503050406030204" pitchFamily="18" charset="0"/>
                              <a:ea typeface="Lato" panose="020F0502020204030203" pitchFamily="34" charset="0"/>
                              <a:cs typeface="Lato" panose="020F0502020204030203" pitchFamily="34" charset="0"/>
                            </a:rPr>
                            <m:t>𝑅</m:t>
                          </m:r>
                        </m:e>
                        <m:sub>
                          <m:r>
                            <a:rPr lang="en-US" sz="800" b="0" i="1" dirty="0" smtClean="0">
                              <a:solidFill>
                                <a:schemeClr val="bg2"/>
                              </a:solidFill>
                              <a:latin typeface="Cambria Math" panose="02040503050406030204" pitchFamily="18" charset="0"/>
                              <a:ea typeface="Lato" panose="020F0502020204030203" pitchFamily="34" charset="0"/>
                              <a:cs typeface="Lato" panose="020F0502020204030203" pitchFamily="34" charset="0"/>
                            </a:rPr>
                            <m:t>𝑀</m:t>
                          </m:r>
                        </m:sub>
                      </m:sSub>
                    </m:oMath>
                  </m:oMathPara>
                </a14:m>
                <a:endParaRPr lang="en-US" sz="800" dirty="0">
                  <a:solidFill>
                    <a:schemeClr val="bg2"/>
                  </a:solidFill>
                  <a:latin typeface="Lato" panose="020F0502020204030203" pitchFamily="34" charset="0"/>
                  <a:ea typeface="Lato" panose="020F0502020204030203" pitchFamily="34" charset="0"/>
                  <a:cs typeface="Lato" panose="020F0502020204030203" pitchFamily="34" charset="0"/>
                </a:endParaRPr>
              </a:p>
            </p:txBody>
          </p:sp>
        </mc:Choice>
        <mc:Fallback>
          <p:sp>
            <p:nvSpPr>
              <p:cNvPr id="28" name="TextBox 27">
                <a:extLst>
                  <a:ext uri="{FF2B5EF4-FFF2-40B4-BE49-F238E27FC236}">
                    <a16:creationId xmlns:a16="http://schemas.microsoft.com/office/drawing/2014/main" id="{A2D65239-0741-3140-F9C4-D5D90029183B}"/>
                  </a:ext>
                </a:extLst>
              </p:cNvPr>
              <p:cNvSpPr txBox="1">
                <a:spLocks noRot="1" noChangeAspect="1" noMove="1" noResize="1" noEditPoints="1" noAdjustHandles="1" noChangeArrowheads="1" noChangeShapeType="1" noTextEdit="1"/>
              </p:cNvSpPr>
              <p:nvPr/>
            </p:nvSpPr>
            <p:spPr>
              <a:xfrm>
                <a:off x="6485945" y="4674770"/>
                <a:ext cx="531260" cy="215444"/>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45B58033-9E1F-02C2-C449-DFA4D0FE57A2}"/>
                  </a:ext>
                </a:extLst>
              </p:cNvPr>
              <p:cNvSpPr txBox="1"/>
              <p:nvPr/>
            </p:nvSpPr>
            <p:spPr>
              <a:xfrm rot="429762">
                <a:off x="6953112" y="1782418"/>
                <a:ext cx="265161" cy="2616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100" i="1" dirty="0" smtClean="0">
                          <a:solidFill>
                            <a:schemeClr val="bg2"/>
                          </a:solidFill>
                          <a:latin typeface="Cambria Math" panose="02040503050406030204" pitchFamily="18" charset="0"/>
                          <a:ea typeface="Cambria Math" panose="02040503050406030204" pitchFamily="18" charset="0"/>
                          <a:cs typeface="Lato" panose="020F0502020204030203" pitchFamily="34" charset="0"/>
                        </a:rPr>
                        <m:t>𝛾</m:t>
                      </m:r>
                    </m:oMath>
                  </m:oMathPara>
                </a14:m>
                <a:endParaRPr lang="en-US" sz="1100" dirty="0">
                  <a:solidFill>
                    <a:schemeClr val="bg2"/>
                  </a:solidFill>
                  <a:latin typeface="Lato" panose="020F0502020204030203" pitchFamily="34" charset="0"/>
                  <a:ea typeface="Lato" panose="020F0502020204030203" pitchFamily="34" charset="0"/>
                  <a:cs typeface="Lato" panose="020F0502020204030203" pitchFamily="34" charset="0"/>
                </a:endParaRPr>
              </a:p>
            </p:txBody>
          </p:sp>
        </mc:Choice>
        <mc:Fallback xmlns="">
          <p:sp>
            <p:nvSpPr>
              <p:cNvPr id="29" name="TextBox 28">
                <a:extLst>
                  <a:ext uri="{FF2B5EF4-FFF2-40B4-BE49-F238E27FC236}">
                    <a16:creationId xmlns:a16="http://schemas.microsoft.com/office/drawing/2014/main" id="{45B58033-9E1F-02C2-C449-DFA4D0FE57A2}"/>
                  </a:ext>
                </a:extLst>
              </p:cNvPr>
              <p:cNvSpPr txBox="1">
                <a:spLocks noRot="1" noChangeAspect="1" noMove="1" noResize="1" noEditPoints="1" noAdjustHandles="1" noChangeArrowheads="1" noChangeShapeType="1" noTextEdit="1"/>
              </p:cNvSpPr>
              <p:nvPr/>
            </p:nvSpPr>
            <p:spPr>
              <a:xfrm rot="429762">
                <a:off x="6953112" y="1782418"/>
                <a:ext cx="265161" cy="26161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456463CE-7A80-AA1F-5523-C3E65D7FD56D}"/>
                  </a:ext>
                </a:extLst>
              </p:cNvPr>
              <p:cNvSpPr txBox="1"/>
              <p:nvPr/>
            </p:nvSpPr>
            <p:spPr>
              <a:xfrm>
                <a:off x="6847993" y="3889987"/>
                <a:ext cx="265161" cy="2616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100" i="1" dirty="0" smtClean="0">
                          <a:solidFill>
                            <a:schemeClr val="bg2"/>
                          </a:solidFill>
                          <a:latin typeface="Cambria Math" panose="02040503050406030204" pitchFamily="18" charset="0"/>
                          <a:ea typeface="Cambria Math" panose="02040503050406030204" pitchFamily="18" charset="0"/>
                          <a:cs typeface="Lato" panose="020F0502020204030203" pitchFamily="34" charset="0"/>
                        </a:rPr>
                        <m:t>𝛾</m:t>
                      </m:r>
                    </m:oMath>
                  </m:oMathPara>
                </a14:m>
                <a:endParaRPr lang="en-US" sz="1100" dirty="0">
                  <a:solidFill>
                    <a:schemeClr val="bg2"/>
                  </a:solidFill>
                  <a:latin typeface="Lato" panose="020F0502020204030203" pitchFamily="34" charset="0"/>
                  <a:ea typeface="Lato" panose="020F0502020204030203" pitchFamily="34" charset="0"/>
                  <a:cs typeface="Lato" panose="020F0502020204030203" pitchFamily="34" charset="0"/>
                </a:endParaRPr>
              </a:p>
            </p:txBody>
          </p:sp>
        </mc:Choice>
        <mc:Fallback xmlns="">
          <p:sp>
            <p:nvSpPr>
              <p:cNvPr id="30" name="TextBox 29">
                <a:extLst>
                  <a:ext uri="{FF2B5EF4-FFF2-40B4-BE49-F238E27FC236}">
                    <a16:creationId xmlns:a16="http://schemas.microsoft.com/office/drawing/2014/main" id="{456463CE-7A80-AA1F-5523-C3E65D7FD56D}"/>
                  </a:ext>
                </a:extLst>
              </p:cNvPr>
              <p:cNvSpPr txBox="1">
                <a:spLocks noRot="1" noChangeAspect="1" noMove="1" noResize="1" noEditPoints="1" noAdjustHandles="1" noChangeArrowheads="1" noChangeShapeType="1" noTextEdit="1"/>
              </p:cNvSpPr>
              <p:nvPr/>
            </p:nvSpPr>
            <p:spPr>
              <a:xfrm>
                <a:off x="6847993" y="3889987"/>
                <a:ext cx="265161" cy="261610"/>
              </a:xfrm>
              <a:prstGeom prst="rect">
                <a:avLst/>
              </a:prstGeom>
              <a:blipFill>
                <a:blip r:embed="rId6"/>
                <a:stretch>
                  <a:fillRect/>
                </a:stretch>
              </a:blipFill>
            </p:spPr>
            <p:txBody>
              <a:bodyPr/>
              <a:lstStyle/>
              <a:p>
                <a:r>
                  <a:rPr lang="en-US">
                    <a:noFill/>
                  </a:rPr>
                  <a:t> </a:t>
                </a:r>
              </a:p>
            </p:txBody>
          </p:sp>
        </mc:Fallback>
      </mc:AlternateContent>
      <p:cxnSp>
        <p:nvCxnSpPr>
          <p:cNvPr id="32" name="Straight Arrow Connector 31">
            <a:extLst>
              <a:ext uri="{FF2B5EF4-FFF2-40B4-BE49-F238E27FC236}">
                <a16:creationId xmlns:a16="http://schemas.microsoft.com/office/drawing/2014/main" id="{E8522307-D6FE-5E84-AF7B-74521D853BFF}"/>
              </a:ext>
            </a:extLst>
          </p:cNvPr>
          <p:cNvCxnSpPr/>
          <p:nvPr/>
        </p:nvCxnSpPr>
        <p:spPr>
          <a:xfrm flipV="1">
            <a:off x="3818686" y="3212245"/>
            <a:ext cx="1094436" cy="5780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88943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CD0898-3D94-7C0E-7EB8-9138F9F749B6}"/>
              </a:ext>
            </a:extLst>
          </p:cNvPr>
          <p:cNvSpPr>
            <a:spLocks noGrp="1"/>
          </p:cNvSpPr>
          <p:nvPr>
            <p:ph type="title"/>
          </p:nvPr>
        </p:nvSpPr>
        <p:spPr/>
        <p:txBody>
          <a:bodyPr>
            <a:normAutofit fontScale="90000"/>
          </a:bodyPr>
          <a:lstStyle/>
          <a:p>
            <a:r>
              <a:rPr lang="en-US" dirty="0"/>
              <a:t>Calorimeter Comparison</a:t>
            </a:r>
          </a:p>
        </p:txBody>
      </p:sp>
      <p:cxnSp>
        <p:nvCxnSpPr>
          <p:cNvPr id="6" name="Straight Connector 5">
            <a:extLst>
              <a:ext uri="{FF2B5EF4-FFF2-40B4-BE49-F238E27FC236}">
                <a16:creationId xmlns:a16="http://schemas.microsoft.com/office/drawing/2014/main" id="{48143D11-9C88-5DCC-5A0F-D39B3D3B8C6E}"/>
              </a:ext>
            </a:extLst>
          </p:cNvPr>
          <p:cNvCxnSpPr/>
          <p:nvPr/>
        </p:nvCxnSpPr>
        <p:spPr>
          <a:xfrm>
            <a:off x="633274" y="2885087"/>
            <a:ext cx="204123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66CF3AC-679E-A8B3-7779-77A1D9399D25}"/>
              </a:ext>
            </a:extLst>
          </p:cNvPr>
          <p:cNvCxnSpPr/>
          <p:nvPr/>
        </p:nvCxnSpPr>
        <p:spPr>
          <a:xfrm flipV="1">
            <a:off x="633274" y="2164650"/>
            <a:ext cx="1768763" cy="720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4440588-D8FD-5DBC-C34A-DCDA53619DDC}"/>
              </a:ext>
            </a:extLst>
          </p:cNvPr>
          <p:cNvCxnSpPr/>
          <p:nvPr/>
        </p:nvCxnSpPr>
        <p:spPr>
          <a:xfrm>
            <a:off x="2402037" y="2164650"/>
            <a:ext cx="272473" cy="720437"/>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97DE259-6A63-F355-C6DB-EED9727E4242}"/>
              </a:ext>
            </a:extLst>
          </p:cNvPr>
          <p:cNvSpPr txBox="1"/>
          <p:nvPr/>
        </p:nvSpPr>
        <p:spPr>
          <a:xfrm>
            <a:off x="1384799" y="2878367"/>
            <a:ext cx="1274618" cy="307777"/>
          </a:xfrm>
          <a:prstGeom prst="rect">
            <a:avLst/>
          </a:prstGeom>
          <a:noFill/>
        </p:spPr>
        <p:txBody>
          <a:bodyPr wrap="square" rtlCol="0">
            <a:spAutoFit/>
          </a:bodyPr>
          <a:lstStyle/>
          <a:p>
            <a:r>
              <a:rPr lang="en-US" dirty="0">
                <a:solidFill>
                  <a:schemeClr val="bg2"/>
                </a:solidFill>
                <a:latin typeface="Lato" panose="020F0502020204030203" pitchFamily="34" charset="0"/>
                <a:ea typeface="Lato" panose="020F0502020204030203" pitchFamily="34" charset="0"/>
                <a:cs typeface="Lato" panose="020F0502020204030203" pitchFamily="34" charset="0"/>
              </a:rPr>
              <a:t>26 cm</a:t>
            </a:r>
          </a:p>
        </p:txBody>
      </p:sp>
      <p:sp>
        <p:nvSpPr>
          <p:cNvPr id="19" name="TextBox 18">
            <a:extLst>
              <a:ext uri="{FF2B5EF4-FFF2-40B4-BE49-F238E27FC236}">
                <a16:creationId xmlns:a16="http://schemas.microsoft.com/office/drawing/2014/main" id="{B106ED86-0424-B140-777B-A733E2C450C7}"/>
              </a:ext>
            </a:extLst>
          </p:cNvPr>
          <p:cNvSpPr txBox="1"/>
          <p:nvPr/>
        </p:nvSpPr>
        <p:spPr>
          <a:xfrm rot="20254566">
            <a:off x="1147093" y="2111013"/>
            <a:ext cx="1274618" cy="307777"/>
          </a:xfrm>
          <a:prstGeom prst="rect">
            <a:avLst/>
          </a:prstGeom>
          <a:noFill/>
        </p:spPr>
        <p:txBody>
          <a:bodyPr wrap="square" rtlCol="0">
            <a:spAutoFit/>
          </a:bodyPr>
          <a:lstStyle/>
          <a:p>
            <a:r>
              <a:rPr lang="en-US" dirty="0">
                <a:solidFill>
                  <a:schemeClr val="bg2"/>
                </a:solidFill>
                <a:latin typeface="Lato" panose="020F0502020204030203" pitchFamily="34" charset="0"/>
                <a:ea typeface="Lato" panose="020F0502020204030203" pitchFamily="34" charset="0"/>
                <a:cs typeface="Lato" panose="020F0502020204030203" pitchFamily="34" charset="0"/>
              </a:rPr>
              <a:t>26 cm</a:t>
            </a:r>
          </a:p>
        </p:txBody>
      </p:sp>
      <p:sp>
        <p:nvSpPr>
          <p:cNvPr id="20" name="TextBox 19">
            <a:extLst>
              <a:ext uri="{FF2B5EF4-FFF2-40B4-BE49-F238E27FC236}">
                <a16:creationId xmlns:a16="http://schemas.microsoft.com/office/drawing/2014/main" id="{B3DCF2AB-B4B3-4AB9-3CBB-FA6F6CB3EDF7}"/>
              </a:ext>
            </a:extLst>
          </p:cNvPr>
          <p:cNvSpPr txBox="1"/>
          <p:nvPr/>
        </p:nvSpPr>
        <p:spPr>
          <a:xfrm rot="4098663">
            <a:off x="2173438" y="2550810"/>
            <a:ext cx="1274618" cy="307777"/>
          </a:xfrm>
          <a:prstGeom prst="rect">
            <a:avLst/>
          </a:prstGeom>
          <a:noFill/>
        </p:spPr>
        <p:txBody>
          <a:bodyPr wrap="square" rtlCol="0">
            <a:spAutoFit/>
          </a:bodyPr>
          <a:lstStyle/>
          <a:p>
            <a:r>
              <a:rPr lang="en-US" dirty="0">
                <a:solidFill>
                  <a:schemeClr val="bg2"/>
                </a:solidFill>
                <a:latin typeface="Lato" panose="020F0502020204030203" pitchFamily="34" charset="0"/>
                <a:ea typeface="Lato" panose="020F0502020204030203" pitchFamily="34" charset="0"/>
                <a:cs typeface="Lato" panose="020F0502020204030203" pitchFamily="34" charset="0"/>
              </a:rPr>
              <a:t>14.0 cm</a:t>
            </a:r>
          </a:p>
        </p:txBody>
      </p:sp>
      <p:sp>
        <p:nvSpPr>
          <p:cNvPr id="21" name="TextBox 20">
            <a:extLst>
              <a:ext uri="{FF2B5EF4-FFF2-40B4-BE49-F238E27FC236}">
                <a16:creationId xmlns:a16="http://schemas.microsoft.com/office/drawing/2014/main" id="{3AF54387-72C3-F54F-0697-B4171068E1C2}"/>
              </a:ext>
            </a:extLst>
          </p:cNvPr>
          <p:cNvSpPr txBox="1"/>
          <p:nvPr/>
        </p:nvSpPr>
        <p:spPr>
          <a:xfrm>
            <a:off x="997942" y="2620783"/>
            <a:ext cx="1274618" cy="307777"/>
          </a:xfrm>
          <a:prstGeom prst="rect">
            <a:avLst/>
          </a:prstGeom>
          <a:noFill/>
        </p:spPr>
        <p:txBody>
          <a:bodyPr wrap="square" rtlCol="0">
            <a:spAutoFit/>
          </a:bodyPr>
          <a:lstStyle/>
          <a:p>
            <a:r>
              <a:rPr lang="en-US" dirty="0">
                <a:solidFill>
                  <a:schemeClr val="bg2"/>
                </a:solidFill>
                <a:latin typeface="Lato" panose="020F0502020204030203" pitchFamily="34" charset="0"/>
                <a:ea typeface="Lato" panose="020F0502020204030203" pitchFamily="34" charset="0"/>
                <a:cs typeface="Lato" panose="020F0502020204030203" pitchFamily="34" charset="0"/>
              </a:rPr>
              <a:t>31.24°</a:t>
            </a:r>
          </a:p>
        </p:txBody>
      </p:sp>
      <p:cxnSp>
        <p:nvCxnSpPr>
          <p:cNvPr id="22" name="Straight Connector 21">
            <a:extLst>
              <a:ext uri="{FF2B5EF4-FFF2-40B4-BE49-F238E27FC236}">
                <a16:creationId xmlns:a16="http://schemas.microsoft.com/office/drawing/2014/main" id="{EE408238-5D3F-B15C-A26A-BFDDE5BD73CB}"/>
              </a:ext>
            </a:extLst>
          </p:cNvPr>
          <p:cNvCxnSpPr/>
          <p:nvPr/>
        </p:nvCxnSpPr>
        <p:spPr>
          <a:xfrm>
            <a:off x="3374813" y="2885088"/>
            <a:ext cx="204123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0865CF94-4C1F-FEB1-226E-BB285D588391}"/>
              </a:ext>
            </a:extLst>
          </p:cNvPr>
          <p:cNvCxnSpPr/>
          <p:nvPr/>
        </p:nvCxnSpPr>
        <p:spPr>
          <a:xfrm flipV="1">
            <a:off x="3374813" y="2164651"/>
            <a:ext cx="1768763" cy="720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1784E10-E436-E09D-9323-B4944A3B86E4}"/>
              </a:ext>
            </a:extLst>
          </p:cNvPr>
          <p:cNvCxnSpPr/>
          <p:nvPr/>
        </p:nvCxnSpPr>
        <p:spPr>
          <a:xfrm>
            <a:off x="5143576" y="2164651"/>
            <a:ext cx="272473" cy="720437"/>
          </a:xfrm>
          <a:prstGeom prst="line">
            <a:avLst/>
          </a:prstGeom>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DB8F28C6-DEE7-4CA6-0E58-7CB846A08A10}"/>
              </a:ext>
            </a:extLst>
          </p:cNvPr>
          <p:cNvSpPr txBox="1"/>
          <p:nvPr/>
        </p:nvSpPr>
        <p:spPr>
          <a:xfrm>
            <a:off x="4126338" y="2878368"/>
            <a:ext cx="1274618" cy="307777"/>
          </a:xfrm>
          <a:prstGeom prst="rect">
            <a:avLst/>
          </a:prstGeom>
          <a:noFill/>
        </p:spPr>
        <p:txBody>
          <a:bodyPr wrap="square" rtlCol="0">
            <a:spAutoFit/>
          </a:bodyPr>
          <a:lstStyle/>
          <a:p>
            <a:r>
              <a:rPr lang="en-US" dirty="0">
                <a:solidFill>
                  <a:schemeClr val="bg2"/>
                </a:solidFill>
                <a:latin typeface="Lato" panose="020F0502020204030203" pitchFamily="34" charset="0"/>
                <a:ea typeface="Lato" panose="020F0502020204030203" pitchFamily="34" charset="0"/>
                <a:cs typeface="Lato" panose="020F0502020204030203" pitchFamily="34" charset="0"/>
              </a:rPr>
              <a:t>15 cm</a:t>
            </a:r>
          </a:p>
        </p:txBody>
      </p:sp>
      <p:sp>
        <p:nvSpPr>
          <p:cNvPr id="26" name="TextBox 25">
            <a:extLst>
              <a:ext uri="{FF2B5EF4-FFF2-40B4-BE49-F238E27FC236}">
                <a16:creationId xmlns:a16="http://schemas.microsoft.com/office/drawing/2014/main" id="{79714290-67AF-7754-8C17-350448802A5F}"/>
              </a:ext>
            </a:extLst>
          </p:cNvPr>
          <p:cNvSpPr txBox="1"/>
          <p:nvPr/>
        </p:nvSpPr>
        <p:spPr>
          <a:xfrm rot="20254566">
            <a:off x="3888632" y="2111014"/>
            <a:ext cx="1274618" cy="307777"/>
          </a:xfrm>
          <a:prstGeom prst="rect">
            <a:avLst/>
          </a:prstGeom>
          <a:noFill/>
        </p:spPr>
        <p:txBody>
          <a:bodyPr wrap="square" rtlCol="0">
            <a:spAutoFit/>
          </a:bodyPr>
          <a:lstStyle/>
          <a:p>
            <a:r>
              <a:rPr lang="en-US" dirty="0">
                <a:solidFill>
                  <a:schemeClr val="bg2"/>
                </a:solidFill>
                <a:latin typeface="Lato" panose="020F0502020204030203" pitchFamily="34" charset="0"/>
                <a:ea typeface="Lato" panose="020F0502020204030203" pitchFamily="34" charset="0"/>
                <a:cs typeface="Lato" panose="020F0502020204030203" pitchFamily="34" charset="0"/>
              </a:rPr>
              <a:t>15 cm</a:t>
            </a:r>
          </a:p>
        </p:txBody>
      </p:sp>
      <p:sp>
        <p:nvSpPr>
          <p:cNvPr id="27" name="TextBox 26">
            <a:extLst>
              <a:ext uri="{FF2B5EF4-FFF2-40B4-BE49-F238E27FC236}">
                <a16:creationId xmlns:a16="http://schemas.microsoft.com/office/drawing/2014/main" id="{B0C3D216-BF24-1087-4296-C0C585D9E1BF}"/>
              </a:ext>
            </a:extLst>
          </p:cNvPr>
          <p:cNvSpPr txBox="1"/>
          <p:nvPr/>
        </p:nvSpPr>
        <p:spPr>
          <a:xfrm rot="4098663">
            <a:off x="4914977" y="2550811"/>
            <a:ext cx="1274618" cy="307777"/>
          </a:xfrm>
          <a:prstGeom prst="rect">
            <a:avLst/>
          </a:prstGeom>
          <a:noFill/>
        </p:spPr>
        <p:txBody>
          <a:bodyPr wrap="square" rtlCol="0">
            <a:spAutoFit/>
          </a:bodyPr>
          <a:lstStyle/>
          <a:p>
            <a:r>
              <a:rPr lang="en-US" dirty="0">
                <a:solidFill>
                  <a:schemeClr val="bg2"/>
                </a:solidFill>
                <a:latin typeface="Lato" panose="020F0502020204030203" pitchFamily="34" charset="0"/>
                <a:ea typeface="Lato" panose="020F0502020204030203" pitchFamily="34" charset="0"/>
                <a:cs typeface="Lato" panose="020F0502020204030203" pitchFamily="34" charset="0"/>
              </a:rPr>
              <a:t>8.28 cm</a:t>
            </a:r>
          </a:p>
        </p:txBody>
      </p:sp>
      <p:sp>
        <p:nvSpPr>
          <p:cNvPr id="28" name="TextBox 27">
            <a:extLst>
              <a:ext uri="{FF2B5EF4-FFF2-40B4-BE49-F238E27FC236}">
                <a16:creationId xmlns:a16="http://schemas.microsoft.com/office/drawing/2014/main" id="{E3517D75-29A7-386C-8C07-37BC2098224B}"/>
              </a:ext>
            </a:extLst>
          </p:cNvPr>
          <p:cNvSpPr txBox="1"/>
          <p:nvPr/>
        </p:nvSpPr>
        <p:spPr>
          <a:xfrm>
            <a:off x="3739481" y="2620784"/>
            <a:ext cx="1274618" cy="307777"/>
          </a:xfrm>
          <a:prstGeom prst="rect">
            <a:avLst/>
          </a:prstGeom>
          <a:noFill/>
        </p:spPr>
        <p:txBody>
          <a:bodyPr wrap="square" rtlCol="0">
            <a:spAutoFit/>
          </a:bodyPr>
          <a:lstStyle/>
          <a:p>
            <a:r>
              <a:rPr lang="en-US" dirty="0">
                <a:solidFill>
                  <a:schemeClr val="bg2"/>
                </a:solidFill>
                <a:latin typeface="Lato" panose="020F0502020204030203" pitchFamily="34" charset="0"/>
                <a:ea typeface="Lato" panose="020F0502020204030203" pitchFamily="34" charset="0"/>
                <a:cs typeface="Lato" panose="020F0502020204030203" pitchFamily="34" charset="0"/>
              </a:rPr>
              <a:t>32.04°</a:t>
            </a:r>
          </a:p>
        </p:txBody>
      </p:sp>
      <p:sp>
        <p:nvSpPr>
          <p:cNvPr id="29" name="TextBox 28">
            <a:extLst>
              <a:ext uri="{FF2B5EF4-FFF2-40B4-BE49-F238E27FC236}">
                <a16:creationId xmlns:a16="http://schemas.microsoft.com/office/drawing/2014/main" id="{0FB5597A-D1F0-4D39-A300-5981DDC89F7E}"/>
              </a:ext>
            </a:extLst>
          </p:cNvPr>
          <p:cNvSpPr txBox="1"/>
          <p:nvPr/>
        </p:nvSpPr>
        <p:spPr>
          <a:xfrm>
            <a:off x="348192" y="1621672"/>
            <a:ext cx="2650834" cy="307777"/>
          </a:xfrm>
          <a:prstGeom prst="rect">
            <a:avLst/>
          </a:prstGeom>
          <a:noFill/>
        </p:spPr>
        <p:txBody>
          <a:bodyPr wrap="square" rtlCol="0">
            <a:spAutoFit/>
          </a:bodyPr>
          <a:lstStyle/>
          <a:p>
            <a:pPr algn="ctr"/>
            <a:r>
              <a:rPr lang="en-US" dirty="0" err="1">
                <a:solidFill>
                  <a:schemeClr val="bg2"/>
                </a:solidFill>
                <a:latin typeface="Lato" panose="020F0502020204030203" pitchFamily="34" charset="0"/>
                <a:ea typeface="Lato" panose="020F0502020204030203" pitchFamily="34" charset="0"/>
                <a:cs typeface="Lato" panose="020F0502020204030203" pitchFamily="34" charset="0"/>
              </a:rPr>
              <a:t>PiBeta</a:t>
            </a:r>
            <a:r>
              <a:rPr lang="en-US" dirty="0">
                <a:solidFill>
                  <a:schemeClr val="bg2"/>
                </a:solidFill>
                <a:latin typeface="Lato" panose="020F0502020204030203" pitchFamily="34" charset="0"/>
                <a:ea typeface="Lato" panose="020F0502020204030203" pitchFamily="34" charset="0"/>
                <a:cs typeface="Lato" panose="020F0502020204030203" pitchFamily="34" charset="0"/>
              </a:rPr>
              <a:t> Calorimeter</a:t>
            </a:r>
          </a:p>
        </p:txBody>
      </p:sp>
      <p:sp>
        <p:nvSpPr>
          <p:cNvPr id="30" name="TextBox 29">
            <a:extLst>
              <a:ext uri="{FF2B5EF4-FFF2-40B4-BE49-F238E27FC236}">
                <a16:creationId xmlns:a16="http://schemas.microsoft.com/office/drawing/2014/main" id="{BDA03E5D-2C3E-3855-08C5-11D8A5E00C43}"/>
              </a:ext>
            </a:extLst>
          </p:cNvPr>
          <p:cNvSpPr txBox="1"/>
          <p:nvPr/>
        </p:nvSpPr>
        <p:spPr>
          <a:xfrm>
            <a:off x="423319" y="3447247"/>
            <a:ext cx="2500580" cy="523220"/>
          </a:xfrm>
          <a:prstGeom prst="rect">
            <a:avLst/>
          </a:prstGeom>
          <a:noFill/>
        </p:spPr>
        <p:txBody>
          <a:bodyPr wrap="square" rtlCol="0">
            <a:spAutoFit/>
          </a:bodyPr>
          <a:lstStyle/>
          <a:p>
            <a:pPr algn="ctr"/>
            <a:r>
              <a:rPr lang="en-US" dirty="0">
                <a:solidFill>
                  <a:schemeClr val="bg2"/>
                </a:solidFill>
                <a:latin typeface="Lato" panose="020F0502020204030203" pitchFamily="34" charset="0"/>
                <a:ea typeface="Lato" panose="020F0502020204030203" pitchFamily="34" charset="0"/>
                <a:cs typeface="Lato" panose="020F0502020204030203" pitchFamily="34" charset="0"/>
              </a:rPr>
              <a:t>26 cm inner radius</a:t>
            </a:r>
          </a:p>
          <a:p>
            <a:pPr algn="ctr"/>
            <a:r>
              <a:rPr lang="en-US" dirty="0">
                <a:solidFill>
                  <a:schemeClr val="bg2"/>
                </a:solidFill>
                <a:latin typeface="Lato" panose="020F0502020204030203" pitchFamily="34" charset="0"/>
                <a:ea typeface="Lato" panose="020F0502020204030203" pitchFamily="34" charset="0"/>
                <a:cs typeface="Lato" panose="020F0502020204030203" pitchFamily="34" charset="0"/>
              </a:rPr>
              <a:t>3.5 cm Molière Radius (</a:t>
            </a:r>
            <a:r>
              <a:rPr lang="en-US" dirty="0" err="1">
                <a:solidFill>
                  <a:schemeClr val="bg2"/>
                </a:solidFill>
                <a:latin typeface="Lato" panose="020F0502020204030203" pitchFamily="34" charset="0"/>
                <a:ea typeface="Lato" panose="020F0502020204030203" pitchFamily="34" charset="0"/>
                <a:cs typeface="Lato" panose="020F0502020204030203" pitchFamily="34" charset="0"/>
              </a:rPr>
              <a:t>CsI</a:t>
            </a:r>
            <a:r>
              <a:rPr lang="en-US" dirty="0">
                <a:solidFill>
                  <a:schemeClr val="bg2"/>
                </a:solidFill>
                <a:latin typeface="Lato" panose="020F0502020204030203" pitchFamily="34" charset="0"/>
                <a:ea typeface="Lato" panose="020F0502020204030203" pitchFamily="34" charset="0"/>
                <a:cs typeface="Lato" panose="020F0502020204030203" pitchFamily="34" charset="0"/>
              </a:rPr>
              <a:t>)</a:t>
            </a:r>
          </a:p>
        </p:txBody>
      </p:sp>
      <p:sp>
        <p:nvSpPr>
          <p:cNvPr id="31" name="TextBox 30">
            <a:extLst>
              <a:ext uri="{FF2B5EF4-FFF2-40B4-BE49-F238E27FC236}">
                <a16:creationId xmlns:a16="http://schemas.microsoft.com/office/drawing/2014/main" id="{4FE02B72-F2AA-A753-2818-FAF8B4CE772B}"/>
              </a:ext>
            </a:extLst>
          </p:cNvPr>
          <p:cNvSpPr txBox="1"/>
          <p:nvPr/>
        </p:nvSpPr>
        <p:spPr>
          <a:xfrm>
            <a:off x="3200524" y="1541530"/>
            <a:ext cx="2650834" cy="307777"/>
          </a:xfrm>
          <a:prstGeom prst="rect">
            <a:avLst/>
          </a:prstGeom>
          <a:noFill/>
        </p:spPr>
        <p:txBody>
          <a:bodyPr wrap="square" rtlCol="0">
            <a:spAutoFit/>
          </a:bodyPr>
          <a:lstStyle/>
          <a:p>
            <a:pPr algn="ctr"/>
            <a:r>
              <a:rPr lang="en-US" dirty="0">
                <a:solidFill>
                  <a:schemeClr val="bg2"/>
                </a:solidFill>
                <a:latin typeface="Lato" panose="020F0502020204030203" pitchFamily="34" charset="0"/>
                <a:ea typeface="Lato" panose="020F0502020204030203" pitchFamily="34" charset="0"/>
                <a:cs typeface="Lato" panose="020F0502020204030203" pitchFamily="34" charset="0"/>
              </a:rPr>
              <a:t>PIONEER Calorimeter (LYSO)</a:t>
            </a:r>
          </a:p>
        </p:txBody>
      </p:sp>
      <p:sp>
        <p:nvSpPr>
          <p:cNvPr id="33" name="TextBox 32">
            <a:extLst>
              <a:ext uri="{FF2B5EF4-FFF2-40B4-BE49-F238E27FC236}">
                <a16:creationId xmlns:a16="http://schemas.microsoft.com/office/drawing/2014/main" id="{EAAB6FAC-7B9D-5F21-069C-2592041785D8}"/>
              </a:ext>
            </a:extLst>
          </p:cNvPr>
          <p:cNvSpPr txBox="1"/>
          <p:nvPr/>
        </p:nvSpPr>
        <p:spPr>
          <a:xfrm>
            <a:off x="3138715" y="3447247"/>
            <a:ext cx="2774452" cy="523220"/>
          </a:xfrm>
          <a:prstGeom prst="rect">
            <a:avLst/>
          </a:prstGeom>
          <a:noFill/>
        </p:spPr>
        <p:txBody>
          <a:bodyPr wrap="square" rtlCol="0">
            <a:spAutoFit/>
          </a:bodyPr>
          <a:lstStyle/>
          <a:p>
            <a:pPr algn="ctr"/>
            <a:r>
              <a:rPr lang="en-US" dirty="0">
                <a:solidFill>
                  <a:srgbClr val="FF0000"/>
                </a:solidFill>
                <a:latin typeface="Lato" panose="020F0502020204030203" pitchFamily="34" charset="0"/>
                <a:ea typeface="Lato" panose="020F0502020204030203" pitchFamily="34" charset="0"/>
                <a:cs typeface="Lato" panose="020F0502020204030203" pitchFamily="34" charset="0"/>
              </a:rPr>
              <a:t>15 cm </a:t>
            </a:r>
            <a:r>
              <a:rPr lang="en-US" dirty="0">
                <a:solidFill>
                  <a:schemeClr val="bg2"/>
                </a:solidFill>
                <a:latin typeface="Lato" panose="020F0502020204030203" pitchFamily="34" charset="0"/>
                <a:ea typeface="Lato" panose="020F0502020204030203" pitchFamily="34" charset="0"/>
                <a:cs typeface="Lato" panose="020F0502020204030203" pitchFamily="34" charset="0"/>
              </a:rPr>
              <a:t>inner radius</a:t>
            </a:r>
          </a:p>
          <a:p>
            <a:pPr algn="ctr"/>
            <a:r>
              <a:rPr lang="en-US" dirty="0">
                <a:solidFill>
                  <a:schemeClr val="bg2"/>
                </a:solidFill>
                <a:latin typeface="Lato" panose="020F0502020204030203" pitchFamily="34" charset="0"/>
                <a:ea typeface="Lato" panose="020F0502020204030203" pitchFamily="34" charset="0"/>
                <a:cs typeface="Lato" panose="020F0502020204030203" pitchFamily="34" charset="0"/>
              </a:rPr>
              <a:t>2.07 cm Molière Radius (LYSO)</a:t>
            </a:r>
          </a:p>
        </p:txBody>
      </p:sp>
      <p:cxnSp>
        <p:nvCxnSpPr>
          <p:cNvPr id="34" name="Straight Connector 33">
            <a:extLst>
              <a:ext uri="{FF2B5EF4-FFF2-40B4-BE49-F238E27FC236}">
                <a16:creationId xmlns:a16="http://schemas.microsoft.com/office/drawing/2014/main" id="{16F2E5D8-92E2-9C05-10DD-290104E8AC25}"/>
              </a:ext>
            </a:extLst>
          </p:cNvPr>
          <p:cNvCxnSpPr/>
          <p:nvPr/>
        </p:nvCxnSpPr>
        <p:spPr>
          <a:xfrm>
            <a:off x="6237059" y="2885088"/>
            <a:ext cx="204123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E6D0E7FE-06B4-7CF1-4DA3-27870654E578}"/>
              </a:ext>
            </a:extLst>
          </p:cNvPr>
          <p:cNvCxnSpPr/>
          <p:nvPr/>
        </p:nvCxnSpPr>
        <p:spPr>
          <a:xfrm flipV="1">
            <a:off x="6237059" y="2164651"/>
            <a:ext cx="1768763" cy="720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84D21DDA-3BDC-74EE-DA11-D266E3E23A78}"/>
              </a:ext>
            </a:extLst>
          </p:cNvPr>
          <p:cNvCxnSpPr/>
          <p:nvPr/>
        </p:nvCxnSpPr>
        <p:spPr>
          <a:xfrm>
            <a:off x="8005822" y="2164651"/>
            <a:ext cx="272473" cy="720437"/>
          </a:xfrm>
          <a:prstGeom prst="line">
            <a:avLst/>
          </a:prstGeom>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95217B89-0805-3589-7E20-CD025C13DE53}"/>
              </a:ext>
            </a:extLst>
          </p:cNvPr>
          <p:cNvSpPr txBox="1"/>
          <p:nvPr/>
        </p:nvSpPr>
        <p:spPr>
          <a:xfrm>
            <a:off x="6988584" y="2878368"/>
            <a:ext cx="1274618" cy="307777"/>
          </a:xfrm>
          <a:prstGeom prst="rect">
            <a:avLst/>
          </a:prstGeom>
          <a:noFill/>
        </p:spPr>
        <p:txBody>
          <a:bodyPr wrap="square" rtlCol="0">
            <a:spAutoFit/>
          </a:bodyPr>
          <a:lstStyle/>
          <a:p>
            <a:r>
              <a:rPr lang="en-US" dirty="0">
                <a:solidFill>
                  <a:schemeClr val="bg2"/>
                </a:solidFill>
                <a:latin typeface="Lato" panose="020F0502020204030203" pitchFamily="34" charset="0"/>
                <a:ea typeface="Lato" panose="020F0502020204030203" pitchFamily="34" charset="0"/>
                <a:cs typeface="Lato" panose="020F0502020204030203" pitchFamily="34" charset="0"/>
              </a:rPr>
              <a:t>15 cm</a:t>
            </a:r>
          </a:p>
        </p:txBody>
      </p:sp>
      <p:sp>
        <p:nvSpPr>
          <p:cNvPr id="38" name="TextBox 37">
            <a:extLst>
              <a:ext uri="{FF2B5EF4-FFF2-40B4-BE49-F238E27FC236}">
                <a16:creationId xmlns:a16="http://schemas.microsoft.com/office/drawing/2014/main" id="{A299B36C-A344-59CB-FF13-CF0A207A2FD6}"/>
              </a:ext>
            </a:extLst>
          </p:cNvPr>
          <p:cNvSpPr txBox="1"/>
          <p:nvPr/>
        </p:nvSpPr>
        <p:spPr>
          <a:xfrm rot="20254566">
            <a:off x="6750878" y="2111014"/>
            <a:ext cx="1274618" cy="307777"/>
          </a:xfrm>
          <a:prstGeom prst="rect">
            <a:avLst/>
          </a:prstGeom>
          <a:noFill/>
        </p:spPr>
        <p:txBody>
          <a:bodyPr wrap="square" rtlCol="0">
            <a:spAutoFit/>
          </a:bodyPr>
          <a:lstStyle/>
          <a:p>
            <a:r>
              <a:rPr lang="en-US" dirty="0">
                <a:solidFill>
                  <a:schemeClr val="bg2"/>
                </a:solidFill>
                <a:latin typeface="Lato" panose="020F0502020204030203" pitchFamily="34" charset="0"/>
                <a:ea typeface="Lato" panose="020F0502020204030203" pitchFamily="34" charset="0"/>
                <a:cs typeface="Lato" panose="020F0502020204030203" pitchFamily="34" charset="0"/>
              </a:rPr>
              <a:t>15 cm</a:t>
            </a:r>
          </a:p>
        </p:txBody>
      </p:sp>
      <p:sp>
        <p:nvSpPr>
          <p:cNvPr id="39" name="TextBox 38">
            <a:extLst>
              <a:ext uri="{FF2B5EF4-FFF2-40B4-BE49-F238E27FC236}">
                <a16:creationId xmlns:a16="http://schemas.microsoft.com/office/drawing/2014/main" id="{9D2E2EEF-87E9-6861-C55B-F73F914A175C}"/>
              </a:ext>
            </a:extLst>
          </p:cNvPr>
          <p:cNvSpPr txBox="1"/>
          <p:nvPr/>
        </p:nvSpPr>
        <p:spPr>
          <a:xfrm rot="4098663">
            <a:off x="7697772" y="2424623"/>
            <a:ext cx="1274618" cy="307777"/>
          </a:xfrm>
          <a:prstGeom prst="rect">
            <a:avLst/>
          </a:prstGeom>
          <a:noFill/>
        </p:spPr>
        <p:txBody>
          <a:bodyPr wrap="square" rtlCol="0">
            <a:spAutoFit/>
          </a:bodyPr>
          <a:lstStyle/>
          <a:p>
            <a:r>
              <a:rPr lang="en-US" dirty="0">
                <a:solidFill>
                  <a:schemeClr val="bg2"/>
                </a:solidFill>
                <a:latin typeface="Lato" panose="020F0502020204030203" pitchFamily="34" charset="0"/>
                <a:ea typeface="Lato" panose="020F0502020204030203" pitchFamily="34" charset="0"/>
                <a:cs typeface="Lato" panose="020F0502020204030203" pitchFamily="34" charset="0"/>
              </a:rPr>
              <a:t>20.896 cm</a:t>
            </a:r>
          </a:p>
        </p:txBody>
      </p:sp>
      <p:sp>
        <p:nvSpPr>
          <p:cNvPr id="40" name="TextBox 39">
            <a:extLst>
              <a:ext uri="{FF2B5EF4-FFF2-40B4-BE49-F238E27FC236}">
                <a16:creationId xmlns:a16="http://schemas.microsoft.com/office/drawing/2014/main" id="{514F2A13-8F93-79FE-A551-E16DEC361E2B}"/>
              </a:ext>
            </a:extLst>
          </p:cNvPr>
          <p:cNvSpPr txBox="1"/>
          <p:nvPr/>
        </p:nvSpPr>
        <p:spPr>
          <a:xfrm>
            <a:off x="6601727" y="2620784"/>
            <a:ext cx="1274618" cy="307777"/>
          </a:xfrm>
          <a:prstGeom prst="rect">
            <a:avLst/>
          </a:prstGeom>
          <a:noFill/>
        </p:spPr>
        <p:txBody>
          <a:bodyPr wrap="square" rtlCol="0">
            <a:spAutoFit/>
          </a:bodyPr>
          <a:lstStyle/>
          <a:p>
            <a:r>
              <a:rPr lang="en-US" dirty="0">
                <a:solidFill>
                  <a:schemeClr val="bg2"/>
                </a:solidFill>
                <a:latin typeface="Lato" panose="020F0502020204030203" pitchFamily="34" charset="0"/>
                <a:ea typeface="Lato" panose="020F0502020204030203" pitchFamily="34" charset="0"/>
                <a:cs typeface="Lato" panose="020F0502020204030203" pitchFamily="34" charset="0"/>
              </a:rPr>
              <a:t>88.30°</a:t>
            </a:r>
          </a:p>
        </p:txBody>
      </p:sp>
      <p:sp>
        <p:nvSpPr>
          <p:cNvPr id="41" name="TextBox 40">
            <a:extLst>
              <a:ext uri="{FF2B5EF4-FFF2-40B4-BE49-F238E27FC236}">
                <a16:creationId xmlns:a16="http://schemas.microsoft.com/office/drawing/2014/main" id="{42B93D25-5FA0-10D5-A230-197A5617410A}"/>
              </a:ext>
            </a:extLst>
          </p:cNvPr>
          <p:cNvSpPr txBox="1"/>
          <p:nvPr/>
        </p:nvSpPr>
        <p:spPr>
          <a:xfrm>
            <a:off x="6062770" y="1541530"/>
            <a:ext cx="2650834" cy="523220"/>
          </a:xfrm>
          <a:prstGeom prst="rect">
            <a:avLst/>
          </a:prstGeom>
          <a:noFill/>
        </p:spPr>
        <p:txBody>
          <a:bodyPr wrap="square" rtlCol="0">
            <a:spAutoFit/>
          </a:bodyPr>
          <a:lstStyle/>
          <a:p>
            <a:pPr algn="ctr"/>
            <a:r>
              <a:rPr lang="en-US" dirty="0">
                <a:solidFill>
                  <a:schemeClr val="bg2"/>
                </a:solidFill>
                <a:latin typeface="Lato" panose="020F0502020204030203" pitchFamily="34" charset="0"/>
                <a:ea typeface="Lato" panose="020F0502020204030203" pitchFamily="34" charset="0"/>
                <a:cs typeface="Lato" panose="020F0502020204030203" pitchFamily="34" charset="0"/>
              </a:rPr>
              <a:t>PIONEER Calorimeter (Segmented </a:t>
            </a:r>
            <a:r>
              <a:rPr lang="en-US" dirty="0" err="1">
                <a:solidFill>
                  <a:schemeClr val="bg2"/>
                </a:solidFill>
                <a:latin typeface="Lato" panose="020F0502020204030203" pitchFamily="34" charset="0"/>
                <a:ea typeface="Lato" panose="020F0502020204030203" pitchFamily="34" charset="0"/>
                <a:cs typeface="Lato" panose="020F0502020204030203" pitchFamily="34" charset="0"/>
              </a:rPr>
              <a:t>LXe</a:t>
            </a:r>
            <a:r>
              <a:rPr lang="en-US" dirty="0">
                <a:solidFill>
                  <a:schemeClr val="bg2"/>
                </a:solidFill>
                <a:latin typeface="Lato" panose="020F0502020204030203" pitchFamily="34" charset="0"/>
                <a:ea typeface="Lato" panose="020F0502020204030203" pitchFamily="34" charset="0"/>
                <a:cs typeface="Lato" panose="020F0502020204030203" pitchFamily="34" charset="0"/>
              </a:rPr>
              <a:t>)</a:t>
            </a:r>
          </a:p>
        </p:txBody>
      </p:sp>
      <p:sp>
        <p:nvSpPr>
          <p:cNvPr id="42" name="TextBox 41">
            <a:extLst>
              <a:ext uri="{FF2B5EF4-FFF2-40B4-BE49-F238E27FC236}">
                <a16:creationId xmlns:a16="http://schemas.microsoft.com/office/drawing/2014/main" id="{738F5D40-4B58-996B-C2C9-40DDB39FC750}"/>
              </a:ext>
            </a:extLst>
          </p:cNvPr>
          <p:cNvSpPr txBox="1"/>
          <p:nvPr/>
        </p:nvSpPr>
        <p:spPr>
          <a:xfrm>
            <a:off x="6000961" y="3447247"/>
            <a:ext cx="2774452" cy="523220"/>
          </a:xfrm>
          <a:prstGeom prst="rect">
            <a:avLst/>
          </a:prstGeom>
          <a:noFill/>
        </p:spPr>
        <p:txBody>
          <a:bodyPr wrap="square" rtlCol="0">
            <a:spAutoFit/>
          </a:bodyPr>
          <a:lstStyle/>
          <a:p>
            <a:pPr algn="ctr"/>
            <a:r>
              <a:rPr lang="en-US" dirty="0">
                <a:solidFill>
                  <a:schemeClr val="bg2"/>
                </a:solidFill>
                <a:latin typeface="Lato" panose="020F0502020204030203" pitchFamily="34" charset="0"/>
                <a:ea typeface="Lato" panose="020F0502020204030203" pitchFamily="34" charset="0"/>
                <a:cs typeface="Lato" panose="020F0502020204030203" pitchFamily="34" charset="0"/>
              </a:rPr>
              <a:t>15 cm inner radius</a:t>
            </a:r>
          </a:p>
          <a:p>
            <a:pPr algn="ctr"/>
            <a:r>
              <a:rPr lang="en-US" dirty="0">
                <a:solidFill>
                  <a:schemeClr val="bg2"/>
                </a:solidFill>
                <a:latin typeface="Lato" panose="020F0502020204030203" pitchFamily="34" charset="0"/>
                <a:ea typeface="Lato" panose="020F0502020204030203" pitchFamily="34" charset="0"/>
                <a:cs typeface="Lato" panose="020F0502020204030203" pitchFamily="34" charset="0"/>
              </a:rPr>
              <a:t>5.224 cm Molière Radius (</a:t>
            </a:r>
            <a:r>
              <a:rPr lang="en-US" dirty="0" err="1">
                <a:solidFill>
                  <a:schemeClr val="bg2"/>
                </a:solidFill>
                <a:latin typeface="Lato" panose="020F0502020204030203" pitchFamily="34" charset="0"/>
                <a:ea typeface="Lato" panose="020F0502020204030203" pitchFamily="34" charset="0"/>
                <a:cs typeface="Lato" panose="020F0502020204030203" pitchFamily="34" charset="0"/>
              </a:rPr>
              <a:t>LXe</a:t>
            </a:r>
            <a:r>
              <a:rPr lang="en-US" dirty="0">
                <a:solidFill>
                  <a:schemeClr val="bg2"/>
                </a:solidFill>
                <a:latin typeface="Lato" panose="020F0502020204030203" pitchFamily="34" charset="0"/>
                <a:ea typeface="Lato" panose="020F0502020204030203" pitchFamily="34" charset="0"/>
                <a:cs typeface="Lato" panose="020F0502020204030203" pitchFamily="34" charset="0"/>
              </a:rPr>
              <a:t>)</a:t>
            </a:r>
          </a:p>
        </p:txBody>
      </p:sp>
      <p:sp>
        <p:nvSpPr>
          <p:cNvPr id="43" name="Slide Number Placeholder 42">
            <a:extLst>
              <a:ext uri="{FF2B5EF4-FFF2-40B4-BE49-F238E27FC236}">
                <a16:creationId xmlns:a16="http://schemas.microsoft.com/office/drawing/2014/main" id="{9937B878-C25D-7A36-2F44-6E63EAAC3F2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2"/>
                </a:solidFill>
                <a:latin typeface="Lato" panose="020F0502020204030203" pitchFamily="34" charset="0"/>
                <a:ea typeface="Lato" panose="020F0502020204030203" pitchFamily="34" charset="0"/>
                <a:cs typeface="Lato" panose="020F0502020204030203" pitchFamily="34" charset="0"/>
              </a:rPr>
              <a:t>9</a:t>
            </a:fld>
            <a:endParaRPr lang="en">
              <a:solidFill>
                <a:schemeClr val="bg2"/>
              </a:solidFill>
              <a:latin typeface="Lato" panose="020F0502020204030203" pitchFamily="34" charset="0"/>
              <a:ea typeface="Lato" panose="020F0502020204030203" pitchFamily="34" charset="0"/>
              <a:cs typeface="Lato" panose="020F0502020204030203" pitchFamily="34" charset="0"/>
            </a:endParaRPr>
          </a:p>
        </p:txBody>
      </p:sp>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CA6DB0AD-682C-FA78-0A59-A52DE4926ADE}"/>
                  </a:ext>
                </a:extLst>
              </p:cNvPr>
              <p:cNvSpPr txBox="1"/>
              <p:nvPr/>
            </p:nvSpPr>
            <p:spPr>
              <a:xfrm>
                <a:off x="711675" y="4098304"/>
                <a:ext cx="1947742" cy="523220"/>
              </a:xfrm>
              <a:prstGeom prst="rect">
                <a:avLst/>
              </a:prstGeom>
              <a:noFill/>
            </p:spPr>
            <p:txBody>
              <a:bodyPr wrap="square" rtlCol="0">
                <a:spAutoFit/>
              </a:bodyPr>
              <a:lstStyle/>
              <a:p>
                <a:pPr algn="ctr"/>
                <a:r>
                  <a:rPr lang="en-US" dirty="0">
                    <a:solidFill>
                      <a:schemeClr val="bg2"/>
                    </a:solidFill>
                    <a:latin typeface="Lato" panose="020F0502020204030203" pitchFamily="34" charset="0"/>
                    <a:ea typeface="Lato" panose="020F0502020204030203" pitchFamily="34" charset="0"/>
                    <a:cs typeface="Lato" panose="020F0502020204030203" pitchFamily="34" charset="0"/>
                  </a:rPr>
                  <a:t>Energy of </a:t>
                </a:r>
                <a14:m>
                  <m:oMath xmlns:m="http://schemas.openxmlformats.org/officeDocument/2006/math">
                    <m:r>
                      <a:rPr lang="en-US" b="0" i="1" smtClean="0">
                        <a:solidFill>
                          <a:schemeClr val="bg2"/>
                        </a:solidFill>
                        <a:latin typeface="Cambria Math" panose="02040503050406030204" pitchFamily="18" charset="0"/>
                        <a:ea typeface="Cambria Math" panose="02040503050406030204" pitchFamily="18" charset="0"/>
                      </a:rPr>
                      <m:t>2</m:t>
                    </m:r>
                    <m:r>
                      <a:rPr lang="en-US" i="1" smtClean="0">
                        <a:solidFill>
                          <a:schemeClr val="bg2"/>
                        </a:solidFill>
                        <a:latin typeface="Cambria Math" panose="02040503050406030204" pitchFamily="18" charset="0"/>
                        <a:ea typeface="Cambria Math" panose="02040503050406030204" pitchFamily="18" charset="0"/>
                      </a:rPr>
                      <m:t>𝛾</m:t>
                    </m:r>
                  </m:oMath>
                </a14:m>
                <a:r>
                  <a:rPr lang="en-US" dirty="0">
                    <a:solidFill>
                      <a:schemeClr val="bg2"/>
                    </a:solidFill>
                    <a:latin typeface="Lato" panose="020F0502020204030203" pitchFamily="34" charset="0"/>
                    <a:ea typeface="Lato" panose="020F0502020204030203" pitchFamily="34" charset="0"/>
                    <a:cs typeface="Lato" panose="020F0502020204030203" pitchFamily="34" charset="0"/>
                  </a:rPr>
                  <a:t> in 3.6% of the Calorimeter</a:t>
                </a:r>
              </a:p>
            </p:txBody>
          </p:sp>
        </mc:Choice>
        <mc:Fallback xmlns="">
          <p:sp>
            <p:nvSpPr>
              <p:cNvPr id="44" name="TextBox 43">
                <a:extLst>
                  <a:ext uri="{FF2B5EF4-FFF2-40B4-BE49-F238E27FC236}">
                    <a16:creationId xmlns:a16="http://schemas.microsoft.com/office/drawing/2014/main" id="{CA6DB0AD-682C-FA78-0A59-A52DE4926ADE}"/>
                  </a:ext>
                </a:extLst>
              </p:cNvPr>
              <p:cNvSpPr txBox="1">
                <a:spLocks noRot="1" noChangeAspect="1" noMove="1" noResize="1" noEditPoints="1" noAdjustHandles="1" noChangeArrowheads="1" noChangeShapeType="1" noTextEdit="1"/>
              </p:cNvSpPr>
              <p:nvPr/>
            </p:nvSpPr>
            <p:spPr>
              <a:xfrm>
                <a:off x="711675" y="4098304"/>
                <a:ext cx="1947742" cy="523220"/>
              </a:xfrm>
              <a:prstGeom prst="rect">
                <a:avLst/>
              </a:prstGeom>
              <a:blipFill>
                <a:blip r:embed="rId2"/>
                <a:stretch>
                  <a:fillRect t="-1163" b="-1162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a:extLst>
                  <a:ext uri="{FF2B5EF4-FFF2-40B4-BE49-F238E27FC236}">
                    <a16:creationId xmlns:a16="http://schemas.microsoft.com/office/drawing/2014/main" id="{5EC33C39-F5BF-AE83-E366-B16F5467EBF7}"/>
                  </a:ext>
                </a:extLst>
              </p:cNvPr>
              <p:cNvSpPr txBox="1"/>
              <p:nvPr/>
            </p:nvSpPr>
            <p:spPr>
              <a:xfrm>
                <a:off x="3552070" y="4109147"/>
                <a:ext cx="1947742" cy="523220"/>
              </a:xfrm>
              <a:prstGeom prst="rect">
                <a:avLst/>
              </a:prstGeom>
              <a:noFill/>
            </p:spPr>
            <p:txBody>
              <a:bodyPr wrap="square" rtlCol="0">
                <a:spAutoFit/>
              </a:bodyPr>
              <a:lstStyle/>
              <a:p>
                <a:pPr algn="ctr"/>
                <a:r>
                  <a:rPr lang="en-US" dirty="0">
                    <a:solidFill>
                      <a:schemeClr val="bg2"/>
                    </a:solidFill>
                    <a:latin typeface="Lato" panose="020F0502020204030203" pitchFamily="34" charset="0"/>
                    <a:ea typeface="Lato" panose="020F0502020204030203" pitchFamily="34" charset="0"/>
                    <a:cs typeface="Lato" panose="020F0502020204030203" pitchFamily="34" charset="0"/>
                  </a:rPr>
                  <a:t>Energy of </a:t>
                </a:r>
                <a14:m>
                  <m:oMath xmlns:m="http://schemas.openxmlformats.org/officeDocument/2006/math">
                    <m:r>
                      <a:rPr lang="en-US" b="0" i="1" smtClean="0">
                        <a:solidFill>
                          <a:schemeClr val="bg2"/>
                        </a:solidFill>
                        <a:latin typeface="Cambria Math" panose="02040503050406030204" pitchFamily="18" charset="0"/>
                        <a:ea typeface="Cambria Math" panose="02040503050406030204" pitchFamily="18" charset="0"/>
                      </a:rPr>
                      <m:t>2</m:t>
                    </m:r>
                    <m:r>
                      <a:rPr lang="en-US" i="1" smtClean="0">
                        <a:solidFill>
                          <a:schemeClr val="bg2"/>
                        </a:solidFill>
                        <a:latin typeface="Cambria Math" panose="02040503050406030204" pitchFamily="18" charset="0"/>
                        <a:ea typeface="Cambria Math" panose="02040503050406030204" pitchFamily="18" charset="0"/>
                      </a:rPr>
                      <m:t>𝛾</m:t>
                    </m:r>
                  </m:oMath>
                </a14:m>
                <a:r>
                  <a:rPr lang="en-US" dirty="0">
                    <a:solidFill>
                      <a:schemeClr val="bg2"/>
                    </a:solidFill>
                    <a:latin typeface="Lato" panose="020F0502020204030203" pitchFamily="34" charset="0"/>
                    <a:ea typeface="Lato" panose="020F0502020204030203" pitchFamily="34" charset="0"/>
                    <a:cs typeface="Lato" panose="020F0502020204030203" pitchFamily="34" charset="0"/>
                  </a:rPr>
                  <a:t> in 3.8% of the Calorimeter</a:t>
                </a:r>
              </a:p>
            </p:txBody>
          </p:sp>
        </mc:Choice>
        <mc:Fallback xmlns="">
          <p:sp>
            <p:nvSpPr>
              <p:cNvPr id="49" name="TextBox 48">
                <a:extLst>
                  <a:ext uri="{FF2B5EF4-FFF2-40B4-BE49-F238E27FC236}">
                    <a16:creationId xmlns:a16="http://schemas.microsoft.com/office/drawing/2014/main" id="{5EC33C39-F5BF-AE83-E366-B16F5467EBF7}"/>
                  </a:ext>
                </a:extLst>
              </p:cNvPr>
              <p:cNvSpPr txBox="1">
                <a:spLocks noRot="1" noChangeAspect="1" noMove="1" noResize="1" noEditPoints="1" noAdjustHandles="1" noChangeArrowheads="1" noChangeShapeType="1" noTextEdit="1"/>
              </p:cNvSpPr>
              <p:nvPr/>
            </p:nvSpPr>
            <p:spPr>
              <a:xfrm>
                <a:off x="3552070" y="4109147"/>
                <a:ext cx="1947742" cy="523220"/>
              </a:xfrm>
              <a:prstGeom prst="rect">
                <a:avLst/>
              </a:prstGeom>
              <a:blipFill>
                <a:blip r:embed="rId3"/>
                <a:stretch>
                  <a:fillRect t="-2326" b="-1162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210CBCD6-B688-3C53-679C-8471A76974AB}"/>
                  </a:ext>
                </a:extLst>
              </p:cNvPr>
              <p:cNvSpPr txBox="1"/>
              <p:nvPr/>
            </p:nvSpPr>
            <p:spPr>
              <a:xfrm>
                <a:off x="6387339" y="4109147"/>
                <a:ext cx="1947742" cy="523220"/>
              </a:xfrm>
              <a:prstGeom prst="rect">
                <a:avLst/>
              </a:prstGeom>
              <a:noFill/>
            </p:spPr>
            <p:txBody>
              <a:bodyPr wrap="square" rtlCol="0">
                <a:spAutoFit/>
              </a:bodyPr>
              <a:lstStyle/>
              <a:p>
                <a:pPr algn="ctr"/>
                <a:r>
                  <a:rPr lang="en-US" dirty="0">
                    <a:solidFill>
                      <a:schemeClr val="bg2"/>
                    </a:solidFill>
                    <a:latin typeface="Lato" panose="020F0502020204030203" pitchFamily="34" charset="0"/>
                    <a:ea typeface="Lato" panose="020F0502020204030203" pitchFamily="34" charset="0"/>
                    <a:cs typeface="Lato" panose="020F0502020204030203" pitchFamily="34" charset="0"/>
                  </a:rPr>
                  <a:t>Energy of </a:t>
                </a:r>
                <a14:m>
                  <m:oMath xmlns:m="http://schemas.openxmlformats.org/officeDocument/2006/math">
                    <m:r>
                      <a:rPr lang="en-US" b="0" i="1" smtClean="0">
                        <a:solidFill>
                          <a:schemeClr val="bg2"/>
                        </a:solidFill>
                        <a:latin typeface="Cambria Math" panose="02040503050406030204" pitchFamily="18" charset="0"/>
                        <a:ea typeface="Cambria Math" panose="02040503050406030204" pitchFamily="18" charset="0"/>
                      </a:rPr>
                      <m:t>2</m:t>
                    </m:r>
                    <m:r>
                      <a:rPr lang="en-US" i="1" smtClean="0">
                        <a:solidFill>
                          <a:schemeClr val="bg2"/>
                        </a:solidFill>
                        <a:latin typeface="Cambria Math" panose="02040503050406030204" pitchFamily="18" charset="0"/>
                        <a:ea typeface="Cambria Math" panose="02040503050406030204" pitchFamily="18" charset="0"/>
                      </a:rPr>
                      <m:t>𝛾</m:t>
                    </m:r>
                  </m:oMath>
                </a14:m>
                <a:r>
                  <a:rPr lang="en-US" dirty="0">
                    <a:solidFill>
                      <a:schemeClr val="bg2"/>
                    </a:solidFill>
                    <a:latin typeface="Lato" panose="020F0502020204030203" pitchFamily="34" charset="0"/>
                    <a:ea typeface="Lato" panose="020F0502020204030203" pitchFamily="34" charset="0"/>
                    <a:cs typeface="Lato" panose="020F0502020204030203" pitchFamily="34" charset="0"/>
                  </a:rPr>
                  <a:t> in 24.3% of the Calorimeter</a:t>
                </a:r>
              </a:p>
            </p:txBody>
          </p:sp>
        </mc:Choice>
        <mc:Fallback xmlns="">
          <p:sp>
            <p:nvSpPr>
              <p:cNvPr id="50" name="TextBox 49">
                <a:extLst>
                  <a:ext uri="{FF2B5EF4-FFF2-40B4-BE49-F238E27FC236}">
                    <a16:creationId xmlns:a16="http://schemas.microsoft.com/office/drawing/2014/main" id="{210CBCD6-B688-3C53-679C-8471A76974AB}"/>
                  </a:ext>
                </a:extLst>
              </p:cNvPr>
              <p:cNvSpPr txBox="1">
                <a:spLocks noRot="1" noChangeAspect="1" noMove="1" noResize="1" noEditPoints="1" noAdjustHandles="1" noChangeArrowheads="1" noChangeShapeType="1" noTextEdit="1"/>
              </p:cNvSpPr>
              <p:nvPr/>
            </p:nvSpPr>
            <p:spPr>
              <a:xfrm>
                <a:off x="6387339" y="4109147"/>
                <a:ext cx="1947742" cy="523220"/>
              </a:xfrm>
              <a:prstGeom prst="rect">
                <a:avLst/>
              </a:prstGeom>
              <a:blipFill>
                <a:blip r:embed="rId4"/>
                <a:stretch>
                  <a:fillRect t="-2326" r="-2194" b="-11628"/>
                </a:stretch>
              </a:blipFill>
            </p:spPr>
            <p:txBody>
              <a:bodyPr/>
              <a:lstStyle/>
              <a:p>
                <a:r>
                  <a:rPr lang="en-US">
                    <a:noFill/>
                  </a:rPr>
                  <a:t> </a:t>
                </a:r>
              </a:p>
            </p:txBody>
          </p:sp>
        </mc:Fallback>
      </mc:AlternateContent>
    </p:spTree>
    <p:extLst>
      <p:ext uri="{BB962C8B-B14F-4D97-AF65-F5344CB8AC3E}">
        <p14:creationId xmlns:p14="http://schemas.microsoft.com/office/powerpoint/2010/main" val="1041249279"/>
      </p:ext>
    </p:extLst>
  </p:cSld>
  <p:clrMapOvr>
    <a:masterClrMapping/>
  </p:clrMapOvr>
</p:sld>
</file>

<file path=ppt/theme/theme1.xml><?xml version="1.0" encoding="utf-8"?>
<a:theme xmlns:a="http://schemas.openxmlformats.org/drawingml/2006/main" name="Streamline">
  <a:themeElements>
    <a:clrScheme name="Streamline">
      <a:dk1>
        <a:srgbClr val="AF8BC2"/>
      </a:dk1>
      <a:lt1>
        <a:srgbClr val="FFFFFF"/>
      </a:lt1>
      <a:dk2>
        <a:srgbClr val="1A1A1A"/>
      </a:dk2>
      <a:lt2>
        <a:srgbClr val="DBD2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IONEER Template.pptx" id="{F52D3B69-31A0-4B81-9B7F-860F0F76EB2D}" vid="{0FC59475-3A9C-4390-A4EF-8AA1AE788693}"/>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PIONEER Template</Template>
  <TotalTime>9908</TotalTime>
  <Words>1379</Words>
  <Application>Microsoft Office PowerPoint</Application>
  <PresentationFormat>On-screen Show (16:9)</PresentationFormat>
  <Paragraphs>162</Paragraphs>
  <Slides>18</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Lato</vt:lpstr>
      <vt:lpstr>Cambria Math</vt:lpstr>
      <vt:lpstr>Raleway</vt:lpstr>
      <vt:lpstr>Arial</vt:lpstr>
      <vt:lpstr>Streamline</vt:lpstr>
      <vt:lpstr>Pion Beta Decay with the PIONEER Apparatus</vt:lpstr>
      <vt:lpstr>CKM Unitarity Tensions &amp; Pion Beta Decay</vt:lpstr>
      <vt:lpstr> PIONEER Phase II aims for 3x PIONEER Phase III aims for 10x improvement in the precision of the pion beta decay branching ratio </vt:lpstr>
      <vt:lpstr>PowerPoint Presentation</vt:lpstr>
      <vt:lpstr>PiBeta Experiment - Design</vt:lpstr>
      <vt:lpstr>PiBeta Experiment - Method</vt:lpstr>
      <vt:lpstr>PiBeta Experiment - Timing</vt:lpstr>
      <vt:lpstr>Angular Resolution &amp; Pileup Suppression</vt:lpstr>
      <vt:lpstr>Calorimeter Comparison</vt:lpstr>
      <vt:lpstr>PiBeta Uncertainty Summary</vt:lpstr>
      <vt:lpstr>PiBeta Statistical  Uncertainty (N_πβ) </vt:lpstr>
      <vt:lpstr>π^+→e^+ ν Branching Ratio (R_πe2^exp)</vt:lpstr>
      <vt:lpstr>π^+→e^+ ν Count (N_πe2^tot) (Systematic) </vt:lpstr>
      <vt:lpstr>Acceptance Ratio (A_πβ^HT/A_πe2^HT)</vt:lpstr>
      <vt:lpstr>Gate Fraction Ratio (r_πG=f_πG^πβ/f_πG^πe2)</vt:lpstr>
      <vt:lpstr>Other Uncertainties</vt:lpstr>
      <vt:lpstr>We will use our simulation this summer to better understand how to perform a Pion Beta Decay  measurement using our apparatus and analyze if/how we can make significant improvements over the PiBeta experiment’s precision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Bradley J. Taylor</dc:creator>
  <cp:lastModifiedBy>Bradley J. Taylor</cp:lastModifiedBy>
  <cp:revision>6</cp:revision>
  <dcterms:created xsi:type="dcterms:W3CDTF">2024-06-14T17:34:27Z</dcterms:created>
  <dcterms:modified xsi:type="dcterms:W3CDTF">2024-06-21T15:23:37Z</dcterms:modified>
</cp:coreProperties>
</file>