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1" r:id="rId3"/>
    <p:sldId id="284" r:id="rId4"/>
    <p:sldId id="260" r:id="rId5"/>
    <p:sldId id="258" r:id="rId6"/>
    <p:sldId id="285" r:id="rId7"/>
    <p:sldId id="298" r:id="rId8"/>
    <p:sldId id="302" r:id="rId9"/>
    <p:sldId id="257" r:id="rId10"/>
    <p:sldId id="299" r:id="rId11"/>
    <p:sldId id="300" r:id="rId12"/>
    <p:sldId id="273" r:id="rId13"/>
    <p:sldId id="286" r:id="rId14"/>
    <p:sldId id="25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uce Schumm" initials="BS" lastIdx="1" clrIdx="0">
    <p:extLst>
      <p:ext uri="{19B8F6BF-5375-455C-9EA6-DF929625EA0E}">
        <p15:presenceInfo xmlns:p15="http://schemas.microsoft.com/office/powerpoint/2012/main" userId="113f63c0fa48655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71" autoAdjust="0"/>
    <p:restoredTop sz="94660"/>
  </p:normalViewPr>
  <p:slideViewPr>
    <p:cSldViewPr snapToGrid="0">
      <p:cViewPr varScale="1">
        <p:scale>
          <a:sx n="85" d="100"/>
          <a:sy n="85" d="100"/>
        </p:scale>
        <p:origin x="33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5-20T13:44:19.411" idx="1">
    <p:pos x="10" y="10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B4776-4C68-4BF6-A113-658D86806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F19390-7265-4DA9-B9D7-5A89F5F251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5C7C1-3C2F-46DB-A66D-01D5ABFE4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6A805-7975-4629-943A-F269A6F6EB5C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738A2-CD61-4435-BCD7-8AB6C944D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33195-7B32-4C80-93E0-2CC0D0AD8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878F-8EDF-4FA8-87F8-0BA4F81D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6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24ED7-DEE4-45D4-BEE5-528079E99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3C6E6-14BC-47B8-9808-B08E8FEEA5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B6562-C3F8-44A1-A779-BB041C274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6A805-7975-4629-943A-F269A6F6EB5C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3D490-46AE-46F3-B900-93DC993D3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F3254-981C-4FAA-9BDC-325CEBB4F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878F-8EDF-4FA8-87F8-0BA4F81D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06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F814CD-A92B-4FA1-ABF8-84C4B72245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2A7A29-20AC-405C-96B4-21FB038A3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FBCE6-90E3-4EFB-8C90-2E4D5C75D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6A805-7975-4629-943A-F269A6F6EB5C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0F163-7E38-455F-AE96-C70D36603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E15436-E091-4C8B-861E-5BD3D5F48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878F-8EDF-4FA8-87F8-0BA4F81D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165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90B2F-87B0-4731-A659-E197E2A20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7DF69-D2A3-40B3-B910-0CF1AD1AE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9B121-679A-4E0C-9FB8-BA38494DC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6A805-7975-4629-943A-F269A6F6EB5C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F666C-DCC1-4402-8F09-353A200C9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7E0E0-EF58-45E7-B1AB-90EE54B9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878F-8EDF-4FA8-87F8-0BA4F81D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916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3984B-FD35-429F-B513-8E8486724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479328-271F-4902-BC8B-ACB5B750B1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FB570E-92EE-45EA-91EE-C6D56CC70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6A805-7975-4629-943A-F269A6F6EB5C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029C3-46DC-4087-B6A7-FAD63AED0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9A726-2EBC-411F-9B5E-D023C1FE3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878F-8EDF-4FA8-87F8-0BA4F81D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7380F-03DD-44DA-8D42-A6A6BC570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1863F-E15E-4DD8-8CA8-F0DE29342B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C9B356-6A8D-42A0-9A08-88D77B499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7F9FF-83FE-4EE9-8B80-A63C5DD3B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6A805-7975-4629-943A-F269A6F6EB5C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31B139-7BAF-401A-82AF-3E66A5B4A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50D8DE-8E7B-455E-8E3B-D10E7A31B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878F-8EDF-4FA8-87F8-0BA4F81D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57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B9722-7D14-49FF-A2A0-C768AB782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ADE687-F361-4EFF-BD6C-2096DC155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79937-4639-451A-8CF0-0CC8800060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9B73DC-28CF-4811-9C05-EEF5BBD93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554FB0-EB71-4B5F-BEA6-98FBF398BD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009E5F-D509-4351-AF06-830F67DC8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6A805-7975-4629-943A-F269A6F6EB5C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35810A-BCF8-4CD3-A061-3934C0FBC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AD62B79-CCB3-47FB-9E63-E8D527AF9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878F-8EDF-4FA8-87F8-0BA4F81D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29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DCD2B-0BBE-420A-8238-40D967714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D1D48B-51A2-4429-9106-DD7A9977E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6A805-7975-4629-943A-F269A6F6EB5C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B6279C-C4F3-4B75-A7EC-0746C1E43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DD25E6-3EB5-418E-9F46-1988C98B7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878F-8EDF-4FA8-87F8-0BA4F81D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41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1BA015-3333-47B8-B85D-BC277E850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6A805-7975-4629-943A-F269A6F6EB5C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955465-E005-412C-97B5-24E2160F1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40F63C-8C1A-4972-8BE1-2741886AE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878F-8EDF-4FA8-87F8-0BA4F81D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22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DBA41-7DE0-4CC9-91F2-BD985A9A1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7CF43-08CF-4EF8-9337-EC7BD0316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B030F8-B7A9-495F-B20B-B408026B1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CF3EA6-4371-4D80-AEFC-F9B8DD400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6A805-7975-4629-943A-F269A6F6EB5C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DEDF1-09FB-4D72-BB93-D250A24C6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581A53-1003-4796-892F-31AE42196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878F-8EDF-4FA8-87F8-0BA4F81D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65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4521A-CD88-4120-B37E-9F1AF291D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58E825-2C16-48D1-9772-09301EB655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460CCA-2564-4326-BED9-45172FDAFE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D50DA-914B-4AE4-8C45-F80DF87BD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6A805-7975-4629-943A-F269A6F6EB5C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1F64B5-53C4-4DFF-9980-E7EC142CE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EB41C2-DF8A-4DBC-AF94-C257FB565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B878F-8EDF-4FA8-87F8-0BA4F81D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61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6D1E86-5052-4E3B-A220-9B649D41C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51A5C2-252A-4765-9C52-BFBEB3362A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BD6DD-0A3B-4CC0-ADE7-3BC2F38E8C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6A805-7975-4629-943A-F269A6F6EB5C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6B84D-1A1F-46CA-95DE-7ACAAC4586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C3206-CBC6-4BC1-A283-1887F239D4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B878F-8EDF-4FA8-87F8-0BA4F81D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10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502BA-487B-44E9-9B1B-0D9E99C8F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Technical Coordination, and Towards a CDR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0086A-8673-4740-A3F5-6BCCBC0D1E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Bruce Schumm</a:t>
            </a:r>
          </a:p>
          <a:p>
            <a:r>
              <a:rPr lang="en-US" dirty="0"/>
              <a:t>June 21 2024</a:t>
            </a:r>
          </a:p>
          <a:p>
            <a:r>
              <a:rPr lang="en-US" dirty="0"/>
              <a:t>PIONEER Collaboration Meeting</a:t>
            </a:r>
          </a:p>
          <a:p>
            <a:r>
              <a:rPr lang="en-US" dirty="0"/>
              <a:t>CENPA/UW</a:t>
            </a:r>
          </a:p>
        </p:txBody>
      </p:sp>
    </p:spTree>
    <p:extLst>
      <p:ext uri="{BB962C8B-B14F-4D97-AF65-F5344CB8AC3E}">
        <p14:creationId xmlns:p14="http://schemas.microsoft.com/office/powerpoint/2010/main" val="1888255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0FF20-DA5E-449B-9990-AFBE64EBB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4388" y="149972"/>
            <a:ext cx="10515600" cy="647887"/>
          </a:xfrm>
        </p:spPr>
        <p:txBody>
          <a:bodyPr>
            <a:normAutofit fontScale="90000"/>
          </a:bodyPr>
          <a:lstStyle/>
          <a:p>
            <a:r>
              <a:rPr lang="en-US" dirty="0"/>
              <a:t>Personal Slide: Technical Coordinator Role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D6F8E-6F19-48AD-9671-5F1BCBA3D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504" y="914400"/>
            <a:ext cx="11053483" cy="57936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Can be significantly more active now. Possibilities include</a:t>
            </a:r>
          </a:p>
          <a:p>
            <a:pPr marL="0" indent="0">
              <a:buNone/>
            </a:pPr>
            <a:endParaRPr lang="en-US" sz="1300" dirty="0"/>
          </a:p>
          <a:p>
            <a:r>
              <a:rPr lang="en-US" dirty="0"/>
              <a:t>Detector/Analysis “Whip” </a:t>
            </a:r>
          </a:p>
          <a:p>
            <a:pPr lvl="1"/>
            <a:r>
              <a:rPr lang="en-US" dirty="0"/>
              <a:t>Push collaboration towards consensus paths when possible </a:t>
            </a:r>
          </a:p>
          <a:p>
            <a:pPr lvl="1"/>
            <a:r>
              <a:rPr lang="en-US" dirty="0"/>
              <a:t>Oversee their implementation</a:t>
            </a:r>
          </a:p>
          <a:p>
            <a:r>
              <a:rPr lang="en-US" dirty="0"/>
              <a:t>Village Skeptic</a:t>
            </a:r>
          </a:p>
          <a:p>
            <a:pPr lvl="1"/>
            <a:r>
              <a:rPr lang="en-US" dirty="0"/>
              <a:t>Step back and anticipate questions from agencies looking for an excuse not to fund us</a:t>
            </a:r>
          </a:p>
          <a:p>
            <a:pPr lvl="1"/>
            <a:r>
              <a:rPr lang="en-US" dirty="0"/>
              <a:t>Invite and curate others’ skepticism</a:t>
            </a:r>
          </a:p>
          <a:p>
            <a:pPr lvl="1"/>
            <a:r>
              <a:rPr lang="en-US" dirty="0"/>
              <a:t>“Show me” gadfly (e.g. have we thought hard enough about reducing the tail fraction?)</a:t>
            </a:r>
          </a:p>
          <a:p>
            <a:r>
              <a:rPr lang="en-US" dirty="0"/>
              <a:t>Regular meetings of Technical Board (how often?)</a:t>
            </a:r>
          </a:p>
          <a:p>
            <a:pPr lvl="1"/>
            <a:r>
              <a:rPr lang="en-US" dirty="0"/>
              <a:t>Tentatively: Hertzog, Schumm, </a:t>
            </a:r>
            <a:r>
              <a:rPr lang="en-US" dirty="0" err="1"/>
              <a:t>Mihara</a:t>
            </a:r>
            <a:r>
              <a:rPr lang="en-US" dirty="0"/>
              <a:t>, Mazza, Gibbons, </a:t>
            </a:r>
            <a:r>
              <a:rPr lang="en-US" dirty="0" err="1"/>
              <a:t>Buat</a:t>
            </a:r>
            <a:r>
              <a:rPr lang="en-US" dirty="0"/>
              <a:t>, </a:t>
            </a:r>
            <a:r>
              <a:rPr lang="en-US" dirty="0" err="1"/>
              <a:t>Kammel</a:t>
            </a:r>
            <a:r>
              <a:rPr lang="en-US" dirty="0"/>
              <a:t>, Bryman, </a:t>
            </a:r>
            <a:r>
              <a:rPr lang="en-US" dirty="0" err="1"/>
              <a:t>Soter</a:t>
            </a:r>
            <a:endParaRPr lang="en-US" dirty="0"/>
          </a:p>
          <a:p>
            <a:r>
              <a:rPr lang="en-US" dirty="0"/>
              <a:t>Individual meetings with sub-area leaders (depending on need)</a:t>
            </a:r>
          </a:p>
          <a:p>
            <a:pPr lvl="1"/>
            <a:r>
              <a:rPr lang="en-US" dirty="0"/>
              <a:t>Help identify and strategize about risks</a:t>
            </a:r>
          </a:p>
          <a:p>
            <a:pPr lvl="1"/>
            <a:r>
              <a:rPr lang="en-US" dirty="0"/>
              <a:t>Identify areas where support is needed</a:t>
            </a:r>
          </a:p>
          <a:p>
            <a:pPr lvl="1"/>
            <a:r>
              <a:rPr lang="en-US" dirty="0"/>
              <a:t>Oversee work towards CDR</a:t>
            </a:r>
          </a:p>
        </p:txBody>
      </p:sp>
    </p:spTree>
    <p:extLst>
      <p:ext uri="{BB962C8B-B14F-4D97-AF65-F5344CB8AC3E}">
        <p14:creationId xmlns:p14="http://schemas.microsoft.com/office/powerpoint/2010/main" val="1276766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A15A9-A67C-4669-8093-C900942CF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1690"/>
            <a:ext cx="10515600" cy="69270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Other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8C839-8D68-4258-8026-E8D8D1861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293" y="1047143"/>
            <a:ext cx="10515600" cy="5497092"/>
          </a:xfrm>
        </p:spPr>
        <p:txBody>
          <a:bodyPr>
            <a:normAutofit/>
          </a:bodyPr>
          <a:lstStyle/>
          <a:p>
            <a:r>
              <a:rPr lang="en-US" dirty="0"/>
              <a:t>What can we work towards consensus on now?</a:t>
            </a:r>
          </a:p>
          <a:p>
            <a:pPr lvl="1"/>
            <a:r>
              <a:rPr lang="en-US" dirty="0"/>
              <a:t>DAQ protocols (Apollo, PCE vs. Ethernet, …)</a:t>
            </a:r>
          </a:p>
          <a:p>
            <a:pPr lvl="1"/>
            <a:r>
              <a:rPr lang="en-US" dirty="0"/>
              <a:t>Simulation baseline (maybe with alternatives for </a:t>
            </a:r>
            <a:r>
              <a:rPr lang="en-US" dirty="0" err="1"/>
              <a:t>Calo</a:t>
            </a:r>
            <a:r>
              <a:rPr lang="en-US" dirty="0"/>
              <a:t>, beam)</a:t>
            </a:r>
          </a:p>
          <a:p>
            <a:pPr lvl="1"/>
            <a:r>
              <a:rPr lang="en-US" dirty="0"/>
              <a:t>???</a:t>
            </a:r>
          </a:p>
          <a:p>
            <a:pPr lvl="1"/>
            <a:endParaRPr lang="en-US" dirty="0"/>
          </a:p>
          <a:p>
            <a:r>
              <a:rPr lang="en-US" dirty="0"/>
              <a:t>ATAR region getting very busy</a:t>
            </a:r>
          </a:p>
          <a:p>
            <a:pPr lvl="1"/>
            <a:r>
              <a:rPr lang="en-US" dirty="0"/>
              <a:t>Could use engineering drawing of 2-3 alternatives</a:t>
            </a:r>
          </a:p>
          <a:p>
            <a:pPr lvl="1"/>
            <a:r>
              <a:rPr lang="en-US" dirty="0"/>
              <a:t>Will almost certainly be needed for CDR</a:t>
            </a:r>
          </a:p>
          <a:p>
            <a:pPr lvl="1"/>
            <a:endParaRPr lang="en-US" dirty="0"/>
          </a:p>
          <a:p>
            <a:r>
              <a:rPr lang="en-US" dirty="0"/>
              <a:t>Need to discuss well-defined simulation goals for the CDR</a:t>
            </a:r>
          </a:p>
          <a:p>
            <a:pPr lvl="1"/>
            <a:r>
              <a:rPr lang="en-US" dirty="0"/>
              <a:t>Feedback to detector groups best if by end of summer</a:t>
            </a:r>
          </a:p>
        </p:txBody>
      </p:sp>
    </p:spTree>
    <p:extLst>
      <p:ext uri="{BB962C8B-B14F-4D97-AF65-F5344CB8AC3E}">
        <p14:creationId xmlns:p14="http://schemas.microsoft.com/office/powerpoint/2010/main" val="625581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5939CF8-AE27-4FCF-8683-2AF352CD34E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00BC9C-F791-4F89-B9C5-D9604D0A4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9" y="60212"/>
            <a:ext cx="11401425" cy="1026939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/>
              <a:t>Backup</a:t>
            </a:r>
          </a:p>
        </p:txBody>
      </p:sp>
      <p:pic>
        <p:nvPicPr>
          <p:cNvPr id="6" name="Picture 2" descr="Image result for backing up">
            <a:extLst>
              <a:ext uri="{FF2B5EF4-FFF2-40B4-BE49-F238E27FC236}">
                <a16:creationId xmlns:a16="http://schemas.microsoft.com/office/drawing/2014/main" id="{C8666CB1-A67B-47C8-B4DD-5AF33543D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979" y="1248042"/>
            <a:ext cx="7854143" cy="523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396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65193" y="88722"/>
            <a:ext cx="11116681" cy="424522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Detailed Notional timeline &amp; funding profile:  2023 version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865779" y="704925"/>
          <a:ext cx="10225087" cy="5332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Worksheet" r:id="rId3" imgW="11177458" imgH="5829213" progId="Excel.Sheet.12">
                  <p:embed/>
                </p:oleObj>
              </mc:Choice>
              <mc:Fallback>
                <p:oleObj name="Worksheet" r:id="rId3" imgW="11177458" imgH="5829213" progId="Excel.Sheet.12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5779" y="704925"/>
                        <a:ext cx="10225087" cy="5332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7466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458" y="162789"/>
            <a:ext cx="11055818" cy="573627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U.S. and International approximate Scope division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625" y="970859"/>
            <a:ext cx="9947440" cy="4541963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/>
              <a:t>Active Target development and readout electronics (</a:t>
            </a:r>
            <a:r>
              <a:rPr lang="en-US" dirty="0">
                <a:solidFill>
                  <a:srgbClr val="00B050"/>
                </a:solidFill>
              </a:rPr>
              <a:t>US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Calorimeter digital electronics (</a:t>
            </a:r>
            <a:r>
              <a:rPr lang="en-US" dirty="0">
                <a:solidFill>
                  <a:srgbClr val="00B050"/>
                </a:solidFill>
              </a:rPr>
              <a:t>US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Trigger and DAQ (</a:t>
            </a:r>
            <a:r>
              <a:rPr lang="en-US" dirty="0">
                <a:solidFill>
                  <a:srgbClr val="0070C0"/>
                </a:solidFill>
              </a:rPr>
              <a:t>UK groups?)</a:t>
            </a:r>
          </a:p>
          <a:p>
            <a:pPr lvl="1"/>
            <a:r>
              <a:rPr lang="en-US" dirty="0"/>
              <a:t>Calibration system for calorimeter (</a:t>
            </a:r>
            <a:r>
              <a:rPr lang="en-US" dirty="0">
                <a:solidFill>
                  <a:srgbClr val="0070C0"/>
                </a:solidFill>
              </a:rPr>
              <a:t>Italy?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Tracker system (</a:t>
            </a:r>
            <a:r>
              <a:rPr lang="en-US" dirty="0">
                <a:solidFill>
                  <a:srgbClr val="00B050"/>
                </a:solidFill>
              </a:rPr>
              <a:t>US</a:t>
            </a:r>
            <a:r>
              <a:rPr lang="en-US" dirty="0"/>
              <a:t> + </a:t>
            </a:r>
            <a:r>
              <a:rPr lang="en-US" dirty="0">
                <a:solidFill>
                  <a:srgbClr val="002060"/>
                </a:solidFill>
              </a:rPr>
              <a:t>TBD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Custom beamline elements (</a:t>
            </a:r>
            <a:r>
              <a:rPr lang="en-US" dirty="0">
                <a:solidFill>
                  <a:srgbClr val="00B050"/>
                </a:solidFill>
              </a:rPr>
              <a:t>Switzerland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Calorimeter procurement (Canada, Japan, Switzerland, </a:t>
            </a:r>
            <a:r>
              <a:rPr lang="en-US" dirty="0">
                <a:solidFill>
                  <a:srgbClr val="0070C0"/>
                </a:solidFill>
              </a:rPr>
              <a:t>China?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Calorimeter </a:t>
            </a:r>
            <a:r>
              <a:rPr lang="en-US" dirty="0" err="1"/>
              <a:t>photosensors</a:t>
            </a:r>
            <a:r>
              <a:rPr lang="en-US" dirty="0"/>
              <a:t>, cabling, and power supplies (</a:t>
            </a:r>
            <a:r>
              <a:rPr lang="en-US" dirty="0">
                <a:solidFill>
                  <a:srgbClr val="0070C0"/>
                </a:solidFill>
              </a:rPr>
              <a:t>TBD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Beamline detectors and LH</a:t>
            </a:r>
            <a:r>
              <a:rPr lang="en-US" baseline="-25000" dirty="0"/>
              <a:t>2</a:t>
            </a:r>
            <a:r>
              <a:rPr lang="en-US" dirty="0"/>
              <a:t> charge-exchange calibration infrastructure  (PSI, Italy)</a:t>
            </a:r>
          </a:p>
          <a:p>
            <a:pPr lvl="1"/>
            <a:r>
              <a:rPr lang="en-US" dirty="0"/>
              <a:t>Local installation support at PSI</a:t>
            </a:r>
          </a:p>
          <a:p>
            <a:pPr lvl="1"/>
            <a:r>
              <a:rPr lang="en-US" dirty="0"/>
              <a:t>Data storage at PSI</a:t>
            </a:r>
          </a:p>
        </p:txBody>
      </p:sp>
    </p:spTree>
    <p:extLst>
      <p:ext uri="{BB962C8B-B14F-4D97-AF65-F5344CB8AC3E}">
        <p14:creationId xmlns:p14="http://schemas.microsoft.com/office/powerpoint/2010/main" val="2888052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B3374-66C9-4A37-AE80-01E79570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Next Collaboration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CB247-E43B-48EE-A001-C2A31CA7B9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24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January 7-9, 2025</a:t>
            </a:r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sz="4000" dirty="0"/>
              <a:t>TRIUMF</a:t>
            </a:r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sz="4000" dirty="0"/>
              <a:t>Vancouver, BC, Canada</a:t>
            </a:r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sz="4000" dirty="0"/>
              <a:t>Host: Chloe </a:t>
            </a:r>
            <a:r>
              <a:rPr lang="en-US" sz="4000" dirty="0" err="1"/>
              <a:t>Malbrunot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62196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EE4485-AC63-4D68-93A0-601A0EC8B03C}"/>
              </a:ext>
            </a:extLst>
          </p:cNvPr>
          <p:cNvSpPr txBox="1"/>
          <p:nvPr/>
        </p:nvSpPr>
        <p:spPr>
          <a:xfrm>
            <a:off x="2234659" y="76200"/>
            <a:ext cx="7051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What Does PIONEER Need </a:t>
            </a:r>
            <a:r>
              <a:rPr lang="en-US" sz="4000" b="1"/>
              <a:t>to Do</a:t>
            </a:r>
            <a:endParaRPr lang="en-US" sz="4000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D7ADD9B-AFDA-4924-99F5-F4A4C3C519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926961"/>
            <a:ext cx="11449050" cy="58548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In the broadest possible terms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dirty="0"/>
              <a:t>Convince agencies to provide seed funding</a:t>
            </a:r>
          </a:p>
          <a:p>
            <a:endParaRPr lang="en-US" sz="400" dirty="0"/>
          </a:p>
          <a:p>
            <a:r>
              <a:rPr lang="en-US" dirty="0"/>
              <a:t>Do R&amp;D with this funding to develop and optimize these approaches</a:t>
            </a:r>
          </a:p>
          <a:p>
            <a:endParaRPr lang="en-US" sz="400" dirty="0"/>
          </a:p>
          <a:p>
            <a:r>
              <a:rPr lang="en-US" dirty="0"/>
              <a:t>Identify critical sector tests to establish performance</a:t>
            </a:r>
          </a:p>
          <a:p>
            <a:endParaRPr lang="en-US" sz="400" dirty="0"/>
          </a:p>
          <a:p>
            <a:r>
              <a:rPr lang="en-US" dirty="0"/>
              <a:t>Convince agencies to provide construction funding</a:t>
            </a:r>
          </a:p>
          <a:p>
            <a:endParaRPr lang="en-US" sz="400" dirty="0"/>
          </a:p>
          <a:p>
            <a:r>
              <a:rPr lang="en-US" dirty="0"/>
              <a:t>Fabricate, assemble and deploy the detector and beamline</a:t>
            </a:r>
          </a:p>
          <a:p>
            <a:pPr marL="0" indent="0">
              <a:buNone/>
            </a:pPr>
            <a:endParaRPr lang="en-US" sz="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Assume that operation/analysis funding will accompany construction funding</a:t>
            </a:r>
          </a:p>
          <a:p>
            <a:pPr marL="0" indent="0">
              <a:buNone/>
            </a:pPr>
            <a:endParaRPr lang="en-US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3200" dirty="0">
                <a:sym typeface="Wingdings" panose="05000000000000000000" pitchFamily="2" charset="2"/>
              </a:rPr>
              <a:t> CDR/TDR process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08552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EE5873-8719-4055-963B-C40119DEB0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3" t="17600" r="2916" b="61422"/>
          <a:stretch/>
        </p:blipFill>
        <p:spPr>
          <a:xfrm>
            <a:off x="70793" y="9524"/>
            <a:ext cx="12121207" cy="1647825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9B081AB-6466-4A2E-91D0-A1FCD427C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371" y="1657349"/>
            <a:ext cx="9127654" cy="50762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b="1" dirty="0"/>
              <a:t>CDR/TDR Timeline</a:t>
            </a:r>
          </a:p>
          <a:p>
            <a:pPr marL="0" indent="0">
              <a:buNone/>
            </a:pPr>
            <a:endParaRPr lang="en-US" sz="400" dirty="0"/>
          </a:p>
          <a:p>
            <a:pPr marL="0" indent="0">
              <a:buNone/>
            </a:pPr>
            <a:r>
              <a:rPr lang="en-US" b="1" dirty="0"/>
              <a:t>Conceptual Design Report (soon? Q1 2025?)</a:t>
            </a:r>
          </a:p>
          <a:p>
            <a:r>
              <a:rPr lang="en-US" dirty="0"/>
              <a:t>Physics case and experimental strategy</a:t>
            </a:r>
          </a:p>
          <a:p>
            <a:r>
              <a:rPr lang="en-US" dirty="0"/>
              <a:t>R&amp;D roadmap, including sector tests</a:t>
            </a:r>
          </a:p>
          <a:p>
            <a:r>
              <a:rPr lang="en-US" dirty="0"/>
              <a:t>To inspire seed funding from regions</a:t>
            </a:r>
          </a:p>
          <a:p>
            <a:pPr marL="0" indent="0">
              <a:buNone/>
            </a:pPr>
            <a:endParaRPr lang="en-US" sz="400" dirty="0"/>
          </a:p>
          <a:p>
            <a:pPr marL="0" indent="0">
              <a:buNone/>
            </a:pPr>
            <a:r>
              <a:rPr lang="en-US" b="1" dirty="0"/>
              <a:t>Technical Design Report (T minus 2-3 years? Q3-Q1 2026-27)</a:t>
            </a:r>
          </a:p>
          <a:p>
            <a:r>
              <a:rPr lang="en-US" dirty="0"/>
              <a:t>Engineering design </a:t>
            </a:r>
          </a:p>
          <a:p>
            <a:r>
              <a:rPr lang="en-US" dirty="0"/>
              <a:t>No or limited alternatives</a:t>
            </a:r>
          </a:p>
          <a:p>
            <a:r>
              <a:rPr lang="en-US" dirty="0"/>
              <a:t>To justify full funding of PIONEER 1.0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ED5082-B0F8-43DC-A3CE-502DACF6614F}"/>
              </a:ext>
            </a:extLst>
          </p:cNvPr>
          <p:cNvSpPr txBox="1"/>
          <p:nvPr/>
        </p:nvSpPr>
        <p:spPr>
          <a:xfrm>
            <a:off x="9886950" y="2735947"/>
            <a:ext cx="1971675" cy="1569660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~1 year of R&amp;D after CDR!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C162B65-F0AD-45C8-8D90-A0A3AEBF1AF8}"/>
              </a:ext>
            </a:extLst>
          </p:cNvPr>
          <p:cNvCxnSpPr>
            <a:cxnSpLocks/>
            <a:stCxn id="2" idx="1"/>
          </p:cNvCxnSpPr>
          <p:nvPr/>
        </p:nvCxnSpPr>
        <p:spPr>
          <a:xfrm flipH="1" flipV="1">
            <a:off x="7705725" y="2735947"/>
            <a:ext cx="2181225" cy="78483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0EF933B-01AB-4968-B88B-EAF9EA0626BD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8220075" y="3520777"/>
            <a:ext cx="1666875" cy="107859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952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65193" y="88722"/>
            <a:ext cx="11116681" cy="424522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Timeline and budget:  2023 version; coarse view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02394" y="1309157"/>
            <a:ext cx="11574296" cy="3367946"/>
            <a:chOff x="1484808" y="2081667"/>
            <a:chExt cx="10530920" cy="269466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l="19862"/>
            <a:stretch/>
          </p:blipFill>
          <p:spPr>
            <a:xfrm>
              <a:off x="2527737" y="2081667"/>
              <a:ext cx="9487991" cy="269466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t="43467" r="91191"/>
            <a:stretch/>
          </p:blipFill>
          <p:spPr>
            <a:xfrm>
              <a:off x="1484808" y="3252952"/>
              <a:ext cx="1042929" cy="1523381"/>
            </a:xfrm>
            <a:prstGeom prst="rect">
              <a:avLst/>
            </a:prstGeom>
          </p:spPr>
        </p:pic>
      </p:grpSp>
      <p:sp>
        <p:nvSpPr>
          <p:cNvPr id="4" name="Rectangle 3"/>
          <p:cNvSpPr/>
          <p:nvPr/>
        </p:nvSpPr>
        <p:spPr>
          <a:xfrm>
            <a:off x="9201985" y="2939461"/>
            <a:ext cx="1289081" cy="6467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30193" y="3087102"/>
            <a:ext cx="860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~1 $M</a:t>
            </a:r>
          </a:p>
        </p:txBody>
      </p:sp>
      <p:sp>
        <p:nvSpPr>
          <p:cNvPr id="3" name="Rectangle 2"/>
          <p:cNvSpPr/>
          <p:nvPr/>
        </p:nvSpPr>
        <p:spPr>
          <a:xfrm>
            <a:off x="9398248" y="3042053"/>
            <a:ext cx="231945" cy="459430"/>
          </a:xfrm>
          <a:prstGeom prst="rect">
            <a:avLst/>
          </a:prstGeom>
          <a:solidFill>
            <a:srgbClr val="33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F2A536-07FA-4744-BA96-34DFBA7A4709}"/>
              </a:ext>
            </a:extLst>
          </p:cNvPr>
          <p:cNvSpPr/>
          <p:nvPr/>
        </p:nvSpPr>
        <p:spPr>
          <a:xfrm>
            <a:off x="1999129" y="1766047"/>
            <a:ext cx="475130" cy="268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82E452-B5EA-4E07-9F80-B179A3B77536}"/>
              </a:ext>
            </a:extLst>
          </p:cNvPr>
          <p:cNvSpPr/>
          <p:nvPr/>
        </p:nvSpPr>
        <p:spPr>
          <a:xfrm>
            <a:off x="1954304" y="1757079"/>
            <a:ext cx="627530" cy="268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9C5C48-95E2-47FA-B8B4-8A027C6C52AA}"/>
              </a:ext>
            </a:extLst>
          </p:cNvPr>
          <p:cNvSpPr/>
          <p:nvPr/>
        </p:nvSpPr>
        <p:spPr>
          <a:xfrm>
            <a:off x="2868707" y="1748109"/>
            <a:ext cx="627530" cy="268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A39B84-CC43-4F28-9CD3-20F37BEEACF6}"/>
              </a:ext>
            </a:extLst>
          </p:cNvPr>
          <p:cNvSpPr/>
          <p:nvPr/>
        </p:nvSpPr>
        <p:spPr>
          <a:xfrm>
            <a:off x="4329957" y="1748109"/>
            <a:ext cx="627530" cy="268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D1560C-A93F-4908-80AA-28ED4DC01B84}"/>
              </a:ext>
            </a:extLst>
          </p:cNvPr>
          <p:cNvSpPr/>
          <p:nvPr/>
        </p:nvSpPr>
        <p:spPr>
          <a:xfrm>
            <a:off x="7853086" y="1748107"/>
            <a:ext cx="627530" cy="268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31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7866"/>
          </a:xfrm>
        </p:spPr>
        <p:txBody>
          <a:bodyPr>
            <a:normAutofit fontScale="90000"/>
          </a:bodyPr>
          <a:lstStyle/>
          <a:p>
            <a:r>
              <a:rPr lang="en-US" dirty="0"/>
              <a:t>Important dates impacting 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687" y="1273451"/>
            <a:ext cx="10515600" cy="4351338"/>
          </a:xfrm>
        </p:spPr>
        <p:txBody>
          <a:bodyPr/>
          <a:lstStyle/>
          <a:p>
            <a:r>
              <a:rPr lang="en-US" dirty="0"/>
              <a:t>July 2024:  Will learn about UBC prelim; will learn about UCSC/Cornell R&amp;D grant; will learn about Cornell base grant (encouraging)</a:t>
            </a:r>
          </a:p>
          <a:p>
            <a:r>
              <a:rPr lang="en-US" dirty="0"/>
              <a:t>Early fall 2024:  CENPA base grant submission.  This is significant because g-2 will not “drive” the support of the Muon Group within the grant.  The KY group will submit to NSF.  </a:t>
            </a:r>
          </a:p>
          <a:p>
            <a:r>
              <a:rPr lang="en-US" dirty="0"/>
              <a:t>Dec 2024:  CFI grant goes in as a full document if step 1 is successful.</a:t>
            </a:r>
          </a:p>
          <a:p>
            <a:r>
              <a:rPr lang="en-US" dirty="0"/>
              <a:t>Jan 2025:  PSI report must be clear, with CDR level descriptions of how the experiment will perform and hardware choices made</a:t>
            </a:r>
          </a:p>
          <a:p>
            <a:r>
              <a:rPr lang="en-US" dirty="0"/>
              <a:t>July 2025: UCSC base grant submission</a:t>
            </a:r>
          </a:p>
        </p:txBody>
      </p:sp>
    </p:spTree>
    <p:extLst>
      <p:ext uri="{BB962C8B-B14F-4D97-AF65-F5344CB8AC3E}">
        <p14:creationId xmlns:p14="http://schemas.microsoft.com/office/powerpoint/2010/main" val="2970794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8239D-E64B-4BB1-8602-D319EB0BD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8937"/>
            <a:ext cx="10515600" cy="934757"/>
          </a:xfrm>
        </p:spPr>
        <p:txBody>
          <a:bodyPr/>
          <a:lstStyle/>
          <a:p>
            <a:pPr algn="ctr"/>
            <a:r>
              <a:rPr lang="en-US" dirty="0"/>
              <a:t>What is CDR all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6AE1F-2694-44F6-B117-10D625CC1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9131"/>
            <a:ext cx="10515600" cy="5220634"/>
          </a:xfrm>
        </p:spPr>
        <p:txBody>
          <a:bodyPr>
            <a:normAutofit/>
          </a:bodyPr>
          <a:lstStyle/>
          <a:p>
            <a:r>
              <a:rPr lang="en-US" dirty="0"/>
              <a:t>Establish compelling Physics case</a:t>
            </a:r>
          </a:p>
          <a:p>
            <a:pPr lvl="1"/>
            <a:r>
              <a:rPr lang="en-US" dirty="0"/>
              <a:t>e</a:t>
            </a:r>
            <a:r>
              <a:rPr lang="el-GR" dirty="0">
                <a:sym typeface="Symbol" panose="05050102010706020507" pitchFamily="18" charset="2"/>
              </a:rPr>
              <a:t></a:t>
            </a:r>
            <a:r>
              <a:rPr lang="en-US" baseline="-25000" dirty="0">
                <a:sym typeface="Symbol" panose="05050102010706020507" pitchFamily="18" charset="2"/>
              </a:rPr>
              <a:t>e</a:t>
            </a:r>
            <a:r>
              <a:rPr lang="en-US" dirty="0">
                <a:sym typeface="Symbol" panose="05050102010706020507" pitchFamily="18" charset="2"/>
              </a:rPr>
              <a:t> </a:t>
            </a:r>
          </a:p>
          <a:p>
            <a:pPr lvl="1"/>
            <a:r>
              <a:rPr lang="el-GR" dirty="0">
                <a:sym typeface="Symbol" panose="05050102010706020507" pitchFamily="18" charset="2"/>
              </a:rPr>
              <a:t></a:t>
            </a:r>
            <a:r>
              <a:rPr lang="en-US" baseline="30000" dirty="0">
                <a:sym typeface="Symbol" panose="05050102010706020507" pitchFamily="18" charset="2"/>
              </a:rPr>
              <a:t>0</a:t>
            </a:r>
            <a:r>
              <a:rPr lang="en-US" dirty="0">
                <a:sym typeface="Symbol" panose="05050102010706020507" pitchFamily="18" charset="2"/>
              </a:rPr>
              <a:t>e</a:t>
            </a:r>
            <a:r>
              <a:rPr lang="el-GR" dirty="0">
                <a:sym typeface="Symbol" panose="05050102010706020507" pitchFamily="18" charset="2"/>
              </a:rPr>
              <a:t></a:t>
            </a:r>
            <a:r>
              <a:rPr lang="en-US" baseline="-25000" dirty="0">
                <a:sym typeface="Symbol" panose="05050102010706020507" pitchFamily="18" charset="2"/>
              </a:rPr>
              <a:t>e</a:t>
            </a:r>
            <a:r>
              <a:rPr lang="en-US" dirty="0">
                <a:sym typeface="Symbol" panose="05050102010706020507" pitchFamily="18" charset="2"/>
              </a:rPr>
              <a:t> </a:t>
            </a:r>
          </a:p>
          <a:p>
            <a:pPr lvl="1"/>
            <a:r>
              <a:rPr lang="en-US" dirty="0" err="1">
                <a:sym typeface="Symbol" panose="05050102010706020507" pitchFamily="18" charset="2"/>
              </a:rPr>
              <a:t>ae</a:t>
            </a:r>
            <a:r>
              <a:rPr lang="en-US" baseline="-25000" dirty="0" err="1">
                <a:sym typeface="Symbol" panose="05050102010706020507" pitchFamily="18" charset="2"/>
              </a:rPr>
              <a:t>e</a:t>
            </a:r>
            <a:r>
              <a:rPr lang="en-US" dirty="0">
                <a:sym typeface="Symbol" panose="05050102010706020507" pitchFamily="18" charset="2"/>
              </a:rPr>
              <a:t> </a:t>
            </a:r>
          </a:p>
          <a:p>
            <a:pPr lvl="1"/>
            <a:r>
              <a:rPr lang="en-US" dirty="0" err="1">
                <a:sym typeface="Symbol" panose="05050102010706020507" pitchFamily="18" charset="2"/>
              </a:rPr>
              <a:t>l</a:t>
            </a:r>
            <a:r>
              <a:rPr lang="en-US" baseline="-25000" dirty="0" err="1">
                <a:sym typeface="Symbol" panose="05050102010706020507" pitchFamily="18" charset="2"/>
              </a:rPr>
              <a:t>l</a:t>
            </a:r>
            <a:r>
              <a:rPr lang="en-US" dirty="0">
                <a:sym typeface="Symbol" panose="05050102010706020507" pitchFamily="18" charset="2"/>
              </a:rPr>
              <a:t></a:t>
            </a:r>
          </a:p>
          <a:p>
            <a:pPr lvl="1"/>
            <a:r>
              <a:rPr lang="en-US" dirty="0">
                <a:sym typeface="Symbol" panose="05050102010706020507" pitchFamily="18" charset="2"/>
              </a:rPr>
              <a:t>… ?</a:t>
            </a:r>
            <a:endParaRPr lang="en-US" dirty="0"/>
          </a:p>
          <a:p>
            <a:r>
              <a:rPr lang="en-US" dirty="0"/>
              <a:t>Lay out detection strategy, including alternatives</a:t>
            </a:r>
          </a:p>
          <a:p>
            <a:r>
              <a:rPr lang="en-US" dirty="0"/>
              <a:t>Establish plausibility, with clearly identified risks</a:t>
            </a:r>
          </a:p>
          <a:p>
            <a:r>
              <a:rPr lang="en-US" dirty="0"/>
              <a:t>Establish R&amp;D path to address risks</a:t>
            </a:r>
          </a:p>
          <a:p>
            <a:r>
              <a:rPr lang="en-US" dirty="0"/>
              <a:t>Lay out performance demonstration milestones and timelines</a:t>
            </a:r>
          </a:p>
          <a:p>
            <a:r>
              <a:rPr lang="en-US" dirty="0"/>
              <a:t>Provide cost estimates</a:t>
            </a:r>
          </a:p>
        </p:txBody>
      </p:sp>
    </p:spTree>
    <p:extLst>
      <p:ext uri="{BB962C8B-B14F-4D97-AF65-F5344CB8AC3E}">
        <p14:creationId xmlns:p14="http://schemas.microsoft.com/office/powerpoint/2010/main" val="2585391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C6AF5-F50D-4740-9393-73647173E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is the Purpose of the CDR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4F25C-4E0E-4974-8A63-B48937C06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97904"/>
          </a:xfrm>
        </p:spPr>
        <p:txBody>
          <a:bodyPr>
            <a:normAutofit/>
          </a:bodyPr>
          <a:lstStyle/>
          <a:p>
            <a:r>
              <a:rPr lang="en-US" dirty="0"/>
              <a:t>No one has asked us for this document</a:t>
            </a:r>
          </a:p>
          <a:p>
            <a:r>
              <a:rPr lang="en-US" dirty="0"/>
              <a:t>PSI has asked for a Progress Report in January, but this would be much deeper and more comprehensive</a:t>
            </a:r>
          </a:p>
          <a:p>
            <a:r>
              <a:rPr lang="en-US" dirty="0"/>
              <a:t>The reasons for this are to</a:t>
            </a:r>
          </a:p>
          <a:p>
            <a:pPr lvl="1"/>
            <a:r>
              <a:rPr lang="en-US" dirty="0"/>
              <a:t>Provide a document we can use to inspire funding and draw in new collaborators</a:t>
            </a:r>
          </a:p>
          <a:p>
            <a:pPr lvl="1"/>
            <a:r>
              <a:rPr lang="en-US" dirty="0"/>
              <a:t>The exercise will force us to step back and identify risks, to focus our R&amp;D, and identify and mend gaps in our thinking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dirty="0"/>
              <a:t>Given the timeline and status of our effort, I believe this is a very important exercise for us</a:t>
            </a:r>
          </a:p>
        </p:txBody>
      </p:sp>
    </p:spTree>
    <p:extLst>
      <p:ext uri="{BB962C8B-B14F-4D97-AF65-F5344CB8AC3E}">
        <p14:creationId xmlns:p14="http://schemas.microsoft.com/office/powerpoint/2010/main" val="2782349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225A634-6B38-4326-8490-869B0B93444C}"/>
              </a:ext>
            </a:extLst>
          </p:cNvPr>
          <p:cNvSpPr/>
          <p:nvPr/>
        </p:nvSpPr>
        <p:spPr>
          <a:xfrm>
            <a:off x="809625" y="1019690"/>
            <a:ext cx="5086350" cy="5628592"/>
          </a:xfrm>
          <a:prstGeom prst="rect">
            <a:avLst/>
          </a:prstGeom>
          <a:solidFill>
            <a:srgbClr val="ED7D31">
              <a:alpha val="40000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Introduction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Statement of Physics opportunities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Rare pion spectrometer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Universal technology (5D tracking)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Status of prior experimentation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Summary of main needs and outline of strategies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PSI / beam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Detector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Timelines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Content and structure of the collaboration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Basic Design Concept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ATAR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Calo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LYSO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LXe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DTAR/Tracker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Trigger strategies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DAQ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079E03-580E-44E7-86FC-DA7A25FD8A32}"/>
              </a:ext>
            </a:extLst>
          </p:cNvPr>
          <p:cNvSpPr/>
          <p:nvPr/>
        </p:nvSpPr>
        <p:spPr>
          <a:xfrm>
            <a:off x="6896100" y="154999"/>
            <a:ext cx="4486275" cy="6536726"/>
          </a:xfrm>
          <a:prstGeom prst="rect">
            <a:avLst/>
          </a:prstGeom>
          <a:solidFill>
            <a:srgbClr val="ED7D31">
              <a:alpha val="40000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Physics Reach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Sensitivity studies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l-G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</a:t>
            </a:r>
            <a:r>
              <a:rPr lang="en-US" sz="16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l-G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sz="16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l-GR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</a:t>
            </a:r>
            <a:r>
              <a:rPr lang="en-US" sz="16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</a:t>
            </a:r>
            <a:r>
              <a:rPr lang="en-US" sz="1600" baseline="-25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</a:t>
            </a:r>
            <a:r>
              <a:rPr lang="en-US" sz="1600" baseline="-25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Identified Risks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Summary of identified risks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Associated R&amp;D plan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Plans and goals for PIONEER 0.5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Costs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R&amp;D towards TDR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Envelope for full experiment (?)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Engineering studies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Construction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Collaboration costs (travel etc.)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 costs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Personnel costs (students etc.)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Summary and Outlook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85CB81-7185-4EE1-99EE-4977E5E8BCAE}"/>
              </a:ext>
            </a:extLst>
          </p:cNvPr>
          <p:cNvSpPr txBox="1"/>
          <p:nvPr/>
        </p:nvSpPr>
        <p:spPr>
          <a:xfrm>
            <a:off x="714375" y="250249"/>
            <a:ext cx="4499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Straw CDR Outline</a:t>
            </a:r>
          </a:p>
        </p:txBody>
      </p:sp>
    </p:spTree>
    <p:extLst>
      <p:ext uri="{BB962C8B-B14F-4D97-AF65-F5344CB8AC3E}">
        <p14:creationId xmlns:p14="http://schemas.microsoft.com/office/powerpoint/2010/main" val="3241234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10675</TotalTime>
  <Words>882</Words>
  <Application>Microsoft Office PowerPoint</Application>
  <PresentationFormat>Widescreen</PresentationFormat>
  <Paragraphs>154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Office Theme</vt:lpstr>
      <vt:lpstr>Worksheet</vt:lpstr>
      <vt:lpstr>Technical Coordination, and Towards a CDR</vt:lpstr>
      <vt:lpstr>Next Collaboration Meeting</vt:lpstr>
      <vt:lpstr>PowerPoint Presentation</vt:lpstr>
      <vt:lpstr>PowerPoint Presentation</vt:lpstr>
      <vt:lpstr>Timeline and budget:  2023 version; coarse view</vt:lpstr>
      <vt:lpstr>Important dates impacting timeline</vt:lpstr>
      <vt:lpstr>What is CDR all about?</vt:lpstr>
      <vt:lpstr>What is the Purpose of the CDR</vt:lpstr>
      <vt:lpstr>PowerPoint Presentation</vt:lpstr>
      <vt:lpstr>Personal Slide: Technical Coordinator Role</vt:lpstr>
      <vt:lpstr>Other Thoughts</vt:lpstr>
      <vt:lpstr>Backup</vt:lpstr>
      <vt:lpstr>Detailed Notional timeline &amp; funding profile:  2023 version</vt:lpstr>
      <vt:lpstr>U.S. and International approximate Scope division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Coordination and Towards a CDR</dc:title>
  <dc:creator>Bruce Schumm</dc:creator>
  <cp:lastModifiedBy>Bruce Schumm</cp:lastModifiedBy>
  <cp:revision>67</cp:revision>
  <dcterms:created xsi:type="dcterms:W3CDTF">2024-06-14T03:30:49Z</dcterms:created>
  <dcterms:modified xsi:type="dcterms:W3CDTF">2024-06-21T13:33:58Z</dcterms:modified>
</cp:coreProperties>
</file>