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 b="def" i="def"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80" name="Shape 28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<Relationship Id="rId3" Type="http://schemas.openxmlformats.org/officeDocument/2006/relationships/image" Target="../media/image1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"/>
          <p:cNvSpPr/>
          <p:nvPr/>
        </p:nvSpPr>
        <p:spPr>
          <a:xfrm flipV="1">
            <a:off x="762000" y="8635632"/>
            <a:ext cx="22859999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</p:spPr>
        <p:txBody>
          <a:bodyPr/>
          <a:lstStyle>
            <a:lvl1pPr>
              <a:defRPr sz="30300">
                <a:solidFill>
                  <a:srgbClr val="B9DA6D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" name="Body Level One…"/>
          <p:cNvSpPr txBox="1"/>
          <p:nvPr>
            <p:ph type="body" sz="quarter" idx="1"/>
          </p:nvPr>
        </p:nvSpPr>
        <p:spPr>
          <a:xfrm>
            <a:off x="762000" y="5994400"/>
            <a:ext cx="22860000" cy="25400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1pPr>
            <a:lvl2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2pPr>
            <a:lvl3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3pPr>
            <a:lvl4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4pPr>
            <a:lvl5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8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6960" y="587926"/>
            <a:ext cx="7536272" cy="2878856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/>
          <p:nvPr>
            <p:ph type="sldNum" sz="quarter" idx="2"/>
          </p:nvPr>
        </p:nvSpPr>
        <p:spPr>
          <a:xfrm>
            <a:off x="23247890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solidFill>
                  <a:srgbClr val="B9DA6D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3" name="Body Level One…"/>
          <p:cNvSpPr txBox="1"/>
          <p:nvPr>
            <p:ph type="body" idx="1"/>
          </p:nvPr>
        </p:nvSpPr>
        <p:spPr>
          <a:xfrm>
            <a:off x="762000" y="1850583"/>
            <a:ext cx="22860000" cy="10921230"/>
          </a:xfrm>
          <a:prstGeom prst="rect">
            <a:avLst/>
          </a:prstGeom>
        </p:spPr>
        <p:txBody>
          <a:bodyPr/>
          <a:lstStyle>
            <a:lvl1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5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46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147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18983"/>
            <a:ext cx="897645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arge 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Line"/>
          <p:cNvSpPr/>
          <p:nvPr/>
        </p:nvSpPr>
        <p:spPr>
          <a:xfrm flipV="1">
            <a:off x="762000" y="3923956"/>
            <a:ext cx="22859999" cy="370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" name="Title Text"/>
          <p:cNvSpPr txBox="1"/>
          <p:nvPr>
            <p:ph type="title"/>
          </p:nvPr>
        </p:nvSpPr>
        <p:spPr>
          <a:xfrm>
            <a:off x="762000" y="250499"/>
            <a:ext cx="22860000" cy="3453524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 sz="30300">
                <a:solidFill>
                  <a:srgbClr val="B9DA6D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6" name="Body Level One…"/>
          <p:cNvSpPr txBox="1"/>
          <p:nvPr>
            <p:ph type="body" idx="1"/>
          </p:nvPr>
        </p:nvSpPr>
        <p:spPr>
          <a:xfrm>
            <a:off x="762000" y="4234575"/>
            <a:ext cx="22860000" cy="8537238"/>
          </a:xfrm>
          <a:prstGeom prst="rect">
            <a:avLst/>
          </a:prstGeom>
        </p:spPr>
        <p:txBody>
          <a:bodyPr/>
          <a:lstStyle>
            <a:lvl1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8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59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160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18983"/>
            <a:ext cx="897645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solidFill>
                  <a:srgbClr val="AAC93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9" name="Body Level One…"/>
          <p:cNvSpPr txBox="1"/>
          <p:nvPr>
            <p:ph type="body" idx="1"/>
          </p:nvPr>
        </p:nvSpPr>
        <p:spPr>
          <a:xfrm>
            <a:off x="762000" y="1850583"/>
            <a:ext cx="22860000" cy="1092123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1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7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173" name="PSI 2023 black.png" descr="PSI 2023 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22300"/>
            <a:ext cx="901700" cy="3423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iz"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1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solidFill>
                  <a:srgbClr val="B9DA6D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3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84" name="Image"/>
          <p:cNvSpPr/>
          <p:nvPr>
            <p:ph type="pic" sz="quarter" idx="22"/>
          </p:nvPr>
        </p:nvSpPr>
        <p:spPr>
          <a:xfrm>
            <a:off x="793151" y="1842961"/>
            <a:ext cx="2232907" cy="22329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5" name="Image"/>
          <p:cNvSpPr/>
          <p:nvPr>
            <p:ph type="pic" sz="quarter" idx="23"/>
          </p:nvPr>
        </p:nvSpPr>
        <p:spPr>
          <a:xfrm>
            <a:off x="709920" y="4602148"/>
            <a:ext cx="2399370" cy="239937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6" name="Image"/>
          <p:cNvSpPr/>
          <p:nvPr>
            <p:ph type="pic" sz="quarter" idx="24"/>
          </p:nvPr>
        </p:nvSpPr>
        <p:spPr>
          <a:xfrm>
            <a:off x="761581" y="7527799"/>
            <a:ext cx="2296049" cy="206644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7" name="Image"/>
          <p:cNvSpPr/>
          <p:nvPr>
            <p:ph type="pic" sz="quarter" idx="25"/>
          </p:nvPr>
        </p:nvSpPr>
        <p:spPr>
          <a:xfrm>
            <a:off x="569287" y="10120523"/>
            <a:ext cx="2680636" cy="26634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8" name="Electrons flying in a circle"/>
          <p:cNvSpPr txBox="1"/>
          <p:nvPr>
            <p:ph type="body" sz="quarter" idx="26"/>
          </p:nvPr>
        </p:nvSpPr>
        <p:spPr>
          <a:xfrm>
            <a:off x="3702702" y="1842961"/>
            <a:ext cx="19919297" cy="218272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189" name="Accelerated electrons"/>
          <p:cNvSpPr txBox="1"/>
          <p:nvPr>
            <p:ph type="body" sz="quarter" idx="27"/>
          </p:nvPr>
        </p:nvSpPr>
        <p:spPr>
          <a:xfrm>
            <a:off x="3702703" y="4602148"/>
            <a:ext cx="19919296" cy="239937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190" name="Protons in LHC"/>
          <p:cNvSpPr txBox="1"/>
          <p:nvPr>
            <p:ph type="body" sz="quarter" idx="28"/>
          </p:nvPr>
        </p:nvSpPr>
        <p:spPr>
          <a:xfrm>
            <a:off x="3702702" y="7527799"/>
            <a:ext cx="19919298" cy="206644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191" name="All of the above"/>
          <p:cNvSpPr txBox="1"/>
          <p:nvPr>
            <p:ph type="body" sz="quarter" idx="29"/>
          </p:nvPr>
        </p:nvSpPr>
        <p:spPr>
          <a:xfrm>
            <a:off x="3702702" y="10120522"/>
            <a:ext cx="19919297" cy="266341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  <p:sp>
        <p:nvSpPr>
          <p:cNvPr id="192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193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18983"/>
            <a:ext cx="897645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iz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1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solidFill>
                  <a:srgbClr val="AAC93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3" name="Rasmus Ischebeck"/>
          <p:cNvSpPr txBox="1"/>
          <p:nvPr>
            <p:ph type="body" sz="quarter" idx="21"/>
          </p:nvPr>
        </p:nvSpPr>
        <p:spPr>
          <a:xfrm>
            <a:off x="986359" y="13302365"/>
            <a:ext cx="1985620" cy="37437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sp>
        <p:nvSpPr>
          <p:cNvPr id="204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205" name="Image"/>
          <p:cNvSpPr/>
          <p:nvPr>
            <p:ph type="pic" sz="quarter" idx="23"/>
          </p:nvPr>
        </p:nvSpPr>
        <p:spPr>
          <a:xfrm>
            <a:off x="793151" y="1842961"/>
            <a:ext cx="2232907" cy="22329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6" name="Image"/>
          <p:cNvSpPr/>
          <p:nvPr>
            <p:ph type="pic" sz="quarter" idx="24"/>
          </p:nvPr>
        </p:nvSpPr>
        <p:spPr>
          <a:xfrm>
            <a:off x="709920" y="4602148"/>
            <a:ext cx="2399370" cy="239937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7" name="Image"/>
          <p:cNvSpPr/>
          <p:nvPr>
            <p:ph type="pic" sz="quarter" idx="25"/>
          </p:nvPr>
        </p:nvSpPr>
        <p:spPr>
          <a:xfrm>
            <a:off x="761581" y="7527799"/>
            <a:ext cx="2296049" cy="206644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8" name="Image"/>
          <p:cNvSpPr/>
          <p:nvPr>
            <p:ph type="pic" sz="quarter" idx="26"/>
          </p:nvPr>
        </p:nvSpPr>
        <p:spPr>
          <a:xfrm>
            <a:off x="569287" y="10120523"/>
            <a:ext cx="2680636" cy="26634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9" name="Electrons flying in a circle"/>
          <p:cNvSpPr txBox="1"/>
          <p:nvPr>
            <p:ph type="body" sz="quarter" idx="27"/>
          </p:nvPr>
        </p:nvSpPr>
        <p:spPr>
          <a:xfrm>
            <a:off x="3702702" y="1842961"/>
            <a:ext cx="19919297" cy="218272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210" name="Accelerated electrons"/>
          <p:cNvSpPr txBox="1"/>
          <p:nvPr>
            <p:ph type="body" sz="quarter" idx="28"/>
          </p:nvPr>
        </p:nvSpPr>
        <p:spPr>
          <a:xfrm>
            <a:off x="3702703" y="4602148"/>
            <a:ext cx="19919296" cy="239937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211" name="Protons in LHC"/>
          <p:cNvSpPr txBox="1"/>
          <p:nvPr>
            <p:ph type="body" sz="quarter" idx="29"/>
          </p:nvPr>
        </p:nvSpPr>
        <p:spPr>
          <a:xfrm>
            <a:off x="3702702" y="7527799"/>
            <a:ext cx="19919298" cy="206644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212" name="All of the above"/>
          <p:cNvSpPr txBox="1"/>
          <p:nvPr>
            <p:ph type="body" sz="quarter" idx="30"/>
          </p:nvPr>
        </p:nvSpPr>
        <p:spPr>
          <a:xfrm>
            <a:off x="3702702" y="10120522"/>
            <a:ext cx="19919297" cy="266341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  <p:pic>
        <p:nvPicPr>
          <p:cNvPr id="213" name="PSI 2023 black.png" descr="PSI 2023 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22300"/>
            <a:ext cx="901700" cy="3423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estion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665759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Questions?"/>
          <p:cNvSpPr txBox="1"/>
          <p:nvPr>
            <p:ph type="body" sz="quarter" idx="21"/>
          </p:nvPr>
        </p:nvSpPr>
        <p:spPr>
          <a:xfrm>
            <a:off x="683868" y="505377"/>
            <a:ext cx="7717664" cy="1941704"/>
          </a:xfrm>
          <a:prstGeom prst="rect">
            <a:avLst/>
          </a:prstGeom>
        </p:spPr>
        <p:txBody>
          <a:bodyPr wrap="none" lIns="71437" tIns="71437" rIns="71437" bIns="71437" anchor="ctr">
            <a:spAutoFit/>
          </a:bodyPr>
          <a:lstStyle>
            <a:lvl1pPr marL="0" indent="0" defTabSz="584200">
              <a:spcBef>
                <a:spcPts val="0"/>
              </a:spcBef>
              <a:buClrTx/>
              <a:buSzTx/>
              <a:buFontTx/>
              <a:buNone/>
              <a:defRPr cap="all" sz="12000">
                <a:solidFill>
                  <a:srgbClr val="B9DA6D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Questions?</a:t>
            </a:r>
          </a:p>
        </p:txBody>
      </p:sp>
      <p:sp>
        <p:nvSpPr>
          <p:cNvPr id="222" name="Rasmus Ischebeck ⊗ Midjourney"/>
          <p:cNvSpPr txBox="1"/>
          <p:nvPr/>
        </p:nvSpPr>
        <p:spPr>
          <a:xfrm>
            <a:off x="984360" y="13292670"/>
            <a:ext cx="3352060" cy="382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 ⊗ Midjourney</a:t>
            </a:r>
          </a:p>
        </p:txBody>
      </p:sp>
      <p:pic>
        <p:nvPicPr>
          <p:cNvPr id="223" name="PSI 2023 white.png" descr="PSI 2023 whit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800" y="13318983"/>
            <a:ext cx="897645" cy="342901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>
            <a:normAutofit fontScale="100000" lnSpcReduction="0"/>
          </a:bodyPr>
          <a:lstStyle>
            <a:lvl1pPr algn="ctr" defTabSz="584200">
              <a:lnSpc>
                <a:spcPct val="100000"/>
              </a:lnSpc>
              <a:defRPr b="0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2" name="Callout"/>
          <p:cNvSpPr/>
          <p:nvPr/>
        </p:nvSpPr>
        <p:spPr>
          <a:xfrm>
            <a:off x="876300" y="3314700"/>
            <a:ext cx="22631400" cy="73171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9" y="0"/>
                </a:moveTo>
                <a:cubicBezTo>
                  <a:pt x="54" y="0"/>
                  <a:pt x="0" y="165"/>
                  <a:pt x="0" y="369"/>
                </a:cubicBezTo>
                <a:lnTo>
                  <a:pt x="0" y="19013"/>
                </a:lnTo>
                <a:cubicBezTo>
                  <a:pt x="0" y="19217"/>
                  <a:pt x="54" y="19382"/>
                  <a:pt x="119" y="19382"/>
                </a:cubicBezTo>
                <a:lnTo>
                  <a:pt x="18186" y="19382"/>
                </a:lnTo>
                <a:lnTo>
                  <a:pt x="18717" y="21600"/>
                </a:lnTo>
                <a:lnTo>
                  <a:pt x="19247" y="19382"/>
                </a:lnTo>
                <a:lnTo>
                  <a:pt x="21481" y="19382"/>
                </a:lnTo>
                <a:cubicBezTo>
                  <a:pt x="21546" y="19382"/>
                  <a:pt x="21600" y="19217"/>
                  <a:pt x="21600" y="19013"/>
                </a:cubicBezTo>
                <a:lnTo>
                  <a:pt x="21600" y="369"/>
                </a:lnTo>
                <a:cubicBezTo>
                  <a:pt x="21600" y="165"/>
                  <a:pt x="21546" y="0"/>
                  <a:pt x="21481" y="0"/>
                </a:cubicBezTo>
                <a:lnTo>
                  <a:pt x="119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233" name="Type a quote here."/>
          <p:cNvSpPr txBox="1"/>
          <p:nvPr>
            <p:ph type="body" sz="quarter" idx="21"/>
          </p:nvPr>
        </p:nvSpPr>
        <p:spPr>
          <a:xfrm>
            <a:off x="1676400" y="4089400"/>
            <a:ext cx="21056600" cy="212405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13400">
                <a:solidFill>
                  <a:srgbClr val="FFFF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234" name="Johnny Appleseed"/>
          <p:cNvSpPr txBox="1"/>
          <p:nvPr>
            <p:ph type="body" sz="quarter" idx="22"/>
          </p:nvPr>
        </p:nvSpPr>
        <p:spPr>
          <a:xfrm>
            <a:off x="762000" y="10854918"/>
            <a:ext cx="22860000" cy="140416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8700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235" name="Text"/>
          <p:cNvSpPr txBox="1"/>
          <p:nvPr>
            <p:ph type="body" sz="quarter" idx="23"/>
          </p:nvPr>
        </p:nvSpPr>
        <p:spPr>
          <a:xfrm>
            <a:off x="762000" y="622861"/>
            <a:ext cx="20955000" cy="64714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77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b="1" cap="all" spc="180" sz="3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236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18983"/>
            <a:ext cx="897645" cy="342901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 Alt"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ype a quote here."/>
          <p:cNvSpPr txBox="1"/>
          <p:nvPr>
            <p:ph type="body" sz="quarter" idx="21"/>
          </p:nvPr>
        </p:nvSpPr>
        <p:spPr>
          <a:xfrm>
            <a:off x="11049000" y="3721100"/>
            <a:ext cx="12573000" cy="378966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13400">
                <a:solidFill>
                  <a:srgbClr val="FFFF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245" name="Image"/>
          <p:cNvSpPr/>
          <p:nvPr>
            <p:ph type="pic" idx="22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46" name="Johnny Appleseed"/>
          <p:cNvSpPr txBox="1"/>
          <p:nvPr>
            <p:ph type="body" sz="quarter" idx="23"/>
          </p:nvPr>
        </p:nvSpPr>
        <p:spPr>
          <a:xfrm>
            <a:off x="11049000" y="10854918"/>
            <a:ext cx="12573000" cy="140416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647700">
              <a:spcBef>
                <a:spcPts val="0"/>
              </a:spcBef>
              <a:buClrTx/>
              <a:buSzTx/>
              <a:buFontTx/>
              <a:buNone/>
              <a:defRPr sz="8700">
                <a:solidFill>
                  <a:srgbClr val="232323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Johnny Appleseed</a:t>
            </a:r>
          </a:p>
        </p:txBody>
      </p:sp>
      <p:pic>
        <p:nvPicPr>
          <p:cNvPr id="247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88880" y="13318983"/>
            <a:ext cx="897645" cy="342901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pic>
        <p:nvPicPr>
          <p:cNvPr id="256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18983"/>
            <a:ext cx="897645" cy="342901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18983"/>
            <a:ext cx="897645" cy="342901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eading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7" name="Line"/>
          <p:cNvSpPr/>
          <p:nvPr/>
        </p:nvSpPr>
        <p:spPr>
          <a:xfrm flipV="1">
            <a:off x="762000" y="8635632"/>
            <a:ext cx="22859999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30300">
                <a:solidFill>
                  <a:srgbClr val="B9DA6D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" name="Body Level One…"/>
          <p:cNvSpPr txBox="1"/>
          <p:nvPr>
            <p:ph type="body" sz="quarter" idx="1"/>
          </p:nvPr>
        </p:nvSpPr>
        <p:spPr>
          <a:xfrm>
            <a:off x="762000" y="5994400"/>
            <a:ext cx="22860000" cy="25400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1pPr>
            <a:lvl2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2pPr>
            <a:lvl3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3pPr>
            <a:lvl4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4pPr>
            <a:lvl5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32" name="Group"/>
          <p:cNvGrpSpPr/>
          <p:nvPr/>
        </p:nvGrpSpPr>
        <p:grpSpPr>
          <a:xfrm>
            <a:off x="761999" y="674867"/>
            <a:ext cx="3985087" cy="673101"/>
            <a:chOff x="0" y="0"/>
            <a:chExt cx="3985085" cy="673100"/>
          </a:xfrm>
        </p:grpSpPr>
        <p:pic>
          <p:nvPicPr>
            <p:cNvPr id="30" name="epfl-logo.pdf" descr="epfl-logo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39815" y="194981"/>
              <a:ext cx="1645271" cy="4781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PSI Logo white with Outlined Fonts.pdf" descr="PSI Logo white with Outlined Fonts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895054" cy="673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3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xfrm>
            <a:off x="23794173" y="13267597"/>
            <a:ext cx="368505" cy="38707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" name="Text"/>
          <p:cNvSpPr txBox="1"/>
          <p:nvPr>
            <p:ph type="body" sz="quarter" idx="22"/>
          </p:nvPr>
        </p:nvSpPr>
        <p:spPr>
          <a:xfrm>
            <a:off x="23109707" y="13280297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3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PSI 2023 black.png" descr="PSI 2023 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22300"/>
            <a:ext cx="901700" cy="342396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SW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5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46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 anchor="b"/>
          <a:lstStyle>
            <a:lvl1pPr>
              <a:defRPr sz="12000">
                <a:solidFill>
                  <a:srgbClr val="B9DA6D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7" name="Rasmus Ischebeck"/>
          <p:cNvSpPr txBox="1"/>
          <p:nvPr>
            <p:ph type="body" sz="quarter" idx="22"/>
          </p:nvPr>
        </p:nvSpPr>
        <p:spPr>
          <a:xfrm>
            <a:off x="984360" y="13296899"/>
            <a:ext cx="1985620" cy="37437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sp>
        <p:nvSpPr>
          <p:cNvPr id="48" name="Text"/>
          <p:cNvSpPr txBox="1"/>
          <p:nvPr>
            <p:ph type="body" sz="quarter" idx="23"/>
          </p:nvPr>
        </p:nvSpPr>
        <p:spPr>
          <a:xfrm>
            <a:off x="23173207" y="13296899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xfrm>
            <a:off x="23772807" y="13296900"/>
            <a:ext cx="368504" cy="38707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0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708" y="13318983"/>
            <a:ext cx="897646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NW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8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59" name="Title Text"/>
          <p:cNvSpPr txBox="1"/>
          <p:nvPr>
            <p:ph type="title"/>
          </p:nvPr>
        </p:nvSpPr>
        <p:spPr>
          <a:xfrm>
            <a:off x="762000" y="672147"/>
            <a:ext cx="22860000" cy="3810001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12000">
                <a:solidFill>
                  <a:srgbClr val="B9DA6D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0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2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63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708" y="13318983"/>
            <a:ext cx="897646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mage"/>
          <p:cNvSpPr/>
          <p:nvPr>
            <p:ph type="pic" idx="21"/>
          </p:nvPr>
        </p:nvSpPr>
        <p:spPr>
          <a:xfrm>
            <a:off x="-197553" y="0"/>
            <a:ext cx="12888398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1" name="Image"/>
          <p:cNvSpPr/>
          <p:nvPr>
            <p:ph type="pic" idx="22"/>
          </p:nvPr>
        </p:nvSpPr>
        <p:spPr>
          <a:xfrm>
            <a:off x="10646568" y="-1219200"/>
            <a:ext cx="13758864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2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73" name="Title Text"/>
          <p:cNvSpPr txBox="1"/>
          <p:nvPr>
            <p:ph type="title"/>
          </p:nvPr>
        </p:nvSpPr>
        <p:spPr>
          <a:xfrm>
            <a:off x="762000" y="672147"/>
            <a:ext cx="22860000" cy="3810001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12000">
                <a:solidFill>
                  <a:srgbClr val="B9DA6D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4" name="Text"/>
          <p:cNvSpPr txBox="1"/>
          <p:nvPr>
            <p:ph type="body" sz="quarter" idx="23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6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77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708" y="13318983"/>
            <a:ext cx="897646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hre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Image"/>
          <p:cNvSpPr/>
          <p:nvPr>
            <p:ph type="pic" sz="half" idx="21"/>
          </p:nvPr>
        </p:nvSpPr>
        <p:spPr>
          <a:xfrm>
            <a:off x="12192000" y="-177800"/>
            <a:ext cx="12192000" cy="7162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22"/>
          </p:nvPr>
        </p:nvSpPr>
        <p:spPr>
          <a:xfrm>
            <a:off x="12192000" y="6451600"/>
            <a:ext cx="12192000" cy="82973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Image"/>
          <p:cNvSpPr/>
          <p:nvPr>
            <p:ph type="pic" idx="23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5" name="Title Text"/>
          <p:cNvSpPr txBox="1"/>
          <p:nvPr>
            <p:ph type="title"/>
          </p:nvPr>
        </p:nvSpPr>
        <p:spPr>
          <a:xfrm>
            <a:off x="11049000" y="9042400"/>
            <a:ext cx="12573000" cy="3810000"/>
          </a:xfrm>
          <a:prstGeom prst="rect">
            <a:avLst/>
          </a:prstGeom>
        </p:spPr>
        <p:txBody>
          <a:bodyPr/>
          <a:lstStyle>
            <a:lvl1pPr>
              <a:defRPr sz="30300">
                <a:solidFill>
                  <a:srgbClr val="B9DA6D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7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98" name="Rasmus Ischebeck"/>
          <p:cNvSpPr txBox="1"/>
          <p:nvPr/>
        </p:nvSpPr>
        <p:spPr>
          <a:xfrm>
            <a:off x="1124006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99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02763" y="13318983"/>
            <a:ext cx="897645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Vertica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Text"/>
          <p:cNvSpPr txBox="1"/>
          <p:nvPr>
            <p:ph type="title"/>
          </p:nvPr>
        </p:nvSpPr>
        <p:spPr>
          <a:xfrm>
            <a:off x="11049000" y="271575"/>
            <a:ext cx="12573000" cy="3810001"/>
          </a:xfrm>
          <a:prstGeom prst="rect">
            <a:avLst/>
          </a:prstGeom>
        </p:spPr>
        <p:txBody>
          <a:bodyPr/>
          <a:lstStyle>
            <a:lvl1pPr>
              <a:defRPr sz="30300">
                <a:solidFill>
                  <a:srgbClr val="B9DA6D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7" name="Line"/>
          <p:cNvSpPr/>
          <p:nvPr/>
        </p:nvSpPr>
        <p:spPr>
          <a:xfrm flipV="1">
            <a:off x="11049000" y="4014337"/>
            <a:ext cx="12572997" cy="203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9" name="Body Level One…"/>
          <p:cNvSpPr txBox="1"/>
          <p:nvPr>
            <p:ph type="body" sz="half" idx="1"/>
          </p:nvPr>
        </p:nvSpPr>
        <p:spPr>
          <a:xfrm>
            <a:off x="11048999" y="4487975"/>
            <a:ext cx="12573001" cy="853890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1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12" name="Rasmus Ischebeck"/>
          <p:cNvSpPr txBox="1"/>
          <p:nvPr/>
        </p:nvSpPr>
        <p:spPr>
          <a:xfrm>
            <a:off x="1121466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113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02763" y="13318983"/>
            <a:ext cx="897645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Vertical and Qu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le Text"/>
          <p:cNvSpPr txBox="1"/>
          <p:nvPr>
            <p:ph type="title"/>
          </p:nvPr>
        </p:nvSpPr>
        <p:spPr>
          <a:xfrm>
            <a:off x="11049000" y="271575"/>
            <a:ext cx="12573000" cy="3810001"/>
          </a:xfrm>
          <a:prstGeom prst="rect">
            <a:avLst/>
          </a:prstGeom>
        </p:spPr>
        <p:txBody>
          <a:bodyPr/>
          <a:lstStyle>
            <a:lvl1pPr>
              <a:defRPr sz="9000">
                <a:solidFill>
                  <a:srgbClr val="B9DA6D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1" name="Line"/>
          <p:cNvSpPr/>
          <p:nvPr/>
        </p:nvSpPr>
        <p:spPr>
          <a:xfrm flipV="1">
            <a:off x="11049000" y="4014337"/>
            <a:ext cx="12572997" cy="203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4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25" name="Image"/>
          <p:cNvSpPr/>
          <p:nvPr>
            <p:ph type="pic" sz="quarter" idx="23"/>
          </p:nvPr>
        </p:nvSpPr>
        <p:spPr>
          <a:xfrm>
            <a:off x="10987657" y="4435025"/>
            <a:ext cx="1711764" cy="1711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sz="quarter" idx="24"/>
          </p:nvPr>
        </p:nvSpPr>
        <p:spPr>
          <a:xfrm>
            <a:off x="10923851" y="6550239"/>
            <a:ext cx="1839376" cy="18393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Image"/>
          <p:cNvSpPr/>
          <p:nvPr>
            <p:ph type="pic" sz="quarter" idx="25"/>
          </p:nvPr>
        </p:nvSpPr>
        <p:spPr>
          <a:xfrm>
            <a:off x="10963454" y="8793066"/>
            <a:ext cx="1760169" cy="158415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8" name="Image"/>
          <p:cNvSpPr/>
          <p:nvPr>
            <p:ph type="pic" sz="quarter" idx="26"/>
          </p:nvPr>
        </p:nvSpPr>
        <p:spPr>
          <a:xfrm>
            <a:off x="10816040" y="10780668"/>
            <a:ext cx="2054997" cy="20417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9" name="Electrons flying in a circle"/>
          <p:cNvSpPr txBox="1"/>
          <p:nvPr>
            <p:ph type="body" sz="quarter" idx="27"/>
          </p:nvPr>
        </p:nvSpPr>
        <p:spPr>
          <a:xfrm>
            <a:off x="13218140" y="4435025"/>
            <a:ext cx="10403860" cy="167329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130" name="Accelerated electrons"/>
          <p:cNvSpPr txBox="1"/>
          <p:nvPr>
            <p:ph type="body" sz="quarter" idx="28"/>
          </p:nvPr>
        </p:nvSpPr>
        <p:spPr>
          <a:xfrm>
            <a:off x="13218142" y="6550239"/>
            <a:ext cx="10403857" cy="183937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131" name="Protons in LHC"/>
          <p:cNvSpPr txBox="1"/>
          <p:nvPr>
            <p:ph type="body" sz="quarter" idx="29"/>
          </p:nvPr>
        </p:nvSpPr>
        <p:spPr>
          <a:xfrm>
            <a:off x="13218140" y="8793066"/>
            <a:ext cx="10403860" cy="158415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132" name="All of the above"/>
          <p:cNvSpPr txBox="1"/>
          <p:nvPr>
            <p:ph type="body" sz="quarter" idx="30"/>
          </p:nvPr>
        </p:nvSpPr>
        <p:spPr>
          <a:xfrm>
            <a:off x="13218140" y="10780668"/>
            <a:ext cx="10403860" cy="204179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  <p:sp>
        <p:nvSpPr>
          <p:cNvPr id="133" name="Rasmus Ischebeck"/>
          <p:cNvSpPr txBox="1"/>
          <p:nvPr/>
        </p:nvSpPr>
        <p:spPr>
          <a:xfrm>
            <a:off x="1127061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134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02763" y="13318983"/>
            <a:ext cx="897645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23774399" y="13296900"/>
            <a:ext cx="368505" cy="38707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b="1"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Text"/>
          <p:cNvSpPr txBox="1"/>
          <p:nvPr/>
        </p:nvSpPr>
        <p:spPr>
          <a:xfrm>
            <a:off x="23173207" y="13296899"/>
            <a:ext cx="512293" cy="37437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algn="r"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5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6" name="PSI 2023 white.png" descr="PSI 2023 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708" y="13318983"/>
            <a:ext cx="897646" cy="34290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le Text"/>
          <p:cNvSpPr txBox="1"/>
          <p:nvPr>
            <p:ph type="title"/>
          </p:nvPr>
        </p:nvSpPr>
        <p:spPr>
          <a:xfrm>
            <a:off x="762000" y="2159000"/>
            <a:ext cx="22860000" cy="101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762000" y="3860800"/>
            <a:ext cx="22860000" cy="858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</p:sldLayoutIdLst>
  <p:transition xmlns:p14="http://schemas.microsoft.com/office/powerpoint/2010/main" spd="med" advClick="1"/>
  <p:txStyles>
    <p:titleStyle>
      <a:lvl1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1pPr>
      <a:lvl2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2pPr>
      <a:lvl3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3pPr>
      <a:lvl4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4pPr>
      <a:lvl5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5pPr>
      <a:lvl6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6pPr>
      <a:lvl7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7pPr>
      <a:lvl8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8pPr>
      <a:lvl9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1pPr>
      <a:lvl2pPr marL="127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2pPr>
      <a:lvl3pPr marL="190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3pPr>
      <a:lvl4pPr marL="254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4pPr>
      <a:lvl5pPr marL="317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5pPr>
      <a:lvl6pPr marL="381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6pPr>
      <a:lvl7pPr marL="444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7pPr>
      <a:lvl8pPr marL="508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8pPr>
      <a:lvl9pPr marL="571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9pPr>
    </p:bodyStyle>
    <p:otherStyle>
      <a:lvl1pPr marL="0" marR="0" indent="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2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3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tif"/><Relationship Id="rId3" Type="http://schemas.openxmlformats.org/officeDocument/2006/relationships/hyperlink" Target="https://www.20min.ch/story/naturschauspiel-fotograf-aus-norwegen-wird-von-schweizer-polarlichtern-ueberrascht-103102594" TargetMode="External"/><Relationship Id="rId4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rab.huhn_male_and_female_operators_in_a_control_room_many_compu_68e8e192-3405-4f53-b45e-5793a1b42c7c.jpg" descr="rab.huhn_male_and_female_operators_in_a_control_room_many_compu_68e8e192-3405-4f53-b45e-5793a1b42c7c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183" t="0" r="183" b="0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283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284" name="Rasmus Ischebeck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cap="none" sz="4800">
                <a:solidFill>
                  <a:srgbClr val="D6D6D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Rasmus Ischebeck</a:t>
            </a:r>
          </a:p>
          <a:p>
            <a:pPr>
              <a:defRPr sz="11600"/>
            </a:pPr>
            <a:r>
              <a:rPr cap="none"/>
              <a:t>SwissFEL</a:t>
            </a:r>
            <a:r>
              <a:t> Run Coordinator Report</a:t>
            </a:r>
          </a:p>
        </p:txBody>
      </p:sp>
      <p:sp>
        <p:nvSpPr>
          <p:cNvPr id="285" name="Rasmus Ischebeck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Rasmus Ischebeck</a:t>
            </a:r>
          </a:p>
        </p:txBody>
      </p:sp>
      <p:sp>
        <p:nvSpPr>
          <p:cNvPr id="286" name="Rasmus ⊕ Midjourney"/>
          <p:cNvSpPr txBox="1"/>
          <p:nvPr>
            <p:ph type="body" idx="23"/>
          </p:nvPr>
        </p:nvSpPr>
        <p:spPr>
          <a:xfrm>
            <a:off x="21397755" y="13292670"/>
            <a:ext cx="2287745" cy="3828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⊕ Midjourney</a:t>
            </a:r>
          </a:p>
        </p:txBody>
      </p:sp>
      <p:sp>
        <p:nvSpPr>
          <p:cNvPr id="287" name="Slide Number"/>
          <p:cNvSpPr txBox="1"/>
          <p:nvPr>
            <p:ph type="sldNum" sz="quarter" idx="2"/>
          </p:nvPr>
        </p:nvSpPr>
        <p:spPr>
          <a:xfrm>
            <a:off x="23899909" y="13296900"/>
            <a:ext cx="241402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8" name="PSI 2023 white.png" descr="PSI 2023 whit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708" y="13318983"/>
            <a:ext cx="897646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1" name="Week 19, 2024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Week 19, 2024</a:t>
            </a:r>
          </a:p>
        </p:txBody>
      </p:sp>
      <p:sp>
        <p:nvSpPr>
          <p:cNvPr id="292" name="Aramis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Aramis:</a:t>
            </a:r>
          </a:p>
          <a:p>
            <a:pPr lvl="1"/>
            <a:r>
              <a:t>10 pC mode with single-spike operation for Cristallina</a:t>
            </a:r>
          </a:p>
          <a:p>
            <a:pPr/>
            <a:r>
              <a:t>Athos:</a:t>
            </a:r>
          </a:p>
          <a:p>
            <a:pPr lvl="1"/>
            <a:r>
              <a:t>Machine development </a:t>
            </a:r>
          </a:p>
          <a:p>
            <a:pPr lvl="1"/>
            <a:r>
              <a:t>Maloia operation</a:t>
            </a:r>
          </a:p>
          <a:p>
            <a:pPr/>
            <a:r>
              <a:t>Feedback on compression from monitor in the energy collimator chicane</a:t>
            </a:r>
          </a:p>
          <a:p>
            <a:pPr/>
            <a:r>
              <a:t>Good stability during the week, some drifts during the weekend</a:t>
            </a:r>
          </a:p>
        </p:txBody>
      </p:sp>
      <p:sp>
        <p:nvSpPr>
          <p:cNvPr id="293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4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295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296" name="PSI 2023 black.png" descr="PSI 2023 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22300"/>
            <a:ext cx="901700" cy="3423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9" name="Aramis Performan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Aramis Performance</a:t>
            </a:r>
          </a:p>
        </p:txBody>
      </p:sp>
      <p:sp>
        <p:nvSpPr>
          <p:cNvPr id="300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1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0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03" name="PSI 2023 black.png" descr="PSI 2023 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22300"/>
            <a:ext cx="901700" cy="3423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chart.pdf" descr="chart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20636" y="1421618"/>
            <a:ext cx="19142728" cy="127618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7" name="Athos Performan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Athos Performance</a:t>
            </a:r>
          </a:p>
        </p:txBody>
      </p:sp>
      <p:sp>
        <p:nvSpPr>
          <p:cNvPr id="308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9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10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11" name="PSI 2023 black.png" descr="PSI 2023 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22300"/>
            <a:ext cx="901700" cy="3423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" name="chart-1.pdf" descr="chart-1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78162" y="1527133"/>
            <a:ext cx="19227676" cy="128184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5" name="Before Optimiz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Before Optimization</a:t>
            </a:r>
          </a:p>
        </p:txBody>
      </p:sp>
      <p:sp>
        <p:nvSpPr>
          <p:cNvPr id="316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7" name="Eduard Prat"/>
          <p:cNvSpPr txBox="1"/>
          <p:nvPr>
            <p:ph type="body" idx="21"/>
          </p:nvPr>
        </p:nvSpPr>
        <p:spPr>
          <a:xfrm>
            <a:off x="22402317" y="13302365"/>
            <a:ext cx="1287476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Eduard Prat</a:t>
            </a:r>
          </a:p>
        </p:txBody>
      </p:sp>
      <p:sp>
        <p:nvSpPr>
          <p:cNvPr id="318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19" name="PSI 2023 black.png" descr="PSI 2023 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22300"/>
            <a:ext cx="901700" cy="3423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0" y="1527133"/>
            <a:ext cx="15240000" cy="1270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3" name="Single-Spike Ope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Single-Spike Operation</a:t>
            </a:r>
          </a:p>
        </p:txBody>
      </p:sp>
      <p:sp>
        <p:nvSpPr>
          <p:cNvPr id="324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25" name="Eduard Prat"/>
          <p:cNvSpPr txBox="1"/>
          <p:nvPr>
            <p:ph type="body" idx="21"/>
          </p:nvPr>
        </p:nvSpPr>
        <p:spPr>
          <a:xfrm>
            <a:off x="22402317" y="13302365"/>
            <a:ext cx="1287476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Eduard Prat</a:t>
            </a:r>
          </a:p>
        </p:txBody>
      </p:sp>
      <p:sp>
        <p:nvSpPr>
          <p:cNvPr id="326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27" name="PSI 2023 black.png" descr="PSI 2023 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22300"/>
            <a:ext cx="901700" cy="3423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0" y="1527133"/>
            <a:ext cx="15240000" cy="1270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1" name="Stability Issues During the Weeke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Stability Issues During the Weekend</a:t>
            </a:r>
          </a:p>
        </p:txBody>
      </p:sp>
      <p:sp>
        <p:nvSpPr>
          <p:cNvPr id="332" name="Speculation: is there a correlation to the changes in Earth’s magnetic field in response to the solar storm?"/>
          <p:cNvSpPr txBox="1"/>
          <p:nvPr>
            <p:ph type="body" sz="half" idx="1"/>
          </p:nvPr>
        </p:nvSpPr>
        <p:spPr>
          <a:xfrm>
            <a:off x="762000" y="1850583"/>
            <a:ext cx="6766667" cy="10921230"/>
          </a:xfrm>
          <a:prstGeom prst="rect">
            <a:avLst/>
          </a:prstGeom>
        </p:spPr>
        <p:txBody>
          <a:bodyPr/>
          <a:lstStyle/>
          <a:p>
            <a:pPr/>
            <a:r>
              <a:t>Speculation: is there a correlation to the changes in Earth’s magnetic field in response to the solar storm?</a:t>
            </a:r>
          </a:p>
        </p:txBody>
      </p:sp>
      <p:sp>
        <p:nvSpPr>
          <p:cNvPr id="333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34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35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36" name="PSI 2023 black.png" descr="PSI 2023 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22300"/>
            <a:ext cx="901700" cy="3423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IMG_0392.PNG" descr="IMG_039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31795" y="1527133"/>
            <a:ext cx="15927920" cy="111255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0" name="Linac 1 Phas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Linac 1 Phase</a:t>
            </a:r>
          </a:p>
        </p:txBody>
      </p:sp>
      <p:sp>
        <p:nvSpPr>
          <p:cNvPr id="341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2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43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44" name="PSI 2023 black.png" descr="PSI 2023 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" y="13322300"/>
            <a:ext cx="901700" cy="3423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45" name="S10 Phase Week 2024-19.pdf" descr="S10 Phase Week 2024-19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05838" y="1731472"/>
            <a:ext cx="18795557" cy="1253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Image" descr="Image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12506" r="0" b="12506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348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49" name="Northern Ligh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Northern Lights</a:t>
            </a:r>
          </a:p>
        </p:txBody>
      </p:sp>
      <p:sp>
        <p:nvSpPr>
          <p:cNvPr id="350" name="Valeri B. / 20min.ch"/>
          <p:cNvSpPr txBox="1"/>
          <p:nvPr>
            <p:ph type="body" idx="22"/>
          </p:nvPr>
        </p:nvSpPr>
        <p:spPr>
          <a:xfrm>
            <a:off x="21661196" y="13302365"/>
            <a:ext cx="2028597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 u="sng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hlinkClick r:id="rId3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FFFFFF"/>
                </a:solidFill>
              </a:defRPr>
            </a:pPr>
            <a:r>
              <a:rPr u="sng">
                <a:solidFill>
                  <a:schemeClr val="accent1"/>
                </a:solidFill>
                <a:hlinkClick r:id="rId3" invalidUrl="" action="" tgtFrame="" tooltip="" history="1" highlightClick="0" endSnd="0"/>
              </a:rPr>
              <a:t>Valeri B. / 20min.ch</a:t>
            </a:r>
          </a:p>
        </p:txBody>
      </p:sp>
      <p:sp>
        <p:nvSpPr>
          <p:cNvPr id="351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2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53" name="PSI 2023 white.png" descr="PSI 2023 whit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708" y="13318983"/>
            <a:ext cx="897646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 Bold"/>
        <a:ea typeface="DIN Condensed Bold"/>
        <a:cs typeface="DIN Condensed Bold"/>
      </a:majorFont>
      <a:minorFont>
        <a:latin typeface="DIN Condensed Bold"/>
        <a:ea typeface="DIN Condensed Bold"/>
        <a:cs typeface="DIN Condensed Bol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4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3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 Bold"/>
        <a:ea typeface="DIN Condensed Bold"/>
        <a:cs typeface="DIN Condensed Bold"/>
      </a:majorFont>
      <a:minorFont>
        <a:latin typeface="DIN Condensed Bold"/>
        <a:ea typeface="DIN Condensed Bold"/>
        <a:cs typeface="DIN Condensed Bol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4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3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