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09.06.2024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D28BCBA-3689-DE61-68BA-D0037AD49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071" y="918662"/>
            <a:ext cx="10117857" cy="586313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42507" y="349818"/>
            <a:ext cx="7934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Aramis</a:t>
            </a:r>
            <a:r>
              <a:rPr lang="en-US" dirty="0"/>
              <a:t>: </a:t>
            </a:r>
            <a:r>
              <a:rPr lang="fr-FR" b="0" i="0" dirty="0">
                <a:solidFill>
                  <a:srgbClr val="3C4043"/>
                </a:solidFill>
                <a:effectLst/>
                <a:latin typeface="Google Sans"/>
              </a:rPr>
              <a:t>Cristallina 12 keV (11 keV)</a:t>
            </a:r>
            <a:endParaRPr lang="en-US" dirty="0"/>
          </a:p>
          <a:p>
            <a:r>
              <a:rPr lang="en-US" b="1" dirty="0"/>
              <a:t>Athos</a:t>
            </a:r>
            <a:r>
              <a:rPr lang="en-US" dirty="0"/>
              <a:t>: </a:t>
            </a:r>
            <a:r>
              <a:rPr lang="fi-FI" b="0" i="0" dirty="0">
                <a:solidFill>
                  <a:srgbClr val="3C4043"/>
                </a:solidFill>
                <a:effectLst/>
                <a:latin typeface="Google Sans"/>
              </a:rPr>
              <a:t>Maloja 500-540 eV LH/LV (5 Athos MD shifts converted to user operation)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1DE81CA-072D-A9EA-201F-D9F8DE3C3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0" y="3240000"/>
            <a:ext cx="9627870" cy="26456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00C80CC-551A-851B-644A-E7127D5E7C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000" y="396703"/>
            <a:ext cx="9638538" cy="2667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9E9D87-0DD9-163D-4400-ABFED8CCDBD6}"/>
              </a:ext>
            </a:extLst>
          </p:cNvPr>
          <p:cNvSpPr txBox="1"/>
          <p:nvPr/>
        </p:nvSpPr>
        <p:spPr>
          <a:xfrm>
            <a:off x="2172763" y="1136436"/>
            <a:ext cx="754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Recovery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35C5452-46CB-30F7-FE17-4B97CDE81DB9}"/>
              </a:ext>
            </a:extLst>
          </p:cNvPr>
          <p:cNvCxnSpPr>
            <a:cxnSpLocks/>
          </p:cNvCxnSpPr>
          <p:nvPr/>
        </p:nvCxnSpPr>
        <p:spPr>
          <a:xfrm>
            <a:off x="1912296" y="1432485"/>
            <a:ext cx="15071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5B3D52A-20CF-7FCE-D3DC-FBB250768EE2}"/>
              </a:ext>
            </a:extLst>
          </p:cNvPr>
          <p:cNvSpPr txBox="1"/>
          <p:nvPr/>
        </p:nvSpPr>
        <p:spPr>
          <a:xfrm>
            <a:off x="3306238" y="1136436"/>
            <a:ext cx="589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Set-up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C055AA-59E0-8AB4-1CFB-486A67879C8C}"/>
              </a:ext>
            </a:extLst>
          </p:cNvPr>
          <p:cNvCxnSpPr>
            <a:cxnSpLocks/>
          </p:cNvCxnSpPr>
          <p:nvPr/>
        </p:nvCxnSpPr>
        <p:spPr>
          <a:xfrm>
            <a:off x="3419475" y="1432485"/>
            <a:ext cx="38829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A3532B5-AECF-EEE9-E903-0BA697741DAB}"/>
              </a:ext>
            </a:extLst>
          </p:cNvPr>
          <p:cNvSpPr txBox="1"/>
          <p:nvPr/>
        </p:nvSpPr>
        <p:spPr>
          <a:xfrm>
            <a:off x="2715688" y="3517686"/>
            <a:ext cx="754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Recovery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93E739F-A056-65C1-2790-05120850C0A0}"/>
              </a:ext>
            </a:extLst>
          </p:cNvPr>
          <p:cNvCxnSpPr>
            <a:cxnSpLocks/>
          </p:cNvCxnSpPr>
          <p:nvPr/>
        </p:nvCxnSpPr>
        <p:spPr>
          <a:xfrm>
            <a:off x="1959921" y="3813735"/>
            <a:ext cx="259302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CE9A0D4-8766-DE00-3AEA-BD6AA2BBDC9D}"/>
              </a:ext>
            </a:extLst>
          </p:cNvPr>
          <p:cNvSpPr txBox="1"/>
          <p:nvPr/>
        </p:nvSpPr>
        <p:spPr>
          <a:xfrm>
            <a:off x="4353988" y="3517686"/>
            <a:ext cx="589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Set-up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4025C8E-A862-BD08-9F40-B2305E93671A}"/>
              </a:ext>
            </a:extLst>
          </p:cNvPr>
          <p:cNvCxnSpPr>
            <a:cxnSpLocks/>
          </p:cNvCxnSpPr>
          <p:nvPr/>
        </p:nvCxnSpPr>
        <p:spPr>
          <a:xfrm>
            <a:off x="4552950" y="3813735"/>
            <a:ext cx="30257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D3E0E29-4EC2-DAB5-ADA9-6DAABE857CF1}"/>
              </a:ext>
            </a:extLst>
          </p:cNvPr>
          <p:cNvSpPr txBox="1"/>
          <p:nvPr/>
        </p:nvSpPr>
        <p:spPr>
          <a:xfrm>
            <a:off x="3732601" y="6182400"/>
            <a:ext cx="1619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Tunnel access for DRPS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1DA5712-CDDB-9962-CE61-F997D1982373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4542310" y="5805095"/>
            <a:ext cx="0" cy="377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2379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>
            <a:normAutofit/>
          </a:bodyPr>
          <a:lstStyle/>
          <a:p>
            <a:r>
              <a:rPr lang="en-US" dirty="0"/>
              <a:t>Power cut</a:t>
            </a:r>
            <a:endParaRPr lang="de-CH" dirty="0"/>
          </a:p>
        </p:txBody>
      </p:sp>
      <p:sp>
        <p:nvSpPr>
          <p:cNvPr id="13" name="TextBox 12"/>
          <p:cNvSpPr txBox="1"/>
          <p:nvPr/>
        </p:nvSpPr>
        <p:spPr>
          <a:xfrm>
            <a:off x="825412" y="1362784"/>
            <a:ext cx="9731287" cy="3826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/>
              <a:t>Failure on the 50 kV line feeding PSI on Sunday 2.6 at 10h30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Full power cut: the control room was in the dark for about 20 min, only access to few consoles with UPS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Many system suffered hardware damages: Vacuum, Network, T&amp;S, RF, laser, DRPS, PSYS, undulator motors…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Some failures were only discovered late in the recovery process, leading to more delays: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Undulator motor failure Monday (tunnel access on Tuesday)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DRPS detectors on Tuesday (tunnel access on Wednesday)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Difficult to assess the situation, the recovery could have been mor efficient e.g. RF and laser piquet could not really do anything until the network, vacuum and T&amp;S was restored. Some diagnostics and procedure should be improved for such situations. 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Aramis was back and set-up on Tuesday 18:30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Athos fully recovered on Wednesday 10:45 (fully optimized 16:30)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84B2ED-F237-979D-2FE7-6732FAC5A7AB}"/>
              </a:ext>
            </a:extLst>
          </p:cNvPr>
          <p:cNvSpPr txBox="1"/>
          <p:nvPr/>
        </p:nvSpPr>
        <p:spPr>
          <a:xfrm>
            <a:off x="2552700" y="5495216"/>
            <a:ext cx="90392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Almost all possible </a:t>
            </a:r>
            <a:r>
              <a:rPr lang="en-US" dirty="0" err="1"/>
              <a:t>piquets</a:t>
            </a:r>
            <a:r>
              <a:rPr lang="en-US" dirty="0"/>
              <a:t> have been called, many colleagues worked long hours between Sunday and Monday, priorities have been shifted to free some manpower for SwissFEL… </a:t>
            </a:r>
          </a:p>
          <a:p>
            <a:r>
              <a:rPr lang="en-US" b="1" dirty="0"/>
              <a:t>Many thanks for their support to all groups involved!</a:t>
            </a:r>
          </a:p>
        </p:txBody>
      </p:sp>
    </p:spTree>
    <p:extLst>
      <p:ext uri="{BB962C8B-B14F-4D97-AF65-F5344CB8AC3E}">
        <p14:creationId xmlns:p14="http://schemas.microsoft.com/office/powerpoint/2010/main" val="232108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>
            <a:normAutofit/>
          </a:bodyPr>
          <a:lstStyle/>
          <a:p>
            <a:r>
              <a:rPr lang="en-US" dirty="0"/>
              <a:t>Set-up</a:t>
            </a:r>
            <a:endParaRPr lang="de-CH" dirty="0"/>
          </a:p>
        </p:txBody>
      </p:sp>
      <p:sp>
        <p:nvSpPr>
          <p:cNvPr id="13" name="TextBox 12"/>
          <p:cNvSpPr txBox="1"/>
          <p:nvPr/>
        </p:nvSpPr>
        <p:spPr>
          <a:xfrm>
            <a:off x="607528" y="1133982"/>
            <a:ext cx="5695995" cy="4565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/>
              <a:t>Aramis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11 keV (12 keV was planned, Cristallina proposed to lower the energy to speed up the set-up)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550-600 </a:t>
            </a:r>
            <a:r>
              <a:rPr lang="en-US" sz="1600" dirty="0" err="1"/>
              <a:t>uJ</a:t>
            </a:r>
            <a:r>
              <a:rPr lang="en-US" sz="1600" dirty="0"/>
              <a:t> (peak perf.: 1.1 mJ (2022) -&gt; not so bad given the circumstances)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BW 0.18% / 11.13 keV</a:t>
            </a:r>
          </a:p>
          <a:p>
            <a:pPr>
              <a:spcBef>
                <a:spcPts val="1000"/>
              </a:spcBef>
            </a:pPr>
            <a:r>
              <a:rPr lang="en-US" sz="1600" dirty="0"/>
              <a:t>Athos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3 mJ at 510 eV LH / 2.5 mJ LV+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Some difficulties with polarity switching, due to different undulator kicks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Difficult to restore full performance at each polarization change (down to 2.3 mJ LH during the weekend, also due to energy scanning)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B0783D-C781-B73F-0357-96BF548BE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6521" y="314325"/>
            <a:ext cx="3860067" cy="311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5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5412" y="365125"/>
            <a:ext cx="10515600" cy="771525"/>
          </a:xfrm>
        </p:spPr>
        <p:txBody>
          <a:bodyPr/>
          <a:lstStyle/>
          <a:p>
            <a:r>
              <a:rPr lang="en-US" dirty="0"/>
              <a:t>Technical problems</a:t>
            </a:r>
            <a:endParaRPr lang="de-CH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533525"/>
            <a:ext cx="10029825" cy="3334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/>
              <a:t>Downtimes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SINSB03 several interruptions (2h in total)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S30CB12 (Friday night, 1h in total)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Vacuum problems in Linac1 (Saturday)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>
              <a:spcBef>
                <a:spcPts val="1000"/>
              </a:spcBef>
            </a:pPr>
            <a:r>
              <a:rPr lang="en-US" sz="1600" dirty="0"/>
              <a:t>Other issues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None?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62186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Google Sans</vt:lpstr>
      <vt:lpstr>Office Theme</vt:lpstr>
      <vt:lpstr>PowerPoint Presentation</vt:lpstr>
      <vt:lpstr>PowerPoint Presentation</vt:lpstr>
      <vt:lpstr>Power cut</vt:lpstr>
      <vt:lpstr>Set-up</vt:lpstr>
      <vt:lpstr>Technical problems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 Didier</cp:lastModifiedBy>
  <cp:revision>55</cp:revision>
  <dcterms:created xsi:type="dcterms:W3CDTF">2023-03-05T10:46:20Z</dcterms:created>
  <dcterms:modified xsi:type="dcterms:W3CDTF">2024-06-09T18:49:43Z</dcterms:modified>
</cp:coreProperties>
</file>