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91A59-5399-299E-8697-058047D67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7B91E2-9944-4150-08F5-DB4127F60C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5E2E8-F73B-80FC-4594-686D095FE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F54F1-9807-4942-E911-EBA10C019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286C9-1377-7B73-7096-010856A1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000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FC80-7452-326A-D874-211350BF0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DAF00-CD53-D90E-1257-5D3AA514D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1BFA-53FB-BAB6-BD35-AA16C19E9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50886-3804-C871-4BD4-EA2392AB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BF85B-A30C-B283-D6AF-C6E59EDE7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842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6988BE-4209-CA0E-208F-7682D3A1A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FB863-7250-3726-D71C-FE779AEE0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8D7FB-C2B1-A3C6-D544-E4F158DA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99842-F9F0-34D0-066F-18DB3B466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4D2FE-A505-6488-8E6B-A251E9A17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37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C2CC-8B65-7C7B-67E6-F0567871B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457-2E2C-471B-CC1D-801C506CE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2D28-CE14-1627-BDCD-D9F13608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2CA39-8871-0A5F-D52F-DBBC3CB5F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D2B44-8677-40BE-F868-BFD791DB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08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1E5DE-237E-325C-F420-B6E0EA73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772B-1CA5-FD7B-7708-7A3364253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A3FDA-BD81-F3F1-5B49-EA1507A5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EADB1-EEB0-02B0-EC5A-3BF2B224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26265-5910-F783-8800-0F1168DA3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808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68B66-D417-5BC5-4AF0-F501FA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B4C33-82E5-31B3-AC27-D8115EC46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F3040-A3DB-042D-CBB3-C55140D98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B2089-8C98-EC5E-98F2-82611FEB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3D5C5-B123-19A9-93B8-F2C55A51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7F0CE-6766-2CB6-478A-AF19FC27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681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AAB9-5F89-FB1E-D8BF-95F460AA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838D7-9FD7-40B3-F02C-C9881ABA5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B476C-984E-CA63-6B5D-AD26D2A6B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E4431E-AE06-D711-F432-E99A29ACC8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147D6-E252-5B05-FA4C-E4C5EBD51D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F54EA-65FF-F1E6-D2D5-A2CADE41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FD3AAC-1A5A-297D-6BD9-F42E37E9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44D92D-37C7-AAD6-96AF-DAF7FEE3F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872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9BD19-68D8-E65D-7DF6-B5B390193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82ECE-3E75-4904-718C-A9063E53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AA3FD-9F45-ABC7-1667-C46884D10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A3CDB6-AD65-53FD-6A41-BCD882439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555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F36629-0E09-FCAF-2BA0-ABFBDEEF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01964-AA24-B6FB-866B-DEB5A9189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A176A-0988-92BD-5A70-F413D443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888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04DB7-0C3D-00E7-3323-C20F253D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F641C-80B6-F819-2616-C6EE85C3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7DD66F-86F6-99BD-C8D7-E2A2B4726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75E40-B9CC-75A6-EA57-49CEA0ED7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918E7-0713-3324-37EC-027F10947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5570D-7B85-6CAD-7B2B-FE03642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157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14AAD-0648-CD65-C7F3-49D280A9F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275B56-C2AF-78B3-4303-108EB1DB5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163D6-140E-9BE2-7C66-8A9CD9BCD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F53A-AABA-BF4E-EDB6-819B2CF4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F6287-CE88-898A-74EC-2B0F8916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0B11F-6FDC-6A9D-A5AE-819E5527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360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B4DFF-1992-1D75-B47D-C9FD7B896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1F3C5-785E-0D58-7DB6-791E59F43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6D922-89DC-80CB-FDDF-3346ACB72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8ED09-1826-47BD-99F7-B04EACEDAFB7}" type="datetimeFigureOut">
              <a:rPr lang="de-CH" smtClean="0"/>
              <a:t>17.06.2024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F3479-CE35-7784-ABB0-82472FAB2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60B3-4799-10F4-23DF-817A72BB11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175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5AEDCD-B0BD-6CD0-AECF-429674A744E3}"/>
              </a:ext>
            </a:extLst>
          </p:cNvPr>
          <p:cNvSpPr txBox="1"/>
          <p:nvPr/>
        </p:nvSpPr>
        <p:spPr>
          <a:xfrm>
            <a:off x="2598821" y="2205789"/>
            <a:ext cx="6287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SwissFEL</a:t>
            </a:r>
            <a:r>
              <a:rPr lang="en-US" sz="2800" dirty="0"/>
              <a:t> RC report, week 24, G.L. Orlandi 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236569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FA85716-2D4C-E230-9205-3F9ADC3889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325" y="80693"/>
            <a:ext cx="8289150" cy="669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1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192CAD-AE1D-F874-AE17-307F7005831E}"/>
              </a:ext>
            </a:extLst>
          </p:cNvPr>
          <p:cNvSpPr txBox="1"/>
          <p:nvPr/>
        </p:nvSpPr>
        <p:spPr>
          <a:xfrm>
            <a:off x="723900" y="296636"/>
            <a:ext cx="9238247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MD activities</a:t>
            </a:r>
          </a:p>
          <a:p>
            <a:endParaRPr lang="en-US" sz="1400" dirty="0"/>
          </a:p>
          <a:p>
            <a:r>
              <a:rPr lang="en-US" sz="1400" dirty="0"/>
              <a:t>Mo 10.06, service day</a:t>
            </a:r>
          </a:p>
          <a:p>
            <a:r>
              <a:rPr lang="en-US" sz="1400" dirty="0"/>
              <a:t>Tue 11.06, Morning, machine set-up:</a:t>
            </a:r>
          </a:p>
          <a:p>
            <a:pPr marL="3028950" lvl="6" indent="-285750">
              <a:buFont typeface="Wingdings" panose="05000000000000000000" pitchFamily="2" charset="2"/>
              <a:buChar char="§"/>
            </a:pPr>
            <a:r>
              <a:rPr lang="en-US" sz="1400" dirty="0"/>
              <a:t>Aramis 11 keV 300 </a:t>
            </a:r>
            <a:r>
              <a:rPr lang="en-US" sz="1400" dirty="0" err="1"/>
              <a:t>uJ</a:t>
            </a:r>
            <a:r>
              <a:rPr lang="en-US" sz="1400" dirty="0"/>
              <a:t> (S30CB13 not on beam)</a:t>
            </a:r>
          </a:p>
          <a:p>
            <a:pPr marL="3028950" lvl="6" indent="-285750">
              <a:buFont typeface="Wingdings" panose="05000000000000000000" pitchFamily="2" charset="2"/>
              <a:buChar char="§"/>
            </a:pPr>
            <a:r>
              <a:rPr lang="en-US" sz="1400" dirty="0"/>
              <a:t>Athos 2.8 </a:t>
            </a:r>
            <a:r>
              <a:rPr lang="en-US" sz="1400" dirty="0" err="1"/>
              <a:t>mJ</a:t>
            </a:r>
            <a:r>
              <a:rPr lang="en-US" sz="1400" dirty="0"/>
              <a:t> 540 eV C+</a:t>
            </a:r>
          </a:p>
          <a:p>
            <a:r>
              <a:rPr lang="en-US" sz="1400" dirty="0"/>
              <a:t>Tue 11.06, Late morning-Evening: BBA Aramis</a:t>
            </a:r>
          </a:p>
          <a:p>
            <a:r>
              <a:rPr lang="en-US" sz="1400" dirty="0"/>
              <a:t>Wed 12.06 Morning: Mode-Coupled (MC) and High-Brightness (HB) SASE studies in Athos: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Measured MC-SASE at 570 eV and 1 keV for different delays.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400" dirty="0"/>
              <a:t>Measured HB-SASE vs SASE for 570 eV. </a:t>
            </a:r>
          </a:p>
          <a:p>
            <a:r>
              <a:rPr lang="de-CH" sz="1400" dirty="0"/>
              <a:t>Thu 13.06, </a:t>
            </a:r>
            <a:r>
              <a:rPr lang="en-US" sz="1400" dirty="0"/>
              <a:t>DSCR position calibration</a:t>
            </a:r>
          </a:p>
          <a:p>
            <a:r>
              <a:rPr lang="de-CH" sz="1400" dirty="0"/>
              <a:t>Thu 13.06-Fri 14.06, </a:t>
            </a:r>
            <a:r>
              <a:rPr lang="en-US" sz="1400" dirty="0"/>
              <a:t>Photocathode temporal shaping (2-bunches in Athos)</a:t>
            </a:r>
          </a:p>
          <a:p>
            <a:r>
              <a:rPr lang="en-US" sz="1400" dirty="0"/>
              <a:t>Sa 15.06 Morning, Aramis BBA</a:t>
            </a:r>
          </a:p>
          <a:p>
            <a:r>
              <a:rPr lang="en-US" sz="1400" dirty="0"/>
              <a:t>Sa 15.06 Afternoon, Wakefield measurements in Athos: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400" dirty="0"/>
              <a:t>Perform measurements with and without horn cutting, and for different pulse durations.</a:t>
            </a:r>
          </a:p>
          <a:p>
            <a:r>
              <a:rPr lang="en-US" sz="1400" dirty="0"/>
              <a:t>Sa 15.06 Evening, Wakefield measurements in Aramis: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400" dirty="0"/>
              <a:t>Wakefield measurements of corrugated structure after slotted foil insertion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400" dirty="0"/>
              <a:t>Horn cutting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400" dirty="0"/>
              <a:t>Wakefield measurements with and without foil</a:t>
            </a:r>
          </a:p>
          <a:p>
            <a:r>
              <a:rPr lang="en-US" sz="1400" dirty="0" err="1"/>
              <a:t>Su</a:t>
            </a:r>
            <a:r>
              <a:rPr lang="en-US" sz="1400" dirty="0"/>
              <a:t> 16.06 Morning, Aramis: lasing optimization after BBA</a:t>
            </a:r>
          </a:p>
          <a:p>
            <a:r>
              <a:rPr lang="en-US" sz="1400" dirty="0" err="1"/>
              <a:t>Su</a:t>
            </a:r>
            <a:r>
              <a:rPr lang="en-US" sz="1400" dirty="0"/>
              <a:t> 16.06 Morning, Athos: 10 pC set-up </a:t>
            </a:r>
            <a:r>
              <a:rPr lang="en-US" sz="1400" dirty="0">
                <a:sym typeface="Wingdings" panose="05000000000000000000" pitchFamily="2" charset="2"/>
              </a:rPr>
              <a:t> possibility to run Athos (10 </a:t>
            </a:r>
            <a:r>
              <a:rPr lang="en-US" sz="1400" dirty="0" err="1">
                <a:sym typeface="Wingdings" panose="05000000000000000000" pitchFamily="2" charset="2"/>
              </a:rPr>
              <a:t>pC,sub</a:t>
            </a:r>
            <a:r>
              <a:rPr lang="en-US" sz="1400" dirty="0">
                <a:sym typeface="Wingdings" panose="05000000000000000000" pitchFamily="2" charset="2"/>
              </a:rPr>
              <a:t>-fs pulses) in parallel with Aramis (200pC)</a:t>
            </a:r>
            <a:endParaRPr lang="en-US" sz="1400" dirty="0"/>
          </a:p>
          <a:p>
            <a:r>
              <a:rPr lang="en-US" sz="1400" dirty="0" err="1"/>
              <a:t>Su</a:t>
            </a:r>
            <a:r>
              <a:rPr lang="en-US" sz="1400" dirty="0"/>
              <a:t> 16.06 Afternoon-Evening, Two-color short pulse set-up and measurements with various charges</a:t>
            </a:r>
            <a:r>
              <a:rPr lang="en-US" sz="1400" dirty="0">
                <a:sym typeface="Wingdings" panose="05000000000000000000" pitchFamily="2" charset="2"/>
              </a:rPr>
              <a:t></a:t>
            </a:r>
            <a:r>
              <a:rPr lang="de-CH" sz="1400" dirty="0"/>
              <a:t>MC-SASE and HB-SASE </a:t>
            </a:r>
            <a:r>
              <a:rPr lang="de-CH" sz="1400" dirty="0" err="1"/>
              <a:t>studies</a:t>
            </a:r>
            <a:r>
              <a:rPr lang="de-CH" sz="1400" dirty="0"/>
              <a:t> in Athos, </a:t>
            </a:r>
            <a:r>
              <a:rPr lang="de-CH" sz="1400" dirty="0" err="1"/>
              <a:t>repeat</a:t>
            </a:r>
            <a:r>
              <a:rPr lang="de-CH" sz="1400" dirty="0"/>
              <a:t> </a:t>
            </a:r>
            <a:r>
              <a:rPr lang="de-CH" sz="1400" dirty="0" err="1"/>
              <a:t>measurements</a:t>
            </a:r>
            <a:r>
              <a:rPr lang="de-CH" sz="1400" dirty="0"/>
              <a:t> </a:t>
            </a:r>
            <a:r>
              <a:rPr lang="de-CH" sz="1400" dirty="0" err="1"/>
              <a:t>done</a:t>
            </a:r>
            <a:r>
              <a:rPr lang="de-CH" sz="1400" dirty="0"/>
              <a:t> on </a:t>
            </a:r>
            <a:r>
              <a:rPr lang="de-CH" sz="1400" dirty="0" err="1"/>
              <a:t>Wed</a:t>
            </a:r>
            <a:r>
              <a:rPr lang="de-CH" sz="1400" dirty="0"/>
              <a:t> 12.06 </a:t>
            </a:r>
            <a:r>
              <a:rPr lang="de-CH" sz="1400" dirty="0" err="1"/>
              <a:t>with</a:t>
            </a:r>
            <a:r>
              <a:rPr lang="de-CH" sz="1400" dirty="0"/>
              <a:t> a </a:t>
            </a:r>
            <a:r>
              <a:rPr lang="de-CH" sz="1400" dirty="0" err="1"/>
              <a:t>better</a:t>
            </a:r>
            <a:r>
              <a:rPr lang="de-CH" sz="1400" dirty="0"/>
              <a:t> signal-</a:t>
            </a:r>
            <a:r>
              <a:rPr lang="de-CH" sz="1400" dirty="0" err="1"/>
              <a:t>to</a:t>
            </a:r>
            <a:r>
              <a:rPr lang="de-CH" sz="1400" dirty="0"/>
              <a:t>-</a:t>
            </a:r>
            <a:r>
              <a:rPr lang="de-CH" sz="1400" dirty="0" err="1"/>
              <a:t>noise</a:t>
            </a:r>
            <a:r>
              <a:rPr lang="de-CH" sz="1400" dirty="0"/>
              <a:t> </a:t>
            </a:r>
            <a:r>
              <a:rPr lang="de-CH" sz="1400" dirty="0" err="1"/>
              <a:t>ratio</a:t>
            </a:r>
            <a:r>
              <a:rPr lang="de-CH" sz="1400" dirty="0"/>
              <a:t> </a:t>
            </a:r>
            <a:r>
              <a:rPr lang="de-CH" sz="1400" dirty="0" err="1"/>
              <a:t>of</a:t>
            </a:r>
            <a:r>
              <a:rPr lang="de-CH" sz="1400" dirty="0"/>
              <a:t> </a:t>
            </a:r>
            <a:r>
              <a:rPr lang="de-CH" sz="1400" dirty="0" err="1"/>
              <a:t>the</a:t>
            </a:r>
            <a:r>
              <a:rPr lang="de-CH" sz="1400" dirty="0"/>
              <a:t> </a:t>
            </a:r>
            <a:r>
              <a:rPr lang="de-CH" sz="1400" dirty="0" err="1"/>
              <a:t>spectrometer</a:t>
            </a:r>
            <a:endParaRPr lang="de-CH" sz="1400" dirty="0"/>
          </a:p>
          <a:p>
            <a:endParaRPr lang="de-CH" sz="1400" dirty="0"/>
          </a:p>
          <a:p>
            <a:r>
              <a:rPr lang="de-CH" sz="1400" b="1" dirty="0" err="1"/>
              <a:t>Machine</a:t>
            </a:r>
            <a:r>
              <a:rPr lang="de-CH" sz="1400" b="1" dirty="0"/>
              <a:t> </a:t>
            </a:r>
            <a:r>
              <a:rPr lang="de-CH" sz="1400" b="1" dirty="0" err="1"/>
              <a:t>issues</a:t>
            </a:r>
            <a:endParaRPr lang="de-CH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/>
              <a:t>Thu 13.06, DRPS </a:t>
            </a:r>
            <a:r>
              <a:rPr lang="de-CH" sz="1400" dirty="0" err="1"/>
              <a:t>alarm</a:t>
            </a:r>
            <a:r>
              <a:rPr lang="de-CH" sz="1400" dirty="0"/>
              <a:t> </a:t>
            </a:r>
            <a:r>
              <a:rPr lang="de-CH" sz="1400" dirty="0" err="1"/>
              <a:t>issue</a:t>
            </a:r>
            <a:r>
              <a:rPr lang="de-CH" sz="1400" dirty="0"/>
              <a:t> </a:t>
            </a:r>
            <a:r>
              <a:rPr lang="de-CH" sz="1400" dirty="0" err="1"/>
              <a:t>with</a:t>
            </a:r>
            <a:r>
              <a:rPr lang="de-CH" sz="1400" dirty="0"/>
              <a:t> SATMA01-DSCR030 at 1Hz (Eike Hohmann </a:t>
            </a:r>
            <a:r>
              <a:rPr lang="de-CH" sz="1400" dirty="0" err="1"/>
              <a:t>informed</a:t>
            </a:r>
            <a:r>
              <a:rPr lang="de-CH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Fri 14.06, issue HERO modulator motors got stuck, power cycling needed with tunnel access (to be scheduled)</a:t>
            </a:r>
            <a:r>
              <a:rPr lang="de-CH" sz="1400" dirty="0"/>
              <a:t> 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3521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</Words>
  <Application>Microsoft Office PowerPoint</Application>
  <PresentationFormat>Widescreen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 Gian Luca</cp:lastModifiedBy>
  <cp:revision>24</cp:revision>
  <dcterms:created xsi:type="dcterms:W3CDTF">2024-06-12T07:45:09Z</dcterms:created>
  <dcterms:modified xsi:type="dcterms:W3CDTF">2024-06-17T10:46:41Z</dcterms:modified>
</cp:coreProperties>
</file>