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256" r:id="rId5"/>
    <p:sldId id="450" r:id="rId6"/>
    <p:sldId id="451" r:id="rId7"/>
    <p:sldId id="442" r:id="rId8"/>
    <p:sldId id="443" r:id="rId9"/>
    <p:sldId id="452" r:id="rId10"/>
    <p:sldId id="453" r:id="rId11"/>
    <p:sldId id="455" r:id="rId12"/>
    <p:sldId id="457" r:id="rId13"/>
    <p:sldId id="454" r:id="rId14"/>
    <p:sldId id="447" r:id="rId15"/>
    <p:sldId id="458" r:id="rId16"/>
    <p:sldId id="456" r:id="rId17"/>
    <p:sldId id="434" r:id="rId18"/>
    <p:sldId id="444" r:id="rId19"/>
  </p:sldIdLst>
  <p:sldSz cx="9144000" cy="5143500" type="screen16x9"/>
  <p:notesSz cx="6797675" cy="9926638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F0D20EF-2724-46F6-80F0-9F79333FA59A}">
          <p14:sldIdLst>
            <p14:sldId id="256"/>
            <p14:sldId id="450"/>
          </p14:sldIdLst>
        </p14:section>
        <p14:section name="First Set of Measurements" id="{5B141C7A-764B-4539-A04D-4729C4BDF067}">
          <p14:sldIdLst>
            <p14:sldId id="451"/>
            <p14:sldId id="442"/>
            <p14:sldId id="443"/>
          </p14:sldIdLst>
        </p14:section>
        <p14:section name="New Results" id="{9E858401-3DF5-49BA-B84C-431A2C27EC35}">
          <p14:sldIdLst>
            <p14:sldId id="452"/>
            <p14:sldId id="453"/>
            <p14:sldId id="455"/>
            <p14:sldId id="457"/>
          </p14:sldIdLst>
        </p14:section>
        <p14:section name="Next Steps" id="{599B7BD4-EEC0-4A52-A8E4-F660C1D5A09B}">
          <p14:sldIdLst>
            <p14:sldId id="454"/>
            <p14:sldId id="447"/>
          </p14:sldIdLst>
        </p14:section>
        <p14:section name="Extra Slides" id="{B701086A-A64A-4403-8781-65095786BD65}">
          <p14:sldIdLst>
            <p14:sldId id="458"/>
            <p14:sldId id="456"/>
            <p14:sldId id="434"/>
            <p14:sldId id="4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D"/>
    <a:srgbClr val="00B050"/>
    <a:srgbClr val="FFFFFF"/>
    <a:srgbClr val="EAF1FA"/>
    <a:srgbClr val="E30613"/>
    <a:srgbClr val="D95117"/>
    <a:srgbClr val="EDB325"/>
    <a:srgbClr val="0470BC"/>
    <a:srgbClr val="803290"/>
    <a:srgbClr val="D951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24" autoAdjust="0"/>
    <p:restoredTop sz="96837" autoAdjust="0"/>
  </p:normalViewPr>
  <p:slideViewPr>
    <p:cSldViewPr snapToGrid="0" snapToObjects="1" showGuides="1">
      <p:cViewPr varScale="1">
        <p:scale>
          <a:sx n="165" d="100"/>
          <a:sy n="165" d="100"/>
        </p:scale>
        <p:origin x="156" y="24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1" d="100"/>
          <a:sy n="91" d="100"/>
        </p:scale>
        <p:origin x="1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25.06.2024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25/06/2024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677275" y="19050"/>
            <a:ext cx="557758" cy="276310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z="2400" smtClean="0"/>
              <a:pPr/>
              <a:t>‹#›</a:t>
            </a:fld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WPMAG final meeting / New task proposals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opscience.iop.org/article/10.1088/0953-2048/25/5/054008" TargetMode="External"/><Relationship Id="rId5" Type="http://schemas.openxmlformats.org/officeDocument/2006/relationships/hyperlink" Target="https://iopscience.iop.org/article/10.1088/0953-2048/18/12/012" TargetMode="External"/><Relationship Id="rId4" Type="http://schemas.openxmlformats.org/officeDocument/2006/relationships/image" Target="../media/image28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1.e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9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180" y="-900"/>
            <a:ext cx="7731820" cy="514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re 8">
                <a:extLst>
                  <a:ext uri="{FF2B5EF4-FFF2-40B4-BE49-F238E27FC236}">
                    <a16:creationId xmlns:a16="http://schemas.microsoft.com/office/drawing/2014/main" id="{6AF2DA65-CF00-774A-9D7C-EEFA627B218F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4320791" y="968399"/>
                <a:ext cx="4823208" cy="1761349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85000"/>
                  </a:lnSpc>
                </a:pPr>
                <a:r>
                  <a:rPr lang="en-US" sz="3200" dirty="0"/>
                  <a:t>Bruker Strand: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3200" b="1" i="1" dirty="0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de-CH" sz="3200" b="1" i="0" dirty="0" smtClean="0">
                            <a:latin typeface="Cambria Math" panose="02040503050406030204" pitchFamily="18" charset="0"/>
                          </a:rPr>
                          <m:t>𝐂</m:t>
                        </m:r>
                      </m:sub>
                    </m:sSub>
                  </m:oMath>
                </a14:m>
                <a:r>
                  <a:rPr lang="en-US" sz="3200" dirty="0"/>
                  <a:t>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200" i="1" smtClean="0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sz="32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US" sz="3200" b="0" i="1" dirty="0"/>
                  <a:t> </a:t>
                </a:r>
                <a:r>
                  <a:rPr lang="en-US" sz="3200" dirty="0"/>
                  <a:t>Results - </a:t>
                </a:r>
                <a:r>
                  <a:rPr lang="en-US" sz="3200" u="sng" dirty="0"/>
                  <a:t>Update</a:t>
                </a:r>
                <a:endParaRPr lang="en-US" sz="3200" i="1" u="sng" dirty="0"/>
              </a:p>
            </p:txBody>
          </p:sp>
        </mc:Choice>
        <mc:Fallback xmlns="">
          <p:sp>
            <p:nvSpPr>
              <p:cNvPr id="9" name="Titre 8">
                <a:extLst>
                  <a:ext uri="{FF2B5EF4-FFF2-40B4-BE49-F238E27FC236}">
                    <a16:creationId xmlns:a16="http://schemas.microsoft.com/office/drawing/2014/main" id="{6AF2DA65-CF00-774A-9D7C-EEFA627B21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320791" y="968399"/>
                <a:ext cx="4823208" cy="1761349"/>
              </a:xfrm>
              <a:blipFill>
                <a:blip r:embed="rId4"/>
                <a:stretch>
                  <a:fillRect l="-63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20791" y="4136400"/>
            <a:ext cx="1440000" cy="1007999"/>
          </a:xfrm>
        </p:spPr>
        <p:txBody>
          <a:bodyPr lIns="90000"/>
          <a:lstStyle/>
          <a:p>
            <a:pPr>
              <a:spcBef>
                <a:spcPts val="1200"/>
              </a:spcBef>
            </a:pPr>
            <a:r>
              <a:rPr lang="en-US" sz="1400" b="1" dirty="0"/>
              <a:t>25.06.2024</a:t>
            </a:r>
            <a:endParaRPr lang="fr-FR" sz="1400" b="1" dirty="0"/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2880791" y="2729749"/>
            <a:ext cx="1440000" cy="1406650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400" b="1" dirty="0"/>
              <a:t>J. Greenwood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6C709-0FCB-0528-C255-E078C5FC7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Next </a:t>
            </a:r>
            <a:r>
              <a:rPr lang="de-CH" dirty="0" err="1"/>
              <a:t>steps</a:t>
            </a:r>
            <a:endParaRPr lang="de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B64AB8-7B3C-D1E3-07C4-0BE3ECA8333F}"/>
              </a:ext>
            </a:extLst>
          </p:cNvPr>
          <p:cNvSpPr txBox="1"/>
          <p:nvPr/>
        </p:nvSpPr>
        <p:spPr>
          <a:xfrm>
            <a:off x="334371" y="721625"/>
            <a:ext cx="3732663" cy="4168679"/>
          </a:xfrm>
          <a:prstGeom prst="rect">
            <a:avLst/>
          </a:prstGeom>
        </p:spPr>
        <p:txBody>
          <a:bodyPr wrap="square" rtlCol="0">
            <a:normAutofit lnSpcReduction="10000"/>
          </a:bodyPr>
          <a:lstStyle/>
          <a:p>
            <a:r>
              <a:rPr lang="de-CH" sz="1800" dirty="0" err="1"/>
              <a:t>We</a:t>
            </a:r>
            <a:r>
              <a:rPr lang="de-CH" sz="1800" dirty="0"/>
              <a:t> plan to </a:t>
            </a:r>
            <a:r>
              <a:rPr lang="de-CH" sz="1800" dirty="0" err="1"/>
              <a:t>react</a:t>
            </a:r>
            <a:r>
              <a:rPr lang="de-CH" sz="1800" dirty="0"/>
              <a:t> and </a:t>
            </a:r>
            <a:r>
              <a:rPr lang="de-CH" sz="1800" dirty="0" err="1"/>
              <a:t>measure</a:t>
            </a:r>
            <a:r>
              <a:rPr lang="de-CH" sz="1800" dirty="0"/>
              <a:t> </a:t>
            </a:r>
            <a:r>
              <a:rPr lang="de-CH" sz="1800" dirty="0" err="1"/>
              <a:t>more</a:t>
            </a:r>
            <a:r>
              <a:rPr lang="de-CH" sz="1800" dirty="0"/>
              <a:t> strands at the same bending </a:t>
            </a:r>
            <a:r>
              <a:rPr lang="de-CH" sz="1800" dirty="0" err="1"/>
              <a:t>strains</a:t>
            </a:r>
            <a:r>
              <a:rPr lang="de-CH" sz="1800" dirty="0"/>
              <a:t> and additional </a:t>
            </a:r>
            <a:r>
              <a:rPr lang="de-CH" sz="1800" dirty="0" err="1"/>
              <a:t>strains</a:t>
            </a:r>
            <a:r>
              <a:rPr lang="de-CH" sz="1800" dirty="0"/>
              <a:t> </a:t>
            </a:r>
          </a:p>
          <a:p>
            <a:endParaRPr lang="de-CH" sz="1800" dirty="0"/>
          </a:p>
          <a:p>
            <a:endParaRPr lang="de-CH" sz="1800" dirty="0"/>
          </a:p>
          <a:p>
            <a:r>
              <a:rPr lang="de-CH" sz="1800" dirty="0"/>
              <a:t>This time, the strands will be </a:t>
            </a:r>
            <a:r>
              <a:rPr lang="de-CH" sz="1800" dirty="0" err="1"/>
              <a:t>reacted</a:t>
            </a:r>
            <a:r>
              <a:rPr lang="de-CH" sz="1800" dirty="0"/>
              <a:t> on smooth cylinders.</a:t>
            </a:r>
          </a:p>
          <a:p>
            <a:endParaRPr lang="de-CH" sz="1800" dirty="0"/>
          </a:p>
          <a:p>
            <a:endParaRPr lang="de-CH" sz="1800" dirty="0"/>
          </a:p>
          <a:p>
            <a:r>
              <a:rPr lang="de-CH" sz="1800" dirty="0"/>
              <a:t>The </a:t>
            </a:r>
            <a:r>
              <a:rPr lang="de-CH" sz="1800" dirty="0" err="1"/>
              <a:t>heat</a:t>
            </a:r>
            <a:r>
              <a:rPr lang="de-CH" sz="1800" dirty="0"/>
              <a:t> </a:t>
            </a:r>
            <a:r>
              <a:rPr lang="de-CH" sz="1800" dirty="0" err="1"/>
              <a:t>treatment</a:t>
            </a:r>
            <a:r>
              <a:rPr lang="de-CH" sz="1800" dirty="0"/>
              <a:t> </a:t>
            </a:r>
            <a:r>
              <a:rPr lang="de-CH" sz="1800" dirty="0" err="1"/>
              <a:t>began</a:t>
            </a:r>
            <a:r>
              <a:rPr lang="de-CH" sz="1800" dirty="0"/>
              <a:t> last </a:t>
            </a:r>
            <a:r>
              <a:rPr lang="de-CH" sz="1800" dirty="0" err="1"/>
              <a:t>week</a:t>
            </a:r>
            <a:r>
              <a:rPr lang="de-CH" sz="1800" dirty="0"/>
              <a:t> and </a:t>
            </a:r>
            <a:r>
              <a:rPr lang="de-CH" sz="1800" dirty="0" err="1"/>
              <a:t>it</a:t>
            </a:r>
            <a:r>
              <a:rPr lang="de-CH" sz="1800" dirty="0"/>
              <a:t> will finish in </a:t>
            </a:r>
            <a:r>
              <a:rPr lang="de-CH" sz="1800" dirty="0" err="1"/>
              <a:t>approximately</a:t>
            </a:r>
            <a:r>
              <a:rPr lang="de-CH" sz="1800" dirty="0"/>
              <a:t> 2 </a:t>
            </a:r>
            <a:r>
              <a:rPr lang="de-CH" sz="1800" dirty="0" err="1"/>
              <a:t>weeks</a:t>
            </a:r>
            <a:r>
              <a:rPr lang="de-CH" sz="1800" dirty="0"/>
              <a:t>.</a:t>
            </a:r>
          </a:p>
          <a:p>
            <a:endParaRPr lang="de-CH" sz="1800" dirty="0"/>
          </a:p>
          <a:p>
            <a:endParaRPr lang="de-CH" sz="1800" dirty="0"/>
          </a:p>
          <a:p>
            <a:r>
              <a:rPr lang="de-CH" sz="1800" dirty="0"/>
              <a:t>ASC </a:t>
            </a:r>
            <a:r>
              <a:rPr lang="de-CH" sz="1800" dirty="0" err="1"/>
              <a:t>starts</a:t>
            </a:r>
            <a:r>
              <a:rPr lang="de-CH" sz="1800" dirty="0"/>
              <a:t> in ~10 </a:t>
            </a:r>
            <a:r>
              <a:rPr lang="de-CH" sz="1800" dirty="0" err="1"/>
              <a:t>weeks</a:t>
            </a:r>
            <a:r>
              <a:rPr lang="de-CH" sz="1800" dirty="0"/>
              <a:t>.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6DD2998-562E-CF80-56B1-A47F7FB17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559589"/>
              </p:ext>
            </p:extLst>
          </p:nvPr>
        </p:nvGraphicFramePr>
        <p:xfrm>
          <a:off x="4305868" y="996950"/>
          <a:ext cx="4633416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8354">
                  <a:extLst>
                    <a:ext uri="{9D8B030D-6E8A-4147-A177-3AD203B41FA5}">
                      <a16:colId xmlns:a16="http://schemas.microsoft.com/office/drawing/2014/main" val="1906447967"/>
                    </a:ext>
                  </a:extLst>
                </a:gridCol>
                <a:gridCol w="1158354">
                  <a:extLst>
                    <a:ext uri="{9D8B030D-6E8A-4147-A177-3AD203B41FA5}">
                      <a16:colId xmlns:a16="http://schemas.microsoft.com/office/drawing/2014/main" val="3508315024"/>
                    </a:ext>
                  </a:extLst>
                </a:gridCol>
                <a:gridCol w="1158354">
                  <a:extLst>
                    <a:ext uri="{9D8B030D-6E8A-4147-A177-3AD203B41FA5}">
                      <a16:colId xmlns:a16="http://schemas.microsoft.com/office/drawing/2014/main" val="1020995472"/>
                    </a:ext>
                  </a:extLst>
                </a:gridCol>
                <a:gridCol w="1158354">
                  <a:extLst>
                    <a:ext uri="{9D8B030D-6E8A-4147-A177-3AD203B41FA5}">
                      <a16:colId xmlns:a16="http://schemas.microsoft.com/office/drawing/2014/main" val="8807260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Option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Bending strain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Smooth cylinder outer radius required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Quantity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659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Use normal ITER </a:t>
                      </a:r>
                      <a:r>
                        <a:rPr lang="de-CH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barrels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126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de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0.12%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mm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7650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de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0.25%</a:t>
                      </a:r>
                      <a:endParaRPr lang="de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mm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9985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effectLst/>
                          <a:latin typeface="Arial" panose="020B0604020202020204" pitchFamily="34" charset="0"/>
                        </a:rPr>
                        <a:t>0.30%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effectLst/>
                          <a:latin typeface="Arial" panose="020B0604020202020204" pitchFamily="34" charset="0"/>
                        </a:rPr>
                        <a:t>17.5 mm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39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0.36%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mm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528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>
                          <a:effectLst/>
                          <a:latin typeface="Arial" panose="020B0604020202020204" pitchFamily="34" charset="0"/>
                        </a:rPr>
                        <a:t>0.41%</a:t>
                      </a:r>
                      <a:endParaRPr lang="de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effectLst/>
                          <a:latin typeface="Arial" panose="020B0604020202020204" pitchFamily="34" charset="0"/>
                        </a:rPr>
                        <a:t>18.5 mm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52" marR="654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de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59749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E0D7F98B-4A1B-EEE6-5448-1138D0168E13}"/>
              </a:ext>
            </a:extLst>
          </p:cNvPr>
          <p:cNvSpPr/>
          <p:nvPr/>
        </p:nvSpPr>
        <p:spPr>
          <a:xfrm>
            <a:off x="6161964" y="4146550"/>
            <a:ext cx="921224" cy="4367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95A9C6-BA44-F687-D37B-0C58A588E092}"/>
              </a:ext>
            </a:extLst>
          </p:cNvPr>
          <p:cNvSpPr txBox="1"/>
          <p:nvPr/>
        </p:nvSpPr>
        <p:spPr>
          <a:xfrm>
            <a:off x="7096836" y="4222276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dirty="0"/>
              <a:t>New strain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BE55FE-1340-142C-7483-1A1291A0EACE}"/>
              </a:ext>
            </a:extLst>
          </p:cNvPr>
          <p:cNvSpPr txBox="1"/>
          <p:nvPr/>
        </p:nvSpPr>
        <p:spPr>
          <a:xfrm>
            <a:off x="5431809" y="4686300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dirty="0" err="1"/>
              <a:t>Priority</a:t>
            </a:r>
            <a:r>
              <a:rPr lang="de-CH" dirty="0"/>
              <a:t> is </a:t>
            </a:r>
            <a:r>
              <a:rPr lang="de-CH" dirty="0" err="1"/>
              <a:t>option</a:t>
            </a:r>
            <a:r>
              <a:rPr lang="de-CH" dirty="0"/>
              <a:t> 4 </a:t>
            </a:r>
            <a:r>
              <a:rPr lang="de-CH" dirty="0" err="1"/>
              <a:t>then</a:t>
            </a:r>
            <a:r>
              <a:rPr lang="de-CH" dirty="0"/>
              <a:t> </a:t>
            </a:r>
            <a:r>
              <a:rPr lang="de-CH" dirty="0" err="1"/>
              <a:t>option</a:t>
            </a:r>
            <a:r>
              <a:rPr lang="de-CH" dirty="0"/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val="1854393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C4DA9-D390-5F79-0E72-9B17BF3F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Summary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7CDC799-3E18-9C1C-DA0E-0730F833A816}"/>
                  </a:ext>
                </a:extLst>
              </p:cNvPr>
              <p:cNvSpPr txBox="1"/>
              <p:nvPr/>
            </p:nvSpPr>
            <p:spPr>
              <a:xfrm>
                <a:off x="286183" y="551450"/>
                <a:ext cx="4881913" cy="4326697"/>
              </a:xfrm>
              <a:prstGeom prst="rect">
                <a:avLst/>
              </a:prstGeom>
            </p:spPr>
            <p:txBody>
              <a:bodyPr wrap="square" rtlCol="0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8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800" dirty="0">
                    <a:solidFill>
                      <a:schemeClr val="tx1"/>
                    </a:solidFill>
                  </a:rPr>
                  <a:t> measurements have been performed on 8 strands (4 bending strains, 2 per strain).</a:t>
                </a:r>
              </a:p>
              <a:p>
                <a:endParaRPr lang="en-GB" sz="1800" dirty="0">
                  <a:solidFill>
                    <a:schemeClr val="tx1"/>
                  </a:solidFill>
                </a:endParaRPr>
              </a:p>
              <a:p>
                <a:endParaRPr lang="en-GB" sz="1800" dirty="0">
                  <a:solidFill>
                    <a:schemeClr val="tx1"/>
                  </a:solidFill>
                </a:endParaRPr>
              </a:p>
              <a:p>
                <a:r>
                  <a:rPr lang="en-GB" sz="1800" dirty="0"/>
                  <a:t>7/8 strands are now producing data that can be analysed fully.</a:t>
                </a:r>
              </a:p>
              <a:p>
                <a:endParaRPr lang="en-GB" sz="1800" dirty="0"/>
              </a:p>
              <a:p>
                <a:endParaRPr lang="en-GB" sz="1800" dirty="0"/>
              </a:p>
              <a:p>
                <a:r>
                  <a:rPr lang="de-CH" sz="1800" dirty="0">
                    <a:solidFill>
                      <a:schemeClr val="tx1"/>
                    </a:solidFill>
                  </a:rPr>
                  <a:t>The </a:t>
                </a:r>
                <a14:m>
                  <m:oMath xmlns:m="http://schemas.openxmlformats.org/officeDocument/2006/math">
                    <m:r>
                      <a:rPr lang="de-CH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800" dirty="0">
                    <a:solidFill>
                      <a:schemeClr val="tx1"/>
                    </a:solidFill>
                  </a:rPr>
                  <a:t>-value data suggest that irreversible degradation has occurred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de-CH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±0.367%</m:t>
                    </m:r>
                  </m:oMath>
                </a14:m>
                <a:r>
                  <a:rPr lang="en-GB" sz="1800" dirty="0">
                    <a:solidFill>
                      <a:schemeClr val="tx1"/>
                    </a:solidFill>
                  </a:rPr>
                  <a:t> </a:t>
                </a:r>
              </a:p>
              <a:p>
                <a:endParaRPr lang="en-GB" sz="1800" dirty="0"/>
              </a:p>
              <a:p>
                <a:endParaRPr lang="en-GB" sz="1800" dirty="0"/>
              </a:p>
              <a:p>
                <a:r>
                  <a:rPr lang="en-GB" sz="1800" dirty="0"/>
                  <a:t>The next set of strands is due out of the furnace in ~2 weeks.</a:t>
                </a:r>
                <a:endParaRPr lang="en-GB" sz="1800" dirty="0">
                  <a:solidFill>
                    <a:schemeClr val="tx1"/>
                  </a:solidFill>
                </a:endParaRPr>
              </a:p>
              <a:p>
                <a:endParaRPr lang="en-GB" sz="600" dirty="0">
                  <a:solidFill>
                    <a:schemeClr val="tx1"/>
                  </a:solidFill>
                </a:endParaRPr>
              </a:p>
              <a:p>
                <a:pPr marL="228600" indent="-228600">
                  <a:buFont typeface="+mj-lt"/>
                  <a:buAutoNum type="arabicPeriod" startAt="2"/>
                </a:pPr>
                <a:endParaRPr lang="en-GB" sz="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7CDC799-3E18-9C1C-DA0E-0730F833A8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83" y="551450"/>
                <a:ext cx="4881913" cy="4326697"/>
              </a:xfrm>
              <a:prstGeom prst="rect">
                <a:avLst/>
              </a:prstGeom>
              <a:blipFill>
                <a:blip r:embed="rId2"/>
                <a:stretch>
                  <a:fillRect l="-1124" t="-70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64DD6AB8-04E7-5399-9263-E11927381E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971527"/>
              </p:ext>
            </p:extLst>
          </p:nvPr>
        </p:nvGraphicFramePr>
        <p:xfrm>
          <a:off x="5486399" y="1104382"/>
          <a:ext cx="3566489" cy="2934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1819">
                  <a:extLst>
                    <a:ext uri="{9D8B030D-6E8A-4147-A177-3AD203B41FA5}">
                      <a16:colId xmlns:a16="http://schemas.microsoft.com/office/drawing/2014/main" val="1618412107"/>
                    </a:ext>
                  </a:extLst>
                </a:gridCol>
                <a:gridCol w="1606806">
                  <a:extLst>
                    <a:ext uri="{9D8B030D-6E8A-4147-A177-3AD203B41FA5}">
                      <a16:colId xmlns:a16="http://schemas.microsoft.com/office/drawing/2014/main" val="2265127912"/>
                    </a:ext>
                  </a:extLst>
                </a:gridCol>
                <a:gridCol w="847864">
                  <a:extLst>
                    <a:ext uri="{9D8B030D-6E8A-4147-A177-3AD203B41FA5}">
                      <a16:colId xmlns:a16="http://schemas.microsoft.com/office/drawing/2014/main" val="3724840766"/>
                    </a:ext>
                  </a:extLst>
                </a:gridCol>
              </a:tblGrid>
              <a:tr h="549029">
                <a:tc>
                  <a:txBody>
                    <a:bodyPr/>
                    <a:lstStyle/>
                    <a:p>
                      <a:pPr algn="ctr"/>
                      <a:r>
                        <a:rPr lang="de-CH" sz="1050" dirty="0"/>
                        <a:t>Measurement ID 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50" u="sng" dirty="0"/>
                        <a:t>Heat Treatment Radius</a:t>
                      </a:r>
                      <a:r>
                        <a:rPr lang="de-CH" sz="1050" u="none" dirty="0"/>
                        <a:t>  </a:t>
                      </a:r>
                      <a:r>
                        <a:rPr lang="de-CH" sz="1050" dirty="0"/>
                        <a:t>/ Bending Strain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50" dirty="0"/>
                        <a:t>Are the </a:t>
                      </a:r>
                      <a:r>
                        <a:rPr lang="de-CH" sz="1050" dirty="0" err="1"/>
                        <a:t>data</a:t>
                      </a:r>
                      <a:r>
                        <a:rPr lang="de-CH" sz="1050" dirty="0"/>
                        <a:t> ok to </a:t>
                      </a:r>
                      <a:r>
                        <a:rPr lang="de-CH" sz="1050" dirty="0" err="1"/>
                        <a:t>analyse</a:t>
                      </a:r>
                      <a:r>
                        <a:rPr lang="de-CH" sz="1050" dirty="0"/>
                        <a:t>?</a:t>
                      </a:r>
                      <a:endParaRPr lang="en-GB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792741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de-CH" sz="1050" b="1" dirty="0"/>
                        <a:t>2403</a:t>
                      </a:r>
                      <a:endParaRPr lang="en-GB" sz="1050" b="1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50" u="sng" dirty="0"/>
                        <a:t>16 mm</a:t>
                      </a:r>
                      <a:r>
                        <a:rPr lang="de-CH" sz="1050" u="none" dirty="0"/>
                        <a:t>    </a:t>
                      </a:r>
                      <a:r>
                        <a:rPr lang="de-CH" sz="1050" dirty="0"/>
                        <a:t>/   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0%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(no transfer)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00" marR="72800" marT="36400" marB="3640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87562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de-CH" sz="1050" b="1" dirty="0"/>
                        <a:t>2404</a:t>
                      </a:r>
                      <a:endParaRPr lang="en-GB" sz="1050" b="1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50" u="sng" dirty="0"/>
                        <a:t>16 mm</a:t>
                      </a:r>
                      <a:r>
                        <a:rPr lang="de-CH" sz="1050" u="none" dirty="0"/>
                        <a:t>    </a:t>
                      </a:r>
                      <a:r>
                        <a:rPr lang="de-CH" sz="1050" dirty="0"/>
                        <a:t>/   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0%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(no transfer)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00" marR="72800" marT="36400" marB="3640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110335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de-CH" sz="1050" b="1" dirty="0"/>
                        <a:t>2405</a:t>
                      </a:r>
                      <a:endParaRPr lang="en-GB" sz="105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50" u="sng" dirty="0"/>
                        <a:t>17 mm</a:t>
                      </a:r>
                      <a:r>
                        <a:rPr lang="de-CH" sz="1050" u="none" dirty="0"/>
                        <a:t>    </a:t>
                      </a:r>
                      <a:r>
                        <a:rPr lang="de-CH" sz="1050" dirty="0"/>
                        <a:t>/   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±0.137%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00" marR="72800" marT="36400" marB="3640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050" dirty="0"/>
                        <a:t>X</a:t>
                      </a:r>
                      <a:endParaRPr lang="en-GB" sz="105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035463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de-CH" sz="1050" b="1" dirty="0"/>
                        <a:t>2406</a:t>
                      </a:r>
                      <a:endParaRPr lang="en-GB" sz="105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50" u="sng" dirty="0"/>
                        <a:t>17 mm</a:t>
                      </a:r>
                      <a:r>
                        <a:rPr lang="de-CH" sz="1050" u="none" dirty="0"/>
                        <a:t>    </a:t>
                      </a:r>
                      <a:r>
                        <a:rPr lang="de-CH" sz="1050" dirty="0"/>
                        <a:t>/   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±0.137%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00" marR="72800" marT="36400" marB="3640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059560"/>
                  </a:ext>
                </a:extLst>
              </a:tr>
              <a:tr h="305016">
                <a:tc>
                  <a:txBody>
                    <a:bodyPr/>
                    <a:lstStyle/>
                    <a:p>
                      <a:pPr algn="ctr"/>
                      <a:r>
                        <a:rPr lang="de-CH" sz="1050" b="1" dirty="0"/>
                        <a:t>2407</a:t>
                      </a:r>
                      <a:endParaRPr lang="en-GB" sz="1050" b="1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50" u="sng" dirty="0"/>
                        <a:t>18 mm</a:t>
                      </a:r>
                      <a:r>
                        <a:rPr lang="de-CH" sz="1050" u="none" dirty="0"/>
                        <a:t>    </a:t>
                      </a:r>
                      <a:r>
                        <a:rPr lang="de-CH" sz="1050" dirty="0"/>
                        <a:t>/   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±0.258%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00" marR="72800" marT="36400" marB="3640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524952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de-CH" sz="1050" b="1" dirty="0"/>
                        <a:t>2408</a:t>
                      </a:r>
                      <a:endParaRPr lang="en-GB" sz="1050" b="1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50" u="sng" dirty="0"/>
                        <a:t>18 mm</a:t>
                      </a:r>
                      <a:r>
                        <a:rPr lang="de-CH" sz="1050" u="none" dirty="0"/>
                        <a:t>    </a:t>
                      </a:r>
                      <a:r>
                        <a:rPr lang="de-CH" sz="1050" dirty="0"/>
                        <a:t>/   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±0.258%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00" marR="72800" marT="36400" marB="3640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68838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de-CH" sz="1050" b="1" dirty="0"/>
                        <a:t>2409</a:t>
                      </a:r>
                      <a:endParaRPr lang="en-GB" sz="105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50" u="sng" dirty="0"/>
                        <a:t>19 mm</a:t>
                      </a:r>
                      <a:r>
                        <a:rPr lang="de-CH" sz="1050" u="none" dirty="0"/>
                        <a:t>    </a:t>
                      </a:r>
                      <a:r>
                        <a:rPr lang="de-CH" sz="1050" dirty="0"/>
                        <a:t>/   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±0.367%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00" marR="72800" marT="36400" marB="3640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GB" sz="105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114958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de-CH" sz="1050" b="1" dirty="0"/>
                        <a:t>2410</a:t>
                      </a:r>
                      <a:endParaRPr lang="en-GB" sz="105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50" u="sng" dirty="0"/>
                        <a:t>19 mm</a:t>
                      </a:r>
                      <a:r>
                        <a:rPr lang="de-CH" sz="1050" u="none" dirty="0"/>
                        <a:t>    </a:t>
                      </a:r>
                      <a:r>
                        <a:rPr lang="de-CH" sz="1050" dirty="0"/>
                        <a:t>/   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±0.367%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00" marR="72800" marT="36400" marB="3640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GB" sz="105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889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336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9D1653F-6BB6-5415-B21A-59CF53D9A2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CH" dirty="0"/>
                  <a:t>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de-CH" b="1" i="0" smtClean="0">
                            <a:latin typeface="Cambria Math" panose="02040503050406030204" pitchFamily="18" charset="0"/>
                          </a:rPr>
                          <m:t>𝐂</m:t>
                        </m:r>
                      </m:sub>
                    </m:sSub>
                    <m:d>
                      <m:dPr>
                        <m:ctrlPr>
                          <a:rPr lang="de-CH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  <m:r>
                      <a:rPr lang="de-CH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de-CH" dirty="0"/>
                  <a:t> fitting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9D1653F-6BB6-5415-B21A-59CF53D9A2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855" t="-30682" b="-2954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0A3990-BCA5-FAA1-6457-AEDDA000AA71}"/>
                  </a:ext>
                </a:extLst>
              </p:cNvPr>
              <p:cNvSpPr txBox="1"/>
              <p:nvPr/>
            </p:nvSpPr>
            <p:spPr>
              <a:xfrm>
                <a:off x="358975" y="625509"/>
                <a:ext cx="8611243" cy="1732103"/>
              </a:xfrm>
              <a:prstGeom prst="rect">
                <a:avLst/>
              </a:prstGeom>
            </p:spPr>
            <p:txBody>
              <a:bodyPr wrap="none" rtlCol="0"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de-CH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de-CH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de-CH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de-CH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CH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e-CH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</m:t>
                                      </m:r>
                                      <m:r>
                                        <a:rPr lang="de-CH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de-CH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de-CH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de-CH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de-CH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de-CH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CH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e-CH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</m:t>
                                      </m:r>
                                      <m:r>
                                        <a:rPr lang="de-CH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de-CH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p>
                      </m:sSup>
                      <m:r>
                        <a:rPr lang="de-CH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r>
                            <a:rPr lang="de-CH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de-CH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sSup>
                        <m:sSupPr>
                          <m:ctrlPr>
                            <a:rPr lang="de-CH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CH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sSup>
                        <m:sSupPr>
                          <m:ctrlPr>
                            <a:rPr lang="de-CH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e-CH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CH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p>
                      </m:sSup>
                      <m:sSup>
                        <m:sSupPr>
                          <m:ctrlPr>
                            <a:rPr lang="de-CH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de-CH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CH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e-CH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</m:t>
                                      </m:r>
                                      <m:r>
                                        <a:rPr lang="de-CH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de-CH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de-CH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de-CH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de-CH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de-CH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CH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e-CH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</m:t>
                                      </m:r>
                                      <m:r>
                                        <a:rPr lang="de-CH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de-CH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p>
                      </m:sSup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0A3990-BCA5-FAA1-6457-AEDDA000AA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975" y="625509"/>
                <a:ext cx="8611243" cy="173210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DB60FBE-E139-B63C-2F22-3581ACAED859}"/>
                  </a:ext>
                </a:extLst>
              </p:cNvPr>
              <p:cNvSpPr txBox="1"/>
              <p:nvPr/>
            </p:nvSpPr>
            <p:spPr>
              <a:xfrm>
                <a:off x="191306" y="1287288"/>
                <a:ext cx="3136418" cy="3550929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r>
                  <a:rPr lang="de-CH" b="1" dirty="0"/>
                  <a:t>Strategy for </a:t>
                </a:r>
                <a:r>
                  <a:rPr lang="de-CH" b="1" dirty="0" err="1"/>
                  <a:t>first</a:t>
                </a:r>
                <a:r>
                  <a:rPr lang="de-CH" b="1" dirty="0"/>
                  <a:t> fit </a:t>
                </a:r>
                <a:r>
                  <a:rPr lang="de-CH" b="1" dirty="0" err="1"/>
                  <a:t>attempt</a:t>
                </a:r>
                <a:r>
                  <a:rPr lang="de-CH" b="1" dirty="0"/>
                  <a:t>:</a:t>
                </a:r>
              </a:p>
              <a:p>
                <a:endParaRPr lang="de-CH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CH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de-CH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as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de-CH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de-CH" dirty="0" err="1">
                    <a:solidFill>
                      <a:schemeClr val="tx1"/>
                    </a:solidFill>
                  </a:rPr>
                  <a:t>independent</a:t>
                </a:r>
                <a:r>
                  <a:rPr lang="de-CH" dirty="0">
                    <a:solidFill>
                      <a:schemeClr val="tx1"/>
                    </a:solidFill>
                  </a:rPr>
                  <a:t> fit </a:t>
                </a:r>
                <a:r>
                  <a:rPr lang="de-CH" dirty="0" err="1">
                    <a:solidFill>
                      <a:schemeClr val="tx1"/>
                    </a:solidFill>
                  </a:rPr>
                  <a:t>parameters</a:t>
                </a:r>
                <a:endParaRPr lang="de-CH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CH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de-CH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b="0" i="0" smtClean="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de-CH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de-CH" dirty="0"/>
                  <a:t> and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de-CH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de-CH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as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de-CH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CH" dirty="0">
                    <a:solidFill>
                      <a:schemeClr val="tx1"/>
                    </a:solidFill>
                  </a:rPr>
                  <a:t>-</a:t>
                </a:r>
                <a:r>
                  <a:rPr lang="de-CH" dirty="0" err="1">
                    <a:solidFill>
                      <a:schemeClr val="tx1"/>
                    </a:solidFill>
                  </a:rPr>
                  <a:t>dependent</a:t>
                </a:r>
                <a:r>
                  <a:rPr lang="de-CH" dirty="0">
                    <a:solidFill>
                      <a:schemeClr val="tx1"/>
                    </a:solidFill>
                  </a:rPr>
                  <a:t> fit </a:t>
                </a:r>
                <a:r>
                  <a:rPr lang="de-CH" dirty="0" err="1">
                    <a:solidFill>
                      <a:schemeClr val="tx1"/>
                    </a:solidFill>
                  </a:rPr>
                  <a:t>parameters</a:t>
                </a:r>
                <a:r>
                  <a:rPr lang="de-CH" dirty="0">
                    <a:solidFill>
                      <a:schemeClr val="tx1"/>
                    </a:solidFill>
                  </a:rPr>
                  <a:t>, </a:t>
                </a:r>
                <a:r>
                  <a:rPr lang="de-CH" dirty="0" err="1">
                    <a:solidFill>
                      <a:schemeClr val="tx1"/>
                    </a:solidFill>
                  </a:rPr>
                  <a:t>no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functional</a:t>
                </a:r>
                <a:r>
                  <a:rPr lang="de-CH" dirty="0">
                    <a:solidFill>
                      <a:schemeClr val="tx1"/>
                    </a:solidFill>
                  </a:rPr>
                  <a:t> form </a:t>
                </a:r>
                <a:r>
                  <a:rPr lang="de-CH" dirty="0" err="1">
                    <a:solidFill>
                      <a:schemeClr val="tx1"/>
                    </a:solidFill>
                  </a:rPr>
                  <a:t>assumed</a:t>
                </a:r>
                <a:r>
                  <a:rPr lang="de-CH" dirty="0">
                    <a:solidFill>
                      <a:schemeClr val="tx1"/>
                    </a:solidFill>
                  </a:rPr>
                  <a:t> for </a:t>
                </a:r>
                <a:r>
                  <a:rPr lang="de-CH" dirty="0" err="1">
                    <a:solidFill>
                      <a:schemeClr val="tx1"/>
                    </a:solidFill>
                  </a:rPr>
                  <a:t>either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parameter</a:t>
                </a:r>
                <a:r>
                  <a:rPr lang="de-CH" dirty="0">
                    <a:solidFill>
                      <a:schemeClr val="tx1"/>
                    </a:solidFill>
                  </a:rPr>
                  <a:t> for </a:t>
                </a:r>
                <a:r>
                  <a:rPr lang="de-CH" dirty="0" err="1">
                    <a:solidFill>
                      <a:schemeClr val="tx1"/>
                    </a:solidFill>
                  </a:rPr>
                  <a:t>now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CH" dirty="0">
                  <a:solidFill>
                    <a:schemeClr val="tx1"/>
                  </a:solidFill>
                </a:endParaRPr>
              </a:p>
              <a:p>
                <a:endParaRPr lang="de-CH" dirty="0">
                  <a:solidFill>
                    <a:schemeClr val="tx1"/>
                  </a:solidFill>
                </a:endParaRPr>
              </a:p>
              <a:p>
                <a:r>
                  <a:rPr lang="de-CH" b="1" dirty="0">
                    <a:solidFill>
                      <a:schemeClr val="tx1"/>
                    </a:solidFill>
                  </a:rPr>
                  <a:t>Observation</a:t>
                </a:r>
                <a:endParaRPr lang="de-CH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CH" dirty="0" err="1">
                    <a:solidFill>
                      <a:schemeClr val="tx1"/>
                    </a:solidFill>
                  </a:rPr>
                  <a:t>There</a:t>
                </a:r>
                <a:r>
                  <a:rPr lang="de-CH" dirty="0">
                    <a:solidFill>
                      <a:schemeClr val="tx1"/>
                    </a:solidFill>
                  </a:rPr>
                  <a:t> is a </a:t>
                </a:r>
                <a:r>
                  <a:rPr lang="de-CH" dirty="0" err="1">
                    <a:solidFill>
                      <a:schemeClr val="tx1"/>
                    </a:solidFill>
                  </a:rPr>
                  <a:t>fairly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wide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range</a:t>
                </a:r>
                <a:r>
                  <a:rPr lang="de-CH" dirty="0">
                    <a:solidFill>
                      <a:schemeClr val="tx1"/>
                    </a:solidFill>
                  </a:rPr>
                  <a:t> of </a:t>
                </a:r>
                <a:r>
                  <a:rPr lang="de-CH" dirty="0" err="1">
                    <a:solidFill>
                      <a:schemeClr val="tx1"/>
                    </a:solidFill>
                  </a:rPr>
                  <a:t>parameter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values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that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leads</a:t>
                </a:r>
                <a:r>
                  <a:rPr lang="de-CH" dirty="0">
                    <a:solidFill>
                      <a:schemeClr val="tx1"/>
                    </a:solidFill>
                  </a:rPr>
                  <a:t> to </a:t>
                </a:r>
                <a:r>
                  <a:rPr lang="de-CH" dirty="0" err="1">
                    <a:solidFill>
                      <a:schemeClr val="tx1"/>
                    </a:solidFill>
                  </a:rPr>
                  <a:t>good</a:t>
                </a:r>
                <a:r>
                  <a:rPr lang="de-CH" dirty="0">
                    <a:solidFill>
                      <a:schemeClr val="tx1"/>
                    </a:solidFill>
                  </a:rPr>
                  <a:t> </a:t>
                </a:r>
                <a:r>
                  <a:rPr lang="de-CH" dirty="0" err="1">
                    <a:solidFill>
                      <a:schemeClr val="tx1"/>
                    </a:solidFill>
                  </a:rPr>
                  <a:t>fits</a:t>
                </a:r>
                <a:r>
                  <a:rPr lang="de-CH" dirty="0">
                    <a:solidFill>
                      <a:schemeClr val="tx1"/>
                    </a:solidFill>
                  </a:rPr>
                  <a:t> at the </a:t>
                </a:r>
                <a:r>
                  <a:rPr lang="de-CH" dirty="0" err="1">
                    <a:solidFill>
                      <a:schemeClr val="tx1"/>
                    </a:solidFill>
                  </a:rPr>
                  <a:t>moment</a:t>
                </a:r>
                <a:r>
                  <a:rPr lang="de-CH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CH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DB60FBE-E139-B63C-2F22-3581ACAED8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06" y="1287288"/>
                <a:ext cx="3136418" cy="3550929"/>
              </a:xfrm>
              <a:prstGeom prst="rect">
                <a:avLst/>
              </a:prstGeom>
              <a:blipFill>
                <a:blip r:embed="rId4"/>
                <a:stretch>
                  <a:fillRect l="-388" t="-17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173AD6B-E8B3-D544-BFFF-87A219E4E2F5}"/>
              </a:ext>
            </a:extLst>
          </p:cNvPr>
          <p:cNvSpPr txBox="1"/>
          <p:nvPr/>
        </p:nvSpPr>
        <p:spPr>
          <a:xfrm>
            <a:off x="4664597" y="2521593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endParaRPr lang="de-CH" dirty="0"/>
          </a:p>
        </p:txBody>
      </p:sp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BA316D71-694C-95A3-AC44-6BCF089780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30" t="9543" r="8146"/>
          <a:stretch/>
        </p:blipFill>
        <p:spPr>
          <a:xfrm>
            <a:off x="4204427" y="1547564"/>
            <a:ext cx="4134912" cy="34754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920939B-82CD-83F8-6089-4C4DA37EE73B}"/>
                  </a:ext>
                </a:extLst>
              </p:cNvPr>
              <p:cNvSpPr txBox="1"/>
              <p:nvPr/>
            </p:nvSpPr>
            <p:spPr>
              <a:xfrm>
                <a:off x="4722692" y="4183097"/>
                <a:ext cx="2117725" cy="1483249"/>
              </a:xfrm>
              <a:prstGeom prst="rect">
                <a:avLst/>
              </a:prstGeom>
            </p:spPr>
            <p:txBody>
              <a:bodyPr wrap="none" rtlCol="0">
                <a:normAutofit fontScale="92500"/>
              </a:bodyPr>
              <a:lstStyle/>
              <a:p>
                <a14:m>
                  <m:oMath xmlns:m="http://schemas.openxmlformats.org/officeDocument/2006/math">
                    <m:r>
                      <a:rPr lang="de-CH" b="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de-CH" i="1" dirty="0" smtClean="0">
                        <a:latin typeface="Cambria Math" panose="02040503050406030204" pitchFamily="18" charset="0"/>
                      </a:rPr>
                      <m:t>=0.5, </m:t>
                    </m:r>
                    <m:r>
                      <a:rPr lang="de-CH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de-CH" i="1" dirty="0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de-CH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  <m:r>
                          <a:rPr lang="de-CH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de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24.5</m:t>
                    </m:r>
                  </m:oMath>
                </a14:m>
                <a:r>
                  <a:rPr lang="de-CH" dirty="0"/>
                  <a:t> T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920939B-82CD-83F8-6089-4C4DA37EE7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2692" y="4183097"/>
                <a:ext cx="2117725" cy="1483249"/>
              </a:xfrm>
              <a:prstGeom prst="rect">
                <a:avLst/>
              </a:prstGeom>
              <a:blipFill>
                <a:blip r:embed="rId6"/>
                <a:stretch>
                  <a:fillRect t="-41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377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390363D-CFCE-0EEA-1FCA-FF1168FEDE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CH" dirty="0"/>
                  <a:t>New </a:t>
                </a:r>
                <a14:m>
                  <m:oMath xmlns:m="http://schemas.openxmlformats.org/officeDocument/2006/math">
                    <m:r>
                      <a:rPr lang="de-CH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de-CH" dirty="0"/>
                  <a:t>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de-CH" b="1" i="0" smtClean="0">
                            <a:latin typeface="Cambria Math" panose="02040503050406030204" pitchFamily="18" charset="0"/>
                          </a:rPr>
                          <m:t>𝐂</m:t>
                        </m:r>
                      </m:sub>
                    </m:sSub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390363D-CFCE-0EEA-1FCA-FF1168FEDE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855" t="-30682" b="-2954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B08FE6E-358A-564B-D9B0-31A079A65C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66" t="8395" r="9737" b="3704"/>
          <a:stretch/>
        </p:blipFill>
        <p:spPr>
          <a:xfrm>
            <a:off x="5344704" y="1317018"/>
            <a:ext cx="3508224" cy="29146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AA5452F-CFC6-5B63-8EA7-9B01C17DFE4C}"/>
                  </a:ext>
                </a:extLst>
              </p:cNvPr>
              <p:cNvSpPr txBox="1"/>
              <p:nvPr/>
            </p:nvSpPr>
            <p:spPr>
              <a:xfrm>
                <a:off x="265715" y="583079"/>
                <a:ext cx="4928253" cy="40631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CH" sz="1800" dirty="0"/>
                  <a:t>The </a:t>
                </a:r>
                <a:r>
                  <a:rPr lang="de-CH" sz="1800" dirty="0" err="1"/>
                  <a:t>data</a:t>
                </a:r>
                <a:r>
                  <a:rPr lang="de-CH" sz="1800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 smtClean="0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sz="1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de-CH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0.258%</m:t>
                    </m:r>
                  </m:oMath>
                </a14:m>
                <a:r>
                  <a:rPr lang="de-CH" sz="1800" dirty="0"/>
                  <a:t> are well-</a:t>
                </a:r>
                <a:r>
                  <a:rPr lang="de-CH" sz="1800" dirty="0" err="1"/>
                  <a:t>fitted</a:t>
                </a:r>
                <a:r>
                  <a:rPr lang="de-CH" sz="1800" dirty="0"/>
                  <a:t> </a:t>
                </a:r>
                <a:r>
                  <a:rPr lang="de-CH" sz="1800" dirty="0" err="1"/>
                  <a:t>by</a:t>
                </a:r>
                <a:r>
                  <a:rPr lang="de-CH" sz="1800" dirty="0"/>
                  <a:t> [1]</a:t>
                </a:r>
              </a:p>
              <a:p>
                <a:endParaRPr lang="de-CH" sz="1800" dirty="0"/>
              </a:p>
              <a:p>
                <a:pPr algn="ctr"/>
                <a14:m>
                  <m:oMath xmlns:m="http://schemas.openxmlformats.org/officeDocument/2006/math">
                    <m:r>
                      <a:rPr lang="de-CH" sz="18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CH" sz="18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=1+</m:t>
                    </m:r>
                    <m:sSub>
                      <m:sSubPr>
                        <m:ctrlPr>
                          <a:rPr lang="de-CH" sz="1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CH" sz="1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de-CH" sz="1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CH" sz="1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800" b="0" i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sSub>
                          <m:sSubPr>
                            <m:ctrlPr>
                              <a:rPr lang="de-CH" sz="18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8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de-CH" sz="18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de-CH" sz="1800" dirty="0">
                    <a:solidFill>
                      <a:srgbClr val="7030A0"/>
                    </a:solidFill>
                  </a:rPr>
                  <a:t> </a:t>
                </a:r>
              </a:p>
              <a:p>
                <a:endParaRPr lang="de-CH" sz="1800" dirty="0"/>
              </a:p>
              <a:p>
                <a:r>
                  <a:rPr lang="de-CH" sz="1800" dirty="0" err="1"/>
                  <a:t>where</a:t>
                </a:r>
                <a:r>
                  <a:rPr lang="de-CH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CH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CH" sz="1800" dirty="0"/>
                  <a:t> are </a:t>
                </a:r>
                <a:r>
                  <a:rPr lang="de-CH" sz="1800" dirty="0" err="1"/>
                  <a:t>constants</a:t>
                </a:r>
                <a:r>
                  <a:rPr lang="de-CH" sz="1800" dirty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CH" sz="1800" dirty="0"/>
                  <a:t> is strain </a:t>
                </a:r>
                <a:r>
                  <a:rPr lang="de-CH" sz="1800" dirty="0" err="1"/>
                  <a:t>dependent</a:t>
                </a:r>
                <a:r>
                  <a:rPr lang="de-CH" sz="1800" dirty="0"/>
                  <a:t> 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CH" sz="1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CH" sz="1800" dirty="0"/>
                  <a:t> is not, </a:t>
                </a:r>
                <a:r>
                  <a:rPr lang="de-CH" sz="1800" dirty="0" err="1"/>
                  <a:t>similar</a:t>
                </a:r>
                <a:r>
                  <a:rPr lang="de-CH" sz="1800" dirty="0"/>
                  <a:t> to </a:t>
                </a:r>
                <a:r>
                  <a:rPr lang="de-CH" sz="1800" dirty="0" err="1"/>
                  <a:t>literature</a:t>
                </a:r>
                <a:r>
                  <a:rPr lang="de-CH" sz="1800" dirty="0"/>
                  <a:t> </a:t>
                </a:r>
                <a:r>
                  <a:rPr lang="de-CH" sz="1800" dirty="0" err="1"/>
                  <a:t>results</a:t>
                </a:r>
                <a:r>
                  <a:rPr lang="de-CH" sz="1800" dirty="0"/>
                  <a:t> for axial strain measurements.</a:t>
                </a:r>
              </a:p>
              <a:p>
                <a:endParaRPr lang="de-CH" sz="1800" dirty="0"/>
              </a:p>
              <a:p>
                <a:r>
                  <a:rPr lang="de-CH" sz="1800" dirty="0"/>
                  <a:t>Very low and </a:t>
                </a:r>
                <a:r>
                  <a:rPr lang="de-CH" sz="1800" dirty="0" err="1"/>
                  <a:t>even</a:t>
                </a:r>
                <a:r>
                  <a:rPr lang="de-CH" sz="1800" dirty="0"/>
                  <a:t> negative </a:t>
                </a:r>
                <a:r>
                  <a:rPr lang="de-CH" sz="1800" dirty="0" err="1"/>
                  <a:t>values</a:t>
                </a:r>
                <a:r>
                  <a:rPr lang="de-CH" sz="1800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CH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CH" sz="1800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sz="18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de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</m:t>
                    </m:r>
                    <m:r>
                      <a:rPr lang="de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367</m:t>
                    </m:r>
                    <m:r>
                      <a:rPr lang="de-CH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de-CH" sz="1800" dirty="0"/>
                  <a:t> suggest </a:t>
                </a:r>
                <a:r>
                  <a:rPr lang="de-CH" sz="1800" dirty="0" err="1"/>
                  <a:t>significant</a:t>
                </a:r>
                <a:r>
                  <a:rPr lang="de-CH" sz="1800" dirty="0"/>
                  <a:t> </a:t>
                </a:r>
                <a:r>
                  <a:rPr lang="de-CH" sz="1800" b="1" dirty="0" err="1"/>
                  <a:t>extrinsic</a:t>
                </a:r>
                <a:r>
                  <a:rPr lang="de-CH" sz="1800" b="1" dirty="0"/>
                  <a:t> </a:t>
                </a:r>
                <a:r>
                  <a:rPr lang="de-CH" sz="1800" b="1" dirty="0" err="1"/>
                  <a:t>behaviour</a:t>
                </a:r>
                <a:r>
                  <a:rPr lang="de-CH" sz="1800" dirty="0"/>
                  <a:t> (</a:t>
                </a:r>
                <a:r>
                  <a:rPr lang="de-CH" sz="1800" dirty="0" err="1"/>
                  <a:t>current</a:t>
                </a:r>
                <a:r>
                  <a:rPr lang="de-CH" sz="1800" dirty="0"/>
                  <a:t> </a:t>
                </a:r>
                <a:r>
                  <a:rPr lang="de-CH" sz="1800" dirty="0" err="1"/>
                  <a:t>shunting</a:t>
                </a:r>
                <a:r>
                  <a:rPr lang="de-CH" sz="1800" dirty="0"/>
                  <a:t>)</a:t>
                </a:r>
              </a:p>
              <a:p>
                <a:endParaRPr lang="de-CH" sz="1800" dirty="0"/>
              </a:p>
              <a:p>
                <a:r>
                  <a:rPr lang="de-CH" sz="1800" dirty="0"/>
                  <a:t>More </a:t>
                </a:r>
                <a:r>
                  <a:rPr lang="de-CH" sz="1800" dirty="0" err="1"/>
                  <a:t>data</a:t>
                </a:r>
                <a:r>
                  <a:rPr lang="de-CH" sz="1800" dirty="0"/>
                  <a:t> </a:t>
                </a:r>
                <a:r>
                  <a:rPr lang="de-CH" sz="1800" dirty="0" err="1"/>
                  <a:t>points</a:t>
                </a:r>
                <a:r>
                  <a:rPr lang="de-CH" sz="1800" dirty="0"/>
                  <a:t> </a:t>
                </a:r>
                <a:r>
                  <a:rPr lang="de-CH" sz="1800" dirty="0" err="1"/>
                  <a:t>needed</a:t>
                </a:r>
                <a:r>
                  <a:rPr lang="de-CH" sz="1800" dirty="0"/>
                  <a:t>.</a:t>
                </a:r>
              </a:p>
              <a:p>
                <a:endParaRPr lang="de-CH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AA5452F-CFC6-5B63-8EA7-9B01C17DF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715" y="583079"/>
                <a:ext cx="4928253" cy="4063100"/>
              </a:xfrm>
              <a:prstGeom prst="rect">
                <a:avLst/>
              </a:prstGeom>
              <a:blipFill>
                <a:blip r:embed="rId4"/>
                <a:stretch>
                  <a:fillRect l="-1114" t="-90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575DD18A-0812-E995-E4F2-D11D4C517A61}"/>
              </a:ext>
            </a:extLst>
          </p:cNvPr>
          <p:cNvSpPr txBox="1"/>
          <p:nvPr/>
        </p:nvSpPr>
        <p:spPr>
          <a:xfrm>
            <a:off x="5053632" y="4766963"/>
            <a:ext cx="4090368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sz="1000" dirty="0"/>
              <a:t>[1] e.g., </a:t>
            </a:r>
            <a:r>
              <a:rPr lang="de-CH" sz="1000" dirty="0">
                <a:hlinkClick r:id="rId5"/>
              </a:rPr>
              <a:t>https://iopscience.iop.org/article/10.1088/0953-2048/18/12/012</a:t>
            </a:r>
            <a:r>
              <a:rPr lang="de-CH" sz="1000" dirty="0"/>
              <a:t>,</a:t>
            </a:r>
          </a:p>
          <a:p>
            <a:r>
              <a:rPr lang="de-CH" sz="1000" dirty="0">
                <a:hlinkClick r:id="rId6"/>
              </a:rPr>
              <a:t>https://iopscience.iop.org/article/10.1088/0953-2048/25/5/054008</a:t>
            </a:r>
            <a:r>
              <a:rPr lang="de-CH" sz="1000" dirty="0"/>
              <a:t> 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800629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39E5C89B-3915-8713-3E7A-6B7B417EC6A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CH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de-CH" dirty="0"/>
                  <a:t> vs. </a:t>
                </a:r>
                <a14:m>
                  <m:oMath xmlns:m="http://schemas.openxmlformats.org/officeDocument/2006/math">
                    <m:r>
                      <a:rPr lang="de-CH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de-CH" dirty="0"/>
                  <a:t> fitting</a:t>
                </a:r>
                <a:endParaRPr lang="en-GB" dirty="0"/>
              </a:p>
            </p:txBody>
          </p:sp>
        </mc:Choice>
        <mc:Fallback xmlns="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39E5C89B-3915-8713-3E7A-6B7B417EC6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30682" b="-2954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5BBC69F-44C3-E2B6-B7D1-0A55A3B697EF}"/>
                  </a:ext>
                </a:extLst>
              </p:cNvPr>
              <p:cNvSpPr txBox="1"/>
              <p:nvPr/>
            </p:nvSpPr>
            <p:spPr>
              <a:xfrm>
                <a:off x="287001" y="545702"/>
                <a:ext cx="5306352" cy="4380288"/>
              </a:xfrm>
              <a:prstGeom prst="rect">
                <a:avLst/>
              </a:prstGeom>
            </p:spPr>
            <p:txBody>
              <a:bodyPr wrap="square" rtlCol="0">
                <a:noAutofit/>
              </a:bodyPr>
              <a:lstStyle/>
              <a:p>
                <a:r>
                  <a:rPr lang="de-CH" sz="1600" dirty="0"/>
                  <a:t>The </a:t>
                </a:r>
                <a:r>
                  <a:rPr lang="de-CH" sz="1600" dirty="0" err="1"/>
                  <a:t>data</a:t>
                </a:r>
                <a:r>
                  <a:rPr lang="de-CH" sz="1600" dirty="0"/>
                  <a:t> were </a:t>
                </a:r>
                <a:r>
                  <a:rPr lang="de-CH" sz="1600" dirty="0" err="1"/>
                  <a:t>fitted</a:t>
                </a:r>
                <a:r>
                  <a:rPr lang="de-CH" sz="1600" dirty="0"/>
                  <a:t> </a:t>
                </a:r>
                <a:r>
                  <a:rPr lang="de-CH" sz="1600" dirty="0" err="1"/>
                  <a:t>using</a:t>
                </a:r>
                <a:r>
                  <a:rPr lang="de-CH" sz="1600" dirty="0"/>
                  <a:t> the power </a:t>
                </a:r>
                <a:r>
                  <a:rPr lang="de-CH" sz="1600" dirty="0" err="1"/>
                  <a:t>law</a:t>
                </a:r>
                <a:r>
                  <a:rPr lang="de-CH" sz="1600" dirty="0"/>
                  <a:t>:</a:t>
                </a:r>
              </a:p>
              <a:p>
                <a:endParaRPr lang="de-CH" sz="1600" dirty="0"/>
              </a:p>
              <a:p>
                <a:pPr algn="ctr"/>
                <a:r>
                  <a:rPr lang="de-CH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de-CH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</m:den>
                    </m:f>
                    <m:r>
                      <a:rPr lang="de-CH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CH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CH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CH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CH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e-CH" sz="16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de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GB" sz="1600" baseline="30000" dirty="0"/>
              </a:p>
              <a:p>
                <a:pPr algn="ctr"/>
                <a:endParaRPr lang="en-GB" sz="1600" baseline="30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de-CH" sz="1600" dirty="0"/>
                  <a:t> was extracted at 0.1 </a:t>
                </a:r>
                <a:r>
                  <a:rPr lang="el-GR" sz="1600" dirty="0"/>
                  <a:t>μ</a:t>
                </a:r>
                <a:r>
                  <a:rPr lang="de-CH" sz="1600" dirty="0"/>
                  <a:t>Vcm</a:t>
                </a:r>
                <a:r>
                  <a:rPr lang="de-CH" sz="1600" baseline="30000" dirty="0"/>
                  <a:t>-1</a:t>
                </a:r>
                <a:r>
                  <a:rPr lang="de-CH" sz="1600" dirty="0"/>
                  <a:t>.</a:t>
                </a:r>
              </a:p>
              <a:p>
                <a:endParaRPr lang="de-CH" sz="1600" dirty="0"/>
              </a:p>
              <a:p>
                <a:endParaRPr lang="de-CH" sz="1600" dirty="0"/>
              </a:p>
              <a:p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The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fitting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was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performed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twice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:</a:t>
                </a:r>
              </a:p>
              <a:p>
                <a:endParaRPr lang="de-CH" sz="160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Over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roughly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0.1 </m:t>
                    </m:r>
                    <m:r>
                      <m:rPr>
                        <m:nor/>
                      </m:rPr>
                      <a:rPr lang="el-GR" sz="1600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μ</m:t>
                    </m:r>
                    <m:r>
                      <m:rPr>
                        <m:nor/>
                      </m:rPr>
                      <a:rPr lang="de-CH" sz="1600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Vcm</m:t>
                    </m:r>
                    <m:r>
                      <m:rPr>
                        <m:nor/>
                      </m:rPr>
                      <a:rPr lang="de-CH" sz="1600" baseline="30000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−1</m:t>
                    </m:r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l-GR" sz="1600" dirty="0">
                    <a:solidFill>
                      <a:schemeClr val="accent2">
                        <a:lumMod val="75000"/>
                      </a:schemeClr>
                    </a:solidFill>
                  </a:rPr>
                  <a:t>μ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Vcm</a:t>
                </a:r>
                <a:r>
                  <a:rPr lang="de-CH" sz="1600" baseline="30000" dirty="0">
                    <a:solidFill>
                      <a:schemeClr val="accent2">
                        <a:lumMod val="75000"/>
                      </a:schemeClr>
                    </a:solidFill>
                  </a:rPr>
                  <a:t>-1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Over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roughly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0.05</m:t>
                    </m:r>
                    <m:r>
                      <m:rPr>
                        <m:nor/>
                      </m:rPr>
                      <a:rPr lang="de-CH" sz="1600" b="0" i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l-GR" sz="1600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μ</m:t>
                    </m:r>
                    <m:r>
                      <m:rPr>
                        <m:nor/>
                      </m:rPr>
                      <a:rPr lang="de-CH" sz="1600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Vcm</m:t>
                    </m:r>
                    <m:r>
                      <m:rPr>
                        <m:nor/>
                      </m:rPr>
                      <a:rPr lang="de-CH" sz="1600" baseline="30000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−1</m:t>
                    </m:r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≤0.5</m:t>
                    </m:r>
                  </m:oMath>
                </a14:m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l-GR" sz="1600" dirty="0">
                    <a:solidFill>
                      <a:schemeClr val="accent2">
                        <a:lumMod val="75000"/>
                      </a:schemeClr>
                    </a:solidFill>
                  </a:rPr>
                  <a:t>μ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Vcm</a:t>
                </a:r>
                <a:r>
                  <a:rPr lang="de-CH" sz="1600" baseline="30000" dirty="0">
                    <a:solidFill>
                      <a:schemeClr val="accent2">
                        <a:lumMod val="75000"/>
                      </a:schemeClr>
                    </a:solidFill>
                  </a:rPr>
                  <a:t>-1</a:t>
                </a:r>
              </a:p>
              <a:p>
                <a:endParaRPr lang="en-GB" sz="160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The fit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around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de-CH" sz="1600" dirty="0">
                    <a:solidFill>
                      <a:schemeClr val="accent4"/>
                    </a:solidFill>
                  </a:rPr>
                  <a:t>0.1 </a:t>
                </a:r>
                <a:r>
                  <a:rPr lang="el-GR" sz="1600" dirty="0">
                    <a:solidFill>
                      <a:schemeClr val="accent4"/>
                    </a:solidFill>
                  </a:rPr>
                  <a:t>μ</a:t>
                </a:r>
                <a:r>
                  <a:rPr lang="de-CH" sz="1600" dirty="0">
                    <a:solidFill>
                      <a:schemeClr val="accent4"/>
                    </a:solidFill>
                  </a:rPr>
                  <a:t>Vcm</a:t>
                </a:r>
                <a:r>
                  <a:rPr lang="de-CH" sz="1600" baseline="30000" dirty="0">
                    <a:solidFill>
                      <a:schemeClr val="accent4"/>
                    </a:solidFill>
                  </a:rPr>
                  <a:t>-1</a:t>
                </a:r>
                <a:r>
                  <a:rPr lang="de-CH" sz="1600" dirty="0">
                    <a:solidFill>
                      <a:schemeClr val="accent4"/>
                    </a:solidFill>
                  </a:rPr>
                  <a:t> 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is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perhaps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very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slightly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better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with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method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2, and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data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could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not be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collected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up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to      </a:t>
                </a:r>
                <a14:m>
                  <m:oMath xmlns:m="http://schemas.openxmlformats.org/officeDocument/2006/math"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l-GR" sz="1600" dirty="0">
                    <a:solidFill>
                      <a:schemeClr val="accent2">
                        <a:lumMod val="75000"/>
                      </a:schemeClr>
                    </a:solidFill>
                  </a:rPr>
                  <a:t>μ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Vcm</a:t>
                </a:r>
                <a:r>
                  <a:rPr lang="de-CH" sz="1600" baseline="30000" dirty="0">
                    <a:solidFill>
                      <a:schemeClr val="accent2">
                        <a:lumMod val="75000"/>
                      </a:schemeClr>
                    </a:solidFill>
                  </a:rPr>
                  <a:t>-1 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in </a:t>
                </a:r>
                <a:r>
                  <a:rPr lang="de-CH" sz="1600" dirty="0" err="1">
                    <a:solidFill>
                      <a:schemeClr val="accent2">
                        <a:lumMod val="75000"/>
                      </a:schemeClr>
                    </a:solidFill>
                  </a:rPr>
                  <a:t>some</a:t>
                </a:r>
                <a:r>
                  <a:rPr lang="de-CH" sz="1600" dirty="0">
                    <a:solidFill>
                      <a:schemeClr val="accent2">
                        <a:lumMod val="75000"/>
                      </a:schemeClr>
                    </a:solidFill>
                  </a:rPr>
                  <a:t> measurements. </a:t>
                </a:r>
              </a:p>
              <a:p>
                <a:r>
                  <a:rPr lang="en-GB" sz="1600" dirty="0">
                    <a:solidFill>
                      <a:schemeClr val="accent2">
                        <a:lumMod val="75000"/>
                      </a:schemeClr>
                    </a:solidFill>
                  </a:rPr>
                  <a:t>-&gt; only results from method 2 are presented from now on, but the same conclusions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600" b="0" i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CH" sz="16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sz="16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600" dirty="0">
                    <a:solidFill>
                      <a:schemeClr val="accent2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de-CH" sz="1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CH" sz="16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de-CH" sz="16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de-CH" sz="16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CH" sz="16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sz="16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de-CH" sz="16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600" dirty="0">
                    <a:solidFill>
                      <a:schemeClr val="accent2">
                        <a:lumMod val="75000"/>
                      </a:schemeClr>
                    </a:solidFill>
                  </a:rPr>
                  <a:t> can be reached using either method.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5BBC69F-44C3-E2B6-B7D1-0A55A3B69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001" y="545702"/>
                <a:ext cx="5306352" cy="4380288"/>
              </a:xfrm>
              <a:prstGeom prst="rect">
                <a:avLst/>
              </a:prstGeom>
              <a:blipFill>
                <a:blip r:embed="rId3"/>
                <a:stretch>
                  <a:fillRect l="-574" t="-418" b="-6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DC9FD6D-3955-4194-4B0F-869A6513F7A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49291" y="2663871"/>
          <a:ext cx="3239984" cy="2479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9802227" imgH="7502525" progId="Origin95.Graph">
                  <p:embed/>
                </p:oleObj>
              </mc:Choice>
              <mc:Fallback>
                <p:oleObj name="Graph" r:id="rId4" imgW="9802227" imgH="7502525" progId="Origin95.Graph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ADC9FD6D-3955-4194-4B0F-869A6513F7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49291" y="2663871"/>
                        <a:ext cx="3239984" cy="2479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DCFE9732-0C9F-8A24-C0B3-97EB263C11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50116" y="256848"/>
          <a:ext cx="3239159" cy="2478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9802227" imgH="7502525" progId="Origin95.Graph">
                  <p:embed/>
                </p:oleObj>
              </mc:Choice>
              <mc:Fallback>
                <p:oleObj name="Graph" r:id="rId6" imgW="9802227" imgH="7502525" progId="Origin95.Graph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DCFE9732-0C9F-8A24-C0B3-97EB263C11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50116" y="256848"/>
                        <a:ext cx="3239159" cy="24789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80F410C-6EF6-80B1-A329-4930F2039AE3}"/>
              </a:ext>
            </a:extLst>
          </p:cNvPr>
          <p:cNvSpPr txBox="1"/>
          <p:nvPr/>
        </p:nvSpPr>
        <p:spPr>
          <a:xfrm>
            <a:off x="5983605" y="620134"/>
            <a:ext cx="274320" cy="320040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normAutofit/>
          </a:bodyPr>
          <a:lstStyle/>
          <a:p>
            <a:r>
              <a:rPr lang="de-CH" b="1" dirty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6E5445-B631-25F5-B95B-A35B429D98CE}"/>
              </a:ext>
            </a:extLst>
          </p:cNvPr>
          <p:cNvSpPr txBox="1"/>
          <p:nvPr/>
        </p:nvSpPr>
        <p:spPr>
          <a:xfrm>
            <a:off x="5983605" y="3050511"/>
            <a:ext cx="274320" cy="320040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normAutofit/>
          </a:bodyPr>
          <a:lstStyle/>
          <a:p>
            <a:r>
              <a:rPr lang="de-CH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8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C89B-3915-8713-3E7A-6B7B417EC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Appendix: Bending Strain </a:t>
            </a:r>
            <a:r>
              <a:rPr lang="de-CH" dirty="0" err="1"/>
              <a:t>Calculation</a:t>
            </a:r>
            <a:r>
              <a:rPr lang="de-CH" dirty="0"/>
              <a:t> &amp; </a:t>
            </a:r>
            <a:r>
              <a:rPr lang="de-CH" dirty="0" err="1"/>
              <a:t>Uncertainty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270C42-961A-BDD6-2786-2055A1D7E0C8}"/>
                  </a:ext>
                </a:extLst>
              </p:cNvPr>
              <p:cNvSpPr txBox="1"/>
              <p:nvPr/>
            </p:nvSpPr>
            <p:spPr>
              <a:xfrm>
                <a:off x="448107" y="998110"/>
                <a:ext cx="8491785" cy="4291561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1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HT</m:t>
                        </m:r>
                        <m:r>
                          <a:rPr lang="de-CH" sz="1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de-CH" sz="1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de-CH" sz="11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1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1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de-CH" sz="1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de-CH" sz="1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de-CH" sz="1100" dirty="0"/>
                  <a:t> are the neutral </a:t>
                </a:r>
                <a:r>
                  <a:rPr lang="de-CH" sz="1100" dirty="0" err="1"/>
                  <a:t>axes</a:t>
                </a:r>
                <a:r>
                  <a:rPr lang="de-CH" sz="1100" dirty="0"/>
                  <a:t> of the strands on the </a:t>
                </a:r>
                <a:r>
                  <a:rPr lang="de-CH" sz="1100" dirty="0" err="1"/>
                  <a:t>heat</a:t>
                </a:r>
                <a:r>
                  <a:rPr lang="de-CH" sz="1100" dirty="0"/>
                  <a:t> </a:t>
                </a:r>
                <a:r>
                  <a:rPr lang="de-CH" sz="1100" dirty="0" err="1"/>
                  <a:t>treatment</a:t>
                </a:r>
                <a:r>
                  <a:rPr lang="de-CH" sz="1100" dirty="0"/>
                  <a:t> </a:t>
                </a:r>
                <a:r>
                  <a:rPr lang="de-CH" sz="1100" dirty="0" err="1"/>
                  <a:t>barrels</a:t>
                </a:r>
                <a:r>
                  <a:rPr lang="de-CH" sz="1100" dirty="0"/>
                  <a:t> and </a:t>
                </a:r>
                <a:r>
                  <a:rPr lang="de-CH" sz="1100" dirty="0" err="1"/>
                  <a:t>measurement</a:t>
                </a:r>
                <a:r>
                  <a:rPr lang="de-CH" sz="1100" dirty="0"/>
                  <a:t> </a:t>
                </a:r>
                <a:r>
                  <a:rPr lang="de-CH" sz="1100" dirty="0" err="1"/>
                  <a:t>barrels</a:t>
                </a:r>
                <a:r>
                  <a:rPr lang="de-CH" sz="1100" dirty="0"/>
                  <a:t>, </a:t>
                </a:r>
                <a:r>
                  <a:rPr lang="de-CH" sz="1100" dirty="0" err="1"/>
                  <a:t>respectively</a:t>
                </a:r>
                <a:r>
                  <a:rPr lang="de-CH" sz="1100" dirty="0"/>
                  <a:t>. </a:t>
                </a:r>
                <a14:m>
                  <m:oMath xmlns:m="http://schemas.openxmlformats.org/officeDocument/2006/math">
                    <m:r>
                      <a:rPr lang="de-CH" sz="11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de-CH" sz="1100" dirty="0">
                    <a:solidFill>
                      <a:schemeClr val="tx1"/>
                    </a:solidFill>
                  </a:rPr>
                  <a:t> i</a:t>
                </a:r>
                <a:r>
                  <a:rPr lang="de-CH" sz="1100" dirty="0"/>
                  <a:t>s the strand </a:t>
                </a:r>
                <a:r>
                  <a:rPr lang="de-CH" sz="1100" dirty="0" err="1"/>
                  <a:t>or</a:t>
                </a:r>
                <a:r>
                  <a:rPr lang="de-CH" sz="1100" dirty="0"/>
                  <a:t> (</a:t>
                </a:r>
                <a:r>
                  <a:rPr lang="de-CH" sz="1100" dirty="0" err="1"/>
                  <a:t>more</a:t>
                </a:r>
                <a:r>
                  <a:rPr lang="de-CH" sz="1100" dirty="0"/>
                  <a:t> </a:t>
                </a:r>
                <a:r>
                  <a:rPr lang="de-CH" sz="1100" dirty="0" err="1"/>
                  <a:t>accurately</a:t>
                </a:r>
                <a:r>
                  <a:rPr lang="de-CH" sz="1100" dirty="0"/>
                  <a:t>) the </a:t>
                </a:r>
                <a:r>
                  <a:rPr lang="de-CH" sz="1100" dirty="0" err="1"/>
                  <a:t>filamentary</a:t>
                </a:r>
                <a:r>
                  <a:rPr lang="de-CH" sz="1100" dirty="0"/>
                  <a:t> </a:t>
                </a:r>
                <a:r>
                  <a:rPr lang="de-CH" sz="1100" dirty="0" err="1"/>
                  <a:t>zone</a:t>
                </a:r>
                <a:r>
                  <a:rPr lang="de-CH" sz="1100" dirty="0"/>
                  <a:t> </a:t>
                </a:r>
                <a:r>
                  <a:rPr lang="de-CH" sz="1100" dirty="0" err="1"/>
                  <a:t>thickness</a:t>
                </a:r>
                <a:r>
                  <a:rPr lang="de-CH" sz="1100" dirty="0"/>
                  <a:t>.</a:t>
                </a:r>
              </a:p>
              <a:p>
                <a:endParaRPr lang="de-CH" sz="1100" dirty="0"/>
              </a:p>
              <a:p>
                <a:r>
                  <a:rPr lang="de-CH" sz="1100" dirty="0"/>
                  <a:t>After </a:t>
                </a:r>
                <a:r>
                  <a:rPr lang="de-CH" sz="1100" dirty="0" err="1"/>
                  <a:t>heat</a:t>
                </a:r>
                <a:r>
                  <a:rPr lang="de-CH" sz="1100" dirty="0"/>
                  <a:t> </a:t>
                </a:r>
                <a:r>
                  <a:rPr lang="de-CH" sz="1100" dirty="0" err="1"/>
                  <a:t>treatment</a:t>
                </a:r>
                <a:r>
                  <a:rPr lang="de-CH" sz="1100" dirty="0"/>
                  <a:t>, the strands are </a:t>
                </a:r>
                <a:r>
                  <a:rPr lang="de-CH" sz="1100" dirty="0" err="1"/>
                  <a:t>transferred</a:t>
                </a:r>
                <a:r>
                  <a:rPr lang="de-CH" sz="1100" dirty="0"/>
                  <a:t> to ‘ITER </a:t>
                </a:r>
                <a:r>
                  <a:rPr lang="de-CH" sz="1100" dirty="0" err="1"/>
                  <a:t>barrels</a:t>
                </a:r>
                <a:r>
                  <a:rPr lang="de-CH" sz="1100" dirty="0"/>
                  <a:t>’ with an </a:t>
                </a:r>
                <a:r>
                  <a:rPr lang="de-CH" sz="1100" dirty="0" err="1"/>
                  <a:t>outer</a:t>
                </a:r>
                <a:r>
                  <a:rPr lang="de-CH" sz="1100" dirty="0"/>
                  <a:t> </a:t>
                </a:r>
                <a:r>
                  <a:rPr lang="de-CH" sz="1100" dirty="0" err="1"/>
                  <a:t>radius</a:t>
                </a:r>
                <a:r>
                  <a:rPr lang="de-CH" sz="1100" dirty="0"/>
                  <a:t> of 16.00 mm and a ‘groove </a:t>
                </a:r>
                <a:r>
                  <a:rPr lang="de-CH" sz="1100" dirty="0" err="1"/>
                  <a:t>radius</a:t>
                </a:r>
                <a:r>
                  <a:rPr lang="de-CH" sz="1100" dirty="0"/>
                  <a:t>’ of 15.10 mm, i.e., the groove is ~0.90 mm </a:t>
                </a:r>
                <a:r>
                  <a:rPr lang="de-CH" sz="1100" dirty="0" err="1"/>
                  <a:t>deep</a:t>
                </a:r>
                <a:r>
                  <a:rPr lang="de-CH" sz="1100" dirty="0"/>
                  <a:t>. These </a:t>
                </a:r>
                <a:r>
                  <a:rPr lang="de-CH" sz="1100" dirty="0" err="1"/>
                  <a:t>values</a:t>
                </a:r>
                <a:r>
                  <a:rPr lang="de-CH" sz="1100" dirty="0"/>
                  <a:t> have </a:t>
                </a:r>
                <a:r>
                  <a:rPr lang="de-CH" sz="1100" dirty="0" err="1"/>
                  <a:t>been</a:t>
                </a:r>
                <a:r>
                  <a:rPr lang="de-CH" sz="1100" dirty="0"/>
                  <a:t> </a:t>
                </a:r>
                <a:r>
                  <a:rPr lang="de-CH" sz="1100" dirty="0" err="1"/>
                  <a:t>measured</a:t>
                </a:r>
                <a:r>
                  <a:rPr lang="de-CH" sz="1100" dirty="0"/>
                  <a:t> in the SPC-SG </a:t>
                </a:r>
                <a:r>
                  <a:rPr lang="de-CH" sz="1100" dirty="0" err="1"/>
                  <a:t>workshop</a:t>
                </a:r>
                <a:r>
                  <a:rPr lang="de-CH" sz="1100" dirty="0"/>
                  <a:t> </a:t>
                </a:r>
                <a:r>
                  <a:rPr lang="de-CH" sz="1100" dirty="0" err="1"/>
                  <a:t>using</a:t>
                </a:r>
                <a:r>
                  <a:rPr lang="de-CH" sz="1100" dirty="0"/>
                  <a:t> </a:t>
                </a:r>
                <a:r>
                  <a:rPr lang="de-CH" sz="1100" dirty="0" err="1"/>
                  <a:t>calipers</a:t>
                </a:r>
                <a:r>
                  <a:rPr lang="de-CH" sz="1100" dirty="0"/>
                  <a:t>. The </a:t>
                </a:r>
                <a:r>
                  <a:rPr lang="de-CH" sz="1100" dirty="0" err="1"/>
                  <a:t>diameter</a:t>
                </a:r>
                <a:r>
                  <a:rPr lang="de-CH" sz="1100" dirty="0"/>
                  <a:t> of </a:t>
                </a:r>
                <a:r>
                  <a:rPr lang="de-CH" sz="1100" dirty="0" err="1"/>
                  <a:t>each</a:t>
                </a:r>
                <a:r>
                  <a:rPr lang="de-CH" sz="1100" dirty="0"/>
                  <a:t> strand is 0.697 mm. For </a:t>
                </a:r>
                <a:r>
                  <a:rPr lang="de-CH" sz="1100" dirty="0" err="1"/>
                  <a:t>now</a:t>
                </a:r>
                <a:r>
                  <a:rPr lang="de-CH" sz="1100" dirty="0"/>
                  <a:t> I have </a:t>
                </a:r>
                <a:r>
                  <a:rPr lang="de-CH" sz="1100" dirty="0" err="1"/>
                  <a:t>assumed</a:t>
                </a:r>
                <a:endParaRPr lang="de-CH" sz="1100" dirty="0"/>
              </a:p>
              <a:p>
                <a:endParaRPr lang="de-CH" sz="11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de-CH" sz="1100" i="1" smtClean="0">
                            <a:solidFill>
                              <a:srgbClr val="0072B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100" b="0" i="1" smtClean="0">
                            <a:solidFill>
                              <a:srgbClr val="0072BD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100" b="0" i="0" smtClean="0">
                            <a:solidFill>
                              <a:srgbClr val="0072BD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de-CH" sz="1100" b="0" i="0" smtClean="0">
                            <a:solidFill>
                              <a:srgbClr val="0072BD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de-CH" sz="1100" b="0" i="0" smtClean="0">
                            <a:solidFill>
                              <a:srgbClr val="0072BD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de-CH" sz="1100" b="0" i="1" smtClean="0">
                        <a:solidFill>
                          <a:srgbClr val="0072BD"/>
                        </a:solidFill>
                        <a:latin typeface="Cambria Math" panose="02040503050406030204" pitchFamily="18" charset="0"/>
                      </a:rPr>
                      <m:t>=15.10</m:t>
                    </m:r>
                    <m:r>
                      <a:rPr lang="de-CH" sz="1100" b="0" i="0" smtClean="0">
                        <a:solidFill>
                          <a:srgbClr val="0072BD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sz="1100" b="0" i="0" smtClean="0">
                        <a:solidFill>
                          <a:srgbClr val="0072BD"/>
                        </a:solidFill>
                        <a:latin typeface="Cambria Math" panose="02040503050406030204" pitchFamily="18" charset="0"/>
                      </a:rPr>
                      <m:t>mm</m:t>
                    </m:r>
                    <m:r>
                      <a:rPr lang="de-CH" sz="1100" b="0" i="1" smtClean="0">
                        <a:solidFill>
                          <a:srgbClr val="0072BD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de-CH" sz="1100" b="0" i="1" smtClean="0">
                            <a:solidFill>
                              <a:srgbClr val="0072BD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1100" b="0" i="1" smtClean="0">
                            <a:solidFill>
                              <a:srgbClr val="0072BD"/>
                            </a:solidFill>
                            <a:latin typeface="Cambria Math" panose="02040503050406030204" pitchFamily="18" charset="0"/>
                          </a:rPr>
                          <m:t>0.697</m:t>
                        </m:r>
                      </m:num>
                      <m:den>
                        <m:r>
                          <a:rPr lang="de-CH" sz="1100" b="0" i="1" smtClean="0">
                            <a:solidFill>
                              <a:srgbClr val="0072BD"/>
                            </a:solidFill>
                            <a:latin typeface="Cambria Math" panose="02040503050406030204" pitchFamily="18" charset="0"/>
                          </a:rPr>
                          <m:t> 2</m:t>
                        </m:r>
                      </m:den>
                    </m:f>
                    <m:r>
                      <a:rPr lang="de-CH" sz="1100" b="0" i="1" smtClean="0">
                        <a:solidFill>
                          <a:srgbClr val="0072BD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sz="1100" b="0" i="0" smtClean="0">
                        <a:solidFill>
                          <a:srgbClr val="0072BD"/>
                        </a:solidFill>
                        <a:latin typeface="Cambria Math" panose="02040503050406030204" pitchFamily="18" charset="0"/>
                      </a:rPr>
                      <m:t>mm</m:t>
                    </m:r>
                    <m:r>
                      <a:rPr lang="de-CH" sz="1100" b="0" i="0" smtClean="0">
                        <a:solidFill>
                          <a:srgbClr val="0072BD"/>
                        </a:solidFill>
                        <a:latin typeface="Cambria Math" panose="02040503050406030204" pitchFamily="18" charset="0"/>
                      </a:rPr>
                      <m:t>=15.45</m:t>
                    </m:r>
                  </m:oMath>
                </a14:m>
                <a:r>
                  <a:rPr lang="de-CH" sz="1100" dirty="0">
                    <a:solidFill>
                      <a:srgbClr val="0072BD"/>
                    </a:solidFill>
                  </a:rPr>
                  <a:t> mm</a:t>
                </a:r>
                <a:r>
                  <a:rPr lang="de-CH" sz="1100" dirty="0"/>
                  <a:t>, </a:t>
                </a:r>
              </a:p>
              <a:p>
                <a:pPr algn="ctr"/>
                <a:endParaRPr lang="de-CH" sz="1100" dirty="0"/>
              </a:p>
              <a:p>
                <a:r>
                  <a:rPr lang="de-CH" sz="1100" dirty="0"/>
                  <a:t>but </a:t>
                </a:r>
                <a:r>
                  <a:rPr lang="de-CH" sz="1100" dirty="0" err="1"/>
                  <a:t>it</a:t>
                </a:r>
                <a:r>
                  <a:rPr lang="de-CH" sz="1100" dirty="0"/>
                  <a:t> is not </a:t>
                </a:r>
                <a:r>
                  <a:rPr lang="de-CH" sz="1100" dirty="0" err="1"/>
                  <a:t>clear</a:t>
                </a:r>
                <a:r>
                  <a:rPr lang="de-CH" sz="1100" dirty="0"/>
                  <a:t> </a:t>
                </a:r>
                <a:r>
                  <a:rPr lang="de-CH" sz="1100" dirty="0" err="1"/>
                  <a:t>whether</a:t>
                </a:r>
                <a:r>
                  <a:rPr lang="de-CH" sz="1100" dirty="0"/>
                  <a:t> the strand </a:t>
                </a:r>
                <a:r>
                  <a:rPr lang="de-CH" sz="1100" dirty="0" err="1"/>
                  <a:t>touches</a:t>
                </a:r>
                <a:r>
                  <a:rPr lang="de-CH" sz="1100" dirty="0"/>
                  <a:t> the </a:t>
                </a:r>
                <a:r>
                  <a:rPr lang="de-CH" sz="1100" dirty="0" err="1"/>
                  <a:t>bottom</a:t>
                </a:r>
                <a:r>
                  <a:rPr lang="de-CH" sz="1100" dirty="0"/>
                  <a:t> of the groove.</a:t>
                </a:r>
              </a:p>
              <a:p>
                <a:endParaRPr lang="de-CH" sz="1100" dirty="0"/>
              </a:p>
              <a:p>
                <a:r>
                  <a:rPr lang="de-CH" sz="1100" dirty="0" err="1"/>
                  <a:t>There</a:t>
                </a:r>
                <a:r>
                  <a:rPr lang="de-CH" sz="1100" dirty="0"/>
                  <a:t> is a </a:t>
                </a:r>
                <a:r>
                  <a:rPr lang="de-CH" sz="1100" dirty="0" err="1"/>
                  <a:t>similar</a:t>
                </a:r>
                <a:r>
                  <a:rPr lang="de-CH" sz="1100" dirty="0"/>
                  <a:t> </a:t>
                </a:r>
                <a:r>
                  <a:rPr lang="de-CH" sz="1100" dirty="0" err="1"/>
                  <a:t>uncertainty</a:t>
                </a:r>
                <a:r>
                  <a:rPr lang="de-CH" sz="1100" dirty="0"/>
                  <a:t> for the </a:t>
                </a:r>
                <a:r>
                  <a:rPr lang="de-CH" sz="1100" dirty="0" err="1"/>
                  <a:t>heat</a:t>
                </a:r>
                <a:r>
                  <a:rPr lang="de-CH" sz="1100" dirty="0"/>
                  <a:t> </a:t>
                </a:r>
                <a:r>
                  <a:rPr lang="de-CH" sz="1100" dirty="0" err="1"/>
                  <a:t>treatment</a:t>
                </a:r>
                <a:r>
                  <a:rPr lang="de-CH" sz="1100" dirty="0"/>
                  <a:t> radii. The </a:t>
                </a:r>
                <a:r>
                  <a:rPr lang="de-CH" sz="1100" dirty="0" err="1"/>
                  <a:t>measured</a:t>
                </a:r>
                <a:r>
                  <a:rPr lang="de-CH" sz="1100" dirty="0"/>
                  <a:t> strands were </a:t>
                </a:r>
                <a:r>
                  <a:rPr lang="de-CH" sz="1100" dirty="0" err="1"/>
                  <a:t>heat</a:t>
                </a:r>
                <a:r>
                  <a:rPr lang="de-CH" sz="1100" dirty="0"/>
                  <a:t> </a:t>
                </a:r>
                <a:r>
                  <a:rPr lang="de-CH" sz="1100" dirty="0" err="1"/>
                  <a:t>treated</a:t>
                </a:r>
                <a:r>
                  <a:rPr lang="de-CH" sz="1100" dirty="0"/>
                  <a:t> on the </a:t>
                </a:r>
                <a:r>
                  <a:rPr lang="de-CH" sz="1100" dirty="0" err="1"/>
                  <a:t>barrels</a:t>
                </a:r>
                <a:r>
                  <a:rPr lang="de-CH" sz="1100" dirty="0"/>
                  <a:t> with </a:t>
                </a:r>
                <a:r>
                  <a:rPr lang="de-CH" sz="1100" dirty="0" err="1"/>
                  <a:t>grooves</a:t>
                </a:r>
                <a:r>
                  <a:rPr lang="de-CH" sz="1100" dirty="0"/>
                  <a:t>. For </a:t>
                </a:r>
                <a:r>
                  <a:rPr lang="de-CH" sz="1100" dirty="0" err="1"/>
                  <a:t>now</a:t>
                </a:r>
                <a:r>
                  <a:rPr lang="de-CH" sz="1100" dirty="0"/>
                  <a:t> I </a:t>
                </a:r>
                <a:r>
                  <a:rPr lang="de-CH" sz="1100" dirty="0" err="1"/>
                  <a:t>only</a:t>
                </a:r>
                <a:r>
                  <a:rPr lang="de-CH" sz="1100" dirty="0"/>
                  <a:t> have the </a:t>
                </a:r>
                <a:r>
                  <a:rPr lang="de-CH" sz="1100" dirty="0" err="1"/>
                  <a:t>outer</a:t>
                </a:r>
                <a:r>
                  <a:rPr lang="de-CH" sz="1100" dirty="0"/>
                  <a:t> radii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1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1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de-CH" sz="1100" b="1" i="0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𝐇𝐓</m:t>
                        </m:r>
                        <m:r>
                          <a:rPr lang="de-CH" sz="1100" b="1" i="0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CH" sz="1100" b="1" i="0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𝐨</m:t>
                        </m:r>
                      </m:sub>
                    </m:sSub>
                  </m:oMath>
                </a14:m>
                <a:r>
                  <a:rPr lang="de-CH" sz="1100" b="1" dirty="0">
                    <a:solidFill>
                      <a:srgbClr val="92D050"/>
                    </a:solidFill>
                  </a:rPr>
                  <a:t>’s</a:t>
                </a:r>
                <a:r>
                  <a:rPr lang="de-CH" sz="1100" dirty="0">
                    <a:solidFill>
                      <a:srgbClr val="92D050"/>
                    </a:solidFill>
                  </a:rPr>
                  <a:t> </a:t>
                </a:r>
                <a:r>
                  <a:rPr lang="de-CH" sz="1100" dirty="0"/>
                  <a:t>of the </a:t>
                </a:r>
                <a:r>
                  <a:rPr lang="de-CH" sz="1100" dirty="0" err="1"/>
                  <a:t>heat</a:t>
                </a:r>
                <a:r>
                  <a:rPr lang="de-CH" sz="1100" dirty="0"/>
                  <a:t> </a:t>
                </a:r>
                <a:r>
                  <a:rPr lang="de-CH" sz="1100" dirty="0" err="1"/>
                  <a:t>treatment</a:t>
                </a:r>
                <a:r>
                  <a:rPr lang="de-CH" sz="1100" dirty="0"/>
                  <a:t> </a:t>
                </a:r>
                <a:r>
                  <a:rPr lang="de-CH" sz="1100" dirty="0" err="1"/>
                  <a:t>barrels</a:t>
                </a:r>
                <a:r>
                  <a:rPr lang="de-CH" sz="1100" dirty="0"/>
                  <a:t> (16 mm, 17 mm, 18 mm, 19 mm). </a:t>
                </a:r>
                <a:r>
                  <a:rPr lang="de-CH" sz="1100" dirty="0" err="1"/>
                  <a:t>Assuming</a:t>
                </a:r>
                <a:r>
                  <a:rPr lang="de-CH" sz="1100" dirty="0"/>
                  <a:t> a 0.9 mm groove </a:t>
                </a:r>
                <a:r>
                  <a:rPr lang="de-CH" sz="1100" dirty="0" err="1"/>
                  <a:t>depth</a:t>
                </a:r>
                <a:r>
                  <a:rPr lang="de-CH" sz="1100" dirty="0"/>
                  <a:t> and the strand </a:t>
                </a:r>
                <a:r>
                  <a:rPr lang="de-CH" sz="1100" dirty="0" err="1"/>
                  <a:t>touches</a:t>
                </a:r>
                <a:r>
                  <a:rPr lang="de-CH" sz="1100" dirty="0"/>
                  <a:t> the </a:t>
                </a:r>
                <a:r>
                  <a:rPr lang="de-CH" sz="1100" dirty="0" err="1"/>
                  <a:t>bottom</a:t>
                </a:r>
                <a:r>
                  <a:rPr lang="de-CH" sz="1100" dirty="0"/>
                  <a:t> of the groove,</a:t>
                </a:r>
              </a:p>
              <a:p>
                <a:pPr algn="ctr"/>
                <a:r>
                  <a:rPr lang="de-CH" sz="1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100" i="1" smtClean="0">
                            <a:solidFill>
                              <a:srgbClr val="7030A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>
                            <a:solidFill>
                              <a:srgbClr val="7030A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100">
                            <a:solidFill>
                              <a:srgbClr val="7030A0"/>
                            </a:solidFill>
                            <a:effectLst/>
                            <a:latin typeface="Cambria Math" panose="02040503050406030204" pitchFamily="18" charset="0"/>
                          </a:rPr>
                          <m:t>HT</m:t>
                        </m:r>
                        <m:r>
                          <a:rPr lang="de-CH" sz="1100" b="0" i="0" smtClean="0">
                            <a:solidFill>
                              <a:srgbClr val="7030A0"/>
                            </a:solidFill>
                            <a:effectLst/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de-CH" sz="1100" b="0" i="0" smtClean="0">
                            <a:solidFill>
                              <a:srgbClr val="7030A0"/>
                            </a:solidFill>
                            <a:effectLst/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de-CH" sz="1100" b="0" i="1" smtClean="0">
                        <a:solidFill>
                          <a:srgbClr val="7030A0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CH" sz="11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100" b="1" i="1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de-CH" sz="1100" b="1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𝐇𝐓</m:t>
                        </m:r>
                        <m:r>
                          <a:rPr lang="de-CH" sz="1100" b="1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CH" sz="1100" b="1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𝐨</m:t>
                        </m:r>
                      </m:sub>
                    </m:sSub>
                    <m:r>
                      <a:rPr lang="de-CH" sz="11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de-CH" sz="11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0.90 </m:t>
                    </m:r>
                    <m:r>
                      <m:rPr>
                        <m:sty m:val="p"/>
                      </m:rPr>
                      <a:rPr lang="de-CH" sz="11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mm</m:t>
                    </m:r>
                    <m:r>
                      <a:rPr lang="de-CH" sz="11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de-CH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0.697</m:t>
                        </m:r>
                      </m:num>
                      <m:den>
                        <m:r>
                          <a:rPr lang="de-CH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2</m:t>
                        </m:r>
                      </m:den>
                    </m:f>
                    <m:r>
                      <a:rPr lang="de-CH" sz="11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sz="11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mm</m:t>
                    </m:r>
                    <m:r>
                      <a:rPr lang="de-CH" sz="11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de-CH" sz="11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270C42-961A-BDD6-2786-2055A1D7E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107" y="998110"/>
                <a:ext cx="8491785" cy="4291561"/>
              </a:xfrm>
              <a:prstGeom prst="rect">
                <a:avLst/>
              </a:prstGeom>
              <a:blipFill>
                <a:blip r:embed="rId2"/>
                <a:stretch>
                  <a:fillRect t="-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11A97D2-686E-AF83-2C73-575336D3C7EA}"/>
                  </a:ext>
                </a:extLst>
              </p:cNvPr>
              <p:cNvSpPr txBox="1"/>
              <p:nvPr/>
            </p:nvSpPr>
            <p:spPr>
              <a:xfrm>
                <a:off x="2308451" y="431401"/>
                <a:ext cx="4616902" cy="576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effectLst/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en-US" sz="1400">
                          <a:effectLst/>
                          <a:latin typeface="Cambria Math" panose="02040503050406030204" pitchFamily="18" charset="0"/>
                        </a:rPr>
                        <m:t>=±</m:t>
                      </m:r>
                      <m:f>
                        <m:fPr>
                          <m:ctrlPr>
                            <a:rPr lang="en-GB" sz="1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smtClean="0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GB" sz="1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400" i="1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e-CH" sz="1400" b="0" i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  <m:r>
                                    <a:rPr lang="de-CH" sz="1400" b="0" i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CH" sz="1400" b="0" i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400" i="1" smtClean="0">
                                      <a:solidFill>
                                        <a:srgbClr val="7030A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solidFill>
                                        <a:srgbClr val="7030A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solidFill>
                                        <a:srgbClr val="7030A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HT</m:t>
                                  </m:r>
                                  <m:r>
                                    <a:rPr lang="de-CH" sz="1400" b="0" i="0" smtClean="0">
                                      <a:solidFill>
                                        <a:srgbClr val="7030A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CH" sz="1400" b="0" i="0" smtClean="0">
                                      <a:solidFill>
                                        <a:srgbClr val="7030A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11A97D2-686E-AF83-2C73-575336D3C7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8451" y="431401"/>
                <a:ext cx="4616902" cy="5763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8A2AA03-350B-9FFF-1C76-DD809F1573D6}"/>
                  </a:ext>
                </a:extLst>
              </p:cNvPr>
              <p:cNvSpPr txBox="1"/>
              <p:nvPr/>
            </p:nvSpPr>
            <p:spPr>
              <a:xfrm>
                <a:off x="448107" y="3773897"/>
                <a:ext cx="8673391" cy="2145780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r>
                  <a:rPr lang="de-CH" sz="1050" dirty="0"/>
                  <a:t>There is also </a:t>
                </a:r>
                <a:r>
                  <a:rPr lang="de-CH" sz="1050" dirty="0" err="1"/>
                  <a:t>uncertainty</a:t>
                </a:r>
                <a:r>
                  <a:rPr lang="de-CH" sz="1050" dirty="0"/>
                  <a:t> </a:t>
                </a:r>
                <a:r>
                  <a:rPr lang="de-CH" sz="1050" dirty="0" err="1"/>
                  <a:t>around</a:t>
                </a:r>
                <a:r>
                  <a:rPr lang="de-CH" sz="1050" dirty="0"/>
                  <a:t> the </a:t>
                </a:r>
                <a:r>
                  <a:rPr lang="de-CH" sz="1050" dirty="0" err="1"/>
                  <a:t>correct</a:t>
                </a:r>
                <a:r>
                  <a:rPr lang="de-CH" sz="1050" dirty="0"/>
                  <a:t> </a:t>
                </a:r>
                <a14:m>
                  <m:oMath xmlns:m="http://schemas.openxmlformats.org/officeDocument/2006/math">
                    <m:r>
                      <a:rPr lang="de-CH" sz="105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de-CH" sz="1050" dirty="0"/>
                  <a:t>-</a:t>
                </a:r>
                <a:r>
                  <a:rPr lang="de-CH" sz="1050" dirty="0" err="1"/>
                  <a:t>value</a:t>
                </a:r>
                <a:r>
                  <a:rPr lang="de-CH" sz="1050" dirty="0"/>
                  <a:t> to </a:t>
                </a:r>
                <a:r>
                  <a:rPr lang="de-CH" sz="1050" dirty="0" err="1"/>
                  <a:t>use</a:t>
                </a:r>
                <a:r>
                  <a:rPr lang="de-CH" sz="1050" dirty="0"/>
                  <a:t> in the </a:t>
                </a:r>
                <a:r>
                  <a:rPr lang="de-CH" sz="1050" dirty="0" err="1"/>
                  <a:t>equation</a:t>
                </a:r>
                <a:r>
                  <a:rPr lang="de-CH" sz="1050" dirty="0"/>
                  <a:t>. For </a:t>
                </a:r>
                <a:r>
                  <a:rPr lang="de-CH" sz="1050" dirty="0" err="1"/>
                  <a:t>now</a:t>
                </a:r>
                <a:r>
                  <a:rPr lang="de-CH" sz="1050" dirty="0"/>
                  <a:t> I have </a:t>
                </a:r>
                <a:r>
                  <a:rPr lang="de-CH" sz="1050" dirty="0" err="1"/>
                  <a:t>assumed</a:t>
                </a:r>
                <a:r>
                  <a:rPr lang="de-CH" sz="1050" dirty="0"/>
                  <a:t> </a:t>
                </a:r>
                <a:r>
                  <a:rPr lang="de-CH" sz="1050" dirty="0">
                    <a:solidFill>
                      <a:srgbClr val="00B050"/>
                    </a:solidFill>
                  </a:rPr>
                  <a:t>0.697 mm </a:t>
                </a:r>
                <a:r>
                  <a:rPr lang="de-CH" sz="1050" dirty="0" err="1"/>
                  <a:t>because</a:t>
                </a:r>
                <a:r>
                  <a:rPr lang="de-CH" sz="1050" dirty="0"/>
                  <a:t> </a:t>
                </a:r>
                <a:r>
                  <a:rPr lang="de-CH" sz="1050" dirty="0" err="1"/>
                  <a:t>we</a:t>
                </a:r>
                <a:r>
                  <a:rPr lang="de-CH" sz="1050" dirty="0"/>
                  <a:t> do not </a:t>
                </a:r>
                <a:r>
                  <a:rPr lang="de-CH" sz="1050" dirty="0" err="1"/>
                  <a:t>know</a:t>
                </a:r>
                <a:r>
                  <a:rPr lang="de-CH" sz="1050" dirty="0"/>
                  <a:t> the </a:t>
                </a:r>
                <a:r>
                  <a:rPr lang="de-CH" sz="1050" dirty="0" err="1"/>
                  <a:t>filamentary</a:t>
                </a:r>
                <a:r>
                  <a:rPr lang="de-CH" sz="1050" dirty="0"/>
                  <a:t> </a:t>
                </a:r>
                <a:r>
                  <a:rPr lang="de-CH" sz="1050" dirty="0" err="1"/>
                  <a:t>zone</a:t>
                </a:r>
                <a:r>
                  <a:rPr lang="de-CH" sz="1050" dirty="0"/>
                  <a:t> </a:t>
                </a:r>
                <a:r>
                  <a:rPr lang="de-CH" sz="1050" dirty="0" err="1"/>
                  <a:t>diameter</a:t>
                </a:r>
                <a:r>
                  <a:rPr lang="de-CH" sz="1050" dirty="0"/>
                  <a:t>. Putting all </a:t>
                </a:r>
                <a:r>
                  <a:rPr lang="de-CH" sz="1050" dirty="0" err="1"/>
                  <a:t>this</a:t>
                </a:r>
                <a:r>
                  <a:rPr lang="de-CH" sz="1050" dirty="0"/>
                  <a:t> </a:t>
                </a:r>
                <a:r>
                  <a:rPr lang="de-CH" sz="1050" dirty="0" err="1"/>
                  <a:t>together</a:t>
                </a:r>
                <a:r>
                  <a:rPr lang="de-CH" sz="1050" dirty="0"/>
                  <a:t>:</a:t>
                </a:r>
              </a:p>
              <a:p>
                <a:endParaRPr lang="de-CH" sz="1050" dirty="0"/>
              </a:p>
              <a:p>
                <a:r>
                  <a:rPr lang="de-CH" sz="1050" dirty="0"/>
                  <a:t> </a:t>
                </a:r>
              </a:p>
              <a:p>
                <a:endParaRPr lang="de-CH" sz="1050" dirty="0"/>
              </a:p>
              <a:p>
                <a:endParaRPr lang="de-CH" sz="1050" dirty="0"/>
              </a:p>
              <a:p>
                <a:r>
                  <a:rPr lang="de-CH" sz="1050" dirty="0" err="1"/>
                  <a:t>If</a:t>
                </a:r>
                <a:r>
                  <a:rPr lang="de-CH" sz="1050" dirty="0"/>
                  <a:t> the </a:t>
                </a:r>
                <a:r>
                  <a:rPr lang="de-CH" sz="1050" dirty="0" err="1"/>
                  <a:t>filamentary</a:t>
                </a:r>
                <a:r>
                  <a:rPr lang="de-CH" sz="1050" dirty="0"/>
                  <a:t> </a:t>
                </a:r>
                <a:r>
                  <a:rPr lang="de-CH" sz="1050" dirty="0" err="1"/>
                  <a:t>zone</a:t>
                </a:r>
                <a:r>
                  <a:rPr lang="de-CH" sz="1050" dirty="0"/>
                  <a:t> </a:t>
                </a:r>
                <a:r>
                  <a:rPr lang="de-CH" sz="1050" dirty="0" err="1"/>
                  <a:t>radius</a:t>
                </a:r>
                <a:r>
                  <a:rPr lang="de-CH" sz="1050" dirty="0"/>
                  <a:t> was </a:t>
                </a:r>
                <a:r>
                  <a:rPr lang="de-CH" sz="1050" dirty="0" err="1"/>
                  <a:t>around</a:t>
                </a:r>
                <a:r>
                  <a:rPr lang="de-CH" sz="1050" dirty="0"/>
                  <a:t> 0.55 mm, </a:t>
                </a:r>
                <a:r>
                  <a:rPr lang="de-CH" sz="1050" dirty="0" err="1"/>
                  <a:t>then</a:t>
                </a:r>
                <a:r>
                  <a:rPr lang="de-CH" sz="1050" dirty="0"/>
                  <a:t> </a:t>
                </a:r>
                <a:r>
                  <a:rPr lang="de-CH" sz="1050" dirty="0" err="1"/>
                  <a:t>by</a:t>
                </a:r>
                <a:r>
                  <a:rPr lang="de-CH" sz="1050" dirty="0"/>
                  <a:t> </a:t>
                </a:r>
                <a:r>
                  <a:rPr lang="de-CH" sz="1050" dirty="0" err="1"/>
                  <a:t>using</a:t>
                </a:r>
                <a:r>
                  <a:rPr lang="de-CH" sz="1050" dirty="0"/>
                  <a:t> 0.697 mm </a:t>
                </a:r>
                <a:r>
                  <a:rPr lang="de-CH" sz="1050" dirty="0" err="1"/>
                  <a:t>we</a:t>
                </a:r>
                <a:r>
                  <a:rPr lang="de-CH" sz="1050" dirty="0"/>
                  <a:t> </a:t>
                </a:r>
                <a:r>
                  <a:rPr lang="de-CH" sz="1050" dirty="0" err="1"/>
                  <a:t>would</a:t>
                </a:r>
                <a:r>
                  <a:rPr lang="de-CH" sz="1050" dirty="0"/>
                  <a:t> be </a:t>
                </a:r>
                <a:r>
                  <a:rPr lang="de-CH" sz="1050" dirty="0" err="1"/>
                  <a:t>overestimating</a:t>
                </a:r>
                <a:r>
                  <a:rPr lang="de-CH" sz="1050" dirty="0"/>
                  <a:t> the bending strain </a:t>
                </a:r>
                <a:r>
                  <a:rPr lang="de-CH" sz="1050" dirty="0" err="1"/>
                  <a:t>by</a:t>
                </a:r>
                <a:r>
                  <a:rPr lang="de-CH" sz="1050" dirty="0"/>
                  <a:t> ~27%.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8A2AA03-350B-9FFF-1C76-DD809F1573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107" y="3773897"/>
                <a:ext cx="8673391" cy="21457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61ED3A3-1DC1-D66D-C02A-80C117FDBF77}"/>
                  </a:ext>
                </a:extLst>
              </p:cNvPr>
              <p:cNvSpPr txBox="1"/>
              <p:nvPr/>
            </p:nvSpPr>
            <p:spPr>
              <a:xfrm>
                <a:off x="2286948" y="4228959"/>
                <a:ext cx="4616902" cy="5457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d>
                        <m:dPr>
                          <m:ctrlPr>
                            <a:rPr lang="en-GB" sz="11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i="1" smtClean="0">
                                  <a:solidFill>
                                    <a:srgbClr val="92D05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>
                                  <a:solidFill>
                                    <a:srgbClr val="92D05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solidFill>
                                    <a:srgbClr val="92D05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HT</m:t>
                              </m:r>
                              <m:r>
                                <a:rPr lang="de-CH" sz="1100" b="0" i="0" smtClean="0">
                                  <a:solidFill>
                                    <a:srgbClr val="92D05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de-CH" sz="1100" b="0" i="0" smtClean="0">
                                  <a:solidFill>
                                    <a:srgbClr val="92D05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sub>
                          </m:sSub>
                        </m:e>
                      </m:d>
                      <m:r>
                        <a:rPr lang="en-US" sz="1100">
                          <a:effectLst/>
                          <a:latin typeface="Cambria Math" panose="02040503050406030204" pitchFamily="18" charset="0"/>
                        </a:rPr>
                        <m:t>=±</m:t>
                      </m:r>
                      <m:f>
                        <m:fPr>
                          <m:ctrlPr>
                            <a:rPr lang="en-GB" sz="11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1100" b="0" i="0" smtClean="0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0.697 </m:t>
                          </m:r>
                          <m:r>
                            <m:rPr>
                              <m:sty m:val="p"/>
                            </m:rPr>
                            <a:rPr lang="de-CH" sz="1100" b="0" i="0" smtClean="0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mm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GB" sz="11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1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CH" sz="1100">
                                  <a:solidFill>
                                    <a:srgbClr val="0072BD"/>
                                  </a:solidFill>
                                  <a:latin typeface="Cambria Math" panose="02040503050406030204" pitchFamily="18" charset="0"/>
                                </a:rPr>
                                <m:t>15.45</m:t>
                              </m:r>
                              <m:r>
                                <m:rPr>
                                  <m:nor/>
                                </m:rPr>
                                <a:rPr lang="de-CH" sz="1100" dirty="0">
                                  <a:solidFill>
                                    <a:srgbClr val="0072BD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de-CH" sz="1100" dirty="0">
                                  <a:solidFill>
                                    <a:srgbClr val="0072BD"/>
                                  </a:solidFill>
                                </a:rPr>
                                <m:t>mm</m:t>
                              </m:r>
                            </m:den>
                          </m:f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1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de-CH" sz="1100" b="1" i="1" smtClean="0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100" b="1" i="1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de-CH" sz="1100" b="1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𝐇𝐓</m:t>
                                  </m:r>
                                  <m:r>
                                    <a:rPr lang="de-CH" sz="1100" b="1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CH" sz="1100" b="1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𝐨</m:t>
                                  </m:r>
                                </m:sub>
                              </m:sSub>
                              <m:r>
                                <a:rPr lang="de-CH" sz="11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CH" sz="1100" i="1">
                                  <a:latin typeface="Cambria Math" panose="02040503050406030204" pitchFamily="18" charset="0"/>
                                </a:rPr>
                                <m:t>0.90 </m:t>
                              </m:r>
                              <m:r>
                                <m:rPr>
                                  <m:sty m:val="p"/>
                                </m:rPr>
                                <a:rPr lang="de-CH" sz="1100">
                                  <a:latin typeface="Cambria Math" panose="02040503050406030204" pitchFamily="18" charset="0"/>
                                </a:rPr>
                                <m:t>mm</m:t>
                              </m:r>
                              <m:r>
                                <a:rPr lang="de-CH" sz="1100" b="1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CH" sz="11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sz="1100" i="1">
                                      <a:latin typeface="Cambria Math" panose="02040503050406030204" pitchFamily="18" charset="0"/>
                                    </a:rPr>
                                    <m:t>0.697</m:t>
                                  </m:r>
                                </m:num>
                                <m:den>
                                  <m:r>
                                    <a:rPr lang="de-CH" sz="1100" i="1">
                                      <a:latin typeface="Cambria Math" panose="02040503050406030204" pitchFamily="18" charset="0"/>
                                    </a:rPr>
                                    <m:t> 2</m:t>
                                  </m:r>
                                </m:den>
                              </m:f>
                              <m:r>
                                <a:rPr lang="de-CH" sz="11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de-CH" sz="1100">
                                  <a:latin typeface="Cambria Math" panose="02040503050406030204" pitchFamily="18" charset="0"/>
                                </a:rPr>
                                <m:t>mm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61ED3A3-1DC1-D66D-C02A-80C117FDB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948" y="4228959"/>
                <a:ext cx="4616902" cy="5457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3133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36E91-B523-8A71-6BF8-1E946E7D1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Overview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F92332-9BAC-BD61-DE2F-BA9ADBA665B4}"/>
              </a:ext>
            </a:extLst>
          </p:cNvPr>
          <p:cNvSpPr txBox="1"/>
          <p:nvPr/>
        </p:nvSpPr>
        <p:spPr>
          <a:xfrm>
            <a:off x="404941" y="937078"/>
            <a:ext cx="8411513" cy="3461657"/>
          </a:xfrm>
          <a:prstGeom prst="rect">
            <a:avLst/>
          </a:prstGeom>
        </p:spPr>
        <p:txBody>
          <a:bodyPr wrap="square" rtlCol="0"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800" dirty="0"/>
              <a:t>Summary of results from first set of measurements</a:t>
            </a:r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  <a:p>
            <a:pPr marL="457200" indent="-457200">
              <a:buFont typeface="+mj-lt"/>
              <a:buAutoNum type="arabicPeriod"/>
            </a:pPr>
            <a:r>
              <a:rPr lang="en-GB" sz="2800" dirty="0"/>
              <a:t>Results for barrels re-measured last week</a:t>
            </a:r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  <a:p>
            <a:pPr marL="457200" indent="-457200">
              <a:buFont typeface="+mj-lt"/>
              <a:buAutoNum type="arabicPeriod"/>
            </a:pPr>
            <a:r>
              <a:rPr lang="en-GB" sz="2800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253983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4D98-9775-AAAE-1C76-AD593A0E7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Summary of measurements </a:t>
            </a:r>
            <a:r>
              <a:rPr lang="de-CH" dirty="0" err="1"/>
              <a:t>performed</a:t>
            </a:r>
            <a:r>
              <a:rPr lang="de-CH" dirty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08D858F6-DFFA-7B61-EEB5-6B0937F6D14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6275282"/>
                  </p:ext>
                </p:extLst>
              </p:nvPr>
            </p:nvGraphicFramePr>
            <p:xfrm>
              <a:off x="3824815" y="625509"/>
              <a:ext cx="5124352" cy="363516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2594">
                      <a:extLst>
                        <a:ext uri="{9D8B030D-6E8A-4147-A177-3AD203B41FA5}">
                          <a16:colId xmlns:a16="http://schemas.microsoft.com/office/drawing/2014/main" val="1618412107"/>
                        </a:ext>
                      </a:extLst>
                    </a:gridCol>
                    <a:gridCol w="3341758">
                      <a:extLst>
                        <a:ext uri="{9D8B030D-6E8A-4147-A177-3AD203B41FA5}">
                          <a16:colId xmlns:a16="http://schemas.microsoft.com/office/drawing/2014/main" val="2265127912"/>
                        </a:ext>
                      </a:extLst>
                    </a:gridCol>
                  </a:tblGrid>
                  <a:tr h="5401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dirty="0"/>
                            <a:t>Measurement ID </a:t>
                          </a:r>
                          <a:endParaRPr lang="en-GB" sz="1400" dirty="0"/>
                        </a:p>
                      </a:txBody>
                      <a:tcPr marL="72800" marR="72800" marT="36400" marB="364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u="sng" dirty="0"/>
                            <a:t>Heat Treatment Barrel </a:t>
                          </a:r>
                          <a:r>
                            <a:rPr lang="de-CH" sz="1400" b="1" u="sng" dirty="0"/>
                            <a:t>Outer</a:t>
                          </a:r>
                          <a:r>
                            <a:rPr lang="de-CH" sz="1400" u="sng" dirty="0"/>
                            <a:t> Radius</a:t>
                          </a:r>
                          <a:r>
                            <a:rPr lang="de-CH" sz="1400" u="none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de-CH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CH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kumimoji="0" lang="de-CH" sz="14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𝐇𝐓</m:t>
                                  </m:r>
                                  <m:r>
                                    <a:rPr kumimoji="0" lang="de-CH" sz="14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,</m:t>
                                  </m:r>
                                  <m:r>
                                    <a:rPr kumimoji="0" lang="de-CH" sz="14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𝐨</m:t>
                                  </m:r>
                                </m:sub>
                              </m:sSub>
                            </m:oMath>
                          </a14:m>
                          <a:r>
                            <a:rPr lang="de-CH" sz="1400" u="none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de-CH" sz="1400" dirty="0"/>
                            <a:t>/ Bending Strain</a:t>
                          </a:r>
                          <a:endParaRPr lang="en-GB" sz="1400" dirty="0"/>
                        </a:p>
                      </a:txBody>
                      <a:tcPr marL="72800" marR="72800" marT="36400" marB="36400" anchor="ctr"/>
                    </a:tc>
                    <a:extLst>
                      <a:ext uri="{0D108BD9-81ED-4DB2-BD59-A6C34878D82A}">
                        <a16:rowId xmlns:a16="http://schemas.microsoft.com/office/drawing/2014/main" val="694792741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2403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16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0% 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(no transfer)</a:t>
                          </a:r>
                          <a:endParaRPr lang="en-GB" sz="14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87562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2404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16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0% 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(no transfer)</a:t>
                          </a:r>
                          <a:endParaRPr lang="en-GB" sz="14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2110335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2405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17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±0.137%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4035463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2406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17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±0.137%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2059560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2407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18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±0.258%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7524952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2408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18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±0.258%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068838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2409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19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±0.367%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76114958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2410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19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±0.367%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268892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08D858F6-DFFA-7B61-EEB5-6B0937F6D14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6275282"/>
                  </p:ext>
                </p:extLst>
              </p:nvPr>
            </p:nvGraphicFramePr>
            <p:xfrm>
              <a:off x="3824815" y="625509"/>
              <a:ext cx="5124352" cy="363516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2594">
                      <a:extLst>
                        <a:ext uri="{9D8B030D-6E8A-4147-A177-3AD203B41FA5}">
                          <a16:colId xmlns:a16="http://schemas.microsoft.com/office/drawing/2014/main" val="1618412107"/>
                        </a:ext>
                      </a:extLst>
                    </a:gridCol>
                    <a:gridCol w="3341758">
                      <a:extLst>
                        <a:ext uri="{9D8B030D-6E8A-4147-A177-3AD203B41FA5}">
                          <a16:colId xmlns:a16="http://schemas.microsoft.com/office/drawing/2014/main" val="2265127912"/>
                        </a:ext>
                      </a:extLst>
                    </a:gridCol>
                  </a:tblGrid>
                  <a:tr h="5401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dirty="0"/>
                            <a:t>Measurement ID </a:t>
                          </a:r>
                          <a:endParaRPr lang="en-GB" sz="1400" dirty="0"/>
                        </a:p>
                      </a:txBody>
                      <a:tcPr marL="72800" marR="72800" marT="36400" marB="3640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2800" marR="72800" marT="36400" marB="36400" anchor="ctr">
                        <a:blipFill>
                          <a:blip r:embed="rId2"/>
                          <a:stretch>
                            <a:fillRect l="-53552" t="-1124" r="-729" b="-5752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4792741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2403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16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0% 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(no transfer)</a:t>
                          </a:r>
                          <a:endParaRPr lang="en-GB" sz="14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87562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2404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16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0% </a:t>
                          </a: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(no transfer)</a:t>
                          </a:r>
                          <a:endParaRPr lang="en-GB" sz="14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2110335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2405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17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±0.137%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4035463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2406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17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±0.137%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2059560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2407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18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±0.258%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7524952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2408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18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±0.258%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068838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2409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19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±0.367%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76114958"/>
                      </a:ext>
                    </a:extLst>
                  </a:tr>
                  <a:tr h="386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400" b="1" dirty="0"/>
                            <a:t>2410</a:t>
                          </a:r>
                          <a:endParaRPr lang="en-GB" sz="1400" b="1" dirty="0"/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400" u="sng" dirty="0"/>
                            <a:t>19 mm</a:t>
                          </a:r>
                          <a:r>
                            <a:rPr lang="de-CH" sz="1400" u="none" dirty="0"/>
                            <a:t>    </a:t>
                          </a:r>
                          <a:r>
                            <a:rPr lang="de-CH" sz="1400" dirty="0"/>
                            <a:t>/  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±0.367%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2688929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2A314B6-DF83-6E7B-EB29-7ACE65E51A2F}"/>
                  </a:ext>
                </a:extLst>
              </p:cNvPr>
              <p:cNvSpPr txBox="1"/>
              <p:nvPr/>
            </p:nvSpPr>
            <p:spPr>
              <a:xfrm>
                <a:off x="194833" y="892956"/>
                <a:ext cx="3430110" cy="1951264"/>
              </a:xfrm>
              <a:prstGeom prst="rect">
                <a:avLst/>
              </a:prstGeom>
            </p:spPr>
            <p:txBody>
              <a:bodyPr wrap="square" rtlCol="0">
                <a:no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CH" sz="2000" dirty="0"/>
                  <a:t>Bruker high-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20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de-CH" sz="2000" dirty="0"/>
                  <a:t> strands from EDIPO </a:t>
                </a:r>
                <a:r>
                  <a:rPr lang="de-CH" sz="2000" dirty="0" err="1"/>
                  <a:t>billet</a:t>
                </a:r>
                <a:r>
                  <a:rPr lang="de-CH" sz="2000" dirty="0"/>
                  <a:t> H0049-4.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CH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CH" sz="2000" dirty="0"/>
                  <a:t>2 strands per </a:t>
                </a:r>
                <a:r>
                  <a:rPr lang="de-CH" sz="2000" dirty="0" err="1"/>
                  <a:t>heat</a:t>
                </a:r>
                <a:r>
                  <a:rPr lang="de-CH" sz="2000" dirty="0"/>
                  <a:t> </a:t>
                </a:r>
                <a:r>
                  <a:rPr lang="de-CH" sz="2000" dirty="0" err="1"/>
                  <a:t>treatment</a:t>
                </a:r>
                <a:r>
                  <a:rPr lang="de-CH" sz="2000" dirty="0"/>
                  <a:t> </a:t>
                </a:r>
                <a:r>
                  <a:rPr lang="de-CH" sz="2000" dirty="0" err="1"/>
                  <a:t>radius</a:t>
                </a:r>
                <a:r>
                  <a:rPr lang="de-CH" sz="2000" dirty="0"/>
                  <a:t> </a:t>
                </a:r>
                <a:r>
                  <a:rPr lang="de-CH" sz="2000" dirty="0" err="1"/>
                  <a:t>or</a:t>
                </a:r>
                <a:r>
                  <a:rPr lang="de-CH" sz="2000" dirty="0"/>
                  <a:t> bending strain.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CH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de-CH" sz="2000" b="0" i="1" smtClean="0">
                        <a:latin typeface="Cambria Math" panose="02040503050406030204" pitchFamily="18" charset="0"/>
                      </a:rPr>
                      <m:t>=4.2</m:t>
                    </m:r>
                  </m:oMath>
                </a14:m>
                <a:r>
                  <a:rPr lang="de-CH" sz="2000" dirty="0"/>
                  <a:t> 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9 </m:t>
                    </m:r>
                    <m:r>
                      <m:rPr>
                        <m:sty m:val="p"/>
                      </m:rPr>
                      <a:rPr lang="de-CH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de-CH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de-CH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15 </m:t>
                    </m:r>
                    <m:r>
                      <m:rPr>
                        <m:sty m:val="p"/>
                      </m:rPr>
                      <a:rPr lang="de-CH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</m:oMath>
                </a14:m>
                <a:endParaRPr lang="de-CH" sz="2000" b="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CH" sz="200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CH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16 </m:t>
                        </m:r>
                        <m:r>
                          <m:rPr>
                            <m:sty m:val="p"/>
                          </m:rPr>
                          <a:rPr kumimoji="0" lang="de-CH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mm</m:t>
                        </m:r>
                        <m:r>
                          <a:rPr kumimoji="0" lang="de-CH" sz="200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kumimoji="0" lang="de-CH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de-CH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HT</m:t>
                        </m:r>
                        <m:r>
                          <a:rPr kumimoji="0" lang="de-CH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kumimoji="0" lang="de-CH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o</m:t>
                        </m:r>
                      </m:sub>
                    </m:sSub>
                    <m:r>
                      <a:rPr kumimoji="0" lang="de-CH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  <m:r>
                      <a:rPr kumimoji="0" lang="de-CH" sz="200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kumimoji="0" lang="de-CH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19 </m:t>
                    </m:r>
                    <m:r>
                      <m:rPr>
                        <m:sty m:val="p"/>
                      </m:rPr>
                      <a:rPr kumimoji="0" lang="de-CH" sz="2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mm</m:t>
                    </m:r>
                  </m:oMath>
                </a14:m>
                <a:endParaRPr lang="de-CH" sz="200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0%</m:t>
                    </m:r>
                    <m:r>
                      <a:rPr lang="de-CH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de-CH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ε</m:t>
                            </m:r>
                          </m:e>
                          <m:sub>
                            <m:r>
                              <a:rPr lang="de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r>
                      <a:rPr lang="de-CH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CH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0.367%</m:t>
                    </m:r>
                  </m:oMath>
                </a14:m>
                <a:endParaRPr lang="de-CH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CH" sz="2000" dirty="0"/>
                  <a:t>V tap </a:t>
                </a:r>
                <a:r>
                  <a:rPr lang="de-CH" sz="2000" dirty="0" err="1"/>
                  <a:t>separation</a:t>
                </a:r>
                <a:r>
                  <a:rPr lang="de-CH" sz="2000" dirty="0"/>
                  <a:t> 49 cm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2A314B6-DF83-6E7B-EB29-7ACE65E51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833" y="892956"/>
                <a:ext cx="3430110" cy="1951264"/>
              </a:xfrm>
              <a:prstGeom prst="rect">
                <a:avLst/>
              </a:prstGeom>
              <a:blipFill>
                <a:blip r:embed="rId3"/>
                <a:stretch>
                  <a:fillRect l="-1599" t="-1246" b="-1137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CD10A7-0CB4-D032-2926-73FF6E1A241B}"/>
                  </a:ext>
                </a:extLst>
              </p:cNvPr>
              <p:cNvSpPr txBox="1"/>
              <p:nvPr/>
            </p:nvSpPr>
            <p:spPr>
              <a:xfrm>
                <a:off x="3701987" y="4336864"/>
                <a:ext cx="5353235" cy="914400"/>
              </a:xfrm>
              <a:prstGeom prst="rect">
                <a:avLst/>
              </a:prstGeom>
            </p:spPr>
            <p:txBody>
              <a:bodyPr wrap="square" lIns="0" tIns="0" rIns="0" bIns="0" rtlCol="0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600">
                            <a:latin typeface="Cambria Math" panose="02040503050406030204" pitchFamily="18" charset="0"/>
                          </a:rPr>
                          <m:t>HT</m:t>
                        </m:r>
                        <m:r>
                          <a:rPr lang="de-CH" sz="16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de-CH" sz="1600">
                            <a:latin typeface="Cambria Math" panose="02040503050406030204" pitchFamily="18" charset="0"/>
                          </a:rPr>
                          <m:t>o</m:t>
                        </m:r>
                      </m:sub>
                    </m:sSub>
                  </m:oMath>
                </a14:m>
                <a:r>
                  <a:rPr lang="en-GB" sz="1600" dirty="0"/>
                  <a:t> is the outer radius of the heat treatment barrel. See the last slide for a detailed calculation for the bending strain values.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CD10A7-0CB4-D032-2926-73FF6E1A2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987" y="4336864"/>
                <a:ext cx="5353235" cy="914400"/>
              </a:xfrm>
              <a:prstGeom prst="rect">
                <a:avLst/>
              </a:prstGeom>
              <a:blipFill>
                <a:blip r:embed="rId4"/>
                <a:stretch>
                  <a:fillRect l="-2278" t="-6667" r="-33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551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39E5C89B-3915-8713-3E7A-6B7B417EC6A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CH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de-CH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CH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traces</a:t>
                </a:r>
                <a:endParaRPr lang="en-GB" dirty="0"/>
              </a:p>
            </p:txBody>
          </p:sp>
        </mc:Choice>
        <mc:Fallback xmlns="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39E5C89B-3915-8713-3E7A-6B7B417EC6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30682" b="-29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270C42-961A-BDD6-2786-2055A1D7E0C8}"/>
                  </a:ext>
                </a:extLst>
              </p:cNvPr>
              <p:cNvSpPr txBox="1"/>
              <p:nvPr/>
            </p:nvSpPr>
            <p:spPr>
              <a:xfrm>
                <a:off x="251048" y="658426"/>
                <a:ext cx="4656903" cy="4085024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r>
                  <a:rPr lang="de-CH" sz="2000" dirty="0" err="1"/>
                  <a:t>Typically</a:t>
                </a:r>
                <a:r>
                  <a:rPr lang="de-CH" sz="2000" dirty="0"/>
                  <a:t>, the </a:t>
                </a:r>
                <a:r>
                  <a:rPr lang="de-CH" sz="2000" dirty="0" err="1"/>
                  <a:t>baselines</a:t>
                </a:r>
                <a:r>
                  <a:rPr lang="de-CH" sz="2000" dirty="0"/>
                  <a:t> are flat </a:t>
                </a:r>
                <a:r>
                  <a:rPr lang="de-CH" sz="2000" dirty="0" err="1"/>
                  <a:t>or</a:t>
                </a:r>
                <a:r>
                  <a:rPr lang="de-CH" sz="2000" dirty="0"/>
                  <a:t> have linear components </a:t>
                </a:r>
                <a:r>
                  <a:rPr lang="de-CH" sz="2000" dirty="0" err="1"/>
                  <a:t>which</a:t>
                </a:r>
                <a:r>
                  <a:rPr lang="de-CH" sz="2000" dirty="0"/>
                  <a:t> are </a:t>
                </a:r>
                <a:r>
                  <a:rPr lang="de-CH" sz="2000" dirty="0" err="1"/>
                  <a:t>subtracted</a:t>
                </a:r>
                <a:r>
                  <a:rPr lang="de-CH" sz="2000" dirty="0"/>
                  <a:t> in the </a:t>
                </a:r>
                <a:r>
                  <a:rPr lang="de-CH" sz="2000" dirty="0" err="1"/>
                  <a:t>analysis</a:t>
                </a:r>
                <a:r>
                  <a:rPr lang="de-CH" sz="2000" dirty="0"/>
                  <a:t>.</a:t>
                </a:r>
              </a:p>
              <a:p>
                <a:endParaRPr lang="de-CH" sz="2000" dirty="0"/>
              </a:p>
              <a:p>
                <a:endParaRPr lang="de-CH" sz="2000" dirty="0"/>
              </a:p>
              <a:p>
                <a:endParaRPr lang="de-CH" sz="2000" dirty="0"/>
              </a:p>
              <a:p>
                <a:r>
                  <a:rPr lang="de-CH" sz="2000" dirty="0" err="1"/>
                  <a:t>Some</a:t>
                </a:r>
                <a:r>
                  <a:rPr lang="de-CH" sz="2000" dirty="0"/>
                  <a:t> of the strands </a:t>
                </a:r>
                <a:r>
                  <a:rPr lang="de-CH" sz="2000" b="1" dirty="0"/>
                  <a:t>(e.g., 2405, </a:t>
                </a:r>
                <a:r>
                  <a:rPr lang="de-CH" sz="2000" b="1" dirty="0" err="1"/>
                  <a:t>bottom</a:t>
                </a:r>
                <a:r>
                  <a:rPr lang="de-CH" sz="2000" b="1" dirty="0"/>
                  <a:t> </a:t>
                </a:r>
                <a:r>
                  <a:rPr lang="de-CH" sz="2000" b="1" dirty="0" err="1"/>
                  <a:t>plot</a:t>
                </a:r>
                <a:r>
                  <a:rPr lang="de-CH" sz="2000" b="1" dirty="0"/>
                  <a:t>)</a:t>
                </a:r>
                <a:r>
                  <a:rPr lang="de-CH" sz="2000" dirty="0"/>
                  <a:t> have </a:t>
                </a:r>
                <a:r>
                  <a:rPr lang="de-CH" sz="2000" dirty="0" err="1"/>
                  <a:t>no</a:t>
                </a:r>
                <a:r>
                  <a:rPr lang="de-CH" sz="2000" dirty="0"/>
                  <a:t> smooth </a:t>
                </a:r>
                <a:r>
                  <a:rPr lang="de-CH" sz="2000" dirty="0" err="1"/>
                  <a:t>transition</a:t>
                </a:r>
                <a:r>
                  <a:rPr lang="de-CH" sz="2000" dirty="0"/>
                  <a:t> </a:t>
                </a:r>
                <a:r>
                  <a:rPr lang="de-CH" sz="2000" dirty="0" err="1"/>
                  <a:t>around</a:t>
                </a:r>
                <a:r>
                  <a:rPr lang="de-CH" sz="2000" dirty="0"/>
                  <a:t> the 0.1 </a:t>
                </a:r>
                <a:r>
                  <a:rPr lang="el-GR" sz="2000" dirty="0"/>
                  <a:t>μ</a:t>
                </a:r>
                <a:r>
                  <a:rPr lang="de-CH" sz="2000" dirty="0"/>
                  <a:t>Vcm</a:t>
                </a:r>
                <a:r>
                  <a:rPr lang="de-CH" sz="2000" baseline="30000" dirty="0"/>
                  <a:t>-1 </a:t>
                </a:r>
                <a:r>
                  <a:rPr lang="de-CH" sz="2000" dirty="0"/>
                  <a:t>criterion and/</a:t>
                </a:r>
                <a:r>
                  <a:rPr lang="de-CH" sz="2000" dirty="0" err="1"/>
                  <a:t>or</a:t>
                </a:r>
                <a:r>
                  <a:rPr lang="de-CH" sz="2000" dirty="0"/>
                  <a:t>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20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de-CH" sz="2000" dirty="0"/>
                  <a:t> is </a:t>
                </a:r>
                <a:r>
                  <a:rPr lang="de-CH" sz="2000" dirty="0" err="1"/>
                  <a:t>lower</a:t>
                </a:r>
                <a:r>
                  <a:rPr lang="de-CH" sz="2000" dirty="0"/>
                  <a:t> </a:t>
                </a:r>
                <a:r>
                  <a:rPr lang="de-CH" sz="2000" dirty="0" err="1"/>
                  <a:t>than</a:t>
                </a:r>
                <a:r>
                  <a:rPr lang="de-CH" sz="2000" dirty="0"/>
                  <a:t> </a:t>
                </a:r>
                <a:r>
                  <a:rPr lang="de-CH" sz="2000" dirty="0" err="1"/>
                  <a:t>expected</a:t>
                </a:r>
                <a:r>
                  <a:rPr lang="de-CH" sz="2000" dirty="0"/>
                  <a:t> -&gt; </a:t>
                </a:r>
                <a:r>
                  <a:rPr lang="de-CH" sz="2000" dirty="0" err="1"/>
                  <a:t>possibly</a:t>
                </a:r>
                <a:r>
                  <a:rPr lang="de-CH" sz="2000" dirty="0"/>
                  <a:t> </a:t>
                </a:r>
                <a:r>
                  <a:rPr lang="de-CH" sz="2000" dirty="0" err="1"/>
                  <a:t>damaged</a:t>
                </a:r>
                <a:endParaRPr lang="en-GB" sz="2000" baseline="30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270C42-961A-BDD6-2786-2055A1D7E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048" y="658426"/>
                <a:ext cx="4656903" cy="4085024"/>
              </a:xfrm>
              <a:prstGeom prst="rect">
                <a:avLst/>
              </a:prstGeom>
              <a:blipFill>
                <a:blip r:embed="rId3"/>
                <a:stretch>
                  <a:fillRect l="-1309" t="-597" r="-11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F28DF62-EF44-584F-E82E-74CC7CE22F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70703"/>
              </p:ext>
            </p:extLst>
          </p:nvPr>
        </p:nvGraphicFramePr>
        <p:xfrm>
          <a:off x="5516048" y="2559083"/>
          <a:ext cx="3376904" cy="2584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9802227" imgH="7502525" progId="Origin95.Graph">
                  <p:embed/>
                </p:oleObj>
              </mc:Choice>
              <mc:Fallback>
                <p:oleObj name="Graph" r:id="rId4" imgW="9802227" imgH="750252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16048" y="2559083"/>
                        <a:ext cx="3376904" cy="2584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B07B69E-D55E-2826-5A27-0F2CE4B4F6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570065"/>
              </p:ext>
            </p:extLst>
          </p:nvPr>
        </p:nvGraphicFramePr>
        <p:xfrm>
          <a:off x="5543860" y="92121"/>
          <a:ext cx="3349092" cy="2563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9802227" imgH="7502525" progId="Origin95.Graph">
                  <p:embed/>
                </p:oleObj>
              </mc:Choice>
              <mc:Fallback>
                <p:oleObj name="Graph" r:id="rId6" imgW="9802227" imgH="750252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43860" y="92121"/>
                        <a:ext cx="3349092" cy="25631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214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44FAC8F-5440-1279-EC7B-0C0D7BEC94E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de-CH" dirty="0" err="1"/>
                  <a:t>Which</a:t>
                </a:r>
                <a:r>
                  <a:rPr lang="de-CH" dirty="0"/>
                  <a:t> strand </a:t>
                </a:r>
                <a14:m>
                  <m:oMath xmlns:m="http://schemas.openxmlformats.org/officeDocument/2006/math">
                    <m:r>
                      <a:rPr lang="de-CH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de-CH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CH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de-CH" dirty="0"/>
                  <a:t> datasets </a:t>
                </a:r>
                <a:r>
                  <a:rPr lang="de-CH" dirty="0" err="1"/>
                  <a:t>can</a:t>
                </a:r>
                <a:r>
                  <a:rPr lang="de-CH" dirty="0"/>
                  <a:t> </a:t>
                </a:r>
                <a:r>
                  <a:rPr lang="de-CH" dirty="0" err="1"/>
                  <a:t>we</a:t>
                </a:r>
                <a:r>
                  <a:rPr lang="de-CH" dirty="0"/>
                  <a:t> fit </a:t>
                </a:r>
                <a:r>
                  <a:rPr lang="de-CH" dirty="0" err="1"/>
                  <a:t>using</a:t>
                </a:r>
                <a:r>
                  <a:rPr lang="de-CH" dirty="0"/>
                  <a:t> the power </a:t>
                </a:r>
                <a:r>
                  <a:rPr lang="de-CH" dirty="0" err="1"/>
                  <a:t>law</a:t>
                </a:r>
                <a:r>
                  <a:rPr lang="de-CH" dirty="0"/>
                  <a:t>?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44FAC8F-5440-1279-EC7B-0C0D7BEC94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544" t="-28409" b="-9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3">
                <a:extLst>
                  <a:ext uri="{FF2B5EF4-FFF2-40B4-BE49-F238E27FC236}">
                    <a16:creationId xmlns:a16="http://schemas.microsoft.com/office/drawing/2014/main" id="{D638CF60-AF28-8FB9-A6CF-8C33D9768CC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6024779"/>
                  </p:ext>
                </p:extLst>
              </p:nvPr>
            </p:nvGraphicFramePr>
            <p:xfrm>
              <a:off x="764090" y="1065075"/>
              <a:ext cx="7844419" cy="3531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27790">
                      <a:extLst>
                        <a:ext uri="{9D8B030D-6E8A-4147-A177-3AD203B41FA5}">
                          <a16:colId xmlns:a16="http://schemas.microsoft.com/office/drawing/2014/main" val="1618412107"/>
                        </a:ext>
                      </a:extLst>
                    </a:gridCol>
                    <a:gridCol w="3988881">
                      <a:extLst>
                        <a:ext uri="{9D8B030D-6E8A-4147-A177-3AD203B41FA5}">
                          <a16:colId xmlns:a16="http://schemas.microsoft.com/office/drawing/2014/main" val="2265127912"/>
                        </a:ext>
                      </a:extLst>
                    </a:gridCol>
                    <a:gridCol w="1727748">
                      <a:extLst>
                        <a:ext uri="{9D8B030D-6E8A-4147-A177-3AD203B41FA5}">
                          <a16:colId xmlns:a16="http://schemas.microsoft.com/office/drawing/2014/main" val="3724840766"/>
                        </a:ext>
                      </a:extLst>
                    </a:gridCol>
                  </a:tblGrid>
                  <a:tr h="428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dirty="0"/>
                            <a:t>Measurement ID 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000" u="sng" dirty="0"/>
                            <a:t>Heat Treatment Barrel </a:t>
                          </a:r>
                          <a:r>
                            <a:rPr lang="de-CH" sz="1000" b="1" u="sng" dirty="0"/>
                            <a:t>Outer</a:t>
                          </a:r>
                          <a:r>
                            <a:rPr lang="de-CH" sz="1000" u="sng" dirty="0"/>
                            <a:t> Radius</a:t>
                          </a:r>
                          <a:r>
                            <a:rPr lang="de-CH" sz="1000" u="none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de-CH" sz="11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CH" sz="11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kumimoji="0" lang="de-CH" sz="11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𝐇𝐓</m:t>
                                  </m:r>
                                  <m:r>
                                    <a:rPr kumimoji="0" lang="de-CH" sz="11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,</m:t>
                                  </m:r>
                                  <m:r>
                                    <a:rPr kumimoji="0" lang="de-CH" sz="11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bg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𝐨</m:t>
                                  </m:r>
                                </m:sub>
                              </m:sSub>
                            </m:oMath>
                          </a14:m>
                          <a:r>
                            <a:rPr lang="de-CH" sz="1000" u="none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de-CH" sz="1000" dirty="0"/>
                            <a:t>/ Bending Strain</a:t>
                          </a:r>
                          <a:endParaRPr lang="en-GB" sz="1000" dirty="0"/>
                        </a:p>
                      </a:txBody>
                      <a:tcPr marL="72800" marR="72800" marT="36400" marB="364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dirty="0"/>
                            <a:t>Are the </a:t>
                          </a:r>
                          <a:r>
                            <a:rPr lang="de-CH" sz="1200" dirty="0" err="1"/>
                            <a:t>data</a:t>
                          </a:r>
                          <a:r>
                            <a:rPr lang="de-CH" sz="1200" dirty="0"/>
                            <a:t> ok to </a:t>
                          </a:r>
                          <a:r>
                            <a:rPr lang="de-CH" sz="1200" dirty="0" err="1"/>
                            <a:t>analyse</a:t>
                          </a:r>
                          <a:r>
                            <a:rPr lang="de-CH" sz="1200" dirty="0"/>
                            <a:t>?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4792741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2403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16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0% </a:t>
                          </a:r>
                          <a:r>
                            <a:rPr lang="en-US" sz="1200" b="1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(no transfer)</a:t>
                          </a:r>
                          <a:endParaRPr lang="en-GB" sz="12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dirty="0"/>
                            <a:t>X (resistive sample)</a:t>
                          </a:r>
                          <a:endParaRPr lang="en-GB" sz="1200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87562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2404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16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0% </a:t>
                          </a:r>
                          <a:r>
                            <a:rPr lang="en-US" sz="1200" b="1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(no transfer)</a:t>
                          </a:r>
                          <a:endParaRPr lang="en-GB" sz="12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dirty="0"/>
                            <a:t>X (low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CH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2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e-CH" sz="12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dirty="0"/>
                            <a:t>, sudden transition)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2110335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2405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17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±0.137%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dirty="0"/>
                            <a:t>X (low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CH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2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e-CH" sz="12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dirty="0"/>
                            <a:t>, sudden transition)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4035463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2406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17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±0.137%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GB" sz="1100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2059560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2407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18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±0.258%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 (but not 9 T, 10 T)</a:t>
                          </a:r>
                          <a:endParaRPr lang="en-GB" sz="1100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7524952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2408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18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±0.258%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GB" sz="1100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068838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2409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19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±0.367%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GB" sz="1200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76114958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2410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19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±0.367%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GB" sz="1200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268892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3">
                <a:extLst>
                  <a:ext uri="{FF2B5EF4-FFF2-40B4-BE49-F238E27FC236}">
                    <a16:creationId xmlns:a16="http://schemas.microsoft.com/office/drawing/2014/main" id="{D638CF60-AF28-8FB9-A6CF-8C33D9768CC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6024779"/>
                  </p:ext>
                </p:extLst>
              </p:nvPr>
            </p:nvGraphicFramePr>
            <p:xfrm>
              <a:off x="764090" y="1065075"/>
              <a:ext cx="7844419" cy="3531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27790">
                      <a:extLst>
                        <a:ext uri="{9D8B030D-6E8A-4147-A177-3AD203B41FA5}">
                          <a16:colId xmlns:a16="http://schemas.microsoft.com/office/drawing/2014/main" val="1618412107"/>
                        </a:ext>
                      </a:extLst>
                    </a:gridCol>
                    <a:gridCol w="3988881">
                      <a:extLst>
                        <a:ext uri="{9D8B030D-6E8A-4147-A177-3AD203B41FA5}">
                          <a16:colId xmlns:a16="http://schemas.microsoft.com/office/drawing/2014/main" val="2265127912"/>
                        </a:ext>
                      </a:extLst>
                    </a:gridCol>
                    <a:gridCol w="1727748">
                      <a:extLst>
                        <a:ext uri="{9D8B030D-6E8A-4147-A177-3AD203B41FA5}">
                          <a16:colId xmlns:a16="http://schemas.microsoft.com/office/drawing/2014/main" val="3724840766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dirty="0"/>
                            <a:t>Measurement ID 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2800" marR="72800" marT="36400" marB="36400" anchor="ctr">
                        <a:blipFill>
                          <a:blip r:embed="rId3"/>
                          <a:stretch>
                            <a:fillRect l="-53435" t="-1333" r="-43969" b="-678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dirty="0"/>
                            <a:t>Are the </a:t>
                          </a:r>
                          <a:r>
                            <a:rPr lang="de-CH" sz="1200" dirty="0" err="1"/>
                            <a:t>data</a:t>
                          </a:r>
                          <a:r>
                            <a:rPr lang="de-CH" sz="1200" dirty="0"/>
                            <a:t> ok to </a:t>
                          </a:r>
                          <a:r>
                            <a:rPr lang="de-CH" sz="1200" dirty="0" err="1"/>
                            <a:t>analyse</a:t>
                          </a:r>
                          <a:r>
                            <a:rPr lang="de-CH" sz="1200" dirty="0"/>
                            <a:t>?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4792741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2403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16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0% </a:t>
                          </a:r>
                          <a:r>
                            <a:rPr lang="en-US" sz="1200" b="1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(no transfer)</a:t>
                          </a:r>
                          <a:endParaRPr lang="en-GB" sz="12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dirty="0"/>
                            <a:t>X (resistive sample)</a:t>
                          </a:r>
                          <a:endParaRPr lang="en-GB" sz="1200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8756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2404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16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0% </a:t>
                          </a:r>
                          <a:r>
                            <a:rPr lang="en-US" sz="1200" b="1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(no transfer)</a:t>
                          </a:r>
                          <a:endParaRPr lang="en-GB" sz="12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53873" t="-177632" r="-1408" b="-4921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2110335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2405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17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±0.137%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53873" t="-281333" r="-1408" b="-398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4035463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2406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17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±0.137%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GB" sz="1100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2059560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2407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18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±0.258%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 (but not 9 T, 10 T)</a:t>
                          </a:r>
                          <a:endParaRPr lang="en-GB" sz="1100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7524952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2408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18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±0.258%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GB" sz="1100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068838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2409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19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±0.367%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GB" sz="1200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76114958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CH" sz="1200" b="1" dirty="0"/>
                            <a:t>2410</a:t>
                          </a:r>
                          <a:endParaRPr lang="en-GB" sz="1200" b="1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1200" u="sng" dirty="0"/>
                            <a:t>19 mm</a:t>
                          </a:r>
                          <a:r>
                            <a:rPr lang="de-CH" sz="1200" u="none" dirty="0"/>
                            <a:t>    </a:t>
                          </a:r>
                          <a:r>
                            <a:rPr lang="de-CH" sz="1200" dirty="0"/>
                            <a:t>/   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±0.367%</a:t>
                          </a:r>
                          <a:endParaRPr lang="en-GB" sz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2800" marR="72800" marT="36400" marB="36400"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GB" sz="1200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2688929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75253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0904D-5A1E-560E-B093-19134C2DB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New </a:t>
            </a:r>
            <a:r>
              <a:rPr lang="de-CH" dirty="0" err="1"/>
              <a:t>results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440CB97-5563-E8D9-FAB3-0FA29402EA57}"/>
                  </a:ext>
                </a:extLst>
              </p:cNvPr>
              <p:cNvSpPr txBox="1"/>
              <p:nvPr/>
            </p:nvSpPr>
            <p:spPr>
              <a:xfrm>
                <a:off x="348749" y="717733"/>
                <a:ext cx="8720015" cy="4091547"/>
              </a:xfrm>
              <a:prstGeom prst="rect">
                <a:avLst/>
              </a:prstGeom>
            </p:spPr>
            <p:txBody>
              <a:bodyPr wrap="square" rtlCol="0">
                <a:normAutofit lnSpcReduction="10000"/>
              </a:bodyPr>
              <a:lstStyle/>
              <a:p>
                <a:r>
                  <a:rPr lang="de-CH" sz="2400" dirty="0"/>
                  <a:t>Barrels </a:t>
                </a:r>
                <a:r>
                  <a:rPr lang="de-CH" sz="2400" b="1" dirty="0"/>
                  <a:t>2403-2405</a:t>
                </a:r>
                <a:r>
                  <a:rPr lang="de-CH" sz="2400" dirty="0"/>
                  <a:t> (2x 0%, 1x 0.137%) were remeasured on Thursday and Friday last </a:t>
                </a:r>
                <a:r>
                  <a:rPr lang="de-CH" sz="2400" dirty="0" err="1"/>
                  <a:t>week</a:t>
                </a:r>
                <a:r>
                  <a:rPr lang="de-CH" sz="2400" dirty="0"/>
                  <a:t>.</a:t>
                </a:r>
              </a:p>
              <a:p>
                <a:endParaRPr lang="de-CH" sz="2400" dirty="0"/>
              </a:p>
              <a:p>
                <a:endParaRPr lang="de-CH" sz="2400" dirty="0"/>
              </a:p>
              <a:p>
                <a:r>
                  <a:rPr lang="de-CH" sz="2400" b="1" u="sng" dirty="0" err="1">
                    <a:solidFill>
                      <a:srgbClr val="00B050"/>
                    </a:solidFill>
                  </a:rPr>
                  <a:t>Good</a:t>
                </a:r>
                <a:r>
                  <a:rPr lang="de-CH" sz="2400" b="1" u="sng" dirty="0">
                    <a:solidFill>
                      <a:srgbClr val="00B050"/>
                    </a:solidFill>
                  </a:rPr>
                  <a:t> news:</a:t>
                </a:r>
                <a:r>
                  <a:rPr lang="de-CH" sz="2400" b="1" dirty="0">
                    <a:solidFill>
                      <a:srgbClr val="00B050"/>
                    </a:solidFill>
                  </a:rPr>
                  <a:t> </a:t>
                </a:r>
                <a:r>
                  <a:rPr lang="de-CH" sz="2400" dirty="0">
                    <a:solidFill>
                      <a:srgbClr val="00B050"/>
                    </a:solidFill>
                  </a:rPr>
                  <a:t> </a:t>
                </a:r>
                <a:r>
                  <a:rPr lang="de-CH" sz="2400" dirty="0" err="1"/>
                  <a:t>we</a:t>
                </a:r>
                <a:r>
                  <a:rPr lang="de-CH" sz="2400" dirty="0"/>
                  <a:t> were </a:t>
                </a:r>
                <a:r>
                  <a:rPr lang="de-CH" sz="2400" dirty="0" err="1"/>
                  <a:t>able</a:t>
                </a:r>
                <a:r>
                  <a:rPr lang="de-CH" sz="2400" dirty="0"/>
                  <a:t> to </a:t>
                </a:r>
                <a:r>
                  <a:rPr lang="de-CH" sz="2400" dirty="0" err="1"/>
                  <a:t>get</a:t>
                </a:r>
                <a:r>
                  <a:rPr lang="de-CH" sz="2400" dirty="0"/>
                  <a:t> </a:t>
                </a:r>
                <a:r>
                  <a:rPr lang="de-CH" sz="2400" dirty="0" err="1"/>
                  <a:t>good</a:t>
                </a:r>
                <a:r>
                  <a:rPr lang="de-CH" sz="2400" dirty="0"/>
                  <a:t> 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de-CH" sz="2400" dirty="0"/>
                  <a:t> </a:t>
                </a:r>
                <a:r>
                  <a:rPr lang="de-CH" sz="2400" dirty="0" err="1"/>
                  <a:t>data</a:t>
                </a:r>
                <a:r>
                  <a:rPr lang="de-CH" sz="2400" dirty="0"/>
                  <a:t> </a:t>
                </a:r>
                <a:r>
                  <a:rPr lang="de-CH" sz="2400" dirty="0" err="1"/>
                  <a:t>from</a:t>
                </a:r>
                <a:r>
                  <a:rPr lang="de-CH" sz="2400" dirty="0"/>
                  <a:t> the 0% </a:t>
                </a:r>
                <a:r>
                  <a:rPr lang="de-CH" sz="2400" dirty="0" err="1"/>
                  <a:t>barrels</a:t>
                </a:r>
                <a:r>
                  <a:rPr lang="de-CH" sz="2400" dirty="0"/>
                  <a:t>. The </a:t>
                </a:r>
                <a:r>
                  <a:rPr lang="de-CH" sz="2400" dirty="0" err="1"/>
                  <a:t>extracted</a:t>
                </a:r>
                <a:r>
                  <a:rPr lang="de-CH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24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de-CH" sz="2400" dirty="0"/>
                  <a:t> and 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de-CH" sz="2400" dirty="0"/>
                  <a:t> </a:t>
                </a:r>
                <a:r>
                  <a:rPr lang="de-CH" sz="2400" dirty="0" err="1"/>
                  <a:t>agree</a:t>
                </a:r>
                <a:r>
                  <a:rPr lang="de-CH" sz="2400" dirty="0"/>
                  <a:t> with the </a:t>
                </a:r>
                <a:r>
                  <a:rPr lang="de-CH" sz="2400" dirty="0" err="1"/>
                  <a:t>values</a:t>
                </a:r>
                <a:r>
                  <a:rPr lang="de-CH" sz="2400" dirty="0"/>
                  <a:t> </a:t>
                </a:r>
                <a:r>
                  <a:rPr lang="de-CH" sz="2400" dirty="0" err="1"/>
                  <a:t>from</a:t>
                </a:r>
                <a:r>
                  <a:rPr lang="de-CH" sz="2400" dirty="0"/>
                  <a:t> the Bruker </a:t>
                </a:r>
                <a:r>
                  <a:rPr lang="de-CH" sz="2400" dirty="0" err="1"/>
                  <a:t>datasheet</a:t>
                </a:r>
                <a:r>
                  <a:rPr lang="de-CH" sz="2400" dirty="0"/>
                  <a:t>.</a:t>
                </a:r>
              </a:p>
              <a:p>
                <a:endParaRPr lang="de-CH" sz="2400" dirty="0"/>
              </a:p>
              <a:p>
                <a:endParaRPr lang="de-CH" sz="2400" dirty="0"/>
              </a:p>
              <a:p>
                <a:r>
                  <a:rPr lang="de-CH" sz="2400" b="1" u="sng" dirty="0">
                    <a:solidFill>
                      <a:srgbClr val="FF0000"/>
                    </a:solidFill>
                  </a:rPr>
                  <a:t>Bad news:</a:t>
                </a:r>
                <a:r>
                  <a:rPr lang="de-CH" sz="2400" dirty="0">
                    <a:solidFill>
                      <a:srgbClr val="FF0000"/>
                    </a:solidFill>
                  </a:rPr>
                  <a:t>  </a:t>
                </a:r>
                <a:r>
                  <a:rPr lang="de-CH" sz="2400" dirty="0"/>
                  <a:t>still </a:t>
                </a:r>
                <a:r>
                  <a:rPr lang="de-CH" sz="2400" dirty="0" err="1"/>
                  <a:t>getting</a:t>
                </a:r>
                <a:r>
                  <a:rPr lang="de-CH" sz="2400" dirty="0"/>
                  <a:t> </a:t>
                </a:r>
                <a:r>
                  <a:rPr lang="de-CH" sz="2400" dirty="0" err="1"/>
                  <a:t>bad</a:t>
                </a:r>
                <a:r>
                  <a:rPr lang="de-CH" sz="2400" dirty="0"/>
                  <a:t> </a:t>
                </a:r>
                <a:r>
                  <a:rPr lang="de-CH" sz="2400" dirty="0" err="1"/>
                  <a:t>data</a:t>
                </a:r>
                <a:r>
                  <a:rPr lang="de-CH" sz="2400" dirty="0"/>
                  <a:t> </a:t>
                </a:r>
                <a:r>
                  <a:rPr lang="de-CH" sz="2400" dirty="0" err="1"/>
                  <a:t>from</a:t>
                </a:r>
                <a:r>
                  <a:rPr lang="de-CH" sz="2400" dirty="0"/>
                  <a:t> the 0.137% </a:t>
                </a:r>
                <a:r>
                  <a:rPr lang="de-CH" sz="2400" dirty="0" err="1"/>
                  <a:t>barrel</a:t>
                </a:r>
                <a:r>
                  <a:rPr lang="de-CH" sz="2400" dirty="0"/>
                  <a:t>, and </a:t>
                </a:r>
                <a:r>
                  <a:rPr lang="de-CH" sz="2400" dirty="0" err="1"/>
                  <a:t>we</a:t>
                </a:r>
                <a:r>
                  <a:rPr lang="de-CH" sz="2400" dirty="0"/>
                  <a:t> were not </a:t>
                </a:r>
                <a:r>
                  <a:rPr lang="de-CH" sz="2400" dirty="0" err="1"/>
                  <a:t>able</a:t>
                </a:r>
                <a:r>
                  <a:rPr lang="de-CH" sz="2400" dirty="0"/>
                  <a:t> to </a:t>
                </a:r>
                <a:r>
                  <a:rPr lang="de-CH" sz="2400" dirty="0" err="1"/>
                  <a:t>identify</a:t>
                </a:r>
                <a:r>
                  <a:rPr lang="de-CH" sz="2400" dirty="0"/>
                  <a:t> </a:t>
                </a:r>
                <a:r>
                  <a:rPr lang="de-CH" sz="2400" dirty="0" err="1"/>
                  <a:t>what</a:t>
                </a:r>
                <a:r>
                  <a:rPr lang="de-CH" sz="2400" dirty="0"/>
                  <a:t> </a:t>
                </a:r>
                <a:r>
                  <a:rPr lang="de-CH" sz="2400" dirty="0" err="1"/>
                  <a:t>caused</a:t>
                </a:r>
                <a:r>
                  <a:rPr lang="de-CH" sz="2400" dirty="0"/>
                  <a:t> the </a:t>
                </a:r>
                <a:r>
                  <a:rPr lang="de-CH" sz="2400" dirty="0" err="1"/>
                  <a:t>problem</a:t>
                </a:r>
                <a:r>
                  <a:rPr lang="de-CH" sz="2400" dirty="0"/>
                  <a:t> the </a:t>
                </a:r>
                <a:r>
                  <a:rPr lang="de-CH" sz="2400" dirty="0" err="1"/>
                  <a:t>first</a:t>
                </a:r>
                <a:r>
                  <a:rPr lang="de-CH" sz="2400" dirty="0"/>
                  <a:t> time for the 0% </a:t>
                </a:r>
                <a:r>
                  <a:rPr lang="de-CH" sz="2400" dirty="0" err="1"/>
                  <a:t>barrels</a:t>
                </a:r>
                <a:r>
                  <a:rPr lang="de-CH" sz="2400" dirty="0"/>
                  <a:t>.</a:t>
                </a:r>
                <a:endParaRPr lang="de-CH" sz="2400" b="1" dirty="0">
                  <a:solidFill>
                    <a:srgbClr val="FF0000"/>
                  </a:solidFill>
                </a:endParaRPr>
              </a:p>
              <a:p>
                <a:endParaRPr lang="de-CH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440CB97-5563-E8D9-FAB3-0FA29402EA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749" y="717733"/>
                <a:ext cx="8720015" cy="4091547"/>
              </a:xfrm>
              <a:prstGeom prst="rect">
                <a:avLst/>
              </a:prstGeom>
              <a:blipFill>
                <a:blip r:embed="rId2"/>
                <a:stretch>
                  <a:fillRect l="-1048" t="-1937" r="-1607" b="-238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539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D1D61-1180-5FF1-F3F0-DD865B065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Comparison</a:t>
            </a:r>
            <a:endParaRPr lang="de-CH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5E0EFA1-7561-4443-E599-09B239B086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229523"/>
              </p:ext>
            </p:extLst>
          </p:nvPr>
        </p:nvGraphicFramePr>
        <p:xfrm>
          <a:off x="1332000" y="559591"/>
          <a:ext cx="6480000" cy="4398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63697816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1633350826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1850869372"/>
                    </a:ext>
                  </a:extLst>
                </a:gridCol>
              </a:tblGrid>
              <a:tr h="281577">
                <a:tc>
                  <a:txBody>
                    <a:bodyPr/>
                    <a:lstStyle/>
                    <a:p>
                      <a:pPr algn="ctr"/>
                      <a:r>
                        <a:rPr lang="de-CH" sz="1100" dirty="0"/>
                        <a:t>Barrel ID and strain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100" dirty="0"/>
                        <a:t>First Measurement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100" dirty="0"/>
                        <a:t>Second Measurement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4151452"/>
                  </a:ext>
                </a:extLst>
              </a:tr>
              <a:tr h="1372247"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2403, 0%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6037711"/>
                  </a:ext>
                </a:extLst>
              </a:tr>
              <a:tr h="1372247"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2404, 0%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9783658"/>
                  </a:ext>
                </a:extLst>
              </a:tr>
              <a:tr h="1372247"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2405, ±0.137%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715256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76A2977A-EF9E-84FD-82BA-C403F7EAD7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12" t="9228" r="11152" b="5260"/>
          <a:stretch/>
        </p:blipFill>
        <p:spPr>
          <a:xfrm>
            <a:off x="5932124" y="855398"/>
            <a:ext cx="1637818" cy="13412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D7E0E7-A7F2-3474-9001-B24B969DAD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95" t="9414" r="11405" b="4744"/>
          <a:stretch/>
        </p:blipFill>
        <p:spPr>
          <a:xfrm>
            <a:off x="5932124" y="2231199"/>
            <a:ext cx="1637818" cy="13470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568CD67-1A5E-A6FA-5D96-40D8A6FDA6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10" t="9340" r="11583" b="5148"/>
          <a:stretch/>
        </p:blipFill>
        <p:spPr>
          <a:xfrm>
            <a:off x="3796497" y="852513"/>
            <a:ext cx="1648409" cy="13470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4AA37-A130-FB64-ED1C-1FB3B79CBC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509" t="8766" r="10683" b="4691"/>
          <a:stretch/>
        </p:blipFill>
        <p:spPr>
          <a:xfrm>
            <a:off x="3796496" y="2231199"/>
            <a:ext cx="1648409" cy="13515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38F5AD2-EA65-7A2C-CAD4-ED103E9D208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226" t="8888" r="11155" b="4075"/>
          <a:stretch/>
        </p:blipFill>
        <p:spPr>
          <a:xfrm>
            <a:off x="3796495" y="3614319"/>
            <a:ext cx="1625649" cy="13435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6983FD0-3829-8E7B-846A-3556872CD5F6}"/>
              </a:ext>
            </a:extLst>
          </p:cNvPr>
          <p:cNvSpPr txBox="1"/>
          <p:nvPr/>
        </p:nvSpPr>
        <p:spPr>
          <a:xfrm>
            <a:off x="4572000" y="919641"/>
            <a:ext cx="914400" cy="250505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800" b="1" dirty="0">
                <a:solidFill>
                  <a:srgbClr val="0070C0"/>
                </a:solidFill>
              </a:rPr>
              <a:t>Resistive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588D743-070C-D7DC-CD5C-219DECA1F33E}"/>
                  </a:ext>
                </a:extLst>
              </p:cNvPr>
              <p:cNvSpPr txBox="1"/>
              <p:nvPr/>
            </p:nvSpPr>
            <p:spPr>
              <a:xfrm>
                <a:off x="3969835" y="2521159"/>
                <a:ext cx="914400" cy="250505"/>
              </a:xfrm>
              <a:prstGeom prst="rect">
                <a:avLst/>
              </a:prstGeom>
            </p:spPr>
            <p:txBody>
              <a:bodyPr wrap="square" rtlCol="0">
                <a:noAutofit/>
              </a:bodyPr>
              <a:lstStyle/>
              <a:p>
                <a:r>
                  <a:rPr lang="de-CH" sz="800" b="1" dirty="0">
                    <a:solidFill>
                      <a:srgbClr val="0070C0"/>
                    </a:solidFill>
                  </a:rPr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de-CH" sz="8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𝐂</m:t>
                        </m:r>
                      </m:sub>
                    </m:sSub>
                  </m:oMath>
                </a14:m>
                <a:r>
                  <a:rPr lang="de-CH" sz="800" b="1" dirty="0">
                    <a:solidFill>
                      <a:srgbClr val="0070C0"/>
                    </a:solidFill>
                  </a:rPr>
                  <a:t>, </a:t>
                </a:r>
                <a:r>
                  <a:rPr lang="de-CH" sz="800" b="1" dirty="0" err="1">
                    <a:solidFill>
                      <a:srgbClr val="0070C0"/>
                    </a:solidFill>
                  </a:rPr>
                  <a:t>sudden</a:t>
                </a:r>
                <a:r>
                  <a:rPr lang="de-CH" sz="800" b="1" dirty="0">
                    <a:solidFill>
                      <a:srgbClr val="0070C0"/>
                    </a:solidFill>
                  </a:rPr>
                  <a:t> </a:t>
                </a:r>
                <a:r>
                  <a:rPr lang="de-CH" sz="800" b="1" dirty="0" err="1">
                    <a:solidFill>
                      <a:srgbClr val="0070C0"/>
                    </a:solidFill>
                  </a:rPr>
                  <a:t>transition</a:t>
                </a:r>
                <a:endParaRPr lang="de-CH" sz="8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588D743-070C-D7DC-CD5C-219DECA1F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9835" y="2521159"/>
                <a:ext cx="914400" cy="250505"/>
              </a:xfrm>
              <a:prstGeom prst="rect">
                <a:avLst/>
              </a:prstGeom>
              <a:blipFill>
                <a:blip r:embed="rId7"/>
                <a:stretch>
                  <a:fillRect b="-9024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7546BCE-463B-A9A3-525C-28ED6B37CDC7}"/>
                  </a:ext>
                </a:extLst>
              </p:cNvPr>
              <p:cNvSpPr txBox="1"/>
              <p:nvPr/>
            </p:nvSpPr>
            <p:spPr>
              <a:xfrm>
                <a:off x="4022223" y="3974057"/>
                <a:ext cx="914400" cy="250505"/>
              </a:xfrm>
              <a:prstGeom prst="rect">
                <a:avLst/>
              </a:prstGeom>
            </p:spPr>
            <p:txBody>
              <a:bodyPr wrap="square" rtlCol="0">
                <a:noAutofit/>
              </a:bodyPr>
              <a:lstStyle/>
              <a:p>
                <a:r>
                  <a:rPr lang="de-CH" sz="800" b="1" dirty="0">
                    <a:solidFill>
                      <a:srgbClr val="0070C0"/>
                    </a:solidFill>
                  </a:rPr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de-CH" sz="8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𝐂</m:t>
                        </m:r>
                      </m:sub>
                    </m:sSub>
                  </m:oMath>
                </a14:m>
                <a:r>
                  <a:rPr lang="de-CH" sz="800" b="1" dirty="0">
                    <a:solidFill>
                      <a:srgbClr val="0070C0"/>
                    </a:solidFill>
                  </a:rPr>
                  <a:t>, </a:t>
                </a:r>
                <a:r>
                  <a:rPr lang="de-CH" sz="800" b="1" dirty="0" err="1">
                    <a:solidFill>
                      <a:srgbClr val="0070C0"/>
                    </a:solidFill>
                  </a:rPr>
                  <a:t>sudden</a:t>
                </a:r>
                <a:r>
                  <a:rPr lang="de-CH" sz="800" b="1" dirty="0">
                    <a:solidFill>
                      <a:srgbClr val="0070C0"/>
                    </a:solidFill>
                  </a:rPr>
                  <a:t> </a:t>
                </a:r>
                <a:r>
                  <a:rPr lang="de-CH" sz="800" b="1" dirty="0" err="1">
                    <a:solidFill>
                      <a:srgbClr val="0070C0"/>
                    </a:solidFill>
                  </a:rPr>
                  <a:t>transition</a:t>
                </a:r>
                <a:endParaRPr lang="de-CH" sz="8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7546BCE-463B-A9A3-525C-28ED6B37CD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223" y="3974057"/>
                <a:ext cx="914400" cy="250505"/>
              </a:xfrm>
              <a:prstGeom prst="rect">
                <a:avLst/>
              </a:prstGeom>
              <a:blipFill>
                <a:blip r:embed="rId7"/>
                <a:stretch>
                  <a:fillRect b="-9024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D1642E15-DE4E-414C-7290-A507CD98EC00}"/>
              </a:ext>
            </a:extLst>
          </p:cNvPr>
          <p:cNvSpPr txBox="1"/>
          <p:nvPr/>
        </p:nvSpPr>
        <p:spPr>
          <a:xfrm>
            <a:off x="7817345" y="3771900"/>
            <a:ext cx="1326655" cy="1517658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200" b="1" dirty="0">
                <a:solidFill>
                  <a:srgbClr val="FF0000"/>
                </a:solidFill>
              </a:rPr>
              <a:t>Still </a:t>
            </a:r>
            <a:r>
              <a:rPr lang="de-CH" sz="1200" b="1" dirty="0" err="1">
                <a:solidFill>
                  <a:srgbClr val="FF0000"/>
                </a:solidFill>
              </a:rPr>
              <a:t>transitioning</a:t>
            </a:r>
            <a:r>
              <a:rPr lang="de-CH" sz="1200" b="1" dirty="0">
                <a:solidFill>
                  <a:srgbClr val="FF0000"/>
                </a:solidFill>
              </a:rPr>
              <a:t> </a:t>
            </a:r>
            <a:r>
              <a:rPr lang="de-CH" sz="1200" b="1" dirty="0" err="1">
                <a:solidFill>
                  <a:srgbClr val="FF0000"/>
                </a:solidFill>
              </a:rPr>
              <a:t>early</a:t>
            </a:r>
            <a:r>
              <a:rPr lang="de-CH" sz="1200" b="1" dirty="0">
                <a:solidFill>
                  <a:srgbClr val="FF0000"/>
                </a:solidFill>
              </a:rPr>
              <a:t> at the </a:t>
            </a:r>
            <a:r>
              <a:rPr lang="de-CH" sz="1200" b="1" dirty="0" err="1">
                <a:solidFill>
                  <a:srgbClr val="FF0000"/>
                </a:solidFill>
              </a:rPr>
              <a:t>exact</a:t>
            </a:r>
            <a:r>
              <a:rPr lang="de-CH" sz="1200" b="1" dirty="0">
                <a:solidFill>
                  <a:srgbClr val="FF0000"/>
                </a:solidFill>
              </a:rPr>
              <a:t> same </a:t>
            </a:r>
            <a:r>
              <a:rPr lang="de-CH" sz="1200" b="1" dirty="0" err="1">
                <a:solidFill>
                  <a:srgbClr val="FF0000"/>
                </a:solidFill>
              </a:rPr>
              <a:t>currents</a:t>
            </a:r>
            <a:r>
              <a:rPr lang="de-CH" sz="1200" b="1" dirty="0">
                <a:solidFill>
                  <a:srgbClr val="FF0000"/>
                </a:solidFill>
              </a:rPr>
              <a:t>, to </a:t>
            </a:r>
            <a:r>
              <a:rPr lang="de-CH" sz="1200" b="1" dirty="0" err="1">
                <a:solidFill>
                  <a:srgbClr val="FF0000"/>
                </a:solidFill>
              </a:rPr>
              <a:t>within</a:t>
            </a:r>
            <a:r>
              <a:rPr lang="de-CH" sz="1200" b="1" dirty="0">
                <a:solidFill>
                  <a:srgbClr val="FF0000"/>
                </a:solidFill>
              </a:rPr>
              <a:t> ~1%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69A28F-A38A-034E-BBB3-968F50A0EA8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171" t="8562" r="11534" b="5926"/>
          <a:stretch/>
        </p:blipFill>
        <p:spPr>
          <a:xfrm>
            <a:off x="5932124" y="3559254"/>
            <a:ext cx="1696589" cy="1400643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DB1318EB-987B-05B4-A42E-C73B3FECDF7C}"/>
              </a:ext>
            </a:extLst>
          </p:cNvPr>
          <p:cNvSpPr/>
          <p:nvPr/>
        </p:nvSpPr>
        <p:spPr>
          <a:xfrm>
            <a:off x="7817345" y="855398"/>
            <a:ext cx="262577" cy="2703856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694FB5-4051-E7D2-E8CD-A2CED0657BB5}"/>
              </a:ext>
            </a:extLst>
          </p:cNvPr>
          <p:cNvSpPr txBox="1"/>
          <p:nvPr/>
        </p:nvSpPr>
        <p:spPr>
          <a:xfrm>
            <a:off x="8015667" y="2076689"/>
            <a:ext cx="1172784" cy="1517658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200" b="1" dirty="0">
                <a:solidFill>
                  <a:srgbClr val="00B050"/>
                </a:solidFill>
              </a:rPr>
              <a:t>Setup </a:t>
            </a:r>
            <a:r>
              <a:rPr lang="de-CH" sz="1200" b="1" dirty="0" err="1">
                <a:solidFill>
                  <a:srgbClr val="00B050"/>
                </a:solidFill>
              </a:rPr>
              <a:t>problem</a:t>
            </a:r>
            <a:r>
              <a:rPr lang="de-CH" sz="1200" b="1" dirty="0">
                <a:solidFill>
                  <a:srgbClr val="00B050"/>
                </a:solidFill>
              </a:rPr>
              <a:t> not </a:t>
            </a:r>
            <a:r>
              <a:rPr lang="de-CH" sz="1200" b="1" dirty="0" err="1">
                <a:solidFill>
                  <a:srgbClr val="00B050"/>
                </a:solidFill>
              </a:rPr>
              <a:t>present</a:t>
            </a:r>
            <a:endParaRPr lang="de-CH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285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9D1653F-6BB6-5415-B21A-59CF53D9A2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CH" dirty="0"/>
                  <a:t>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de-CH" b="1" i="0" smtClean="0">
                            <a:latin typeface="Cambria Math" panose="02040503050406030204" pitchFamily="18" charset="0"/>
                          </a:rPr>
                          <m:t>𝐂</m:t>
                        </m:r>
                      </m:sub>
                    </m:sSub>
                    <m:r>
                      <a:rPr lang="de-CH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CH" b="1" i="1" smtClea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de-CH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9D1653F-6BB6-5415-B21A-59CF53D9A2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855" t="-30682" b="-2954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6C97138-450A-35CA-0BA7-FCDA16291F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57" t="7715" r="10281" b="3858"/>
          <a:stretch/>
        </p:blipFill>
        <p:spPr>
          <a:xfrm>
            <a:off x="1697056" y="625509"/>
            <a:ext cx="5456097" cy="434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458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C6690C-5DC1-E65E-6CFF-53B0F21BE79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CH" dirty="0"/>
                  <a:t>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de-CH" b="1" i="0" smtClean="0">
                            <a:latin typeface="Cambria Math" panose="02040503050406030204" pitchFamily="18" charset="0"/>
                          </a:rPr>
                          <m:t>𝐂</m:t>
                        </m:r>
                      </m:sub>
                    </m:sSub>
                    <m:r>
                      <a:rPr lang="de-CH" b="1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CH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  <m:r>
                      <a:rPr lang="de-CH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CH" dirty="0"/>
                  <a:t> and </a:t>
                </a:r>
                <a14:m>
                  <m:oMath xmlns:m="http://schemas.openxmlformats.org/officeDocument/2006/math">
                    <m:r>
                      <a:rPr lang="de-CH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de-CH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  <m:r>
                      <a:rPr lang="de-CH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C6690C-5DC1-E65E-6CFF-53B0F21BE7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855" t="-30682" b="-2954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85C8852-3B11-3D2B-1661-2CD2B868F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019" y="1162050"/>
            <a:ext cx="4054727" cy="31040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45D461-D80D-4231-7BCA-B54E64BA4D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49" t="7033" b="4176"/>
          <a:stretch/>
        </p:blipFill>
        <p:spPr>
          <a:xfrm>
            <a:off x="5232400" y="1358900"/>
            <a:ext cx="3610962" cy="268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8872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A7CB31-E4DC-4063-BDCD-36DC5F1DA1C8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1379</Words>
  <Application>Microsoft Office PowerPoint</Application>
  <PresentationFormat>On-screen Show (16:9)</PresentationFormat>
  <Paragraphs>238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Franklin Gothic Demi Cond</vt:lpstr>
      <vt:lpstr>Wingdings</vt:lpstr>
      <vt:lpstr>Thème Office</vt:lpstr>
      <vt:lpstr>Graph</vt:lpstr>
      <vt:lpstr>Bruker Strand: I_C vs. ε_B Results - Update</vt:lpstr>
      <vt:lpstr>Overview</vt:lpstr>
      <vt:lpstr>Summary of measurements performed </vt:lpstr>
      <vt:lpstr>E-I traces</vt:lpstr>
      <vt:lpstr>Which strand E-I datasets can we fit using the power law?</vt:lpstr>
      <vt:lpstr>New results</vt:lpstr>
      <vt:lpstr>Comparison</vt:lpstr>
      <vt:lpstr>New I_C (B)</vt:lpstr>
      <vt:lpstr>New I_C (ε_B) and n(ε_B)</vt:lpstr>
      <vt:lpstr>Next steps</vt:lpstr>
      <vt:lpstr>Summary</vt:lpstr>
      <vt:lpstr>New I_C (B)- fitting</vt:lpstr>
      <vt:lpstr>New n vs. I_C</vt:lpstr>
      <vt:lpstr>E vs. I fitting</vt:lpstr>
      <vt:lpstr>Appendix: Bending Strain Calculation &amp; Uncertainty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Greenwood Jack</cp:lastModifiedBy>
  <cp:revision>4126</cp:revision>
  <cp:lastPrinted>2024-06-12T13:06:22Z</cp:lastPrinted>
  <dcterms:created xsi:type="dcterms:W3CDTF">2019-04-02T06:24:35Z</dcterms:created>
  <dcterms:modified xsi:type="dcterms:W3CDTF">2024-06-25T07:37:32Z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