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0"/>
  </p:notesMasterIdLst>
  <p:handoutMasterIdLst>
    <p:handoutMasterId r:id="rId21"/>
  </p:handoutMasterIdLst>
  <p:sldIdLst>
    <p:sldId id="256" r:id="rId5"/>
    <p:sldId id="450" r:id="rId6"/>
    <p:sldId id="451" r:id="rId7"/>
    <p:sldId id="459" r:id="rId8"/>
    <p:sldId id="460" r:id="rId9"/>
    <p:sldId id="443" r:id="rId10"/>
    <p:sldId id="461" r:id="rId11"/>
    <p:sldId id="452" r:id="rId12"/>
    <p:sldId id="462" r:id="rId13"/>
    <p:sldId id="466" r:id="rId14"/>
    <p:sldId id="463" r:id="rId15"/>
    <p:sldId id="464" r:id="rId16"/>
    <p:sldId id="465" r:id="rId17"/>
    <p:sldId id="467" r:id="rId18"/>
    <p:sldId id="468" r:id="rId19"/>
  </p:sldIdLst>
  <p:sldSz cx="9144000" cy="5143500" type="screen16x9"/>
  <p:notesSz cx="6797675" cy="9926638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F0D20EF-2724-46F6-80F0-9F79333FA59A}">
          <p14:sldIdLst>
            <p14:sldId id="256"/>
            <p14:sldId id="450"/>
          </p14:sldIdLst>
        </p14:section>
        <p14:section name="EDIPO2 Subsize Coil" id="{5B141C7A-764B-4539-A04D-4729C4BDF067}">
          <p14:sldIdLst>
            <p14:sldId id="451"/>
            <p14:sldId id="459"/>
            <p14:sldId id="460"/>
            <p14:sldId id="443"/>
          </p14:sldIdLst>
        </p14:section>
        <p14:section name="EDIPO2 Straight Sample" id="{9E858401-3DF5-49BA-B84C-431A2C27EC35}">
          <p14:sldIdLst>
            <p14:sldId id="461"/>
            <p14:sldId id="452"/>
            <p14:sldId id="462"/>
            <p14:sldId id="466"/>
            <p14:sldId id="463"/>
            <p14:sldId id="464"/>
            <p14:sldId id="465"/>
            <p14:sldId id="467"/>
            <p14:sldId id="4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A0E4"/>
    <a:srgbClr val="000000"/>
    <a:srgbClr val="91AAE6"/>
    <a:srgbClr val="656565"/>
    <a:srgbClr val="F9DFDF"/>
    <a:srgbClr val="FDF5F5"/>
    <a:srgbClr val="0072BD"/>
    <a:srgbClr val="00B050"/>
    <a:srgbClr val="FFFFFF"/>
    <a:srgbClr val="EAF1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24" autoAdjust="0"/>
    <p:restoredTop sz="96837" autoAdjust="0"/>
  </p:normalViewPr>
  <p:slideViewPr>
    <p:cSldViewPr snapToGrid="0" snapToObjects="1" showGuides="1">
      <p:cViewPr varScale="1">
        <p:scale>
          <a:sx n="165" d="100"/>
          <a:sy n="165" d="100"/>
        </p:scale>
        <p:origin x="120" y="21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1" d="100"/>
          <a:sy n="91" d="100"/>
        </p:scale>
        <p:origin x="19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25.06.2024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25/06/2024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0544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4549654"/>
            <a:ext cx="679837" cy="411480"/>
          </a:xfrm>
          <a:prstGeom prst="rect">
            <a:avLst/>
          </a:prstGeom>
        </p:spPr>
      </p:pic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2121"/>
            <a:ext cx="7844420" cy="533388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6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 txBox="1">
            <a:spLocks/>
          </p:cNvSpPr>
          <p:nvPr userDrawn="1"/>
        </p:nvSpPr>
        <p:spPr>
          <a:xfrm>
            <a:off x="8677275" y="19050"/>
            <a:ext cx="557758" cy="276310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fr-FR"/>
            </a:defPPr>
            <a:lvl1pPr marL="0" algn="ctr" defTabSz="685800" rtl="0" eaLnBrk="1" latinLnBrk="0" hangingPunct="1">
              <a:defRPr sz="7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E1CD7C-2161-7D43-862E-CE4C333CD873}" type="slidenum">
              <a:rPr lang="fr-FR" sz="2400" smtClean="0"/>
              <a:pPr/>
              <a:t>‹#›</a:t>
            </a:fld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540036" y="3097075"/>
            <a:ext cx="3341052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 dirty="0"/>
              <a:t>WPMAG final meeting / New task proposals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269221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7702" y="195263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107414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metalkrafttechnologie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180" y="-900"/>
            <a:ext cx="7731820" cy="5144400"/>
          </a:xfrm>
          <a:prstGeom prst="rect">
            <a:avLst/>
          </a:prstGeo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791" y="968399"/>
            <a:ext cx="4823208" cy="1761349"/>
          </a:xfrm>
        </p:spPr>
        <p:txBody>
          <a:bodyPr>
            <a:noAutofit/>
          </a:bodyPr>
          <a:lstStyle/>
          <a:p>
            <a:pPr>
              <a:lnSpc>
                <a:spcPct val="85000"/>
              </a:lnSpc>
            </a:pPr>
            <a:r>
              <a:rPr lang="de-CH" sz="3200" dirty="0"/>
              <a:t>EDIPO2 </a:t>
            </a:r>
            <a:r>
              <a:rPr lang="de-CH" sz="3200" dirty="0" err="1"/>
              <a:t>Subsize</a:t>
            </a:r>
            <a:r>
              <a:rPr lang="de-CH" sz="3200" dirty="0"/>
              <a:t> Coil and Straight Sample</a:t>
            </a:r>
            <a:r>
              <a:rPr lang="en-US" sz="3200" dirty="0"/>
              <a:t> - </a:t>
            </a:r>
            <a:r>
              <a:rPr lang="en-US" sz="3200" u="sng" dirty="0"/>
              <a:t>Updates</a:t>
            </a:r>
            <a:endParaRPr lang="en-US" sz="3200" i="1" u="sng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AE5AA54-9807-4542-B338-330D2FC673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20791" y="4136400"/>
            <a:ext cx="1440000" cy="1007999"/>
          </a:xfrm>
        </p:spPr>
        <p:txBody>
          <a:bodyPr lIns="90000"/>
          <a:lstStyle/>
          <a:p>
            <a:pPr>
              <a:spcBef>
                <a:spcPts val="1200"/>
              </a:spcBef>
            </a:pPr>
            <a:r>
              <a:rPr lang="en-US" sz="1400" b="1" dirty="0"/>
              <a:t>25.06.2024</a:t>
            </a:r>
            <a:endParaRPr lang="fr-FR" sz="1400" b="1" dirty="0"/>
          </a:p>
        </p:txBody>
      </p:sp>
      <p:sp>
        <p:nvSpPr>
          <p:cNvPr id="6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 txBox="1">
            <a:spLocks/>
          </p:cNvSpPr>
          <p:nvPr/>
        </p:nvSpPr>
        <p:spPr>
          <a:xfrm>
            <a:off x="2880791" y="2729749"/>
            <a:ext cx="1440000" cy="1406650"/>
          </a:xfrm>
          <a:prstGeom prst="rect">
            <a:avLst/>
          </a:prstGeom>
          <a:solidFill>
            <a:schemeClr val="tx1"/>
          </a:solidFill>
        </p:spPr>
        <p:txBody>
          <a:bodyPr vert="horz" lIns="90000" tIns="45720" rIns="91440" bIns="45720" rtlCol="0" anchor="ctr" anchorCtr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2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None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  <a:buClr>
                <a:schemeClr val="bg1"/>
              </a:buClr>
            </a:pPr>
            <a:r>
              <a:rPr lang="en-US" sz="1400" b="1" dirty="0"/>
              <a:t>J. Greenwood</a:t>
            </a:r>
          </a:p>
        </p:txBody>
      </p:sp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40E88-D7DF-A42D-EEE0-139AC2D7E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Straight sample design </a:t>
            </a:r>
            <a:r>
              <a:rPr lang="de-CH" dirty="0" err="1"/>
              <a:t>overview</a:t>
            </a:r>
            <a:endParaRPr lang="de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4B6FD0-56E8-1497-BBB0-BCF71BCAA6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22" t="6371" r="4233"/>
          <a:stretch/>
        </p:blipFill>
        <p:spPr>
          <a:xfrm>
            <a:off x="522026" y="2380786"/>
            <a:ext cx="3755098" cy="27060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7EDEBC-113E-6980-9865-0099CC519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909" y="568767"/>
            <a:ext cx="3619363" cy="33608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0F651C9-BC8E-BB87-19ED-483F94C1B1F5}"/>
              </a:ext>
            </a:extLst>
          </p:cNvPr>
          <p:cNvSpPr txBox="1"/>
          <p:nvPr/>
        </p:nvSpPr>
        <p:spPr>
          <a:xfrm>
            <a:off x="181445" y="441431"/>
            <a:ext cx="4705872" cy="1836125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de-CH" sz="1600" dirty="0" err="1"/>
              <a:t>Designed</a:t>
            </a:r>
            <a:r>
              <a:rPr lang="de-CH" sz="1600" dirty="0"/>
              <a:t> </a:t>
            </a:r>
            <a:r>
              <a:rPr lang="de-CH" sz="1600" dirty="0" err="1"/>
              <a:t>according</a:t>
            </a:r>
            <a:r>
              <a:rPr lang="de-CH" sz="1600" dirty="0"/>
              <a:t> to SULTAN User </a:t>
            </a:r>
            <a:r>
              <a:rPr lang="de-CH" sz="1600" dirty="0" err="1"/>
              <a:t>Spec</a:t>
            </a:r>
            <a:endParaRPr lang="de-CH" sz="1600" dirty="0"/>
          </a:p>
          <a:p>
            <a:endParaRPr lang="de-CH" sz="1600" dirty="0"/>
          </a:p>
          <a:p>
            <a:r>
              <a:rPr lang="de-CH" sz="1600" dirty="0"/>
              <a:t>Cross </a:t>
            </a:r>
            <a:r>
              <a:rPr lang="de-CH" sz="1600" dirty="0" err="1"/>
              <a:t>section</a:t>
            </a:r>
            <a:r>
              <a:rPr lang="de-CH" sz="1600" dirty="0"/>
              <a:t> 92 mm x 142 mm to </a:t>
            </a:r>
            <a:r>
              <a:rPr lang="de-CH" sz="1600" dirty="0" err="1"/>
              <a:t>allow</a:t>
            </a:r>
            <a:r>
              <a:rPr lang="de-CH" sz="1600" dirty="0"/>
              <a:t> 1 mm </a:t>
            </a:r>
            <a:r>
              <a:rPr lang="de-CH" sz="1600" dirty="0" err="1"/>
              <a:t>insertion</a:t>
            </a:r>
            <a:r>
              <a:rPr lang="de-CH" sz="1600" dirty="0"/>
              <a:t> </a:t>
            </a:r>
            <a:r>
              <a:rPr lang="de-CH" sz="1600" dirty="0" err="1"/>
              <a:t>gap</a:t>
            </a:r>
            <a:endParaRPr lang="de-CH" sz="1600" dirty="0"/>
          </a:p>
          <a:p>
            <a:endParaRPr lang="de-CH" sz="1600" dirty="0"/>
          </a:p>
          <a:p>
            <a:r>
              <a:rPr lang="de-CH" sz="1600" dirty="0"/>
              <a:t>The sample is </a:t>
            </a:r>
            <a:r>
              <a:rPr lang="de-CH" sz="1600" dirty="0" err="1"/>
              <a:t>currently</a:t>
            </a:r>
            <a:r>
              <a:rPr lang="de-CH" sz="1600" dirty="0"/>
              <a:t> 3518 mm </a:t>
            </a:r>
            <a:r>
              <a:rPr lang="de-CH" sz="1600" dirty="0" err="1"/>
              <a:t>long</a:t>
            </a:r>
            <a:r>
              <a:rPr lang="de-CH" sz="1600" dirty="0"/>
              <a:t>, </a:t>
            </a:r>
            <a:r>
              <a:rPr lang="de-CH" sz="1600" dirty="0" err="1"/>
              <a:t>from</a:t>
            </a:r>
            <a:r>
              <a:rPr lang="de-CH" sz="1600" dirty="0"/>
              <a:t> top of </a:t>
            </a:r>
            <a:r>
              <a:rPr lang="de-CH" sz="1600" dirty="0" err="1"/>
              <a:t>Cu</a:t>
            </a:r>
            <a:r>
              <a:rPr lang="de-CH" sz="1600" dirty="0"/>
              <a:t> terminal to </a:t>
            </a:r>
            <a:r>
              <a:rPr lang="de-CH" sz="1600" dirty="0" err="1"/>
              <a:t>bottom</a:t>
            </a:r>
            <a:r>
              <a:rPr lang="de-CH" sz="1600" dirty="0"/>
              <a:t> of G10 </a:t>
            </a:r>
            <a:r>
              <a:rPr lang="de-CH" sz="1600" dirty="0" err="1"/>
              <a:t>spacer</a:t>
            </a:r>
            <a:r>
              <a:rPr lang="de-CH" sz="1600" dirty="0"/>
              <a:t> </a:t>
            </a:r>
            <a:r>
              <a:rPr lang="de-CH" sz="1600" dirty="0" err="1"/>
              <a:t>attached</a:t>
            </a:r>
            <a:r>
              <a:rPr lang="de-CH" sz="1600" dirty="0"/>
              <a:t> to the </a:t>
            </a:r>
            <a:r>
              <a:rPr lang="de-CH" sz="1600" dirty="0" err="1"/>
              <a:t>bottom</a:t>
            </a:r>
            <a:r>
              <a:rPr lang="de-CH" sz="1600" dirty="0"/>
              <a:t> </a:t>
            </a:r>
            <a:r>
              <a:rPr lang="de-CH" sz="1600" dirty="0" err="1"/>
              <a:t>joint</a:t>
            </a:r>
            <a:r>
              <a:rPr lang="de-CH" sz="16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C0012A-BF07-2E8E-8909-D5CC3BC64FA9}"/>
              </a:ext>
            </a:extLst>
          </p:cNvPr>
          <p:cNvSpPr txBox="1"/>
          <p:nvPr/>
        </p:nvSpPr>
        <p:spPr>
          <a:xfrm>
            <a:off x="5265088" y="4638355"/>
            <a:ext cx="6118225" cy="896998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de-CH" sz="1800" dirty="0"/>
              <a:t>.</a:t>
            </a:r>
            <a:r>
              <a:rPr lang="de-CH" sz="1800" dirty="0" err="1"/>
              <a:t>stp</a:t>
            </a:r>
            <a:r>
              <a:rPr lang="de-CH" sz="1800" dirty="0"/>
              <a:t> CAD </a:t>
            </a:r>
            <a:r>
              <a:rPr lang="de-CH" sz="1800" dirty="0" err="1"/>
              <a:t>file</a:t>
            </a:r>
            <a:r>
              <a:rPr lang="de-CH" sz="1800" dirty="0"/>
              <a:t> is in </a:t>
            </a:r>
            <a:r>
              <a:rPr lang="de-CH" sz="1800" u="sng" dirty="0"/>
              <a:t>7007/Greenwood</a:t>
            </a:r>
            <a:r>
              <a:rPr lang="de-CH" sz="1800" dirty="0"/>
              <a:t>.</a:t>
            </a:r>
          </a:p>
          <a:p>
            <a:endParaRPr lang="de-CH" sz="1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650CDF-BD2A-2D04-9E38-00C9CA5B2266}"/>
              </a:ext>
            </a:extLst>
          </p:cNvPr>
          <p:cNvSpPr txBox="1"/>
          <p:nvPr/>
        </p:nvSpPr>
        <p:spPr>
          <a:xfrm rot="19341376">
            <a:off x="1816101" y="317826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de-CH" dirty="0"/>
              <a:t>3518 mm</a:t>
            </a:r>
          </a:p>
        </p:txBody>
      </p:sp>
    </p:spTree>
    <p:extLst>
      <p:ext uri="{BB962C8B-B14F-4D97-AF65-F5344CB8AC3E}">
        <p14:creationId xmlns:p14="http://schemas.microsoft.com/office/powerpoint/2010/main" val="2270926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ACAB0-73A4-DAFE-58B9-2BEB87B4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High </a:t>
            </a:r>
            <a:r>
              <a:rPr lang="de-CH" dirty="0" err="1"/>
              <a:t>field</a:t>
            </a:r>
            <a:r>
              <a:rPr lang="de-CH" dirty="0"/>
              <a:t> </a:t>
            </a:r>
            <a:r>
              <a:rPr lang="de-CH" dirty="0" err="1"/>
              <a:t>zone</a:t>
            </a:r>
            <a:r>
              <a:rPr lang="de-CH" dirty="0"/>
              <a:t> </a:t>
            </a:r>
            <a:r>
              <a:rPr lang="de-CH" dirty="0" err="1"/>
              <a:t>cross</a:t>
            </a:r>
            <a:r>
              <a:rPr lang="de-CH" dirty="0"/>
              <a:t> </a:t>
            </a:r>
            <a:r>
              <a:rPr lang="de-CH" dirty="0" err="1"/>
              <a:t>section</a:t>
            </a:r>
            <a:endParaRPr lang="de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728BF3-A3B5-1C04-B29C-A1592300ECBE}"/>
              </a:ext>
            </a:extLst>
          </p:cNvPr>
          <p:cNvSpPr txBox="1"/>
          <p:nvPr/>
        </p:nvSpPr>
        <p:spPr>
          <a:xfrm>
            <a:off x="144779" y="625509"/>
            <a:ext cx="5727554" cy="2468880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de-CH" sz="1800" dirty="0" err="1"/>
              <a:t>Reproduced</a:t>
            </a:r>
            <a:r>
              <a:rPr lang="de-CH" sz="1800" dirty="0"/>
              <a:t> </a:t>
            </a:r>
            <a:r>
              <a:rPr lang="de-CH" sz="1800" dirty="0" err="1"/>
              <a:t>from</a:t>
            </a:r>
            <a:r>
              <a:rPr lang="de-CH" sz="1800" dirty="0"/>
              <a:t> </a:t>
            </a:r>
            <a:r>
              <a:rPr lang="de-CH" sz="1800" dirty="0" err="1"/>
              <a:t>PB’s</a:t>
            </a:r>
            <a:r>
              <a:rPr lang="de-CH" sz="1800" dirty="0"/>
              <a:t> </a:t>
            </a:r>
            <a:r>
              <a:rPr lang="de-CH" sz="1800" dirty="0" err="1"/>
              <a:t>memo</a:t>
            </a:r>
            <a:r>
              <a:rPr lang="de-CH" sz="1800" dirty="0"/>
              <a:t>, </a:t>
            </a:r>
            <a:r>
              <a:rPr lang="de-CH" sz="1800" dirty="0" err="1"/>
              <a:t>dimensions</a:t>
            </a:r>
            <a:r>
              <a:rPr lang="de-CH" sz="1800" dirty="0"/>
              <a:t> are the same</a:t>
            </a:r>
          </a:p>
        </p:txBody>
      </p:sp>
      <p:pic>
        <p:nvPicPr>
          <p:cNvPr id="6" name="Picture 5" descr=":SupportEDIPO.pdf">
            <a:extLst>
              <a:ext uri="{FF2B5EF4-FFF2-40B4-BE49-F238E27FC236}">
                <a16:creationId xmlns:a16="http://schemas.microsoft.com/office/drawing/2014/main" id="{278E955C-BEEA-1E3A-CEC7-5FED6A1E0B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293" t="40275" r="30447" b="12589"/>
          <a:stretch>
            <a:fillRect/>
          </a:stretch>
        </p:blipFill>
        <p:spPr bwMode="auto">
          <a:xfrm>
            <a:off x="-243681" y="1222004"/>
            <a:ext cx="5990046" cy="3744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12282480-DA7B-E99F-4ECD-904DD28A426B}"/>
              </a:ext>
            </a:extLst>
          </p:cNvPr>
          <p:cNvSpPr/>
          <p:nvPr/>
        </p:nvSpPr>
        <p:spPr>
          <a:xfrm>
            <a:off x="4828717" y="2659381"/>
            <a:ext cx="1348740" cy="281940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1C7BA8-8227-EF47-B7F6-B3C0E82A3B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83"/>
          <a:stretch/>
        </p:blipFill>
        <p:spPr>
          <a:xfrm>
            <a:off x="6177457" y="1112521"/>
            <a:ext cx="2821763" cy="337566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4823850-C6D6-9816-66E0-79A60423614F}"/>
              </a:ext>
            </a:extLst>
          </p:cNvPr>
          <p:cNvCxnSpPr>
            <a:cxnSpLocks/>
          </p:cNvCxnSpPr>
          <p:nvPr/>
        </p:nvCxnSpPr>
        <p:spPr>
          <a:xfrm>
            <a:off x="7588338" y="700423"/>
            <a:ext cx="245974" cy="1404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AA8FD18-29D2-2FBA-96DA-DBFB51E65877}"/>
              </a:ext>
            </a:extLst>
          </p:cNvPr>
          <p:cNvSpPr txBox="1"/>
          <p:nvPr/>
        </p:nvSpPr>
        <p:spPr>
          <a:xfrm>
            <a:off x="6177457" y="195502"/>
            <a:ext cx="2621734" cy="914400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de-CH" sz="1400" dirty="0"/>
              <a:t>Teflon </a:t>
            </a:r>
            <a:r>
              <a:rPr lang="de-CH" sz="1400" dirty="0" err="1"/>
              <a:t>channel</a:t>
            </a:r>
            <a:r>
              <a:rPr lang="de-CH" sz="1400" dirty="0"/>
              <a:t>, </a:t>
            </a:r>
            <a:r>
              <a:rPr lang="de-CH" sz="1400" dirty="0" err="1"/>
              <a:t>single</a:t>
            </a:r>
            <a:r>
              <a:rPr lang="de-CH" sz="1400" dirty="0"/>
              <a:t> u-</a:t>
            </a:r>
            <a:r>
              <a:rPr lang="de-CH" sz="1400" dirty="0" err="1"/>
              <a:t>shaped</a:t>
            </a:r>
            <a:r>
              <a:rPr lang="de-CH" sz="1400" dirty="0"/>
              <a:t> </a:t>
            </a:r>
            <a:r>
              <a:rPr lang="de-CH" sz="1400" dirty="0" err="1"/>
              <a:t>piece</a:t>
            </a:r>
            <a:r>
              <a:rPr lang="de-CH" sz="1400" dirty="0"/>
              <a:t> </a:t>
            </a:r>
            <a:r>
              <a:rPr lang="de-CH" sz="1400" dirty="0" err="1"/>
              <a:t>or</a:t>
            </a:r>
            <a:r>
              <a:rPr lang="de-CH" sz="1400" dirty="0"/>
              <a:t> 3 </a:t>
            </a:r>
            <a:r>
              <a:rPr lang="de-CH" sz="1400" dirty="0" err="1"/>
              <a:t>pieces</a:t>
            </a:r>
            <a:endParaRPr lang="de-CH" sz="14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2B85E3-3296-47BF-E78C-85115FAF5AE8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7364478" y="3889612"/>
            <a:ext cx="223860" cy="716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CBD123D-53E5-894C-2984-69ACACE4FBE0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6778063" y="4138136"/>
            <a:ext cx="810275" cy="467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2BB7260-01A6-1355-3A24-9B7D7906472A}"/>
              </a:ext>
            </a:extLst>
          </p:cNvPr>
          <p:cNvSpPr txBox="1"/>
          <p:nvPr/>
        </p:nvSpPr>
        <p:spPr>
          <a:xfrm>
            <a:off x="6061413" y="4605813"/>
            <a:ext cx="3053849" cy="914400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de-CH" sz="1400" dirty="0"/>
              <a:t>Series of 200 mm </a:t>
            </a:r>
            <a:r>
              <a:rPr lang="de-CH" sz="1400" dirty="0" err="1"/>
              <a:t>long</a:t>
            </a:r>
            <a:r>
              <a:rPr lang="de-CH" sz="1400" dirty="0"/>
              <a:t> Ti support </a:t>
            </a:r>
            <a:r>
              <a:rPr lang="de-CH" sz="1400" dirty="0" err="1"/>
              <a:t>plates</a:t>
            </a:r>
            <a:r>
              <a:rPr lang="de-CH" sz="1400" dirty="0"/>
              <a:t> and M10 </a:t>
            </a:r>
            <a:r>
              <a:rPr lang="de-CH" sz="1400" dirty="0" err="1"/>
              <a:t>nuts</a:t>
            </a:r>
            <a:r>
              <a:rPr lang="de-CH" sz="1400" dirty="0"/>
              <a:t> &amp; </a:t>
            </a:r>
            <a:r>
              <a:rPr lang="de-CH" sz="1400" dirty="0" err="1"/>
              <a:t>bolts</a:t>
            </a:r>
            <a:r>
              <a:rPr lang="de-CH" sz="1400" dirty="0"/>
              <a:t> 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2644C04-9E87-3BBD-21F4-74086843A338}"/>
              </a:ext>
            </a:extLst>
          </p:cNvPr>
          <p:cNvCxnSpPr>
            <a:cxnSpLocks/>
          </p:cNvCxnSpPr>
          <p:nvPr/>
        </p:nvCxnSpPr>
        <p:spPr>
          <a:xfrm>
            <a:off x="5920080" y="1475772"/>
            <a:ext cx="356471" cy="280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FBFD7ED-1007-D34F-975F-ED5FFAFAE795}"/>
              </a:ext>
            </a:extLst>
          </p:cNvPr>
          <p:cNvSpPr txBox="1"/>
          <p:nvPr/>
        </p:nvSpPr>
        <p:spPr>
          <a:xfrm>
            <a:off x="5426436" y="989534"/>
            <a:ext cx="1190862" cy="914400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de-CH" sz="1400" dirty="0"/>
              <a:t>G10 sample support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4199316-53FA-F439-66E1-6649D6AB6286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6763872" y="3365659"/>
            <a:ext cx="824466" cy="1240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775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A1EDD-192E-A331-AF6D-791C0BC9C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Upper terminal </a:t>
            </a:r>
            <a:r>
              <a:rPr lang="de-CH" dirty="0" err="1"/>
              <a:t>region</a:t>
            </a:r>
            <a:endParaRPr lang="de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2BD50A-FDF0-291B-30EF-438B4FB4D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259" y="308203"/>
            <a:ext cx="4293902" cy="2550804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DF832FF-1D36-A0C5-FDF6-E186CF91E5CC}"/>
              </a:ext>
            </a:extLst>
          </p:cNvPr>
          <p:cNvCxnSpPr>
            <a:cxnSpLocks/>
          </p:cNvCxnSpPr>
          <p:nvPr/>
        </p:nvCxnSpPr>
        <p:spPr>
          <a:xfrm flipH="1">
            <a:off x="7361727" y="1616763"/>
            <a:ext cx="768350" cy="43180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6FC2E42-D3A2-C3E2-CECC-2C9B39F12053}"/>
              </a:ext>
            </a:extLst>
          </p:cNvPr>
          <p:cNvCxnSpPr>
            <a:cxnSpLocks/>
          </p:cNvCxnSpPr>
          <p:nvPr/>
        </p:nvCxnSpPr>
        <p:spPr>
          <a:xfrm flipV="1">
            <a:off x="5858510" y="757263"/>
            <a:ext cx="669925" cy="40005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8E00350-6E59-3571-CE75-2847DA082640}"/>
              </a:ext>
            </a:extLst>
          </p:cNvPr>
          <p:cNvSpPr txBox="1"/>
          <p:nvPr/>
        </p:nvSpPr>
        <p:spPr>
          <a:xfrm>
            <a:off x="6228956" y="543649"/>
            <a:ext cx="715404" cy="289707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de-CH" sz="1200" b="1" dirty="0">
                <a:solidFill>
                  <a:srgbClr val="00B0F0"/>
                </a:solidFill>
              </a:rPr>
              <a:t>He out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F61F0F-938B-AAE9-491A-9BAF83AA0C26}"/>
              </a:ext>
            </a:extLst>
          </p:cNvPr>
          <p:cNvSpPr txBox="1"/>
          <p:nvPr/>
        </p:nvSpPr>
        <p:spPr>
          <a:xfrm>
            <a:off x="7916323" y="1333866"/>
            <a:ext cx="598958" cy="289707"/>
          </a:xfrm>
          <a:prstGeom prst="rect">
            <a:avLst/>
          </a:prstGeom>
        </p:spPr>
        <p:txBody>
          <a:bodyPr wrap="square" rtlCol="0">
            <a:normAutofit fontScale="92500"/>
          </a:bodyPr>
          <a:lstStyle/>
          <a:p>
            <a:r>
              <a:rPr lang="de-CH" sz="1400" b="1" dirty="0">
                <a:solidFill>
                  <a:srgbClr val="00B0F0"/>
                </a:solidFill>
              </a:rPr>
              <a:t>He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B68E55-44E8-4DF6-A701-8D25EDDB988C}"/>
              </a:ext>
            </a:extLst>
          </p:cNvPr>
          <p:cNvSpPr txBox="1"/>
          <p:nvPr/>
        </p:nvSpPr>
        <p:spPr>
          <a:xfrm>
            <a:off x="603401" y="1623573"/>
            <a:ext cx="3429000" cy="2895493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de-CH" sz="2400" dirty="0" err="1"/>
              <a:t>Cu</a:t>
            </a:r>
            <a:r>
              <a:rPr lang="de-CH" sz="2400" dirty="0"/>
              <a:t> </a:t>
            </a:r>
            <a:r>
              <a:rPr lang="de-CH" sz="2400" dirty="0" err="1"/>
              <a:t>pipes</a:t>
            </a:r>
            <a:r>
              <a:rPr lang="de-CH" sz="2400" dirty="0"/>
              <a:t> </a:t>
            </a:r>
            <a:r>
              <a:rPr lang="de-CH" sz="2400" dirty="0" err="1"/>
              <a:t>enter</a:t>
            </a:r>
            <a:r>
              <a:rPr lang="de-CH" sz="2400" dirty="0"/>
              <a:t> the sample just </a:t>
            </a:r>
            <a:r>
              <a:rPr lang="de-CH" sz="2400" dirty="0" err="1"/>
              <a:t>beyond</a:t>
            </a:r>
            <a:r>
              <a:rPr lang="de-CH" sz="2400" dirty="0"/>
              <a:t> the </a:t>
            </a:r>
            <a:r>
              <a:rPr lang="de-CH" sz="2400" dirty="0" err="1"/>
              <a:t>terminals</a:t>
            </a:r>
            <a:r>
              <a:rPr lang="de-CH" sz="2400" dirty="0"/>
              <a:t>, in the </a:t>
            </a:r>
            <a:r>
              <a:rPr lang="de-CH" sz="2400" dirty="0" err="1"/>
              <a:t>first</a:t>
            </a:r>
            <a:r>
              <a:rPr lang="de-CH" sz="2400" dirty="0"/>
              <a:t> 200 mm Ti </a:t>
            </a:r>
            <a:r>
              <a:rPr lang="de-CH" sz="2400" dirty="0" err="1"/>
              <a:t>section</a:t>
            </a:r>
            <a:endParaRPr lang="de-CH" sz="2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6C7F33A-E6FE-60DD-E25B-F72FC66B37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6208" y="2896674"/>
            <a:ext cx="3179073" cy="2154705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24D7DAE-9CDE-A441-D6CA-C1CB0C428AC1}"/>
              </a:ext>
            </a:extLst>
          </p:cNvPr>
          <p:cNvCxnSpPr/>
          <p:nvPr/>
        </p:nvCxnSpPr>
        <p:spPr>
          <a:xfrm>
            <a:off x="7985919" y="3707605"/>
            <a:ext cx="97631" cy="204788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BA2AA8F-0B2C-765E-8C8D-09F55F546FF9}"/>
              </a:ext>
            </a:extLst>
          </p:cNvPr>
          <p:cNvSpPr txBox="1"/>
          <p:nvPr/>
        </p:nvSpPr>
        <p:spPr>
          <a:xfrm>
            <a:off x="8083550" y="3567364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endParaRPr lang="de-CH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0CC97FD-F088-7927-769C-65A20FC6BA50}"/>
              </a:ext>
            </a:extLst>
          </p:cNvPr>
          <p:cNvSpPr txBox="1"/>
          <p:nvPr/>
        </p:nvSpPr>
        <p:spPr>
          <a:xfrm rot="20052397">
            <a:off x="8155350" y="3413975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de-CH" dirty="0">
                <a:solidFill>
                  <a:srgbClr val="00B0F0"/>
                </a:solidFill>
              </a:rPr>
              <a:t>26.25 mm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15BCE16-20E4-3007-4EB0-2BFC6C310682}"/>
              </a:ext>
            </a:extLst>
          </p:cNvPr>
          <p:cNvCxnSpPr>
            <a:cxnSpLocks/>
          </p:cNvCxnSpPr>
          <p:nvPr/>
        </p:nvCxnSpPr>
        <p:spPr>
          <a:xfrm flipH="1">
            <a:off x="7201284" y="3528516"/>
            <a:ext cx="749067" cy="358177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6F766A9-8B0E-FFCC-3A34-6D6FABDE3D76}"/>
              </a:ext>
            </a:extLst>
          </p:cNvPr>
          <p:cNvSpPr txBox="1"/>
          <p:nvPr/>
        </p:nvSpPr>
        <p:spPr>
          <a:xfrm rot="20052397">
            <a:off x="7190833" y="3429492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de-CH" dirty="0">
                <a:solidFill>
                  <a:srgbClr val="00B0F0"/>
                </a:solidFill>
              </a:rPr>
              <a:t>100 mm</a:t>
            </a:r>
          </a:p>
        </p:txBody>
      </p:sp>
    </p:spTree>
    <p:extLst>
      <p:ext uri="{BB962C8B-B14F-4D97-AF65-F5344CB8AC3E}">
        <p14:creationId xmlns:p14="http://schemas.microsoft.com/office/powerpoint/2010/main" val="124880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F99C-77A3-75F4-0495-BD5F8F0DA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Bottom </a:t>
            </a:r>
            <a:r>
              <a:rPr lang="de-CH" dirty="0" err="1"/>
              <a:t>joint</a:t>
            </a:r>
            <a:r>
              <a:rPr lang="de-CH" dirty="0"/>
              <a:t> </a:t>
            </a:r>
            <a:r>
              <a:rPr lang="de-CH" dirty="0" err="1"/>
              <a:t>region</a:t>
            </a:r>
            <a:endParaRPr lang="de-CH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A3624FB-92CD-91EF-73B1-45D8F772F01A}"/>
              </a:ext>
            </a:extLst>
          </p:cNvPr>
          <p:cNvSpPr txBox="1"/>
          <p:nvPr/>
        </p:nvSpPr>
        <p:spPr>
          <a:xfrm rot="1398498">
            <a:off x="2235555" y="4403678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de-CH" dirty="0">
                <a:solidFill>
                  <a:srgbClr val="00B0F0"/>
                </a:solidFill>
              </a:rPr>
              <a:t>48 mm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01786A9-3B9C-2C7E-D629-4DF6D261FD4A}"/>
              </a:ext>
            </a:extLst>
          </p:cNvPr>
          <p:cNvGrpSpPr/>
          <p:nvPr/>
        </p:nvGrpSpPr>
        <p:grpSpPr>
          <a:xfrm>
            <a:off x="1230716" y="637298"/>
            <a:ext cx="6321935" cy="4370356"/>
            <a:chOff x="2081652" y="1172211"/>
            <a:chExt cx="6321935" cy="437035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EA12F72-25C1-AFA7-1E1E-0A715F90D4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27313" y="1172211"/>
              <a:ext cx="5776274" cy="3728240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8568B577-043E-9C3D-B98A-F261220030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44068" y="2448422"/>
              <a:ext cx="263525" cy="768350"/>
            </a:xfrm>
            <a:prstGeom prst="straightConnector1">
              <a:avLst/>
            </a:prstGeom>
            <a:ln>
              <a:solidFill>
                <a:srgbClr val="00B0F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3AD4DA4-6E41-8EF9-5A6F-D825C55536E1}"/>
                </a:ext>
              </a:extLst>
            </p:cNvPr>
            <p:cNvSpPr txBox="1"/>
            <p:nvPr/>
          </p:nvSpPr>
          <p:spPr>
            <a:xfrm rot="1398498">
              <a:off x="2759792" y="2572467"/>
              <a:ext cx="914400" cy="914400"/>
            </a:xfrm>
            <a:prstGeom prst="rect">
              <a:avLst/>
            </a:prstGeom>
          </p:spPr>
          <p:txBody>
            <a:bodyPr wrap="none" rtlCol="0">
              <a:normAutofit/>
            </a:bodyPr>
            <a:lstStyle/>
            <a:p>
              <a:r>
                <a:rPr lang="de-CH" dirty="0">
                  <a:solidFill>
                    <a:srgbClr val="00B0F0"/>
                  </a:solidFill>
                </a:rPr>
                <a:t>45 mm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7AB9F12-8EB3-707B-7A76-2D77CE9CCC7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93547" y="3193139"/>
              <a:ext cx="691078" cy="31841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04608F4-589D-29D7-5E84-F084930D3E5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65940" y="2428875"/>
              <a:ext cx="682210" cy="314325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63CE874-F43B-4655-9165-3ED5DF102C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63312" y="2072781"/>
              <a:ext cx="1141963" cy="526154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66B8C2-947B-0DC5-6AE7-8597A2C0BE4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60472" y="2907163"/>
              <a:ext cx="1321746" cy="60898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35E4936-0627-48F3-6747-7025B638B1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03659" y="2087728"/>
              <a:ext cx="395836" cy="878918"/>
            </a:xfrm>
            <a:prstGeom prst="straightConnector1">
              <a:avLst/>
            </a:prstGeom>
            <a:ln>
              <a:solidFill>
                <a:srgbClr val="00B0F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B95B65F-FD1C-3A35-202B-434FF5AB386D}"/>
                </a:ext>
              </a:extLst>
            </p:cNvPr>
            <p:cNvSpPr txBox="1"/>
            <p:nvPr/>
          </p:nvSpPr>
          <p:spPr>
            <a:xfrm rot="1398498">
              <a:off x="2081652" y="2264748"/>
              <a:ext cx="914400" cy="914400"/>
            </a:xfrm>
            <a:prstGeom prst="rect">
              <a:avLst/>
            </a:prstGeom>
          </p:spPr>
          <p:txBody>
            <a:bodyPr wrap="none" rtlCol="0">
              <a:normAutofit/>
            </a:bodyPr>
            <a:lstStyle/>
            <a:p>
              <a:r>
                <a:rPr lang="de-CH" dirty="0">
                  <a:solidFill>
                    <a:srgbClr val="00B0F0"/>
                  </a:solidFill>
                </a:rPr>
                <a:t>55 mm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389061B-1884-81C6-A3EC-2525864B54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18369" y="3840956"/>
              <a:ext cx="517912" cy="1302544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335E3B0-DE39-E4BD-8BDD-547F00C7BF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24533" y="3509881"/>
              <a:ext cx="568798" cy="146953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0E765A66-9861-DF0B-C5BD-8B5A30C97B6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17292" y="4757434"/>
              <a:ext cx="752361" cy="307554"/>
            </a:xfrm>
            <a:prstGeom prst="straightConnector1">
              <a:avLst/>
            </a:prstGeom>
            <a:ln>
              <a:solidFill>
                <a:srgbClr val="00B0F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1E18A896-60A9-0775-A208-FB5D5DCED8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54350" y="3748835"/>
              <a:ext cx="401035" cy="100859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910DF7E-9D56-4ADA-2855-D84C21DC96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65940" y="3581843"/>
              <a:ext cx="403065" cy="104135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F8DE25D4-FDAC-EFF1-0863-71158F4BB24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15766" y="4475280"/>
              <a:ext cx="376734" cy="154003"/>
            </a:xfrm>
            <a:prstGeom prst="straightConnector1">
              <a:avLst/>
            </a:prstGeom>
            <a:ln>
              <a:solidFill>
                <a:srgbClr val="00B0F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06BC98B-4582-7136-319C-E64FBA38A5AE}"/>
                </a:ext>
              </a:extLst>
            </p:cNvPr>
            <p:cNvSpPr txBox="1"/>
            <p:nvPr/>
          </p:nvSpPr>
          <p:spPr>
            <a:xfrm rot="1398498">
              <a:off x="3210631" y="4628167"/>
              <a:ext cx="914400" cy="914400"/>
            </a:xfrm>
            <a:prstGeom prst="rect">
              <a:avLst/>
            </a:prstGeom>
          </p:spPr>
          <p:txBody>
            <a:bodyPr wrap="none" rtlCol="0">
              <a:normAutofit/>
            </a:bodyPr>
            <a:lstStyle/>
            <a:p>
              <a:r>
                <a:rPr lang="de-CH" dirty="0">
                  <a:solidFill>
                    <a:srgbClr val="00B0F0"/>
                  </a:solidFill>
                </a:rPr>
                <a:t>25 mm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BE79E16A-CDAD-C3E3-724A-C87A7997AC5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16404" y="3840956"/>
              <a:ext cx="1111761" cy="78223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BFE20DE-18E1-8988-B64B-D39B8D27EE8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50004" y="3516151"/>
              <a:ext cx="1111761" cy="78223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692388B3-847E-E03A-FBEC-B3233E00B9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64514" y="4167190"/>
              <a:ext cx="2209766" cy="276692"/>
            </a:xfrm>
            <a:prstGeom prst="straightConnector1">
              <a:avLst/>
            </a:prstGeom>
            <a:ln>
              <a:solidFill>
                <a:srgbClr val="00B0F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0049FD3-4609-8BF7-11A7-F1808CF2E2D0}"/>
                </a:ext>
              </a:extLst>
            </p:cNvPr>
            <p:cNvSpPr txBox="1"/>
            <p:nvPr/>
          </p:nvSpPr>
          <p:spPr>
            <a:xfrm rot="21209530">
              <a:off x="6460775" y="4255969"/>
              <a:ext cx="914400" cy="914400"/>
            </a:xfrm>
            <a:prstGeom prst="rect">
              <a:avLst/>
            </a:prstGeom>
          </p:spPr>
          <p:txBody>
            <a:bodyPr wrap="none" rtlCol="0">
              <a:normAutofit/>
            </a:bodyPr>
            <a:lstStyle/>
            <a:p>
              <a:r>
                <a:rPr lang="de-CH" dirty="0">
                  <a:solidFill>
                    <a:srgbClr val="00B0F0"/>
                  </a:solidFill>
                </a:rPr>
                <a:t>300 mm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9242BBA-52D5-2C97-F5B6-4F0C3FD3EDF3}"/>
              </a:ext>
            </a:extLst>
          </p:cNvPr>
          <p:cNvSpPr txBox="1"/>
          <p:nvPr/>
        </p:nvSpPr>
        <p:spPr>
          <a:xfrm>
            <a:off x="629924" y="478432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de-CH" dirty="0"/>
              <a:t>(with the G10 </a:t>
            </a:r>
            <a:r>
              <a:rPr lang="de-CH" dirty="0" err="1"/>
              <a:t>spacer</a:t>
            </a:r>
            <a:r>
              <a:rPr lang="de-CH" dirty="0"/>
              <a:t> at the </a:t>
            </a:r>
            <a:r>
              <a:rPr lang="de-CH" dirty="0" err="1"/>
              <a:t>bottom</a:t>
            </a:r>
            <a:r>
              <a:rPr lang="de-CH" dirty="0"/>
              <a:t> </a:t>
            </a:r>
            <a:r>
              <a:rPr lang="de-CH" dirty="0" err="1"/>
              <a:t>removed</a:t>
            </a:r>
            <a:r>
              <a:rPr lang="de-CH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65736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DA6EC-2B18-7B62-224F-C5A6ABB28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Cu</a:t>
            </a:r>
            <a:r>
              <a:rPr lang="de-CH" dirty="0"/>
              <a:t> </a:t>
            </a:r>
            <a:r>
              <a:rPr lang="de-CH" dirty="0" err="1"/>
              <a:t>cooling</a:t>
            </a:r>
            <a:r>
              <a:rPr lang="de-CH" dirty="0"/>
              <a:t> </a:t>
            </a:r>
            <a:r>
              <a:rPr lang="de-CH" dirty="0" err="1"/>
              <a:t>pipes</a:t>
            </a:r>
            <a:endParaRPr lang="de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CD0A6F-C546-6948-400F-276466480223}"/>
              </a:ext>
            </a:extLst>
          </p:cNvPr>
          <p:cNvSpPr txBox="1"/>
          <p:nvPr/>
        </p:nvSpPr>
        <p:spPr>
          <a:xfrm>
            <a:off x="306603" y="1589885"/>
            <a:ext cx="4648200" cy="1021080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de-CH" sz="1600" dirty="0"/>
              <a:t>Possible alternative: </a:t>
            </a:r>
            <a:r>
              <a:rPr lang="de-CH" sz="1600" dirty="0" err="1"/>
              <a:t>Metalkraft</a:t>
            </a:r>
            <a:r>
              <a:rPr lang="de-CH" sz="1600" dirty="0"/>
              <a:t> Technologies, USA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3760C0-94C1-2E8E-00EF-BC43CD3B6E4E}"/>
              </a:ext>
            </a:extLst>
          </p:cNvPr>
          <p:cNvSpPr txBox="1"/>
          <p:nvPr/>
        </p:nvSpPr>
        <p:spPr>
          <a:xfrm>
            <a:off x="1403095" y="2649456"/>
            <a:ext cx="46482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>
                <a:hlinkClick r:id="rId2"/>
              </a:rPr>
              <a:t>https://metalkrafttechnologies.com/</a:t>
            </a:r>
            <a:r>
              <a:rPr lang="de-CH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556630-5BAA-E60E-E64B-771147E0CB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51" y="2961022"/>
            <a:ext cx="6675120" cy="18808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1017CC-D7F3-A42E-8245-64531C5B6B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5951" y="309047"/>
            <a:ext cx="3582770" cy="262900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0D3E2A8-D7E9-2FDE-535C-5D2452ABDFDF}"/>
              </a:ext>
            </a:extLst>
          </p:cNvPr>
          <p:cNvSpPr txBox="1"/>
          <p:nvPr/>
        </p:nvSpPr>
        <p:spPr>
          <a:xfrm>
            <a:off x="377177" y="771956"/>
            <a:ext cx="4648200" cy="914400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de-CH" sz="1600" dirty="0"/>
              <a:t>Very simple design in the CAD </a:t>
            </a:r>
            <a:r>
              <a:rPr lang="de-CH" sz="1600" dirty="0" err="1"/>
              <a:t>model</a:t>
            </a:r>
            <a:r>
              <a:rPr lang="de-CH" sz="1600" dirty="0"/>
              <a:t> for </a:t>
            </a:r>
            <a:r>
              <a:rPr lang="de-CH" sz="1600" dirty="0" err="1"/>
              <a:t>now</a:t>
            </a:r>
            <a:r>
              <a:rPr lang="de-CH" sz="1600" dirty="0"/>
              <a:t>, 3x 7 mm </a:t>
            </a:r>
            <a:r>
              <a:rPr lang="de-CH" sz="1600" dirty="0" err="1"/>
              <a:t>square</a:t>
            </a:r>
            <a:r>
              <a:rPr lang="de-CH" sz="1600" dirty="0"/>
              <a:t> </a:t>
            </a:r>
            <a:r>
              <a:rPr lang="de-CH" sz="1600" dirty="0" err="1"/>
              <a:t>Cu</a:t>
            </a:r>
            <a:r>
              <a:rPr lang="de-CH" sz="1600" dirty="0"/>
              <a:t> </a:t>
            </a:r>
            <a:r>
              <a:rPr lang="de-CH" sz="1600" dirty="0" err="1"/>
              <a:t>pipes</a:t>
            </a:r>
            <a:r>
              <a:rPr lang="de-CH" sz="1600" dirty="0"/>
              <a:t>, </a:t>
            </a:r>
            <a:r>
              <a:rPr lang="de-CH" sz="1600" dirty="0" err="1"/>
              <a:t>treated</a:t>
            </a:r>
            <a:r>
              <a:rPr lang="de-CH" sz="1600" dirty="0"/>
              <a:t> </a:t>
            </a:r>
            <a:r>
              <a:rPr lang="de-CH" sz="1600" dirty="0" err="1"/>
              <a:t>as</a:t>
            </a:r>
            <a:r>
              <a:rPr lang="de-CH" sz="1600" dirty="0"/>
              <a:t> </a:t>
            </a:r>
            <a:r>
              <a:rPr lang="de-CH" sz="1600" dirty="0" err="1"/>
              <a:t>single</a:t>
            </a:r>
            <a:r>
              <a:rPr lang="de-CH" sz="1600" dirty="0"/>
              <a:t> </a:t>
            </a:r>
            <a:r>
              <a:rPr lang="de-CH" sz="1600" dirty="0" err="1"/>
              <a:t>object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737566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79A3D-D821-8234-7EBB-CA95E85C4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Next </a:t>
            </a:r>
            <a:r>
              <a:rPr lang="de-CH" dirty="0" err="1"/>
              <a:t>steps</a:t>
            </a:r>
            <a:endParaRPr lang="de-CH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82C717-D7D0-1286-1750-482E48C1C261}"/>
              </a:ext>
            </a:extLst>
          </p:cNvPr>
          <p:cNvSpPr txBox="1"/>
          <p:nvPr/>
        </p:nvSpPr>
        <p:spPr>
          <a:xfrm>
            <a:off x="437914" y="610938"/>
            <a:ext cx="8311381" cy="4091547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de-CH" sz="2400" dirty="0"/>
              <a:t>Manufacturing &amp; </a:t>
            </a:r>
            <a:r>
              <a:rPr lang="de-CH" sz="2400" dirty="0" err="1"/>
              <a:t>assembly</a:t>
            </a:r>
            <a:r>
              <a:rPr lang="de-CH" sz="2400" dirty="0"/>
              <a:t> </a:t>
            </a:r>
            <a:r>
              <a:rPr lang="de-CH" sz="2400" dirty="0" err="1"/>
              <a:t>tooling</a:t>
            </a:r>
            <a:r>
              <a:rPr lang="de-CH" sz="2400" dirty="0"/>
              <a:t>/</a:t>
            </a:r>
            <a:r>
              <a:rPr lang="de-CH" sz="2400" dirty="0" err="1"/>
              <a:t>jigs</a:t>
            </a:r>
            <a:endParaRPr lang="de-CH" sz="2400" dirty="0"/>
          </a:p>
          <a:p>
            <a:endParaRPr lang="de-CH" sz="2400" dirty="0"/>
          </a:p>
          <a:p>
            <a:endParaRPr lang="de-CH" sz="2400" dirty="0"/>
          </a:p>
          <a:p>
            <a:r>
              <a:rPr lang="de-CH" sz="2400" dirty="0"/>
              <a:t>Performance </a:t>
            </a:r>
            <a:r>
              <a:rPr lang="de-CH" sz="2400" dirty="0" err="1"/>
              <a:t>predictions</a:t>
            </a:r>
            <a:endParaRPr lang="de-CH" sz="2400" dirty="0"/>
          </a:p>
          <a:p>
            <a:endParaRPr lang="de-CH" sz="2400" dirty="0"/>
          </a:p>
          <a:p>
            <a:endParaRPr lang="de-CH" sz="2400" dirty="0"/>
          </a:p>
          <a:p>
            <a:r>
              <a:rPr lang="de-CH" sz="2400" dirty="0"/>
              <a:t>Instrumentation</a:t>
            </a:r>
          </a:p>
          <a:p>
            <a:endParaRPr lang="de-CH" sz="2400" dirty="0"/>
          </a:p>
          <a:p>
            <a:endParaRPr lang="de-CH" sz="2400" dirty="0"/>
          </a:p>
          <a:p>
            <a:r>
              <a:rPr lang="de-CH" sz="2400" dirty="0"/>
              <a:t>SPC </a:t>
            </a:r>
            <a:r>
              <a:rPr lang="de-CH" sz="2400" dirty="0" err="1"/>
              <a:t>workshop</a:t>
            </a:r>
            <a:r>
              <a:rPr lang="de-CH" sz="2400" dirty="0"/>
              <a:t> </a:t>
            </a:r>
            <a:r>
              <a:rPr lang="de-CH" sz="2400" dirty="0" err="1"/>
              <a:t>input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2472658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36E91-B523-8A71-6BF8-1E946E7D1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Overview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F92332-9BAC-BD61-DE2F-BA9ADBA665B4}"/>
              </a:ext>
            </a:extLst>
          </p:cNvPr>
          <p:cNvSpPr txBox="1"/>
          <p:nvPr/>
        </p:nvSpPr>
        <p:spPr>
          <a:xfrm>
            <a:off x="116007" y="905288"/>
            <a:ext cx="9027994" cy="3461657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1800" b="1" dirty="0"/>
              <a:t>EDIPO2 subsize coil update</a:t>
            </a:r>
          </a:p>
          <a:p>
            <a:pPr marL="68580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Implications for sample dimensions with a cable bending radius of 50 mm</a:t>
            </a:r>
          </a:p>
          <a:p>
            <a:pPr marL="68580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Coil current limits with a cable bending radius of 50 mm </a:t>
            </a:r>
          </a:p>
          <a:p>
            <a:pPr marL="68580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Coil displacement estimations</a:t>
            </a:r>
          </a:p>
          <a:p>
            <a:pPr marL="68580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Next steps</a:t>
            </a:r>
          </a:p>
          <a:p>
            <a:pPr marL="68580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dirty="0"/>
          </a:p>
          <a:p>
            <a:endParaRPr lang="en-GB" sz="1800" dirty="0"/>
          </a:p>
          <a:p>
            <a:pPr marL="457200" indent="-457200">
              <a:buFont typeface="+mj-lt"/>
              <a:buAutoNum type="arabicPeriod" startAt="2"/>
            </a:pPr>
            <a:r>
              <a:rPr lang="en-GB" sz="1800" b="1" dirty="0"/>
              <a:t>First look at EDIPO2 straight sample for SULTAN- 3D CAD</a:t>
            </a:r>
          </a:p>
          <a:p>
            <a:pPr marL="800100" lvl="1" indent="-4572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53983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74D98-9775-AAAE-1C76-AD593A0E7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Bending </a:t>
            </a:r>
            <a:r>
              <a:rPr lang="de-CH" dirty="0" err="1"/>
              <a:t>radius</a:t>
            </a:r>
            <a:r>
              <a:rPr lang="de-CH" dirty="0"/>
              <a:t> of 50 mm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A314B6-DF83-6E7B-EB29-7ACE65E51A2F}"/>
              </a:ext>
            </a:extLst>
          </p:cNvPr>
          <p:cNvSpPr txBox="1"/>
          <p:nvPr/>
        </p:nvSpPr>
        <p:spPr>
          <a:xfrm>
            <a:off x="194831" y="709685"/>
            <a:ext cx="3913145" cy="4169390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de-CH" sz="2000" dirty="0"/>
              <a:t>Bending </a:t>
            </a:r>
            <a:r>
              <a:rPr lang="de-CH" sz="2000" dirty="0" err="1"/>
              <a:t>trials</a:t>
            </a:r>
            <a:r>
              <a:rPr lang="de-CH" sz="2000" dirty="0"/>
              <a:t> on the </a:t>
            </a:r>
            <a:r>
              <a:rPr lang="de-CH" sz="2000" dirty="0" err="1"/>
              <a:t>most</a:t>
            </a:r>
            <a:r>
              <a:rPr lang="de-CH" sz="2000" dirty="0"/>
              <a:t> </a:t>
            </a:r>
            <a:r>
              <a:rPr lang="de-CH" sz="2000" dirty="0" err="1"/>
              <a:t>recent</a:t>
            </a:r>
            <a:r>
              <a:rPr lang="de-CH" sz="2000" dirty="0"/>
              <a:t> WST and GREMCO </a:t>
            </a:r>
            <a:r>
              <a:rPr lang="de-CH" sz="2000" dirty="0" err="1"/>
              <a:t>cable</a:t>
            </a:r>
            <a:r>
              <a:rPr lang="de-CH" sz="2000" dirty="0"/>
              <a:t> </a:t>
            </a:r>
            <a:r>
              <a:rPr lang="de-CH" sz="2000" dirty="0" err="1"/>
              <a:t>samples</a:t>
            </a:r>
            <a:r>
              <a:rPr lang="de-CH" sz="2000" dirty="0"/>
              <a:t> have </a:t>
            </a:r>
            <a:r>
              <a:rPr lang="de-CH" sz="2000" dirty="0" err="1"/>
              <a:t>led</a:t>
            </a:r>
            <a:r>
              <a:rPr lang="de-CH" sz="2000" dirty="0"/>
              <a:t> to the </a:t>
            </a:r>
            <a:r>
              <a:rPr lang="de-CH" sz="2000" dirty="0" err="1"/>
              <a:t>minimum</a:t>
            </a:r>
            <a:r>
              <a:rPr lang="de-CH" sz="2000" dirty="0"/>
              <a:t> </a:t>
            </a:r>
            <a:r>
              <a:rPr lang="de-CH" sz="2000" dirty="0" err="1"/>
              <a:t>bend</a:t>
            </a:r>
            <a:r>
              <a:rPr lang="de-CH" sz="2000" dirty="0"/>
              <a:t> </a:t>
            </a:r>
            <a:r>
              <a:rPr lang="de-CH" sz="2000" dirty="0" err="1"/>
              <a:t>radius</a:t>
            </a:r>
            <a:r>
              <a:rPr lang="de-CH" sz="2000" dirty="0"/>
              <a:t> for the </a:t>
            </a:r>
            <a:r>
              <a:rPr lang="de-CH" sz="2000" dirty="0" err="1"/>
              <a:t>cable</a:t>
            </a:r>
            <a:r>
              <a:rPr lang="de-CH" sz="2000" dirty="0"/>
              <a:t> being </a:t>
            </a:r>
            <a:r>
              <a:rPr lang="de-CH" sz="2000" dirty="0" err="1"/>
              <a:t>specified</a:t>
            </a:r>
            <a:r>
              <a:rPr lang="de-CH" sz="2000" dirty="0"/>
              <a:t> </a:t>
            </a:r>
            <a:r>
              <a:rPr lang="de-CH" sz="2000" dirty="0" err="1"/>
              <a:t>as</a:t>
            </a:r>
            <a:r>
              <a:rPr lang="de-CH" sz="2000" dirty="0"/>
              <a:t> </a:t>
            </a:r>
            <a:r>
              <a:rPr lang="de-CH" sz="2000" b="1" dirty="0"/>
              <a:t>50 mm.</a:t>
            </a:r>
          </a:p>
          <a:p>
            <a:endParaRPr lang="de-CH" sz="2000" dirty="0"/>
          </a:p>
          <a:p>
            <a:endParaRPr lang="de-CH" sz="2000" dirty="0"/>
          </a:p>
          <a:p>
            <a:r>
              <a:rPr lang="en-GB" sz="2000" dirty="0"/>
              <a:t>This has implications for the thickness of the coil, its support structure, and the ampere-turns that can be achieved in a SULTAN test.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A8F7B80-DAFF-654E-6443-31F92FF47E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72009"/>
              </p:ext>
            </p:extLst>
          </p:nvPr>
        </p:nvGraphicFramePr>
        <p:xfrm>
          <a:off x="4251277" y="1391491"/>
          <a:ext cx="4697892" cy="2623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5964">
                  <a:extLst>
                    <a:ext uri="{9D8B030D-6E8A-4147-A177-3AD203B41FA5}">
                      <a16:colId xmlns:a16="http://schemas.microsoft.com/office/drawing/2014/main" val="3125084081"/>
                    </a:ext>
                  </a:extLst>
                </a:gridCol>
                <a:gridCol w="1565964">
                  <a:extLst>
                    <a:ext uri="{9D8B030D-6E8A-4147-A177-3AD203B41FA5}">
                      <a16:colId xmlns:a16="http://schemas.microsoft.com/office/drawing/2014/main" val="587238000"/>
                    </a:ext>
                  </a:extLst>
                </a:gridCol>
                <a:gridCol w="1565964">
                  <a:extLst>
                    <a:ext uri="{9D8B030D-6E8A-4147-A177-3AD203B41FA5}">
                      <a16:colId xmlns:a16="http://schemas.microsoft.com/office/drawing/2014/main" val="769414849"/>
                    </a:ext>
                  </a:extLst>
                </a:gridCol>
              </a:tblGrid>
              <a:tr h="963980"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Minimum </a:t>
                      </a:r>
                      <a:r>
                        <a:rPr lang="de-CH" dirty="0" err="1"/>
                        <a:t>Bend</a:t>
                      </a:r>
                      <a:r>
                        <a:rPr lang="de-CH" dirty="0"/>
                        <a:t> Radius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err="1"/>
                        <a:t>Number</a:t>
                      </a:r>
                      <a:r>
                        <a:rPr lang="de-CH" dirty="0"/>
                        <a:t> of </a:t>
                      </a:r>
                      <a:r>
                        <a:rPr lang="de-CH" u="sng" dirty="0" err="1"/>
                        <a:t>Full</a:t>
                      </a:r>
                      <a:r>
                        <a:rPr lang="de-CH" dirty="0"/>
                        <a:t> Turns, </a:t>
                      </a:r>
                      <a:r>
                        <a:rPr lang="de-CH" u="sng" dirty="0"/>
                        <a:t>per Layer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Support Plate </a:t>
                      </a:r>
                      <a:r>
                        <a:rPr lang="de-CH" dirty="0" err="1"/>
                        <a:t>Thickness</a:t>
                      </a:r>
                      <a:r>
                        <a:rPr lang="de-CH" dirty="0"/>
                        <a:t>, per Plate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6738915"/>
                  </a:ext>
                </a:extLst>
              </a:tr>
              <a:tr h="859649"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50 mm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~9.4 mm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6418306"/>
                  </a:ext>
                </a:extLst>
              </a:tr>
              <a:tr h="799758">
                <a:tc vMerge="1">
                  <a:txBody>
                    <a:bodyPr/>
                    <a:lstStyle/>
                    <a:p>
                      <a:pPr algn="ctr"/>
                      <a:endParaRPr lang="de-CH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~5.5 mm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457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551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A545CE4-2E52-CCF5-ECD7-D05F7EC40E5F}"/>
              </a:ext>
            </a:extLst>
          </p:cNvPr>
          <p:cNvSpPr txBox="1"/>
          <p:nvPr/>
        </p:nvSpPr>
        <p:spPr>
          <a:xfrm>
            <a:off x="59294" y="2033420"/>
            <a:ext cx="1184378" cy="2243128"/>
          </a:xfrm>
          <a:prstGeom prst="rect">
            <a:avLst/>
          </a:prstGeom>
          <a:solidFill>
            <a:srgbClr val="84A0E4"/>
          </a:solidFill>
          <a:ln>
            <a:solidFill>
              <a:schemeClr val="tx1"/>
            </a:solidFill>
          </a:ln>
        </p:spPr>
        <p:txBody>
          <a:bodyPr wrap="square" rtlCol="0">
            <a:normAutofit/>
          </a:bodyPr>
          <a:lstStyle/>
          <a:p>
            <a:r>
              <a:rPr lang="de-CH" b="1" dirty="0" err="1">
                <a:solidFill>
                  <a:srgbClr val="000000"/>
                </a:solidFill>
              </a:rPr>
              <a:t>Eq</a:t>
            </a:r>
            <a:r>
              <a:rPr lang="de-CH" b="1" dirty="0">
                <a:solidFill>
                  <a:srgbClr val="000000"/>
                </a:solidFill>
              </a:rPr>
              <a:t>. Stress (MPa)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794896-E112-AFDA-F68B-914F6D703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Implications</a:t>
            </a:r>
            <a:r>
              <a:rPr lang="de-CH" dirty="0"/>
              <a:t> for </a:t>
            </a:r>
            <a:r>
              <a:rPr lang="de-CH" dirty="0" err="1"/>
              <a:t>stresses</a:t>
            </a:r>
            <a:endParaRPr lang="de-CH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84D4D091-B84E-CD04-C8EA-62782618E9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1186"/>
              </p:ext>
            </p:extLst>
          </p:nvPr>
        </p:nvGraphicFramePr>
        <p:xfrm>
          <a:off x="4587923" y="696343"/>
          <a:ext cx="4924697" cy="37689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9802155" imgH="7502333" progId="Origin95.Graph">
                  <p:embed/>
                </p:oleObj>
              </mc:Choice>
              <mc:Fallback>
                <p:oleObj name="Graph" r:id="rId2" imgW="9802155" imgH="7502333" progId="Origin95.Graph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A03B73EE-C7EB-B058-08A9-6585666F55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87923" y="696343"/>
                        <a:ext cx="4924697" cy="37689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2E90970-399E-2770-8831-B318C6C20FFA}"/>
              </a:ext>
            </a:extLst>
          </p:cNvPr>
          <p:cNvSpPr txBox="1"/>
          <p:nvPr/>
        </p:nvSpPr>
        <p:spPr>
          <a:xfrm>
            <a:off x="166507" y="4368800"/>
            <a:ext cx="4706435" cy="774700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de-CH" sz="2000" dirty="0"/>
              <a:t>The design is limited </a:t>
            </a:r>
            <a:r>
              <a:rPr lang="de-CH" sz="2000" dirty="0" err="1"/>
              <a:t>by</a:t>
            </a:r>
            <a:r>
              <a:rPr lang="de-CH" sz="2000" dirty="0"/>
              <a:t> the </a:t>
            </a:r>
            <a:r>
              <a:rPr lang="de-CH" sz="2000" dirty="0" err="1"/>
              <a:t>plates</a:t>
            </a:r>
            <a:endParaRPr lang="de-CH" sz="2000" dirty="0"/>
          </a:p>
          <a:p>
            <a:endParaRPr lang="de-CH" sz="20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29C9021-F8C1-3A29-59EA-33C5E116787E}"/>
              </a:ext>
            </a:extLst>
          </p:cNvPr>
          <p:cNvCxnSpPr>
            <a:cxnSpLocks/>
          </p:cNvCxnSpPr>
          <p:nvPr/>
        </p:nvCxnSpPr>
        <p:spPr>
          <a:xfrm>
            <a:off x="6470650" y="2171817"/>
            <a:ext cx="330200" cy="32385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77F1710-3C96-55D9-D8F9-D77D7DDB9D30}"/>
              </a:ext>
            </a:extLst>
          </p:cNvPr>
          <p:cNvSpPr txBox="1"/>
          <p:nvPr/>
        </p:nvSpPr>
        <p:spPr>
          <a:xfrm>
            <a:off x="5848350" y="1778000"/>
            <a:ext cx="1422400" cy="914400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de-CH" sz="1100" dirty="0">
                <a:solidFill>
                  <a:srgbClr val="00B050"/>
                </a:solidFill>
              </a:rPr>
              <a:t>Peak </a:t>
            </a:r>
            <a:r>
              <a:rPr lang="de-CH" sz="1100" dirty="0" err="1">
                <a:solidFill>
                  <a:srgbClr val="00B050"/>
                </a:solidFill>
              </a:rPr>
              <a:t>coil</a:t>
            </a:r>
            <a:r>
              <a:rPr lang="de-CH" sz="1100" dirty="0">
                <a:solidFill>
                  <a:srgbClr val="00B050"/>
                </a:solidFill>
              </a:rPr>
              <a:t> stress </a:t>
            </a:r>
            <a:r>
              <a:rPr lang="de-CH" sz="1100" dirty="0" err="1">
                <a:solidFill>
                  <a:srgbClr val="00B050"/>
                </a:solidFill>
              </a:rPr>
              <a:t>here</a:t>
            </a:r>
            <a:r>
              <a:rPr lang="de-CH" sz="1100" dirty="0">
                <a:solidFill>
                  <a:srgbClr val="00B050"/>
                </a:solidFill>
              </a:rPr>
              <a:t> is ~110 MPa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D501253-E288-039F-424C-2745FC8819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268" t="3800" r="5792"/>
          <a:stretch/>
        </p:blipFill>
        <p:spPr>
          <a:xfrm>
            <a:off x="1238783" y="2495666"/>
            <a:ext cx="2979228" cy="17808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6D0923-4407-B55B-E94B-A931E95C7F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848" r="88306" b="41589"/>
          <a:stretch/>
        </p:blipFill>
        <p:spPr>
          <a:xfrm>
            <a:off x="49892" y="2495667"/>
            <a:ext cx="1193780" cy="17808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3A9FBD4-5DC0-9978-874D-9BE86FCFA93E}"/>
              </a:ext>
            </a:extLst>
          </p:cNvPr>
          <p:cNvSpPr txBox="1"/>
          <p:nvPr/>
        </p:nvSpPr>
        <p:spPr>
          <a:xfrm>
            <a:off x="1388150" y="2235200"/>
            <a:ext cx="2263148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de-CH" dirty="0"/>
              <a:t>M6 </a:t>
            </a:r>
            <a:r>
              <a:rPr lang="de-CH" dirty="0" err="1"/>
              <a:t>screw</a:t>
            </a:r>
            <a:r>
              <a:rPr lang="de-CH" dirty="0"/>
              <a:t> </a:t>
            </a:r>
            <a:r>
              <a:rPr lang="de-CH" dirty="0" err="1"/>
              <a:t>preload</a:t>
            </a:r>
            <a:r>
              <a:rPr lang="de-CH" dirty="0"/>
              <a:t> = 2 kN per </a:t>
            </a:r>
            <a:r>
              <a:rPr lang="de-CH" dirty="0" err="1"/>
              <a:t>screw</a:t>
            </a:r>
            <a:endParaRPr lang="de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D4455A-A2CC-2BDE-6F66-F4FABF21D5C5}"/>
              </a:ext>
            </a:extLst>
          </p:cNvPr>
          <p:cNvSpPr txBox="1"/>
          <p:nvPr/>
        </p:nvSpPr>
        <p:spPr>
          <a:xfrm>
            <a:off x="49892" y="1116903"/>
            <a:ext cx="4340505" cy="774700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de-CH" sz="2000" dirty="0" err="1"/>
              <a:t>Example</a:t>
            </a:r>
            <a:r>
              <a:rPr lang="de-CH" sz="2000" dirty="0"/>
              <a:t> </a:t>
            </a:r>
            <a:r>
              <a:rPr lang="de-CH" sz="2000" dirty="0" err="1"/>
              <a:t>below</a:t>
            </a:r>
            <a:r>
              <a:rPr lang="de-CH" sz="2000" dirty="0"/>
              <a:t>: 8 kA, 3 </a:t>
            </a:r>
            <a:r>
              <a:rPr lang="de-CH" sz="2000" dirty="0" err="1"/>
              <a:t>full</a:t>
            </a:r>
            <a:r>
              <a:rPr lang="de-CH" sz="2000" dirty="0"/>
              <a:t> </a:t>
            </a:r>
            <a:r>
              <a:rPr lang="de-CH" sz="2000" dirty="0" err="1"/>
              <a:t>turns</a:t>
            </a:r>
            <a:r>
              <a:rPr lang="de-CH" sz="2000" dirty="0"/>
              <a:t> per </a:t>
            </a:r>
            <a:r>
              <a:rPr lang="de-CH" sz="2000" dirty="0" err="1"/>
              <a:t>layer</a:t>
            </a:r>
            <a:endParaRPr lang="de-CH" sz="2000" dirty="0"/>
          </a:p>
          <a:p>
            <a:endParaRPr lang="de-CH" sz="2000" dirty="0"/>
          </a:p>
          <a:p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1199543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96FDC-D5A6-7474-9562-E0D0122D5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Coil </a:t>
            </a:r>
            <a:r>
              <a:rPr lang="de-CH" dirty="0" err="1"/>
              <a:t>movement</a:t>
            </a:r>
            <a:r>
              <a:rPr lang="de-CH" dirty="0"/>
              <a:t>, 3 Turns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46929A10-FC7A-1B93-707A-C7FF69A266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346992"/>
              </p:ext>
            </p:extLst>
          </p:nvPr>
        </p:nvGraphicFramePr>
        <p:xfrm>
          <a:off x="5321635" y="144578"/>
          <a:ext cx="3438677" cy="26316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9802155" imgH="7502333" progId="Origin95.Graph">
                  <p:embed/>
                </p:oleObj>
              </mc:Choice>
              <mc:Fallback>
                <p:oleObj name="Graph" r:id="rId2" imgW="9802155" imgH="7502333" progId="Origin95.Graph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440D97BC-537E-931A-0C2D-82D5429B268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321635" y="144578"/>
                        <a:ext cx="3438677" cy="26316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AC9F290-7ADB-0B59-0214-00ED475839A2}"/>
              </a:ext>
            </a:extLst>
          </p:cNvPr>
          <p:cNvSpPr txBox="1"/>
          <p:nvPr/>
        </p:nvSpPr>
        <p:spPr>
          <a:xfrm>
            <a:off x="247650" y="625509"/>
            <a:ext cx="5073985" cy="1946315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de-CH" sz="1600" dirty="0"/>
              <a:t>Coil </a:t>
            </a:r>
            <a:r>
              <a:rPr lang="de-CH" sz="1600" dirty="0" err="1"/>
              <a:t>movement</a:t>
            </a:r>
            <a:r>
              <a:rPr lang="de-CH" sz="1600" dirty="0"/>
              <a:t> </a:t>
            </a:r>
            <a:r>
              <a:rPr lang="de-CH" sz="1600" dirty="0" err="1"/>
              <a:t>values</a:t>
            </a:r>
            <a:r>
              <a:rPr lang="de-CH" sz="1600" dirty="0"/>
              <a:t> </a:t>
            </a:r>
            <a:r>
              <a:rPr lang="de-CH" sz="1600" dirty="0" err="1"/>
              <a:t>during</a:t>
            </a:r>
            <a:r>
              <a:rPr lang="de-CH" sz="1600" dirty="0"/>
              <a:t> EM </a:t>
            </a:r>
            <a:r>
              <a:rPr lang="de-CH" sz="1600" dirty="0" err="1"/>
              <a:t>loading</a:t>
            </a:r>
            <a:r>
              <a:rPr lang="de-CH" sz="1600" dirty="0"/>
              <a:t> are </a:t>
            </a:r>
            <a:r>
              <a:rPr lang="de-CH" sz="1600" dirty="0" err="1"/>
              <a:t>similar</a:t>
            </a:r>
            <a:r>
              <a:rPr lang="de-CH" sz="1600" dirty="0"/>
              <a:t> to </a:t>
            </a:r>
            <a:r>
              <a:rPr lang="de-CH" sz="1600" dirty="0" err="1"/>
              <a:t>that</a:t>
            </a:r>
            <a:r>
              <a:rPr lang="de-CH" sz="1600" dirty="0"/>
              <a:t> </a:t>
            </a:r>
            <a:r>
              <a:rPr lang="de-CH" sz="1600" dirty="0" err="1"/>
              <a:t>suggested</a:t>
            </a:r>
            <a:r>
              <a:rPr lang="de-CH" sz="1600" dirty="0"/>
              <a:t> </a:t>
            </a:r>
            <a:r>
              <a:rPr lang="de-CH" sz="1600" dirty="0" err="1"/>
              <a:t>by</a:t>
            </a:r>
            <a:r>
              <a:rPr lang="de-CH" sz="1600" dirty="0"/>
              <a:t> ASG for </a:t>
            </a:r>
            <a:r>
              <a:rPr lang="de-CH" sz="1600" dirty="0" err="1"/>
              <a:t>their</a:t>
            </a:r>
            <a:r>
              <a:rPr lang="de-CH" sz="1600" dirty="0"/>
              <a:t> design in the </a:t>
            </a:r>
            <a:r>
              <a:rPr lang="de-CH" sz="1600" dirty="0" err="1"/>
              <a:t>recent</a:t>
            </a:r>
            <a:r>
              <a:rPr lang="de-CH" sz="1600" dirty="0"/>
              <a:t> Zoom </a:t>
            </a:r>
            <a:r>
              <a:rPr lang="de-CH" sz="1600" dirty="0" err="1"/>
              <a:t>meeting</a:t>
            </a:r>
            <a:r>
              <a:rPr lang="de-CH" sz="1600" dirty="0"/>
              <a:t> (~0.3 mm)</a:t>
            </a:r>
          </a:p>
          <a:p>
            <a:endParaRPr lang="de-CH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B7AF6A-3431-CA58-126E-5540C96888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0074" y="2708601"/>
            <a:ext cx="4433886" cy="21836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38A5DD8-8518-84C3-B250-9C6D54873A4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692" t="22531" r="28498" b="23980"/>
          <a:stretch/>
        </p:blipFill>
        <p:spPr>
          <a:xfrm>
            <a:off x="563879" y="2230580"/>
            <a:ext cx="3655867" cy="291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267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FAC8F-5440-1279-EC7B-0C0D7BEC9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Next </a:t>
            </a:r>
            <a:r>
              <a:rPr lang="de-CH" dirty="0" err="1"/>
              <a:t>steps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B5DDBE-E104-E493-E323-D1883F2B85CE}"/>
              </a:ext>
            </a:extLst>
          </p:cNvPr>
          <p:cNvSpPr txBox="1"/>
          <p:nvPr/>
        </p:nvSpPr>
        <p:spPr>
          <a:xfrm>
            <a:off x="266700" y="820344"/>
            <a:ext cx="8724900" cy="4018356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800" dirty="0"/>
              <a:t>Check </a:t>
            </a:r>
            <a:r>
              <a:rPr lang="de-CH" sz="2800" dirty="0" err="1"/>
              <a:t>effects</a:t>
            </a:r>
            <a:r>
              <a:rPr lang="de-CH" sz="2800" dirty="0"/>
              <a:t> of thermal </a:t>
            </a:r>
            <a:r>
              <a:rPr lang="de-CH" sz="2800" dirty="0" err="1"/>
              <a:t>contraction</a:t>
            </a:r>
            <a:r>
              <a:rPr lang="de-CH" sz="2800" dirty="0"/>
              <a:t> </a:t>
            </a:r>
            <a:r>
              <a:rPr lang="de-CH" sz="2800" dirty="0" err="1"/>
              <a:t>during</a:t>
            </a:r>
            <a:r>
              <a:rPr lang="de-CH" sz="2800" dirty="0"/>
              <a:t> </a:t>
            </a:r>
            <a:r>
              <a:rPr lang="de-CH" sz="2800" dirty="0" err="1"/>
              <a:t>cooldown</a:t>
            </a:r>
            <a:r>
              <a:rPr lang="de-CH" sz="2800" dirty="0"/>
              <a:t>, check </a:t>
            </a:r>
            <a:r>
              <a:rPr lang="de-CH" sz="2800" dirty="0" err="1"/>
              <a:t>cooling</a:t>
            </a:r>
            <a:r>
              <a:rPr lang="de-CH" sz="2800" dirty="0"/>
              <a:t> </a:t>
            </a:r>
            <a:r>
              <a:rPr lang="de-CH" sz="2800" dirty="0" err="1"/>
              <a:t>performance</a:t>
            </a:r>
            <a:endParaRPr lang="de-CH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800" dirty="0" err="1">
                <a:effectLst/>
              </a:rPr>
              <a:t>Decision</a:t>
            </a:r>
            <a:r>
              <a:rPr lang="de-CH" sz="2800" dirty="0">
                <a:effectLst/>
              </a:rPr>
              <a:t> on </a:t>
            </a:r>
            <a:r>
              <a:rPr lang="de-CH" sz="2800" dirty="0" err="1">
                <a:effectLst/>
              </a:rPr>
              <a:t>contract</a:t>
            </a:r>
            <a:r>
              <a:rPr lang="de-CH" sz="2800" dirty="0">
                <a:effectLst/>
              </a:rPr>
              <a:t> </a:t>
            </a:r>
            <a:r>
              <a:rPr lang="de-CH" sz="2800" dirty="0" err="1">
                <a:effectLst/>
              </a:rPr>
              <a:t>structure</a:t>
            </a:r>
            <a:r>
              <a:rPr lang="de-CH" sz="2800" dirty="0">
                <a:effectLst/>
              </a:rPr>
              <a:t> for the supplier</a:t>
            </a:r>
            <a:endParaRPr lang="de-CH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800" dirty="0" err="1"/>
              <a:t>If</a:t>
            </a:r>
            <a:r>
              <a:rPr lang="de-CH" sz="2800" dirty="0"/>
              <a:t> </a:t>
            </a:r>
            <a:r>
              <a:rPr lang="de-CH" sz="2800" dirty="0" err="1"/>
              <a:t>no</a:t>
            </a:r>
            <a:r>
              <a:rPr lang="de-CH" sz="2800" dirty="0"/>
              <a:t> </a:t>
            </a:r>
            <a:r>
              <a:rPr lang="de-CH" sz="2800" dirty="0" err="1"/>
              <a:t>further</a:t>
            </a:r>
            <a:r>
              <a:rPr lang="de-CH" sz="2800" dirty="0"/>
              <a:t> </a:t>
            </a:r>
            <a:r>
              <a:rPr lang="de-CH" sz="2800" dirty="0" err="1"/>
              <a:t>major</a:t>
            </a:r>
            <a:r>
              <a:rPr lang="de-CH" sz="2800" dirty="0"/>
              <a:t> design </a:t>
            </a:r>
            <a:r>
              <a:rPr lang="de-CH" sz="2800" dirty="0" err="1"/>
              <a:t>changes</a:t>
            </a:r>
            <a:r>
              <a:rPr lang="de-CH" sz="2800" dirty="0"/>
              <a:t> are </a:t>
            </a:r>
            <a:r>
              <a:rPr lang="de-CH" sz="2800" dirty="0" err="1"/>
              <a:t>anticipated</a:t>
            </a:r>
            <a:r>
              <a:rPr lang="de-CH" sz="2800" dirty="0"/>
              <a:t>, </a:t>
            </a:r>
            <a:r>
              <a:rPr lang="de-CH" sz="2800" dirty="0" err="1"/>
              <a:t>produce</a:t>
            </a:r>
            <a:r>
              <a:rPr lang="de-CH" sz="2800" dirty="0"/>
              <a:t> </a:t>
            </a:r>
            <a:r>
              <a:rPr lang="de-CH" sz="2800" dirty="0" err="1"/>
              <a:t>drawings</a:t>
            </a:r>
            <a:r>
              <a:rPr lang="de-CH" sz="2800" dirty="0"/>
              <a:t> for </a:t>
            </a:r>
            <a:r>
              <a:rPr lang="de-CH" sz="2800" dirty="0" err="1"/>
              <a:t>technical</a:t>
            </a:r>
            <a:r>
              <a:rPr lang="de-CH" sz="2800" dirty="0"/>
              <a:t> </a:t>
            </a:r>
            <a:r>
              <a:rPr lang="de-CH" sz="2800" dirty="0" err="1"/>
              <a:t>specification</a:t>
            </a:r>
            <a:r>
              <a:rPr lang="de-CH" sz="2800" dirty="0"/>
              <a:t>(?)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875253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0396" y="1691075"/>
            <a:ext cx="4823208" cy="1761349"/>
          </a:xfrm>
        </p:spPr>
        <p:txBody>
          <a:bodyPr>
            <a:noAutofit/>
          </a:bodyPr>
          <a:lstStyle/>
          <a:p>
            <a:pPr>
              <a:lnSpc>
                <a:spcPct val="85000"/>
              </a:lnSpc>
            </a:pPr>
            <a:r>
              <a:rPr lang="de-CH" sz="3200" dirty="0"/>
              <a:t>EDIPO2 Straight Sample for SULTAN </a:t>
            </a:r>
            <a:r>
              <a:rPr lang="en-US" sz="3200" dirty="0"/>
              <a:t>- </a:t>
            </a:r>
            <a:r>
              <a:rPr lang="en-US" sz="3200" u="sng" dirty="0"/>
              <a:t>Update</a:t>
            </a:r>
            <a:endParaRPr lang="en-US" sz="3200" i="1" u="sng" dirty="0"/>
          </a:p>
        </p:txBody>
      </p:sp>
    </p:spTree>
    <p:extLst>
      <p:ext uri="{BB962C8B-B14F-4D97-AF65-F5344CB8AC3E}">
        <p14:creationId xmlns:p14="http://schemas.microsoft.com/office/powerpoint/2010/main" val="121261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0904D-5A1E-560E-B093-19134C2DB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EDIPO2 </a:t>
            </a:r>
            <a:r>
              <a:rPr lang="de-CH" dirty="0" err="1"/>
              <a:t>straight</a:t>
            </a:r>
            <a:r>
              <a:rPr lang="de-CH" dirty="0"/>
              <a:t> sample - </a:t>
            </a:r>
            <a:r>
              <a:rPr lang="de-CH" dirty="0" err="1"/>
              <a:t>recap</a:t>
            </a:r>
            <a:endParaRPr lang="de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40CB97-5563-E8D9-FAB3-0FA29402EA57}"/>
              </a:ext>
            </a:extLst>
          </p:cNvPr>
          <p:cNvSpPr txBox="1"/>
          <p:nvPr/>
        </p:nvSpPr>
        <p:spPr>
          <a:xfrm>
            <a:off x="177301" y="625509"/>
            <a:ext cx="3011524" cy="4091547"/>
          </a:xfrm>
          <a:prstGeom prst="rect">
            <a:avLst/>
          </a:prstGeom>
        </p:spPr>
        <p:txBody>
          <a:bodyPr wrap="square" rtlCol="0">
            <a:normAutofit fontScale="92500" lnSpcReduction="10000"/>
          </a:bodyPr>
          <a:lstStyle/>
          <a:p>
            <a:r>
              <a:rPr lang="de-CH" sz="2400" dirty="0" err="1"/>
              <a:t>We</a:t>
            </a:r>
            <a:r>
              <a:rPr lang="de-CH" sz="2400" dirty="0"/>
              <a:t> have acquired ~32.5 km of Bruker RRP strand for EDIPO2 </a:t>
            </a:r>
            <a:r>
              <a:rPr lang="de-CH" sz="2400" dirty="0" err="1"/>
              <a:t>cable</a:t>
            </a:r>
            <a:r>
              <a:rPr lang="de-CH" sz="2400" dirty="0"/>
              <a:t> </a:t>
            </a:r>
            <a:r>
              <a:rPr lang="de-CH" sz="2400" dirty="0" err="1"/>
              <a:t>prototyping</a:t>
            </a:r>
            <a:r>
              <a:rPr lang="de-CH" sz="2400" dirty="0"/>
              <a:t>.</a:t>
            </a:r>
          </a:p>
          <a:p>
            <a:endParaRPr lang="de-CH" sz="2400" b="1" dirty="0">
              <a:solidFill>
                <a:srgbClr val="FF0000"/>
              </a:solidFill>
            </a:endParaRPr>
          </a:p>
          <a:p>
            <a:endParaRPr lang="de-CH" sz="2400" b="1" dirty="0">
              <a:solidFill>
                <a:srgbClr val="FF0000"/>
              </a:solidFill>
            </a:endParaRPr>
          </a:p>
          <a:p>
            <a:r>
              <a:rPr lang="de-CH" sz="2400" dirty="0"/>
              <a:t>A </a:t>
            </a:r>
            <a:r>
              <a:rPr lang="de-CH" sz="2400" dirty="0" err="1"/>
              <a:t>straight</a:t>
            </a:r>
            <a:r>
              <a:rPr lang="de-CH" sz="2400" dirty="0"/>
              <a:t> sample test is </a:t>
            </a:r>
            <a:r>
              <a:rPr lang="de-CH" sz="2400" dirty="0" err="1"/>
              <a:t>needed</a:t>
            </a:r>
            <a:r>
              <a:rPr lang="de-CH" sz="2400" dirty="0"/>
              <a:t> to </a:t>
            </a:r>
            <a:r>
              <a:rPr lang="de-CH" sz="2400" dirty="0" err="1"/>
              <a:t>confirm</a:t>
            </a:r>
            <a:r>
              <a:rPr lang="de-CH" sz="2400" dirty="0"/>
              <a:t> </a:t>
            </a:r>
            <a:r>
              <a:rPr lang="de-CH" sz="2400" dirty="0" err="1"/>
              <a:t>that</a:t>
            </a:r>
            <a:r>
              <a:rPr lang="de-CH" sz="2400" dirty="0"/>
              <a:t> the </a:t>
            </a:r>
            <a:r>
              <a:rPr lang="de-CH" sz="2400" dirty="0" err="1"/>
              <a:t>average</a:t>
            </a:r>
            <a:r>
              <a:rPr lang="de-CH" sz="2400" dirty="0"/>
              <a:t> strand </a:t>
            </a:r>
            <a:r>
              <a:rPr lang="de-CH" sz="2400" dirty="0" err="1"/>
              <a:t>performance</a:t>
            </a:r>
            <a:r>
              <a:rPr lang="de-CH" sz="2400" dirty="0"/>
              <a:t> is </a:t>
            </a:r>
            <a:r>
              <a:rPr lang="de-CH" sz="2400" dirty="0" err="1"/>
              <a:t>retained</a:t>
            </a:r>
            <a:r>
              <a:rPr lang="de-CH" sz="2400" dirty="0"/>
              <a:t> in the </a:t>
            </a:r>
            <a:r>
              <a:rPr lang="de-CH" sz="2400" dirty="0" err="1"/>
              <a:t>cable</a:t>
            </a:r>
            <a:r>
              <a:rPr lang="de-CH" sz="2400" dirty="0"/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CB382E-A5C7-A99C-EBC2-45DA4B793D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739" t="1157" r="2069" b="4022"/>
          <a:stretch/>
        </p:blipFill>
        <p:spPr>
          <a:xfrm>
            <a:off x="3267981" y="2626148"/>
            <a:ext cx="5876019" cy="23994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703EC88-5E7E-1D49-42E1-6D352D8D56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818" y="427041"/>
            <a:ext cx="1213656" cy="1096373"/>
          </a:xfrm>
          <a:prstGeom prst="rect">
            <a:avLst/>
          </a:prstGeom>
        </p:spPr>
      </p:pic>
      <p:pic>
        <p:nvPicPr>
          <p:cNvPr id="6" name="Picture 5" descr="A number of brown circles&#10;&#10;Description automatically generated with medium confidence">
            <a:extLst>
              <a:ext uri="{FF2B5EF4-FFF2-40B4-BE49-F238E27FC236}">
                <a16:creationId xmlns:a16="http://schemas.microsoft.com/office/drawing/2014/main" id="{334E4FE5-E365-7382-088B-6C64B7B67B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2511" y="1577812"/>
            <a:ext cx="3784772" cy="993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39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0904D-5A1E-560E-B093-19134C2DB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R&amp;W u-</a:t>
            </a:r>
            <a:r>
              <a:rPr lang="de-CH" dirty="0" err="1"/>
              <a:t>bend</a:t>
            </a:r>
            <a:r>
              <a:rPr lang="de-CH" dirty="0"/>
              <a:t> vs. </a:t>
            </a:r>
            <a:r>
              <a:rPr lang="de-CH" dirty="0" err="1"/>
              <a:t>two</a:t>
            </a:r>
            <a:r>
              <a:rPr lang="de-CH" dirty="0"/>
              <a:t> </a:t>
            </a:r>
            <a:r>
              <a:rPr lang="de-CH" dirty="0" err="1"/>
              <a:t>straight</a:t>
            </a:r>
            <a:r>
              <a:rPr lang="de-CH" dirty="0"/>
              <a:t> </a:t>
            </a:r>
            <a:r>
              <a:rPr lang="de-CH" dirty="0" err="1"/>
              <a:t>sections</a:t>
            </a:r>
            <a:r>
              <a:rPr lang="de-CH" dirty="0"/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40CB97-5563-E8D9-FAB3-0FA29402EA57}"/>
              </a:ext>
            </a:extLst>
          </p:cNvPr>
          <p:cNvSpPr txBox="1"/>
          <p:nvPr/>
        </p:nvSpPr>
        <p:spPr>
          <a:xfrm>
            <a:off x="177299" y="625509"/>
            <a:ext cx="8966701" cy="4091547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de-CH" sz="2000" dirty="0"/>
              <a:t>For R&amp;W, the HT is </a:t>
            </a:r>
            <a:r>
              <a:rPr lang="de-CH" sz="2000" dirty="0" err="1"/>
              <a:t>performed</a:t>
            </a:r>
            <a:r>
              <a:rPr lang="de-CH" sz="2000" dirty="0"/>
              <a:t> at an intermediate bending </a:t>
            </a:r>
            <a:r>
              <a:rPr lang="de-CH" sz="2000" dirty="0" err="1"/>
              <a:t>radius</a:t>
            </a:r>
            <a:r>
              <a:rPr lang="de-CH" sz="2000" dirty="0"/>
              <a:t>, </a:t>
            </a:r>
            <a:r>
              <a:rPr lang="de-CH" sz="2000" dirty="0" err="1"/>
              <a:t>between</a:t>
            </a:r>
            <a:r>
              <a:rPr lang="de-CH" sz="2000" dirty="0"/>
              <a:t> </a:t>
            </a:r>
            <a:r>
              <a:rPr lang="de-CH" sz="2000" dirty="0" err="1"/>
              <a:t>straight</a:t>
            </a:r>
            <a:r>
              <a:rPr lang="de-CH" sz="2000" dirty="0"/>
              <a:t> and the </a:t>
            </a:r>
            <a:r>
              <a:rPr lang="de-CH" sz="2000" dirty="0" err="1"/>
              <a:t>smallest</a:t>
            </a:r>
            <a:r>
              <a:rPr lang="de-CH" sz="2000" dirty="0"/>
              <a:t> </a:t>
            </a:r>
            <a:r>
              <a:rPr lang="de-CH" sz="2000" dirty="0" err="1"/>
              <a:t>radius</a:t>
            </a:r>
            <a:r>
              <a:rPr lang="de-CH" sz="2000" dirty="0"/>
              <a:t> in the </a:t>
            </a:r>
            <a:r>
              <a:rPr lang="de-CH" sz="2000" dirty="0" err="1"/>
              <a:t>winding</a:t>
            </a:r>
            <a:r>
              <a:rPr lang="de-CH" sz="2000" dirty="0"/>
              <a:t> (80 mm).</a:t>
            </a:r>
          </a:p>
          <a:p>
            <a:endParaRPr lang="de-CH" sz="2000" dirty="0"/>
          </a:p>
          <a:p>
            <a:r>
              <a:rPr lang="de-CH" sz="2000" dirty="0"/>
              <a:t>To </a:t>
            </a:r>
            <a:r>
              <a:rPr lang="de-CH" sz="2000" dirty="0" err="1"/>
              <a:t>adapt</a:t>
            </a:r>
            <a:r>
              <a:rPr lang="de-CH" sz="2000" dirty="0"/>
              <a:t> a R&amp;W U-</a:t>
            </a:r>
            <a:r>
              <a:rPr lang="de-CH" sz="2000" dirty="0" err="1"/>
              <a:t>bend</a:t>
            </a:r>
            <a:r>
              <a:rPr lang="de-CH" sz="2000" dirty="0"/>
              <a:t> sample to </a:t>
            </a:r>
            <a:r>
              <a:rPr lang="de-CH" sz="2000" dirty="0" err="1"/>
              <a:t>SPC’s</a:t>
            </a:r>
            <a:r>
              <a:rPr lang="de-CH" sz="2000" dirty="0"/>
              <a:t> </a:t>
            </a:r>
            <a:r>
              <a:rPr lang="de-CH" sz="2000" dirty="0" err="1"/>
              <a:t>furnace</a:t>
            </a:r>
            <a:r>
              <a:rPr lang="de-CH" sz="2000" dirty="0"/>
              <a:t> </a:t>
            </a:r>
            <a:r>
              <a:rPr lang="de-CH" sz="2000" b="1" i="1" dirty="0"/>
              <a:t>and</a:t>
            </a:r>
            <a:r>
              <a:rPr lang="de-CH" sz="2000" dirty="0"/>
              <a:t> the SULTAN test </a:t>
            </a:r>
            <a:r>
              <a:rPr lang="de-CH" sz="2000" dirty="0" err="1"/>
              <a:t>well</a:t>
            </a:r>
            <a:r>
              <a:rPr lang="de-CH" sz="2000" dirty="0"/>
              <a:t>, i.e., </a:t>
            </a:r>
            <a:r>
              <a:rPr lang="az-Cyrl-AZ" sz="2000" i="1" dirty="0"/>
              <a:t>Ф</a:t>
            </a:r>
            <a:r>
              <a:rPr lang="de-CH" sz="2000" dirty="0"/>
              <a:t> = 190 mm </a:t>
            </a:r>
            <a:r>
              <a:rPr lang="de-CH" sz="2000" dirty="0" err="1"/>
              <a:t>heat</a:t>
            </a:r>
            <a:r>
              <a:rPr lang="de-CH" sz="2000" dirty="0"/>
              <a:t> </a:t>
            </a:r>
            <a:r>
              <a:rPr lang="de-CH" sz="2000" dirty="0" err="1"/>
              <a:t>treatment</a:t>
            </a:r>
            <a:r>
              <a:rPr lang="de-CH" sz="2000" dirty="0"/>
              <a:t> and u-</a:t>
            </a:r>
            <a:r>
              <a:rPr lang="de-CH" sz="2000" dirty="0" err="1"/>
              <a:t>bend</a:t>
            </a:r>
            <a:r>
              <a:rPr lang="de-CH" sz="2000" dirty="0"/>
              <a:t> 60 mm </a:t>
            </a:r>
            <a:r>
              <a:rPr lang="de-CH" sz="2000" dirty="0" err="1"/>
              <a:t>radius</a:t>
            </a:r>
            <a:r>
              <a:rPr lang="de-CH" sz="2000" dirty="0"/>
              <a:t>, the strain </a:t>
            </a:r>
            <a:r>
              <a:rPr lang="de-CH" sz="2000" dirty="0" err="1"/>
              <a:t>would</a:t>
            </a:r>
            <a:r>
              <a:rPr lang="de-CH" sz="2000" dirty="0"/>
              <a:t> be:</a:t>
            </a:r>
          </a:p>
          <a:p>
            <a:endParaRPr lang="de-CH" sz="20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000" dirty="0"/>
              <a:t>Straight </a:t>
            </a:r>
            <a:r>
              <a:rPr lang="de-CH" sz="2000" dirty="0" err="1"/>
              <a:t>section</a:t>
            </a:r>
            <a:r>
              <a:rPr lang="de-CH" sz="2000" dirty="0"/>
              <a:t>: 1.8%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000" dirty="0"/>
              <a:t>Bent </a:t>
            </a:r>
            <a:r>
              <a:rPr lang="de-CH" sz="2000" dirty="0" err="1"/>
              <a:t>section</a:t>
            </a:r>
            <a:r>
              <a:rPr lang="de-CH" sz="2000" dirty="0"/>
              <a:t>: 1%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000" dirty="0"/>
          </a:p>
          <a:p>
            <a:r>
              <a:rPr lang="de-CH" sz="2000" dirty="0"/>
              <a:t>Experiment loses </a:t>
            </a:r>
            <a:r>
              <a:rPr lang="de-CH" sz="2000" dirty="0" err="1"/>
              <a:t>relevance</a:t>
            </a:r>
            <a:r>
              <a:rPr lang="de-CH" sz="2000" dirty="0"/>
              <a:t> -&gt; </a:t>
            </a:r>
            <a:r>
              <a:rPr lang="de-CH" sz="2000" dirty="0" err="1"/>
              <a:t>react</a:t>
            </a:r>
            <a:r>
              <a:rPr lang="de-CH" sz="2000" dirty="0"/>
              <a:t> 2 </a:t>
            </a:r>
            <a:r>
              <a:rPr lang="de-CH" sz="2000" dirty="0" err="1"/>
              <a:t>straight</a:t>
            </a:r>
            <a:r>
              <a:rPr lang="de-CH" sz="2000" dirty="0"/>
              <a:t> </a:t>
            </a:r>
            <a:r>
              <a:rPr lang="de-CH" sz="2000" dirty="0" err="1"/>
              <a:t>sections</a:t>
            </a:r>
            <a:r>
              <a:rPr lang="de-CH" sz="2000" dirty="0"/>
              <a:t> (+ 2 </a:t>
            </a:r>
            <a:r>
              <a:rPr lang="de-CH" sz="2000" dirty="0" err="1"/>
              <a:t>spares</a:t>
            </a:r>
            <a:r>
              <a:rPr lang="de-CH" sz="2000" dirty="0"/>
              <a:t>) and </a:t>
            </a:r>
            <a:r>
              <a:rPr lang="de-CH" sz="2000" dirty="0" err="1"/>
              <a:t>include</a:t>
            </a:r>
            <a:r>
              <a:rPr lang="de-CH" sz="2000" dirty="0"/>
              <a:t> a </a:t>
            </a:r>
            <a:r>
              <a:rPr lang="de-CH" sz="2000" dirty="0" err="1"/>
              <a:t>bottom</a:t>
            </a:r>
            <a:r>
              <a:rPr lang="de-CH" sz="2000" dirty="0"/>
              <a:t> </a:t>
            </a:r>
            <a:r>
              <a:rPr lang="de-CH" sz="2000" dirty="0" err="1"/>
              <a:t>joint</a:t>
            </a:r>
            <a:r>
              <a:rPr lang="de-CH" sz="2000" dirty="0"/>
              <a:t> in the sample.</a:t>
            </a:r>
          </a:p>
          <a:p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12665900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0070C0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ADDCDA-3DFF-476E-AE9E-38C4DA62B471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9A7CB31-E4DC-4063-BDCD-36DC5F1DA1C8}">
  <ds:schemaRefs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0</TotalTime>
  <Words>602</Words>
  <Application>Microsoft Office PowerPoint</Application>
  <PresentationFormat>On-screen Show (16:9)</PresentationFormat>
  <Paragraphs>99</Paragraphs>
  <Slides>15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Franklin Gothic Demi Cond</vt:lpstr>
      <vt:lpstr>Wingdings</vt:lpstr>
      <vt:lpstr>Thème Office</vt:lpstr>
      <vt:lpstr>Graph</vt:lpstr>
      <vt:lpstr>EDIPO2 Subsize Coil and Straight Sample - Updates</vt:lpstr>
      <vt:lpstr>Overview</vt:lpstr>
      <vt:lpstr>Bending radius of 50 mm</vt:lpstr>
      <vt:lpstr>Implications for stresses</vt:lpstr>
      <vt:lpstr>Coil movement, 3 Turns</vt:lpstr>
      <vt:lpstr>Next steps</vt:lpstr>
      <vt:lpstr>EDIPO2 Straight Sample for SULTAN - Update</vt:lpstr>
      <vt:lpstr>EDIPO2 straight sample - recap</vt:lpstr>
      <vt:lpstr>R&amp;W u-bend vs. two straight sections?</vt:lpstr>
      <vt:lpstr>Straight sample design overview</vt:lpstr>
      <vt:lpstr>High field zone cross section</vt:lpstr>
      <vt:lpstr>Upper terminal region</vt:lpstr>
      <vt:lpstr>Bottom joint region</vt:lpstr>
      <vt:lpstr>Cu cooling pipes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EPFL</dc:title>
  <dc:creator>Utilisateur Microsoft Office</dc:creator>
  <cp:lastModifiedBy>Greenwood Jack</cp:lastModifiedBy>
  <cp:revision>4317</cp:revision>
  <cp:lastPrinted>2024-06-12T13:06:22Z</cp:lastPrinted>
  <dcterms:created xsi:type="dcterms:W3CDTF">2019-04-02T06:24:35Z</dcterms:created>
  <dcterms:modified xsi:type="dcterms:W3CDTF">2024-06-25T07:34:10Z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  <property fmtid="{D5CDD505-2E9C-101B-9397-08002B2CF9AE}" pid="3" name="EPFLUsage">
    <vt:lpwstr>1;#Public|bed90794-060d-40e3-8efd-fc84c2f09e8f</vt:lpwstr>
  </property>
</Properties>
</file>