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23"/>
  </p:notesMasterIdLst>
  <p:handoutMasterIdLst>
    <p:handoutMasterId r:id="rId24"/>
  </p:handoutMasterIdLst>
  <p:sldIdLst>
    <p:sldId id="493" r:id="rId5"/>
    <p:sldId id="494" r:id="rId6"/>
    <p:sldId id="495" r:id="rId7"/>
    <p:sldId id="499" r:id="rId8"/>
    <p:sldId id="496" r:id="rId9"/>
    <p:sldId id="497" r:id="rId10"/>
    <p:sldId id="500" r:id="rId11"/>
    <p:sldId id="498" r:id="rId12"/>
    <p:sldId id="512" r:id="rId13"/>
    <p:sldId id="502" r:id="rId14"/>
    <p:sldId id="501" r:id="rId15"/>
    <p:sldId id="509" r:id="rId16"/>
    <p:sldId id="505" r:id="rId17"/>
    <p:sldId id="508" r:id="rId18"/>
    <p:sldId id="510" r:id="rId19"/>
    <p:sldId id="506" r:id="rId20"/>
    <p:sldId id="511" r:id="rId21"/>
    <p:sldId id="507" r:id="rId22"/>
  </p:sldIdLst>
  <p:sldSz cx="9144000" cy="5143500" type="screen16x9"/>
  <p:notesSz cx="7315200" cy="9601200"/>
  <p:defaultTextStyle>
    <a:defPPr>
      <a:defRPr lang="fr-FR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0000"/>
    <a:srgbClr val="00FFFF"/>
    <a:srgbClr val="FFA600"/>
    <a:srgbClr val="D84F14"/>
    <a:srgbClr val="0570BC"/>
    <a:srgbClr val="EE6E2E"/>
    <a:srgbClr val="FEEFC6"/>
    <a:srgbClr val="4284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10" autoAdjust="0"/>
    <p:restoredTop sz="95816" autoAdjust="0"/>
  </p:normalViewPr>
  <p:slideViewPr>
    <p:cSldViewPr snapToGrid="0" snapToObjects="1" showGuides="1">
      <p:cViewPr>
        <p:scale>
          <a:sx n="125" d="100"/>
          <a:sy n="125" d="100"/>
        </p:scale>
        <p:origin x="1074" y="88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2" d="100"/>
          <a:sy n="92" d="100"/>
        </p:scale>
        <p:origin x="375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279B33-A94D-4C8C-88C2-619932967EF3}" type="datetimeFigureOut">
              <a:rPr lang="fr-CH" smtClean="0">
                <a:latin typeface="Arial" panose="020B0604020202020204" pitchFamily="34" charset="0"/>
              </a:rPr>
              <a:t>23.06.2024</a:t>
            </a:fld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 dirty="0">
              <a:latin typeface="Arial" panose="020B06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143588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F4AF0-8439-436D-BEF0-52070F19E1B6}" type="slidenum">
              <a:rPr lang="fr-CH" smtClean="0">
                <a:latin typeface="Arial" panose="020B0604020202020204" pitchFamily="34" charset="0"/>
              </a:rPr>
              <a:t>‹#›</a:t>
            </a:fld>
            <a:endParaRPr lang="fr-CH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05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1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F8103E42-5239-1A40-AD33-3EE7E9DDF5FD}" type="datetimeFigureOut">
              <a:rPr lang="fr-FR" smtClean="0"/>
              <a:pPr/>
              <a:t>23/06/2024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31520" y="4620578"/>
            <a:ext cx="5852160" cy="378047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CF50783-AAED-1941-8BCC-9F6140F0A6B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6742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2647" y="4549654"/>
            <a:ext cx="679837" cy="411480"/>
          </a:xfrm>
          <a:prstGeom prst="rect">
            <a:avLst/>
          </a:prstGeom>
        </p:spPr>
      </p:pic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4CF6F629-51E7-9F40-939D-F50AE3925AD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31913" y="0"/>
            <a:ext cx="7812087" cy="4948238"/>
          </a:xfrm>
        </p:spPr>
        <p:txBody>
          <a:bodyPr/>
          <a:lstStyle/>
          <a:p>
            <a:r>
              <a:rPr lang="fr-FR" dirty="0"/>
              <a:t>Cliquez sur l'icône pour ajouter une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05563" y="786535"/>
            <a:ext cx="2738437" cy="2338387"/>
          </a:xfrm>
          <a:solidFill>
            <a:schemeClr val="accent1"/>
          </a:solidFill>
        </p:spPr>
        <p:txBody>
          <a:bodyPr lIns="216000" anchor="ctr" anchorCtr="0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6763" y="3124922"/>
            <a:ext cx="1828800" cy="1568450"/>
          </a:xfrm>
          <a:solidFill>
            <a:schemeClr val="tx1"/>
          </a:solidFill>
        </p:spPr>
        <p:txBody>
          <a:bodyPr lIns="90000" anchor="ctr" anchorCtr="0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6535A482-EC85-1C41-A1E4-7882A0E39FF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647" y="80283"/>
            <a:ext cx="1175301" cy="508655"/>
          </a:xfrm>
          <a:prstGeom prst="rect">
            <a:avLst/>
          </a:prstGeom>
        </p:spPr>
      </p:pic>
      <p:sp>
        <p:nvSpPr>
          <p:cNvPr id="16" name="Espace réservé du texte 4">
            <a:extLst>
              <a:ext uri="{FF2B5EF4-FFF2-40B4-BE49-F238E27FC236}">
                <a16:creationId xmlns:a16="http://schemas.microsoft.com/office/drawing/2014/main" id="{01960462-6F28-0740-916D-499D3BEDB2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00800" y="4683125"/>
            <a:ext cx="1828800" cy="460375"/>
          </a:xfrm>
          <a:solidFill>
            <a:schemeClr val="bg1"/>
          </a:solidFill>
        </p:spPr>
        <p:txBody>
          <a:bodyPr lIns="90000" anchor="ctr">
            <a:noAutofit/>
          </a:bodyPr>
          <a:lstStyle>
            <a:lvl1pPr marL="0" indent="0" algn="ctr">
              <a:buNone/>
              <a:defRPr sz="1100"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5778808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  <p15:guide id="3" pos="126" userDrawn="1">
          <p15:clr>
            <a:srgbClr val="FBAE40"/>
          </p15:clr>
        </p15:guide>
        <p15:guide id="5" orient="horz" pos="123" userDrawn="1">
          <p15:clr>
            <a:srgbClr val="FBAE40"/>
          </p15:clr>
        </p15:guide>
        <p15:guide id="6" orient="horz" pos="3117" userDrawn="1">
          <p15:clr>
            <a:srgbClr val="FBAE40"/>
          </p15:clr>
        </p15:guide>
        <p15:guide id="7" pos="839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 txBox="1">
            <a:spLocks/>
          </p:cNvSpPr>
          <p:nvPr userDrawn="1"/>
        </p:nvSpPr>
        <p:spPr>
          <a:xfrm rot="16200000">
            <a:off x="-2009127" y="2627987"/>
            <a:ext cx="4279231" cy="274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685800" rtl="0" eaLnBrk="1" latinLnBrk="0" hangingPunct="1">
              <a:defRPr sz="700" kern="1200">
                <a:solidFill>
                  <a:schemeClr val="accent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800" noProof="0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9BFFD8D9-6AAA-B44F-8BD5-98D7A6546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875" y="92121"/>
            <a:ext cx="7844420" cy="533388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15" name="Espace réservé du pied de page 7">
            <a:extLst>
              <a:ext uri="{FF2B5EF4-FFF2-40B4-BE49-F238E27FC236}">
                <a16:creationId xmlns:a16="http://schemas.microsoft.com/office/drawing/2014/main" id="{A948AF20-C2DF-3542-BB6A-8354A981732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7274529" y="2027296"/>
            <a:ext cx="3543260" cy="2062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685800" rtl="0" eaLnBrk="1" latinLnBrk="0" hangingPunct="1">
              <a:defRPr sz="7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900" dirty="0"/>
          </a:p>
        </p:txBody>
      </p:sp>
      <p:sp>
        <p:nvSpPr>
          <p:cNvPr id="16" name="Espace réservé du numéro de diapositive 8">
            <a:extLst>
              <a:ext uri="{FF2B5EF4-FFF2-40B4-BE49-F238E27FC236}">
                <a16:creationId xmlns:a16="http://schemas.microsoft.com/office/drawing/2014/main" id="{71083942-1443-BC45-9F95-32C82A8DCDEF}"/>
              </a:ext>
            </a:extLst>
          </p:cNvPr>
          <p:cNvSpPr txBox="1">
            <a:spLocks/>
          </p:cNvSpPr>
          <p:nvPr userDrawn="1"/>
        </p:nvSpPr>
        <p:spPr>
          <a:xfrm>
            <a:off x="8943010" y="199940"/>
            <a:ext cx="206298" cy="163552"/>
          </a:xfrm>
          <a:prstGeom prst="rect">
            <a:avLst/>
          </a:prstGeom>
        </p:spPr>
        <p:txBody>
          <a:bodyPr vert="horz" lIns="0" tIns="0" rIns="0" bIns="0" rtlCol="0" anchor="t"/>
          <a:lstStyle>
            <a:defPPr>
              <a:defRPr lang="fr-FR"/>
            </a:defPPr>
            <a:lvl1pPr marL="0" algn="ctr" defTabSz="685800" rtl="0" eaLnBrk="1" latinLnBrk="0" hangingPunct="1">
              <a:defRPr sz="700" b="1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E1CD7C-2161-7D43-862E-CE4C333CD873}" type="slidenum">
              <a:rPr lang="fr-FR" sz="900" smtClean="0"/>
              <a:pPr/>
              <a:t>‹#›</a:t>
            </a:fld>
            <a:endParaRPr lang="fr-FR" sz="900" dirty="0"/>
          </a:p>
        </p:txBody>
      </p:sp>
    </p:spTree>
    <p:extLst>
      <p:ext uri="{BB962C8B-B14F-4D97-AF65-F5344CB8AC3E}">
        <p14:creationId xmlns:p14="http://schemas.microsoft.com/office/powerpoint/2010/main" val="3074039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</p:spPr>
        <p:txBody>
          <a:bodyPr vert="horz" lIns="180000" tIns="0" rIns="72000" bIns="46800" rtlCol="0" anchor="t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</p:spPr>
        <p:txBody>
          <a:bodyPr vert="horz" lIns="18000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
Quatrième niveau
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540036" y="3097075"/>
            <a:ext cx="3341052" cy="274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accent1"/>
                </a:solidFill>
                <a:latin typeface="Arial" panose="020B0604020202020204" pitchFamily="34" charset="0"/>
              </a:defRPr>
            </a:lvl1pPr>
          </a:lstStyle>
          <a:p>
            <a:r>
              <a:rPr lang="fr-CH" dirty="0"/>
              <a:t>WPMAG final meeting / New task proposals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269221" y="2027296"/>
            <a:ext cx="3543260" cy="2062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dirty="0"/>
              <a:t>Speaker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937702" y="195263"/>
            <a:ext cx="206298" cy="16355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ctr">
              <a:defRPr sz="700" b="1">
                <a:solidFill>
                  <a:schemeClr val="tx1"/>
                </a:solidFill>
                <a:latin typeface="+mj-lt"/>
              </a:defRPr>
            </a:lvl1pPr>
          </a:lstStyle>
          <a:p>
            <a:fld id="{E1E1CD7C-2161-7D43-862E-CE4C333CD87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7E6E68-87EB-C34E-85D5-C26372DFEC9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30273" y="132334"/>
            <a:ext cx="653952" cy="28302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5D7A1C0-94CD-D94F-A99F-21847E542637}"/>
              </a:ext>
            </a:extLst>
          </p:cNvPr>
          <p:cNvSpPr/>
          <p:nvPr userDrawn="1"/>
        </p:nvSpPr>
        <p:spPr>
          <a:xfrm rot="16200000">
            <a:off x="107414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4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000" spc="-70" baseline="0">
          <a:solidFill>
            <a:schemeClr val="tx1"/>
          </a:solidFill>
          <a:latin typeface="Franklin Gothic Demi Cond" panose="020B0706030402020204" pitchFamily="34" charset="0"/>
          <a:ea typeface="Roboto Black" panose="02000000000000000000" pitchFamily="2" charset="0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itchFamily="2" charset="2"/>
        <a:buChar char="§"/>
        <a:defRPr sz="18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SzPct val="90000"/>
        <a:buFont typeface="Wingdings" pitchFamily="2" charset="2"/>
        <a:buChar char="§"/>
        <a:defRPr sz="1500" b="0" i="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126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pos="2880" userDrawn="1">
          <p15:clr>
            <a:srgbClr val="F26B43"/>
          </p15:clr>
        </p15:guide>
        <p15:guide id="5" orient="horz" pos="123" userDrawn="1">
          <p15:clr>
            <a:srgbClr val="F26B43"/>
          </p15:clr>
        </p15:guide>
        <p15:guide id="6" orient="horz" pos="3117" userDrawn="1">
          <p15:clr>
            <a:srgbClr val="F26B43"/>
          </p15:clr>
        </p15:guide>
        <p15:guide id="7" pos="570" userDrawn="1">
          <p15:clr>
            <a:srgbClr val="F26B43"/>
          </p15:clr>
        </p15:guide>
        <p15:guide id="8" pos="1155" userDrawn="1">
          <p15:clr>
            <a:srgbClr val="F26B43"/>
          </p15:clr>
        </p15:guide>
        <p15:guide id="9" pos="1728" userDrawn="1">
          <p15:clr>
            <a:srgbClr val="F26B43"/>
          </p15:clr>
        </p15:guide>
        <p15:guide id="10" pos="2304" userDrawn="1">
          <p15:clr>
            <a:srgbClr val="F26B43"/>
          </p15:clr>
        </p15:guide>
        <p15:guide id="11" pos="3456" userDrawn="1">
          <p15:clr>
            <a:srgbClr val="F26B43"/>
          </p15:clr>
        </p15:guide>
        <p15:guide id="12" pos="4035" userDrawn="1">
          <p15:clr>
            <a:srgbClr val="F26B43"/>
          </p15:clr>
        </p15:guide>
        <p15:guide id="13" pos="4608" userDrawn="1">
          <p15:clr>
            <a:srgbClr val="F26B43"/>
          </p15:clr>
        </p15:guide>
        <p15:guide id="14" pos="5180" userDrawn="1">
          <p15:clr>
            <a:srgbClr val="F26B43"/>
          </p15:clr>
        </p15:guide>
        <p15:guide id="15" orient="horz" pos="490" userDrawn="1">
          <p15:clr>
            <a:srgbClr val="F26B43"/>
          </p15:clr>
        </p15:guide>
        <p15:guide id="16" orient="horz" pos="985" userDrawn="1">
          <p15:clr>
            <a:srgbClr val="F26B43"/>
          </p15:clr>
        </p15:guide>
        <p15:guide id="17" orient="horz" pos="1475" userDrawn="1">
          <p15:clr>
            <a:srgbClr val="F26B43"/>
          </p15:clr>
        </p15:guide>
        <p15:guide id="18" orient="horz" pos="1962" userDrawn="1">
          <p15:clr>
            <a:srgbClr val="F26B43"/>
          </p15:clr>
        </p15:guide>
        <p15:guide id="19" orient="horz" pos="2458" userDrawn="1">
          <p15:clr>
            <a:srgbClr val="F26B43"/>
          </p15:clr>
        </p15:guide>
        <p15:guide id="20" orient="horz" pos="2950" userDrawn="1">
          <p15:clr>
            <a:srgbClr val="F26B43"/>
          </p15:clr>
        </p15:guide>
        <p15:guide id="21" pos="5437" userDrawn="1">
          <p15:clr>
            <a:srgbClr val="F26B43"/>
          </p15:clr>
        </p15:guide>
        <p15:guide id="22" orient="horz" userDrawn="1">
          <p15:clr>
            <a:srgbClr val="F26B43"/>
          </p15:clr>
        </p15:guide>
        <p15:guide id="23" pos="5760" userDrawn="1">
          <p15:clr>
            <a:srgbClr val="F26B43"/>
          </p15:clr>
        </p15:guide>
        <p15:guide id="24" orient="horz" pos="3240" userDrawn="1">
          <p15:clr>
            <a:srgbClr val="F26B43"/>
          </p15:clr>
        </p15:guide>
        <p15:guide id="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hyperlink" Target="https://iopscience.iop.org/article/10.1088/1361-6668/aa67ab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93B9F-103C-0204-33F8-59ECB4881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analysis: 0D estimate</a:t>
            </a:r>
          </a:p>
        </p:txBody>
      </p:sp>
      <p:pic>
        <p:nvPicPr>
          <p:cNvPr id="4" name="Picture 3" descr="A number of brown circles&#10;&#10;Description automatically generated with medium confidence">
            <a:extLst>
              <a:ext uri="{FF2B5EF4-FFF2-40B4-BE49-F238E27FC236}">
                <a16:creationId xmlns:a16="http://schemas.microsoft.com/office/drawing/2014/main" id="{1AC10DD4-7FED-56D7-E8DD-A2225AB5B5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515" y="1582574"/>
            <a:ext cx="2785522" cy="7315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F9B3E4-FE7B-9876-0096-4B92601C2C9F}"/>
              </a:ext>
            </a:extLst>
          </p:cNvPr>
          <p:cNvSpPr txBox="1"/>
          <p:nvPr/>
        </p:nvSpPr>
        <p:spPr>
          <a:xfrm>
            <a:off x="826168" y="1015371"/>
            <a:ext cx="32562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Conductor layout:</a:t>
            </a:r>
          </a:p>
        </p:txBody>
      </p:sp>
      <p:graphicFrame>
        <p:nvGraphicFramePr>
          <p:cNvPr id="8" name="Table 8">
            <a:extLst>
              <a:ext uri="{FF2B5EF4-FFF2-40B4-BE49-F238E27FC236}">
                <a16:creationId xmlns:a16="http://schemas.microsoft.com/office/drawing/2014/main" id="{9C3D5D3D-7985-D6B0-8DB5-8A69B8DFB8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671280"/>
              </p:ext>
            </p:extLst>
          </p:nvPr>
        </p:nvGraphicFramePr>
        <p:xfrm>
          <a:off x="826168" y="2895084"/>
          <a:ext cx="3256216" cy="1706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8108">
                  <a:extLst>
                    <a:ext uri="{9D8B030D-6E8A-4147-A177-3AD203B41FA5}">
                      <a16:colId xmlns:a16="http://schemas.microsoft.com/office/drawing/2014/main" val="2588110883"/>
                    </a:ext>
                  </a:extLst>
                </a:gridCol>
                <a:gridCol w="1628108">
                  <a:extLst>
                    <a:ext uri="{9D8B030D-6E8A-4147-A177-3AD203B41FA5}">
                      <a16:colId xmlns:a16="http://schemas.microsoft.com/office/drawing/2014/main" val="2942118926"/>
                    </a:ext>
                  </a:extLst>
                </a:gridCol>
              </a:tblGrid>
              <a:tr h="160229">
                <a:tc>
                  <a:txBody>
                    <a:bodyPr/>
                    <a:lstStyle/>
                    <a:p>
                      <a:r>
                        <a:rPr lang="en-US" sz="1000" dirty="0"/>
                        <a:t>Strand diameter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0.7 mm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8690197"/>
                  </a:ext>
                </a:extLst>
              </a:tr>
              <a:tr h="160229">
                <a:tc>
                  <a:txBody>
                    <a:bodyPr/>
                    <a:lstStyle/>
                    <a:p>
                      <a:r>
                        <a:rPr lang="en-US" sz="1000" dirty="0"/>
                        <a:t>Copper-noncopper ratio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573244"/>
                  </a:ext>
                </a:extLst>
              </a:tr>
              <a:tr h="160229">
                <a:tc>
                  <a:txBody>
                    <a:bodyPr/>
                    <a:lstStyle/>
                    <a:p>
                      <a:r>
                        <a:rPr lang="en-US" sz="1000" dirty="0"/>
                        <a:t>RRR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150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2829308"/>
                  </a:ext>
                </a:extLst>
              </a:tr>
              <a:tr h="160229">
                <a:tc>
                  <a:txBody>
                    <a:bodyPr/>
                    <a:lstStyle/>
                    <a:p>
                      <a:r>
                        <a:rPr lang="en-US" sz="1000" dirty="0"/>
                        <a:t>Number of strands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24*7 = 168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3752169"/>
                  </a:ext>
                </a:extLst>
              </a:tr>
              <a:tr h="160229">
                <a:tc>
                  <a:txBody>
                    <a:bodyPr/>
                    <a:lstStyle/>
                    <a:p>
                      <a:r>
                        <a:rPr lang="en-US" sz="1000" dirty="0"/>
                        <a:t>Total width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24.34 mm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7714100"/>
                  </a:ext>
                </a:extLst>
              </a:tr>
              <a:tr h="160229">
                <a:tc>
                  <a:txBody>
                    <a:bodyPr/>
                    <a:lstStyle/>
                    <a:p>
                      <a:r>
                        <a:rPr lang="en-US" sz="1000" dirty="0"/>
                        <a:t>Total height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3.88 mm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3222745"/>
                  </a:ext>
                </a:extLst>
              </a:tr>
              <a:tr h="160229">
                <a:tc>
                  <a:txBody>
                    <a:bodyPr/>
                    <a:lstStyle/>
                    <a:p>
                      <a:r>
                        <a:rPr lang="en-US" sz="1000" dirty="0"/>
                        <a:t>Insulation thickness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0.2 mm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6360711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60FB1B05-1FB8-E5FF-79C8-628FC4F09CE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37688643"/>
                  </p:ext>
                </p:extLst>
              </p:nvPr>
            </p:nvGraphicFramePr>
            <p:xfrm>
              <a:off x="5171905" y="2890844"/>
              <a:ext cx="3256216" cy="19507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28108">
                      <a:extLst>
                        <a:ext uri="{9D8B030D-6E8A-4147-A177-3AD203B41FA5}">
                          <a16:colId xmlns:a16="http://schemas.microsoft.com/office/drawing/2014/main" val="2588110883"/>
                        </a:ext>
                      </a:extLst>
                    </a:gridCol>
                    <a:gridCol w="1628108">
                      <a:extLst>
                        <a:ext uri="{9D8B030D-6E8A-4147-A177-3AD203B41FA5}">
                          <a16:colId xmlns:a16="http://schemas.microsoft.com/office/drawing/2014/main" val="2942118926"/>
                        </a:ext>
                      </a:extLst>
                    </a:gridCol>
                  </a:tblGrid>
                  <a:tr h="160229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Operating current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18 kA</a:t>
                          </a:r>
                          <a:endParaRPr lang="en-US" sz="1000" baseline="30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78690197"/>
                      </a:ext>
                    </a:extLst>
                  </a:tr>
                  <a:tr h="160229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J </a:t>
                          </a:r>
                          <a:r>
                            <a:rPr lang="en-US" sz="1000" dirty="0" err="1"/>
                            <a:t>eng</a:t>
                          </a:r>
                          <a:endParaRPr lang="en-US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baseline="0" dirty="0"/>
                            <a:t>182 A/mm</a:t>
                          </a:r>
                          <a:r>
                            <a:rPr lang="en-US" sz="1000" baseline="30000" dirty="0"/>
                            <a:t>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5573244"/>
                      </a:ext>
                    </a:extLst>
                  </a:tr>
                  <a:tr h="160229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J cu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533 A/mm</a:t>
                          </a:r>
                          <a:r>
                            <a:rPr lang="en-US" sz="1000" baseline="30000" dirty="0"/>
                            <a:t>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83752169"/>
                      </a:ext>
                    </a:extLst>
                  </a:tr>
                  <a:tr h="160229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Inductance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0.13 H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77714100"/>
                      </a:ext>
                    </a:extLst>
                  </a:tr>
                  <a:tr h="160229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Stored energy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21.1 MJ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33222745"/>
                      </a:ext>
                    </a:extLst>
                  </a:tr>
                  <a:tr h="160229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Discharge voltage (max)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1 kV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916360711"/>
                      </a:ext>
                    </a:extLst>
                  </a:tr>
                  <a:tr h="160229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Time constant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oMath>
                          </a14:m>
                          <a:endParaRPr lang="en-US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2.34 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3304961"/>
                      </a:ext>
                    </a:extLst>
                  </a:tr>
                  <a:tr h="160229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Delay time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b>
                              </m:sSub>
                            </m:oMath>
                          </a14:m>
                          <a:endParaRPr lang="en-US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16 </a:t>
                          </a:r>
                          <a:r>
                            <a:rPr lang="en-US" sz="1000" dirty="0" err="1"/>
                            <a:t>ms</a:t>
                          </a:r>
                          <a:endParaRPr lang="en-US" sz="1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1799746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60FB1B05-1FB8-E5FF-79C8-628FC4F09CE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37688643"/>
                  </p:ext>
                </p:extLst>
              </p:nvPr>
            </p:nvGraphicFramePr>
            <p:xfrm>
              <a:off x="5171905" y="2890844"/>
              <a:ext cx="3256216" cy="19507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28108">
                      <a:extLst>
                        <a:ext uri="{9D8B030D-6E8A-4147-A177-3AD203B41FA5}">
                          <a16:colId xmlns:a16="http://schemas.microsoft.com/office/drawing/2014/main" val="2588110883"/>
                        </a:ext>
                      </a:extLst>
                    </a:gridCol>
                    <a:gridCol w="1628108">
                      <a:extLst>
                        <a:ext uri="{9D8B030D-6E8A-4147-A177-3AD203B41FA5}">
                          <a16:colId xmlns:a16="http://schemas.microsoft.com/office/drawing/2014/main" val="2942118926"/>
                        </a:ext>
                      </a:extLst>
                    </a:gridCol>
                  </a:tblGrid>
                  <a:tr h="243840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Operating current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18 kA</a:t>
                          </a:r>
                          <a:endParaRPr lang="en-US" sz="1000" baseline="30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78690197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J </a:t>
                          </a:r>
                          <a:r>
                            <a:rPr lang="en-US" sz="1000" dirty="0" err="1"/>
                            <a:t>eng</a:t>
                          </a:r>
                          <a:endParaRPr lang="en-US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baseline="0" dirty="0"/>
                            <a:t>182 A/mm</a:t>
                          </a:r>
                          <a:r>
                            <a:rPr lang="en-US" sz="1000" baseline="30000" dirty="0"/>
                            <a:t>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5573244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J cu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533 A/mm</a:t>
                          </a:r>
                          <a:r>
                            <a:rPr lang="en-US" sz="1000" baseline="30000" dirty="0"/>
                            <a:t>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83752169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Inductance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0.13 H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777714100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Stored energy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21.1 MJ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33222745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Discharge voltage (max)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1 kV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916360711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73" t="-605000" r="-100373" b="-1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2.34 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3304961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73" t="-705000" r="-100373" b="-1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6858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00" dirty="0"/>
                            <a:t>16 </a:t>
                          </a:r>
                          <a:r>
                            <a:rPr lang="en-US" sz="1000" dirty="0" err="1"/>
                            <a:t>ms</a:t>
                          </a:r>
                          <a:endParaRPr lang="en-US" sz="1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17997468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D2EC13CC-C149-AEC2-BE0C-DE2F9660F4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290051"/>
              </p:ext>
            </p:extLst>
          </p:nvPr>
        </p:nvGraphicFramePr>
        <p:xfrm>
          <a:off x="5171905" y="889868"/>
          <a:ext cx="3256216" cy="1463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8108">
                  <a:extLst>
                    <a:ext uri="{9D8B030D-6E8A-4147-A177-3AD203B41FA5}">
                      <a16:colId xmlns:a16="http://schemas.microsoft.com/office/drawing/2014/main" val="2588110883"/>
                    </a:ext>
                  </a:extLst>
                </a:gridCol>
                <a:gridCol w="1628108">
                  <a:extLst>
                    <a:ext uri="{9D8B030D-6E8A-4147-A177-3AD203B41FA5}">
                      <a16:colId xmlns:a16="http://schemas.microsoft.com/office/drawing/2014/main" val="2942118926"/>
                    </a:ext>
                  </a:extLst>
                </a:gridCol>
              </a:tblGrid>
              <a:tr h="160229">
                <a:tc>
                  <a:txBody>
                    <a:bodyPr/>
                    <a:lstStyle/>
                    <a:p>
                      <a:r>
                        <a:rPr lang="en-US" sz="1000" dirty="0"/>
                        <a:t>Conductor cross-section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94.4 mm</a:t>
                      </a:r>
                      <a:r>
                        <a:rPr lang="en-US" sz="1000" baseline="30000" dirty="0"/>
                        <a:t>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8690197"/>
                  </a:ext>
                </a:extLst>
              </a:tr>
              <a:tr h="160229">
                <a:tc>
                  <a:txBody>
                    <a:bodyPr/>
                    <a:lstStyle/>
                    <a:p>
                      <a:r>
                        <a:rPr lang="en-US" sz="1000" dirty="0"/>
                        <a:t>Cable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64.7 mm</a:t>
                      </a:r>
                      <a:r>
                        <a:rPr lang="en-US" sz="1000" baseline="30000" dirty="0"/>
                        <a:t>2 </a:t>
                      </a:r>
                      <a:r>
                        <a:rPr lang="en-US" sz="1000" baseline="0" dirty="0"/>
                        <a:t>(68.5%)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573244"/>
                  </a:ext>
                </a:extLst>
              </a:tr>
              <a:tr h="160229">
                <a:tc>
                  <a:txBody>
                    <a:bodyPr/>
                    <a:lstStyle/>
                    <a:p>
                      <a:r>
                        <a:rPr lang="en-US" sz="1000" dirty="0"/>
                        <a:t>Copper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32.3 mm</a:t>
                      </a:r>
                      <a:r>
                        <a:rPr lang="en-US" sz="1000" baseline="30000" dirty="0"/>
                        <a:t>2 </a:t>
                      </a:r>
                      <a:r>
                        <a:rPr lang="en-US" sz="1000" baseline="0" dirty="0"/>
                        <a:t>(34.2%)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3752169"/>
                  </a:ext>
                </a:extLst>
              </a:tr>
              <a:tr h="160229">
                <a:tc>
                  <a:txBody>
                    <a:bodyPr/>
                    <a:lstStyle/>
                    <a:p>
                      <a:r>
                        <a:rPr lang="en-US" sz="1000" dirty="0"/>
                        <a:t>Noncopper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32.3 mm</a:t>
                      </a:r>
                      <a:r>
                        <a:rPr lang="en-US" sz="1000" baseline="30000" dirty="0"/>
                        <a:t>2 </a:t>
                      </a:r>
                      <a:r>
                        <a:rPr lang="en-US" sz="1000" baseline="0" dirty="0"/>
                        <a:t>(34.2%)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77714100"/>
                  </a:ext>
                </a:extLst>
              </a:tr>
              <a:tr h="160229">
                <a:tc>
                  <a:txBody>
                    <a:bodyPr/>
                    <a:lstStyle/>
                    <a:p>
                      <a:r>
                        <a:rPr lang="en-US" sz="1000" dirty="0"/>
                        <a:t>Impregnation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18.7 mm</a:t>
                      </a:r>
                      <a:r>
                        <a:rPr lang="en-US" sz="1000" baseline="30000" dirty="0"/>
                        <a:t>2 </a:t>
                      </a:r>
                      <a:r>
                        <a:rPr lang="en-US" sz="1000" baseline="0" dirty="0"/>
                        <a:t>(11.8%)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3222745"/>
                  </a:ext>
                </a:extLst>
              </a:tr>
              <a:tr h="160229">
                <a:tc>
                  <a:txBody>
                    <a:bodyPr/>
                    <a:lstStyle/>
                    <a:p>
                      <a:r>
                        <a:rPr lang="en-US" sz="1000" dirty="0"/>
                        <a:t>Insulation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11.1 mm</a:t>
                      </a:r>
                      <a:r>
                        <a:rPr lang="en-US" sz="1000" baseline="30000" dirty="0"/>
                        <a:t>2 </a:t>
                      </a:r>
                      <a:r>
                        <a:rPr lang="en-US" sz="1000" baseline="0" dirty="0"/>
                        <a:t>(19.8%)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1636071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8041CB3-06B5-0B52-3381-FF751C647C2D}"/>
              </a:ext>
            </a:extLst>
          </p:cNvPr>
          <p:cNvSpPr txBox="1"/>
          <p:nvPr/>
        </p:nvSpPr>
        <p:spPr>
          <a:xfrm>
            <a:off x="7608627" y="0"/>
            <a:ext cx="1535373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13 / 02 / 23</a:t>
            </a:r>
          </a:p>
        </p:txBody>
      </p:sp>
    </p:spTree>
    <p:extLst>
      <p:ext uri="{BB962C8B-B14F-4D97-AF65-F5344CB8AC3E}">
        <p14:creationId xmlns:p14="http://schemas.microsoft.com/office/powerpoint/2010/main" val="2389708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95ECAC5-6673-59D3-0A73-A61C8C4F9A3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7179" y="908229"/>
            <a:ext cx="3763571" cy="3578356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255993E-2481-6821-78FC-67F8F4D4817D}"/>
              </a:ext>
            </a:extLst>
          </p:cNvPr>
          <p:cNvCxnSpPr>
            <a:cxnSpLocks/>
          </p:cNvCxnSpPr>
          <p:nvPr/>
        </p:nvCxnSpPr>
        <p:spPr>
          <a:xfrm flipH="1">
            <a:off x="3524437" y="2513076"/>
            <a:ext cx="846624" cy="4421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F742011-0373-88A1-5456-29DCEC016979}"/>
              </a:ext>
            </a:extLst>
          </p:cNvPr>
          <p:cNvCxnSpPr/>
          <p:nvPr/>
        </p:nvCxnSpPr>
        <p:spPr>
          <a:xfrm>
            <a:off x="4377077" y="2557496"/>
            <a:ext cx="0" cy="12721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4D0F091-312D-331F-0952-44BC68E53A1B}"/>
              </a:ext>
            </a:extLst>
          </p:cNvPr>
          <p:cNvCxnSpPr/>
          <p:nvPr/>
        </p:nvCxnSpPr>
        <p:spPr>
          <a:xfrm>
            <a:off x="4377077" y="2691057"/>
            <a:ext cx="0" cy="12721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58084F3-9036-EC49-EFEC-5BD0173E9302}"/>
              </a:ext>
            </a:extLst>
          </p:cNvPr>
          <p:cNvCxnSpPr/>
          <p:nvPr/>
        </p:nvCxnSpPr>
        <p:spPr>
          <a:xfrm>
            <a:off x="2188799" y="2993281"/>
            <a:ext cx="0" cy="12721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41AA131-8C3F-C9AC-78A2-E2C0598337F4}"/>
              </a:ext>
            </a:extLst>
          </p:cNvPr>
          <p:cNvCxnSpPr>
            <a:cxnSpLocks/>
          </p:cNvCxnSpPr>
          <p:nvPr/>
        </p:nvCxnSpPr>
        <p:spPr>
          <a:xfrm>
            <a:off x="2655178" y="2880110"/>
            <a:ext cx="413460" cy="0"/>
          </a:xfrm>
          <a:prstGeom prst="line">
            <a:avLst/>
          </a:prstGeom>
          <a:ln w="127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257F936-AA19-6B1F-AE9B-5183F66968D8}"/>
              </a:ext>
            </a:extLst>
          </p:cNvPr>
          <p:cNvCxnSpPr/>
          <p:nvPr/>
        </p:nvCxnSpPr>
        <p:spPr>
          <a:xfrm>
            <a:off x="1339464" y="2694074"/>
            <a:ext cx="0" cy="12721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F351A78-0DB3-5AD8-EFD7-F5316DF1DAFC}"/>
              </a:ext>
            </a:extLst>
          </p:cNvPr>
          <p:cNvCxnSpPr/>
          <p:nvPr/>
        </p:nvCxnSpPr>
        <p:spPr>
          <a:xfrm>
            <a:off x="1339464" y="2554321"/>
            <a:ext cx="0" cy="12721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A22B112-CA47-E8A7-E8D7-D47EA9158978}"/>
              </a:ext>
            </a:extLst>
          </p:cNvPr>
          <p:cNvCxnSpPr>
            <a:cxnSpLocks/>
          </p:cNvCxnSpPr>
          <p:nvPr/>
        </p:nvCxnSpPr>
        <p:spPr>
          <a:xfrm flipH="1">
            <a:off x="3530600" y="1727019"/>
            <a:ext cx="2120" cy="4717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C9C544C-FDFC-1102-147E-64246D338A35}"/>
              </a:ext>
            </a:extLst>
          </p:cNvPr>
          <p:cNvCxnSpPr>
            <a:cxnSpLocks/>
          </p:cNvCxnSpPr>
          <p:nvPr/>
        </p:nvCxnSpPr>
        <p:spPr>
          <a:xfrm flipH="1">
            <a:off x="2186088" y="3181283"/>
            <a:ext cx="2120" cy="4717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D5F3287-9E50-D3F7-4814-178139F5DBA5}"/>
              </a:ext>
            </a:extLst>
          </p:cNvPr>
          <p:cNvCxnSpPr/>
          <p:nvPr/>
        </p:nvCxnSpPr>
        <p:spPr>
          <a:xfrm>
            <a:off x="3530600" y="2261598"/>
            <a:ext cx="0" cy="12721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95B9D3C-1927-D68B-A300-63B91BC7DD38}"/>
              </a:ext>
            </a:extLst>
          </p:cNvPr>
          <p:cNvCxnSpPr>
            <a:cxnSpLocks/>
          </p:cNvCxnSpPr>
          <p:nvPr/>
        </p:nvCxnSpPr>
        <p:spPr>
          <a:xfrm flipH="1">
            <a:off x="1342175" y="2411272"/>
            <a:ext cx="846624" cy="75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7F056F6-0483-51B2-08B7-B2D9DC24186E}"/>
              </a:ext>
            </a:extLst>
          </p:cNvPr>
          <p:cNvSpPr txBox="1"/>
          <p:nvPr/>
        </p:nvSpPr>
        <p:spPr>
          <a:xfrm>
            <a:off x="5125094" y="1620189"/>
            <a:ext cx="3369201" cy="21544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dirty="0"/>
              <a:t>Setting up 3-D quench model: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Geometry import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Matrix of mutual inductances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Magnetic field incl. iron (by Xabier)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Current sharing, </a:t>
            </a:r>
            <a:r>
              <a:rPr lang="en-US" sz="1400" dirty="0" err="1"/>
              <a:t>Tcs</a:t>
            </a:r>
            <a:r>
              <a:rPr lang="en-US" sz="1400" dirty="0"/>
              <a:t> distribution</a:t>
            </a:r>
            <a:endParaRPr lang="ru-RU" sz="1400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Heat equation</a:t>
            </a:r>
          </a:p>
        </p:txBody>
      </p:sp>
    </p:spTree>
    <p:extLst>
      <p:ext uri="{BB962C8B-B14F-4D97-AF65-F5344CB8AC3E}">
        <p14:creationId xmlns:p14="http://schemas.microsoft.com/office/powerpoint/2010/main" val="556536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8527FB7-5309-A7E7-48CC-90D9CA4118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864" y="629036"/>
            <a:ext cx="2222415" cy="381814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3EF15AC-46BC-A03F-0A3A-471AFCCFCC19}"/>
              </a:ext>
            </a:extLst>
          </p:cNvPr>
          <p:cNvSpPr txBox="1"/>
          <p:nvPr/>
        </p:nvSpPr>
        <p:spPr>
          <a:xfrm>
            <a:off x="4295499" y="926194"/>
            <a:ext cx="4746233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dirty="0"/>
              <a:t>Geometry: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20 pancakes (4 per vertical, 6 per side coils)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560 turns (46 per vert. pancake, 16 per side pancake)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100 nodes per turn</a:t>
            </a:r>
          </a:p>
          <a:p>
            <a:pPr>
              <a:spcAft>
                <a:spcPts val="1200"/>
              </a:spcAft>
            </a:pPr>
            <a:r>
              <a:rPr lang="en-US" sz="1400" dirty="0">
                <a:sym typeface="Wingdings" panose="05000000000000000000" pitchFamily="2" charset="2"/>
              </a:rPr>
              <a:t> 56’000 nodes to evaluate heat equation</a:t>
            </a:r>
            <a:endParaRPr lang="en-US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3494D43-CAEA-EB3E-5DE8-849633DDDD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82" y="2234699"/>
            <a:ext cx="1485900" cy="2168460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E21D49B-689B-77E2-F79A-BB8CABD39027}"/>
              </a:ext>
            </a:extLst>
          </p:cNvPr>
          <p:cNvCxnSpPr>
            <a:cxnSpLocks/>
          </p:cNvCxnSpPr>
          <p:nvPr/>
        </p:nvCxnSpPr>
        <p:spPr>
          <a:xfrm flipV="1">
            <a:off x="1485900" y="2415727"/>
            <a:ext cx="607595" cy="1684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2327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1416B61-A964-E210-0FBF-F9CFB0D602D2}"/>
              </a:ext>
            </a:extLst>
          </p:cNvPr>
          <p:cNvSpPr txBox="1"/>
          <p:nvPr/>
        </p:nvSpPr>
        <p:spPr>
          <a:xfrm>
            <a:off x="3140740" y="789016"/>
            <a:ext cx="5188506" cy="1954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dirty="0"/>
              <a:t>Inductance: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Magnet: 137 </a:t>
            </a:r>
            <a:r>
              <a:rPr lang="en-US" sz="1400" dirty="0" err="1"/>
              <a:t>mH</a:t>
            </a:r>
            <a:endParaRPr lang="en-US" sz="1400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Coil: 4 x 4 matrix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Pancake: 20 x 20 matrix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Turn: 560 x 560 matrix</a:t>
            </a:r>
            <a:br>
              <a:rPr lang="en-US" sz="1400" dirty="0"/>
            </a:br>
            <a:r>
              <a:rPr lang="en-US" sz="1100" dirty="0"/>
              <a:t>(Average value = 0.44 µH, max value = 9.93 µH, min value = -0.21 µH) </a:t>
            </a:r>
            <a:endParaRPr lang="en-US" sz="1400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BC7D3D3-4E81-4749-898A-4BB7133101C6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2770429" y="1587352"/>
            <a:ext cx="435871" cy="615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A35BDA40-16A2-9AA7-A4B9-6DFC15CFBC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293" y="3103958"/>
            <a:ext cx="4923152" cy="1729539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C0954BA-9F90-A6DB-9BAE-91969A0663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850" y="1132836"/>
            <a:ext cx="2091579" cy="909032"/>
          </a:xfrm>
          <a:prstGeom prst="rect">
            <a:avLst/>
          </a:prstGeom>
          <a:ln>
            <a:solidFill>
              <a:schemeClr val="accent2"/>
            </a:solidFill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047F3B2-242C-CEA3-E32F-9C2AF97D71DC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2704869" y="2102025"/>
            <a:ext cx="501431" cy="10019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335CF96-81BC-B5F1-B90B-8C3A55EC7FD1}"/>
              </a:ext>
            </a:extLst>
          </p:cNvPr>
          <p:cNvCxnSpPr/>
          <p:nvPr/>
        </p:nvCxnSpPr>
        <p:spPr>
          <a:xfrm>
            <a:off x="5604232" y="2822081"/>
            <a:ext cx="770021" cy="4959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C6522E1B-C168-BD97-6169-0BDECA8429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3559" y="3396763"/>
            <a:ext cx="2415324" cy="147726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35795E7-B296-B5D1-96F4-1AABA4023D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1850" y="420010"/>
            <a:ext cx="2893267" cy="1861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274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AACF881-2DB2-AF1B-AF2D-EC10CB810E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685" y="1351524"/>
            <a:ext cx="3083541" cy="30835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C90730-4CE6-00A4-7AC3-F633DDFF43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2756" y="1351524"/>
            <a:ext cx="3083541" cy="308354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C15A2DC-A2D7-EEDA-0C38-F3FA9470610B}"/>
              </a:ext>
            </a:extLst>
          </p:cNvPr>
          <p:cNvSpPr txBox="1"/>
          <p:nvPr/>
        </p:nvSpPr>
        <p:spPr>
          <a:xfrm>
            <a:off x="2101754" y="834628"/>
            <a:ext cx="49404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1400" dirty="0"/>
              <a:t>Magnetic field within the coil winding (over 56’000 nodes)</a:t>
            </a:r>
          </a:p>
        </p:txBody>
      </p:sp>
    </p:spTree>
    <p:extLst>
      <p:ext uri="{BB962C8B-B14F-4D97-AF65-F5344CB8AC3E}">
        <p14:creationId xmlns:p14="http://schemas.microsoft.com/office/powerpoint/2010/main" val="33732362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D401A64-B357-1475-2481-A6EFA48987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565" y="1370118"/>
            <a:ext cx="2939215" cy="19172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22FD2D-EEC1-DD87-19C0-18258BC40ABC}"/>
              </a:ext>
            </a:extLst>
          </p:cNvPr>
          <p:cNvSpPr txBox="1"/>
          <p:nvPr/>
        </p:nvSpPr>
        <p:spPr>
          <a:xfrm>
            <a:off x="512926" y="729026"/>
            <a:ext cx="29392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Current sharing at 18 kA operation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132B42F-568B-4F66-5375-D35E632690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365" y="3472694"/>
            <a:ext cx="1446168" cy="6891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5A36364-A6E3-87FD-938D-F55133C61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18956" y="3725038"/>
            <a:ext cx="679868" cy="18446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BB8F43-4C3A-2522-4F22-4E6637F6CD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30115" y="1213001"/>
            <a:ext cx="2986941" cy="191727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D58081F-F4CD-4081-3DDC-90F9D1F0011C}"/>
              </a:ext>
            </a:extLst>
          </p:cNvPr>
          <p:cNvSpPr txBox="1"/>
          <p:nvPr/>
        </p:nvSpPr>
        <p:spPr>
          <a:xfrm>
            <a:off x="3987065" y="729026"/>
            <a:ext cx="389666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 err="1"/>
              <a:t>Tcs</a:t>
            </a:r>
            <a:r>
              <a:rPr lang="en-US" sz="1400" dirty="0"/>
              <a:t> distribution along conductor length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1FCA0F3-F61E-887A-9B09-D4F8FE328CC5}"/>
              </a:ext>
            </a:extLst>
          </p:cNvPr>
          <p:cNvSpPr txBox="1"/>
          <p:nvPr/>
        </p:nvSpPr>
        <p:spPr>
          <a:xfrm>
            <a:off x="512926" y="4208197"/>
            <a:ext cx="29392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Intra-strand resistance neglected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8191BB3-3460-B91C-1263-C3951CB6AD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22635" y="1118375"/>
            <a:ext cx="1576564" cy="226686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60BEF5E-12F3-569B-5A09-AEFF534FB189}"/>
              </a:ext>
            </a:extLst>
          </p:cNvPr>
          <p:cNvSpPr txBox="1"/>
          <p:nvPr/>
        </p:nvSpPr>
        <p:spPr>
          <a:xfrm>
            <a:off x="7345493" y="3562611"/>
            <a:ext cx="1253706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 err="1">
                <a:solidFill>
                  <a:srgbClr val="FFA600"/>
                </a:solidFill>
              </a:rPr>
              <a:t>Tcs</a:t>
            </a:r>
            <a:r>
              <a:rPr lang="en-US" sz="1400" dirty="0">
                <a:solidFill>
                  <a:srgbClr val="FFA600"/>
                </a:solidFill>
              </a:rPr>
              <a:t>&lt;11 K</a:t>
            </a:r>
          </a:p>
          <a:p>
            <a:pPr>
              <a:spcAft>
                <a:spcPts val="600"/>
              </a:spcAft>
            </a:pPr>
            <a:r>
              <a:rPr lang="en-US" sz="1400" dirty="0" err="1">
                <a:solidFill>
                  <a:srgbClr val="00FFFF"/>
                </a:solidFill>
              </a:rPr>
              <a:t>Tcs</a:t>
            </a:r>
            <a:r>
              <a:rPr lang="en-US" sz="1400" dirty="0">
                <a:solidFill>
                  <a:srgbClr val="00FFFF"/>
                </a:solidFill>
              </a:rPr>
              <a:t>&lt;9 K</a:t>
            </a:r>
          </a:p>
          <a:p>
            <a:pPr>
              <a:spcAft>
                <a:spcPts val="600"/>
              </a:spcAft>
            </a:pPr>
            <a:r>
              <a:rPr lang="en-US" sz="1400" dirty="0" err="1">
                <a:solidFill>
                  <a:srgbClr val="FF0000"/>
                </a:solidFill>
              </a:rPr>
              <a:t>Tcs</a:t>
            </a:r>
            <a:r>
              <a:rPr lang="en-US" sz="1400" dirty="0">
                <a:solidFill>
                  <a:srgbClr val="FF0000"/>
                </a:solidFill>
              </a:rPr>
              <a:t>&lt;7 K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0066CA5-3188-9D19-1677-A678A4B3F27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87065" y="3287390"/>
            <a:ext cx="1038011" cy="1266539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9BB9033-745A-D004-58BC-830413611AE5}"/>
              </a:ext>
            </a:extLst>
          </p:cNvPr>
          <p:cNvCxnSpPr/>
          <p:nvPr/>
        </p:nvCxnSpPr>
        <p:spPr>
          <a:xfrm flipV="1">
            <a:off x="4749450" y="2815686"/>
            <a:ext cx="341194" cy="4717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B423821-C7BC-D939-68F6-6335019DA703}"/>
              </a:ext>
            </a:extLst>
          </p:cNvPr>
          <p:cNvSpPr txBox="1"/>
          <p:nvPr/>
        </p:nvSpPr>
        <p:spPr>
          <a:xfrm>
            <a:off x="5031507" y="3806706"/>
            <a:ext cx="16354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/>
              <a:t>min </a:t>
            </a:r>
            <a:r>
              <a:rPr lang="en-US" sz="1400" dirty="0" err="1"/>
              <a:t>Tcs</a:t>
            </a:r>
            <a:r>
              <a:rPr lang="en-US" sz="1400" dirty="0"/>
              <a:t> = 6.97 K</a:t>
            </a:r>
          </a:p>
        </p:txBody>
      </p:sp>
    </p:spTree>
    <p:extLst>
      <p:ext uri="{BB962C8B-B14F-4D97-AF65-F5344CB8AC3E}">
        <p14:creationId xmlns:p14="http://schemas.microsoft.com/office/powerpoint/2010/main" val="4172108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767EDC3-F2B5-70C2-4974-68331D855D54}"/>
                  </a:ext>
                </a:extLst>
              </p:cNvPr>
              <p:cNvSpPr txBox="1"/>
              <p:nvPr/>
            </p:nvSpPr>
            <p:spPr>
              <a:xfrm>
                <a:off x="511790" y="625017"/>
                <a:ext cx="4967786" cy="115339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1400" dirty="0"/>
                  <a:t>Heat equation:</a:t>
                </a:r>
              </a:p>
              <a:p>
                <a:pPr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1400" i="1" dirty="0">
                        <a:latin typeface="Cambria Math" panose="02040503050406030204" pitchFamily="18" charset="0"/>
                      </a:rPr>
                      <m:t>𝐶</m:t>
                    </m:r>
                    <m:f>
                      <m:fPr>
                        <m:ctrlPr>
                          <a:rPr lang="en-US" sz="1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1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sz="1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1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1400" i="1" dirty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400" i="1" dirty="0">
                            <a:latin typeface="Cambria Math" panose="02040503050406030204" pitchFamily="18" charset="0"/>
                          </a:rPr>
                          <m:t>𝑗𝑜𝑢𝑙𝑒</m:t>
                        </m:r>
                      </m:sub>
                    </m:sSub>
                    <m:r>
                      <a:rPr lang="en-US" sz="1400" i="1" dirty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1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US" sz="1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1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den>
                    </m:f>
                    <m:d>
                      <m:dPr>
                        <m:ctrlPr>
                          <a:rPr lang="en-US" sz="1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i="1" dirty="0">
                            <a:latin typeface="Cambria Math" panose="02040503050406030204" pitchFamily="18" charset="0"/>
                          </a:rPr>
                          <m:t>𝑘</m:t>
                        </m:r>
                        <m:f>
                          <m:fPr>
                            <m:ctrlPr>
                              <a:rPr lang="en-US" sz="1400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1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𝑇</m:t>
                            </m:r>
                          </m:num>
                          <m:den>
                            <m:r>
                              <a:rPr lang="en-US" sz="1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  <m:r>
                              <a:rPr lang="en-US" sz="1400" i="1" dirty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den>
                        </m:f>
                      </m:e>
                    </m:d>
                    <m:r>
                      <a:rPr lang="en-US" sz="1400" i="1" dirty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400" i="1" dirty="0">
                            <a:latin typeface="Cambria Math" panose="02040503050406030204" pitchFamily="18" charset="0"/>
                          </a:rPr>
                          <m:t>𝑡𝑟𝑎𝑛𝑠</m:t>
                        </m:r>
                      </m:sub>
                    </m:sSub>
                    <m:r>
                      <a:rPr lang="en-US" sz="1400" b="0" i="1" dirty="0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400" i="1" dirty="0">
                            <a:latin typeface="Cambria Math" panose="02040503050406030204" pitchFamily="18" charset="0"/>
                          </a:rPr>
                          <m:t>𝑐𝑜𝑜𝑙𝑖𝑛𝑔</m:t>
                        </m:r>
                      </m:sub>
                    </m:sSub>
                    <m:r>
                      <a:rPr lang="en-US" sz="1400" i="1" dirty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dirty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sz="1400" i="1" dirty="0">
                            <a:latin typeface="Cambria Math" panose="02040503050406030204" pitchFamily="18" charset="0"/>
                          </a:rPr>
                          <m:t>𝑒𝑥𝑡𝑒𝑟𝑛𝑎𝑙</m:t>
                        </m:r>
                      </m:sub>
                    </m:sSub>
                  </m:oMath>
                </a14:m>
                <a:r>
                  <a:rPr lang="en-US" sz="1400" dirty="0"/>
                  <a:t> [W/m</a:t>
                </a:r>
                <a:r>
                  <a:rPr lang="en-US" sz="1400" baseline="30000" dirty="0"/>
                  <a:t>3</a:t>
                </a:r>
                <a:r>
                  <a:rPr lang="en-US" sz="1400" dirty="0"/>
                  <a:t>]</a:t>
                </a:r>
              </a:p>
              <a:p>
                <a:pPr>
                  <a:spcAft>
                    <a:spcPts val="1200"/>
                  </a:spcAft>
                </a:pPr>
                <a:endParaRPr lang="en-US" sz="1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7767EDC3-F2B5-70C2-4974-68331D855D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790" y="625017"/>
                <a:ext cx="4967786" cy="1153393"/>
              </a:xfrm>
              <a:prstGeom prst="rect">
                <a:avLst/>
              </a:prstGeom>
              <a:blipFill>
                <a:blip r:embed="rId2"/>
                <a:stretch>
                  <a:fillRect l="-368" t="-1058" r="-2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20B18F78-D97A-5B5B-DBBB-BE6189EF84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2854" y="1549019"/>
            <a:ext cx="1816873" cy="28927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5B6746A-5FAE-3686-86D5-AEB669ACE13A}"/>
              </a:ext>
            </a:extLst>
          </p:cNvPr>
          <p:cNvSpPr txBox="1"/>
          <p:nvPr/>
        </p:nvSpPr>
        <p:spPr>
          <a:xfrm>
            <a:off x="6500974" y="625017"/>
            <a:ext cx="201051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00FF"/>
                </a:solidFill>
              </a:rPr>
              <a:t>Conductor face </a:t>
            </a:r>
            <a:r>
              <a:rPr lang="en-US" sz="1400" dirty="0"/>
              <a:t>and </a:t>
            </a:r>
            <a:r>
              <a:rPr lang="en-US" sz="1400" dirty="0">
                <a:solidFill>
                  <a:schemeClr val="accent2"/>
                </a:solidFill>
              </a:rPr>
              <a:t>conductor side </a:t>
            </a:r>
            <a:br>
              <a:rPr lang="en-US" sz="1400" dirty="0">
                <a:solidFill>
                  <a:schemeClr val="accent2"/>
                </a:solidFill>
              </a:rPr>
            </a:br>
            <a:r>
              <a:rPr lang="en-US" sz="1400" dirty="0"/>
              <a:t>cooled by helium</a:t>
            </a:r>
          </a:p>
          <a:p>
            <a:pPr algn="ctr"/>
            <a:r>
              <a:rPr lang="en-US" sz="1400" dirty="0"/>
              <a:t>(through 0.2 mm G10)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16FE57A-DB75-2DC2-A20A-C7CB73D106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990" y="2502017"/>
            <a:ext cx="3526115" cy="39586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342A46E-B9F0-6280-FFE4-5DA391C177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990" y="1546556"/>
            <a:ext cx="4039272" cy="75507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35B5B7E-5463-7461-3512-BDA1B3EC21B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991" y="3098268"/>
            <a:ext cx="2565780" cy="38853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49A7D01-A602-11FE-6ECF-0F7B7FF57A0A}"/>
                  </a:ext>
                </a:extLst>
              </p:cNvPr>
              <p:cNvSpPr txBox="1"/>
              <p:nvPr/>
            </p:nvSpPr>
            <p:spPr>
              <a:xfrm>
                <a:off x="511789" y="3687188"/>
                <a:ext cx="5820771" cy="114775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1400" dirty="0"/>
                  <a:t>Current discharge once ‘quench is detected’ (td = 0.1 s):</a:t>
                </a:r>
              </a:p>
              <a:p>
                <a:pPr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1400" b="0" i="1" dirty="0" smtClean="0">
                        <a:latin typeface="Cambria Math" panose="02040503050406030204" pitchFamily="18" charset="0"/>
                      </a:rPr>
                      <m:t>𝐿</m:t>
                    </m:r>
                    <m:f>
                      <m:fPr>
                        <m:ctrlPr>
                          <a:rPr lang="en-US" sz="14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num>
                      <m:den>
                        <m:r>
                          <a:rPr lang="en-US" sz="1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sz="1400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sz="1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𝑐𝑜𝑖𝑙</m:t>
                        </m:r>
                      </m:sub>
                    </m:sSub>
                    <m:r>
                      <a:rPr lang="en-US" sz="1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1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𝐼</m:t>
                    </m:r>
                    <m:sSub>
                      <m:sSubPr>
                        <m:ctrlP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140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1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400" dirty="0"/>
                  <a:t> 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1400" dirty="0"/>
                  <a:t>(mutual inductance used to calculate distribution of voltage to ground)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49A7D01-A602-11FE-6ECF-0F7B7FF57A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789" y="3687188"/>
                <a:ext cx="5820771" cy="1147750"/>
              </a:xfrm>
              <a:prstGeom prst="rect">
                <a:avLst/>
              </a:prstGeom>
              <a:blipFill>
                <a:blip r:embed="rId7"/>
                <a:stretch>
                  <a:fillRect l="-314" t="-1064" b="-4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25D45F55-CAD5-104A-92B9-9A9FB7F623B4}"/>
              </a:ext>
            </a:extLst>
          </p:cNvPr>
          <p:cNvSpPr txBox="1"/>
          <p:nvPr/>
        </p:nvSpPr>
        <p:spPr>
          <a:xfrm>
            <a:off x="2106781" y="1509272"/>
            <a:ext cx="18670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900" dirty="0"/>
              <a:t>Connectivity matrices for nodes in the same cross-section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73C82B6-6C88-6A1E-619F-89CA271A974C}"/>
              </a:ext>
            </a:extLst>
          </p:cNvPr>
          <p:cNvCxnSpPr>
            <a:cxnSpLocks/>
          </p:cNvCxnSpPr>
          <p:nvPr/>
        </p:nvCxnSpPr>
        <p:spPr>
          <a:xfrm flipV="1">
            <a:off x="2391974" y="1878604"/>
            <a:ext cx="218002" cy="1566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762895D-7C19-D9BD-BCDD-2F44824BF17B}"/>
              </a:ext>
            </a:extLst>
          </p:cNvPr>
          <p:cNvCxnSpPr>
            <a:cxnSpLocks/>
          </p:cNvCxnSpPr>
          <p:nvPr/>
        </p:nvCxnSpPr>
        <p:spPr>
          <a:xfrm flipH="1" flipV="1">
            <a:off x="3169270" y="1878604"/>
            <a:ext cx="218002" cy="1566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401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9" grpId="0"/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D01F071-51D6-ECDE-932F-72A588E5F2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677" y="543140"/>
            <a:ext cx="2586357" cy="449373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252DE45-6AB3-17ED-D3AD-AFD5542B0C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9411" y="608124"/>
            <a:ext cx="3449537" cy="214195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8C02953-1CD0-23FA-B0BA-D62E7A4E1B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6293" y="3047173"/>
            <a:ext cx="2734678" cy="1817819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B1E7990-CC8E-8151-FD24-C78D0FA7DBFB}"/>
              </a:ext>
            </a:extLst>
          </p:cNvPr>
          <p:cNvCxnSpPr>
            <a:cxnSpLocks/>
          </p:cNvCxnSpPr>
          <p:nvPr/>
        </p:nvCxnSpPr>
        <p:spPr>
          <a:xfrm>
            <a:off x="1902781" y="2392565"/>
            <a:ext cx="763145" cy="5912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72FE1D03-3349-E6F8-8B84-2B078AC4453A}"/>
              </a:ext>
            </a:extLst>
          </p:cNvPr>
          <p:cNvSpPr txBox="1"/>
          <p:nvPr/>
        </p:nvSpPr>
        <p:spPr>
          <a:xfrm>
            <a:off x="925198" y="124619"/>
            <a:ext cx="797816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accent2"/>
                </a:solidFill>
              </a:rPr>
              <a:t>External energy of 1.7 J deposited over 12 cm (3 nodes) within 0.1 s (power ~140 W/m)</a:t>
            </a:r>
          </a:p>
        </p:txBody>
      </p:sp>
    </p:spTree>
    <p:extLst>
      <p:ext uri="{BB962C8B-B14F-4D97-AF65-F5344CB8AC3E}">
        <p14:creationId xmlns:p14="http://schemas.microsoft.com/office/powerpoint/2010/main" val="16121993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A676B4D-04CC-E9AC-81B2-F7E628E7D9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2360" y="520922"/>
            <a:ext cx="3068578" cy="199958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140619A-9209-812B-1C53-6FED043190BF}"/>
              </a:ext>
            </a:extLst>
          </p:cNvPr>
          <p:cNvSpPr txBox="1"/>
          <p:nvPr/>
        </p:nvSpPr>
        <p:spPr>
          <a:xfrm>
            <a:off x="4781190" y="2969502"/>
            <a:ext cx="3943423" cy="17736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~98% stored energy released in </a:t>
            </a:r>
            <a:r>
              <a:rPr lang="en-US" sz="1400" dirty="0" err="1"/>
              <a:t>Rdump</a:t>
            </a:r>
            <a:r>
              <a:rPr lang="en-US" sz="1400" dirty="0"/>
              <a:t>, </a:t>
            </a:r>
            <a:br>
              <a:rPr lang="en-US" sz="1400" dirty="0"/>
            </a:br>
            <a:r>
              <a:rPr lang="en-US" sz="1400" dirty="0"/>
              <a:t>~660 kJ in the coil winding, i.e. losing </a:t>
            </a:r>
            <a:br>
              <a:rPr lang="en-US" sz="1400" dirty="0"/>
            </a:br>
            <a:r>
              <a:rPr lang="en-US" sz="1400" dirty="0"/>
              <a:t>~250 liters of helium (latent heat 2.6 kJ/liter)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Heat removal rate by helium up to ~30 kW</a:t>
            </a:r>
          </a:p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NZPV strongly depends on temperature threshold, up to ~100 m/s for the 10 K front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073EF72-55B0-C4E0-4770-46B3DA06A0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1235" y="2818153"/>
            <a:ext cx="3140124" cy="207632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CB142B2-D4E8-670A-CE47-B35D693CE2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275" y="520922"/>
            <a:ext cx="3431387" cy="199958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61FDB00-F3F4-D92C-999C-E50033A587D6}"/>
              </a:ext>
            </a:extLst>
          </p:cNvPr>
          <p:cNvSpPr txBox="1"/>
          <p:nvPr/>
        </p:nvSpPr>
        <p:spPr>
          <a:xfrm>
            <a:off x="1025041" y="2354016"/>
            <a:ext cx="562354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800" dirty="0" err="1">
                <a:solidFill>
                  <a:schemeClr val="accent2"/>
                </a:solidFill>
              </a:rPr>
              <a:t>tdetect</a:t>
            </a:r>
            <a:endParaRPr lang="en-US" sz="800" dirty="0">
              <a:solidFill>
                <a:schemeClr val="accent2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339FC27-6E92-3135-4CEB-063596A09DF0}"/>
              </a:ext>
            </a:extLst>
          </p:cNvPr>
          <p:cNvSpPr txBox="1"/>
          <p:nvPr/>
        </p:nvSpPr>
        <p:spPr>
          <a:xfrm>
            <a:off x="1492357" y="2354016"/>
            <a:ext cx="68952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800" dirty="0" err="1">
                <a:solidFill>
                  <a:schemeClr val="accent2"/>
                </a:solidFill>
              </a:rPr>
              <a:t>tdetect+td</a:t>
            </a:r>
            <a:endParaRPr lang="en-US" sz="800" dirty="0">
              <a:solidFill>
                <a:schemeClr val="accent2"/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5C793E8-EFCB-2170-55A8-DF6A381D1DB2}"/>
              </a:ext>
            </a:extLst>
          </p:cNvPr>
          <p:cNvCxnSpPr/>
          <p:nvPr/>
        </p:nvCxnSpPr>
        <p:spPr>
          <a:xfrm flipH="1">
            <a:off x="1335647" y="2155804"/>
            <a:ext cx="60556" cy="19821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5C4F90C-6D91-732B-95B7-BD842048C29A}"/>
              </a:ext>
            </a:extLst>
          </p:cNvPr>
          <p:cNvCxnSpPr>
            <a:cxnSpLocks/>
          </p:cNvCxnSpPr>
          <p:nvPr/>
        </p:nvCxnSpPr>
        <p:spPr>
          <a:xfrm>
            <a:off x="1466283" y="2155804"/>
            <a:ext cx="60556" cy="19821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1026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836BA0-4952-AF78-B980-65520FA654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060" y="479758"/>
            <a:ext cx="3081454" cy="20243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1CFB0EE-8447-CEF1-5DBC-EDA85CBE78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060" y="2868937"/>
            <a:ext cx="3081454" cy="20243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4589C41-4344-0147-0BA2-7F7A8C2CE3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0311" y="1750462"/>
            <a:ext cx="3618290" cy="2130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816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93B9F-103C-0204-33F8-59ECB4881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analysis: 0D estimate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F9B3E4-FE7B-9876-0096-4B92601C2C9F}"/>
              </a:ext>
            </a:extLst>
          </p:cNvPr>
          <p:cNvSpPr txBox="1"/>
          <p:nvPr/>
        </p:nvSpPr>
        <p:spPr>
          <a:xfrm>
            <a:off x="826168" y="766364"/>
            <a:ext cx="32562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Adiabatic analysis: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2E1C32D-BF78-96A0-6BA7-323EA9693C77}"/>
                  </a:ext>
                </a:extLst>
              </p:cNvPr>
              <p:cNvSpPr txBox="1"/>
              <p:nvPr/>
            </p:nvSpPr>
            <p:spPr>
              <a:xfrm>
                <a:off x="826168" y="1350114"/>
                <a:ext cx="3493169" cy="3483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𝑆</m:t>
                    </m:r>
                    <m:f>
                      <m:f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</m:t>
                        </m:r>
                      </m:den>
                    </m:f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[W/m]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Conductor cross-section isothermal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Current flow in copper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Size of normal zone to reach </a:t>
                </a:r>
                <a:br>
                  <a:rPr lang="en-US" dirty="0"/>
                </a:br>
                <a:r>
                  <a:rPr lang="en-US" dirty="0"/>
                  <a:t>100 mV at 18 kA:</a:t>
                </a:r>
                <a:br>
                  <a:rPr lang="en-US" dirty="0"/>
                </a:br>
                <a:r>
                  <a:rPr lang="en-US" dirty="0"/>
                  <a:t>1.7 m (0 T), 0.2 m (15 T)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=0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8 K: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397 K at B = 0 T constant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1090 K at B = 15 T constant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1060 K for B = k x I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I = 17 kA, V = 1.5 kV, tau = 1.47 s: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100 K at B = 0 T constant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262 K at B = 15 T constant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dirty="0"/>
                  <a:t> 243 K for B = k x I</a:t>
                </a: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2E1C32D-BF78-96A0-6BA7-323EA9693C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168" y="1350114"/>
                <a:ext cx="3493169" cy="3483261"/>
              </a:xfrm>
              <a:prstGeom prst="rect">
                <a:avLst/>
              </a:prstGeom>
              <a:blipFill>
                <a:blip r:embed="rId2"/>
                <a:stretch>
                  <a:fillRect l="-175" b="-6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426729B4-2975-FEEE-C9CB-6FE7053DC4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1618" y="779475"/>
            <a:ext cx="2837698" cy="182963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6F45DC7-EEBC-C645-B19C-DCA8F1F9BD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1618" y="3090537"/>
            <a:ext cx="2837698" cy="18367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AE8C6D4-8F67-C551-592B-53092C67864E}"/>
              </a:ext>
            </a:extLst>
          </p:cNvPr>
          <p:cNvSpPr txBox="1"/>
          <p:nvPr/>
        </p:nvSpPr>
        <p:spPr>
          <a:xfrm>
            <a:off x="6308557" y="3856194"/>
            <a:ext cx="109888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D84F14"/>
                </a:solidFill>
              </a:rPr>
              <a:t>B = 15 T</a:t>
            </a:r>
          </a:p>
          <a:p>
            <a:r>
              <a:rPr lang="en-US" dirty="0">
                <a:solidFill>
                  <a:srgbClr val="0570BC"/>
                </a:solidFill>
              </a:rPr>
              <a:t>B = 0 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5A7B94-EF95-9DBF-BF5A-3B699AB40DE8}"/>
              </a:ext>
            </a:extLst>
          </p:cNvPr>
          <p:cNvSpPr txBox="1"/>
          <p:nvPr/>
        </p:nvSpPr>
        <p:spPr>
          <a:xfrm>
            <a:off x="6540569" y="1440376"/>
            <a:ext cx="119088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Cable + insulation + impregnation</a:t>
            </a:r>
          </a:p>
        </p:txBody>
      </p:sp>
    </p:spTree>
    <p:extLst>
      <p:ext uri="{BB962C8B-B14F-4D97-AF65-F5344CB8AC3E}">
        <p14:creationId xmlns:p14="http://schemas.microsoft.com/office/powerpoint/2010/main" val="1059705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C8729-56A1-A77A-4EA9-044E85A6F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analysis: 0D estimate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79B715-1552-124B-8E78-04861DC2F536}"/>
              </a:ext>
            </a:extLst>
          </p:cNvPr>
          <p:cNvSpPr txBox="1"/>
          <p:nvPr/>
        </p:nvSpPr>
        <p:spPr>
          <a:xfrm>
            <a:off x="826168" y="766364"/>
            <a:ext cx="325621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Constant B: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1F0D6B4-E4E1-8315-B9E6-62D2835C5B4F}"/>
                  </a:ext>
                </a:extLst>
              </p:cNvPr>
              <p:cNvSpPr txBox="1"/>
              <p:nvPr/>
            </p:nvSpPr>
            <p:spPr>
              <a:xfrm>
                <a:off x="708274" y="1350114"/>
                <a:ext cx="4118811" cy="15957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𝑍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)=</m:t>
                    </m:r>
                    <m:nary>
                      <m:naryPr>
                        <m:limLoc m:val="undOvr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brk m:alnAt="24"/>
                              </m:r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m:rPr>
                                <m:brk m:alnAt="24"/>
                              </m:r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sub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  <m:e>
                        <m:f>
                          <m:f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𝐶</m:t>
                            </m:r>
                            <m:d>
                              <m:d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dirty="0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d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𝑆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 dirty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i="1" dirty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  <m:r>
                              <a:rPr lang="en-US" i="1" dirty="0">
                                <a:latin typeface="Cambria Math" panose="02040503050406030204" pitchFamily="18" charset="0"/>
                              </a:rPr>
                              <m:t>)</m:t>
                            </m:r>
                          </m:den>
                        </m:f>
                      </m:e>
                    </m:nary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𝑑𝑥</m:t>
                    </m:r>
                  </m:oMath>
                </a14:m>
                <a:endParaRPr lang="en-US" dirty="0"/>
              </a:p>
              <a:p>
                <a:pPr marL="285750" indent="-285750">
                  <a:lnSpc>
                    <a:spcPct val="120000"/>
                  </a:lnSpc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Quench integral:</a:t>
                </a:r>
                <a:br>
                  <a:rPr lang="en-US" dirty="0"/>
                </a:b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𝑑𝑡</m:t>
                        </m:r>
                      </m:e>
                    </m:nary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type m:val="lin"/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𝜏</m:t>
                            </m:r>
                          </m:num>
                          <m:den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≈</m:t>
                    </m:r>
                    <m:f>
                      <m:fPr>
                        <m:type m:val="lin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𝐸𝐼</m:t>
                        </m:r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  <m:sSup>
                          <m:sSup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= 384 kA</a:t>
                </a:r>
                <a:r>
                  <a:rPr lang="en-US" baseline="30000" dirty="0"/>
                  <a:t>2</a:t>
                </a:r>
                <a:r>
                  <a:rPr lang="en-US" dirty="0"/>
                  <a:t>.s at 18 kA, 1.0 kV</a:t>
                </a:r>
                <a:br>
                  <a:rPr lang="en-US" dirty="0"/>
                </a:br>
                <a:r>
                  <a:rPr lang="en-US" dirty="0"/>
                  <a:t>= 218 kA</a:t>
                </a:r>
                <a:r>
                  <a:rPr lang="en-US" baseline="30000" dirty="0"/>
                  <a:t>2</a:t>
                </a:r>
                <a:r>
                  <a:rPr lang="en-US" dirty="0"/>
                  <a:t>.s at 17 kA, 1.5 kV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1F0D6B4-E4E1-8315-B9E6-62D2835C5B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274" y="1350114"/>
                <a:ext cx="4118811" cy="1595758"/>
              </a:xfrm>
              <a:prstGeom prst="rect">
                <a:avLst/>
              </a:prstGeom>
              <a:blipFill>
                <a:blip r:embed="rId2"/>
                <a:stretch>
                  <a:fillRect l="-148" t="-21756" b="-6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B3C6CF21-5C46-7041-9B9C-9711BEE12F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7085" y="755897"/>
            <a:ext cx="3774184" cy="23969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3418E8E-0429-9A62-BDA1-33B37A333E3B}"/>
              </a:ext>
            </a:extLst>
          </p:cNvPr>
          <p:cNvSpPr txBox="1"/>
          <p:nvPr/>
        </p:nvSpPr>
        <p:spPr>
          <a:xfrm>
            <a:off x="7336841" y="1233218"/>
            <a:ext cx="109888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570BC"/>
                </a:solidFill>
              </a:rPr>
              <a:t>B = 0 T</a:t>
            </a:r>
          </a:p>
          <a:p>
            <a:r>
              <a:rPr lang="en-US" dirty="0">
                <a:solidFill>
                  <a:srgbClr val="D84F14"/>
                </a:solidFill>
              </a:rPr>
              <a:t>B = 15 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035A64-C97D-66EB-FEBE-EE2D749E60E9}"/>
              </a:ext>
            </a:extLst>
          </p:cNvPr>
          <p:cNvSpPr txBox="1"/>
          <p:nvPr/>
        </p:nvSpPr>
        <p:spPr>
          <a:xfrm>
            <a:off x="708274" y="3670477"/>
            <a:ext cx="4961021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Cross-check the actual effect of magnetoresistance?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3-D model to be prepared to quantify impact of thermal conductivity in transverse and longitudinal directions, though strong impact on </a:t>
            </a:r>
            <a:r>
              <a:rPr lang="en-US" dirty="0" err="1"/>
              <a:t>Tmax</a:t>
            </a:r>
            <a:r>
              <a:rPr lang="en-US" dirty="0"/>
              <a:t> is not expected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8634C82-8409-27BB-99E1-B762D58C58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9295" y="3406072"/>
            <a:ext cx="2284567" cy="14949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99A5B37-1319-3EE6-F366-66BF6AC7B327}"/>
              </a:ext>
            </a:extLst>
          </p:cNvPr>
          <p:cNvSpPr txBox="1"/>
          <p:nvPr/>
        </p:nvSpPr>
        <p:spPr>
          <a:xfrm>
            <a:off x="7885266" y="4366797"/>
            <a:ext cx="94088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RRR ~ 20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3BFD2FE-42AE-E32D-B68C-5EBADEB2E3E2}"/>
                  </a:ext>
                </a:extLst>
              </p:cNvPr>
              <p:cNvSpPr txBox="1"/>
              <p:nvPr/>
            </p:nvSpPr>
            <p:spPr>
              <a:xfrm>
                <a:off x="6012981" y="3460395"/>
                <a:ext cx="191762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800" i="1" dirty="0" smtClean="0">
                          <a:latin typeface="Cambria Math" panose="02040503050406030204" pitchFamily="18" charset="0"/>
                        </a:rPr>
                        <m:t>𝑅𝑅𝑅</m:t>
                      </m:r>
                      <m:r>
                        <a:rPr lang="en-US" sz="800" b="0" i="1" dirty="0" smtClean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sz="800" i="1" dirty="0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sz="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800" i="1" dirty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US" sz="800" i="1" dirty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800" i="1" dirty="0">
                          <a:latin typeface="Cambria Math" panose="02040503050406030204" pitchFamily="18" charset="0"/>
                        </a:rPr>
                        <m:t>𝑅𝑅𝑅</m:t>
                      </m:r>
                      <m:d>
                        <m:dPr>
                          <m:ctrlPr>
                            <a:rPr lang="en-US" sz="800" i="1" dirty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800" i="1" dirty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800" i="1" dirty="0">
                              <a:latin typeface="Cambria Math" panose="02040503050406030204" pitchFamily="18" charset="0"/>
                            </a:rPr>
                            <m:t>=0</m:t>
                          </m:r>
                        </m:e>
                      </m:d>
                      <m:r>
                        <a:rPr lang="en-US" sz="800" i="1" dirty="0"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US" sz="800" i="1" dirty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sz="800" i="1" dirty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800" i="1" dirty="0">
                          <a:latin typeface="Cambria Math" panose="02040503050406030204" pitchFamily="18" charset="0"/>
                        </a:rPr>
                        <m:t>𝐵</m:t>
                      </m:r>
                      <m:r>
                        <a:rPr lang="en-US" sz="800" i="1" dirty="0">
                          <a:latin typeface="Cambria Math" panose="02040503050406030204" pitchFamily="18" charset="0"/>
                        </a:rPr>
                        <m:t>=0)</m:t>
                      </m:r>
                    </m:oMath>
                  </m:oMathPara>
                </a14:m>
                <a:endParaRPr lang="en-US" sz="8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3BFD2FE-42AE-E32D-B68C-5EBADEB2E3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981" y="3460395"/>
                <a:ext cx="1917627" cy="215444"/>
              </a:xfrm>
              <a:prstGeom prst="rect">
                <a:avLst/>
              </a:prstGeom>
              <a:blipFill>
                <a:blip r:embed="rId5"/>
                <a:stretch>
                  <a:fillRect b="-2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6217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C2C2E77-EEB5-80B8-C71F-E84827BF9E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2372" y="1425805"/>
            <a:ext cx="3094724" cy="21476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F40D28-E9A0-F949-C10E-873C9048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analysis: 0D estimate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E03DBA0B-ABE9-12D8-28E7-9B76FAC680C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41201556"/>
                  </p:ext>
                </p:extLst>
              </p:nvPr>
            </p:nvGraphicFramePr>
            <p:xfrm>
              <a:off x="1182645" y="1546274"/>
              <a:ext cx="2863518" cy="16459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54506">
                      <a:extLst>
                        <a:ext uri="{9D8B030D-6E8A-4147-A177-3AD203B41FA5}">
                          <a16:colId xmlns:a16="http://schemas.microsoft.com/office/drawing/2014/main" val="901507556"/>
                        </a:ext>
                      </a:extLst>
                    </a:gridCol>
                    <a:gridCol w="954506">
                      <a:extLst>
                        <a:ext uri="{9D8B030D-6E8A-4147-A177-3AD203B41FA5}">
                          <a16:colId xmlns:a16="http://schemas.microsoft.com/office/drawing/2014/main" val="3556691784"/>
                        </a:ext>
                      </a:extLst>
                    </a:gridCol>
                    <a:gridCol w="954506">
                      <a:extLst>
                        <a:ext uri="{9D8B030D-6E8A-4147-A177-3AD203B41FA5}">
                          <a16:colId xmlns:a16="http://schemas.microsoft.com/office/drawing/2014/main" val="3155344972"/>
                        </a:ext>
                      </a:extLst>
                    </a:gridCol>
                  </a:tblGrid>
                  <a:tr h="220746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Rd, m</a:t>
                          </a:r>
                          <a:r>
                            <a:rPr lang="el-GR" sz="1200" dirty="0"/>
                            <a:t>Ω</a:t>
                          </a:r>
                          <a:endParaRPr lang="en-US" sz="1200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/>
                            <a:t>100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94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90632438"/>
                      </a:ext>
                    </a:extLst>
                  </a:tr>
                  <a:tr h="220746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200" b="0" i="1" smtClean="0"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oMath>
                          </a14:m>
                          <a:r>
                            <a:rPr lang="en-US" sz="1200" dirty="0"/>
                            <a:t>, s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1.3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1.4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6708415"/>
                      </a:ext>
                    </a:extLst>
                  </a:tr>
                  <a:tr h="220746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I, kA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18.0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17.0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43706651"/>
                      </a:ext>
                    </a:extLst>
                  </a:tr>
                  <a:tr h="122667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E, MJ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21.1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18.8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15652559"/>
                      </a:ext>
                    </a:extLst>
                  </a:tr>
                  <a:tr h="122667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V, kV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1.8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1.7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92706684"/>
                      </a:ext>
                    </a:extLst>
                  </a:tr>
                  <a:tr h="122667">
                    <a:tc>
                      <a:txBody>
                        <a:bodyPr/>
                        <a:lstStyle/>
                        <a:p>
                          <a:r>
                            <a:rPr lang="en-US" sz="1200" dirty="0" err="1"/>
                            <a:t>Tmax</a:t>
                          </a:r>
                          <a:r>
                            <a:rPr lang="en-US" sz="1200" dirty="0"/>
                            <a:t>*, 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258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212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0088588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4">
                <a:extLst>
                  <a:ext uri="{FF2B5EF4-FFF2-40B4-BE49-F238E27FC236}">
                    <a16:creationId xmlns:a16="http://schemas.microsoft.com/office/drawing/2014/main" id="{E03DBA0B-ABE9-12D8-28E7-9B76FAC680C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41201556"/>
                  </p:ext>
                </p:extLst>
              </p:nvPr>
            </p:nvGraphicFramePr>
            <p:xfrm>
              <a:off x="1182645" y="1546274"/>
              <a:ext cx="2863518" cy="164592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954506">
                      <a:extLst>
                        <a:ext uri="{9D8B030D-6E8A-4147-A177-3AD203B41FA5}">
                          <a16:colId xmlns:a16="http://schemas.microsoft.com/office/drawing/2014/main" val="901507556"/>
                        </a:ext>
                      </a:extLst>
                    </a:gridCol>
                    <a:gridCol w="954506">
                      <a:extLst>
                        <a:ext uri="{9D8B030D-6E8A-4147-A177-3AD203B41FA5}">
                          <a16:colId xmlns:a16="http://schemas.microsoft.com/office/drawing/2014/main" val="3556691784"/>
                        </a:ext>
                      </a:extLst>
                    </a:gridCol>
                    <a:gridCol w="954506">
                      <a:extLst>
                        <a:ext uri="{9D8B030D-6E8A-4147-A177-3AD203B41FA5}">
                          <a16:colId xmlns:a16="http://schemas.microsoft.com/office/drawing/2014/main" val="3155344972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Rd, m</a:t>
                          </a:r>
                          <a:r>
                            <a:rPr lang="el-GR" sz="1200" dirty="0"/>
                            <a:t>Ω</a:t>
                          </a:r>
                          <a:endParaRPr lang="en-US" sz="1200" dirty="0"/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b="1" dirty="0"/>
                            <a:t>100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94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90632438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274" t="-102222" r="-200637" b="-417778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1.3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1.4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6708415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I, kA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18.0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17.0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343706651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E, MJ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21.1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18.8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15652559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V, kV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1.8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1.7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692706684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 err="1"/>
                            <a:t>Tmax</a:t>
                          </a:r>
                          <a:r>
                            <a:rPr lang="en-US" sz="1200" dirty="0"/>
                            <a:t>*, 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258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212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0088588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3D945310-4FC6-7165-67F2-1867CEFB65E1}"/>
              </a:ext>
            </a:extLst>
          </p:cNvPr>
          <p:cNvSpPr txBox="1"/>
          <p:nvPr/>
        </p:nvSpPr>
        <p:spPr>
          <a:xfrm>
            <a:off x="1182645" y="3296412"/>
            <a:ext cx="28635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@ B = 15 T constant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2EE25F8-6C75-5F55-3958-FE9E6A55A00F}"/>
              </a:ext>
            </a:extLst>
          </p:cNvPr>
          <p:cNvSpPr txBox="1"/>
          <p:nvPr/>
        </p:nvSpPr>
        <p:spPr>
          <a:xfrm>
            <a:off x="7608627" y="0"/>
            <a:ext cx="1535373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15 / 04 / 23</a:t>
            </a:r>
          </a:p>
        </p:txBody>
      </p:sp>
    </p:spTree>
    <p:extLst>
      <p:ext uri="{BB962C8B-B14F-4D97-AF65-F5344CB8AC3E}">
        <p14:creationId xmlns:p14="http://schemas.microsoft.com/office/powerpoint/2010/main" val="4180917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40D28-E9A0-F949-C10E-873C904883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analysis: 0D estimate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FA4CBA9-12B5-F73F-11E1-4F8FE7BE6A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872789" y="2996729"/>
            <a:ext cx="2870050" cy="1858068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31355B3-4CCA-AFCD-9079-05D6E20FE4F7}"/>
              </a:ext>
            </a:extLst>
          </p:cNvPr>
          <p:cNvCxnSpPr>
            <a:cxnSpLocks/>
          </p:cNvCxnSpPr>
          <p:nvPr/>
        </p:nvCxnSpPr>
        <p:spPr>
          <a:xfrm>
            <a:off x="6436895" y="3881650"/>
            <a:ext cx="807038" cy="0"/>
          </a:xfrm>
          <a:prstGeom prst="straightConnector1">
            <a:avLst/>
          </a:prstGeom>
          <a:ln>
            <a:solidFill>
              <a:schemeClr val="tx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FEC9D59-ADF3-102E-21D6-F155338FEFF5}"/>
              </a:ext>
            </a:extLst>
          </p:cNvPr>
          <p:cNvSpPr txBox="1"/>
          <p:nvPr/>
        </p:nvSpPr>
        <p:spPr>
          <a:xfrm>
            <a:off x="6961191" y="3558060"/>
            <a:ext cx="83619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 m/s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FC35388-5101-FC41-C1BE-DE7781BBFDA2}"/>
              </a:ext>
            </a:extLst>
          </p:cNvPr>
          <p:cNvGrpSpPr/>
          <p:nvPr/>
        </p:nvGrpSpPr>
        <p:grpSpPr>
          <a:xfrm>
            <a:off x="1124569" y="2904282"/>
            <a:ext cx="3074382" cy="1927140"/>
            <a:chOff x="1124569" y="2904282"/>
            <a:chExt cx="3074382" cy="192714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989AA95-E7DB-8825-F545-FEE1AE7346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24569" y="2904282"/>
              <a:ext cx="3074382" cy="192714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73F8D4F-F4B3-0968-A4E2-70434EE025C2}"/>
                </a:ext>
              </a:extLst>
            </p:cNvPr>
            <p:cNvSpPr txBox="1"/>
            <p:nvPr/>
          </p:nvSpPr>
          <p:spPr>
            <a:xfrm>
              <a:off x="2540873" y="4102261"/>
              <a:ext cx="12822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B=15 T: solid lines</a:t>
              </a:r>
            </a:p>
            <a:p>
              <a:r>
                <a:rPr lang="en-US" sz="900" dirty="0"/>
                <a:t>B=k x I: dashed lines</a:t>
              </a: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08E8C058-23C7-123C-4471-8161ED9046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0586" y="740349"/>
            <a:ext cx="2692567" cy="192714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09A0149-F182-379C-A9CB-B8141AA5B34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4878805" y="833901"/>
            <a:ext cx="2797342" cy="184834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60F7B7A-8D23-CF85-92EE-9393C38EDC93}"/>
              </a:ext>
            </a:extLst>
          </p:cNvPr>
          <p:cNvSpPr txBox="1"/>
          <p:nvPr/>
        </p:nvSpPr>
        <p:spPr>
          <a:xfrm>
            <a:off x="5990546" y="1020088"/>
            <a:ext cx="17522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Q ~ 330 kJ</a:t>
            </a:r>
          </a:p>
          <a:p>
            <a:r>
              <a:rPr lang="en-US" sz="1200" dirty="0"/>
              <a:t>(~1.6% stored energy)</a:t>
            </a:r>
          </a:p>
        </p:txBody>
      </p:sp>
    </p:spTree>
    <p:extLst>
      <p:ext uri="{BB962C8B-B14F-4D97-AF65-F5344CB8AC3E}">
        <p14:creationId xmlns:p14="http://schemas.microsoft.com/office/powerpoint/2010/main" val="634358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6AB74-36F5-BBB0-C623-178C2B75A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analysis: 0D estimate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484FE9-C692-7B72-B764-E36028242FE2}"/>
              </a:ext>
            </a:extLst>
          </p:cNvPr>
          <p:cNvSpPr txBox="1"/>
          <p:nvPr/>
        </p:nvSpPr>
        <p:spPr>
          <a:xfrm>
            <a:off x="904875" y="1533893"/>
            <a:ext cx="73487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/>
              <a:t>Neglected terms so far: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Thermal conductivity in longitudinal and transverse direction </a:t>
            </a: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dirty="0"/>
              <a:t>lower </a:t>
            </a:r>
            <a:r>
              <a:rPr lang="en-US" sz="1600" dirty="0" err="1"/>
              <a:t>Tmax</a:t>
            </a:r>
            <a:endParaRPr lang="en-US" sz="16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AC loss heating due to </a:t>
            </a:r>
            <a:r>
              <a:rPr lang="en-US" sz="1600" dirty="0" err="1"/>
              <a:t>Bdot</a:t>
            </a:r>
            <a:r>
              <a:rPr lang="en-US" sz="1600" dirty="0"/>
              <a:t>, thus faster current decay </a:t>
            </a:r>
            <a:r>
              <a:rPr lang="en-US" sz="1600" dirty="0">
                <a:sym typeface="Wingdings" panose="05000000000000000000" pitchFamily="2" charset="2"/>
              </a:rPr>
              <a:t> lower </a:t>
            </a:r>
            <a:r>
              <a:rPr lang="en-US" sz="1600" dirty="0" err="1">
                <a:sym typeface="Wingdings" panose="05000000000000000000" pitchFamily="2" charset="2"/>
              </a:rPr>
              <a:t>Tmax</a:t>
            </a:r>
            <a:endParaRPr lang="en-US" sz="1600" dirty="0">
              <a:sym typeface="Wingdings" panose="05000000000000000000" pitchFamily="2" charset="2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Higher resistance due to </a:t>
            </a:r>
            <a:r>
              <a:rPr lang="en-US" sz="1600" dirty="0" err="1">
                <a:sym typeface="Wingdings" panose="05000000000000000000" pitchFamily="2" charset="2"/>
              </a:rPr>
              <a:t>Rcoil</a:t>
            </a:r>
            <a:r>
              <a:rPr lang="en-US" sz="1600" dirty="0">
                <a:sym typeface="Wingdings" panose="05000000000000000000" pitchFamily="2" charset="2"/>
              </a:rPr>
              <a:t>, thus faster current decay  lower </a:t>
            </a:r>
            <a:r>
              <a:rPr lang="en-US" sz="1600" dirty="0" err="1">
                <a:sym typeface="Wingdings" panose="05000000000000000000" pitchFamily="2" charset="2"/>
              </a:rPr>
              <a:t>Tmax</a:t>
            </a:r>
            <a:endParaRPr lang="en-US" sz="1600" dirty="0">
              <a:sym typeface="Wingdings" panose="05000000000000000000" pitchFamily="2" charset="2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anose="05000000000000000000" pitchFamily="2" charset="2"/>
              </a:rPr>
              <a:t>Impact of iron on coil inductance during quench? ~20% higher L at low B?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13316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DAB89565-3726-E684-3777-1535021982B7}"/>
              </a:ext>
            </a:extLst>
          </p:cNvPr>
          <p:cNvSpPr txBox="1"/>
          <p:nvPr/>
        </p:nvSpPr>
        <p:spPr>
          <a:xfrm>
            <a:off x="736433" y="885046"/>
            <a:ext cx="7348788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OD 0.7 mm, </a:t>
            </a:r>
            <a:r>
              <a:rPr lang="en-US" sz="1600" dirty="0" err="1"/>
              <a:t>cnc</a:t>
            </a:r>
            <a:r>
              <a:rPr lang="en-US" sz="1600" dirty="0"/>
              <a:t> ~1.2, </a:t>
            </a:r>
            <a:r>
              <a:rPr lang="en-US" sz="1600" dirty="0" err="1"/>
              <a:t>Scu</a:t>
            </a:r>
            <a:r>
              <a:rPr lang="en-US" sz="1600" dirty="0"/>
              <a:t> 0.21 mm</a:t>
            </a:r>
            <a:r>
              <a:rPr lang="en-US" sz="1600" baseline="30000" dirty="0"/>
              <a:t>2</a:t>
            </a:r>
            <a:r>
              <a:rPr lang="en-US" sz="1600" dirty="0"/>
              <a:t>, RRR</a:t>
            </a:r>
            <a:endParaRPr lang="en-US" sz="1600" baseline="30000" dirty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Resistance estimate for RRR = 50:</a:t>
            </a:r>
            <a:br>
              <a:rPr lang="en-US" sz="1600" dirty="0"/>
            </a:br>
            <a:r>
              <a:rPr lang="en-US" sz="1600" dirty="0"/>
              <a:t>~80 m</a:t>
            </a:r>
            <a:r>
              <a:rPr lang="el-GR" sz="1600" dirty="0"/>
              <a:t>Ω</a:t>
            </a:r>
            <a:r>
              <a:rPr lang="en-US" sz="1600" dirty="0"/>
              <a:t>/m at 293 K </a:t>
            </a:r>
            <a:r>
              <a:rPr lang="en-US" sz="1600" dirty="0">
                <a:sym typeface="Wingdings" panose="05000000000000000000" pitchFamily="2" charset="2"/>
              </a:rPr>
              <a:t></a:t>
            </a:r>
            <a:r>
              <a:rPr lang="en-US" sz="1600" dirty="0"/>
              <a:t> ~1.5 m</a:t>
            </a:r>
            <a:r>
              <a:rPr lang="el-GR" sz="1600" dirty="0"/>
              <a:t>Ω</a:t>
            </a:r>
            <a:r>
              <a:rPr lang="en-US" sz="1600" dirty="0"/>
              <a:t>/m at 4 – 20 K </a:t>
            </a:r>
            <a:r>
              <a:rPr lang="en-US" sz="1600" dirty="0">
                <a:sym typeface="Wingdings" panose="05000000000000000000" pitchFamily="2" charset="2"/>
              </a:rPr>
              <a:t> ~4.3 m</a:t>
            </a:r>
            <a:r>
              <a:rPr lang="el-GR" sz="1600" dirty="0"/>
              <a:t>Ω</a:t>
            </a:r>
            <a:r>
              <a:rPr lang="en-US" sz="1600" dirty="0"/>
              <a:t>/m at 4 K, 15 T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Measurements on </a:t>
            </a:r>
            <a:r>
              <a:rPr lang="en-US" sz="1600" b="1" dirty="0"/>
              <a:t>non-reacted</a:t>
            </a:r>
            <a:r>
              <a:rPr lang="en-US" sz="1600" dirty="0"/>
              <a:t> 0.5 m-long sample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Impact of heat-treatment…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E457E2-30D0-4D7E-4C40-AEABAF924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analysis: Copper RRR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682E08-0B60-0E37-FECE-3C2EA2128C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7688" y="938153"/>
            <a:ext cx="2172003" cy="2476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98FD4A5-1266-113D-847B-197529C3C9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6928" y="885046"/>
            <a:ext cx="740945" cy="3582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242DD5-99F8-12A8-D536-A9AC2C5873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7010" y="3000372"/>
            <a:ext cx="2280894" cy="163780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CF477F-B022-9055-DD70-502FBA96515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609781" y="3066546"/>
            <a:ext cx="2434608" cy="163629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29E76AA-FA4B-23ED-3832-05E5D3173F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60288" y="2929688"/>
            <a:ext cx="2055366" cy="187471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BED9816-7EB7-43F8-1AB6-BFD7A21DFAF3}"/>
              </a:ext>
            </a:extLst>
          </p:cNvPr>
          <p:cNvSpPr txBox="1"/>
          <p:nvPr/>
        </p:nvSpPr>
        <p:spPr>
          <a:xfrm>
            <a:off x="6460288" y="4834488"/>
            <a:ext cx="2289007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600" dirty="0">
                <a:hlinkClick r:id="rId7"/>
              </a:rPr>
              <a:t>https://iopscience.iop.org/article/10.1088/1361-6668/aa67ab</a:t>
            </a:r>
            <a:endParaRPr lang="en-US" sz="600" dirty="0"/>
          </a:p>
        </p:txBody>
      </p:sp>
    </p:spTree>
    <p:extLst>
      <p:ext uri="{BB962C8B-B14F-4D97-AF65-F5344CB8AC3E}">
        <p14:creationId xmlns:p14="http://schemas.microsoft.com/office/powerpoint/2010/main" val="322827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AF5AB-4864-30C3-1345-42CF23004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 analysis: towards 3D model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2E35050-F0CE-C57E-026C-35BCB464F3B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7179" y="1029829"/>
            <a:ext cx="3763571" cy="3578356"/>
          </a:xfrm>
          <a:prstGeom prst="rect">
            <a:avLst/>
          </a:prstGeom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5BABE02-58E1-0959-7100-112FAC88161F}"/>
              </a:ext>
            </a:extLst>
          </p:cNvPr>
          <p:cNvCxnSpPr>
            <a:cxnSpLocks/>
          </p:cNvCxnSpPr>
          <p:nvPr/>
        </p:nvCxnSpPr>
        <p:spPr>
          <a:xfrm flipH="1">
            <a:off x="1339464" y="2545397"/>
            <a:ext cx="846624" cy="4421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6617BE53-D58E-6674-681B-0E1E0AEDDE23}"/>
              </a:ext>
            </a:extLst>
          </p:cNvPr>
          <p:cNvCxnSpPr/>
          <p:nvPr/>
        </p:nvCxnSpPr>
        <p:spPr>
          <a:xfrm>
            <a:off x="4377077" y="2679096"/>
            <a:ext cx="0" cy="12721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D3FF1BD-C49A-2D46-E274-42685446F391}"/>
              </a:ext>
            </a:extLst>
          </p:cNvPr>
          <p:cNvCxnSpPr/>
          <p:nvPr/>
        </p:nvCxnSpPr>
        <p:spPr>
          <a:xfrm>
            <a:off x="4377077" y="2812657"/>
            <a:ext cx="0" cy="12721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CF164B33-07CC-B619-AEDE-61A155037587}"/>
              </a:ext>
            </a:extLst>
          </p:cNvPr>
          <p:cNvCxnSpPr/>
          <p:nvPr/>
        </p:nvCxnSpPr>
        <p:spPr>
          <a:xfrm>
            <a:off x="2188799" y="3114881"/>
            <a:ext cx="0" cy="127212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4B864601-F7B2-42AB-972B-2D7E4DC2C31A}"/>
              </a:ext>
            </a:extLst>
          </p:cNvPr>
          <p:cNvCxnSpPr>
            <a:cxnSpLocks/>
          </p:cNvCxnSpPr>
          <p:nvPr/>
        </p:nvCxnSpPr>
        <p:spPr>
          <a:xfrm>
            <a:off x="2655178" y="2614210"/>
            <a:ext cx="413460" cy="0"/>
          </a:xfrm>
          <a:prstGeom prst="line">
            <a:avLst/>
          </a:prstGeom>
          <a:ln w="12700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C2B485F-F12A-4963-EE45-2E432D8BBB55}"/>
              </a:ext>
            </a:extLst>
          </p:cNvPr>
          <p:cNvCxnSpPr/>
          <p:nvPr/>
        </p:nvCxnSpPr>
        <p:spPr>
          <a:xfrm>
            <a:off x="1339464" y="2815674"/>
            <a:ext cx="0" cy="12721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3CD71CD-29AB-13FB-95A8-0F3DCB3D687B}"/>
              </a:ext>
            </a:extLst>
          </p:cNvPr>
          <p:cNvCxnSpPr/>
          <p:nvPr/>
        </p:nvCxnSpPr>
        <p:spPr>
          <a:xfrm>
            <a:off x="1339464" y="2675921"/>
            <a:ext cx="0" cy="12721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44BF72FB-C9C3-BE86-DFD5-45B0BA1C8447}"/>
              </a:ext>
            </a:extLst>
          </p:cNvPr>
          <p:cNvCxnSpPr>
            <a:cxnSpLocks/>
          </p:cNvCxnSpPr>
          <p:nvPr/>
        </p:nvCxnSpPr>
        <p:spPr>
          <a:xfrm flipH="1">
            <a:off x="3530600" y="1848619"/>
            <a:ext cx="2120" cy="4717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2B7C793-1337-FC70-192F-5DA139C2E179}"/>
              </a:ext>
            </a:extLst>
          </p:cNvPr>
          <p:cNvCxnSpPr>
            <a:cxnSpLocks/>
          </p:cNvCxnSpPr>
          <p:nvPr/>
        </p:nvCxnSpPr>
        <p:spPr>
          <a:xfrm flipH="1">
            <a:off x="2186088" y="3302883"/>
            <a:ext cx="2120" cy="4717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376C5A34-6AA0-0EC8-D261-427280491B49}"/>
              </a:ext>
            </a:extLst>
          </p:cNvPr>
          <p:cNvCxnSpPr/>
          <p:nvPr/>
        </p:nvCxnSpPr>
        <p:spPr>
          <a:xfrm>
            <a:off x="3530600" y="2383198"/>
            <a:ext cx="0" cy="127211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F4DFB357-E542-708D-AE86-53A5FDB281D0}"/>
              </a:ext>
            </a:extLst>
          </p:cNvPr>
          <p:cNvCxnSpPr>
            <a:cxnSpLocks/>
          </p:cNvCxnSpPr>
          <p:nvPr/>
        </p:nvCxnSpPr>
        <p:spPr>
          <a:xfrm flipH="1">
            <a:off x="3530453" y="3001710"/>
            <a:ext cx="846624" cy="75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2012E66-2EBA-CF90-6F5D-09302B6DB18D}"/>
              </a:ext>
            </a:extLst>
          </p:cNvPr>
          <p:cNvSpPr txBox="1"/>
          <p:nvPr/>
        </p:nvSpPr>
        <p:spPr>
          <a:xfrm>
            <a:off x="5537033" y="2338149"/>
            <a:ext cx="21637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600" dirty="0"/>
              <a:t>Coil splicing layout?</a:t>
            </a:r>
          </a:p>
          <a:p>
            <a:pPr>
              <a:spcAft>
                <a:spcPts val="1200"/>
              </a:spcAft>
            </a:pPr>
            <a:r>
              <a:rPr lang="en-US" sz="1600" dirty="0"/>
              <a:t>Cooling interface?</a:t>
            </a:r>
          </a:p>
        </p:txBody>
      </p:sp>
    </p:spTree>
    <p:extLst>
      <p:ext uri="{BB962C8B-B14F-4D97-AF65-F5344CB8AC3E}">
        <p14:creationId xmlns:p14="http://schemas.microsoft.com/office/powerpoint/2010/main" val="1469149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19218-50B9-2BCC-2291-242458F84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3200" dirty="0"/>
              <a:t>EDIPO1 QD parameters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47086F0-37CE-0673-1962-059ABD21EA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5475" y="1106906"/>
            <a:ext cx="5369263" cy="349255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71BE8DC-480A-C9B3-CB84-91F490BD0D65}"/>
              </a:ext>
            </a:extLst>
          </p:cNvPr>
          <p:cNvSpPr/>
          <p:nvPr/>
        </p:nvSpPr>
        <p:spPr>
          <a:xfrm>
            <a:off x="1833563" y="1030887"/>
            <a:ext cx="3095688" cy="40262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B1CCE59-958F-541F-C3EA-B6650240E252}"/>
              </a:ext>
            </a:extLst>
          </p:cNvPr>
          <p:cNvSpPr/>
          <p:nvPr/>
        </p:nvSpPr>
        <p:spPr>
          <a:xfrm>
            <a:off x="1833563" y="2169124"/>
            <a:ext cx="3095688" cy="40262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52E7C40-6009-E406-D99D-8C4A8624B63F}"/>
              </a:ext>
            </a:extLst>
          </p:cNvPr>
          <p:cNvSpPr txBox="1"/>
          <p:nvPr/>
        </p:nvSpPr>
        <p:spPr>
          <a:xfrm>
            <a:off x="5015621" y="2216548"/>
            <a:ext cx="2837806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400" dirty="0"/>
              <a:t>+ few </a:t>
            </a:r>
            <a:r>
              <a:rPr lang="en-US" sz="1400" dirty="0" err="1"/>
              <a:t>ms</a:t>
            </a:r>
            <a:r>
              <a:rPr lang="en-US" sz="1400" dirty="0"/>
              <a:t> to open circuit breakers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388664-A8D9-B810-CE30-FF2F9220E92B}"/>
              </a:ext>
            </a:extLst>
          </p:cNvPr>
          <p:cNvSpPr txBox="1"/>
          <p:nvPr/>
        </p:nvSpPr>
        <p:spPr>
          <a:xfrm>
            <a:off x="7608627" y="0"/>
            <a:ext cx="1535373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25 / 06 /24</a:t>
            </a:r>
          </a:p>
        </p:txBody>
      </p:sp>
    </p:spTree>
    <p:extLst>
      <p:ext uri="{BB962C8B-B14F-4D97-AF65-F5344CB8AC3E}">
        <p14:creationId xmlns:p14="http://schemas.microsoft.com/office/powerpoint/2010/main" val="319510936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ustom 1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0070C0"/>
      </a:hlink>
      <a:folHlink>
        <a:srgbClr val="4F8FCC"/>
      </a:folHlink>
    </a:clrScheme>
    <a:fontScheme name="EPFL_Beta2">
      <a:majorFont>
        <a:latin typeface="Franklin Gothic Demi Cond"/>
        <a:ea typeface=""/>
        <a:cs typeface=""/>
      </a:majorFont>
      <a:minorFont>
        <a:latin typeface="Arial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>
        <a:norm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_EPFL_Beta2" id="{6A525B41-3E68-491F-A6C9-0B15EA1321FE}" vid="{993E2952-EB5D-4425-8012-1B04381EBC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FC127AB4946248A5685C1F92D54FFE" ma:contentTypeVersion="0" ma:contentTypeDescription="Crée un document." ma:contentTypeScope="" ma:versionID="ef3ff242486930b75c69099c0dd02c5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ab09c1ba23edfaa45a5e9d385267c9b5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6EC99A6-5E64-4A2A-9ABF-C3A21F434FE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CADDCDA-3DFF-476E-AE9E-38C4DA62B471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79A7CB31-E4DC-4063-BDCD-36DC5F1DA1C8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0</TotalTime>
  <Words>961</Words>
  <Application>Microsoft Office PowerPoint</Application>
  <PresentationFormat>On-screen Show (16:9)</PresentationFormat>
  <Paragraphs>147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Cambria Math</vt:lpstr>
      <vt:lpstr>Franklin Gothic Demi Cond</vt:lpstr>
      <vt:lpstr>Wingdings</vt:lpstr>
      <vt:lpstr>Thème Office</vt:lpstr>
      <vt:lpstr>Quench analysis: 0D estimate</vt:lpstr>
      <vt:lpstr>Quench analysis: 0D estimate</vt:lpstr>
      <vt:lpstr>Quench analysis: 0D estimate</vt:lpstr>
      <vt:lpstr>Quench analysis: 0D estimate</vt:lpstr>
      <vt:lpstr>Quench analysis: 0D estimate</vt:lpstr>
      <vt:lpstr>Quench analysis: 0D estimate</vt:lpstr>
      <vt:lpstr>Quench analysis: Copper RRR</vt:lpstr>
      <vt:lpstr>Quench analysis: towards 3D model</vt:lpstr>
      <vt:lpstr>EDIPO1 QD parameters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EPFL</dc:title>
  <dc:creator>Utilisateur Microsoft Office</dc:creator>
  <cp:lastModifiedBy>Bykovskiy Nikolay</cp:lastModifiedBy>
  <cp:revision>2272</cp:revision>
  <cp:lastPrinted>2021-12-03T15:56:54Z</cp:lastPrinted>
  <dcterms:created xsi:type="dcterms:W3CDTF">2019-04-02T06:24:35Z</dcterms:created>
  <dcterms:modified xsi:type="dcterms:W3CDTF">2024-06-25T07:31:45Z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0x0101001BFC127AB4946248A5685C1F92D54FFE</vt:lpwstr>
  </property>
  <property fmtid="{D5CDD505-2E9C-101B-9397-08002B2CF9AE}" pid="3" name="EPFLUsage">
    <vt:lpwstr>1;#Public|bed90794-060d-40e3-8efd-fc84c2f09e8f</vt:lpwstr>
  </property>
</Properties>
</file>