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22"/>
  </p:notesMasterIdLst>
  <p:sldIdLst>
    <p:sldId id="944" r:id="rId5"/>
    <p:sldId id="955" r:id="rId6"/>
    <p:sldId id="957" r:id="rId7"/>
    <p:sldId id="995" r:id="rId8"/>
    <p:sldId id="996" r:id="rId9"/>
    <p:sldId id="997" r:id="rId10"/>
    <p:sldId id="998" r:id="rId11"/>
    <p:sldId id="999" r:id="rId12"/>
    <p:sldId id="1000" r:id="rId13"/>
    <p:sldId id="1001" r:id="rId14"/>
    <p:sldId id="1002" r:id="rId15"/>
    <p:sldId id="1003" r:id="rId16"/>
    <p:sldId id="1004" r:id="rId17"/>
    <p:sldId id="1005" r:id="rId18"/>
    <p:sldId id="992" r:id="rId19"/>
    <p:sldId id="945" r:id="rId20"/>
    <p:sldId id="989" r:id="rId21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62311"/>
    <a:srgbClr val="E9EEF1"/>
    <a:srgbClr val="ED002D"/>
    <a:srgbClr val="000000"/>
    <a:srgbClr val="F09E18"/>
    <a:srgbClr val="0016A0"/>
    <a:srgbClr val="8E04FF"/>
    <a:srgbClr val="006DD0"/>
    <a:srgbClr val="67B4FE"/>
    <a:srgbClr val="6647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756" autoAdjust="0"/>
    <p:restoredTop sz="94925" autoAdjust="0"/>
  </p:normalViewPr>
  <p:slideViewPr>
    <p:cSldViewPr snapToGrid="0">
      <p:cViewPr varScale="1">
        <p:scale>
          <a:sx n="86" d="100"/>
          <a:sy n="86" d="100"/>
        </p:scale>
        <p:origin x="-120" y="-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commentAuthors" Target="commentAuthors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30.03.25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white logo&#10;&#10;Description automatically generated">
            <a:extLst>
              <a:ext uri="{FF2B5EF4-FFF2-40B4-BE49-F238E27FC236}">
                <a16:creationId xmlns:a16="http://schemas.microsoft.com/office/drawing/2014/main" xmlns="" id="{3870962E-26BF-CEF0-9B2E-575D9706E73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6" t="6328" r="6776" b="4118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pic>
        <p:nvPicPr>
          <p:cNvPr id="3" name="Picture 2" descr="A blue and white logo&#10;&#10;Description automatically generated">
            <a:extLst>
              <a:ext uri="{FF2B5EF4-FFF2-40B4-BE49-F238E27FC236}">
                <a16:creationId xmlns:a16="http://schemas.microsoft.com/office/drawing/2014/main" xmlns="" id="{70440BA1-5A3B-6DAB-541D-469E316425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5" t="6229" r="6165" b="2954"/>
          <a:stretch/>
        </p:blipFill>
        <p:spPr>
          <a:xfrm>
            <a:off x="1382059" y="0"/>
            <a:ext cx="9427882" cy="6858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17DFBB41-BF59-9C2A-859D-99B3AD23373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flipH="1">
            <a:off x="-1" y="0"/>
            <a:ext cx="1399429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8D7A1F57-3554-1911-2321-E254D4D3B76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718359" y="0"/>
            <a:ext cx="1483666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28748BCF-B490-A42D-D29A-31D8478D0913}"/>
              </a:ext>
            </a:extLst>
          </p:cNvPr>
          <p:cNvSpPr/>
          <p:nvPr userDrawn="1"/>
        </p:nvSpPr>
        <p:spPr>
          <a:xfrm>
            <a:off x="4933189" y="4770560"/>
            <a:ext cx="2518215" cy="288543"/>
          </a:xfrm>
          <a:prstGeom prst="rect">
            <a:avLst/>
          </a:prstGeom>
          <a:noFill/>
        </p:spPr>
        <p:txBody>
          <a:bodyPr wrap="square" lIns="68580" tIns="34291" rIns="68580" bIns="34291">
            <a:spAutoFit/>
          </a:bodyPr>
          <a:lstStyle/>
          <a:p>
            <a:pPr algn="ctr"/>
            <a:r>
              <a:rPr lang="en-US" sz="1425" b="1" cap="none" spc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Programme</a:t>
            </a:r>
          </a:p>
        </p:txBody>
      </p:sp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xmlns="" id="{450C6DE9-88F9-17A2-36BA-677C144701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7" t="9106" r="24168" b="4413"/>
          <a:stretch/>
        </p:blipFill>
        <p:spPr>
          <a:xfrm>
            <a:off x="5036400" y="2216002"/>
            <a:ext cx="2311789" cy="2698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994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1" y="1322832"/>
            <a:ext cx="10969139" cy="4670196"/>
          </a:xfrm>
        </p:spPr>
        <p:txBody>
          <a:bodyPr/>
          <a:lstStyle>
            <a:lvl1pPr marL="370313" indent="-342882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4955" y="744681"/>
            <a:ext cx="11021312" cy="2513191"/>
          </a:xfrm>
        </p:spPr>
        <p:txBody>
          <a:bodyPr tIns="0" bIns="0" anchor="t"/>
          <a:lstStyle>
            <a:lvl1pPr algn="r">
              <a:buNone/>
              <a:defRPr kumimoji="0" lang="en-US" sz="3451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77067" y="3461966"/>
            <a:ext cx="88392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1500">
                <a:solidFill>
                  <a:schemeClr val="tx1"/>
                </a:solidFill>
                <a:effectLst/>
              </a:defRPr>
            </a:lvl1pPr>
            <a:lvl2pPr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 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2855" y="130498"/>
            <a:ext cx="10959548" cy="936000"/>
          </a:xfrm>
        </p:spPr>
        <p:txBody>
          <a:bodyPr anchor="ctr"/>
          <a:lstStyle>
            <a:lvl1pPr algn="l">
              <a:defRPr sz="3451"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46002"/>
            <a:ext cx="10972800" cy="936000"/>
          </a:xfrm>
        </p:spPr>
        <p:txBody>
          <a:bodyPr/>
          <a:lstStyle/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597" y="1172214"/>
            <a:ext cx="5424000" cy="4953951"/>
          </a:xfrm>
        </p:spPr>
        <p:txBody>
          <a:bodyPr/>
          <a:lstStyle>
            <a:lvl1pPr>
              <a:defRPr sz="1951"/>
            </a:lvl1pPr>
            <a:lvl2pPr>
              <a:defRPr sz="1651"/>
            </a:lvl2pPr>
            <a:lvl3pPr>
              <a:defRPr sz="1500"/>
            </a:lvl3pPr>
            <a:lvl4pPr>
              <a:defRPr sz="1351"/>
            </a:lvl4pPr>
            <a:lvl5pPr>
              <a:defRPr sz="1351"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28741" y="1172214"/>
            <a:ext cx="5424000" cy="4953951"/>
          </a:xfrm>
        </p:spPr>
        <p:txBody>
          <a:bodyPr/>
          <a:lstStyle>
            <a:lvl1pPr>
              <a:defRPr sz="1951"/>
            </a:lvl1pPr>
            <a:lvl2pPr>
              <a:defRPr sz="1651"/>
            </a:lvl2pPr>
            <a:lvl3pPr>
              <a:defRPr sz="1500"/>
            </a:lvl3pPr>
            <a:lvl4pPr>
              <a:defRPr sz="1351"/>
            </a:lvl4pPr>
            <a:lvl5pPr>
              <a:defRPr sz="1351"/>
            </a:lvl5pPr>
          </a:lstStyle>
          <a:p>
            <a:pPr lvl="0" eaLnBrk="1" latinLnBrk="0" hangingPunct="1"/>
            <a:r>
              <a:rPr lang="fr-CH"/>
              <a:t>Click to </a:t>
            </a:r>
            <a:r>
              <a:rPr lang="fr-CH" err="1"/>
              <a:t>edit</a:t>
            </a:r>
            <a:r>
              <a:rPr lang="fr-CH"/>
              <a:t> Master </a:t>
            </a:r>
            <a:r>
              <a:rPr lang="fr-CH" err="1"/>
              <a:t>text</a:t>
            </a:r>
            <a:r>
              <a:rPr lang="fr-CH"/>
              <a:t> styles</a:t>
            </a:r>
          </a:p>
          <a:p>
            <a:pPr lvl="1" eaLnBrk="1" latinLnBrk="0" hangingPunct="1"/>
            <a:r>
              <a:rPr lang="fr-CH"/>
              <a:t>Second </a:t>
            </a:r>
            <a:r>
              <a:rPr lang="fr-CH" err="1"/>
              <a:t>level</a:t>
            </a:r>
            <a:endParaRPr lang="fr-CH"/>
          </a:p>
          <a:p>
            <a:pPr lvl="2" eaLnBrk="1" latinLnBrk="0" hangingPunct="1"/>
            <a:r>
              <a:rPr lang="fr-CH" err="1"/>
              <a:t>Third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3" eaLnBrk="1" latinLnBrk="0" hangingPunct="1"/>
            <a:r>
              <a:rPr lang="fr-CH" err="1"/>
              <a:t>Fourth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4" eaLnBrk="1" latinLnBrk="0" hangingPunct="1"/>
            <a:r>
              <a:rPr lang="fr-CH" err="1"/>
              <a:t>Fifth</a:t>
            </a:r>
            <a:r>
              <a:rPr lang="fr-CH"/>
              <a:t> </a:t>
            </a:r>
            <a:r>
              <a:rPr lang="fr-CH" err="1"/>
              <a:t>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658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1500" b="1"/>
            </a:lvl2pPr>
            <a:lvl3pPr>
              <a:buNone/>
              <a:defRPr sz="1351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text</a:t>
            </a:r>
            <a:r>
              <a:rPr kumimoji="0" lang="fr-CH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73" y="5101967"/>
            <a:ext cx="5389033" cy="8382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1500" b="1"/>
            </a:lvl2pPr>
            <a:lvl3pPr>
              <a:buNone/>
              <a:defRPr sz="1351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114181"/>
            <a:ext cx="5386917" cy="391926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1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73" y="1121688"/>
            <a:ext cx="5389033" cy="391926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1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CCCA24CF-D850-46CC-9A23-2D11D001C93C}"/>
              </a:ext>
            </a:extLst>
          </p:cNvPr>
          <p:cNvSpPr/>
          <p:nvPr userDrawn="1"/>
        </p:nvSpPr>
        <p:spPr>
          <a:xfrm>
            <a:off x="0" y="6253543"/>
            <a:ext cx="12192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13261" y="22676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13261" y="1335024"/>
            <a:ext cx="10969139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b="36557"/>
          <a:stretch/>
        </p:blipFill>
        <p:spPr bwMode="auto">
          <a:xfrm>
            <a:off x="8444" y="6272593"/>
            <a:ext cx="759739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t="62024"/>
          <a:stretch/>
        </p:blipFill>
        <p:spPr bwMode="auto">
          <a:xfrm>
            <a:off x="1005577" y="6306542"/>
            <a:ext cx="808080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FAA3A0C1-633D-FE44-9809-278D94FF6BE9}"/>
              </a:ext>
            </a:extLst>
          </p:cNvPr>
          <p:cNvCxnSpPr/>
          <p:nvPr userDrawn="1"/>
        </p:nvCxnSpPr>
        <p:spPr>
          <a:xfrm>
            <a:off x="790131" y="6236309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FD5746A-C00B-0332-AEB4-31587C5802D8}"/>
              </a:ext>
            </a:extLst>
          </p:cNvPr>
          <p:cNvSpPr txBox="1"/>
          <p:nvPr userDrawn="1"/>
        </p:nvSpPr>
        <p:spPr>
          <a:xfrm>
            <a:off x="933355" y="6568995"/>
            <a:ext cx="991891" cy="1731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25">
                <a:solidFill>
                  <a:schemeClr val="bg1"/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525">
              <a:solidFill>
                <a:schemeClr val="bg1"/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2" r:id="rId3"/>
    <p:sldLayoutId id="2147483663" r:id="rId4"/>
    <p:sldLayoutId id="2147483666" r:id="rId5"/>
    <p:sldLayoutId id="2147483664" r:id="rId6"/>
    <p:sldLayoutId id="2147483665" r:id="rId7"/>
    <p:sldLayoutId id="2147483667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451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370313" indent="-342882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251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78910" indent="-342882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951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819490" indent="-257162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038935" indent="-257162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5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237808" indent="-257162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5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275524" indent="-13715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08" indent="-13715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692" indent="-13715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03" indent="-13715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206C72A8-1443-5B78-BC8F-8E49F7D9AD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-1" y="0"/>
            <a:ext cx="1399429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C2A9A4CD-D58A-4971-4DCA-8DF0FF7296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8359" y="0"/>
            <a:ext cx="14836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455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F225C03-AEC3-8524-7C7F-78FCD03C6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3" y="1069145"/>
            <a:ext cx="11570677" cy="5029200"/>
          </a:xfrm>
        </p:spPr>
        <p:txBody>
          <a:bodyPr>
            <a:normAutofit/>
          </a:bodyPr>
          <a:lstStyle/>
          <a:p>
            <a:endParaRPr lang="fr-CH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HFM program in a nutshell</a:t>
            </a:r>
            <a:endParaRPr lang="fr-CH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Priorities for tests </a:t>
            </a:r>
            <a:endParaRPr lang="fr-CH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8037B82-5387-8849-C290-C0CC3094B40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</a:t>
            </a:r>
            <a:r>
              <a:rPr lang="en-US" sz="1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March 2025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0089F79-46ED-2ACF-EC1A-EB226376B4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05E885B-44C8-8B41-828A-8E96EFA606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10</a:t>
            </a:fld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2AAA65A7-7BD2-B6FD-AA22-6CB81E5EF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0971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F225C03-AEC3-8524-7C7F-78FCD03C6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3" y="1069145"/>
            <a:ext cx="11570677" cy="5029200"/>
          </a:xfrm>
        </p:spPr>
        <p:txBody>
          <a:bodyPr>
            <a:normAutofit fontScale="92500" lnSpcReduction="10000"/>
          </a:bodyPr>
          <a:lstStyle/>
          <a:p>
            <a:r>
              <a:rPr lang="fr-CH" sz="3500" dirty="0" smtClean="0">
                <a:solidFill>
                  <a:srgbClr val="B62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Ability of testing at temperatures between 4.5 K and 7 K</a:t>
            </a:r>
          </a:p>
          <a:p>
            <a:r>
              <a:rPr lang="fr-CH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One of the options for FCC-hh is to have dipoles working at 4.5 K</a:t>
            </a:r>
          </a:p>
          <a:p>
            <a:r>
              <a:rPr lang="fr-CH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the present design, 0.80 loadline fraction implies a 4.5-5 K temperature margin</a:t>
            </a:r>
          </a:p>
          <a:p>
            <a:r>
              <a:rPr lang="fr-CH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Working at 4.5 K would mean having a theoretical 2-2.5 K temperature margin</a:t>
            </a:r>
          </a:p>
          <a:p>
            <a:pPr lvl="1"/>
            <a:r>
              <a:rPr lang="fr-CH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Note that in the LHC dipoles, theoretical temperature margin is 1.3 K – so 2-2.5 K could be enough</a:t>
            </a:r>
          </a:p>
          <a:p>
            <a:r>
              <a:rPr lang="fr-CH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HL-LHC magnets, with similar parameters, were tested systematically at 4.5 K and reached nominal current at 4.5 K (0.90 loadline fraction) </a:t>
            </a:r>
          </a:p>
          <a:p>
            <a:pPr lvl="1"/>
            <a:r>
              <a:rPr lang="fr-CH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fr-CH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ut we have no measure of the temperature margin at 4.5 K: </a:t>
            </a:r>
            <a:r>
              <a:rPr lang="fr-CH" sz="2500" dirty="0" smtClean="0">
                <a:solidFill>
                  <a:srgbClr val="B62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it the full theoretical 2-2.5 K margin </a:t>
            </a:r>
            <a:r>
              <a:rPr lang="fr-CH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fr-CH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 is it less ?</a:t>
            </a:r>
          </a:p>
          <a:p>
            <a:r>
              <a:rPr lang="fr-CH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Measurements of magnet performance in the 4.5 – 7 K range would be extremely important to assess this option</a:t>
            </a:r>
            <a:endParaRPr lang="fr-CH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8037B82-5387-8849-C290-C0CC3094B40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</a:t>
            </a:r>
            <a:r>
              <a:rPr lang="en-US" sz="1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March 2025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0089F79-46ED-2ACF-EC1A-EB226376B4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05E885B-44C8-8B41-828A-8E96EFA606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11</a:t>
            </a:fld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2AAA65A7-7BD2-B6FD-AA22-6CB81E5EF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Priorities for tests - 1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0706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F225C03-AEC3-8524-7C7F-78FCD03C6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3" y="1069145"/>
            <a:ext cx="11570677" cy="5029200"/>
          </a:xfrm>
        </p:spPr>
        <p:txBody>
          <a:bodyPr>
            <a:normAutofit lnSpcReduction="10000"/>
          </a:bodyPr>
          <a:lstStyle/>
          <a:p>
            <a:r>
              <a:rPr lang="fr-CH" sz="3600" dirty="0" smtClean="0">
                <a:solidFill>
                  <a:srgbClr val="B62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Ability of systematically measure the hysteresis losses (both at 1.9 K and at 4.5 K)</a:t>
            </a:r>
          </a:p>
          <a:p>
            <a:pPr lvl="1"/>
            <a:r>
              <a:rPr lang="fr-CH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These losses are the dominant component for the magnet</a:t>
            </a:r>
          </a:p>
          <a:p>
            <a:pPr lvl="1"/>
            <a:r>
              <a:rPr lang="fr-CH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Today with Nb</a:t>
            </a:r>
            <a:r>
              <a:rPr lang="fr-CH" sz="25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Sn we are a factor two larger with respect to the requirements</a:t>
            </a:r>
          </a:p>
          <a:p>
            <a:r>
              <a:rPr lang="fr-CH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the HTS case, these losses can be larger, due to the large filament size in one direction</a:t>
            </a:r>
          </a:p>
          <a:p>
            <a:pPr lvl="1"/>
            <a:r>
              <a:rPr lang="fr-CH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Moreover the modeling is very complex, due to the asymmetry of the tape</a:t>
            </a:r>
          </a:p>
          <a:p>
            <a:r>
              <a:rPr lang="fr-CH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Hysteresis losses measurements are a must to </a:t>
            </a:r>
          </a:p>
          <a:p>
            <a:pPr lvl="1"/>
            <a:r>
              <a:rPr lang="fr-CH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Assess that the </a:t>
            </a:r>
            <a:r>
              <a:rPr lang="fr-CH" sz="2500" dirty="0" smtClean="0">
                <a:solidFill>
                  <a:srgbClr val="B62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 filament size is compatible </a:t>
            </a:r>
            <a:r>
              <a:rPr lang="fr-CH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the budget for hysteresis losses in Nb</a:t>
            </a:r>
            <a:r>
              <a:rPr lang="fr-CH" sz="25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Sn</a:t>
            </a:r>
          </a:p>
          <a:p>
            <a:pPr lvl="1"/>
            <a:r>
              <a:rPr lang="fr-CH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Assess the </a:t>
            </a:r>
            <a:r>
              <a:rPr lang="fr-CH" sz="2500" dirty="0" smtClean="0">
                <a:solidFill>
                  <a:srgbClr val="B62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potential of an HTS cable based on tapes</a:t>
            </a:r>
            <a:endParaRPr lang="fr-CH" sz="2500" dirty="0">
              <a:solidFill>
                <a:srgbClr val="B623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8037B82-5387-8849-C290-C0CC3094B40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</a:t>
            </a:r>
            <a:r>
              <a:rPr lang="en-US" sz="1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March 2025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0089F79-46ED-2ACF-EC1A-EB226376B4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05E885B-44C8-8B41-828A-8E96EFA606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12</a:t>
            </a:fld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2AAA65A7-7BD2-B6FD-AA22-6CB81E5EF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Priorities for tests - 2 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5965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F225C03-AEC3-8524-7C7F-78FCD03C6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3" y="1069145"/>
            <a:ext cx="11570677" cy="5029200"/>
          </a:xfrm>
        </p:spPr>
        <p:txBody>
          <a:bodyPr>
            <a:normAutofit/>
          </a:bodyPr>
          <a:lstStyle/>
          <a:p>
            <a:r>
              <a:rPr lang="fr-CH" sz="3600" dirty="0" smtClean="0">
                <a:solidFill>
                  <a:srgbClr val="B62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Ability of perform endurance tests in automated mode</a:t>
            </a:r>
          </a:p>
          <a:p>
            <a:pPr lvl="1"/>
            <a:r>
              <a:rPr lang="fr-CH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Both Nb</a:t>
            </a:r>
            <a:r>
              <a:rPr lang="fr-CH" sz="25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Sn and HTS can go through performance degradation</a:t>
            </a:r>
          </a:p>
          <a:p>
            <a:r>
              <a:rPr lang="fr-CH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is very important to assess the following aspects, as done for HL-LHC:</a:t>
            </a:r>
          </a:p>
          <a:p>
            <a:pPr lvl="1"/>
            <a:r>
              <a:rPr lang="fr-CH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Performance stability over cycling (order of 1000)</a:t>
            </a:r>
          </a:p>
          <a:p>
            <a:pPr lvl="1"/>
            <a:r>
              <a:rPr lang="fr-CH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Performance stability over thermal cycles (order of 5)</a:t>
            </a:r>
          </a:p>
          <a:p>
            <a:pPr lvl="1"/>
            <a:r>
              <a:rPr lang="fr-CH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Performance stability over long flattops (order of 24 h)</a:t>
            </a:r>
          </a:p>
          <a:p>
            <a:pPr lvl="1"/>
            <a:r>
              <a:rPr lang="fr-CH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Performance stability over high current quenches (order of 100)</a:t>
            </a:r>
          </a:p>
          <a:p>
            <a:r>
              <a:rPr lang="fr-CH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 these test are very time consuming and the </a:t>
            </a:r>
            <a:r>
              <a:rPr lang="fr-CH" sz="2800" dirty="0" smtClean="0">
                <a:solidFill>
                  <a:srgbClr val="B62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possibility of doing them automatically (24/24 h) is a must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8037B82-5387-8849-C290-C0CC3094B40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</a:t>
            </a:r>
            <a:r>
              <a:rPr lang="en-US" sz="1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March 2025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0089F79-46ED-2ACF-EC1A-EB226376B4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05E885B-44C8-8B41-828A-8E96EFA606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13</a:t>
            </a:fld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2AAA65A7-7BD2-B6FD-AA22-6CB81E5EF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Priorities for tests - 3 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102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F225C03-AEC3-8524-7C7F-78FCD03C6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3" y="1069145"/>
            <a:ext cx="11570677" cy="5029200"/>
          </a:xfrm>
        </p:spPr>
        <p:txBody>
          <a:bodyPr>
            <a:normAutofit/>
          </a:bodyPr>
          <a:lstStyle/>
          <a:p>
            <a:r>
              <a:rPr lang="fr-CH" sz="2800" dirty="0" smtClean="0">
                <a:solidFill>
                  <a:srgbClr val="B62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Ability of measure the transfer function and field quality reproducibility</a:t>
            </a:r>
          </a:p>
          <a:p>
            <a:pPr lvl="1"/>
            <a:r>
              <a:rPr lang="fr-CH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Emphasis should be put especially on the TF, with devices allowing sensitivities of 10 ppm – requirements are having reprodicibility better than 100 pm</a:t>
            </a:r>
          </a:p>
          <a:p>
            <a:pPr lvl="1"/>
            <a:r>
              <a:rPr lang="fr-CH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 and also on multipoles, especially the low orders</a:t>
            </a:r>
          </a:p>
          <a:p>
            <a:r>
              <a:rPr lang="fr-CH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Tools to have early </a:t>
            </a:r>
            <a:r>
              <a:rPr lang="fr-CH" sz="2800" dirty="0" smtClean="0">
                <a:solidFill>
                  <a:srgbClr val="B62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indication of resisitive transition </a:t>
            </a:r>
            <a:r>
              <a:rPr lang="fr-CH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performance limitations</a:t>
            </a:r>
          </a:p>
          <a:p>
            <a:pPr lvl="1"/>
            <a:r>
              <a:rPr lang="fr-CH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 measurements, developed in the HL-LHC era, proved to be extremely effective</a:t>
            </a:r>
          </a:p>
          <a:p>
            <a:r>
              <a:rPr lang="fr-CH" sz="2700" dirty="0" smtClean="0">
                <a:solidFill>
                  <a:srgbClr val="B62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Mechanical measurements </a:t>
            </a:r>
            <a:r>
              <a:rPr lang="fr-CH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 can be connected to observables of the mechanical model</a:t>
            </a:r>
          </a:p>
          <a:p>
            <a:pPr lvl="1"/>
            <a:r>
              <a:rPr lang="fr-CH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Seeing the coil unloadling has been a fundamental tool to assess the correct preload and behavious of mechanical structure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8037B82-5387-8849-C290-C0CC3094B40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</a:t>
            </a:r>
            <a:r>
              <a:rPr lang="en-US" sz="1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March 2025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0089F79-46ED-2ACF-EC1A-EB226376B4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05E885B-44C8-8B41-828A-8E96EFA606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14</a:t>
            </a:fld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2AAA65A7-7BD2-B6FD-AA22-6CB81E5EF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Priorities for tests - 4 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9382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BB4065F2-A603-C32F-CE48-03B633C0E0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88BD68A-ABFF-9ED2-5C7C-7E598B4825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3" y="1069145"/>
            <a:ext cx="11570677" cy="5029200"/>
          </a:xfrm>
        </p:spPr>
        <p:txBody>
          <a:bodyPr>
            <a:normAutofit/>
          </a:bodyPr>
          <a:lstStyle/>
          <a:p>
            <a:r>
              <a:rPr lang="fr-CH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HFM program is building several demonstrators and short models, and many will be tested in the coming years</a:t>
            </a:r>
            <a:endParaRPr lang="fr-CH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Aperture baseline is 50 mm: we shall have adequate tools fitting this constraint</a:t>
            </a:r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Some priorities</a:t>
            </a:r>
            <a:endParaRPr lang="fr-CH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Ability to measure performance in the 4.5 – 7 K range</a:t>
            </a:r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Ability to measure hysteresis losses</a:t>
            </a:r>
          </a:p>
          <a:p>
            <a:pPr lvl="1"/>
            <a:r>
              <a:rPr lang="fr-CH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Ability to perform endurance test in automated mode, 24/24h</a:t>
            </a:r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Ability of measuring transfer function and low order multipole reproducibility</a:t>
            </a:r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Ability of having mechanical measurements that can be related to models, and that can assess the preload level (for classical design)</a:t>
            </a:r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fr-CH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48F8F96-D9E8-5128-6DAC-8726F3C7AA8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 February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F399E0E-04A0-F0F3-AFDF-BE1A253503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4DEC2ED-8245-747C-B817-AC2597456F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1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15</a:t>
            </a:fld>
            <a:endParaRPr 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0CD8520F-14C0-228B-B3B5-F0D396FA74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8288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6678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6BB8E2C2-7D92-6401-9963-C435917EF0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F59818E-122A-4133-34FD-99EC9A242B7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 February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9D4FDAE-C88A-EAFE-CD42-D934118259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A8F0288-62DE-8969-E841-8720BFF0A9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1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17</a:t>
            </a:fld>
            <a:endParaRPr 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61BE0BE8-B34D-7F25-1D25-FA9F32091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DCF058FC-A2BE-DF6D-9649-C74F856692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8239" y="99521"/>
            <a:ext cx="8782902" cy="602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5537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33760D6-D6C2-1465-C75C-E350672D0B2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</a:t>
            </a:r>
            <a:r>
              <a:rPr lang="en-US" sz="1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March 2025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1AB56AE-0AD1-A0D7-FECB-985E8BB61D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4AD4B78-5AEB-F126-2B50-95013548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</a:t>
            </a:fld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0ACD1834-B046-B932-B025-2ACAC39D7DDE}"/>
              </a:ext>
            </a:extLst>
          </p:cNvPr>
          <p:cNvSpPr txBox="1">
            <a:spLocks/>
          </p:cNvSpPr>
          <p:nvPr/>
        </p:nvSpPr>
        <p:spPr>
          <a:xfrm>
            <a:off x="1225660" y="1724201"/>
            <a:ext cx="9583779" cy="2371459"/>
          </a:xfrm>
          <a:prstGeom prst="rect">
            <a:avLst/>
          </a:prstGeom>
        </p:spPr>
        <p:txBody>
          <a:bodyPr vert="horz" lIns="34291" rIns="34291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GB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Test and diagnostics: priorities for the high field magnets program</a:t>
            </a:r>
            <a:endParaRPr lang="en-GB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C2A23DD-A797-A786-5E31-AA19D3B7FFBC}"/>
              </a:ext>
            </a:extLst>
          </p:cNvPr>
          <p:cNvSpPr txBox="1"/>
          <p:nvPr/>
        </p:nvSpPr>
        <p:spPr>
          <a:xfrm>
            <a:off x="974615" y="4294553"/>
            <a:ext cx="3518161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Ezio </a:t>
            </a:r>
            <a:r>
              <a:rPr lang="fr-CH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Todesco</a:t>
            </a:r>
          </a:p>
          <a:p>
            <a:endParaRPr lang="fr-CH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behalf of HFM </a:t>
            </a:r>
            <a:r>
              <a:rPr lang="fr-CH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collaboration</a:t>
            </a:r>
            <a:endParaRPr lang="fr-CH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3B963441-C360-6CCC-AFA5-F15573172F17}"/>
              </a:ext>
            </a:extLst>
          </p:cNvPr>
          <p:cNvSpPr txBox="1"/>
          <p:nvPr/>
        </p:nvSpPr>
        <p:spPr>
          <a:xfrm>
            <a:off x="7905274" y="5521226"/>
            <a:ext cx="3397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 March 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2025 – </a:t>
            </a:r>
            <a:r>
              <a:rPr lang="fr-CH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SMTF workshop</a:t>
            </a:r>
            <a:endParaRPr lang="x-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979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F225C03-AEC3-8524-7C7F-78FCD03C6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3" y="1069145"/>
            <a:ext cx="11570677" cy="5029200"/>
          </a:xfrm>
        </p:spPr>
        <p:txBody>
          <a:bodyPr>
            <a:normAutofit/>
          </a:bodyPr>
          <a:lstStyle/>
          <a:p>
            <a:endParaRPr lang="fr-CH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HFM program in a nutshell</a:t>
            </a:r>
            <a:endParaRPr lang="fr-CH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Priorities for tests </a:t>
            </a:r>
            <a:endParaRPr lang="fr-CH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8037B82-5387-8849-C290-C0CC3094B40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</a:t>
            </a:r>
            <a:r>
              <a:rPr lang="en-US" sz="1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March 2025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0089F79-46ED-2ACF-EC1A-EB226376B4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05E885B-44C8-8B41-828A-8E96EFA606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</a:t>
            </a:fld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2AAA65A7-7BD2-B6FD-AA22-6CB81E5EF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419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F225C03-AEC3-8524-7C7F-78FCD03C6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3" y="1069145"/>
            <a:ext cx="11570677" cy="5029200"/>
          </a:xfrm>
        </p:spPr>
        <p:txBody>
          <a:bodyPr>
            <a:normAutofit/>
          </a:bodyPr>
          <a:lstStyle/>
          <a:p>
            <a:r>
              <a:rPr lang="fr-CH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HFM is a directed R&amp;D program to develop magnets for FCC-hh</a:t>
            </a:r>
          </a:p>
          <a:p>
            <a:pPr marL="742950" lvl="2" indent="-342900"/>
            <a:r>
              <a:rPr lang="fr-CH" sz="2000" dirty="0"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First baseline: 16 T magnets, 100 km tunnel, 100 TeV  </a:t>
            </a:r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[M. Benedikt, et al., FCC-hh CDR, EPJST 228 (2019)]</a:t>
            </a:r>
            <a:endParaRPr lang="fr-CH" sz="2400" dirty="0">
              <a:latin typeface="Times" panose="02020603050405020304" pitchFamily="18" charset="0"/>
              <a:cs typeface="Times" panose="02020603050405020304" pitchFamily="18" charset="0"/>
              <a:sym typeface="Symbol" pitchFamily="18" charset="2"/>
            </a:endParaRPr>
          </a:p>
          <a:p>
            <a:r>
              <a:rPr lang="fr-CH" sz="2400" dirty="0"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Nb</a:t>
            </a:r>
            <a:r>
              <a:rPr lang="fr-CH" sz="2400" baseline="-25000" dirty="0"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3</a:t>
            </a:r>
            <a:r>
              <a:rPr lang="fr-CH" sz="2400" dirty="0"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Sn </a:t>
            </a:r>
            <a:r>
              <a:rPr lang="fr-CH" sz="2400" dirty="0" smtClean="0"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baseline </a:t>
            </a:r>
            <a:r>
              <a:rPr lang="fr-CH" sz="2400" dirty="0"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for FCC-hh: a </a:t>
            </a:r>
            <a:r>
              <a:rPr lang="fr-CH" sz="2400" dirty="0">
                <a:solidFill>
                  <a:srgbClr val="B6231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proton-proton collider for </a:t>
            </a:r>
            <a:r>
              <a:rPr lang="fr-CH" sz="2400" dirty="0" smtClean="0">
                <a:solidFill>
                  <a:srgbClr val="B6231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85 </a:t>
            </a:r>
            <a:r>
              <a:rPr lang="fr-CH" sz="2400" dirty="0">
                <a:solidFill>
                  <a:srgbClr val="B6231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TeV </a:t>
            </a:r>
            <a:r>
              <a:rPr lang="fr-CH" sz="2400" dirty="0"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c.o.m energy in a 91 km tunnel, based on </a:t>
            </a:r>
            <a:r>
              <a:rPr lang="fr-CH" sz="2400" dirty="0">
                <a:solidFill>
                  <a:srgbClr val="B6231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14 T operational field </a:t>
            </a:r>
            <a:r>
              <a:rPr lang="fr-CH" sz="2400" dirty="0" smtClean="0">
                <a:solidFill>
                  <a:srgbClr val="B6231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magnets</a:t>
            </a:r>
            <a:endParaRPr lang="fr-CH" sz="2000" dirty="0">
              <a:latin typeface="Times" panose="02020603050405020304" pitchFamily="18" charset="0"/>
              <a:cs typeface="Times" panose="02020603050405020304" pitchFamily="18" charset="0"/>
              <a:sym typeface="Symbol" pitchFamily="18" charset="2"/>
            </a:endParaRPr>
          </a:p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85-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120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option based on HTS is also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proposed,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14-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 T field</a:t>
            </a:r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8037B82-5387-8849-C290-C0CC3094B40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</a:t>
            </a:r>
            <a:r>
              <a:rPr lang="en-US" sz="1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March 2025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0089F79-46ED-2ACF-EC1A-EB226376B4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05E885B-44C8-8B41-828A-8E96EFA606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</a:t>
            </a:fld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2AAA65A7-7BD2-B6FD-AA22-6CB81E5EF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HFM program in a nutshell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 descr="Picture 6">
            <a:extLst>
              <a:ext uri="{FF2B5EF4-FFF2-40B4-BE49-F238E27FC236}">
                <a16:creationId xmlns="" xmlns:a16="http://schemas.microsoft.com/office/drawing/2014/main" id="{0BEC379D-1D02-413E-55F6-1CC873D51AC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9348"/>
          <a:stretch>
            <a:fillRect/>
          </a:stretch>
        </p:blipFill>
        <p:spPr>
          <a:xfrm>
            <a:off x="6486228" y="3219477"/>
            <a:ext cx="5206062" cy="2935868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9" name="Table 8">
            <a:extLst>
              <a:ext uri="{FF2B5EF4-FFF2-40B4-BE49-F238E27FC236}">
                <a16:creationId xmlns="" xmlns:a16="http://schemas.microsoft.com/office/drawing/2014/main" id="{7CBB0829-84FE-1142-965D-2D22B234E1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1790677"/>
              </p:ext>
            </p:extLst>
          </p:nvPr>
        </p:nvGraphicFramePr>
        <p:xfrm>
          <a:off x="428243" y="3204098"/>
          <a:ext cx="5788662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355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0372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6273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3864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7539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FCC-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hh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parameters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CDR 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2024-Nb</a:t>
                      </a:r>
                      <a:r>
                        <a:rPr lang="en-US" sz="1600" baseline="-25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3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2024-HTS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7539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B62311"/>
                          </a:solidFill>
                          <a:latin typeface="Times"/>
                          <a:cs typeface="Times"/>
                        </a:rPr>
                        <a:t>Dipole field (T)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B62311"/>
                          </a:solidFill>
                          <a:latin typeface="Times"/>
                          <a:cs typeface="Times"/>
                        </a:rPr>
                        <a:t>16.0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B62311"/>
                          </a:solidFill>
                          <a:latin typeface="Times"/>
                          <a:cs typeface="Times"/>
                        </a:rPr>
                        <a:t>14.0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B62311"/>
                          </a:solidFill>
                          <a:latin typeface="Times"/>
                          <a:cs typeface="Times"/>
                        </a:rPr>
                        <a:t>14-</a:t>
                      </a:r>
                      <a:r>
                        <a:rPr lang="en-US" sz="1600" dirty="0">
                          <a:solidFill>
                            <a:srgbClr val="B62311"/>
                          </a:solidFill>
                          <a:latin typeface="Times"/>
                          <a:cs typeface="Times"/>
                        </a:rPr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7539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B62311"/>
                          </a:solidFill>
                          <a:latin typeface="Times"/>
                          <a:cs typeface="Times"/>
                        </a:rPr>
                        <a:t>Operational temperature (K)</a:t>
                      </a:r>
                      <a:endParaRPr lang="en-US" sz="1600" dirty="0">
                        <a:solidFill>
                          <a:srgbClr val="B6231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B62311"/>
                          </a:solidFill>
                          <a:latin typeface="Times"/>
                          <a:cs typeface="Times"/>
                        </a:rPr>
                        <a:t>1.9</a:t>
                      </a:r>
                      <a:endParaRPr lang="en-US" sz="1200" dirty="0">
                        <a:solidFill>
                          <a:srgbClr val="B6231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B62311"/>
                          </a:solidFill>
                          <a:latin typeface="Times"/>
                          <a:cs typeface="Times"/>
                        </a:rPr>
                        <a:t>1.9</a:t>
                      </a:r>
                      <a:endParaRPr lang="en-US" sz="1600" dirty="0">
                        <a:solidFill>
                          <a:srgbClr val="B6231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B62311"/>
                          </a:solidFill>
                          <a:latin typeface="Times"/>
                          <a:cs typeface="Times"/>
                        </a:rPr>
                        <a:t>4.2-20</a:t>
                      </a:r>
                      <a:endParaRPr lang="en-US" sz="1600" dirty="0">
                        <a:solidFill>
                          <a:srgbClr val="B6231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</a:tr>
              <a:tr h="27539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Tunnel length (km)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90.7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90.7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7539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Arc length (km)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82.0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76.9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76.9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7539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Arc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f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illing factor (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adim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0.80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0.83</a:t>
                      </a:r>
                      <a:endParaRPr lang="en-US" sz="1600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0.83</a:t>
                      </a:r>
                      <a:endParaRPr lang="en-US" sz="1600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7539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Energy </a:t>
                      </a:r>
                      <a:r>
                        <a:rPr lang="en-US" sz="1600" dirty="0" err="1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c.o.m</a:t>
                      </a:r>
                      <a:r>
                        <a:rPr lang="en-US" sz="1600" baseline="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 (</a:t>
                      </a:r>
                      <a:r>
                        <a:rPr lang="en-US" sz="1600" baseline="0" dirty="0" err="1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TeV</a:t>
                      </a:r>
                      <a:r>
                        <a:rPr lang="en-US" sz="1600" baseline="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)</a:t>
                      </a:r>
                      <a:endParaRPr lang="en-US" sz="1600" dirty="0">
                        <a:solidFill>
                          <a:srgbClr val="B8101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85</a:t>
                      </a:r>
                      <a:endParaRPr lang="en-US" sz="1600" dirty="0">
                        <a:solidFill>
                          <a:srgbClr val="B8101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85-120</a:t>
                      </a:r>
                      <a:endParaRPr lang="en-US" sz="1600" dirty="0">
                        <a:solidFill>
                          <a:srgbClr val="B8101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7539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Loadline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margin</a:t>
                      </a:r>
                      <a:endParaRPr lang="en-US" sz="1600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86%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80%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TBD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3241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F225C03-AEC3-8524-7C7F-78FCD03C6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3" y="1069145"/>
            <a:ext cx="11570677" cy="5029200"/>
          </a:xfrm>
        </p:spPr>
        <p:txBody>
          <a:bodyPr>
            <a:normAutofit/>
          </a:bodyPr>
          <a:lstStyle/>
          <a:p>
            <a:r>
              <a:rPr lang="fr-CH" sz="2800" dirty="0" smtClean="0"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Reduction of field from 16 T to 14 T was motivated by the following arguments</a:t>
            </a:r>
          </a:p>
          <a:p>
            <a:pPr lvl="1"/>
            <a:r>
              <a:rPr lang="fr-CH" sz="2600" dirty="0" smtClean="0"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14 T can be reached with 0.80 loadline fraction with the available conductor</a:t>
            </a:r>
          </a:p>
          <a:p>
            <a:pPr lvl="2"/>
            <a:r>
              <a:rPr lang="fr-CH" sz="2200" dirty="0" smtClean="0"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Previous baseline required 0.86 loadline fraction, and a conductor giving 25% more jc</a:t>
            </a:r>
          </a:p>
          <a:p>
            <a:pPr lvl="1"/>
            <a:r>
              <a:rPr lang="fr-CH" sz="2400" dirty="0" smtClean="0"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EuroCirCol studies proved that dipoles with 16 T barely fit a stress limit below 200 MPa: with 14 T we are below 150 MPa, more comfortable for a long production</a:t>
            </a:r>
          </a:p>
          <a:p>
            <a:r>
              <a:rPr lang="fr-CH" sz="2400" dirty="0"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This field reduction is similar to what happened in the history of LHC design, that started with 10 T and 8 TeV, and ended in 8.3 T and 7 TeV </a:t>
            </a:r>
          </a:p>
          <a:p>
            <a:endParaRPr lang="fr-CH" sz="2400" dirty="0" smtClean="0">
              <a:latin typeface="Times" panose="02020603050405020304" pitchFamily="18" charset="0"/>
              <a:cs typeface="Times" panose="02020603050405020304" pitchFamily="18" charset="0"/>
              <a:sym typeface="Symbol" pitchFamily="18" charset="2"/>
            </a:endParaRPr>
          </a:p>
          <a:p>
            <a:r>
              <a:rPr lang="fr-CH" sz="2400" dirty="0" smtClean="0"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Do not think that 14.1 T is enough ! Magnets should prove to be able to reach 15-15.5 T in short models</a:t>
            </a:r>
          </a:p>
          <a:p>
            <a:pPr marL="27431" indent="0">
              <a:buNone/>
            </a:pPr>
            <a:endParaRPr lang="fr-CH" sz="2300" dirty="0" smtClean="0">
              <a:latin typeface="Times" panose="02020603050405020304" pitchFamily="18" charset="0"/>
              <a:cs typeface="Times" panose="02020603050405020304" pitchFamily="18" charset="0"/>
              <a:sym typeface="Symbol" pitchFamily="18" charset="2"/>
            </a:endParaRPr>
          </a:p>
          <a:p>
            <a:pPr lvl="1"/>
            <a:endParaRPr lang="en-GB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8037B82-5387-8849-C290-C0CC3094B40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</a:t>
            </a:r>
            <a:r>
              <a:rPr lang="en-US" sz="1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March 2025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0089F79-46ED-2ACF-EC1A-EB226376B4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05E885B-44C8-8B41-828A-8E96EFA606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5</a:t>
            </a:fld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2AAA65A7-7BD2-B6FD-AA22-6CB81E5EF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HFM program in a nutshell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4967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F225C03-AEC3-8524-7C7F-78FCD03C6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3" y="1069145"/>
            <a:ext cx="11570677" cy="5029200"/>
          </a:xfrm>
        </p:spPr>
        <p:txBody>
          <a:bodyPr>
            <a:normAutofit/>
          </a:bodyPr>
          <a:lstStyle/>
          <a:p>
            <a:r>
              <a:rPr lang="fr-CH" sz="2800" dirty="0" smtClean="0"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During the LHC design, main dipole length also increased from initial 9.5 m to 14 m</a:t>
            </a:r>
          </a:p>
          <a:p>
            <a:pPr lvl="1"/>
            <a:r>
              <a:rPr lang="fr-CH" sz="2500" dirty="0" smtClean="0"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Today baseline for FCC-hh is 14 m, as in the LHC, but we consider an option with 20 m dipole length </a:t>
            </a:r>
            <a:r>
              <a:rPr lang="fr-CH" sz="2500" dirty="0" smtClean="0">
                <a:latin typeface="Times" panose="02020603050405020304" pitchFamily="18" charset="0"/>
                <a:cs typeface="Times" panose="02020603050405020304" pitchFamily="18" charset="0"/>
                <a:sym typeface="Wingdings"/>
              </a:rPr>
              <a:t> 1200 less magnets to produce and test</a:t>
            </a:r>
            <a:endParaRPr lang="fr-CH" sz="2500" dirty="0" smtClean="0">
              <a:latin typeface="Times" panose="02020603050405020304" pitchFamily="18" charset="0"/>
              <a:cs typeface="Times" panose="02020603050405020304" pitchFamily="18" charset="0"/>
              <a:sym typeface="Symbol" pitchFamily="18" charset="2"/>
            </a:endParaRPr>
          </a:p>
          <a:p>
            <a:pPr lvl="1"/>
            <a:endParaRPr lang="en-GB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8037B82-5387-8849-C290-C0CC3094B40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</a:t>
            </a:r>
            <a:r>
              <a:rPr lang="en-US" sz="1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March 2025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0089F79-46ED-2ACF-EC1A-EB226376B4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05E885B-44C8-8B41-828A-8E96EFA606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6</a:t>
            </a:fld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2AAA65A7-7BD2-B6FD-AA22-6CB81E5EF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HFM program in a nutshell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443" y="2820729"/>
            <a:ext cx="9041045" cy="360344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0722376B-9A44-3D3F-A417-DA40A7BCBB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26" y="4438644"/>
            <a:ext cx="4364980" cy="1268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587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F225C03-AEC3-8524-7C7F-78FCD03C6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3" y="1069145"/>
            <a:ext cx="4674721" cy="5029200"/>
          </a:xfrm>
        </p:spPr>
        <p:txBody>
          <a:bodyPr>
            <a:normAutofit lnSpcReduction="10000"/>
          </a:bodyPr>
          <a:lstStyle/>
          <a:p>
            <a:r>
              <a:rPr lang="fr-CH" sz="2400" dirty="0" smtClean="0"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We are building demonstrators and short models with different designs</a:t>
            </a:r>
          </a:p>
          <a:p>
            <a:pPr lvl="1"/>
            <a:r>
              <a:rPr lang="fr-CH" sz="2000" dirty="0" smtClean="0"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Demonstrators: magnets that prove part of the technology, but that do not satify all the requirements </a:t>
            </a:r>
          </a:p>
          <a:p>
            <a:pPr lvl="2"/>
            <a:r>
              <a:rPr lang="fr-CH" sz="1849" dirty="0" smtClean="0"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ISAAC for common coil</a:t>
            </a:r>
          </a:p>
          <a:p>
            <a:pPr lvl="2"/>
            <a:r>
              <a:rPr lang="fr-CH" sz="1849" dirty="0" smtClean="0"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RMM, R2D2, FD for block</a:t>
            </a:r>
          </a:p>
          <a:p>
            <a:pPr lvl="2"/>
            <a:r>
              <a:rPr lang="fr-CH" sz="1849" dirty="0" smtClean="0"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subSMCC for common coil stress managed</a:t>
            </a:r>
          </a:p>
          <a:p>
            <a:r>
              <a:rPr lang="fr-CH" sz="2000" dirty="0" smtClean="0"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Cos</a:t>
            </a:r>
            <a:r>
              <a:rPr lang="fr-CH" sz="2000" dirty="0" smtClean="0">
                <a:latin typeface="Symbol" charset="2"/>
                <a:cs typeface="Symbol" charset="2"/>
                <a:sym typeface="Symbol" pitchFamily="18" charset="2"/>
              </a:rPr>
              <a:t>q</a:t>
            </a:r>
            <a:r>
              <a:rPr lang="fr-CH" sz="2000" dirty="0" smtClean="0"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, block, common coil, stress managed common coil</a:t>
            </a:r>
          </a:p>
          <a:p>
            <a:pPr lvl="1"/>
            <a:r>
              <a:rPr lang="fr-CH" sz="1800" dirty="0" smtClean="0"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BOND and F2D2 for block</a:t>
            </a:r>
          </a:p>
          <a:p>
            <a:pPr lvl="1"/>
            <a:r>
              <a:rPr lang="fr-CH" sz="1800" dirty="0" smtClean="0"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Daisy for common coil </a:t>
            </a:r>
          </a:p>
          <a:p>
            <a:pPr lvl="1"/>
            <a:r>
              <a:rPr lang="fr-CH" sz="1800" dirty="0" smtClean="0"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FalconD for cosq</a:t>
            </a:r>
          </a:p>
          <a:p>
            <a:pPr lvl="1"/>
            <a:r>
              <a:rPr lang="fr-CH" sz="1800" dirty="0" smtClean="0"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SMACC for SMCC</a:t>
            </a:r>
          </a:p>
          <a:p>
            <a:endParaRPr lang="fr-CH" sz="2300" dirty="0" smtClean="0">
              <a:latin typeface="Times" panose="02020603050405020304" pitchFamily="18" charset="0"/>
              <a:cs typeface="Times" panose="02020603050405020304" pitchFamily="18" charset="0"/>
              <a:sym typeface="Symbol" pitchFamily="18" charset="2"/>
            </a:endParaRPr>
          </a:p>
          <a:p>
            <a:pPr lvl="1"/>
            <a:endParaRPr lang="en-GB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8037B82-5387-8849-C290-C0CC3094B40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</a:t>
            </a:r>
            <a:r>
              <a:rPr lang="en-US" sz="1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March 2025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0089F79-46ED-2ACF-EC1A-EB226376B4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05E885B-44C8-8B41-828A-8E96EFA606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7</a:t>
            </a:fld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2AAA65A7-7BD2-B6FD-AA22-6CB81E5EF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HFM program in a nutshell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 descr="HFM_cross_sections.pd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914" y="871325"/>
            <a:ext cx="7206319" cy="5366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160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F225C03-AEC3-8524-7C7F-78FCD03C6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3" y="1069145"/>
            <a:ext cx="4674721" cy="5029200"/>
          </a:xfrm>
        </p:spPr>
        <p:txBody>
          <a:bodyPr>
            <a:normAutofit/>
          </a:bodyPr>
          <a:lstStyle/>
          <a:p>
            <a:r>
              <a:rPr lang="fr-CH" sz="2400" dirty="0" smtClean="0"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Aperture for the short models is 50 mm</a:t>
            </a:r>
          </a:p>
          <a:p>
            <a:r>
              <a:rPr lang="fr-CH" sz="2400" dirty="0" smtClean="0"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Aperture for the demonstrators can be smaller (or zero)</a:t>
            </a:r>
            <a:endParaRPr lang="fr-CH" sz="1849" dirty="0" smtClean="0">
              <a:latin typeface="Times" panose="02020603050405020304" pitchFamily="18" charset="0"/>
              <a:cs typeface="Times" panose="02020603050405020304" pitchFamily="18" charset="0"/>
              <a:sym typeface="Symbol" pitchFamily="18" charset="2"/>
            </a:endParaRPr>
          </a:p>
          <a:p>
            <a:r>
              <a:rPr lang="fr-CH" sz="2400" dirty="0" smtClean="0"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RMM tested in 2022-4</a:t>
            </a:r>
          </a:p>
          <a:p>
            <a:r>
              <a:rPr lang="fr-CH" sz="2400" dirty="0" smtClean="0"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subSMCC tested in 2024</a:t>
            </a:r>
          </a:p>
          <a:p>
            <a:r>
              <a:rPr lang="fr-CH" sz="2400" dirty="0" smtClean="0"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ISAAC, R2D2, expected for end of this year</a:t>
            </a:r>
          </a:p>
          <a:p>
            <a:r>
              <a:rPr lang="fr-CH" sz="2400" dirty="0" smtClean="0"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In 2026 we shall have BOND, FalconD, SMACC</a:t>
            </a:r>
          </a:p>
          <a:p>
            <a:endParaRPr lang="fr-CH" sz="2000" dirty="0" smtClean="0">
              <a:latin typeface="Times" panose="02020603050405020304" pitchFamily="18" charset="0"/>
              <a:cs typeface="Times" panose="02020603050405020304" pitchFamily="18" charset="0"/>
              <a:sym typeface="Symbol" pitchFamily="18" charset="2"/>
            </a:endParaRPr>
          </a:p>
          <a:p>
            <a:endParaRPr lang="fr-CH" sz="2300" dirty="0" smtClean="0">
              <a:latin typeface="Times" panose="02020603050405020304" pitchFamily="18" charset="0"/>
              <a:cs typeface="Times" panose="02020603050405020304" pitchFamily="18" charset="0"/>
              <a:sym typeface="Symbol" pitchFamily="18" charset="2"/>
            </a:endParaRPr>
          </a:p>
          <a:p>
            <a:pPr lvl="1"/>
            <a:endParaRPr lang="en-GB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8037B82-5387-8849-C290-C0CC3094B40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</a:t>
            </a:r>
            <a:r>
              <a:rPr lang="en-US" sz="1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March 2025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0089F79-46ED-2ACF-EC1A-EB226376B4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05E885B-44C8-8B41-828A-8E96EFA606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8</a:t>
            </a:fld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2AAA65A7-7BD2-B6FD-AA22-6CB81E5EF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HFM program in a nutshell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 descr="HFM_cross_sections.pd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914" y="871325"/>
            <a:ext cx="7206319" cy="5366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281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F225C03-AEC3-8524-7C7F-78FCD03C6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3" y="1069145"/>
            <a:ext cx="11526607" cy="5029200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Select the design by the end of LS3 </a:t>
            </a:r>
            <a:r>
              <a:rPr lang="en-GB" sz="2400" dirty="0">
                <a:latin typeface="Times"/>
                <a:cs typeface="Times"/>
              </a:rPr>
              <a:t>(we should start having some indications from tests in 2026-2027)</a:t>
            </a:r>
          </a:p>
          <a:p>
            <a:r>
              <a:rPr lang="en-GB" sz="2400" dirty="0">
                <a:latin typeface="Times"/>
                <a:cs typeface="Times"/>
              </a:rPr>
              <a:t>Have a full </a:t>
            </a:r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short model program to verify reproducibility and margins in 2029-2031</a:t>
            </a:r>
          </a:p>
          <a:p>
            <a:r>
              <a:rPr lang="en-GB" sz="2400" dirty="0">
                <a:latin typeface="Times"/>
                <a:cs typeface="Times"/>
              </a:rPr>
              <a:t>Scaling </a:t>
            </a:r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in length in two </a:t>
            </a:r>
            <a:r>
              <a:rPr lang="en-GB" sz="2400" dirty="0" smtClean="0">
                <a:solidFill>
                  <a:srgbClr val="B81011"/>
                </a:solidFill>
                <a:latin typeface="Times"/>
                <a:cs typeface="Times"/>
              </a:rPr>
              <a:t>steps</a:t>
            </a:r>
            <a:endParaRPr lang="fr-CH" sz="2300" dirty="0" smtClean="0">
              <a:latin typeface="Times" panose="02020603050405020304" pitchFamily="18" charset="0"/>
              <a:cs typeface="Times" panose="02020603050405020304" pitchFamily="18" charset="0"/>
              <a:sym typeface="Symbol" pitchFamily="18" charset="2"/>
            </a:endParaRPr>
          </a:p>
          <a:p>
            <a:pPr lvl="1"/>
            <a:endParaRPr lang="en-GB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8037B82-5387-8849-C290-C0CC3094B40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</a:t>
            </a:r>
            <a:r>
              <a:rPr lang="en-US" sz="1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March 2025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0089F79-46ED-2ACF-EC1A-EB226376B4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05E885B-44C8-8B41-828A-8E96EFA606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9</a:t>
            </a:fld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2AAA65A7-7BD2-B6FD-AA22-6CB81E5EF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HFM program in a nutshell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179DFC54-B63D-77BF-45D6-1B211947E9ED}"/>
              </a:ext>
            </a:extLst>
          </p:cNvPr>
          <p:cNvGrpSpPr/>
          <p:nvPr/>
        </p:nvGrpSpPr>
        <p:grpSpPr>
          <a:xfrm>
            <a:off x="-69021" y="2897659"/>
            <a:ext cx="12528731" cy="3325882"/>
            <a:chOff x="-69021" y="2897659"/>
            <a:chExt cx="12528731" cy="3325882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76ED7940-825A-9C14-4C82-8C74EBB9B6D1}"/>
                </a:ext>
              </a:extLst>
            </p:cNvPr>
            <p:cNvGrpSpPr/>
            <p:nvPr/>
          </p:nvGrpSpPr>
          <p:grpSpPr>
            <a:xfrm>
              <a:off x="-69021" y="3167659"/>
              <a:ext cx="12528731" cy="3055882"/>
              <a:chOff x="-69021" y="3167659"/>
              <a:chExt cx="12528731" cy="3055882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xmlns="" id="{5F6A3487-260B-D7CB-D6BB-25ECF12EE491}"/>
                  </a:ext>
                </a:extLst>
              </p:cNvPr>
              <p:cNvGrpSpPr/>
              <p:nvPr/>
            </p:nvGrpSpPr>
            <p:grpSpPr>
              <a:xfrm>
                <a:off x="-69021" y="3167659"/>
                <a:ext cx="12528731" cy="3055882"/>
                <a:chOff x="-40885" y="3167659"/>
                <a:chExt cx="12528731" cy="3055882"/>
              </a:xfrm>
            </p:grpSpPr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xmlns="" id="{72CD768A-FA0B-849C-33C3-2F9BAFA816D9}"/>
                    </a:ext>
                  </a:extLst>
                </p:cNvPr>
                <p:cNvGrpSpPr/>
                <p:nvPr/>
              </p:nvGrpSpPr>
              <p:grpSpPr>
                <a:xfrm>
                  <a:off x="-40885" y="3167659"/>
                  <a:ext cx="12528731" cy="3055882"/>
                  <a:chOff x="-40885" y="3167659"/>
                  <a:chExt cx="12528731" cy="3055882"/>
                </a:xfrm>
              </p:grpSpPr>
              <p:grpSp>
                <p:nvGrpSpPr>
                  <p:cNvPr id="17" name="Group 16">
                    <a:extLst>
                      <a:ext uri="{FF2B5EF4-FFF2-40B4-BE49-F238E27FC236}">
                        <a16:creationId xmlns:a16="http://schemas.microsoft.com/office/drawing/2014/main" xmlns="" id="{CF78649B-F053-AB24-13DA-FF490669ADD8}"/>
                      </a:ext>
                    </a:extLst>
                  </p:cNvPr>
                  <p:cNvGrpSpPr/>
                  <p:nvPr/>
                </p:nvGrpSpPr>
                <p:grpSpPr>
                  <a:xfrm>
                    <a:off x="-40885" y="3167659"/>
                    <a:ext cx="11132802" cy="3055882"/>
                    <a:chOff x="-60145" y="3130409"/>
                    <a:chExt cx="11132802" cy="3055882"/>
                  </a:xfrm>
                </p:grpSpPr>
                <p:grpSp>
                  <p:nvGrpSpPr>
                    <p:cNvPr id="23" name="Group 22">
                      <a:extLst>
                        <a:ext uri="{FF2B5EF4-FFF2-40B4-BE49-F238E27FC236}">
                          <a16:creationId xmlns:a16="http://schemas.microsoft.com/office/drawing/2014/main" xmlns="" id="{BE71251A-35EE-FEB2-43B1-3C00D16DD92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60145" y="3130409"/>
                      <a:ext cx="9538268" cy="3055882"/>
                      <a:chOff x="28571" y="3130409"/>
                      <a:chExt cx="9538268" cy="3055882"/>
                    </a:xfrm>
                  </p:grpSpPr>
                  <p:grpSp>
                    <p:nvGrpSpPr>
                      <p:cNvPr id="28" name="Group 27">
                        <a:extLst>
                          <a:ext uri="{FF2B5EF4-FFF2-40B4-BE49-F238E27FC236}">
                            <a16:creationId xmlns:a16="http://schemas.microsoft.com/office/drawing/2014/main" xmlns="" id="{72D4AE0F-6817-3BF6-789D-0F85F4325316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8571" y="3130409"/>
                        <a:ext cx="7134295" cy="3055882"/>
                        <a:chOff x="-60145" y="3111977"/>
                        <a:chExt cx="7134295" cy="3055882"/>
                      </a:xfrm>
                    </p:grpSpPr>
                    <p:grpSp>
                      <p:nvGrpSpPr>
                        <p:cNvPr id="35" name="Group 34">
                          <a:extLst>
                            <a:ext uri="{FF2B5EF4-FFF2-40B4-BE49-F238E27FC236}">
                              <a16:creationId xmlns:a16="http://schemas.microsoft.com/office/drawing/2014/main" xmlns="" id="{E09A856E-643D-72A2-4972-02BC3BC0A6FA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-60145" y="3697331"/>
                          <a:ext cx="7134295" cy="2470528"/>
                          <a:chOff x="-60145" y="1401664"/>
                          <a:chExt cx="7134295" cy="2470528"/>
                        </a:xfrm>
                      </p:grpSpPr>
                      <p:sp>
                        <p:nvSpPr>
                          <p:cNvPr id="38" name="Chevron 37">
                            <a:extLst>
                              <a:ext uri="{FF2B5EF4-FFF2-40B4-BE49-F238E27FC236}">
                                <a16:creationId xmlns:a16="http://schemas.microsoft.com/office/drawing/2014/main" xmlns="" id="{A4AB3454-0B71-B4B6-3ACB-4A36112E251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-60145" y="2358470"/>
                            <a:ext cx="2026334" cy="876189"/>
                          </a:xfrm>
                          <a:prstGeom prst="chevron">
                            <a:avLst/>
                          </a:prstGeom>
                          <a:gradFill flip="none" rotWithShape="1">
                            <a:gsLst>
                              <a:gs pos="0">
                                <a:srgbClr val="B81011"/>
                              </a:gs>
                              <a:gs pos="100000">
                                <a:srgbClr val="FFFFFF"/>
                              </a:gs>
                            </a:gsLst>
                            <a:lin ang="10800000" scaled="0"/>
                            <a:tileRect/>
                          </a:gradFill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 sz="1200" dirty="0">
                                <a:solidFill>
                                  <a:schemeClr val="tx1"/>
                                </a:solidFill>
                                <a:latin typeface="Times"/>
                                <a:cs typeface="Times"/>
                              </a:rPr>
                              <a:t>Ongoing </a:t>
                            </a:r>
                          </a:p>
                          <a:p>
                            <a:pPr algn="ctr"/>
                            <a:r>
                              <a:rPr lang="en-US" sz="1200" dirty="0">
                                <a:solidFill>
                                  <a:schemeClr val="tx1"/>
                                </a:solidFill>
                                <a:latin typeface="Times"/>
                                <a:cs typeface="Times"/>
                              </a:rPr>
                              <a:t>12 T and 14 T short models </a:t>
                            </a:r>
                          </a:p>
                          <a:p>
                            <a:pPr algn="ctr"/>
                            <a:r>
                              <a:rPr lang="en-US" sz="1200" dirty="0">
                                <a:solidFill>
                                  <a:schemeClr val="tx1"/>
                                </a:solidFill>
                                <a:latin typeface="Times"/>
                                <a:cs typeface="Times"/>
                              </a:rPr>
                              <a:t>(7 designs, 1 or 2 of each type)</a:t>
                            </a:r>
                          </a:p>
                        </p:txBody>
                      </p:sp>
                      <p:sp>
                        <p:nvSpPr>
                          <p:cNvPr id="39" name="Chevron 38">
                            <a:extLst>
                              <a:ext uri="{FF2B5EF4-FFF2-40B4-BE49-F238E27FC236}">
                                <a16:creationId xmlns:a16="http://schemas.microsoft.com/office/drawing/2014/main" xmlns="" id="{B69C0464-2109-EC82-0F59-1ADFA79E322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274656" y="1401664"/>
                            <a:ext cx="2003109" cy="908681"/>
                          </a:xfrm>
                          <a:prstGeom prst="chevron">
                            <a:avLst/>
                          </a:prstGeom>
                          <a:gradFill flip="none" rotWithShape="1">
                            <a:gsLst>
                              <a:gs pos="0">
                                <a:srgbClr val="B81011"/>
                              </a:gs>
                              <a:gs pos="100000">
                                <a:srgbClr val="FFFFFF"/>
                              </a:gs>
                            </a:gsLst>
                            <a:lin ang="10800000" scaled="0"/>
                            <a:tileRect/>
                          </a:gradFill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 sz="1200" dirty="0">
                                <a:solidFill>
                                  <a:srgbClr val="4D4D4D"/>
                                </a:solidFill>
                                <a:latin typeface="Times"/>
                                <a:cs typeface="Times"/>
                              </a:rPr>
                              <a:t>Short model program on two selected designs</a:t>
                            </a:r>
                          </a:p>
                          <a:p>
                            <a:pPr algn="ctr"/>
                            <a:r>
                              <a:rPr lang="en-US" sz="1200" dirty="0">
                                <a:solidFill>
                                  <a:srgbClr val="4D4D4D"/>
                                </a:solidFill>
                                <a:latin typeface="Times"/>
                                <a:cs typeface="Times"/>
                              </a:rPr>
                              <a:t>(&gt;5 each type)</a:t>
                            </a:r>
                          </a:p>
                        </p:txBody>
                      </p:sp>
                      <p:cxnSp>
                        <p:nvCxnSpPr>
                          <p:cNvPr id="40" name="Straight Arrow Connector 39">
                            <a:extLst>
                              <a:ext uri="{FF2B5EF4-FFF2-40B4-BE49-F238E27FC236}">
                                <a16:creationId xmlns:a16="http://schemas.microsoft.com/office/drawing/2014/main" xmlns="" id="{46BC7C87-5CF5-E970-F56F-81430E6258D6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V="1">
                            <a:off x="2848928" y="2358470"/>
                            <a:ext cx="0" cy="1002422"/>
                          </a:xfrm>
                          <a:prstGeom prst="straightConnector1">
                            <a:avLst/>
                          </a:prstGeom>
                          <a:ln w="15875">
                            <a:solidFill>
                              <a:schemeClr val="tx1"/>
                            </a:solidFill>
                            <a:tailEnd type="stealth"/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41" name="TextBox 40">
                            <a:extLst>
                              <a:ext uri="{FF2B5EF4-FFF2-40B4-BE49-F238E27FC236}">
                                <a16:creationId xmlns:a16="http://schemas.microsoft.com/office/drawing/2014/main" xmlns="" id="{08BA0FAE-CA22-2EAA-23BE-64C3DA9C4639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2848928" y="2578685"/>
                            <a:ext cx="1928733" cy="523220"/>
                          </a:xfrm>
                          <a:prstGeom prst="rect">
                            <a:avLst/>
                          </a:prstGeom>
                          <a:noFill/>
                          <a:ln w="12700">
                            <a:solidFill>
                              <a:schemeClr val="tx1"/>
                            </a:solidFill>
                          </a:ln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r>
                              <a:rPr lang="en-US" sz="1400" dirty="0">
                                <a:solidFill>
                                  <a:srgbClr val="000000"/>
                                </a:solidFill>
                                <a:latin typeface="Times"/>
                                <a:cs typeface="Times"/>
                              </a:rPr>
                              <a:t>Selection of final design </a:t>
                            </a:r>
                          </a:p>
                          <a:p>
                            <a:r>
                              <a:rPr lang="en-US" sz="1400" dirty="0">
                                <a:solidFill>
                                  <a:srgbClr val="000000"/>
                                </a:solidFill>
                                <a:latin typeface="Times"/>
                                <a:cs typeface="Times"/>
                              </a:rPr>
                              <a:t>to start long magnets</a:t>
                            </a:r>
                          </a:p>
                        </p:txBody>
                      </p:sp>
                      <p:grpSp>
                        <p:nvGrpSpPr>
                          <p:cNvPr id="42" name="Group 41">
                            <a:extLst>
                              <a:ext uri="{FF2B5EF4-FFF2-40B4-BE49-F238E27FC236}">
                                <a16:creationId xmlns:a16="http://schemas.microsoft.com/office/drawing/2014/main" xmlns="" id="{D33423CB-1131-AF86-E667-76913060869C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6532" y="3355492"/>
                            <a:ext cx="7067618" cy="516700"/>
                            <a:chOff x="6532" y="3355492"/>
                            <a:chExt cx="7067618" cy="516700"/>
                          </a:xfrm>
                        </p:grpSpPr>
                        <p:grpSp>
                          <p:nvGrpSpPr>
                            <p:cNvPr id="43" name="Group 42">
                              <a:extLst>
                                <a:ext uri="{FF2B5EF4-FFF2-40B4-BE49-F238E27FC236}">
                                  <a16:creationId xmlns:a16="http://schemas.microsoft.com/office/drawing/2014/main" xmlns="" id="{8CE40506-3A1B-4DA1-5D32-D8AF885A82FB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14509" y="3355492"/>
                              <a:ext cx="7044918" cy="229309"/>
                              <a:chOff x="14509" y="3427500"/>
                              <a:chExt cx="7044918" cy="229309"/>
                            </a:xfrm>
                          </p:grpSpPr>
                          <p:sp>
                            <p:nvSpPr>
                              <p:cNvPr id="47" name="Rectangle 46">
                                <a:extLst>
                                  <a:ext uri="{FF2B5EF4-FFF2-40B4-BE49-F238E27FC236}">
                                    <a16:creationId xmlns:a16="http://schemas.microsoft.com/office/drawing/2014/main" xmlns="" id="{6EEAE40E-8BC9-EAA4-26E4-146A62699EE5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4509" y="3427500"/>
                                <a:ext cx="396989" cy="216024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tx2">
                                  <a:lumMod val="20000"/>
                                  <a:lumOff val="80000"/>
                                </a:schemeClr>
                              </a:solidFill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3">
                                <a:schemeClr val="accent1"/>
                              </a:fillRef>
                              <a:effectRef idx="2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en-US" sz="1200" dirty="0">
                                    <a:solidFill>
                                      <a:srgbClr val="000000"/>
                                    </a:solidFill>
                                    <a:latin typeface="Times"/>
                                    <a:cs typeface="Times"/>
                                  </a:rPr>
                                  <a:t>`25</a:t>
                                </a:r>
                              </a:p>
                            </p:txBody>
                          </p:sp>
                          <p:sp>
                            <p:nvSpPr>
                              <p:cNvPr id="48" name="Rectangle 47">
                                <a:extLst>
                                  <a:ext uri="{FF2B5EF4-FFF2-40B4-BE49-F238E27FC236}">
                                    <a16:creationId xmlns:a16="http://schemas.microsoft.com/office/drawing/2014/main" xmlns="" id="{21AF0654-599C-09C8-9A19-90E579BD5943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19982" y="3435846"/>
                                <a:ext cx="396989" cy="216024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tx2">
                                  <a:lumMod val="20000"/>
                                  <a:lumOff val="80000"/>
                                </a:schemeClr>
                              </a:solidFill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3">
                                <a:schemeClr val="accent1"/>
                              </a:fillRef>
                              <a:effectRef idx="2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en-US" sz="1200" dirty="0">
                                    <a:solidFill>
                                      <a:srgbClr val="000000"/>
                                    </a:solidFill>
                                    <a:latin typeface="Times"/>
                                    <a:cs typeface="Times"/>
                                  </a:rPr>
                                  <a:t>`26</a:t>
                                </a:r>
                              </a:p>
                            </p:txBody>
                          </p:sp>
                          <p:sp>
                            <p:nvSpPr>
                              <p:cNvPr id="49" name="Rectangle 48">
                                <a:extLst>
                                  <a:ext uri="{FF2B5EF4-FFF2-40B4-BE49-F238E27FC236}">
                                    <a16:creationId xmlns:a16="http://schemas.microsoft.com/office/drawing/2014/main" xmlns="" id="{58E5225B-9E22-8564-12E3-EBC66641D96C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818528" y="3435846"/>
                                <a:ext cx="396989" cy="216024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tx2">
                                  <a:lumMod val="20000"/>
                                  <a:lumOff val="80000"/>
                                </a:schemeClr>
                              </a:solidFill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3">
                                <a:schemeClr val="accent1"/>
                              </a:fillRef>
                              <a:effectRef idx="2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en-US" sz="1200" dirty="0">
                                    <a:solidFill>
                                      <a:srgbClr val="000000"/>
                                    </a:solidFill>
                                    <a:latin typeface="Times"/>
                                    <a:cs typeface="Times"/>
                                  </a:rPr>
                                  <a:t>`27</a:t>
                                </a:r>
                              </a:p>
                            </p:txBody>
                          </p:sp>
                          <p:sp>
                            <p:nvSpPr>
                              <p:cNvPr id="50" name="Rectangle 49">
                                <a:extLst>
                                  <a:ext uri="{FF2B5EF4-FFF2-40B4-BE49-F238E27FC236}">
                                    <a16:creationId xmlns:a16="http://schemas.microsoft.com/office/drawing/2014/main" xmlns="" id="{D2BEA75B-B35F-94FA-6D14-388CC3D44CE5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224108" y="3435846"/>
                                <a:ext cx="396989" cy="216024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tx2">
                                  <a:lumMod val="20000"/>
                                  <a:lumOff val="80000"/>
                                </a:schemeClr>
                              </a:solidFill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3">
                                <a:schemeClr val="accent1"/>
                              </a:fillRef>
                              <a:effectRef idx="2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en-US" sz="1200" dirty="0">
                                    <a:solidFill>
                                      <a:srgbClr val="000000"/>
                                    </a:solidFill>
                                    <a:latin typeface="Times"/>
                                    <a:cs typeface="Times"/>
                                  </a:rPr>
                                  <a:t>`28</a:t>
                                </a:r>
                              </a:p>
                            </p:txBody>
                          </p:sp>
                          <p:sp>
                            <p:nvSpPr>
                              <p:cNvPr id="51" name="Rectangle 50">
                                <a:extLst>
                                  <a:ext uri="{FF2B5EF4-FFF2-40B4-BE49-F238E27FC236}">
                                    <a16:creationId xmlns:a16="http://schemas.microsoft.com/office/drawing/2014/main" xmlns="" id="{2231DF04-0F8E-9170-581A-F13879741424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629688" y="3435846"/>
                                <a:ext cx="396989" cy="216024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tx2">
                                  <a:lumMod val="20000"/>
                                  <a:lumOff val="80000"/>
                                </a:schemeClr>
                              </a:solidFill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3">
                                <a:schemeClr val="accent1"/>
                              </a:fillRef>
                              <a:effectRef idx="2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en-US" sz="1200" dirty="0">
                                    <a:solidFill>
                                      <a:srgbClr val="000000"/>
                                    </a:solidFill>
                                    <a:latin typeface="Times"/>
                                    <a:cs typeface="Times"/>
                                  </a:rPr>
                                  <a:t>`29</a:t>
                                </a:r>
                              </a:p>
                            </p:txBody>
                          </p:sp>
                          <p:sp>
                            <p:nvSpPr>
                              <p:cNvPr id="52" name="Rectangle 51">
                                <a:extLst>
                                  <a:ext uri="{FF2B5EF4-FFF2-40B4-BE49-F238E27FC236}">
                                    <a16:creationId xmlns:a16="http://schemas.microsoft.com/office/drawing/2014/main" xmlns="" id="{3EF7D870-165C-9B64-A72C-F5C2AE4242F8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2028239" y="3435846"/>
                                <a:ext cx="396989" cy="216024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tx2">
                                  <a:lumMod val="20000"/>
                                  <a:lumOff val="80000"/>
                                </a:schemeClr>
                              </a:solidFill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3">
                                <a:schemeClr val="accent1"/>
                              </a:fillRef>
                              <a:effectRef idx="2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en-US" sz="1200" dirty="0">
                                    <a:solidFill>
                                      <a:srgbClr val="000000"/>
                                    </a:solidFill>
                                    <a:latin typeface="Times"/>
                                    <a:cs typeface="Times"/>
                                  </a:rPr>
                                  <a:t>`30</a:t>
                                </a:r>
                              </a:p>
                            </p:txBody>
                          </p:sp>
                          <p:sp>
                            <p:nvSpPr>
                              <p:cNvPr id="53" name="Rectangle 52">
                                <a:extLst>
                                  <a:ext uri="{FF2B5EF4-FFF2-40B4-BE49-F238E27FC236}">
                                    <a16:creationId xmlns:a16="http://schemas.microsoft.com/office/drawing/2014/main" xmlns="" id="{E717B8A0-5C33-907F-B157-8455CC7D6CBA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2425229" y="3435846"/>
                                <a:ext cx="396989" cy="216024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tx2">
                                  <a:lumMod val="20000"/>
                                  <a:lumOff val="80000"/>
                                </a:schemeClr>
                              </a:solidFill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3">
                                <a:schemeClr val="accent1"/>
                              </a:fillRef>
                              <a:effectRef idx="2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en-US" sz="1200" dirty="0">
                                    <a:solidFill>
                                      <a:srgbClr val="000000"/>
                                    </a:solidFill>
                                    <a:latin typeface="Times"/>
                                    <a:cs typeface="Times"/>
                                  </a:rPr>
                                  <a:t>`31</a:t>
                                </a:r>
                              </a:p>
                            </p:txBody>
                          </p:sp>
                          <p:sp>
                            <p:nvSpPr>
                              <p:cNvPr id="54" name="Rectangle 53">
                                <a:extLst>
                                  <a:ext uri="{FF2B5EF4-FFF2-40B4-BE49-F238E27FC236}">
                                    <a16:creationId xmlns:a16="http://schemas.microsoft.com/office/drawing/2014/main" xmlns="" id="{24142D90-FAE7-2F1E-02D1-B499FE2F58C9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2833590" y="3436586"/>
                                <a:ext cx="444175" cy="216024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tx2">
                                  <a:lumMod val="20000"/>
                                  <a:lumOff val="80000"/>
                                </a:schemeClr>
                              </a:solidFill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3">
                                <a:schemeClr val="accent1"/>
                              </a:fillRef>
                              <a:effectRef idx="2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en-US" sz="1200" dirty="0">
                                    <a:solidFill>
                                      <a:srgbClr val="000000"/>
                                    </a:solidFill>
                                    <a:latin typeface="Times"/>
                                    <a:cs typeface="Times"/>
                                  </a:rPr>
                                  <a:t>`32</a:t>
                                </a:r>
                              </a:p>
                            </p:txBody>
                          </p:sp>
                          <p:sp>
                            <p:nvSpPr>
                              <p:cNvPr id="55" name="Rectangle 54">
                                <a:extLst>
                                  <a:ext uri="{FF2B5EF4-FFF2-40B4-BE49-F238E27FC236}">
                                    <a16:creationId xmlns:a16="http://schemas.microsoft.com/office/drawing/2014/main" xmlns="" id="{6F3ECB33-978A-46E2-A0DC-E54D8862939A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3267338" y="3440744"/>
                                <a:ext cx="444175" cy="216024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tx2">
                                  <a:lumMod val="20000"/>
                                  <a:lumOff val="80000"/>
                                </a:schemeClr>
                              </a:solidFill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3">
                                <a:schemeClr val="accent1"/>
                              </a:fillRef>
                              <a:effectRef idx="2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en-US" sz="1200" dirty="0">
                                    <a:solidFill>
                                      <a:srgbClr val="000000"/>
                                    </a:solidFill>
                                    <a:latin typeface="Times"/>
                                    <a:cs typeface="Times"/>
                                  </a:rPr>
                                  <a:t>`33</a:t>
                                </a:r>
                              </a:p>
                            </p:txBody>
                          </p:sp>
                          <p:sp>
                            <p:nvSpPr>
                              <p:cNvPr id="56" name="Rectangle 55">
                                <a:extLst>
                                  <a:ext uri="{FF2B5EF4-FFF2-40B4-BE49-F238E27FC236}">
                                    <a16:creationId xmlns:a16="http://schemas.microsoft.com/office/drawing/2014/main" xmlns="" id="{B0E68A75-260D-C368-6552-237B8390CCF3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3708487" y="3437263"/>
                                <a:ext cx="416011" cy="216024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tx2">
                                  <a:lumMod val="20000"/>
                                  <a:lumOff val="80000"/>
                                </a:schemeClr>
                              </a:solidFill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3">
                                <a:schemeClr val="accent1"/>
                              </a:fillRef>
                              <a:effectRef idx="2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en-US" sz="1200" dirty="0">
                                    <a:solidFill>
                                      <a:srgbClr val="000000"/>
                                    </a:solidFill>
                                    <a:latin typeface="Times"/>
                                    <a:cs typeface="Times"/>
                                  </a:rPr>
                                  <a:t>`34</a:t>
                                </a:r>
                              </a:p>
                            </p:txBody>
                          </p:sp>
                          <p:sp>
                            <p:nvSpPr>
                              <p:cNvPr id="57" name="Rectangle 56">
                                <a:extLst>
                                  <a:ext uri="{FF2B5EF4-FFF2-40B4-BE49-F238E27FC236}">
                                    <a16:creationId xmlns:a16="http://schemas.microsoft.com/office/drawing/2014/main" xmlns="" id="{ECFC9A42-1C0C-70BD-B108-68F6B5CCC814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131349" y="3431367"/>
                                <a:ext cx="416011" cy="216024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tx2">
                                  <a:lumMod val="20000"/>
                                  <a:lumOff val="80000"/>
                                </a:schemeClr>
                              </a:solidFill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3">
                                <a:schemeClr val="accent1"/>
                              </a:fillRef>
                              <a:effectRef idx="2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en-US" sz="1200" dirty="0">
                                    <a:solidFill>
                                      <a:srgbClr val="000000"/>
                                    </a:solidFill>
                                    <a:latin typeface="Times"/>
                                    <a:cs typeface="Times"/>
                                  </a:rPr>
                                  <a:t>`35</a:t>
                                </a:r>
                              </a:p>
                            </p:txBody>
                          </p:sp>
                          <p:sp>
                            <p:nvSpPr>
                              <p:cNvPr id="58" name="Rectangle 57">
                                <a:extLst>
                                  <a:ext uri="{FF2B5EF4-FFF2-40B4-BE49-F238E27FC236}">
                                    <a16:creationId xmlns:a16="http://schemas.microsoft.com/office/drawing/2014/main" xmlns="" id="{2824A9EA-5F8E-4C26-A5ED-775D8FBA295C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554211" y="3433854"/>
                                <a:ext cx="416011" cy="216024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tx2">
                                  <a:lumMod val="20000"/>
                                  <a:lumOff val="80000"/>
                                </a:schemeClr>
                              </a:solidFill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3">
                                <a:schemeClr val="accent1"/>
                              </a:fillRef>
                              <a:effectRef idx="2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en-US" sz="1200" dirty="0">
                                    <a:solidFill>
                                      <a:srgbClr val="000000"/>
                                    </a:solidFill>
                                    <a:latin typeface="Times"/>
                                    <a:cs typeface="Times"/>
                                  </a:rPr>
                                  <a:t>`36</a:t>
                                </a:r>
                              </a:p>
                            </p:txBody>
                          </p:sp>
                          <p:sp>
                            <p:nvSpPr>
                              <p:cNvPr id="59" name="Rectangle 58">
                                <a:extLst>
                                  <a:ext uri="{FF2B5EF4-FFF2-40B4-BE49-F238E27FC236}">
                                    <a16:creationId xmlns:a16="http://schemas.microsoft.com/office/drawing/2014/main" xmlns="" id="{A9350316-B594-F50A-25BF-0ED701A22F66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974570" y="3430742"/>
                                <a:ext cx="416011" cy="216024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tx2">
                                  <a:lumMod val="20000"/>
                                  <a:lumOff val="80000"/>
                                </a:schemeClr>
                              </a:solidFill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3">
                                <a:schemeClr val="accent1"/>
                              </a:fillRef>
                              <a:effectRef idx="2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en-US" sz="1200" dirty="0">
                                    <a:solidFill>
                                      <a:srgbClr val="000000"/>
                                    </a:solidFill>
                                    <a:latin typeface="Times"/>
                                    <a:cs typeface="Times"/>
                                  </a:rPr>
                                  <a:t>`37</a:t>
                                </a:r>
                              </a:p>
                            </p:txBody>
                          </p:sp>
                          <p:sp>
                            <p:nvSpPr>
                              <p:cNvPr id="60" name="Rectangle 59">
                                <a:extLst>
                                  <a:ext uri="{FF2B5EF4-FFF2-40B4-BE49-F238E27FC236}">
                                    <a16:creationId xmlns:a16="http://schemas.microsoft.com/office/drawing/2014/main" xmlns="" id="{884592F7-1C67-D669-0351-178FBA883A5D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5394929" y="3433341"/>
                                <a:ext cx="416011" cy="216024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tx2">
                                  <a:lumMod val="20000"/>
                                  <a:lumOff val="80000"/>
                                </a:schemeClr>
                              </a:solidFill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3">
                                <a:schemeClr val="accent1"/>
                              </a:fillRef>
                              <a:effectRef idx="2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en-US" sz="1200" dirty="0">
                                    <a:solidFill>
                                      <a:srgbClr val="000000"/>
                                    </a:solidFill>
                                    <a:latin typeface="Times"/>
                                    <a:cs typeface="Times"/>
                                  </a:rPr>
                                  <a:t>`38</a:t>
                                </a:r>
                              </a:p>
                            </p:txBody>
                          </p:sp>
                          <p:sp>
                            <p:nvSpPr>
                              <p:cNvPr id="61" name="Rectangle 60">
                                <a:extLst>
                                  <a:ext uri="{FF2B5EF4-FFF2-40B4-BE49-F238E27FC236}">
                                    <a16:creationId xmlns:a16="http://schemas.microsoft.com/office/drawing/2014/main" xmlns="" id="{1A922E28-5EC7-1438-8227-36C764AA98F3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5816245" y="3437324"/>
                                <a:ext cx="416011" cy="216024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tx2">
                                  <a:lumMod val="20000"/>
                                  <a:lumOff val="80000"/>
                                </a:schemeClr>
                              </a:solidFill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3">
                                <a:schemeClr val="accent1"/>
                              </a:fillRef>
                              <a:effectRef idx="2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en-US" sz="1200" dirty="0">
                                    <a:solidFill>
                                      <a:srgbClr val="000000"/>
                                    </a:solidFill>
                                    <a:latin typeface="Times"/>
                                    <a:cs typeface="Times"/>
                                  </a:rPr>
                                  <a:t>`39</a:t>
                                </a:r>
                              </a:p>
                            </p:txBody>
                          </p:sp>
                          <p:sp>
                            <p:nvSpPr>
                              <p:cNvPr id="62" name="Rectangle 61">
                                <a:extLst>
                                  <a:ext uri="{FF2B5EF4-FFF2-40B4-BE49-F238E27FC236}">
                                    <a16:creationId xmlns:a16="http://schemas.microsoft.com/office/drawing/2014/main" xmlns="" id="{73754156-9BC9-E5A8-AFF0-33148C3F6D58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6240952" y="3440785"/>
                                <a:ext cx="416011" cy="216024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tx2">
                                  <a:lumMod val="20000"/>
                                  <a:lumOff val="80000"/>
                                </a:schemeClr>
                              </a:solidFill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3">
                                <a:schemeClr val="accent1"/>
                              </a:fillRef>
                              <a:effectRef idx="2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en-US" sz="1200" dirty="0">
                                    <a:solidFill>
                                      <a:srgbClr val="000000"/>
                                    </a:solidFill>
                                    <a:latin typeface="Times"/>
                                    <a:cs typeface="Times"/>
                                  </a:rPr>
                                  <a:t>`40</a:t>
                                </a:r>
                              </a:p>
                            </p:txBody>
                          </p:sp>
                          <p:sp>
                            <p:nvSpPr>
                              <p:cNvPr id="63" name="Rectangle 62">
                                <a:extLst>
                                  <a:ext uri="{FF2B5EF4-FFF2-40B4-BE49-F238E27FC236}">
                                    <a16:creationId xmlns:a16="http://schemas.microsoft.com/office/drawing/2014/main" xmlns="" id="{84A9A326-8503-465D-A6E9-A38316210309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6662438" y="3433341"/>
                                <a:ext cx="396989" cy="216024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tx2">
                                  <a:lumMod val="20000"/>
                                  <a:lumOff val="80000"/>
                                </a:schemeClr>
                              </a:solidFill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3">
                                <a:schemeClr val="accent1"/>
                              </a:fillRef>
                              <a:effectRef idx="2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en-US" sz="1200" dirty="0">
                                    <a:solidFill>
                                      <a:srgbClr val="000000"/>
                                    </a:solidFill>
                                    <a:latin typeface="Times"/>
                                    <a:cs typeface="Times"/>
                                  </a:rPr>
                                  <a:t>`41</a:t>
                                </a:r>
                              </a:p>
                            </p:txBody>
                          </p:sp>
                        </p:grpSp>
                        <p:sp>
                          <p:nvSpPr>
                            <p:cNvPr id="44" name="Rectangle 43">
                              <a:extLst>
                                <a:ext uri="{FF2B5EF4-FFF2-40B4-BE49-F238E27FC236}">
                                  <a16:creationId xmlns:a16="http://schemas.microsoft.com/office/drawing/2014/main" xmlns="" id="{871BE1BA-B146-1EBA-1A64-49F688DA2520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6532" y="3595193"/>
                              <a:ext cx="588768" cy="276999"/>
                            </a:xfrm>
                            <a:prstGeom prst="rect">
                              <a:avLst/>
                            </a:prstGeom>
                            <a:solidFill>
                              <a:schemeClr val="bg1">
                                <a:lumMod val="75000"/>
                              </a:schemeClr>
                            </a:solidFill>
                            <a:ln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3">
                              <a:schemeClr val="accent1"/>
                            </a:fillRef>
                            <a:effectRef idx="2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sz="1100" dirty="0" err="1">
                                  <a:solidFill>
                                    <a:srgbClr val="000000"/>
                                  </a:solidFill>
                                  <a:latin typeface="Times"/>
                                  <a:cs typeface="Times"/>
                                </a:rPr>
                                <a:t>RunIII</a:t>
                              </a:r>
                              <a:endParaRPr lang="en-US" sz="1100" dirty="0">
                                <a:solidFill>
                                  <a:srgbClr val="000000"/>
                                </a:solidFill>
                                <a:latin typeface="Times"/>
                                <a:cs typeface="Times"/>
                              </a:endParaRPr>
                            </a:p>
                          </p:txBody>
                        </p:sp>
                        <p:sp>
                          <p:nvSpPr>
                            <p:cNvPr id="45" name="Rectangle 44">
                              <a:extLst>
                                <a:ext uri="{FF2B5EF4-FFF2-40B4-BE49-F238E27FC236}">
                                  <a16:creationId xmlns:a16="http://schemas.microsoft.com/office/drawing/2014/main" xmlns="" id="{5379386C-B77B-E48A-6D6B-F166AFA70FDF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2181585" y="3618603"/>
                              <a:ext cx="1526902" cy="244064"/>
                            </a:xfrm>
                            <a:prstGeom prst="rect">
                              <a:avLst/>
                            </a:prstGeom>
                            <a:solidFill>
                              <a:schemeClr val="bg1">
                                <a:lumMod val="75000"/>
                              </a:schemeClr>
                            </a:solidFill>
                            <a:ln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3">
                              <a:schemeClr val="accent1"/>
                            </a:fillRef>
                            <a:effectRef idx="2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sz="1200" dirty="0">
                                  <a:solidFill>
                                    <a:srgbClr val="000000"/>
                                  </a:solidFill>
                                  <a:latin typeface="Times"/>
                                  <a:cs typeface="Times"/>
                                </a:rPr>
                                <a:t>HL-LHC </a:t>
                              </a:r>
                              <a:r>
                                <a:rPr lang="en-US" sz="1200" dirty="0" err="1">
                                  <a:solidFill>
                                    <a:srgbClr val="000000"/>
                                  </a:solidFill>
                                  <a:latin typeface="Times"/>
                                  <a:cs typeface="Times"/>
                                </a:rPr>
                                <a:t>RunIV</a:t>
                              </a:r>
                              <a:endParaRPr lang="en-US" sz="1200" dirty="0">
                                <a:solidFill>
                                  <a:srgbClr val="000000"/>
                                </a:solidFill>
                                <a:latin typeface="Times"/>
                                <a:cs typeface="Times"/>
                              </a:endParaRPr>
                            </a:p>
                          </p:txBody>
                        </p:sp>
                        <p:sp>
                          <p:nvSpPr>
                            <p:cNvPr id="46" name="Rectangle 45">
                              <a:extLst>
                                <a:ext uri="{FF2B5EF4-FFF2-40B4-BE49-F238E27FC236}">
                                  <a16:creationId xmlns:a16="http://schemas.microsoft.com/office/drawing/2014/main" xmlns="" id="{01A744A6-9854-49A9-935F-26FED4DE8310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4554211" y="3621799"/>
                              <a:ext cx="2519939" cy="250393"/>
                            </a:xfrm>
                            <a:prstGeom prst="rect">
                              <a:avLst/>
                            </a:prstGeom>
                            <a:solidFill>
                              <a:schemeClr val="bg1">
                                <a:lumMod val="75000"/>
                              </a:schemeClr>
                            </a:solidFill>
                            <a:ln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3">
                              <a:schemeClr val="accent1"/>
                            </a:fillRef>
                            <a:effectRef idx="2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sz="1200" dirty="0">
                                  <a:solidFill>
                                    <a:srgbClr val="000000"/>
                                  </a:solidFill>
                                  <a:latin typeface="Times"/>
                                  <a:cs typeface="Times"/>
                                </a:rPr>
                                <a:t>HL-LHC </a:t>
                              </a:r>
                              <a:r>
                                <a:rPr lang="en-US" sz="1200" dirty="0" err="1">
                                  <a:solidFill>
                                    <a:srgbClr val="000000"/>
                                  </a:solidFill>
                                  <a:latin typeface="Times"/>
                                  <a:cs typeface="Times"/>
                                </a:rPr>
                                <a:t>RunV</a:t>
                              </a:r>
                              <a:endParaRPr lang="en-US" sz="1200" dirty="0">
                                <a:solidFill>
                                  <a:srgbClr val="000000"/>
                                </a:solidFill>
                                <a:latin typeface="Times"/>
                                <a:cs typeface="Times"/>
                              </a:endParaRPr>
                            </a:p>
                          </p:txBody>
                        </p:sp>
                      </p:grpSp>
                    </p:grpSp>
                    <p:sp>
                      <p:nvSpPr>
                        <p:cNvPr id="36" name="Chevron 7">
                          <a:extLst>
                            <a:ext uri="{FF2B5EF4-FFF2-40B4-BE49-F238E27FC236}">
                              <a16:creationId xmlns:a16="http://schemas.microsoft.com/office/drawing/2014/main" xmlns="" id="{E1D16233-C50C-C432-2203-E9166786599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077397" y="3111977"/>
                          <a:ext cx="2252612" cy="788891"/>
                        </a:xfrm>
                        <a:prstGeom prst="chevron">
                          <a:avLst/>
                        </a:prstGeom>
                        <a:gradFill flip="none" rotWithShape="1">
                          <a:gsLst>
                            <a:gs pos="0">
                              <a:srgbClr val="B81011"/>
                            </a:gs>
                            <a:gs pos="100000">
                              <a:srgbClr val="FFFFFF"/>
                            </a:gs>
                          </a:gsLst>
                          <a:lin ang="10800000" scaled="0"/>
                          <a:tileRect/>
                        </a:gra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rgbClr val="4D4D4D"/>
                              </a:solidFill>
                              <a:latin typeface="Times"/>
                              <a:cs typeface="Times"/>
                            </a:rPr>
                            <a:t>5-m-long prototypes </a:t>
                          </a:r>
                        </a:p>
                        <a:p>
                          <a:pPr algn="ctr"/>
                          <a:r>
                            <a:rPr lang="en-US" sz="1600" dirty="0">
                              <a:solidFill>
                                <a:srgbClr val="4D4D4D"/>
                              </a:solidFill>
                              <a:latin typeface="Times"/>
                              <a:cs typeface="Times"/>
                            </a:rPr>
                            <a:t>(&gt;5 each type)</a:t>
                          </a:r>
                        </a:p>
                      </p:txBody>
                    </p:sp>
                    <p:sp>
                      <p:nvSpPr>
                        <p:cNvPr id="37" name="Chevron 8">
                          <a:extLst>
                            <a:ext uri="{FF2B5EF4-FFF2-40B4-BE49-F238E27FC236}">
                              <a16:creationId xmlns:a16="http://schemas.microsoft.com/office/drawing/2014/main" xmlns="" id="{406E967B-1ED7-47C9-58D8-195F1B82AE1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777661" y="3977647"/>
                          <a:ext cx="2252612" cy="788891"/>
                        </a:xfrm>
                        <a:prstGeom prst="chevron">
                          <a:avLst/>
                        </a:prstGeom>
                        <a:gradFill flip="none" rotWithShape="1">
                          <a:gsLst>
                            <a:gs pos="0">
                              <a:srgbClr val="B81011"/>
                            </a:gs>
                            <a:gs pos="100000">
                              <a:srgbClr val="FFFFFF"/>
                            </a:gs>
                          </a:gsLst>
                          <a:lin ang="10800000" scaled="0"/>
                          <a:tileRect/>
                        </a:gra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rgbClr val="4D4D4D"/>
                              </a:solidFill>
                              <a:latin typeface="Times"/>
                              <a:cs typeface="Times"/>
                            </a:rPr>
                            <a:t>15 m long prototypes (&gt;5)</a:t>
                          </a:r>
                        </a:p>
                      </p:txBody>
                    </p:sp>
                  </p:grpSp>
                  <p:sp>
                    <p:nvSpPr>
                      <p:cNvPr id="29" name="Rectangle 28">
                        <a:extLst>
                          <a:ext uri="{FF2B5EF4-FFF2-40B4-BE49-F238E27FC236}">
                            <a16:creationId xmlns:a16="http://schemas.microsoft.com/office/drawing/2014/main" xmlns="" id="{E46B9820-1E2B-A8BC-45F5-9E604687055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155647" y="5668911"/>
                        <a:ext cx="396989" cy="216024"/>
                      </a:xfrm>
                      <a:prstGeom prst="rect">
                        <a:avLst/>
                      </a:prstGeom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1200" dirty="0">
                            <a:solidFill>
                              <a:srgbClr val="000000"/>
                            </a:solidFill>
                            <a:latin typeface="Times"/>
                            <a:cs typeface="Times"/>
                          </a:rPr>
                          <a:t>`42</a:t>
                        </a:r>
                      </a:p>
                    </p:txBody>
                  </p:sp>
                  <p:sp>
                    <p:nvSpPr>
                      <p:cNvPr id="30" name="Rectangle 29">
                        <a:extLst>
                          <a:ext uri="{FF2B5EF4-FFF2-40B4-BE49-F238E27FC236}">
                            <a16:creationId xmlns:a16="http://schemas.microsoft.com/office/drawing/2014/main" xmlns="" id="{AA099853-75F7-86E2-6D4D-72E779532C0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556299" y="5669044"/>
                        <a:ext cx="396989" cy="216024"/>
                      </a:xfrm>
                      <a:prstGeom prst="rect">
                        <a:avLst/>
                      </a:prstGeom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1200" dirty="0">
                            <a:solidFill>
                              <a:srgbClr val="000000"/>
                            </a:solidFill>
                            <a:latin typeface="Times"/>
                            <a:cs typeface="Times"/>
                          </a:rPr>
                          <a:t>`43</a:t>
                        </a:r>
                      </a:p>
                    </p:txBody>
                  </p:sp>
                  <p:sp>
                    <p:nvSpPr>
                      <p:cNvPr id="31" name="Rectangle 30">
                        <a:extLst>
                          <a:ext uri="{FF2B5EF4-FFF2-40B4-BE49-F238E27FC236}">
                            <a16:creationId xmlns:a16="http://schemas.microsoft.com/office/drawing/2014/main" xmlns="" id="{3D369E33-9D25-CEC2-3CE9-3D3E476E1F1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62468" y="5667957"/>
                        <a:ext cx="396989" cy="216024"/>
                      </a:xfrm>
                      <a:prstGeom prst="rect">
                        <a:avLst/>
                      </a:prstGeom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1200" dirty="0">
                            <a:solidFill>
                              <a:srgbClr val="000000"/>
                            </a:solidFill>
                            <a:latin typeface="Times"/>
                            <a:cs typeface="Times"/>
                          </a:rPr>
                          <a:t>`44</a:t>
                        </a:r>
                      </a:p>
                    </p:txBody>
                  </p:sp>
                  <p:sp>
                    <p:nvSpPr>
                      <p:cNvPr id="32" name="Rectangle 31">
                        <a:extLst>
                          <a:ext uri="{FF2B5EF4-FFF2-40B4-BE49-F238E27FC236}">
                            <a16:creationId xmlns:a16="http://schemas.microsoft.com/office/drawing/2014/main" xmlns="" id="{907124B1-7FCB-030B-2E80-4FDBDD4CF98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67840" y="5668911"/>
                        <a:ext cx="396989" cy="216024"/>
                      </a:xfrm>
                      <a:prstGeom prst="rect">
                        <a:avLst/>
                      </a:prstGeom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1200" dirty="0">
                            <a:solidFill>
                              <a:srgbClr val="000000"/>
                            </a:solidFill>
                            <a:latin typeface="Times"/>
                            <a:cs typeface="Times"/>
                          </a:rPr>
                          <a:t>`45</a:t>
                        </a:r>
                      </a:p>
                    </p:txBody>
                  </p:sp>
                  <p:sp>
                    <p:nvSpPr>
                      <p:cNvPr id="33" name="Rectangle 32">
                        <a:extLst>
                          <a:ext uri="{FF2B5EF4-FFF2-40B4-BE49-F238E27FC236}">
                            <a16:creationId xmlns:a16="http://schemas.microsoft.com/office/drawing/2014/main" xmlns="" id="{321AB977-3D8C-93D6-D2C4-B0BFC39BD51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764829" y="5668911"/>
                        <a:ext cx="396989" cy="216024"/>
                      </a:xfrm>
                      <a:prstGeom prst="rect">
                        <a:avLst/>
                      </a:prstGeom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1200" dirty="0">
                            <a:solidFill>
                              <a:srgbClr val="000000"/>
                            </a:solidFill>
                            <a:latin typeface="Times"/>
                            <a:cs typeface="Times"/>
                          </a:rPr>
                          <a:t>`46</a:t>
                        </a:r>
                      </a:p>
                    </p:txBody>
                  </p:sp>
                  <p:sp>
                    <p:nvSpPr>
                      <p:cNvPr id="34" name="Rectangle 33">
                        <a:extLst>
                          <a:ext uri="{FF2B5EF4-FFF2-40B4-BE49-F238E27FC236}">
                            <a16:creationId xmlns:a16="http://schemas.microsoft.com/office/drawing/2014/main" xmlns="" id="{5973ACB0-0192-CFB9-6B11-932D8B9B48C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169850" y="5668542"/>
                        <a:ext cx="396989" cy="216024"/>
                      </a:xfrm>
                      <a:prstGeom prst="rect">
                        <a:avLst/>
                      </a:prstGeom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1200" dirty="0">
                            <a:solidFill>
                              <a:srgbClr val="000000"/>
                            </a:solidFill>
                            <a:latin typeface="Times"/>
                            <a:cs typeface="Times"/>
                          </a:rPr>
                          <a:t>`47</a:t>
                        </a:r>
                      </a:p>
                    </p:txBody>
                  </p:sp>
                </p:grpSp>
                <p:sp>
                  <p:nvSpPr>
                    <p:cNvPr id="24" name="Rectangle 23">
                      <a:extLst>
                        <a:ext uri="{FF2B5EF4-FFF2-40B4-BE49-F238E27FC236}">
                          <a16:creationId xmlns:a16="http://schemas.microsoft.com/office/drawing/2014/main" xmlns="" id="{955F0156-7511-1334-EA8E-22C09D64308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86604" y="5672699"/>
                      <a:ext cx="396989" cy="216024"/>
                    </a:xfrm>
                    <a:prstGeom prst="rect">
                      <a:avLst/>
                    </a:prstGeom>
                    <a:solidFill>
                      <a:schemeClr val="tx2">
                        <a:lumMod val="20000"/>
                        <a:lumOff val="8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`48</a:t>
                      </a:r>
                    </a:p>
                  </p:txBody>
                </p:sp>
                <p:sp>
                  <p:nvSpPr>
                    <p:cNvPr id="25" name="Rectangle 24">
                      <a:extLst>
                        <a:ext uri="{FF2B5EF4-FFF2-40B4-BE49-F238E27FC236}">
                          <a16:creationId xmlns:a16="http://schemas.microsoft.com/office/drawing/2014/main" xmlns="" id="{ABEF245B-2C80-0325-99BF-066A600CE8D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891625" y="5676598"/>
                      <a:ext cx="396989" cy="216024"/>
                    </a:xfrm>
                    <a:prstGeom prst="rect">
                      <a:avLst/>
                    </a:prstGeom>
                    <a:solidFill>
                      <a:schemeClr val="tx2">
                        <a:lumMod val="20000"/>
                        <a:lumOff val="8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`49</a:t>
                      </a:r>
                    </a:p>
                  </p:txBody>
                </p:sp>
                <p:sp>
                  <p:nvSpPr>
                    <p:cNvPr id="26" name="Rectangle 25">
                      <a:extLst>
                        <a:ext uri="{FF2B5EF4-FFF2-40B4-BE49-F238E27FC236}">
                          <a16:creationId xmlns:a16="http://schemas.microsoft.com/office/drawing/2014/main" xmlns="" id="{F7E161B6-27A8-4540-09F4-5AD351D2F2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278679" y="5675470"/>
                      <a:ext cx="396989" cy="216024"/>
                    </a:xfrm>
                    <a:prstGeom prst="rect">
                      <a:avLst/>
                    </a:prstGeom>
                    <a:solidFill>
                      <a:schemeClr val="tx2">
                        <a:lumMod val="20000"/>
                        <a:lumOff val="8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`50</a:t>
                      </a:r>
                    </a:p>
                  </p:txBody>
                </p:sp>
                <p:sp>
                  <p:nvSpPr>
                    <p:cNvPr id="27" name="Rectangle 26">
                      <a:extLst>
                        <a:ext uri="{FF2B5EF4-FFF2-40B4-BE49-F238E27FC236}">
                          <a16:creationId xmlns:a16="http://schemas.microsoft.com/office/drawing/2014/main" xmlns="" id="{2A0B5906-698F-B9FD-7C73-8265EED3CFB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75668" y="5675842"/>
                      <a:ext cx="396989" cy="216024"/>
                    </a:xfrm>
                    <a:prstGeom prst="rect">
                      <a:avLst/>
                    </a:prstGeom>
                    <a:solidFill>
                      <a:schemeClr val="tx2">
                        <a:lumMod val="20000"/>
                        <a:lumOff val="8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`51</a:t>
                      </a:r>
                    </a:p>
                  </p:txBody>
                </p:sp>
              </p:grpSp>
              <p:sp>
                <p:nvSpPr>
                  <p:cNvPr id="18" name="Chevron 41">
                    <a:extLst>
                      <a:ext uri="{FF2B5EF4-FFF2-40B4-BE49-F238E27FC236}">
                        <a16:creationId xmlns:a16="http://schemas.microsoft.com/office/drawing/2014/main" xmlns="" id="{38625776-CC82-B119-C14A-630CCDB8BE7E}"/>
                      </a:ext>
                    </a:extLst>
                  </p:cNvPr>
                  <p:cNvSpPr/>
                  <p:nvPr/>
                </p:nvSpPr>
                <p:spPr>
                  <a:xfrm>
                    <a:off x="6616273" y="3229401"/>
                    <a:ext cx="2252604" cy="722161"/>
                  </a:xfrm>
                  <a:prstGeom prst="chevron">
                    <a:avLst/>
                  </a:prstGeom>
                  <a:gradFill flip="none" rotWithShape="1">
                    <a:gsLst>
                      <a:gs pos="0">
                        <a:srgbClr val="B81011"/>
                      </a:gs>
                      <a:gs pos="100000">
                        <a:srgbClr val="FFFFFF"/>
                      </a:gs>
                    </a:gsLst>
                    <a:lin ang="10800000" scaled="0"/>
                    <a:tileRect/>
                  </a:gra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6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Industrialization (pre-series magnets)</a:t>
                    </a:r>
                  </a:p>
                </p:txBody>
              </p:sp>
              <p:sp>
                <p:nvSpPr>
                  <p:cNvPr id="19" name="Chevron 42">
                    <a:extLst>
                      <a:ext uri="{FF2B5EF4-FFF2-40B4-BE49-F238E27FC236}">
                        <a16:creationId xmlns:a16="http://schemas.microsoft.com/office/drawing/2014/main" xmlns="" id="{57CFC45C-D79B-75A1-58C6-D6F47B465945}"/>
                      </a:ext>
                    </a:extLst>
                  </p:cNvPr>
                  <p:cNvSpPr/>
                  <p:nvPr/>
                </p:nvSpPr>
                <p:spPr>
                  <a:xfrm>
                    <a:off x="8333978" y="4221495"/>
                    <a:ext cx="3710311" cy="580936"/>
                  </a:xfrm>
                  <a:prstGeom prst="chevron">
                    <a:avLst/>
                  </a:prstGeom>
                  <a:gradFill flip="none" rotWithShape="1">
                    <a:gsLst>
                      <a:gs pos="0">
                        <a:srgbClr val="B81011"/>
                      </a:gs>
                      <a:gs pos="100000">
                        <a:srgbClr val="FFFFFF"/>
                      </a:gs>
                    </a:gsLst>
                    <a:lin ang="10800000" scaled="0"/>
                    <a:tileRect/>
                  </a:gra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>
                        <a:solidFill>
                          <a:srgbClr val="4D4D4D"/>
                        </a:solidFill>
                        <a:latin typeface="Times"/>
                        <a:cs typeface="Times"/>
                      </a:rPr>
                      <a:t>Production and test</a:t>
                    </a:r>
                  </a:p>
                </p:txBody>
              </p:sp>
              <p:sp>
                <p:nvSpPr>
                  <p:cNvPr id="20" name="Chevron 43">
                    <a:extLst>
                      <a:ext uri="{FF2B5EF4-FFF2-40B4-BE49-F238E27FC236}">
                        <a16:creationId xmlns:a16="http://schemas.microsoft.com/office/drawing/2014/main" xmlns="" id="{E83503D9-4039-563A-2274-F68B444ED684}"/>
                      </a:ext>
                    </a:extLst>
                  </p:cNvPr>
                  <p:cNvSpPr/>
                  <p:nvPr/>
                </p:nvSpPr>
                <p:spPr>
                  <a:xfrm>
                    <a:off x="8868877" y="5060445"/>
                    <a:ext cx="3618969" cy="580935"/>
                  </a:xfrm>
                  <a:prstGeom prst="chevron">
                    <a:avLst/>
                  </a:prstGeom>
                  <a:gradFill flip="none" rotWithShape="1">
                    <a:gsLst>
                      <a:gs pos="0">
                        <a:srgbClr val="B81011"/>
                      </a:gs>
                      <a:gs pos="100000">
                        <a:srgbClr val="FFFFFF"/>
                      </a:gs>
                    </a:gsLst>
                    <a:lin ang="10800000" scaled="0"/>
                    <a:tileRect/>
                  </a:gra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>
                        <a:solidFill>
                          <a:srgbClr val="4D4D4D"/>
                        </a:solidFill>
                        <a:latin typeface="Times"/>
                        <a:cs typeface="Times"/>
                      </a:rPr>
                      <a:t>Installation and commissioning</a:t>
                    </a:r>
                  </a:p>
                </p:txBody>
              </p:sp>
              <p:sp>
                <p:nvSpPr>
                  <p:cNvPr id="21" name="Rectangle 20">
                    <a:extLst>
                      <a:ext uri="{FF2B5EF4-FFF2-40B4-BE49-F238E27FC236}">
                        <a16:creationId xmlns:a16="http://schemas.microsoft.com/office/drawing/2014/main" xmlns="" id="{52F94FC6-AB79-BF88-2D30-BDC4D76CDE71}"/>
                      </a:ext>
                    </a:extLst>
                  </p:cNvPr>
                  <p:cNvSpPr/>
                  <p:nvPr/>
                </p:nvSpPr>
                <p:spPr>
                  <a:xfrm>
                    <a:off x="11084883" y="5712635"/>
                    <a:ext cx="396989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`52</a:t>
                    </a:r>
                  </a:p>
                </p:txBody>
              </p:sp>
              <p:sp>
                <p:nvSpPr>
                  <p:cNvPr id="22" name="Rectangle 21">
                    <a:extLst>
                      <a:ext uri="{FF2B5EF4-FFF2-40B4-BE49-F238E27FC236}">
                        <a16:creationId xmlns:a16="http://schemas.microsoft.com/office/drawing/2014/main" xmlns="" id="{1ECFD560-D14E-64AF-C602-D345B0D8FCD8}"/>
                      </a:ext>
                    </a:extLst>
                  </p:cNvPr>
                  <p:cNvSpPr/>
                  <p:nvPr/>
                </p:nvSpPr>
                <p:spPr>
                  <a:xfrm>
                    <a:off x="11474838" y="5714619"/>
                    <a:ext cx="396989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`53</a:t>
                    </a:r>
                  </a:p>
                </p:txBody>
              </p:sp>
            </p:grpSp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xmlns="" id="{C4BBE9C9-C1B9-605A-6FF2-961A452A245C}"/>
                    </a:ext>
                  </a:extLst>
                </p:cNvPr>
                <p:cNvSpPr/>
                <p:nvPr/>
              </p:nvSpPr>
              <p:spPr>
                <a:xfrm>
                  <a:off x="11858855" y="5712241"/>
                  <a:ext cx="396989" cy="216024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>
                      <a:solidFill>
                        <a:srgbClr val="000000"/>
                      </a:solidFill>
                      <a:latin typeface="Times"/>
                      <a:cs typeface="Times"/>
                    </a:rPr>
                    <a:t>`54</a:t>
                  </a:r>
                </a:p>
              </p:txBody>
            </p:sp>
          </p:grp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xmlns="" id="{F918DBC6-25F9-AEEA-10A5-26F45ECE3A6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864876" y="4930034"/>
                <a:ext cx="3953" cy="779001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stealt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xmlns="" id="{8C9F535F-E9EF-B61B-E959-C3AC92C8E3DD}"/>
                  </a:ext>
                </a:extLst>
              </p:cNvPr>
              <p:cNvSpPr txBox="1"/>
              <p:nvPr/>
            </p:nvSpPr>
            <p:spPr>
              <a:xfrm>
                <a:off x="6752071" y="5142750"/>
                <a:ext cx="1112805" cy="52322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400" dirty="0">
                    <a:solidFill>
                      <a:srgbClr val="000000"/>
                    </a:solidFill>
                    <a:latin typeface="Times"/>
                    <a:cs typeface="Times"/>
                  </a:rPr>
                  <a:t>Tender </a:t>
                </a:r>
              </a:p>
              <a:p>
                <a:pPr algn="r"/>
                <a:r>
                  <a:rPr lang="en-US" sz="1400" dirty="0">
                    <a:solidFill>
                      <a:srgbClr val="000000"/>
                    </a:solidFill>
                    <a:latin typeface="Times"/>
                    <a:cs typeface="Times"/>
                  </a:rPr>
                  <a:t>for the series</a:t>
                </a:r>
              </a:p>
            </p:txBody>
          </p:sp>
        </p:grp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xmlns="" id="{81F40B7D-9391-01DC-D99B-65A1202BBED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0812" y="2897659"/>
              <a:ext cx="0" cy="2797137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A0A8C373-652A-C2FB-9F77-164A04FE0CD4}"/>
                </a:ext>
              </a:extLst>
            </p:cNvPr>
            <p:cNvSpPr txBox="1"/>
            <p:nvPr/>
          </p:nvSpPr>
          <p:spPr>
            <a:xfrm>
              <a:off x="1622458" y="3053758"/>
              <a:ext cx="1191236" cy="52322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  <a:latin typeface="Times"/>
                  <a:cs typeface="Times"/>
                </a:rPr>
                <a:t>First selection </a:t>
              </a:r>
            </a:p>
            <a:p>
              <a:r>
                <a:rPr lang="en-US" sz="1400" dirty="0">
                  <a:solidFill>
                    <a:srgbClr val="000000"/>
                  </a:solidFill>
                  <a:latin typeface="Times"/>
                  <a:cs typeface="Times"/>
                </a:rPr>
                <a:t>of design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32796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24f2763-0e71-4812-94ad-3b15b8174d77" xsi:nil="true"/>
    <lcf76f155ced4ddcb4097134ff3c332f xmlns="a6163950-ed7b-45ff-a88b-85d0d03db3bc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0AC2F659110449B50831FBB0A72745" ma:contentTypeVersion="13" ma:contentTypeDescription="Create a new document." ma:contentTypeScope="" ma:versionID="b317867c1978625a6c4e44ac88dffe37">
  <xsd:schema xmlns:xsd="http://www.w3.org/2001/XMLSchema" xmlns:xs="http://www.w3.org/2001/XMLSchema" xmlns:p="http://schemas.microsoft.com/office/2006/metadata/properties" xmlns:ns2="a6163950-ed7b-45ff-a88b-85d0d03db3bc" xmlns:ns3="e24f2763-0e71-4812-94ad-3b15b8174d77" targetNamespace="http://schemas.microsoft.com/office/2006/metadata/properties" ma:root="true" ma:fieldsID="bdb903fd557669ccc9e53064911f00b8" ns2:_="" ns3:_="">
    <xsd:import namespace="a6163950-ed7b-45ff-a88b-85d0d03db3bc"/>
    <xsd:import namespace="e24f2763-0e71-4812-94ad-3b15b8174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63950-ed7b-45ff-a88b-85d0d03db3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f2763-0e71-4812-94ad-3b15b8174d77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2783517-eec7-41e1-8554-8c5ca65260d1}" ma:internalName="TaxCatchAll" ma:showField="CatchAllData" ma:web="e24f2763-0e71-4812-94ad-3b15b8174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49F46D0-D22B-4A79-B6E1-793E4DA25814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dcmitype/"/>
    <ds:schemaRef ds:uri="a6163950-ed7b-45ff-a88b-85d0d03db3bc"/>
    <ds:schemaRef ds:uri="http://www.w3.org/XML/1998/namespace"/>
    <ds:schemaRef ds:uri="http://schemas.microsoft.com/office/2006/metadata/properties"/>
    <ds:schemaRef ds:uri="e24f2763-0e71-4812-94ad-3b15b8174d77"/>
    <ds:schemaRef ds:uri="http://purl.org/dc/terms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5F59DEC-C772-496A-A8AE-DDD5767224B7}">
  <ds:schemaRefs>
    <ds:schemaRef ds:uri="a6163950-ed7b-45ff-a88b-85d0d03db3bc"/>
    <ds:schemaRef ds:uri="e24f2763-0e71-4812-94ad-3b15b8174d7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11489</TotalTime>
  <Words>1425</Words>
  <Application>Microsoft Macintosh PowerPoint</Application>
  <PresentationFormat>Custom</PresentationFormat>
  <Paragraphs>230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HFM(4-3)</vt:lpstr>
      <vt:lpstr>PowerPoint Presentation</vt:lpstr>
      <vt:lpstr>PowerPoint Presentation</vt:lpstr>
      <vt:lpstr>Contents</vt:lpstr>
      <vt:lpstr>HFM program in a nutshell</vt:lpstr>
      <vt:lpstr>HFM program in a nutshell</vt:lpstr>
      <vt:lpstr>HFM program in a nutshell</vt:lpstr>
      <vt:lpstr>HFM program in a nutshell</vt:lpstr>
      <vt:lpstr>HFM program in a nutshell</vt:lpstr>
      <vt:lpstr>HFM program in a nutshell</vt:lpstr>
      <vt:lpstr>Contents</vt:lpstr>
      <vt:lpstr>Priorities for tests - 1</vt:lpstr>
      <vt:lpstr>Priorities for tests - 2 </vt:lpstr>
      <vt:lpstr>Priorities for tests - 3 </vt:lpstr>
      <vt:lpstr>Priorities for tests - 4 </vt:lpstr>
      <vt:lpstr>Conclusions</vt:lpstr>
      <vt:lpstr>PowerPoint Presentation</vt:lpstr>
      <vt:lpstr>Structure</vt:lpstr>
    </vt:vector>
  </TitlesOfParts>
  <Manager/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Ezio Todesco</cp:lastModifiedBy>
  <cp:revision>56</cp:revision>
  <cp:lastPrinted>2022-04-29T08:24:36Z</cp:lastPrinted>
  <dcterms:created xsi:type="dcterms:W3CDTF">2012-11-30T11:04:26Z</dcterms:created>
  <dcterms:modified xsi:type="dcterms:W3CDTF">2025-03-31T07:19:21Z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0x010100640AC2F659110449B50831FBB0A72745</vt:lpwstr>
  </property>
  <property fmtid="{D5CDD505-2E9C-101B-9397-08002B2CF9AE}" pid="3" name="Order">
    <vt:r8>15100</vt:r8>
  </property>
  <property fmtid="{D5CDD505-2E9C-101B-9397-08002B2CF9AE}" pid="4" name="MediaServiceImageTags">
    <vt:lpwstr/>
  </property>
</Properties>
</file>