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485" r:id="rId5"/>
    <p:sldId id="491" r:id="rId6"/>
    <p:sldId id="492" r:id="rId7"/>
    <p:sldId id="493" r:id="rId8"/>
    <p:sldId id="494" r:id="rId9"/>
    <p:sldId id="495" r:id="rId10"/>
    <p:sldId id="502" r:id="rId11"/>
    <p:sldId id="504" r:id="rId12"/>
    <p:sldId id="497" r:id="rId13"/>
    <p:sldId id="500" r:id="rId14"/>
    <p:sldId id="503" r:id="rId15"/>
    <p:sldId id="498" r:id="rId16"/>
    <p:sldId id="499" r:id="rId17"/>
    <p:sldId id="501" r:id="rId18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B13E"/>
    <a:srgbClr val="772388"/>
    <a:srgbClr val="EEB52D"/>
    <a:srgbClr val="DE6835"/>
    <a:srgbClr val="0067B8"/>
    <a:srgbClr val="77AC30"/>
    <a:srgbClr val="0072BD"/>
    <a:srgbClr val="D95319"/>
    <a:srgbClr val="EDB120"/>
    <a:srgbClr val="7E2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40" autoAdjust="0"/>
    <p:restoredTop sz="96781" autoAdjust="0"/>
  </p:normalViewPr>
  <p:slideViewPr>
    <p:cSldViewPr snapToGrid="0" snapToObjects="1" showGuides="1">
      <p:cViewPr varScale="1">
        <p:scale>
          <a:sx n="154" d="100"/>
          <a:sy n="154" d="100"/>
        </p:scale>
        <p:origin x="162" y="4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50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26.03.2025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26/03/2025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09127" y="2627987"/>
            <a:ext cx="4279231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JORDI, a test stand for high-current conductors and coil windings</a:t>
            </a:r>
            <a:endParaRPr lang="en-US" sz="8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/>
              <a:t>Nikolay</a:t>
            </a:r>
            <a:r>
              <a:rPr lang="fr-FR" sz="900" baseline="0" dirty="0"/>
              <a:t> </a:t>
            </a:r>
            <a:r>
              <a:rPr lang="fr-FR" sz="900" dirty="0"/>
              <a:t>Bykovskiy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900" smtClean="0"/>
              <a:pPr/>
              <a:t>‹#›</a:t>
            </a:fld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9/TASC.2004.83065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doi.org/10.1109/TASC.2013.228112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doi.org/10.1016/j.cryogenics.2015.07.00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80" y="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1322" y="1086584"/>
            <a:ext cx="4142678" cy="1569506"/>
          </a:xfrm>
        </p:spPr>
        <p:txBody>
          <a:bodyPr>
            <a:noAutofit/>
          </a:bodyPr>
          <a:lstStyle/>
          <a:p>
            <a:r>
              <a:rPr lang="en-US" sz="3100" dirty="0"/>
              <a:t>JORDI, a test stand for </a:t>
            </a:r>
            <a:br>
              <a:rPr lang="en-US" sz="3100" dirty="0"/>
            </a:br>
            <a:r>
              <a:rPr lang="en-US" sz="3100" dirty="0"/>
              <a:t>high-current conductors and coil windings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01322" y="3910076"/>
            <a:ext cx="1440000" cy="1244155"/>
          </a:xfrm>
        </p:spPr>
        <p:txBody>
          <a:bodyPr lIns="90000"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1400" b="1" dirty="0"/>
              <a:t>SMTF Workshop</a:t>
            </a:r>
          </a:p>
          <a:p>
            <a:pPr>
              <a:spcBef>
                <a:spcPts val="1200"/>
              </a:spcBef>
            </a:pPr>
            <a:r>
              <a:rPr lang="en-US" sz="1400" b="1" dirty="0"/>
              <a:t>02/04/2025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3561322" y="2656090"/>
            <a:ext cx="1440000" cy="1244155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Nikolay Bykovskiy</a:t>
            </a:r>
          </a:p>
        </p:txBody>
      </p:sp>
    </p:spTree>
    <p:extLst>
      <p:ext uri="{BB962C8B-B14F-4D97-AF65-F5344CB8AC3E}">
        <p14:creationId xmlns:p14="http://schemas.microsoft.com/office/powerpoint/2010/main" val="389869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0A11-3155-611B-6F18-701F9F33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Transformer and flux-pump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7AF188-EBDC-4879-2E78-2E3A0DC298B8}"/>
              </a:ext>
            </a:extLst>
          </p:cNvPr>
          <p:cNvSpPr txBox="1"/>
          <p:nvPr/>
        </p:nvSpPr>
        <p:spPr>
          <a:xfrm>
            <a:off x="4457700" y="739986"/>
            <a:ext cx="429159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Control system to be implemented for: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/>
              <a:t>1 kA circuit breaker and dump resistor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/>
              <a:t>AC power supply (±500 A / ±20 V):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254898-00E3-ACEC-31C4-42123F7D9F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67"/>
          <a:stretch/>
        </p:blipFill>
        <p:spPr>
          <a:xfrm>
            <a:off x="5137335" y="1747016"/>
            <a:ext cx="2628971" cy="33257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D68A66-E4E1-FDE0-9E4B-508F5D5F1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197" y="600109"/>
            <a:ext cx="2745149" cy="43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012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0A11-3155-611B-6F18-701F9F33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Sub-size coils for VNS tokamak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2A031D-5F37-734F-2F63-84BF5B094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808" y="2957759"/>
            <a:ext cx="4101529" cy="18214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5D6144-3601-1402-BA55-66BF149836F3}"/>
              </a:ext>
            </a:extLst>
          </p:cNvPr>
          <p:cNvSpPr txBox="1"/>
          <p:nvPr/>
        </p:nvSpPr>
        <p:spPr>
          <a:xfrm>
            <a:off x="5443009" y="3499143"/>
            <a:ext cx="2938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accent2"/>
                </a:solidFill>
              </a:rPr>
              <a:t>Feasibility study on using HTS for the ‘in-situ’ wound TF coils of VNS planned to be carried out in JORDI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77CDC9-D813-0C61-6AED-C83EC97CE368}"/>
              </a:ext>
            </a:extLst>
          </p:cNvPr>
          <p:cNvSpPr/>
          <p:nvPr/>
        </p:nvSpPr>
        <p:spPr>
          <a:xfrm>
            <a:off x="1192745" y="3407518"/>
            <a:ext cx="4071408" cy="86995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C522FF-5F61-A23C-886B-E706558F30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42832" y="1194966"/>
            <a:ext cx="3208606" cy="12464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91B494-505C-549A-48D4-7D9168F62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625" y="693245"/>
            <a:ext cx="2609247" cy="1949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393296-6634-79F3-F8CE-E5DB4069D8E4}"/>
              </a:ext>
            </a:extLst>
          </p:cNvPr>
          <p:cNvSpPr txBox="1"/>
          <p:nvPr/>
        </p:nvSpPr>
        <p:spPr>
          <a:xfrm>
            <a:off x="6625671" y="1194965"/>
            <a:ext cx="206435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Indirectly cooled HTS conductor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Co-wound steel strip with embedded quench detection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FF347F-A1BF-782F-0B1B-1F961646B8EE}"/>
              </a:ext>
            </a:extLst>
          </p:cNvPr>
          <p:cNvSpPr txBox="1"/>
          <p:nvPr/>
        </p:nvSpPr>
        <p:spPr>
          <a:xfrm>
            <a:off x="3342832" y="790217"/>
            <a:ext cx="3208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/>
              <a:t>TF winding pack (in-situ winding)</a:t>
            </a:r>
          </a:p>
        </p:txBody>
      </p:sp>
    </p:spTree>
    <p:extLst>
      <p:ext uri="{BB962C8B-B14F-4D97-AF65-F5344CB8AC3E}">
        <p14:creationId xmlns:p14="http://schemas.microsoft.com/office/powerpoint/2010/main" val="1690381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0A11-3155-611B-6F18-701F9F33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Sub-size coils for VNS: step 1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C17069-6D1D-6EB9-E029-FE5953C31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162" y="2063749"/>
            <a:ext cx="1832651" cy="27298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F08A89-E7C7-D7DF-C843-235571F66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56" y="819064"/>
            <a:ext cx="2205936" cy="39745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2F3FB7-F6D1-EEAF-385F-78830EFE0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162" y="819064"/>
            <a:ext cx="1832651" cy="10511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FC3C552-C704-1380-E2A3-D03B0F6B594F}"/>
              </a:ext>
            </a:extLst>
          </p:cNvPr>
          <p:cNvSpPr txBox="1"/>
          <p:nvPr/>
        </p:nvSpPr>
        <p:spPr>
          <a:xfrm>
            <a:off x="4958384" y="2259140"/>
            <a:ext cx="391256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Double pancake HTS coil: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~70 m long LASSO cable using varying number of tapes along the length (18 to 14)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Pancake transition by a splice made of copper strip soldered to cable terminals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Cooling pipe placed between the pancakes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Quench detection by a co-wound instrumentation strip containing SQD wires, thermocouple arrays and optical fibers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186676-59A6-FBD8-0279-F828E5502B40}"/>
              </a:ext>
            </a:extLst>
          </p:cNvPr>
          <p:cNvSpPr txBox="1"/>
          <p:nvPr/>
        </p:nvSpPr>
        <p:spPr>
          <a:xfrm>
            <a:off x="4958385" y="1695450"/>
            <a:ext cx="362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1100" kern="0" dirty="0">
                <a:solidFill>
                  <a:schemeClr val="tx1"/>
                </a:solidFill>
              </a:rPr>
              <a:t>Laminated stacked-tape soldered conductor (</a:t>
            </a:r>
            <a:r>
              <a:rPr lang="en-US" sz="1100" kern="0" dirty="0">
                <a:solidFill>
                  <a:schemeClr val="accent2"/>
                </a:solidFill>
              </a:rPr>
              <a:t>LASSO</a:t>
            </a:r>
            <a:r>
              <a:rPr lang="en-US" sz="1100" kern="0" dirty="0">
                <a:solidFill>
                  <a:schemeClr val="tx1"/>
                </a:solidFill>
              </a:rPr>
              <a:t>)</a:t>
            </a:r>
            <a:endParaRPr lang="en-US" sz="1100" kern="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3294A6A-1DD6-CCE9-0DB5-2F5C32659816}"/>
              </a:ext>
            </a:extLst>
          </p:cNvPr>
          <p:cNvCxnSpPr>
            <a:cxnSpLocks/>
          </p:cNvCxnSpPr>
          <p:nvPr/>
        </p:nvCxnSpPr>
        <p:spPr>
          <a:xfrm flipV="1">
            <a:off x="3375959" y="1403350"/>
            <a:ext cx="1553175" cy="292100"/>
          </a:xfrm>
          <a:prstGeom prst="line">
            <a:avLst/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8C265E40-CE86-33DA-02F7-3A003E153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8385" y="1091238"/>
            <a:ext cx="3621999" cy="45816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CF26EADD-EEB6-8B5C-BB85-A4170CEE8401}"/>
              </a:ext>
            </a:extLst>
          </p:cNvPr>
          <p:cNvSpPr txBox="1"/>
          <p:nvPr/>
        </p:nvSpPr>
        <p:spPr>
          <a:xfrm>
            <a:off x="4958385" y="684638"/>
            <a:ext cx="36219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1100" kern="0" dirty="0"/>
              <a:t>Co-wound strip for quench detection and turn insulation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2F48675-8FED-59D4-9CE4-DF86977E3292}"/>
              </a:ext>
            </a:extLst>
          </p:cNvPr>
          <p:cNvCxnSpPr/>
          <p:nvPr/>
        </p:nvCxnSpPr>
        <p:spPr>
          <a:xfrm flipV="1">
            <a:off x="6529388" y="1507331"/>
            <a:ext cx="97631" cy="1881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4F1E0AF-17DD-29D1-86F9-FE04EAFA8DEF}"/>
              </a:ext>
            </a:extLst>
          </p:cNvPr>
          <p:cNvCxnSpPr>
            <a:cxnSpLocks/>
          </p:cNvCxnSpPr>
          <p:nvPr/>
        </p:nvCxnSpPr>
        <p:spPr>
          <a:xfrm>
            <a:off x="6529388" y="939005"/>
            <a:ext cx="97631" cy="1881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547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0A11-3155-611B-6F18-701F9F33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Sub-size coils for VNS: step 2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E1A286-6237-28D5-F95B-F938AF5B7172}"/>
              </a:ext>
            </a:extLst>
          </p:cNvPr>
          <p:cNvSpPr txBox="1"/>
          <p:nvPr/>
        </p:nvSpPr>
        <p:spPr>
          <a:xfrm>
            <a:off x="3890905" y="3178181"/>
            <a:ext cx="4148195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accent2"/>
                </a:solidFill>
              </a:rPr>
              <a:t>Quench protection by external energy dump using 10 kA circuit breaker (procured from </a:t>
            </a:r>
            <a:r>
              <a:rPr lang="en-US" sz="1400" dirty="0" err="1">
                <a:solidFill>
                  <a:schemeClr val="accent2"/>
                </a:solidFill>
              </a:rPr>
              <a:t>Secheron</a:t>
            </a:r>
            <a:r>
              <a:rPr lang="en-US" sz="1400" dirty="0">
                <a:solidFill>
                  <a:schemeClr val="accent2"/>
                </a:solidFill>
              </a:rPr>
              <a:t>) and dump resistor to be implemented in JORDI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Protection by SC switches as an alternative?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403744-956C-2309-46E8-E4431C35D79C}"/>
              </a:ext>
            </a:extLst>
          </p:cNvPr>
          <p:cNvSpPr txBox="1"/>
          <p:nvPr/>
        </p:nvSpPr>
        <p:spPr>
          <a:xfrm>
            <a:off x="3890905" y="823399"/>
            <a:ext cx="485839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Sample design parameters: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400 mm bore, 400 mm tall, 100 mm thick winding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Operation ~10 kA, current density ~190 A/mm</a:t>
            </a:r>
            <a:r>
              <a:rPr lang="en-US" sz="1400" baseline="30000" dirty="0"/>
              <a:t>2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Central field ~15 T, energy ~10 MJ, L ~0.2 H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LASSO conductor ~1.3 km long in 16 single pancakes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Total length of 4 mm tape ~23 km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F2B9C0-4E32-8A52-9DF4-52DF44252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823399"/>
            <a:ext cx="2543175" cy="19188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5740B0-1551-9AD2-9EB2-5C3B424B7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293" y="3070231"/>
            <a:ext cx="1430338" cy="185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02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9F172-3179-9508-513B-36F5F74C1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C7D8AE-CC38-C3C7-C129-D4CAEAB14512}"/>
              </a:ext>
            </a:extLst>
          </p:cNvPr>
          <p:cNvSpPr txBox="1"/>
          <p:nvPr/>
        </p:nvSpPr>
        <p:spPr>
          <a:xfrm>
            <a:off x="1522698" y="1548393"/>
            <a:ext cx="6192552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JORDI test stand is being upgraded to meet various demands for high-current testing of superconducting cables, switches, transformers and coils.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Cooling by helium bath (~1 bar) or helium forced flow (~10 bar).</a:t>
            </a:r>
          </a:p>
          <a:p>
            <a:pPr>
              <a:spcAft>
                <a:spcPts val="600"/>
              </a:spcAft>
            </a:pPr>
            <a:endParaRPr lang="en-US" sz="1600" dirty="0"/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accent2"/>
                </a:solidFill>
              </a:rPr>
              <a:t>Thank you for your attention and let us know if you are interested to test in JORDI!</a:t>
            </a:r>
          </a:p>
        </p:txBody>
      </p:sp>
    </p:spTree>
    <p:extLst>
      <p:ext uri="{BB962C8B-B14F-4D97-AF65-F5344CB8AC3E}">
        <p14:creationId xmlns:p14="http://schemas.microsoft.com/office/powerpoint/2010/main" val="1499772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A71F13F-87FB-E7C9-2BA7-E4553B4A1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857" y="1665879"/>
            <a:ext cx="5118285" cy="2755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974E89-9E8A-CAE0-89FD-E17F1ABF3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Who is JORDI?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F4D164-2486-1889-A6CC-D02ECBDC2F80}"/>
              </a:ext>
            </a:extLst>
          </p:cNvPr>
          <p:cNvSpPr txBox="1"/>
          <p:nvPr/>
        </p:nvSpPr>
        <p:spPr>
          <a:xfrm>
            <a:off x="904875" y="804528"/>
            <a:ext cx="71677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The KA-III </a:t>
            </a:r>
            <a:r>
              <a:rPr lang="en-US" sz="1400" dirty="0" err="1"/>
              <a:t>cryoplant</a:t>
            </a:r>
            <a:r>
              <a:rPr lang="en-US" sz="1400" dirty="0"/>
              <a:t> at EPFL SPC can supply supercritical helium at 10 bar, 4.5 K, 10 g/s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It has 4 ports to serve different ‘experiments’: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29CB355-D9BF-7240-B417-34AC733D6D96}"/>
              </a:ext>
            </a:extLst>
          </p:cNvPr>
          <p:cNvSpPr/>
          <p:nvPr/>
        </p:nvSpPr>
        <p:spPr>
          <a:xfrm>
            <a:off x="2012857" y="3491976"/>
            <a:ext cx="991362" cy="602501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2C5B6-FC41-2C9B-0085-C3F9A1AC6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JORDI for </a:t>
            </a:r>
            <a:r>
              <a:rPr lang="en-US" u="sng" dirty="0" err="1"/>
              <a:t>JO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u="sng" dirty="0"/>
              <a:t>R</a:t>
            </a:r>
            <a:r>
              <a:rPr lang="en-US" dirty="0"/>
              <a:t>esistance </a:t>
            </a:r>
            <a:r>
              <a:rPr lang="en-US" u="sng" dirty="0" err="1"/>
              <a:t>DI</a:t>
            </a:r>
            <a:r>
              <a:rPr lang="en-US" dirty="0" err="1"/>
              <a:t>stribution</a:t>
            </a:r>
            <a:r>
              <a:rPr lang="en-US" dirty="0"/>
              <a:t> </a:t>
            </a:r>
          </a:p>
        </p:txBody>
      </p:sp>
      <p:pic>
        <p:nvPicPr>
          <p:cNvPr id="4" name="Picture 3" descr="A room with a large machine&#10;&#10;AI-generated content may be incorrect.">
            <a:extLst>
              <a:ext uri="{FF2B5EF4-FFF2-40B4-BE49-F238E27FC236}">
                <a16:creationId xmlns:a16="http://schemas.microsoft.com/office/drawing/2014/main" id="{978BD239-75AE-AE4C-98CF-023F8A5F46B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020" y="857956"/>
            <a:ext cx="3673128" cy="27548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04ACEF-DB50-6738-DF5A-0B94620BD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578" y="3455301"/>
            <a:ext cx="1161570" cy="157501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7BF0B8D-3A8B-2F29-2EC5-C08F5C7C10A4}"/>
              </a:ext>
            </a:extLst>
          </p:cNvPr>
          <p:cNvGrpSpPr/>
          <p:nvPr/>
        </p:nvGrpSpPr>
        <p:grpSpPr>
          <a:xfrm>
            <a:off x="4693549" y="807894"/>
            <a:ext cx="1514370" cy="2804908"/>
            <a:chOff x="4693549" y="908790"/>
            <a:chExt cx="1514370" cy="2804908"/>
          </a:xfrm>
        </p:grpSpPr>
        <p:sp>
          <p:nvSpPr>
            <p:cNvPr id="14" name="Rectangle: Top Corners Rounded 13">
              <a:extLst>
                <a:ext uri="{FF2B5EF4-FFF2-40B4-BE49-F238E27FC236}">
                  <a16:creationId xmlns:a16="http://schemas.microsoft.com/office/drawing/2014/main" id="{D2B79C8D-0C6F-CAFA-482E-10158DDC6964}"/>
                </a:ext>
              </a:extLst>
            </p:cNvPr>
            <p:cNvSpPr/>
            <p:nvPr/>
          </p:nvSpPr>
          <p:spPr>
            <a:xfrm rot="10800000">
              <a:off x="5047184" y="2643716"/>
              <a:ext cx="788466" cy="948265"/>
            </a:xfrm>
            <a:prstGeom prst="round2SameRect">
              <a:avLst>
                <a:gd name="adj1" fmla="val 28747"/>
                <a:gd name="adj2" fmla="val 0"/>
              </a:avLst>
            </a:prstGeom>
            <a:pattFill prst="zigZag">
              <a:fgClr>
                <a:srgbClr val="00B0F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D5144F4-FBE9-E1C6-98EE-BE0365E1D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693549" y="908790"/>
              <a:ext cx="1514370" cy="2804908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36E5C37-99D0-64AD-3204-5CF6F07C1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5161" y="809867"/>
            <a:ext cx="1828279" cy="280293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A1FC7C-9E2E-A712-BF91-DFF8EE163A70}"/>
              </a:ext>
            </a:extLst>
          </p:cNvPr>
          <p:cNvCxnSpPr/>
          <p:nvPr/>
        </p:nvCxnSpPr>
        <p:spPr>
          <a:xfrm flipV="1">
            <a:off x="5710793" y="2356203"/>
            <a:ext cx="1064368" cy="532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29FE0E5-19DD-37CC-447E-E51D03920050}"/>
              </a:ext>
            </a:extLst>
          </p:cNvPr>
          <p:cNvSpPr txBox="1"/>
          <p:nvPr/>
        </p:nvSpPr>
        <p:spPr>
          <a:xfrm>
            <a:off x="904875" y="3765543"/>
            <a:ext cx="7167768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Original study on the inter-strand resistance in cable-in-conduit conductors: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10 kA power supply, pair of actively cooled copper current leads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Helium bath cooling with automated refill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Thermal shield cooled separately by 80 K outlet of the </a:t>
            </a:r>
            <a:r>
              <a:rPr lang="en-US" sz="1400" dirty="0" err="1"/>
              <a:t>cryoplant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FB96E9-A98C-1AF1-9F0D-A45FFCC8DC3F}"/>
              </a:ext>
            </a:extLst>
          </p:cNvPr>
          <p:cNvSpPr txBox="1"/>
          <p:nvPr/>
        </p:nvSpPr>
        <p:spPr>
          <a:xfrm>
            <a:off x="6359111" y="540787"/>
            <a:ext cx="23901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hlinkClick r:id="rId6"/>
              </a:rPr>
              <a:t>https://doi.org/10.1109/TASC.2004.830653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512532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DB05A-38FE-8514-3241-65A5F1F3F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currents leads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B2E9C6-71A7-3683-2005-421682A0A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65" y="1051999"/>
            <a:ext cx="682718" cy="35042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F3C0A7-4EE2-5B11-B179-B15D9C12DB69}"/>
              </a:ext>
            </a:extLst>
          </p:cNvPr>
          <p:cNvSpPr txBox="1"/>
          <p:nvPr/>
        </p:nvSpPr>
        <p:spPr>
          <a:xfrm>
            <a:off x="664270" y="633307"/>
            <a:ext cx="873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/>
              <a:t>WEKA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C55E80-0088-2E09-F96F-02CD634E8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505" y="1051998"/>
            <a:ext cx="787942" cy="35042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9B1A91-9002-6D8D-2F79-9F4A1F5794B9}"/>
              </a:ext>
            </a:extLst>
          </p:cNvPr>
          <p:cNvSpPr txBox="1"/>
          <p:nvPr/>
        </p:nvSpPr>
        <p:spPr>
          <a:xfrm>
            <a:off x="1860505" y="633307"/>
            <a:ext cx="787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/>
              <a:t>CRPP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97C14E-53EE-A3F6-B4F1-A790C2B18BD1}"/>
              </a:ext>
            </a:extLst>
          </p:cNvPr>
          <p:cNvSpPr txBox="1"/>
          <p:nvPr/>
        </p:nvSpPr>
        <p:spPr>
          <a:xfrm>
            <a:off x="459792" y="4663729"/>
            <a:ext cx="262484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hlinkClick r:id="rId4"/>
              </a:rPr>
              <a:t>https://doi.org/10.1109/TASC.2013.2281121</a:t>
            </a:r>
            <a:endParaRPr lang="en-US" sz="9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D829EA-FABC-586D-1A90-9C79EC1EFA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575" y="1185567"/>
            <a:ext cx="3439955" cy="362370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686A83D-F4F2-C64F-82EC-CA99846E2F08}"/>
              </a:ext>
            </a:extLst>
          </p:cNvPr>
          <p:cNvSpPr/>
          <p:nvPr/>
        </p:nvSpPr>
        <p:spPr>
          <a:xfrm>
            <a:off x="2971575" y="734391"/>
            <a:ext cx="3439955" cy="4512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Connections to </a:t>
            </a:r>
            <a:r>
              <a:rPr lang="en-US" dirty="0" err="1">
                <a:solidFill>
                  <a:schemeClr val="tx1"/>
                </a:solidFill>
              </a:rPr>
              <a:t>cryoplant</a:t>
            </a:r>
            <a:r>
              <a:rPr lang="en-US" dirty="0">
                <a:solidFill>
                  <a:schemeClr val="tx1"/>
                </a:solidFill>
              </a:rPr>
              <a:t> and recovery line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165722-802D-FC87-031B-106F9E74590B}"/>
              </a:ext>
            </a:extLst>
          </p:cNvPr>
          <p:cNvSpPr txBox="1"/>
          <p:nvPr/>
        </p:nvSpPr>
        <p:spPr>
          <a:xfrm>
            <a:off x="6533679" y="1623886"/>
            <a:ext cx="227654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New sample holder providing closed-loop helium circulation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Thermal shield cooled in parallel by 4 K circuit (80 K circuit no longer available)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Current leads and sample cooled by low pressure helium (i.e. placed after </a:t>
            </a:r>
            <a:r>
              <a:rPr lang="en-US" sz="1400" dirty="0">
                <a:solidFill>
                  <a:schemeClr val="accent2"/>
                </a:solidFill>
              </a:rPr>
              <a:t>JT valves</a:t>
            </a:r>
            <a:r>
              <a:rPr lang="en-US" sz="1400" dirty="0"/>
              <a:t>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D1FC6BC-74FE-9435-F2CA-762987D74C6F}"/>
              </a:ext>
            </a:extLst>
          </p:cNvPr>
          <p:cNvSpPr/>
          <p:nvPr/>
        </p:nvSpPr>
        <p:spPr>
          <a:xfrm>
            <a:off x="3766787" y="2169335"/>
            <a:ext cx="373064" cy="292878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EC82C22-061C-CB1D-3428-AC2A4BB37265}"/>
              </a:ext>
            </a:extLst>
          </p:cNvPr>
          <p:cNvSpPr/>
          <p:nvPr/>
        </p:nvSpPr>
        <p:spPr>
          <a:xfrm>
            <a:off x="4257589" y="1809501"/>
            <a:ext cx="373064" cy="292878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7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94F9F-4BF2-FCB7-6BA9-3F4EE4051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study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13DEE2-79A9-9421-BFB8-00E33430A519}"/>
              </a:ext>
            </a:extLst>
          </p:cNvPr>
          <p:cNvSpPr txBox="1"/>
          <p:nvPr/>
        </p:nvSpPr>
        <p:spPr>
          <a:xfrm>
            <a:off x="5949950" y="224312"/>
            <a:ext cx="27114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hlinkClick r:id="rId2"/>
              </a:rPr>
              <a:t>https://doi.org/10.1016/j.cryogenics.2015.07.003</a:t>
            </a:r>
            <a:endParaRPr lang="en-US" sz="9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2B0DD-A80D-B724-B410-E687734826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18"/>
          <a:stretch/>
        </p:blipFill>
        <p:spPr>
          <a:xfrm>
            <a:off x="4068653" y="642285"/>
            <a:ext cx="2855743" cy="1929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730BA5-BE2C-6651-5D1C-63628564A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53" y="2720349"/>
            <a:ext cx="2862420" cy="2137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3A2ADE-B140-FA3F-E4BC-401DAE4A1C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751" y="754786"/>
            <a:ext cx="2771901" cy="410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35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2F130-566A-5718-300B-5C658E506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209605-901F-3599-A5A9-5F5E8866F9E2}"/>
              </a:ext>
            </a:extLst>
          </p:cNvPr>
          <p:cNvSpPr txBox="1"/>
          <p:nvPr/>
        </p:nvSpPr>
        <p:spPr>
          <a:xfrm>
            <a:off x="5397500" y="770672"/>
            <a:ext cx="33517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JORDI offers large test volume for variety of high-current samples by: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400" dirty="0"/>
              <a:t>Single cooling circuit</a:t>
            </a:r>
            <a:br>
              <a:rPr lang="en-US" sz="1400" dirty="0"/>
            </a:br>
            <a:r>
              <a:rPr lang="en-US" sz="1400" dirty="0"/>
              <a:t>(~6 K helium inlet at 10 bar)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400" dirty="0"/>
              <a:t>10 kA / 2 V power supply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400" dirty="0"/>
              <a:t>Two sample holders – helium bath and closed-loop circulation</a:t>
            </a:r>
          </a:p>
          <a:p>
            <a:pPr>
              <a:spcAft>
                <a:spcPts val="600"/>
              </a:spcAft>
            </a:pP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/>
              <a:t>Next samples: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Superconducting switches for quench protection (Nb-Ti, MgB</a:t>
            </a:r>
            <a:r>
              <a:rPr lang="en-US" sz="1400" baseline="-25000" dirty="0"/>
              <a:t>2</a:t>
            </a:r>
            <a:r>
              <a:rPr lang="en-US" sz="1400" dirty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Transformer and flux-pump </a:t>
            </a:r>
            <a:r>
              <a:rPr lang="ru-RU" sz="1400" dirty="0"/>
              <a:t>(</a:t>
            </a:r>
            <a:r>
              <a:rPr lang="en-US" sz="1400" dirty="0"/>
              <a:t>Nb</a:t>
            </a:r>
            <a:r>
              <a:rPr lang="en-US" sz="1400" baseline="-25000" dirty="0"/>
              <a:t>3</a:t>
            </a:r>
            <a:r>
              <a:rPr lang="en-US" sz="1400" dirty="0"/>
              <a:t>Sn)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Sub-size coils for VNS (ReBCO)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…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Each one calling for certain upgrades…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9F9239-D136-682C-4392-953A214C3A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97" r="11765"/>
          <a:stretch/>
        </p:blipFill>
        <p:spPr>
          <a:xfrm>
            <a:off x="819149" y="722465"/>
            <a:ext cx="4394407" cy="414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527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0A11-3155-611B-6F18-701F9F33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Superconducting switches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66C84F-2B33-D45C-1BAE-E6102ABE4C91}"/>
              </a:ext>
            </a:extLst>
          </p:cNvPr>
          <p:cNvSpPr txBox="1"/>
          <p:nvPr/>
        </p:nvSpPr>
        <p:spPr>
          <a:xfrm>
            <a:off x="853182" y="3364895"/>
            <a:ext cx="382638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Need for mass flow measurements and keeping helium at high pressure, thus: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Orifice flow meter installed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JT valve placed near the exit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+ active cooling of HTS section of the leads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1053F2-0110-2034-00C3-BD9C38780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429" y="1361661"/>
            <a:ext cx="3439955" cy="340361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9D4EACB-F00D-1A2A-A003-985B40D981C2}"/>
              </a:ext>
            </a:extLst>
          </p:cNvPr>
          <p:cNvSpPr/>
          <p:nvPr/>
        </p:nvSpPr>
        <p:spPr>
          <a:xfrm>
            <a:off x="4958430" y="919514"/>
            <a:ext cx="3439955" cy="4512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Connections to </a:t>
            </a:r>
            <a:r>
              <a:rPr lang="en-US" dirty="0" err="1">
                <a:solidFill>
                  <a:schemeClr val="tx1"/>
                </a:solidFill>
              </a:rPr>
              <a:t>cryoplant</a:t>
            </a:r>
            <a:r>
              <a:rPr lang="en-US" dirty="0">
                <a:solidFill>
                  <a:schemeClr val="tx1"/>
                </a:solidFill>
              </a:rPr>
              <a:t> and recovery line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E98C5A-6596-5B2B-18D7-8F7F5E15D40A}"/>
              </a:ext>
            </a:extLst>
          </p:cNvPr>
          <p:cNvSpPr/>
          <p:nvPr/>
        </p:nvSpPr>
        <p:spPr>
          <a:xfrm>
            <a:off x="5736813" y="3296908"/>
            <a:ext cx="373064" cy="292878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744EB2-C9DE-216D-8ED4-EC542C9F4D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0749" y="924984"/>
            <a:ext cx="3293249" cy="229081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EE835A-1409-4075-C2A5-7BC413A6D21C}"/>
              </a:ext>
            </a:extLst>
          </p:cNvPr>
          <p:cNvCxnSpPr>
            <a:cxnSpLocks/>
          </p:cNvCxnSpPr>
          <p:nvPr/>
        </p:nvCxnSpPr>
        <p:spPr>
          <a:xfrm>
            <a:off x="2350384" y="2905885"/>
            <a:ext cx="336502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DF61A7D-F7C6-2C63-7D8E-1A37FEB60DC1}"/>
              </a:ext>
            </a:extLst>
          </p:cNvPr>
          <p:cNvSpPr txBox="1"/>
          <p:nvPr/>
        </p:nvSpPr>
        <p:spPr>
          <a:xfrm>
            <a:off x="1618071" y="2790469"/>
            <a:ext cx="8480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solidFill>
                  <a:srgbClr val="0070C0"/>
                </a:solidFill>
              </a:rPr>
              <a:t>Helium 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1089E8-5CAB-A1FF-8281-9FDB7D5BB625}"/>
              </a:ext>
            </a:extLst>
          </p:cNvPr>
          <p:cNvSpPr txBox="1"/>
          <p:nvPr/>
        </p:nvSpPr>
        <p:spPr>
          <a:xfrm>
            <a:off x="1449820" y="1732908"/>
            <a:ext cx="175837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50" dirty="0"/>
              <a:t>Thermally activated switch by non-inductive 12-wire </a:t>
            </a:r>
            <a:br>
              <a:rPr lang="en-US" sz="1050" dirty="0"/>
            </a:br>
            <a:r>
              <a:rPr lang="en-US" sz="1050" dirty="0"/>
              <a:t>Nb-Ti winding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248593-CC68-886B-0D68-BBF6DED7DE68}"/>
              </a:ext>
            </a:extLst>
          </p:cNvPr>
          <p:cNvCxnSpPr/>
          <p:nvPr/>
        </p:nvCxnSpPr>
        <p:spPr>
          <a:xfrm>
            <a:off x="2374011" y="2283604"/>
            <a:ext cx="233362" cy="473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322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0A11-3155-611B-6F18-701F9F33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Superconducting switches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66C84F-2B33-D45C-1BAE-E6102ABE4C91}"/>
              </a:ext>
            </a:extLst>
          </p:cNvPr>
          <p:cNvSpPr txBox="1"/>
          <p:nvPr/>
        </p:nvSpPr>
        <p:spPr>
          <a:xfrm>
            <a:off x="550851" y="2893278"/>
            <a:ext cx="819844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Rough agreement (within ~10%) between calibration used in SULTAN (function of </a:t>
            </a:r>
            <a:r>
              <a:rPr lang="en-US" sz="1400" dirty="0" err="1"/>
              <a:t>dp</a:t>
            </a:r>
            <a:r>
              <a:rPr lang="en-US" sz="1400" dirty="0"/>
              <a:t>, P and T) and calorimetric assessment of mass flow (ratio between heating power and enthalpy change)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However, </a:t>
            </a:r>
            <a:r>
              <a:rPr lang="en-US" sz="1400" dirty="0" err="1"/>
              <a:t>T</a:t>
            </a:r>
            <a:r>
              <a:rPr lang="en-US" sz="1400" baseline="-25000" dirty="0" err="1"/>
              <a:t>min</a:t>
            </a:r>
            <a:r>
              <a:rPr lang="en-US" sz="1400" dirty="0"/>
              <a:t> ~5.7 K only by reducing pressure to 5 bar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So far, only ~2.5 kA operation achieved. Operation in LHe bath should increase </a:t>
            </a:r>
            <a:r>
              <a:rPr lang="en-US" sz="1400" dirty="0" err="1"/>
              <a:t>I</a:t>
            </a:r>
            <a:r>
              <a:rPr lang="en-US" sz="1400" baseline="-25000" dirty="0" err="1"/>
              <a:t>op</a:t>
            </a:r>
            <a:r>
              <a:rPr lang="en-US" sz="1400" dirty="0"/>
              <a:t> by a factor 2-3.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Current discharge of the 10 kA PS is relatively slow, but it was nearly instantaneous due to f</a:t>
            </a:r>
            <a:r>
              <a:rPr lang="en-US" sz="1400" dirty="0"/>
              <a:t>ast switching of the sample to the normal state</a:t>
            </a:r>
            <a:r>
              <a:rPr lang="en-US" sz="1400" dirty="0">
                <a:sym typeface="Wingdings" panose="05000000000000000000" pitchFamily="2" charset="2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MgB</a:t>
            </a:r>
            <a:r>
              <a:rPr lang="en-US" sz="1400" baseline="-25000" dirty="0">
                <a:sym typeface="Wingdings" panose="05000000000000000000" pitchFamily="2" charset="2"/>
              </a:rPr>
              <a:t>2</a:t>
            </a:r>
            <a:r>
              <a:rPr lang="en-US" sz="1400" dirty="0">
                <a:sym typeface="Wingdings" panose="05000000000000000000" pitchFamily="2" charset="2"/>
              </a:rPr>
              <a:t> switch aimed at 10 kA nominal operation and ~0.3 Ohm at 40 K off-state to be tested.</a:t>
            </a:r>
            <a:endParaRPr lang="en-US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2660B7-F959-1816-B514-89895C2B0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65" y="822784"/>
            <a:ext cx="2756252" cy="19206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A3712A-A95B-62E4-907E-C1A97DA0F2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97261" y="1643044"/>
            <a:ext cx="1071129" cy="6939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89170C-CAEC-DF12-7B8D-DB3329990F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496193" y="921163"/>
            <a:ext cx="2597713" cy="17239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C99C5E-1D1A-23A4-EA28-3D14BC996C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9581" y="921163"/>
            <a:ext cx="2418564" cy="146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4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0A11-3155-611B-6F18-701F9F33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Transformer and flux-pump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7E9755-E21F-208F-49C8-F432D0D97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237" y="892249"/>
            <a:ext cx="2756916" cy="1679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2B1586-F9B5-8EDB-39EB-2F81F7175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92" y="892249"/>
            <a:ext cx="2563448" cy="1679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02A93A-5DB8-106D-63AC-C8AD413D0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796" y="892249"/>
            <a:ext cx="1974685" cy="1679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D2DC2D-7BA3-88DE-BDF0-EEAAFD4142D2}"/>
              </a:ext>
            </a:extLst>
          </p:cNvPr>
          <p:cNvSpPr txBox="1"/>
          <p:nvPr/>
        </p:nvSpPr>
        <p:spPr>
          <a:xfrm>
            <a:off x="723667" y="2902084"/>
            <a:ext cx="791748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SC transformer using Nb</a:t>
            </a:r>
            <a:r>
              <a:rPr lang="en-US" sz="1400" baseline="-25000" dirty="0"/>
              <a:t>3</a:t>
            </a:r>
            <a:r>
              <a:rPr lang="en-US" sz="1400" dirty="0"/>
              <a:t>Sn wires: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Possible operation at elevated temperatures due to high jc, which is only ~10% lower at 6 K than at 4.5 K for Nb</a:t>
            </a:r>
            <a:r>
              <a:rPr lang="en-US" sz="1400" baseline="-25000" dirty="0"/>
              <a:t>3</a:t>
            </a:r>
            <a:r>
              <a:rPr lang="en-US" sz="1400" dirty="0"/>
              <a:t>Sn at 5 T (compared to ~60% for Nb-Ti)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Design and construction of the demonstrator rated at ~100 kA is on-going…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To be equipped with a set of switches to enable rectifier operation (e.g. </a:t>
            </a:r>
            <a:r>
              <a:rPr lang="en-US" sz="1400" dirty="0" err="1"/>
              <a:t>fluxpump</a:t>
            </a:r>
            <a:r>
              <a:rPr lang="en-US" sz="1400" dirty="0"/>
              <a:t>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400" dirty="0">
                <a:sym typeface="Wingdings" panose="05000000000000000000" pitchFamily="2" charset="2"/>
              </a:rPr>
              <a:t> N</a:t>
            </a:r>
            <a:r>
              <a:rPr lang="en-US" sz="1400" dirty="0"/>
              <a:t>eed for AC current source and quench protection of the primary coil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CEC23D-CF0F-4A4A-E020-5C95F2B34AA8}"/>
              </a:ext>
            </a:extLst>
          </p:cNvPr>
          <p:cNvCxnSpPr>
            <a:cxnSpLocks/>
          </p:cNvCxnSpPr>
          <p:nvPr/>
        </p:nvCxnSpPr>
        <p:spPr>
          <a:xfrm>
            <a:off x="6765131" y="1842755"/>
            <a:ext cx="0" cy="421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B96321E-E9FD-E37D-E0A7-236D2CDCDA87}"/>
              </a:ext>
            </a:extLst>
          </p:cNvPr>
          <p:cNvCxnSpPr>
            <a:cxnSpLocks/>
          </p:cNvCxnSpPr>
          <p:nvPr/>
        </p:nvCxnSpPr>
        <p:spPr>
          <a:xfrm>
            <a:off x="6765131" y="1299499"/>
            <a:ext cx="0" cy="92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5335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A7CB31-E4DC-4063-BDCD-36DC5F1DA1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845</Words>
  <Application>Microsoft Office PowerPoint</Application>
  <PresentationFormat>On-screen Show (16:9)</PresentationFormat>
  <Paragraphs>87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Franklin Gothic Demi Cond</vt:lpstr>
      <vt:lpstr>Wingdings</vt:lpstr>
      <vt:lpstr>Thème Office</vt:lpstr>
      <vt:lpstr>JORDI, a test stand for  high-current conductors and coil windings</vt:lpstr>
      <vt:lpstr>Who is JORDI?</vt:lpstr>
      <vt:lpstr>JORDI for JOint Resistance DIstribution </vt:lpstr>
      <vt:lpstr>HTS currents leads</vt:lpstr>
      <vt:lpstr>Quench study</vt:lpstr>
      <vt:lpstr>Current status</vt:lpstr>
      <vt:lpstr>Superconducting switches</vt:lpstr>
      <vt:lpstr>Superconducting switches</vt:lpstr>
      <vt:lpstr>Transformer and flux-pump</vt:lpstr>
      <vt:lpstr>Transformer and flux-pump</vt:lpstr>
      <vt:lpstr>Sub-size coils for VNS tokamak</vt:lpstr>
      <vt:lpstr>Sub-size coils for VNS: step 1</vt:lpstr>
      <vt:lpstr>Sub-size coils for VNS: step 2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Bykovskiy Nikolay</cp:lastModifiedBy>
  <cp:revision>2448</cp:revision>
  <cp:lastPrinted>2021-12-03T15:56:54Z</cp:lastPrinted>
  <dcterms:created xsi:type="dcterms:W3CDTF">2019-04-02T06:24:35Z</dcterms:created>
  <dcterms:modified xsi:type="dcterms:W3CDTF">2025-03-26T14:36:23Z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