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1418" r:id="rId3"/>
    <p:sldId id="264" r:id="rId4"/>
    <p:sldId id="1419" r:id="rId5"/>
    <p:sldId id="257" r:id="rId6"/>
    <p:sldId id="261" r:id="rId7"/>
    <p:sldId id="306" r:id="rId8"/>
    <p:sldId id="307" r:id="rId9"/>
    <p:sldId id="309" r:id="rId10"/>
    <p:sldId id="1407" r:id="rId11"/>
    <p:sldId id="300" r:id="rId12"/>
    <p:sldId id="1414" r:id="rId13"/>
    <p:sldId id="305" r:id="rId14"/>
    <p:sldId id="1415" r:id="rId15"/>
    <p:sldId id="1416" r:id="rId16"/>
    <p:sldId id="262" r:id="rId17"/>
    <p:sldId id="1423" r:id="rId18"/>
    <p:sldId id="299" r:id="rId19"/>
    <p:sldId id="1420" r:id="rId20"/>
    <p:sldId id="312" r:id="rId21"/>
    <p:sldId id="1406" r:id="rId22"/>
    <p:sldId id="316" r:id="rId23"/>
    <p:sldId id="1421" r:id="rId24"/>
    <p:sldId id="272" r:id="rId25"/>
    <p:sldId id="259" r:id="rId26"/>
    <p:sldId id="267" r:id="rId27"/>
    <p:sldId id="1417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2C8602-F75F-4742-8308-EB86CB40059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4F7262-647A-4CFC-A8FF-9B1E8EE99E4C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/>
            <a:t>Stress managed structures for high field magnets</a:t>
          </a:r>
        </a:p>
      </dgm:t>
    </dgm:pt>
    <dgm:pt modelId="{2D4434A2-B7E7-4703-88A9-30DA69FEBD4D}" type="parTrans" cxnId="{E545C58F-9218-4E15-9775-124CEE72A2DB}">
      <dgm:prSet/>
      <dgm:spPr/>
      <dgm:t>
        <a:bodyPr/>
        <a:lstStyle/>
        <a:p>
          <a:endParaRPr lang="en-US"/>
        </a:p>
      </dgm:t>
    </dgm:pt>
    <dgm:pt modelId="{8592CCD2-E367-4A06-BA40-AFA5C58B6E8C}" type="sibTrans" cxnId="{E545C58F-9218-4E15-9775-124CEE72A2DB}">
      <dgm:prSet/>
      <dgm:spPr/>
      <dgm:t>
        <a:bodyPr/>
        <a:lstStyle/>
        <a:p>
          <a:endParaRPr lang="en-US"/>
        </a:p>
      </dgm:t>
    </dgm:pt>
    <dgm:pt modelId="{9808BD95-DBDD-4D30-9496-4A6B90211109}">
      <dgm:prSet/>
      <dgm:spPr/>
      <dgm:t>
        <a:bodyPr/>
        <a:lstStyle/>
        <a:p>
          <a:r>
            <a:rPr lang="en-US"/>
            <a:t>Training and degradation reduction</a:t>
          </a:r>
        </a:p>
      </dgm:t>
    </dgm:pt>
    <dgm:pt modelId="{E70B29A5-B80C-46EF-BA62-E68B9451CA13}" type="parTrans" cxnId="{AE7C398F-6E2B-4990-B1DB-D9CB6181FBBE}">
      <dgm:prSet/>
      <dgm:spPr/>
      <dgm:t>
        <a:bodyPr/>
        <a:lstStyle/>
        <a:p>
          <a:endParaRPr lang="en-US"/>
        </a:p>
      </dgm:t>
    </dgm:pt>
    <dgm:pt modelId="{61100F36-991D-45B5-BC3E-968D13595AA7}" type="sibTrans" cxnId="{AE7C398F-6E2B-4990-B1DB-D9CB6181FBBE}">
      <dgm:prSet/>
      <dgm:spPr/>
      <dgm:t>
        <a:bodyPr/>
        <a:lstStyle/>
        <a:p>
          <a:endParaRPr lang="en-US"/>
        </a:p>
      </dgm:t>
    </dgm:pt>
    <dgm:pt modelId="{440900D7-C616-49E8-A79B-CFC5F133E8EA}">
      <dgm:prSet/>
      <dgm:spPr/>
      <dgm:t>
        <a:bodyPr/>
        <a:lstStyle/>
        <a:p>
          <a:r>
            <a:rPr lang="en-US"/>
            <a:t>Quench protection strategies</a:t>
          </a:r>
        </a:p>
      </dgm:t>
    </dgm:pt>
    <dgm:pt modelId="{C281B5F8-0C91-48E8-AC78-8B9EC90BB28F}" type="parTrans" cxnId="{55234B71-0DEA-4B6E-B35E-D73DE8B5B494}">
      <dgm:prSet/>
      <dgm:spPr/>
      <dgm:t>
        <a:bodyPr/>
        <a:lstStyle/>
        <a:p>
          <a:endParaRPr lang="en-US"/>
        </a:p>
      </dgm:t>
    </dgm:pt>
    <dgm:pt modelId="{49C172F7-B26E-4DC3-BF8F-4368C5587494}" type="sibTrans" cxnId="{55234B71-0DEA-4B6E-B35E-D73DE8B5B494}">
      <dgm:prSet/>
      <dgm:spPr/>
      <dgm:t>
        <a:bodyPr/>
        <a:lstStyle/>
        <a:p>
          <a:endParaRPr lang="en-US"/>
        </a:p>
      </dgm:t>
    </dgm:pt>
    <dgm:pt modelId="{E856752B-9E3A-4EF1-887D-1F35BF17CAE2}">
      <dgm:prSet/>
      <dgm:spPr/>
      <dgm:t>
        <a:bodyPr/>
        <a:lstStyle/>
        <a:p>
          <a:r>
            <a:rPr lang="en-US"/>
            <a:t>HTS/LTS Hybrid towards high field magnets</a:t>
          </a:r>
        </a:p>
      </dgm:t>
    </dgm:pt>
    <dgm:pt modelId="{FE5BFFB7-5BDE-4C43-80DD-8B5FE0DD435E}" type="parTrans" cxnId="{EE2F88C7-609C-41D0-935A-B217B2AE7CD3}">
      <dgm:prSet/>
      <dgm:spPr/>
      <dgm:t>
        <a:bodyPr/>
        <a:lstStyle/>
        <a:p>
          <a:endParaRPr lang="en-US"/>
        </a:p>
      </dgm:t>
    </dgm:pt>
    <dgm:pt modelId="{6E24AC19-E7C4-4137-B3DC-AFC0304A3B57}" type="sibTrans" cxnId="{EE2F88C7-609C-41D0-935A-B217B2AE7CD3}">
      <dgm:prSet/>
      <dgm:spPr/>
      <dgm:t>
        <a:bodyPr/>
        <a:lstStyle/>
        <a:p>
          <a:endParaRPr lang="en-US"/>
        </a:p>
      </dgm:t>
    </dgm:pt>
    <dgm:pt modelId="{AE842663-CF19-41C6-B5BF-4005616A7D77}" type="pres">
      <dgm:prSet presAssocID="{442C8602-F75F-4742-8308-EB86CB400596}" presName="diagram" presStyleCnt="0">
        <dgm:presLayoutVars>
          <dgm:dir/>
          <dgm:resizeHandles val="exact"/>
        </dgm:presLayoutVars>
      </dgm:prSet>
      <dgm:spPr/>
    </dgm:pt>
    <dgm:pt modelId="{52C436B5-E462-47AB-A420-EB3A7C47A513}" type="pres">
      <dgm:prSet presAssocID="{A54F7262-647A-4CFC-A8FF-9B1E8EE99E4C}" presName="node" presStyleLbl="node1" presStyleIdx="0" presStyleCnt="4">
        <dgm:presLayoutVars>
          <dgm:bulletEnabled val="1"/>
        </dgm:presLayoutVars>
      </dgm:prSet>
      <dgm:spPr/>
    </dgm:pt>
    <dgm:pt modelId="{3D11F906-C328-4035-8666-E2F801950582}" type="pres">
      <dgm:prSet presAssocID="{8592CCD2-E367-4A06-BA40-AFA5C58B6E8C}" presName="sibTrans" presStyleCnt="0"/>
      <dgm:spPr/>
    </dgm:pt>
    <dgm:pt modelId="{6BC94960-D8AC-4070-AF9E-B699B92B1799}" type="pres">
      <dgm:prSet presAssocID="{9808BD95-DBDD-4D30-9496-4A6B90211109}" presName="node" presStyleLbl="node1" presStyleIdx="1" presStyleCnt="4">
        <dgm:presLayoutVars>
          <dgm:bulletEnabled val="1"/>
        </dgm:presLayoutVars>
      </dgm:prSet>
      <dgm:spPr/>
    </dgm:pt>
    <dgm:pt modelId="{E9461438-84D2-4134-8015-9428EFA74780}" type="pres">
      <dgm:prSet presAssocID="{61100F36-991D-45B5-BC3E-968D13595AA7}" presName="sibTrans" presStyleCnt="0"/>
      <dgm:spPr/>
    </dgm:pt>
    <dgm:pt modelId="{C76458E8-517B-49BA-B370-14806922DF29}" type="pres">
      <dgm:prSet presAssocID="{440900D7-C616-49E8-A79B-CFC5F133E8EA}" presName="node" presStyleLbl="node1" presStyleIdx="2" presStyleCnt="4">
        <dgm:presLayoutVars>
          <dgm:bulletEnabled val="1"/>
        </dgm:presLayoutVars>
      </dgm:prSet>
      <dgm:spPr/>
    </dgm:pt>
    <dgm:pt modelId="{579A5FEC-6ED7-4D51-9CFE-CF5DA5073E40}" type="pres">
      <dgm:prSet presAssocID="{49C172F7-B26E-4DC3-BF8F-4368C5587494}" presName="sibTrans" presStyleCnt="0"/>
      <dgm:spPr/>
    </dgm:pt>
    <dgm:pt modelId="{66C9A022-E1C9-4E6D-B07F-D5C39001DC51}" type="pres">
      <dgm:prSet presAssocID="{E856752B-9E3A-4EF1-887D-1F35BF17CAE2}" presName="node" presStyleLbl="node1" presStyleIdx="3" presStyleCnt="4">
        <dgm:presLayoutVars>
          <dgm:bulletEnabled val="1"/>
        </dgm:presLayoutVars>
      </dgm:prSet>
      <dgm:spPr/>
    </dgm:pt>
  </dgm:ptLst>
  <dgm:cxnLst>
    <dgm:cxn modelId="{4BB1B204-DDB1-49B2-BAEC-B93CC83660FB}" type="presOf" srcId="{9808BD95-DBDD-4D30-9496-4A6B90211109}" destId="{6BC94960-D8AC-4070-AF9E-B699B92B1799}" srcOrd="0" destOrd="0" presId="urn:microsoft.com/office/officeart/2005/8/layout/default"/>
    <dgm:cxn modelId="{E2437D1E-231F-4894-8BF3-1FDE803F1559}" type="presOf" srcId="{A54F7262-647A-4CFC-A8FF-9B1E8EE99E4C}" destId="{52C436B5-E462-47AB-A420-EB3A7C47A513}" srcOrd="0" destOrd="0" presId="urn:microsoft.com/office/officeart/2005/8/layout/default"/>
    <dgm:cxn modelId="{81B24365-35E1-4693-9C6A-C0F68A168FB2}" type="presOf" srcId="{442C8602-F75F-4742-8308-EB86CB400596}" destId="{AE842663-CF19-41C6-B5BF-4005616A7D77}" srcOrd="0" destOrd="0" presId="urn:microsoft.com/office/officeart/2005/8/layout/default"/>
    <dgm:cxn modelId="{6D289E6F-2D89-4B2C-8FFD-FB3561C31414}" type="presOf" srcId="{E856752B-9E3A-4EF1-887D-1F35BF17CAE2}" destId="{66C9A022-E1C9-4E6D-B07F-D5C39001DC51}" srcOrd="0" destOrd="0" presId="urn:microsoft.com/office/officeart/2005/8/layout/default"/>
    <dgm:cxn modelId="{55234B71-0DEA-4B6E-B35E-D73DE8B5B494}" srcId="{442C8602-F75F-4742-8308-EB86CB400596}" destId="{440900D7-C616-49E8-A79B-CFC5F133E8EA}" srcOrd="2" destOrd="0" parTransId="{C281B5F8-0C91-48E8-AC78-8B9EC90BB28F}" sibTransId="{49C172F7-B26E-4DC3-BF8F-4368C5587494}"/>
    <dgm:cxn modelId="{32046278-0767-4CC4-8636-EAE1C0E80AEC}" type="presOf" srcId="{440900D7-C616-49E8-A79B-CFC5F133E8EA}" destId="{C76458E8-517B-49BA-B370-14806922DF29}" srcOrd="0" destOrd="0" presId="urn:microsoft.com/office/officeart/2005/8/layout/default"/>
    <dgm:cxn modelId="{AE7C398F-6E2B-4990-B1DB-D9CB6181FBBE}" srcId="{442C8602-F75F-4742-8308-EB86CB400596}" destId="{9808BD95-DBDD-4D30-9496-4A6B90211109}" srcOrd="1" destOrd="0" parTransId="{E70B29A5-B80C-46EF-BA62-E68B9451CA13}" sibTransId="{61100F36-991D-45B5-BC3E-968D13595AA7}"/>
    <dgm:cxn modelId="{E545C58F-9218-4E15-9775-124CEE72A2DB}" srcId="{442C8602-F75F-4742-8308-EB86CB400596}" destId="{A54F7262-647A-4CFC-A8FF-9B1E8EE99E4C}" srcOrd="0" destOrd="0" parTransId="{2D4434A2-B7E7-4703-88A9-30DA69FEBD4D}" sibTransId="{8592CCD2-E367-4A06-BA40-AFA5C58B6E8C}"/>
    <dgm:cxn modelId="{EE2F88C7-609C-41D0-935A-B217B2AE7CD3}" srcId="{442C8602-F75F-4742-8308-EB86CB400596}" destId="{E856752B-9E3A-4EF1-887D-1F35BF17CAE2}" srcOrd="3" destOrd="0" parTransId="{FE5BFFB7-5BDE-4C43-80DD-8B5FE0DD435E}" sibTransId="{6E24AC19-E7C4-4137-B3DC-AFC0304A3B57}"/>
    <dgm:cxn modelId="{7B22F259-0011-447B-9AB5-17300F788EF1}" type="presParOf" srcId="{AE842663-CF19-41C6-B5BF-4005616A7D77}" destId="{52C436B5-E462-47AB-A420-EB3A7C47A513}" srcOrd="0" destOrd="0" presId="urn:microsoft.com/office/officeart/2005/8/layout/default"/>
    <dgm:cxn modelId="{0DF7AC32-B96F-48A4-B30C-1D1C66F59273}" type="presParOf" srcId="{AE842663-CF19-41C6-B5BF-4005616A7D77}" destId="{3D11F906-C328-4035-8666-E2F801950582}" srcOrd="1" destOrd="0" presId="urn:microsoft.com/office/officeart/2005/8/layout/default"/>
    <dgm:cxn modelId="{B671EFD8-F0C2-435F-82AD-9EC2D56AD32C}" type="presParOf" srcId="{AE842663-CF19-41C6-B5BF-4005616A7D77}" destId="{6BC94960-D8AC-4070-AF9E-B699B92B1799}" srcOrd="2" destOrd="0" presId="urn:microsoft.com/office/officeart/2005/8/layout/default"/>
    <dgm:cxn modelId="{C090AC3B-BB08-475C-83DC-5FAAB54A1FF1}" type="presParOf" srcId="{AE842663-CF19-41C6-B5BF-4005616A7D77}" destId="{E9461438-84D2-4134-8015-9428EFA74780}" srcOrd="3" destOrd="0" presId="urn:microsoft.com/office/officeart/2005/8/layout/default"/>
    <dgm:cxn modelId="{C1AB82B2-44CF-4B58-B9DC-96092C202809}" type="presParOf" srcId="{AE842663-CF19-41C6-B5BF-4005616A7D77}" destId="{C76458E8-517B-49BA-B370-14806922DF29}" srcOrd="4" destOrd="0" presId="urn:microsoft.com/office/officeart/2005/8/layout/default"/>
    <dgm:cxn modelId="{BCF9F8E3-F63E-4561-8874-BE177CC0657E}" type="presParOf" srcId="{AE842663-CF19-41C6-B5BF-4005616A7D77}" destId="{579A5FEC-6ED7-4D51-9CFE-CF5DA5073E40}" srcOrd="5" destOrd="0" presId="urn:microsoft.com/office/officeart/2005/8/layout/default"/>
    <dgm:cxn modelId="{14114C1A-B968-47EE-8B38-BFF5D8835B4D}" type="presParOf" srcId="{AE842663-CF19-41C6-B5BF-4005616A7D77}" destId="{66C9A022-E1C9-4E6D-B07F-D5C39001DC5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CD9B63-9E4D-4FB8-9527-3F2AF16F78A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EE4F515C-D1DA-496B-AA29-00688CF395D5}">
      <dgm:prSet phldrT="[Text]"/>
      <dgm:spPr/>
      <dgm:t>
        <a:bodyPr/>
        <a:lstStyle/>
        <a:p>
          <a:r>
            <a:rPr lang="en-US"/>
            <a:t>~20T class magnet requires HTS: 12-15 T LTS + 5-8 T HTS</a:t>
          </a:r>
        </a:p>
      </dgm:t>
    </dgm:pt>
    <dgm:pt modelId="{4CE7C628-38BD-4093-BFCC-F4D5234A25FD}" type="parTrans" cxnId="{173A6CDF-C590-4C12-8897-BD8C7B56E868}">
      <dgm:prSet/>
      <dgm:spPr/>
      <dgm:t>
        <a:bodyPr/>
        <a:lstStyle/>
        <a:p>
          <a:endParaRPr lang="en-US"/>
        </a:p>
      </dgm:t>
    </dgm:pt>
    <dgm:pt modelId="{E84C7137-9691-46C3-82CE-E0B806E84E29}" type="sibTrans" cxnId="{173A6CDF-C590-4C12-8897-BD8C7B56E868}">
      <dgm:prSet/>
      <dgm:spPr/>
      <dgm:t>
        <a:bodyPr/>
        <a:lstStyle/>
        <a:p>
          <a:endParaRPr lang="en-US"/>
        </a:p>
      </dgm:t>
    </dgm:pt>
    <dgm:pt modelId="{590AC1B7-569F-4648-B4BD-FDCB7F55423B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Energize HTS+LTS in series, HTS must provide10-20 kA at 20 T</a:t>
          </a:r>
          <a:r>
            <a:rPr lang="en-US" dirty="0">
              <a:latin typeface="Cambria Math" panose="02040503050406030204" pitchFamily="18" charset="0"/>
              <a:ea typeface="Cambria Math" panose="02040503050406030204" pitchFamily="18" charset="0"/>
            </a:rPr>
            <a:t>⇒ </a:t>
          </a:r>
          <a:r>
            <a:rPr lang="en-US" dirty="0">
              <a:ea typeface="Cambria Math" panose="02040503050406030204" pitchFamily="18" charset="0"/>
            </a:rPr>
            <a:t>Je of </a:t>
          </a:r>
          <a:r>
            <a:rPr lang="en-US" dirty="0">
              <a:latin typeface="Cambria Math" panose="02040503050406030204" pitchFamily="18" charset="0"/>
              <a:ea typeface="Cambria Math" panose="02040503050406030204" pitchFamily="18" charset="0"/>
            </a:rPr>
            <a:t>400</a:t>
          </a:r>
          <a:r>
            <a:rPr lang="en-US" dirty="0">
              <a:ea typeface="Cambria Math" panose="02040503050406030204" pitchFamily="18" charset="0"/>
            </a:rPr>
            <a:t> to </a:t>
          </a:r>
          <a:r>
            <a:rPr lang="en-US" dirty="0">
              <a:latin typeface="Cambria Math" panose="02040503050406030204" pitchFamily="18" charset="0"/>
              <a:ea typeface="Cambria Math" panose="02040503050406030204" pitchFamily="18" charset="0"/>
            </a:rPr>
            <a:t>600 </a:t>
          </a:r>
          <a:r>
            <a:rPr lang="en-US" dirty="0">
              <a:ea typeface="Cambria Math" panose="02040503050406030204" pitchFamily="18" charset="0"/>
            </a:rPr>
            <a:t>A/mm</a:t>
          </a:r>
          <a:r>
            <a:rPr lang="en-US" baseline="30000" dirty="0">
              <a:ea typeface="Cambria Math" panose="02040503050406030204" pitchFamily="18" charset="0"/>
            </a:rPr>
            <a:t>2</a:t>
          </a:r>
          <a:r>
            <a:rPr lang="en-US" dirty="0">
              <a:ea typeface="Cambria Math" panose="02040503050406030204" pitchFamily="18" charset="0"/>
            </a:rPr>
            <a:t> at 20 T</a:t>
          </a:r>
          <a:r>
            <a:rPr lang="en-US" dirty="0">
              <a:latin typeface="Cambria Math" panose="02040503050406030204" pitchFamily="18" charset="0"/>
              <a:ea typeface="Cambria Math" panose="02040503050406030204" pitchFamily="18" charset="0"/>
            </a:rPr>
            <a:t> ⇒</a:t>
          </a:r>
          <a:r>
            <a:rPr lang="en-US" dirty="0">
              <a:ea typeface="Cambria Math" panose="02040503050406030204" pitchFamily="18" charset="0"/>
            </a:rPr>
            <a:t> CORC cables.</a:t>
          </a:r>
          <a:endParaRPr lang="en-US" dirty="0"/>
        </a:p>
      </dgm:t>
    </dgm:pt>
    <dgm:pt modelId="{CAC89412-5336-4269-BBA4-98F118F69D75}" type="parTrans" cxnId="{E3A1437E-E223-4CB7-8BC3-947F06B95858}">
      <dgm:prSet/>
      <dgm:spPr/>
      <dgm:t>
        <a:bodyPr/>
        <a:lstStyle/>
        <a:p>
          <a:endParaRPr lang="en-US"/>
        </a:p>
      </dgm:t>
    </dgm:pt>
    <dgm:pt modelId="{034CD33A-438F-472C-97F1-1BC55F3F889C}" type="sibTrans" cxnId="{E3A1437E-E223-4CB7-8BC3-947F06B95858}">
      <dgm:prSet/>
      <dgm:spPr/>
      <dgm:t>
        <a:bodyPr/>
        <a:lstStyle/>
        <a:p>
          <a:endParaRPr lang="en-US"/>
        </a:p>
      </dgm:t>
    </dgm:pt>
    <dgm:pt modelId="{200EDE57-70E4-4802-B26C-60CD1159A1F6}">
      <dgm:prSet phldrT="[Text]"/>
      <dgm:spPr/>
      <dgm:t>
        <a:bodyPr/>
        <a:lstStyle/>
        <a:p>
          <a:r>
            <a:rPr lang="en-US"/>
            <a:t>2024 cold testing of STTR coil: High field Demo (12-13 T with 9 T from LTS).</a:t>
          </a:r>
        </a:p>
      </dgm:t>
    </dgm:pt>
    <dgm:pt modelId="{46374426-9D4F-4610-BF64-7D09F02B631D}" type="parTrans" cxnId="{E1C144F1-DA09-4253-A10E-AC380A4B2801}">
      <dgm:prSet/>
      <dgm:spPr/>
      <dgm:t>
        <a:bodyPr/>
        <a:lstStyle/>
        <a:p>
          <a:endParaRPr lang="en-US"/>
        </a:p>
      </dgm:t>
    </dgm:pt>
    <dgm:pt modelId="{B5148E5D-44B5-496E-A130-AEBCCEA5B18F}" type="sibTrans" cxnId="{E1C144F1-DA09-4253-A10E-AC380A4B2801}">
      <dgm:prSet/>
      <dgm:spPr/>
      <dgm:t>
        <a:bodyPr/>
        <a:lstStyle/>
        <a:p>
          <a:endParaRPr lang="en-US"/>
        </a:p>
      </dgm:t>
    </dgm:pt>
    <dgm:pt modelId="{C9E6CBB6-F18B-4CBB-83D9-6568499DC35D}" type="pres">
      <dgm:prSet presAssocID="{3ACD9B63-9E4D-4FB8-9527-3F2AF16F78A3}" presName="Name0" presStyleCnt="0">
        <dgm:presLayoutVars>
          <dgm:dir/>
          <dgm:resizeHandles val="exact"/>
        </dgm:presLayoutVars>
      </dgm:prSet>
      <dgm:spPr/>
    </dgm:pt>
    <dgm:pt modelId="{58483065-B107-4D02-9DF5-33BCD5FD271B}" type="pres">
      <dgm:prSet presAssocID="{EE4F515C-D1DA-496B-AA29-00688CF395D5}" presName="node" presStyleLbl="node1" presStyleIdx="0" presStyleCnt="3">
        <dgm:presLayoutVars>
          <dgm:bulletEnabled val="1"/>
        </dgm:presLayoutVars>
      </dgm:prSet>
      <dgm:spPr/>
    </dgm:pt>
    <dgm:pt modelId="{6FD8ADC2-510A-4878-99CD-CB9FD5FF3B91}" type="pres">
      <dgm:prSet presAssocID="{E84C7137-9691-46C3-82CE-E0B806E84E29}" presName="sibTrans" presStyleLbl="sibTrans2D1" presStyleIdx="0" presStyleCnt="2"/>
      <dgm:spPr/>
    </dgm:pt>
    <dgm:pt modelId="{50FCAA1D-C27F-4A6C-9FA9-B4CE7AE6C98F}" type="pres">
      <dgm:prSet presAssocID="{E84C7137-9691-46C3-82CE-E0B806E84E29}" presName="connectorText" presStyleLbl="sibTrans2D1" presStyleIdx="0" presStyleCnt="2"/>
      <dgm:spPr/>
    </dgm:pt>
    <dgm:pt modelId="{442429A4-C043-4205-AA1E-2EF098F59FE5}" type="pres">
      <dgm:prSet presAssocID="{590AC1B7-569F-4648-B4BD-FDCB7F55423B}" presName="node" presStyleLbl="node1" presStyleIdx="1" presStyleCnt="3">
        <dgm:presLayoutVars>
          <dgm:bulletEnabled val="1"/>
        </dgm:presLayoutVars>
      </dgm:prSet>
      <dgm:spPr/>
    </dgm:pt>
    <dgm:pt modelId="{0517D353-32D2-4ACC-AEA2-41488B8AC47B}" type="pres">
      <dgm:prSet presAssocID="{034CD33A-438F-472C-97F1-1BC55F3F889C}" presName="sibTrans" presStyleLbl="sibTrans2D1" presStyleIdx="1" presStyleCnt="2"/>
      <dgm:spPr/>
    </dgm:pt>
    <dgm:pt modelId="{7FC23A2A-E554-4BB0-B448-650B847DE0B3}" type="pres">
      <dgm:prSet presAssocID="{034CD33A-438F-472C-97F1-1BC55F3F889C}" presName="connectorText" presStyleLbl="sibTrans2D1" presStyleIdx="1" presStyleCnt="2"/>
      <dgm:spPr/>
    </dgm:pt>
    <dgm:pt modelId="{DD9D82B1-3478-4C0E-B40B-CA3205C70F4D}" type="pres">
      <dgm:prSet presAssocID="{200EDE57-70E4-4802-B26C-60CD1159A1F6}" presName="node" presStyleLbl="node1" presStyleIdx="2" presStyleCnt="3">
        <dgm:presLayoutVars>
          <dgm:bulletEnabled val="1"/>
        </dgm:presLayoutVars>
      </dgm:prSet>
      <dgm:spPr/>
    </dgm:pt>
  </dgm:ptLst>
  <dgm:cxnLst>
    <dgm:cxn modelId="{E661F925-793A-47F7-9054-51AFBD2837D2}" type="presOf" srcId="{EE4F515C-D1DA-496B-AA29-00688CF395D5}" destId="{58483065-B107-4D02-9DF5-33BCD5FD271B}" srcOrd="0" destOrd="0" presId="urn:microsoft.com/office/officeart/2005/8/layout/process1"/>
    <dgm:cxn modelId="{4132FF34-2A90-45AA-AAAB-7948329D3D12}" type="presOf" srcId="{034CD33A-438F-472C-97F1-1BC55F3F889C}" destId="{0517D353-32D2-4ACC-AEA2-41488B8AC47B}" srcOrd="0" destOrd="0" presId="urn:microsoft.com/office/officeart/2005/8/layout/process1"/>
    <dgm:cxn modelId="{FBB5B165-D59F-438B-B7BC-A9D875400497}" type="presOf" srcId="{E84C7137-9691-46C3-82CE-E0B806E84E29}" destId="{6FD8ADC2-510A-4878-99CD-CB9FD5FF3B91}" srcOrd="0" destOrd="0" presId="urn:microsoft.com/office/officeart/2005/8/layout/process1"/>
    <dgm:cxn modelId="{93CCD24F-6427-4611-87BA-BCDA9CEFE6C9}" type="presOf" srcId="{200EDE57-70E4-4802-B26C-60CD1159A1F6}" destId="{DD9D82B1-3478-4C0E-B40B-CA3205C70F4D}" srcOrd="0" destOrd="0" presId="urn:microsoft.com/office/officeart/2005/8/layout/process1"/>
    <dgm:cxn modelId="{5BD5AA79-3F5A-4710-A0D9-A10B1DBBFDC5}" type="presOf" srcId="{034CD33A-438F-472C-97F1-1BC55F3F889C}" destId="{7FC23A2A-E554-4BB0-B448-650B847DE0B3}" srcOrd="1" destOrd="0" presId="urn:microsoft.com/office/officeart/2005/8/layout/process1"/>
    <dgm:cxn modelId="{E3A1437E-E223-4CB7-8BC3-947F06B95858}" srcId="{3ACD9B63-9E4D-4FB8-9527-3F2AF16F78A3}" destId="{590AC1B7-569F-4648-B4BD-FDCB7F55423B}" srcOrd="1" destOrd="0" parTransId="{CAC89412-5336-4269-BBA4-98F118F69D75}" sibTransId="{034CD33A-438F-472C-97F1-1BC55F3F889C}"/>
    <dgm:cxn modelId="{6220807E-F016-42F7-9B5D-B4061D1EE98C}" type="presOf" srcId="{590AC1B7-569F-4648-B4BD-FDCB7F55423B}" destId="{442429A4-C043-4205-AA1E-2EF098F59FE5}" srcOrd="0" destOrd="0" presId="urn:microsoft.com/office/officeart/2005/8/layout/process1"/>
    <dgm:cxn modelId="{DB6B809D-5AF5-4574-B6BB-9FDD05084987}" type="presOf" srcId="{E84C7137-9691-46C3-82CE-E0B806E84E29}" destId="{50FCAA1D-C27F-4A6C-9FA9-B4CE7AE6C98F}" srcOrd="1" destOrd="0" presId="urn:microsoft.com/office/officeart/2005/8/layout/process1"/>
    <dgm:cxn modelId="{57EE67D3-D306-4ED7-95C0-7A1959F7657A}" type="presOf" srcId="{3ACD9B63-9E4D-4FB8-9527-3F2AF16F78A3}" destId="{C9E6CBB6-F18B-4CBB-83D9-6568499DC35D}" srcOrd="0" destOrd="0" presId="urn:microsoft.com/office/officeart/2005/8/layout/process1"/>
    <dgm:cxn modelId="{173A6CDF-C590-4C12-8897-BD8C7B56E868}" srcId="{3ACD9B63-9E4D-4FB8-9527-3F2AF16F78A3}" destId="{EE4F515C-D1DA-496B-AA29-00688CF395D5}" srcOrd="0" destOrd="0" parTransId="{4CE7C628-38BD-4093-BFCC-F4D5234A25FD}" sibTransId="{E84C7137-9691-46C3-82CE-E0B806E84E29}"/>
    <dgm:cxn modelId="{E1C144F1-DA09-4253-A10E-AC380A4B2801}" srcId="{3ACD9B63-9E4D-4FB8-9527-3F2AF16F78A3}" destId="{200EDE57-70E4-4802-B26C-60CD1159A1F6}" srcOrd="2" destOrd="0" parTransId="{46374426-9D4F-4610-BF64-7D09F02B631D}" sibTransId="{B5148E5D-44B5-496E-A130-AEBCCEA5B18F}"/>
    <dgm:cxn modelId="{27CF95C2-AB43-48FA-963E-0234EFC23E6D}" type="presParOf" srcId="{C9E6CBB6-F18B-4CBB-83D9-6568499DC35D}" destId="{58483065-B107-4D02-9DF5-33BCD5FD271B}" srcOrd="0" destOrd="0" presId="urn:microsoft.com/office/officeart/2005/8/layout/process1"/>
    <dgm:cxn modelId="{723EE39E-3444-42AE-BBA4-F09363345CDC}" type="presParOf" srcId="{C9E6CBB6-F18B-4CBB-83D9-6568499DC35D}" destId="{6FD8ADC2-510A-4878-99CD-CB9FD5FF3B91}" srcOrd="1" destOrd="0" presId="urn:microsoft.com/office/officeart/2005/8/layout/process1"/>
    <dgm:cxn modelId="{9E2EFFB3-7E11-45BA-A153-9F6F89F1823A}" type="presParOf" srcId="{6FD8ADC2-510A-4878-99CD-CB9FD5FF3B91}" destId="{50FCAA1D-C27F-4A6C-9FA9-B4CE7AE6C98F}" srcOrd="0" destOrd="0" presId="urn:microsoft.com/office/officeart/2005/8/layout/process1"/>
    <dgm:cxn modelId="{3758A04E-711C-4CDE-B20B-7ACAD631A650}" type="presParOf" srcId="{C9E6CBB6-F18B-4CBB-83D9-6568499DC35D}" destId="{442429A4-C043-4205-AA1E-2EF098F59FE5}" srcOrd="2" destOrd="0" presId="urn:microsoft.com/office/officeart/2005/8/layout/process1"/>
    <dgm:cxn modelId="{297319FE-C27D-4926-8C47-1602D5B73D19}" type="presParOf" srcId="{C9E6CBB6-F18B-4CBB-83D9-6568499DC35D}" destId="{0517D353-32D2-4ACC-AEA2-41488B8AC47B}" srcOrd="3" destOrd="0" presId="urn:microsoft.com/office/officeart/2005/8/layout/process1"/>
    <dgm:cxn modelId="{19F5139B-4193-4361-9579-A18F944F191C}" type="presParOf" srcId="{0517D353-32D2-4ACC-AEA2-41488B8AC47B}" destId="{7FC23A2A-E554-4BB0-B448-650B847DE0B3}" srcOrd="0" destOrd="0" presId="urn:microsoft.com/office/officeart/2005/8/layout/process1"/>
    <dgm:cxn modelId="{0B67E077-575F-4C00-A4A9-1E6DBA1DA29F}" type="presParOf" srcId="{C9E6CBB6-F18B-4CBB-83D9-6568499DC35D}" destId="{DD9D82B1-3478-4C0E-B40B-CA3205C70F4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C436B5-E462-47AB-A420-EB3A7C47A513}">
      <dsp:nvSpPr>
        <dsp:cNvPr id="0" name=""/>
        <dsp:cNvSpPr/>
      </dsp:nvSpPr>
      <dsp:spPr>
        <a:xfrm>
          <a:off x="353913" y="2886"/>
          <a:ext cx="3231616" cy="19389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3200" kern="1200"/>
            <a:t>Stress managed structures for high field magnets</a:t>
          </a:r>
        </a:p>
      </dsp:txBody>
      <dsp:txXfrm>
        <a:off x="353913" y="2886"/>
        <a:ext cx="3231616" cy="1938970"/>
      </dsp:txXfrm>
    </dsp:sp>
    <dsp:sp modelId="{6BC94960-D8AC-4070-AF9E-B699B92B1799}">
      <dsp:nvSpPr>
        <dsp:cNvPr id="0" name=""/>
        <dsp:cNvSpPr/>
      </dsp:nvSpPr>
      <dsp:spPr>
        <a:xfrm>
          <a:off x="3908691" y="2886"/>
          <a:ext cx="3231616" cy="19389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Training and degradation reduction</a:t>
          </a:r>
        </a:p>
      </dsp:txBody>
      <dsp:txXfrm>
        <a:off x="3908691" y="2886"/>
        <a:ext cx="3231616" cy="1938970"/>
      </dsp:txXfrm>
    </dsp:sp>
    <dsp:sp modelId="{C76458E8-517B-49BA-B370-14806922DF29}">
      <dsp:nvSpPr>
        <dsp:cNvPr id="0" name=""/>
        <dsp:cNvSpPr/>
      </dsp:nvSpPr>
      <dsp:spPr>
        <a:xfrm>
          <a:off x="7463470" y="2886"/>
          <a:ext cx="3231616" cy="19389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Quench protection strategies</a:t>
          </a:r>
        </a:p>
      </dsp:txBody>
      <dsp:txXfrm>
        <a:off x="7463470" y="2886"/>
        <a:ext cx="3231616" cy="1938970"/>
      </dsp:txXfrm>
    </dsp:sp>
    <dsp:sp modelId="{66C9A022-E1C9-4E6D-B07F-D5C39001DC51}">
      <dsp:nvSpPr>
        <dsp:cNvPr id="0" name=""/>
        <dsp:cNvSpPr/>
      </dsp:nvSpPr>
      <dsp:spPr>
        <a:xfrm>
          <a:off x="3908691" y="2265018"/>
          <a:ext cx="3231616" cy="19389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HTS/LTS Hybrid towards high field magnets</a:t>
          </a:r>
        </a:p>
      </dsp:txBody>
      <dsp:txXfrm>
        <a:off x="3908691" y="2265018"/>
        <a:ext cx="3231616" cy="19389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483065-B107-4D02-9DF5-33BCD5FD271B}">
      <dsp:nvSpPr>
        <dsp:cNvPr id="0" name=""/>
        <dsp:cNvSpPr/>
      </dsp:nvSpPr>
      <dsp:spPr>
        <a:xfrm>
          <a:off x="7143" y="1618386"/>
          <a:ext cx="2135187" cy="21818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~20T class magnet requires HTS: 12-15 T LTS + 5-8 T HTS</a:t>
          </a:r>
        </a:p>
      </dsp:txBody>
      <dsp:txXfrm>
        <a:off x="69680" y="1680923"/>
        <a:ext cx="2010113" cy="2056820"/>
      </dsp:txXfrm>
    </dsp:sp>
    <dsp:sp modelId="{6FD8ADC2-510A-4878-99CD-CB9FD5FF3B91}">
      <dsp:nvSpPr>
        <dsp:cNvPr id="0" name=""/>
        <dsp:cNvSpPr/>
      </dsp:nvSpPr>
      <dsp:spPr>
        <a:xfrm>
          <a:off x="2355850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2355850" y="2550475"/>
        <a:ext cx="316861" cy="317716"/>
      </dsp:txXfrm>
    </dsp:sp>
    <dsp:sp modelId="{442429A4-C043-4205-AA1E-2EF098F59FE5}">
      <dsp:nvSpPr>
        <dsp:cNvPr id="0" name=""/>
        <dsp:cNvSpPr/>
      </dsp:nvSpPr>
      <dsp:spPr>
        <a:xfrm>
          <a:off x="2996406" y="1618386"/>
          <a:ext cx="2135187" cy="21818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800" kern="1200" dirty="0"/>
            <a:t>Energize HTS+LTS in series, HTS must provide10-20 kA at 20 T</a:t>
          </a:r>
          <a:r>
            <a:rPr lang="en-US" sz="1800" kern="1200" dirty="0">
              <a:latin typeface="Cambria Math" panose="02040503050406030204" pitchFamily="18" charset="0"/>
              <a:ea typeface="Cambria Math" panose="02040503050406030204" pitchFamily="18" charset="0"/>
            </a:rPr>
            <a:t>⇒ </a:t>
          </a:r>
          <a:r>
            <a:rPr lang="en-US" sz="1800" kern="1200" dirty="0">
              <a:ea typeface="Cambria Math" panose="02040503050406030204" pitchFamily="18" charset="0"/>
            </a:rPr>
            <a:t>Je of </a:t>
          </a:r>
          <a:r>
            <a:rPr lang="en-US" sz="1800" kern="1200" dirty="0">
              <a:latin typeface="Cambria Math" panose="02040503050406030204" pitchFamily="18" charset="0"/>
              <a:ea typeface="Cambria Math" panose="02040503050406030204" pitchFamily="18" charset="0"/>
            </a:rPr>
            <a:t>400</a:t>
          </a:r>
          <a:r>
            <a:rPr lang="en-US" sz="1800" kern="1200" dirty="0">
              <a:ea typeface="Cambria Math" panose="02040503050406030204" pitchFamily="18" charset="0"/>
            </a:rPr>
            <a:t> to </a:t>
          </a:r>
          <a:r>
            <a:rPr lang="en-US" sz="1800" kern="1200" dirty="0">
              <a:latin typeface="Cambria Math" panose="02040503050406030204" pitchFamily="18" charset="0"/>
              <a:ea typeface="Cambria Math" panose="02040503050406030204" pitchFamily="18" charset="0"/>
            </a:rPr>
            <a:t>600 </a:t>
          </a:r>
          <a:r>
            <a:rPr lang="en-US" sz="1800" kern="1200" dirty="0">
              <a:ea typeface="Cambria Math" panose="02040503050406030204" pitchFamily="18" charset="0"/>
            </a:rPr>
            <a:t>A/mm</a:t>
          </a:r>
          <a:r>
            <a:rPr lang="en-US" sz="1800" kern="1200" baseline="30000" dirty="0">
              <a:ea typeface="Cambria Math" panose="02040503050406030204" pitchFamily="18" charset="0"/>
            </a:rPr>
            <a:t>2</a:t>
          </a:r>
          <a:r>
            <a:rPr lang="en-US" sz="1800" kern="1200" dirty="0">
              <a:ea typeface="Cambria Math" panose="02040503050406030204" pitchFamily="18" charset="0"/>
            </a:rPr>
            <a:t> at 20 T</a:t>
          </a:r>
          <a:r>
            <a:rPr lang="en-US" sz="1800" kern="1200" dirty="0">
              <a:latin typeface="Cambria Math" panose="02040503050406030204" pitchFamily="18" charset="0"/>
              <a:ea typeface="Cambria Math" panose="02040503050406030204" pitchFamily="18" charset="0"/>
            </a:rPr>
            <a:t> ⇒</a:t>
          </a:r>
          <a:r>
            <a:rPr lang="en-US" sz="1800" kern="1200" dirty="0">
              <a:ea typeface="Cambria Math" panose="02040503050406030204" pitchFamily="18" charset="0"/>
            </a:rPr>
            <a:t> CORC cables.</a:t>
          </a:r>
          <a:endParaRPr lang="en-US" sz="1800" kern="1200" dirty="0"/>
        </a:p>
      </dsp:txBody>
      <dsp:txXfrm>
        <a:off x="3058943" y="1680923"/>
        <a:ext cx="2010113" cy="2056820"/>
      </dsp:txXfrm>
    </dsp:sp>
    <dsp:sp modelId="{0517D353-32D2-4ACC-AEA2-41488B8AC47B}">
      <dsp:nvSpPr>
        <dsp:cNvPr id="0" name=""/>
        <dsp:cNvSpPr/>
      </dsp:nvSpPr>
      <dsp:spPr>
        <a:xfrm>
          <a:off x="5345112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5345112" y="2550475"/>
        <a:ext cx="316861" cy="317716"/>
      </dsp:txXfrm>
    </dsp:sp>
    <dsp:sp modelId="{DD9D82B1-3478-4C0E-B40B-CA3205C70F4D}">
      <dsp:nvSpPr>
        <dsp:cNvPr id="0" name=""/>
        <dsp:cNvSpPr/>
      </dsp:nvSpPr>
      <dsp:spPr>
        <a:xfrm>
          <a:off x="5985668" y="1618386"/>
          <a:ext cx="2135187" cy="21818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2024 cold testing of STTR coil: High field Demo (12-13 T with 9 T from LTS).</a:t>
          </a:r>
        </a:p>
      </dsp:txBody>
      <dsp:txXfrm>
        <a:off x="6048205" y="1680923"/>
        <a:ext cx="2010113" cy="20568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0000"/>
          </a:blip>
          <a:srcRect/>
          <a:stretch/>
        </p:blipFill>
        <p:spPr>
          <a:xfrm>
            <a:off x="8418740" y="5755088"/>
            <a:ext cx="317318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387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8CFE8E2C-593E-4677-9A51-E115878C5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266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8CFE8E2C-593E-4677-9A51-E115878C5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17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8CFE8E2C-593E-4677-9A51-E115878C5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932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8CFE8E2C-593E-4677-9A51-E115878C5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817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486EB-ACB2-E3AC-EA65-1A87F49EF3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5DE7EB-54E6-F138-BF7B-EA7F5E05C3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23EF7-63F3-DC7D-AB12-45F8B0A3A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B4C2-B378-46F1-B339-E92839FAC153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9AE93D-E54F-E614-F6A2-4888FB3DA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54AD7-F78F-6E77-5E7B-6FA7CA22C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E8E2C-593E-4677-9A51-E115878C5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815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EB6B9-C6AF-7F40-9A3F-E71E87EB2D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418740" y="5742910"/>
            <a:ext cx="317318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967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8CFE8E2C-593E-4677-9A51-E115878C5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658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CFE8E2C-593E-4677-9A51-E115878C5E3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5447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CFE8E2C-593E-4677-9A51-E115878C5E3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525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8CFE8E2C-593E-4677-9A51-E115878C5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2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8CFE8E2C-593E-4677-9A51-E115878C5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148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8CFE8E2C-593E-4677-9A51-E115878C5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289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8CFE8E2C-593E-4677-9A51-E115878C5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87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8CFE8E2C-593E-4677-9A51-E115878C5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92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>
          <p15:clr>
            <a:srgbClr val="F26B43"/>
          </p15:clr>
        </p15:guide>
        <p15:guide id="8" pos="3840">
          <p15:clr>
            <a:srgbClr val="F26B43"/>
          </p15:clr>
        </p15:guide>
        <p15:guide id="9" pos="360">
          <p15:clr>
            <a:srgbClr val="F26B43"/>
          </p15:clr>
        </p15:guide>
        <p15:guide id="10" orient="horz" pos="3888">
          <p15:clr>
            <a:srgbClr val="F26B43"/>
          </p15:clr>
        </p15:guide>
        <p15:guide id="11" pos="7320">
          <p15:clr>
            <a:srgbClr val="F26B43"/>
          </p15:clr>
        </p15:guide>
        <p15:guide id="12" orient="horz" pos="41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tmp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06D5E2-9804-8396-31C9-8E59D56C54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BNL test facility upgrade </a:t>
            </a:r>
            <a:br>
              <a:rPr lang="en-US" sz="4800" dirty="0"/>
            </a:br>
            <a:r>
              <a:rPr lang="en-US" sz="4800" dirty="0"/>
              <a:t>for hybrid magnet testing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6812432-402E-C3D8-8502-4CAEE86E4E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5th SMTF and 3rd IDSM 2025, Bad </a:t>
            </a:r>
            <a:r>
              <a:rPr lang="en-US" dirty="0" err="1"/>
              <a:t>Zurzach</a:t>
            </a:r>
            <a:r>
              <a:rPr lang="en-US" dirty="0"/>
              <a:t>, Switzerland</a:t>
            </a:r>
          </a:p>
          <a:p>
            <a:r>
              <a:rPr lang="en-US" dirty="0"/>
              <a:t>March 31–April 4, 2025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21A664A-5703-722B-AE3A-725569CDD4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Piyush Joshi, Mithlesh Kumar</a:t>
            </a:r>
          </a:p>
        </p:txBody>
      </p:sp>
    </p:spTree>
    <p:extLst>
      <p:ext uri="{BB962C8B-B14F-4D97-AF65-F5344CB8AC3E}">
        <p14:creationId xmlns:p14="http://schemas.microsoft.com/office/powerpoint/2010/main" val="3928211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2A9DE6-652A-D930-41A3-815B850998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Some Examples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8D3AFF-1EFC-54BA-DEF8-15FFA5E5EC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9189" y="3859462"/>
            <a:ext cx="10334625" cy="1259607"/>
          </a:xfrm>
        </p:spPr>
        <p:txBody>
          <a:bodyPr/>
          <a:lstStyle/>
          <a:p>
            <a:r>
              <a:rPr lang="en-US" dirty="0"/>
              <a:t>Testing HTS + LTS hybrid: CORC+Nb3Sn</a:t>
            </a:r>
          </a:p>
          <a:p>
            <a:r>
              <a:rPr lang="en-US" dirty="0"/>
              <a:t>US-Japan KEK HTS Coils in filed parallel and perpendicular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independent powering circuit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Independent quench extraction</a:t>
            </a:r>
          </a:p>
        </p:txBody>
      </p:sp>
    </p:spTree>
    <p:extLst>
      <p:ext uri="{BB962C8B-B14F-4D97-AF65-F5344CB8AC3E}">
        <p14:creationId xmlns:p14="http://schemas.microsoft.com/office/powerpoint/2010/main" val="1008184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CCD83-D389-2B38-974A-B139771EE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MDP </a:t>
            </a:r>
            <a:r>
              <a:rPr lang="en-US" err="1"/>
              <a:t>Corc</a:t>
            </a:r>
            <a:r>
              <a:rPr lang="en-US"/>
              <a:t>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EC5975-A99B-017B-F848-9D26B3A71F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62EA701-4149-4190-9DD1-136C7235907B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2C6270-DADC-E36C-61D8-31FF4575FB1D}"/>
              </a:ext>
            </a:extLst>
          </p:cNvPr>
          <p:cNvSpPr txBox="1"/>
          <p:nvPr/>
        </p:nvSpPr>
        <p:spPr>
          <a:xfrm>
            <a:off x="7930566" y="2551837"/>
            <a:ext cx="402603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ctr"/>
            <a:r>
              <a:rPr lang="en-US" sz="1800"/>
              <a:t>“Demonstration of a high field HTS/LTS hybrid dipole” with two sets of double pancake coils made with 6+8 turns (total 28 turns) of CORC cable.</a:t>
            </a:r>
            <a:endParaRPr lang="en-US"/>
          </a:p>
        </p:txBody>
      </p:sp>
      <p:pic>
        <p:nvPicPr>
          <p:cNvPr id="2050" name="Picture 2" descr="Advanced Conductor Technologies LLC">
            <a:extLst>
              <a:ext uri="{FF2B5EF4-FFF2-40B4-BE49-F238E27FC236}">
                <a16:creationId xmlns:a16="http://schemas.microsoft.com/office/drawing/2014/main" id="{18BEDEA8-146B-E858-0775-1DF99A679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346" y="317427"/>
            <a:ext cx="4667250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F7A15470-A549-4366-A773-A92D49B38F4F}"/>
              </a:ext>
            </a:extLst>
          </p:cNvPr>
          <p:cNvGraphicFramePr/>
          <p:nvPr/>
        </p:nvGraphicFramePr>
        <p:xfrm>
          <a:off x="774700" y="61642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93319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1D57E-F48A-B5F0-635C-EDB48A628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MDP CORC sample and set 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E3C70C-ED13-5774-91B1-EF04B6FE54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12</a:t>
            </a:fld>
            <a:endParaRPr lang="en-US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095C47-3C25-FC7B-56A4-AFBD0B346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516" y="2770909"/>
            <a:ext cx="5406095" cy="25373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287C1D-09B3-5199-75E3-9DE7159E2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6488" y="2146464"/>
            <a:ext cx="4514012" cy="358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48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9FA5118-7D09-FFC1-63E6-F5B99A92D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Summary and Perspectives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E12ADE-0F87-DEE5-E156-AFBE99899A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Validated independent powering and energy extraction circuitry of a HTS+LTS hybrid magnet.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Developed Quench detection and protection of a HTS+LTS hybrid magnet.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Corc based insert + Nb3Sn </a:t>
            </a:r>
            <a:r>
              <a:rPr lang="en-US" sz="2400" dirty="0" err="1"/>
              <a:t>outsert</a:t>
            </a:r>
            <a:r>
              <a:rPr lang="en-US" sz="2400" dirty="0"/>
              <a:t> was energized to combined peak field of 8.75 T.</a:t>
            </a:r>
          </a:p>
          <a:p>
            <a:pPr marL="0" indent="0"/>
            <a:endParaRPr lang="en-US" sz="2400" dirty="0"/>
          </a:p>
          <a:p>
            <a:pPr marL="0" indent="0"/>
            <a:r>
              <a:rPr lang="en-US" sz="2400" b="1" dirty="0"/>
              <a:t>Perspective</a:t>
            </a:r>
          </a:p>
          <a:p>
            <a:r>
              <a:rPr lang="en-US" sz="2400" dirty="0"/>
              <a:t>2025 cold testing of CORC coil: High field Demo (12-13 T with 9 T from LTS).</a:t>
            </a:r>
          </a:p>
          <a:p>
            <a:pPr lvl="2"/>
            <a:r>
              <a:rPr lang="en-US" sz="1800" dirty="0"/>
              <a:t>“Demonstration of a high field HTS/LTS hybrid dipole” with two sets of double pancake coils made with 6+8 turns (total 28 turns) of CORC cable.</a:t>
            </a:r>
            <a:endParaRPr lang="en-US" dirty="0"/>
          </a:p>
          <a:p>
            <a:pPr marL="0" indent="0"/>
            <a:endParaRPr lang="en-US" sz="2400" dirty="0"/>
          </a:p>
          <a:p>
            <a:pPr marL="0" indent="0"/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C45947-4E86-8DDF-359B-7D7EA6935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62EA701-4149-4190-9DD1-136C7235907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75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F4D2F5-5334-9130-D5C4-04E7ACF3E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AB878A-092F-8174-5AFA-8C0098E1D3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Some Examples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5250B2-8CAE-2220-4359-01CD287FA2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Testing LTS + LTS hybrid: BIGBOX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independent powering circuit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Independent quench extraction</a:t>
            </a:r>
          </a:p>
        </p:txBody>
      </p:sp>
    </p:spTree>
    <p:extLst>
      <p:ext uri="{BB962C8B-B14F-4D97-AF65-F5344CB8AC3E}">
        <p14:creationId xmlns:p14="http://schemas.microsoft.com/office/powerpoint/2010/main" val="33969473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12737-EED1-AF6D-E42D-F27F068B2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AD8B1-B7B5-CD5D-31ED-EC2F6970B7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/>
              <a:t>BOX= </a:t>
            </a:r>
            <a:r>
              <a:rPr lang="en-US" sz="2800" err="1"/>
              <a:t>BOnding</a:t>
            </a:r>
            <a:r>
              <a:rPr lang="en-US" sz="2800"/>
              <a:t> </a:t>
            </a:r>
            <a:r>
              <a:rPr lang="en-US" sz="2800" err="1"/>
              <a:t>eXperiment</a:t>
            </a:r>
            <a:r>
              <a:rPr lang="en-US" sz="2800"/>
              <a:t>: paraffin wax impregnated race track coil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/>
              <a:t>Objectives</a:t>
            </a:r>
            <a:r>
              <a:rPr lang="en-US" sz="2800"/>
              <a:t>: Design, manufacturing and testing of </a:t>
            </a:r>
          </a:p>
          <a:p>
            <a:pPr lvl="1"/>
            <a:r>
              <a:rPr lang="en-US" sz="2400"/>
              <a:t>mechanically and magnetic coupled racetrack coil: CCTF+BIGBOX</a:t>
            </a:r>
          </a:p>
          <a:p>
            <a:pPr lvl="1"/>
            <a:r>
              <a:rPr lang="en-US" sz="2400"/>
              <a:t>stress-managed demonstrator </a:t>
            </a:r>
          </a:p>
          <a:p>
            <a:pPr lvl="1"/>
            <a:r>
              <a:rPr lang="en-US" sz="2400"/>
              <a:t>Minimize/eliminate training behavior </a:t>
            </a:r>
          </a:p>
          <a:p>
            <a:pPr lvl="1"/>
            <a:r>
              <a:rPr lang="en-US" sz="2400"/>
              <a:t>Minimize/eliminate stress related degradation</a:t>
            </a:r>
          </a:p>
          <a:p>
            <a:pPr marL="342900" lvl="1" indent="0">
              <a:buNone/>
            </a:pPr>
            <a:endParaRPr lang="en-US" sz="2400"/>
          </a:p>
          <a:p>
            <a:pPr lvl="1"/>
            <a:endParaRPr lang="en-US" sz="2400"/>
          </a:p>
          <a:p>
            <a:pPr marL="457200" lvl="1" indent="0">
              <a:buNone/>
            </a:pPr>
            <a:r>
              <a:rPr lang="en-US" sz="2400"/>
              <a:t>=&gt; European roadmap towards high field, stress-managed common coil.</a:t>
            </a:r>
          </a:p>
          <a:p>
            <a:endParaRPr lang="en-US"/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DAD22F-D6FC-E394-48FE-4AE8C32ECA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62EA701-4149-4190-9DD1-136C7235907B}" type="slidenum">
              <a:rPr lang="en-US" smtClean="0"/>
              <a:t>15</a:t>
            </a:fld>
            <a:endParaRPr lang="en-US"/>
          </a:p>
        </p:txBody>
      </p:sp>
      <p:pic>
        <p:nvPicPr>
          <p:cNvPr id="1026" name="Picture 2" descr="Paul Scherrer Institute - Wikipedia">
            <a:extLst>
              <a:ext uri="{FF2B5EF4-FFF2-40B4-BE49-F238E27FC236}">
                <a16:creationId xmlns:a16="http://schemas.microsoft.com/office/drawing/2014/main" id="{F8A6CFD0-1645-8C44-FF90-29210BF29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1243" y="265492"/>
            <a:ext cx="35814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372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CE27C-2258-397A-9CC5-5AAF78571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 up (I)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DEFA81-F10A-2E71-30BD-795AD1828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62EA701-4149-4190-9DD1-136C7235907B}" type="slidenum">
              <a:rPr lang="en-US" smtClean="0"/>
              <a:t>16</a:t>
            </a:fld>
            <a:endParaRPr lang="en-US"/>
          </a:p>
        </p:txBody>
      </p:sp>
      <p:pic>
        <p:nvPicPr>
          <p:cNvPr id="4" name="Content Placeholder 14" descr="A picture containing text, indoor, items, case&#10;&#10;Description automatically generated">
            <a:extLst>
              <a:ext uri="{FF2B5EF4-FFF2-40B4-BE49-F238E27FC236}">
                <a16:creationId xmlns:a16="http://schemas.microsoft.com/office/drawing/2014/main" id="{1B62C200-C481-7BFA-90E9-6EFECA2A776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35" r="1476" b="18655"/>
          <a:stretch/>
        </p:blipFill>
        <p:spPr>
          <a:xfrm rot="5400000">
            <a:off x="-107474" y="3369372"/>
            <a:ext cx="5495786" cy="14814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551304-9086-9362-C21F-059E8B914D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879"/>
          <a:stretch/>
        </p:blipFill>
        <p:spPr>
          <a:xfrm>
            <a:off x="3776432" y="1486601"/>
            <a:ext cx="4584164" cy="3511600"/>
          </a:xfrm>
          <a:prstGeom prst="rect">
            <a:avLst/>
          </a:prstGeom>
        </p:spPr>
      </p:pic>
      <p:sp>
        <p:nvSpPr>
          <p:cNvPr id="6" name="Speech Bubble: Oval 5">
            <a:extLst>
              <a:ext uri="{FF2B5EF4-FFF2-40B4-BE49-F238E27FC236}">
                <a16:creationId xmlns:a16="http://schemas.microsoft.com/office/drawing/2014/main" id="{C987B6B2-F5E0-5401-CFF4-05612500D3BC}"/>
              </a:ext>
            </a:extLst>
          </p:cNvPr>
          <p:cNvSpPr/>
          <p:nvPr/>
        </p:nvSpPr>
        <p:spPr>
          <a:xfrm>
            <a:off x="207818" y="3661696"/>
            <a:ext cx="1307451" cy="612648"/>
          </a:xfrm>
          <a:prstGeom prst="wedgeEllipseCallout">
            <a:avLst>
              <a:gd name="adj1" fmla="val 159818"/>
              <a:gd name="adj2" fmla="val -19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Bigbox coil</a:t>
            </a:r>
          </a:p>
        </p:txBody>
      </p:sp>
      <p:sp>
        <p:nvSpPr>
          <p:cNvPr id="7" name="Speech Bubble: Oval 6">
            <a:extLst>
              <a:ext uri="{FF2B5EF4-FFF2-40B4-BE49-F238E27FC236}">
                <a16:creationId xmlns:a16="http://schemas.microsoft.com/office/drawing/2014/main" id="{FCA44573-8832-A991-0E48-992D0DF03648}"/>
              </a:ext>
            </a:extLst>
          </p:cNvPr>
          <p:cNvSpPr/>
          <p:nvPr/>
        </p:nvSpPr>
        <p:spPr>
          <a:xfrm>
            <a:off x="83367" y="1690688"/>
            <a:ext cx="1393553" cy="612648"/>
          </a:xfrm>
          <a:prstGeom prst="wedgeEllipseCallout">
            <a:avLst>
              <a:gd name="adj1" fmla="val 134581"/>
              <a:gd name="adj2" fmla="val 231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Current leads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A30B8E-A1CE-B1B2-5659-75E83D838228}"/>
              </a:ext>
            </a:extLst>
          </p:cNvPr>
          <p:cNvSpPr txBox="1"/>
          <p:nvPr/>
        </p:nvSpPr>
        <p:spPr>
          <a:xfrm>
            <a:off x="8420117" y="2353032"/>
            <a:ext cx="3744397" cy="21519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coil is made of Nb</a:t>
            </a:r>
            <a:r>
              <a:rPr lang="en-US" sz="1800" baseline="-25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 conductor but the leads coming out of the magnet are made of </a:t>
            </a:r>
            <a:r>
              <a:rPr lang="en-US" sz="180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NbTi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Voltage taps: 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14 pairs (28 wires) of voltage taps coming out of the coil. 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4538B5-4365-C3B9-D7C8-BADE64140D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6911" y="4833303"/>
            <a:ext cx="3291317" cy="62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538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BC880-DB89-99F2-78EA-3FCE23E39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6"/>
            <a:ext cx="11049000" cy="538258"/>
          </a:xfrm>
        </p:spPr>
        <p:txBody>
          <a:bodyPr>
            <a:normAutofit fontScale="90000"/>
          </a:bodyPr>
          <a:lstStyle/>
          <a:p>
            <a:r>
              <a:rPr lang="en-US"/>
              <a:t>Main Results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634D3D-0344-A179-30CF-A6D22A6E19DF}"/>
              </a:ext>
            </a:extLst>
          </p:cNvPr>
          <p:cNvSpPr txBox="1"/>
          <p:nvPr/>
        </p:nvSpPr>
        <p:spPr>
          <a:xfrm>
            <a:off x="7596657" y="365126"/>
            <a:ext cx="414491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Abbreviations</a:t>
            </a:r>
          </a:p>
          <a:p>
            <a:r>
              <a:rPr lang="en-US" dirty="0"/>
              <a:t>I</a:t>
            </a:r>
            <a:r>
              <a:rPr lang="en-US" baseline="-25000" dirty="0"/>
              <a:t>CC</a:t>
            </a:r>
            <a:r>
              <a:rPr lang="en-US" dirty="0"/>
              <a:t>= current in common coil</a:t>
            </a:r>
          </a:p>
          <a:p>
            <a:r>
              <a:rPr lang="en-US" dirty="0"/>
              <a:t>B</a:t>
            </a:r>
            <a:r>
              <a:rPr lang="en-US" baseline="-25000" dirty="0"/>
              <a:t>CC</a:t>
            </a:r>
            <a:r>
              <a:rPr lang="en-US" dirty="0"/>
              <a:t>= magnetic field in common coil</a:t>
            </a:r>
          </a:p>
          <a:p>
            <a:r>
              <a:rPr lang="en-US" dirty="0"/>
              <a:t>I</a:t>
            </a:r>
            <a:r>
              <a:rPr lang="en-US" baseline="-25000" dirty="0"/>
              <a:t>BB</a:t>
            </a:r>
            <a:r>
              <a:rPr lang="en-US" dirty="0"/>
              <a:t>= Quench current in </a:t>
            </a:r>
            <a:r>
              <a:rPr lang="en-US" dirty="0" err="1"/>
              <a:t>bigbox</a:t>
            </a:r>
            <a:r>
              <a:rPr lang="en-US" dirty="0"/>
              <a:t> coil</a:t>
            </a:r>
          </a:p>
          <a:p>
            <a:r>
              <a:rPr lang="en-US" dirty="0"/>
              <a:t>B</a:t>
            </a:r>
            <a:r>
              <a:rPr lang="en-US" baseline="-25000" dirty="0"/>
              <a:t>BB</a:t>
            </a:r>
            <a:r>
              <a:rPr lang="en-US" dirty="0"/>
              <a:t>= magnetic field in </a:t>
            </a:r>
            <a:r>
              <a:rPr lang="en-US" dirty="0" err="1"/>
              <a:t>bigbox</a:t>
            </a:r>
            <a:r>
              <a:rPr lang="en-US" dirty="0"/>
              <a:t> coil</a:t>
            </a:r>
          </a:p>
          <a:p>
            <a:r>
              <a:rPr lang="en-US" dirty="0" err="1"/>
              <a:t>B</a:t>
            </a:r>
            <a:r>
              <a:rPr lang="en-US" baseline="-25000" dirty="0" err="1"/>
              <a:t>total</a:t>
            </a:r>
            <a:r>
              <a:rPr lang="en-US" dirty="0"/>
              <a:t>= combined field on superconductor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23428601-C2BF-3109-0A19-94F2B48270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9834274"/>
              </p:ext>
            </p:extLst>
          </p:nvPr>
        </p:nvGraphicFramePr>
        <p:xfrm>
          <a:off x="1156771" y="2236425"/>
          <a:ext cx="8109467" cy="322649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165456">
                  <a:extLst>
                    <a:ext uri="{9D8B030D-6E8A-4147-A177-3AD203B41FA5}">
                      <a16:colId xmlns:a16="http://schemas.microsoft.com/office/drawing/2014/main" val="3202077902"/>
                    </a:ext>
                  </a:extLst>
                </a:gridCol>
                <a:gridCol w="718766">
                  <a:extLst>
                    <a:ext uri="{9D8B030D-6E8A-4147-A177-3AD203B41FA5}">
                      <a16:colId xmlns:a16="http://schemas.microsoft.com/office/drawing/2014/main" val="2990304715"/>
                    </a:ext>
                  </a:extLst>
                </a:gridCol>
                <a:gridCol w="779679">
                  <a:extLst>
                    <a:ext uri="{9D8B030D-6E8A-4147-A177-3AD203B41FA5}">
                      <a16:colId xmlns:a16="http://schemas.microsoft.com/office/drawing/2014/main" val="3459782598"/>
                    </a:ext>
                  </a:extLst>
                </a:gridCol>
                <a:gridCol w="1526870">
                  <a:extLst>
                    <a:ext uri="{9D8B030D-6E8A-4147-A177-3AD203B41FA5}">
                      <a16:colId xmlns:a16="http://schemas.microsoft.com/office/drawing/2014/main" val="1289259876"/>
                    </a:ext>
                  </a:extLst>
                </a:gridCol>
                <a:gridCol w="1506566">
                  <a:extLst>
                    <a:ext uri="{9D8B030D-6E8A-4147-A177-3AD203B41FA5}">
                      <a16:colId xmlns:a16="http://schemas.microsoft.com/office/drawing/2014/main" val="2701351586"/>
                    </a:ext>
                  </a:extLst>
                </a:gridCol>
                <a:gridCol w="1608087">
                  <a:extLst>
                    <a:ext uri="{9D8B030D-6E8A-4147-A177-3AD203B41FA5}">
                      <a16:colId xmlns:a16="http://schemas.microsoft.com/office/drawing/2014/main" val="2805937836"/>
                    </a:ext>
                  </a:extLst>
                </a:gridCol>
                <a:gridCol w="804043">
                  <a:extLst>
                    <a:ext uri="{9D8B030D-6E8A-4147-A177-3AD203B41FA5}">
                      <a16:colId xmlns:a16="http://schemas.microsoft.com/office/drawing/2014/main" val="607652278"/>
                    </a:ext>
                  </a:extLst>
                </a:gridCol>
              </a:tblGrid>
              <a:tr h="4761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Experiment #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</a:t>
                      </a:r>
                      <a:r>
                        <a:rPr lang="en-US" sz="1400" baseline="-25000">
                          <a:effectLst/>
                        </a:rPr>
                        <a:t>CC</a:t>
                      </a:r>
                      <a:r>
                        <a:rPr lang="en-US" sz="1400">
                          <a:effectLst/>
                        </a:rPr>
                        <a:t> (kA)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</a:t>
                      </a:r>
                      <a:r>
                        <a:rPr lang="en-US" sz="1400" baseline="-25000">
                          <a:effectLst/>
                        </a:rPr>
                        <a:t>BB</a:t>
                      </a:r>
                      <a:r>
                        <a:rPr lang="en-US" sz="1400">
                          <a:effectLst/>
                        </a:rPr>
                        <a:t> (kA)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r>
                        <a:rPr lang="en-US" sz="1400" baseline="-25000">
                          <a:effectLst/>
                        </a:rPr>
                        <a:t>CC</a:t>
                      </a:r>
                      <a:r>
                        <a:rPr lang="en-US" sz="1400">
                          <a:effectLst/>
                        </a:rPr>
                        <a:t> (T, estimated)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r>
                        <a:rPr lang="en-US" sz="1400" baseline="-25000">
                          <a:effectLst/>
                        </a:rPr>
                        <a:t>BB</a:t>
                      </a:r>
                      <a:r>
                        <a:rPr lang="en-US" sz="1400">
                          <a:effectLst/>
                        </a:rPr>
                        <a:t>(T, estimated)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r>
                        <a:rPr lang="en-US" sz="1400" baseline="-25000">
                          <a:effectLst/>
                        </a:rPr>
                        <a:t>total </a:t>
                      </a:r>
                      <a:r>
                        <a:rPr lang="en-US" sz="1400">
                          <a:effectLst/>
                        </a:rPr>
                        <a:t>(T, estimated)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Cycle #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53286584"/>
                  </a:ext>
                </a:extLst>
              </a:tr>
              <a:tr h="358737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7.195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12.979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6.79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3.89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10.69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640486412"/>
                  </a:ext>
                </a:extLst>
              </a:tr>
              <a:tr h="34678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8.04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12.118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7.59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3.64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11.23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16190862"/>
                  </a:ext>
                </a:extLst>
              </a:tr>
              <a:tr h="34678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9.124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10.845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8.62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3.25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11.87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98238907"/>
                  </a:ext>
                </a:extLst>
              </a:tr>
              <a:tr h="34678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4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8.0393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12.06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7.59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3.62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11.21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9197404"/>
                  </a:ext>
                </a:extLst>
              </a:tr>
              <a:tr h="34678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5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7.0398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13.359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6.65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4.01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10.66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259488653"/>
                  </a:ext>
                </a:extLst>
              </a:tr>
              <a:tr h="657685"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highlight>
                            <a:srgbClr val="FFFF00"/>
                          </a:highlight>
                        </a:rPr>
                        <a:t>4 EM cycles, ICC= 9 kA, IBB= 2kA to 10.3 kA to 2 kA and so on=&gt; 11.59 T X 10.3 kA = 119.3 kN/m, three loading cycles</a:t>
                      </a:r>
                      <a:endParaRPr lang="en-US" sz="1400" b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5+4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36030564"/>
                  </a:ext>
                </a:extLst>
              </a:tr>
              <a:tr h="34678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6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9.0395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10.769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8.54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3.23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11.77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10</a:t>
                      </a: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69628089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0166AE9-361E-98EE-1708-9041EBB21E78}"/>
              </a:ext>
            </a:extLst>
          </p:cNvPr>
          <p:cNvSpPr txBox="1"/>
          <p:nvPr/>
        </p:nvSpPr>
        <p:spPr>
          <a:xfrm>
            <a:off x="9427335" y="4567707"/>
            <a:ext cx="2683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There was a trip during the fourth electromagnetic cycle</a:t>
            </a:r>
          </a:p>
        </p:txBody>
      </p:sp>
    </p:spTree>
    <p:extLst>
      <p:ext uri="{BB962C8B-B14F-4D97-AF65-F5344CB8AC3E}">
        <p14:creationId xmlns:p14="http://schemas.microsoft.com/office/powerpoint/2010/main" val="1750467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BC929-CAAC-B0C3-0C4E-57117ACC8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Summary and Perspectives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837EC-7C70-67A8-14F3-646921EA31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Reduced training = Yes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Degradation = within 3 %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Stress managed = Yes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Quench Protection = validated</a:t>
            </a:r>
          </a:p>
          <a:p>
            <a:endParaRPr lang="en-US"/>
          </a:p>
          <a:p>
            <a:r>
              <a:rPr lang="en-US" b="1"/>
              <a:t>Perspective</a:t>
            </a:r>
          </a:p>
          <a:p>
            <a:pPr lvl="1"/>
            <a:r>
              <a:rPr lang="en-US"/>
              <a:t>Try wax with embedded alumina Nano-particles to improve degradation performance.</a:t>
            </a:r>
          </a:p>
          <a:p>
            <a:pPr marL="342900" lvl="1" indent="0">
              <a:buNone/>
            </a:pPr>
            <a:r>
              <a:rPr lang="en-US"/>
              <a:t> =&gt; 2025 teating of BIGBOX2.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EB1CBF-A41E-ECBD-2DB7-E06E84BC28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62EA701-4149-4190-9DD1-136C7235907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78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7C0B768-7994-F1EC-37AF-23143EC4B5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497" y="875444"/>
            <a:ext cx="9630361" cy="54170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1563415-5E4C-BB33-6D10-B37DEBF62666}"/>
              </a:ext>
            </a:extLst>
          </p:cNvPr>
          <p:cNvSpPr txBox="1"/>
          <p:nvPr/>
        </p:nvSpPr>
        <p:spPr>
          <a:xfrm>
            <a:off x="3270143" y="0"/>
            <a:ext cx="6821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HTS Insulated and Non-Insulated coil test</a:t>
            </a:r>
          </a:p>
        </p:txBody>
      </p:sp>
    </p:spTree>
    <p:extLst>
      <p:ext uri="{BB962C8B-B14F-4D97-AF65-F5344CB8AC3E}">
        <p14:creationId xmlns:p14="http://schemas.microsoft.com/office/powerpoint/2010/main" val="187675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5B087-814A-44AD-CEB3-E60A0D29C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92654"/>
            <a:ext cx="11049000" cy="46006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C8110-06B9-325B-5E10-E151ED142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9076" y="1255470"/>
            <a:ext cx="11049000" cy="520987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BNL’s test facility-general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Hybrid magnet and HTS cable test facility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Conductors and coil test in background field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Examples of special tests done in last two years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Upgrade in power supply and quench protection assemblies for direct wind high inductance magnets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Upgrade in cryogenic equipment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7682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729" y="2541806"/>
            <a:ext cx="10825071" cy="1947460"/>
          </a:xfrm>
        </p:spPr>
        <p:txBody>
          <a:bodyPr>
            <a:normAutofit/>
          </a:bodyPr>
          <a:lstStyle/>
          <a:p>
            <a:r>
              <a:rPr lang="en-US" sz="4000" dirty="0" err="1"/>
              <a:t>Cryo</a:t>
            </a:r>
            <a:r>
              <a:rPr lang="en-US" sz="4000" dirty="0"/>
              <a:t> Quench Detection and other upgrades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60kA Current Transformer</a:t>
            </a:r>
          </a:p>
          <a:p>
            <a:r>
              <a:rPr lang="en-US" dirty="0"/>
              <a:t>Cold quench detector for HTS coils and </a:t>
            </a:r>
            <a:r>
              <a:rPr lang="en-US" dirty="0" err="1"/>
              <a:t>magmets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665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300D0-74CE-D250-EC56-7C5A4E5E7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21</a:t>
            </a:fld>
            <a:endParaRPr lang="en-US" sz="1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6ADB01-660C-06DD-091E-0E5798EE4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75" y="1775487"/>
            <a:ext cx="5882779" cy="25229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87DE92-8A4C-31D5-BFC8-EFC188D75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3431" y="1775487"/>
            <a:ext cx="5181570" cy="260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600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BBCE-9A6E-5E32-001F-6C1A717D5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9563" y="257921"/>
            <a:ext cx="8286750" cy="675398"/>
          </a:xfrm>
        </p:spPr>
        <p:txBody>
          <a:bodyPr>
            <a:normAutofit fontScale="90000"/>
          </a:bodyPr>
          <a:lstStyle/>
          <a:p>
            <a:r>
              <a:rPr lang="en-US" dirty="0"/>
              <a:t>Cryogenic test setup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AD93ED-FE43-B62B-955D-3035CE1F7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22</a:t>
            </a:fld>
            <a:endParaRPr lang="en-US" sz="75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FE0F7462-3599-1345-ADA9-065CF8523A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260" y="1295693"/>
            <a:ext cx="2541069" cy="3648943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8C3063A0-08D7-A517-7AA5-F02C986D6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727" y="1295693"/>
            <a:ext cx="2865342" cy="3648943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6BF4F07C-049A-60B2-FF73-2DAE827F4F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129117" y="2103833"/>
            <a:ext cx="3648943" cy="20326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5E2AB6-C4A3-91A6-7A42-DC0C19496024}"/>
              </a:ext>
            </a:extLst>
          </p:cNvPr>
          <p:cNvSpPr txBox="1"/>
          <p:nvPr/>
        </p:nvSpPr>
        <p:spPr>
          <a:xfrm>
            <a:off x="2161260" y="5122343"/>
            <a:ext cx="8197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 supply measurements were repeated with the board immersed in a liquid nitrogen tank (77K)</a:t>
            </a:r>
          </a:p>
        </p:txBody>
      </p:sp>
    </p:spTree>
    <p:extLst>
      <p:ext uri="{BB962C8B-B14F-4D97-AF65-F5344CB8AC3E}">
        <p14:creationId xmlns:p14="http://schemas.microsoft.com/office/powerpoint/2010/main" val="31283851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534E0-F96B-F923-A555-717CE3AF4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Case for prototype transformer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73378-5273-60A2-01A9-98BD38950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  <a:p>
            <a:pPr lvl="1"/>
            <a:r>
              <a:rPr lang="en-US" dirty="0"/>
              <a:t>Develop technical knowledge for transformer manufacturing</a:t>
            </a:r>
          </a:p>
          <a:p>
            <a:pPr lvl="1"/>
            <a:r>
              <a:rPr lang="en-US" dirty="0"/>
              <a:t>Validation of control loops and data acquisition system</a:t>
            </a:r>
          </a:p>
          <a:p>
            <a:pPr lvl="1"/>
            <a:r>
              <a:rPr lang="en-US" dirty="0"/>
              <a:t>Validate the theoretical model with the experiments for final design of 60kA current transformer for fusion cable testing</a:t>
            </a:r>
          </a:p>
          <a:p>
            <a:r>
              <a:rPr lang="en-US" dirty="0"/>
              <a:t>Proposal</a:t>
            </a:r>
          </a:p>
          <a:p>
            <a:pPr lvl="1"/>
            <a:r>
              <a:rPr lang="en-US" dirty="0"/>
              <a:t>1/5</a:t>
            </a:r>
            <a:r>
              <a:rPr lang="en-US" baseline="30000" dirty="0"/>
              <a:t>th</a:t>
            </a:r>
            <a:r>
              <a:rPr lang="en-US" dirty="0"/>
              <a:t> of the actual transformer (</a:t>
            </a:r>
            <a:r>
              <a:rPr lang="en-US" dirty="0" err="1"/>
              <a:t>w.r.t.</a:t>
            </a:r>
            <a:r>
              <a:rPr lang="en-US" dirty="0"/>
              <a:t> number of turns)</a:t>
            </a:r>
          </a:p>
          <a:p>
            <a:pPr lvl="1"/>
            <a:r>
              <a:rPr lang="en-US" dirty="0"/>
              <a:t>I</a:t>
            </a:r>
            <a:r>
              <a:rPr lang="en-US" baseline="-25000" dirty="0"/>
              <a:t>S</a:t>
            </a:r>
            <a:r>
              <a:rPr lang="en-US" dirty="0"/>
              <a:t> max=15kA (flexible), I</a:t>
            </a:r>
            <a:r>
              <a:rPr lang="en-US" baseline="-25000" dirty="0"/>
              <a:t>P</a:t>
            </a:r>
            <a:r>
              <a:rPr lang="en-US" dirty="0"/>
              <a:t> max=0-600A, </a:t>
            </a:r>
            <a:r>
              <a:rPr lang="en-US" dirty="0" err="1"/>
              <a:t>N</a:t>
            </a:r>
            <a:r>
              <a:rPr lang="en-US" baseline="-25000" dirty="0" err="1"/>
              <a:t>turns,S</a:t>
            </a:r>
            <a:r>
              <a:rPr lang="en-US" dirty="0"/>
              <a:t>=2, </a:t>
            </a:r>
            <a:r>
              <a:rPr lang="en-US" dirty="0" err="1"/>
              <a:t>N</a:t>
            </a:r>
            <a:r>
              <a:rPr lang="en-US" baseline="-25000" dirty="0" err="1"/>
              <a:t>turns,P</a:t>
            </a:r>
            <a:r>
              <a:rPr lang="en-US" dirty="0"/>
              <a:t>=580</a:t>
            </a:r>
          </a:p>
          <a:p>
            <a:pPr lvl="1"/>
            <a:r>
              <a:rPr lang="en-US" dirty="0"/>
              <a:t>The cables and wires remain the same.</a:t>
            </a:r>
          </a:p>
          <a:p>
            <a:pPr lvl="1"/>
            <a:r>
              <a:rPr lang="en-US" dirty="0"/>
              <a:t>Net outer radial dimension remains the same.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5898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E4840-445C-D8A5-5722-1C08F2F30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Winding</a:t>
            </a:r>
          </a:p>
        </p:txBody>
      </p:sp>
      <p:pic>
        <p:nvPicPr>
          <p:cNvPr id="4" name="Picture 3" descr="A machine with a round metal object&#10;&#10;Description automatically generated">
            <a:extLst>
              <a:ext uri="{FF2B5EF4-FFF2-40B4-BE49-F238E27FC236}">
                <a16:creationId xmlns:a16="http://schemas.microsoft.com/office/drawing/2014/main" id="{9B09CD8F-45F3-70F2-9B74-5A7B504133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27" t="2299" r="4123"/>
          <a:stretch/>
        </p:blipFill>
        <p:spPr>
          <a:xfrm>
            <a:off x="387305" y="1430242"/>
            <a:ext cx="2949455" cy="5352130"/>
          </a:xfrm>
          <a:prstGeom prst="rect">
            <a:avLst/>
          </a:prstGeom>
        </p:spPr>
      </p:pic>
      <p:pic>
        <p:nvPicPr>
          <p:cNvPr id="6" name="Picture 5" descr="A machine with a round object&#10;&#10;Description automatically generated">
            <a:extLst>
              <a:ext uri="{FF2B5EF4-FFF2-40B4-BE49-F238E27FC236}">
                <a16:creationId xmlns:a16="http://schemas.microsoft.com/office/drawing/2014/main" id="{EFF3824A-7309-0C1E-879A-FE0BE07E24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1" b="15411"/>
          <a:stretch/>
        </p:blipFill>
        <p:spPr>
          <a:xfrm>
            <a:off x="3974960" y="2193186"/>
            <a:ext cx="4242081" cy="4487731"/>
          </a:xfrm>
          <a:prstGeom prst="rect">
            <a:avLst/>
          </a:prstGeom>
        </p:spPr>
      </p:pic>
      <p:pic>
        <p:nvPicPr>
          <p:cNvPr id="8" name="Picture 7" descr="A roll of wire on a table&#10;&#10;Description automatically generated">
            <a:extLst>
              <a:ext uri="{FF2B5EF4-FFF2-40B4-BE49-F238E27FC236}">
                <a16:creationId xmlns:a16="http://schemas.microsoft.com/office/drawing/2014/main" id="{7A20D1B8-E544-AB0F-30D1-A56ACC8C55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95" r="16410" b="6837"/>
          <a:stretch/>
        </p:blipFill>
        <p:spPr>
          <a:xfrm>
            <a:off x="8855241" y="1045030"/>
            <a:ext cx="3226155" cy="573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827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C3F4A-B882-355D-912E-11CD6E460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77 K test set up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183465A-A413-F90D-4CEE-24E2869C810B}"/>
              </a:ext>
            </a:extLst>
          </p:cNvPr>
          <p:cNvGrpSpPr/>
          <p:nvPr/>
        </p:nvGrpSpPr>
        <p:grpSpPr>
          <a:xfrm>
            <a:off x="7434318" y="229758"/>
            <a:ext cx="4605756" cy="2124787"/>
            <a:chOff x="5940254" y="1176816"/>
            <a:chExt cx="4605756" cy="2124787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4E0B51A2-9AA6-EBB7-8625-61B7503851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23350" y="3198270"/>
              <a:ext cx="1825894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E0B9A4A-1BAD-6DC1-3C03-85D3855B37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66638" y="1295923"/>
              <a:ext cx="1782606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F3F0293-615C-AF7A-46B0-55DA509344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49594" y="2250509"/>
              <a:ext cx="0" cy="968861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EC84684-212D-CE2B-D30E-3C75F17144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40826" y="1306547"/>
              <a:ext cx="1414765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98DDDA8-6039-4C1D-2F7C-7216360398E4}"/>
                </a:ext>
              </a:extLst>
            </p:cNvPr>
            <p:cNvCxnSpPr>
              <a:cxnSpLocks/>
            </p:cNvCxnSpPr>
            <p:nvPr/>
          </p:nvCxnSpPr>
          <p:spPr>
            <a:xfrm>
              <a:off x="6572969" y="3202896"/>
              <a:ext cx="603083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AD47A0D-99F1-E340-A2FF-407C3C7BAB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49594" y="3198271"/>
              <a:ext cx="145848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1C194CB-B981-D5D6-D90E-E39326A75C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40826" y="1309811"/>
              <a:ext cx="0" cy="754611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7F831C5-0E29-0B4E-CAA7-19BB6705BADA}"/>
                </a:ext>
              </a:extLst>
            </p:cNvPr>
            <p:cNvSpPr/>
            <p:nvPr/>
          </p:nvSpPr>
          <p:spPr>
            <a:xfrm>
              <a:off x="6015239" y="1895223"/>
              <a:ext cx="842159" cy="771824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F3332CC-B252-688D-E1DA-CB9A4A29EF1A}"/>
                </a:ext>
              </a:extLst>
            </p:cNvPr>
            <p:cNvSpPr txBox="1"/>
            <p:nvPr/>
          </p:nvSpPr>
          <p:spPr>
            <a:xfrm>
              <a:off x="6233412" y="1895223"/>
              <a:ext cx="405812" cy="862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/>
                <a:t>+</a:t>
              </a:r>
            </a:p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B3FF132-8A7C-4C6C-5679-F33CC89C8BAF}"/>
                </a:ext>
              </a:extLst>
            </p:cNvPr>
            <p:cNvSpPr txBox="1"/>
            <p:nvPr/>
          </p:nvSpPr>
          <p:spPr>
            <a:xfrm>
              <a:off x="5940254" y="2099383"/>
              <a:ext cx="9701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/>
                <a:t>15A/40V</a:t>
              </a:r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05150205-1445-D37F-12A2-991E6970D18B}"/>
                </a:ext>
              </a:extLst>
            </p:cNvPr>
            <p:cNvSpPr/>
            <p:nvPr/>
          </p:nvSpPr>
          <p:spPr>
            <a:xfrm>
              <a:off x="6339553" y="1533831"/>
              <a:ext cx="193532" cy="208802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32A3E42E-E11E-7848-BE17-83CF3FB702C7}"/>
                </a:ext>
              </a:extLst>
            </p:cNvPr>
            <p:cNvSpPr/>
            <p:nvPr/>
          </p:nvSpPr>
          <p:spPr>
            <a:xfrm rot="5400000">
              <a:off x="6654822" y="1218124"/>
              <a:ext cx="181735" cy="222356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8F1FA3F-4149-5BC9-6D83-8FE7DA5FC169}"/>
                </a:ext>
              </a:extLst>
            </p:cNvPr>
            <p:cNvGrpSpPr/>
            <p:nvPr/>
          </p:nvGrpSpPr>
          <p:grpSpPr>
            <a:xfrm rot="5400000" flipH="1">
              <a:off x="7492039" y="2107471"/>
              <a:ext cx="761765" cy="424118"/>
              <a:chOff x="4625976" y="3794110"/>
              <a:chExt cx="1028719" cy="535000"/>
            </a:xfrm>
          </p:grpSpPr>
          <p:sp>
            <p:nvSpPr>
              <p:cNvPr id="44" name="Block Arc 43">
                <a:extLst>
                  <a:ext uri="{FF2B5EF4-FFF2-40B4-BE49-F238E27FC236}">
                    <a16:creationId xmlns:a16="http://schemas.microsoft.com/office/drawing/2014/main" id="{10308B3B-A7D7-163B-9DCB-822A82C4ADA4}"/>
                  </a:ext>
                </a:extLst>
              </p:cNvPr>
              <p:cNvSpPr/>
              <p:nvPr/>
            </p:nvSpPr>
            <p:spPr>
              <a:xfrm>
                <a:off x="4625976" y="3797300"/>
                <a:ext cx="306387" cy="531810"/>
              </a:xfrm>
              <a:prstGeom prst="blockArc">
                <a:avLst>
                  <a:gd name="adj1" fmla="val 10766956"/>
                  <a:gd name="adj2" fmla="val 21357026"/>
                  <a:gd name="adj3" fmla="val 3572"/>
                </a:avLst>
              </a:prstGeom>
              <a:ln w="2857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Block Arc 44">
                <a:extLst>
                  <a:ext uri="{FF2B5EF4-FFF2-40B4-BE49-F238E27FC236}">
                    <a16:creationId xmlns:a16="http://schemas.microsoft.com/office/drawing/2014/main" id="{9D41480D-DDA8-3146-0FF4-08D34C8B297F}"/>
                  </a:ext>
                </a:extLst>
              </p:cNvPr>
              <p:cNvSpPr/>
              <p:nvPr/>
            </p:nvSpPr>
            <p:spPr>
              <a:xfrm flipV="1">
                <a:off x="4868865" y="3946522"/>
                <a:ext cx="57146" cy="209553"/>
              </a:xfrm>
              <a:prstGeom prst="blockArc">
                <a:avLst>
                  <a:gd name="adj1" fmla="val 12365391"/>
                  <a:gd name="adj2" fmla="val 20876443"/>
                  <a:gd name="adj3" fmla="val 0"/>
                </a:avLst>
              </a:prstGeom>
              <a:ln w="2857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Block Arc 45">
                <a:extLst>
                  <a:ext uri="{FF2B5EF4-FFF2-40B4-BE49-F238E27FC236}">
                    <a16:creationId xmlns:a16="http://schemas.microsoft.com/office/drawing/2014/main" id="{9F9EE37E-266F-57B1-A47D-D1F7252C5AB4}"/>
                  </a:ext>
                </a:extLst>
              </p:cNvPr>
              <p:cNvSpPr/>
              <p:nvPr/>
            </p:nvSpPr>
            <p:spPr>
              <a:xfrm>
                <a:off x="4864104" y="3797300"/>
                <a:ext cx="306387" cy="531810"/>
              </a:xfrm>
              <a:prstGeom prst="blockArc">
                <a:avLst>
                  <a:gd name="adj1" fmla="val 10766956"/>
                  <a:gd name="adj2" fmla="val 21357026"/>
                  <a:gd name="adj3" fmla="val 3572"/>
                </a:avLst>
              </a:prstGeom>
              <a:ln w="2857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Block Arc 46">
                <a:extLst>
                  <a:ext uri="{FF2B5EF4-FFF2-40B4-BE49-F238E27FC236}">
                    <a16:creationId xmlns:a16="http://schemas.microsoft.com/office/drawing/2014/main" id="{30B10971-8028-1059-DBA2-20B236004A7B}"/>
                  </a:ext>
                </a:extLst>
              </p:cNvPr>
              <p:cNvSpPr/>
              <p:nvPr/>
            </p:nvSpPr>
            <p:spPr>
              <a:xfrm>
                <a:off x="5105409" y="3797300"/>
                <a:ext cx="306387" cy="531810"/>
              </a:xfrm>
              <a:prstGeom prst="blockArc">
                <a:avLst>
                  <a:gd name="adj1" fmla="val 10766956"/>
                  <a:gd name="adj2" fmla="val 21357026"/>
                  <a:gd name="adj3" fmla="val 3572"/>
                </a:avLst>
              </a:prstGeom>
              <a:ln w="2857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Block Arc 47">
                <a:extLst>
                  <a:ext uri="{FF2B5EF4-FFF2-40B4-BE49-F238E27FC236}">
                    <a16:creationId xmlns:a16="http://schemas.microsoft.com/office/drawing/2014/main" id="{C24E73C6-34EC-B1EC-D254-6A5421B0D67E}"/>
                  </a:ext>
                </a:extLst>
              </p:cNvPr>
              <p:cNvSpPr/>
              <p:nvPr/>
            </p:nvSpPr>
            <p:spPr>
              <a:xfrm flipV="1">
                <a:off x="5108585" y="3958428"/>
                <a:ext cx="57146" cy="209553"/>
              </a:xfrm>
              <a:prstGeom prst="blockArc">
                <a:avLst>
                  <a:gd name="adj1" fmla="val 12365391"/>
                  <a:gd name="adj2" fmla="val 20876443"/>
                  <a:gd name="adj3" fmla="val 0"/>
                </a:avLst>
              </a:prstGeom>
              <a:ln w="2857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Block Arc 48">
                <a:extLst>
                  <a:ext uri="{FF2B5EF4-FFF2-40B4-BE49-F238E27FC236}">
                    <a16:creationId xmlns:a16="http://schemas.microsoft.com/office/drawing/2014/main" id="{D1A6114E-B84F-A906-AFC7-059629EC8439}"/>
                  </a:ext>
                </a:extLst>
              </p:cNvPr>
              <p:cNvSpPr/>
              <p:nvPr/>
            </p:nvSpPr>
            <p:spPr>
              <a:xfrm>
                <a:off x="5348308" y="3794110"/>
                <a:ext cx="306387" cy="531810"/>
              </a:xfrm>
              <a:prstGeom prst="blockArc">
                <a:avLst>
                  <a:gd name="adj1" fmla="val 10766956"/>
                  <a:gd name="adj2" fmla="val 21357026"/>
                  <a:gd name="adj3" fmla="val 3572"/>
                </a:avLst>
              </a:prstGeom>
              <a:ln w="2857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Block Arc 49">
                <a:extLst>
                  <a:ext uri="{FF2B5EF4-FFF2-40B4-BE49-F238E27FC236}">
                    <a16:creationId xmlns:a16="http://schemas.microsoft.com/office/drawing/2014/main" id="{03D9543B-2D80-4D23-06F0-F1EF9716E822}"/>
                  </a:ext>
                </a:extLst>
              </p:cNvPr>
              <p:cNvSpPr/>
              <p:nvPr/>
            </p:nvSpPr>
            <p:spPr>
              <a:xfrm flipV="1">
                <a:off x="5351484" y="3955238"/>
                <a:ext cx="57146" cy="209553"/>
              </a:xfrm>
              <a:prstGeom prst="blockArc">
                <a:avLst>
                  <a:gd name="adj1" fmla="val 12365391"/>
                  <a:gd name="adj2" fmla="val 20876443"/>
                  <a:gd name="adj3" fmla="val 0"/>
                </a:avLst>
              </a:prstGeom>
              <a:ln w="2857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75E92CB-23A6-3073-4584-6D723FECA163}"/>
                </a:ext>
              </a:extLst>
            </p:cNvPr>
            <p:cNvCxnSpPr>
              <a:cxnSpLocks/>
              <a:stCxn id="44" idx="0"/>
            </p:cNvCxnSpPr>
            <p:nvPr/>
          </p:nvCxnSpPr>
          <p:spPr>
            <a:xfrm>
              <a:off x="7870537" y="2696358"/>
              <a:ext cx="0" cy="50653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39CAA7B-37DD-D8D6-18C2-C37C45054C66}"/>
                </a:ext>
              </a:extLst>
            </p:cNvPr>
            <p:cNvCxnSpPr>
              <a:cxnSpLocks/>
            </p:cNvCxnSpPr>
            <p:nvPr/>
          </p:nvCxnSpPr>
          <p:spPr>
            <a:xfrm>
              <a:off x="7855592" y="1295731"/>
              <a:ext cx="0" cy="676801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8D526501-318B-164F-DDCC-DF879B81A09A}"/>
                </a:ext>
              </a:extLst>
            </p:cNvPr>
            <p:cNvSpPr/>
            <p:nvPr/>
          </p:nvSpPr>
          <p:spPr>
            <a:xfrm rot="5400000">
              <a:off x="7225212" y="1197025"/>
              <a:ext cx="181735" cy="222356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7BC2D54E-6358-1BAC-61F9-E65929D90F25}"/>
                </a:ext>
              </a:extLst>
            </p:cNvPr>
            <p:cNvSpPr/>
            <p:nvPr/>
          </p:nvSpPr>
          <p:spPr>
            <a:xfrm rot="10800000">
              <a:off x="7772159" y="1500468"/>
              <a:ext cx="193532" cy="208802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195538F3-E07C-BD66-5BD0-DDACC86FE3B1}"/>
                </a:ext>
              </a:extLst>
            </p:cNvPr>
            <p:cNvSpPr/>
            <p:nvPr/>
          </p:nvSpPr>
          <p:spPr>
            <a:xfrm rot="10800000">
              <a:off x="7770600" y="2814456"/>
              <a:ext cx="193532" cy="208802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1E0AA6FE-4515-196B-1407-E9930726FABF}"/>
                </a:ext>
              </a:extLst>
            </p:cNvPr>
            <p:cNvSpPr/>
            <p:nvPr/>
          </p:nvSpPr>
          <p:spPr>
            <a:xfrm rot="16200000">
              <a:off x="7105235" y="3099558"/>
              <a:ext cx="181735" cy="222356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F97030C-4E1D-3E88-746D-C439D93B3F20}"/>
                </a:ext>
              </a:extLst>
            </p:cNvPr>
            <p:cNvSpPr txBox="1"/>
            <p:nvPr/>
          </p:nvSpPr>
          <p:spPr>
            <a:xfrm rot="16200000">
              <a:off x="6713689" y="2010264"/>
              <a:ext cx="169753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/>
                <a:t>Primary coil</a:t>
              </a:r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B8A3BF8-DDFE-C1D7-9590-B79EB503F363}"/>
                </a:ext>
              </a:extLst>
            </p:cNvPr>
            <p:cNvSpPr/>
            <p:nvPr/>
          </p:nvSpPr>
          <p:spPr>
            <a:xfrm>
              <a:off x="8959774" y="1176816"/>
              <a:ext cx="1284943" cy="33124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Rogowski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13AB377-E056-716D-6785-9AF2A6D40330}"/>
                </a:ext>
              </a:extLst>
            </p:cNvPr>
            <p:cNvGrpSpPr/>
            <p:nvPr/>
          </p:nvGrpSpPr>
          <p:grpSpPr>
            <a:xfrm rot="16200000">
              <a:off x="8268426" y="2103748"/>
              <a:ext cx="761765" cy="424118"/>
              <a:chOff x="4625976" y="3794110"/>
              <a:chExt cx="1028719" cy="535000"/>
            </a:xfrm>
          </p:grpSpPr>
          <p:sp>
            <p:nvSpPr>
              <p:cNvPr id="37" name="Block Arc 36">
                <a:extLst>
                  <a:ext uri="{FF2B5EF4-FFF2-40B4-BE49-F238E27FC236}">
                    <a16:creationId xmlns:a16="http://schemas.microsoft.com/office/drawing/2014/main" id="{7DF4BC15-6D71-E136-0920-2812B54839D5}"/>
                  </a:ext>
                </a:extLst>
              </p:cNvPr>
              <p:cNvSpPr/>
              <p:nvPr/>
            </p:nvSpPr>
            <p:spPr>
              <a:xfrm>
                <a:off x="4625976" y="3797300"/>
                <a:ext cx="306387" cy="531810"/>
              </a:xfrm>
              <a:prstGeom prst="blockArc">
                <a:avLst>
                  <a:gd name="adj1" fmla="val 10766956"/>
                  <a:gd name="adj2" fmla="val 21357026"/>
                  <a:gd name="adj3" fmla="val 3572"/>
                </a:avLst>
              </a:prstGeom>
              <a:ln w="2857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Block Arc 37">
                <a:extLst>
                  <a:ext uri="{FF2B5EF4-FFF2-40B4-BE49-F238E27FC236}">
                    <a16:creationId xmlns:a16="http://schemas.microsoft.com/office/drawing/2014/main" id="{004F62A4-CE33-8CF4-BD36-D4953575C587}"/>
                  </a:ext>
                </a:extLst>
              </p:cNvPr>
              <p:cNvSpPr/>
              <p:nvPr/>
            </p:nvSpPr>
            <p:spPr>
              <a:xfrm flipV="1">
                <a:off x="4868865" y="3946522"/>
                <a:ext cx="57146" cy="209553"/>
              </a:xfrm>
              <a:prstGeom prst="blockArc">
                <a:avLst>
                  <a:gd name="adj1" fmla="val 12365391"/>
                  <a:gd name="adj2" fmla="val 20876443"/>
                  <a:gd name="adj3" fmla="val 0"/>
                </a:avLst>
              </a:prstGeom>
              <a:ln w="2857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Block Arc 38">
                <a:extLst>
                  <a:ext uri="{FF2B5EF4-FFF2-40B4-BE49-F238E27FC236}">
                    <a16:creationId xmlns:a16="http://schemas.microsoft.com/office/drawing/2014/main" id="{C8B5600A-2C49-58DB-4F0D-40B5621B3CD6}"/>
                  </a:ext>
                </a:extLst>
              </p:cNvPr>
              <p:cNvSpPr/>
              <p:nvPr/>
            </p:nvSpPr>
            <p:spPr>
              <a:xfrm>
                <a:off x="4864104" y="3797300"/>
                <a:ext cx="306387" cy="531810"/>
              </a:xfrm>
              <a:prstGeom prst="blockArc">
                <a:avLst>
                  <a:gd name="adj1" fmla="val 10766956"/>
                  <a:gd name="adj2" fmla="val 21357026"/>
                  <a:gd name="adj3" fmla="val 3572"/>
                </a:avLst>
              </a:prstGeom>
              <a:ln w="2857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Block Arc 39">
                <a:extLst>
                  <a:ext uri="{FF2B5EF4-FFF2-40B4-BE49-F238E27FC236}">
                    <a16:creationId xmlns:a16="http://schemas.microsoft.com/office/drawing/2014/main" id="{3860DA83-A57B-64A0-3BF7-C5321BAA7C8A}"/>
                  </a:ext>
                </a:extLst>
              </p:cNvPr>
              <p:cNvSpPr/>
              <p:nvPr/>
            </p:nvSpPr>
            <p:spPr>
              <a:xfrm>
                <a:off x="5105409" y="3797300"/>
                <a:ext cx="306387" cy="531810"/>
              </a:xfrm>
              <a:prstGeom prst="blockArc">
                <a:avLst>
                  <a:gd name="adj1" fmla="val 10766956"/>
                  <a:gd name="adj2" fmla="val 21357026"/>
                  <a:gd name="adj3" fmla="val 3572"/>
                </a:avLst>
              </a:prstGeom>
              <a:ln w="2857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8F5CE461-FEA8-C54D-E518-6DB2C4263E9B}"/>
                  </a:ext>
                </a:extLst>
              </p:cNvPr>
              <p:cNvSpPr/>
              <p:nvPr/>
            </p:nvSpPr>
            <p:spPr>
              <a:xfrm flipV="1">
                <a:off x="5108585" y="3958428"/>
                <a:ext cx="57146" cy="209553"/>
              </a:xfrm>
              <a:prstGeom prst="blockArc">
                <a:avLst>
                  <a:gd name="adj1" fmla="val 12365391"/>
                  <a:gd name="adj2" fmla="val 20876443"/>
                  <a:gd name="adj3" fmla="val 0"/>
                </a:avLst>
              </a:prstGeom>
              <a:ln w="2857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Block Arc 41">
                <a:extLst>
                  <a:ext uri="{FF2B5EF4-FFF2-40B4-BE49-F238E27FC236}">
                    <a16:creationId xmlns:a16="http://schemas.microsoft.com/office/drawing/2014/main" id="{ECA76A2A-7A4E-AB29-C5BC-0B2474DA21B3}"/>
                  </a:ext>
                </a:extLst>
              </p:cNvPr>
              <p:cNvSpPr/>
              <p:nvPr/>
            </p:nvSpPr>
            <p:spPr>
              <a:xfrm>
                <a:off x="5348308" y="3794110"/>
                <a:ext cx="306387" cy="531810"/>
              </a:xfrm>
              <a:prstGeom prst="blockArc">
                <a:avLst>
                  <a:gd name="adj1" fmla="val 10766956"/>
                  <a:gd name="adj2" fmla="val 21357026"/>
                  <a:gd name="adj3" fmla="val 3572"/>
                </a:avLst>
              </a:prstGeom>
              <a:ln w="2857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Block Arc 42">
                <a:extLst>
                  <a:ext uri="{FF2B5EF4-FFF2-40B4-BE49-F238E27FC236}">
                    <a16:creationId xmlns:a16="http://schemas.microsoft.com/office/drawing/2014/main" id="{6B67E111-D4C2-6833-7C1E-8304DB201FF1}"/>
                  </a:ext>
                </a:extLst>
              </p:cNvPr>
              <p:cNvSpPr/>
              <p:nvPr/>
            </p:nvSpPr>
            <p:spPr>
              <a:xfrm flipV="1">
                <a:off x="5351484" y="3955238"/>
                <a:ext cx="57146" cy="209553"/>
              </a:xfrm>
              <a:prstGeom prst="blockArc">
                <a:avLst>
                  <a:gd name="adj1" fmla="val 12365391"/>
                  <a:gd name="adj2" fmla="val 20876443"/>
                  <a:gd name="adj3" fmla="val 0"/>
                </a:avLst>
              </a:prstGeom>
              <a:ln w="2857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01B7DD7-C676-0063-4206-E04E7F39AB20}"/>
                </a:ext>
              </a:extLst>
            </p:cNvPr>
            <p:cNvCxnSpPr>
              <a:cxnSpLocks/>
              <a:stCxn id="37" idx="0"/>
            </p:cNvCxnSpPr>
            <p:nvPr/>
          </p:nvCxnSpPr>
          <p:spPr>
            <a:xfrm flipH="1">
              <a:off x="8651693" y="2692635"/>
              <a:ext cx="0" cy="50653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602E80-0389-CDD8-A52E-F07A06A518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66638" y="1292008"/>
              <a:ext cx="0" cy="676801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FED3D2EB-7492-039E-0508-E312D045A898}"/>
                </a:ext>
              </a:extLst>
            </p:cNvPr>
            <p:cNvSpPr/>
            <p:nvPr/>
          </p:nvSpPr>
          <p:spPr>
            <a:xfrm rot="10800000" flipH="1" flipV="1">
              <a:off x="8572867" y="1496745"/>
              <a:ext cx="193532" cy="208802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3CF0DB18-A0AE-B862-933E-36193BE4F20B}"/>
                </a:ext>
              </a:extLst>
            </p:cNvPr>
            <p:cNvSpPr/>
            <p:nvPr/>
          </p:nvSpPr>
          <p:spPr>
            <a:xfrm rot="10800000" flipH="1" flipV="1">
              <a:off x="8558098" y="2810733"/>
              <a:ext cx="193532" cy="208802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784EE7AB-34FC-DED5-ADDF-098423E2DFCA}"/>
                </a:ext>
              </a:extLst>
            </p:cNvPr>
            <p:cNvSpPr/>
            <p:nvPr/>
          </p:nvSpPr>
          <p:spPr>
            <a:xfrm rot="16200000">
              <a:off x="9235260" y="3095835"/>
              <a:ext cx="181735" cy="222356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D932A03-DF26-9513-3138-8A622B9DB314}"/>
                </a:ext>
              </a:extLst>
            </p:cNvPr>
            <p:cNvSpPr txBox="1"/>
            <p:nvPr/>
          </p:nvSpPr>
          <p:spPr>
            <a:xfrm rot="5400000" flipH="1">
              <a:off x="8080257" y="1988938"/>
              <a:ext cx="185582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/>
                <a:t>Secondary</a:t>
              </a:r>
            </a:p>
            <a:p>
              <a:pPr algn="ctr"/>
              <a:r>
                <a:rPr lang="en-US" b="1"/>
                <a:t> coil</a:t>
              </a:r>
              <a:endParaRPr lang="en-US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731B8A0-7145-D35D-D5BB-B8C14DC4822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49244" y="1297861"/>
              <a:ext cx="1" cy="192150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110CBC0-A960-F87F-8258-28552FCA5C2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35455" y="1315541"/>
              <a:ext cx="1" cy="192150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AA10690-EFE4-00F9-3347-39CE3644FEE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321203" y="1313983"/>
              <a:ext cx="1" cy="192150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Isosceles Triangle 35">
              <a:extLst>
                <a:ext uri="{FF2B5EF4-FFF2-40B4-BE49-F238E27FC236}">
                  <a16:creationId xmlns:a16="http://schemas.microsoft.com/office/drawing/2014/main" id="{12FBDEB1-94A3-0830-4C74-2DA2D5BDF32C}"/>
                </a:ext>
              </a:extLst>
            </p:cNvPr>
            <p:cNvSpPr/>
            <p:nvPr/>
          </p:nvSpPr>
          <p:spPr>
            <a:xfrm flipV="1">
              <a:off x="10352478" y="2137869"/>
              <a:ext cx="193532" cy="208802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4" name="Content Placeholder 53" descr="A metal ring with wires and a rubber band&#10;&#10;Description automatically generated with medium confidence">
            <a:extLst>
              <a:ext uri="{FF2B5EF4-FFF2-40B4-BE49-F238E27FC236}">
                <a16:creationId xmlns:a16="http://schemas.microsoft.com/office/drawing/2014/main" id="{E2AF3EFF-8C00-030E-EDB5-B6D6667CEB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9" t="10174" r="8622" b="16175"/>
          <a:stretch/>
        </p:blipFill>
        <p:spPr>
          <a:xfrm>
            <a:off x="291672" y="1986929"/>
            <a:ext cx="3997726" cy="4764386"/>
          </a:xfrm>
        </p:spPr>
      </p:pic>
      <p:pic>
        <p:nvPicPr>
          <p:cNvPr id="56" name="Picture 55" descr="A round metal container with wires&#10;&#10;Description automatically generated">
            <a:extLst>
              <a:ext uri="{FF2B5EF4-FFF2-40B4-BE49-F238E27FC236}">
                <a16:creationId xmlns:a16="http://schemas.microsoft.com/office/drawing/2014/main" id="{492A773C-D861-5FB0-958A-B18FA108C7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30"/>
          <a:stretch/>
        </p:blipFill>
        <p:spPr>
          <a:xfrm>
            <a:off x="4358384" y="2921955"/>
            <a:ext cx="3454272" cy="3829360"/>
          </a:xfrm>
          <a:prstGeom prst="rect">
            <a:avLst/>
          </a:prstGeom>
        </p:spPr>
      </p:pic>
      <p:pic>
        <p:nvPicPr>
          <p:cNvPr id="60" name="Picture 59" descr="A room with a computer and equipment&#10;&#10;Description automatically generated with medium confidence">
            <a:extLst>
              <a:ext uri="{FF2B5EF4-FFF2-40B4-BE49-F238E27FC236}">
                <a16:creationId xmlns:a16="http://schemas.microsoft.com/office/drawing/2014/main" id="{02D8EF34-F7CC-861C-95C3-617C478DE2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617" y="3363276"/>
            <a:ext cx="4336283" cy="326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7582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21A56-05B6-A2C5-10ED-808EFF79F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280" y="0"/>
            <a:ext cx="9948221" cy="737402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Quench protection of BOPF-5 sections DW magnet</a:t>
            </a:r>
          </a:p>
        </p:txBody>
      </p:sp>
      <p:pic>
        <p:nvPicPr>
          <p:cNvPr id="7" name="Picture 6" descr="Diagram, schematic&#10;&#10;AI-generated content may be incorrect.">
            <a:extLst>
              <a:ext uri="{FF2B5EF4-FFF2-40B4-BE49-F238E27FC236}">
                <a16:creationId xmlns:a16="http://schemas.microsoft.com/office/drawing/2014/main" id="{062C79EB-623D-F3BF-5DBB-DA5D425548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15" y="727394"/>
            <a:ext cx="4927683" cy="60745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0EBC94D-49A5-7A62-E6B0-417C6C921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1418" y="532996"/>
            <a:ext cx="5055367" cy="61687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5A0E09-AC12-CDA1-5FE0-170F1392C420}"/>
              </a:ext>
            </a:extLst>
          </p:cNvPr>
          <p:cNvSpPr txBox="1"/>
          <p:nvPr/>
        </p:nvSpPr>
        <p:spPr>
          <a:xfrm>
            <a:off x="11715750" y="633241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787332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DB507-D9F5-DF94-C8A5-67315B233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6A491-B155-8D2C-ED13-5984FBB151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Upgraded facility successfully tested Hybrid and HTS magnets</a:t>
            </a:r>
          </a:p>
          <a:p>
            <a:r>
              <a:rPr lang="en-US" dirty="0"/>
              <a:t>Upgrades for direct wind magnets in progress</a:t>
            </a:r>
          </a:p>
          <a:p>
            <a:r>
              <a:rPr lang="en-US" dirty="0"/>
              <a:t>Temp control on sample e.g. GA</a:t>
            </a:r>
          </a:p>
          <a:p>
            <a:r>
              <a:rPr lang="en-US" dirty="0"/>
              <a:t>AC loss </a:t>
            </a:r>
            <a:r>
              <a:rPr lang="en-US" dirty="0" err="1"/>
              <a:t>calorinetery</a:t>
            </a:r>
            <a:r>
              <a:rPr lang="en-US" dirty="0"/>
              <a:t> for Fusion Cable e.g. CFS</a:t>
            </a:r>
          </a:p>
          <a:p>
            <a:r>
              <a:rPr lang="en-US" dirty="0"/>
              <a:t>Multiple section discharge.</a:t>
            </a:r>
          </a:p>
          <a:p>
            <a:r>
              <a:rPr lang="en-US" dirty="0"/>
              <a:t>Upgrades to </a:t>
            </a:r>
            <a:r>
              <a:rPr lang="en-US" dirty="0" err="1"/>
              <a:t>cryo</a:t>
            </a:r>
            <a:r>
              <a:rPr lang="en-US" dirty="0"/>
              <a:t> facility Tot capacity up to 420l/hr.</a:t>
            </a:r>
          </a:p>
          <a:p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8664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B6A93-2C14-2C4E-D915-49874F2A0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76280"/>
            <a:ext cx="11049000" cy="660111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BNL’s unique facility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30615-2CB4-0E7B-8EC0-39AD0C47A2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257" y="1105189"/>
            <a:ext cx="8057223" cy="4753428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Magnet Division at BNL has been testing superconducting magnets for many decades.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Three Horizontal test bay: 10kA PS and IGBT energy extraction switch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Five vertical test dewars with 30kA PS and 24kA IGBT energy extraction switch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Assortment of other power supplies ranging from 8.5kA to bipolar 650A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30 ton crane with hook height of 8m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Cryo</a:t>
            </a:r>
            <a:r>
              <a:rPr lang="en-US" sz="2800" dirty="0"/>
              <a:t> plant with He liquefaction capacity around 440l/</a:t>
            </a:r>
            <a:r>
              <a:rPr lang="en-US" dirty="0" err="1"/>
              <a:t>h</a:t>
            </a:r>
            <a:r>
              <a:rPr lang="en-US" sz="2800" dirty="0" err="1"/>
              <a:t>r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Vacuum pumps for 1.8K operation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1EBDE-6D4D-D841-FA54-6E0B09993E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 sz="1000" dirty="0"/>
          </a:p>
        </p:txBody>
      </p:sp>
      <p:pic>
        <p:nvPicPr>
          <p:cNvPr id="8" name="Picture 7" descr="A person working in a factory&#10;&#10;AI-generated content may be incorrect.">
            <a:extLst>
              <a:ext uri="{FF2B5EF4-FFF2-40B4-BE49-F238E27FC236}">
                <a16:creationId xmlns:a16="http://schemas.microsoft.com/office/drawing/2014/main" id="{9D60A96C-6002-354E-8EE1-835E854A76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480" y="1105188"/>
            <a:ext cx="3565072" cy="47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308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856681C-04FD-99FE-ED25-5C7A53532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8" y="1444165"/>
            <a:ext cx="11676129" cy="357728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2617635-2C30-2EB1-4993-067C37A64DAA}"/>
              </a:ext>
            </a:extLst>
          </p:cNvPr>
          <p:cNvSpPr txBox="1"/>
          <p:nvPr/>
        </p:nvSpPr>
        <p:spPr>
          <a:xfrm>
            <a:off x="3611506" y="376072"/>
            <a:ext cx="4738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BNL SC Magnet Test Facility</a:t>
            </a:r>
          </a:p>
        </p:txBody>
      </p:sp>
    </p:spTree>
    <p:extLst>
      <p:ext uri="{BB962C8B-B14F-4D97-AF65-F5344CB8AC3E}">
        <p14:creationId xmlns:p14="http://schemas.microsoft.com/office/powerpoint/2010/main" val="3272369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13AC84-CEA4-39C0-D3E7-EB174E0E3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Hybrid Magnet Test : Physics Motivation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732724E-A47F-78D7-8CC7-948DB17D28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2608474"/>
              </p:ext>
            </p:extLst>
          </p:nvPr>
        </p:nvGraphicFramePr>
        <p:xfrm>
          <a:off x="571500" y="1825625"/>
          <a:ext cx="11049000" cy="4206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9039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7CEBE-EACB-DD65-36DD-C3BC476C8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077" y="1"/>
            <a:ext cx="11049000" cy="1043492"/>
          </a:xfrm>
        </p:spPr>
        <p:txBody>
          <a:bodyPr>
            <a:normAutofit/>
          </a:bodyPr>
          <a:lstStyle/>
          <a:p>
            <a:r>
              <a:rPr lang="en-US" sz="3600" dirty="0"/>
              <a:t>Hybrid Power and Quench Protection Circuits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B3DB3677-83C4-ED3C-5C2B-23963AED1864}"/>
              </a:ext>
            </a:extLst>
          </p:cNvPr>
          <p:cNvSpPr txBox="1"/>
          <p:nvPr/>
        </p:nvSpPr>
        <p:spPr>
          <a:xfrm>
            <a:off x="7164593" y="1542029"/>
            <a:ext cx="468863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/>
              <a:t>Key Features: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Manage complex energy interaction of two magnet systems, their independent powering circuits, standalone quench detectors, and data loggers.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Precise quench detection and energy extraction  timing sequence to protect both magnets.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FPGA based QD and IGBT switches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120 channels of isolated fast and slow data</a:t>
            </a:r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817CBBA0-19AC-282E-256F-81679F042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717" y="1057937"/>
            <a:ext cx="5933452" cy="531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40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B4DA4E7D-D329-E0B5-0673-5753F1A35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8" y="232488"/>
            <a:ext cx="11018072" cy="904277"/>
          </a:xfrm>
        </p:spPr>
        <p:txBody>
          <a:bodyPr>
            <a:normAutofit/>
          </a:bodyPr>
          <a:lstStyle/>
          <a:p>
            <a:r>
              <a:rPr lang="en-US" sz="3600" dirty="0"/>
              <a:t>10T common coil test setup for background field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1EA7C45-3828-A01A-C57E-111DB59C7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62EA701-4149-4190-9DD1-136C7235907B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238640-9CF5-B3D3-A6DA-FA5F52178EC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4" t="16086" r="21309" b="1374"/>
          <a:stretch/>
        </p:blipFill>
        <p:spPr>
          <a:xfrm rot="5400000">
            <a:off x="479289" y="2664139"/>
            <a:ext cx="3299958" cy="3299958"/>
          </a:xfrm>
          <a:prstGeom prst="rect">
            <a:avLst/>
          </a:prstGeom>
          <a:solidFill>
            <a:srgbClr val="FFFF00"/>
          </a:solidFill>
        </p:spPr>
      </p:pic>
      <p:pic>
        <p:nvPicPr>
          <p:cNvPr id="8" name="Picture 2" descr="C:\FCC\usmdp2017\IMG_20161014_105101811_HDR.jpg">
            <a:extLst>
              <a:ext uri="{FF2B5EF4-FFF2-40B4-BE49-F238E27FC236}">
                <a16:creationId xmlns:a16="http://schemas.microsoft.com/office/drawing/2014/main" id="{1B5F48FE-2973-4A6A-8A85-2CDF244151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5" b="26181"/>
          <a:stretch/>
        </p:blipFill>
        <p:spPr bwMode="auto">
          <a:xfrm>
            <a:off x="4354598" y="2651352"/>
            <a:ext cx="3814616" cy="329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B1D0661-AF1D-CB03-E27D-1B2C5D95C7F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49" t="4348" r="2173" b="4348"/>
          <a:stretch/>
        </p:blipFill>
        <p:spPr>
          <a:xfrm rot="5400000">
            <a:off x="8717873" y="2558454"/>
            <a:ext cx="3405642" cy="340564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58C061-011D-2BAE-5E8F-A482690A6A90}"/>
              </a:ext>
            </a:extLst>
          </p:cNvPr>
          <p:cNvSpPr txBox="1"/>
          <p:nvPr/>
        </p:nvSpPr>
        <p:spPr>
          <a:xfrm>
            <a:off x="5127172" y="1539796"/>
            <a:ext cx="2962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Test space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5AC12D0-D376-1145-6BF1-12A86A2E02CF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2242457" y="2124571"/>
            <a:ext cx="4365850" cy="191818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12E847D-029F-D84E-8506-F6FCC5F5546B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6608307" y="2124571"/>
            <a:ext cx="3047322" cy="156568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E2FD7E8-8FEF-7806-3FC4-C2123CE6243D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5988729" y="2124571"/>
            <a:ext cx="619578" cy="191818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039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8B358-8614-4060-F3B6-14F03F731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Common coil test facility (II)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AD2B8BEC-1F93-4F9C-51D6-0962142F9C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62EA701-4149-4190-9DD1-136C7235907B}" type="slidenum">
              <a:rPr lang="en-US" smtClean="0"/>
              <a:t>8</a:t>
            </a:fld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2F396C0-0EA8-1EFD-682E-6B8965DF1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599" y="3008971"/>
            <a:ext cx="6225078" cy="381232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900FB05-CA4D-ADFA-02C2-E87B26CAF8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9755" y="1996165"/>
            <a:ext cx="5206646" cy="474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754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B5500-31E9-6A3F-8F4A-9B2F65C74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 up (II)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8E58B1-79FB-DF40-BA8B-41E9F4AE31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62EA701-4149-4190-9DD1-136C7235907B}" type="slidenum">
              <a:rPr lang="en-US" smtClean="0"/>
              <a:t>9</a:t>
            </a:fld>
            <a:endParaRPr lang="en-US"/>
          </a:p>
        </p:txBody>
      </p:sp>
      <p:pic>
        <p:nvPicPr>
          <p:cNvPr id="4" name="Content Placeholder 3" descr="A picture containing tool, electrical wiring, engineering, machine&#10;&#10;Description automatically generated">
            <a:extLst>
              <a:ext uri="{FF2B5EF4-FFF2-40B4-BE49-F238E27FC236}">
                <a16:creationId xmlns:a16="http://schemas.microsoft.com/office/drawing/2014/main" id="{3D24FA4B-E88C-8AF3-CD75-E17DDA6F4C4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9" t="10242" r="31226" b="23030"/>
          <a:stretch/>
        </p:blipFill>
        <p:spPr>
          <a:xfrm>
            <a:off x="75703" y="1811062"/>
            <a:ext cx="1936494" cy="43513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26B354-01E7-20D8-2B0C-7F4FDF8F45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0251"/>
          <a:stretch/>
        </p:blipFill>
        <p:spPr>
          <a:xfrm>
            <a:off x="2056384" y="2446345"/>
            <a:ext cx="3661222" cy="2933115"/>
          </a:xfrm>
          <a:prstGeom prst="rect">
            <a:avLst/>
          </a:prstGeom>
        </p:spPr>
      </p:pic>
      <p:pic>
        <p:nvPicPr>
          <p:cNvPr id="6" name="Picture 5" descr="A picture containing engineering, steel, industry, machine&#10;&#10;Description automatically generated">
            <a:extLst>
              <a:ext uri="{FF2B5EF4-FFF2-40B4-BE49-F238E27FC236}">
                <a16:creationId xmlns:a16="http://schemas.microsoft.com/office/drawing/2014/main" id="{EF999F37-D00C-335A-5EA7-48228D4F48F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" t="26303" r="30417" b="15273"/>
          <a:stretch/>
        </p:blipFill>
        <p:spPr>
          <a:xfrm>
            <a:off x="8702195" y="2062154"/>
            <a:ext cx="3453938" cy="4006734"/>
          </a:xfrm>
          <a:prstGeom prst="rect">
            <a:avLst/>
          </a:prstGeom>
        </p:spPr>
      </p:pic>
      <p:pic>
        <p:nvPicPr>
          <p:cNvPr id="7" name="Picture 6" descr="A picture containing engineering, steel, pipe, machine&#10;&#10;Description automatically generated">
            <a:extLst>
              <a:ext uri="{FF2B5EF4-FFF2-40B4-BE49-F238E27FC236}">
                <a16:creationId xmlns:a16="http://schemas.microsoft.com/office/drawing/2014/main" id="{A3B5638B-F5F5-1371-27E0-30D07B6722F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99" b="6920"/>
          <a:stretch/>
        </p:blipFill>
        <p:spPr>
          <a:xfrm>
            <a:off x="5761793" y="1717599"/>
            <a:ext cx="2909684" cy="46958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4C54D0-D03C-6471-5291-5F93BF9C52FF}"/>
              </a:ext>
            </a:extLst>
          </p:cNvPr>
          <p:cNvSpPr txBox="1"/>
          <p:nvPr/>
        </p:nvSpPr>
        <p:spPr>
          <a:xfrm>
            <a:off x="440871" y="1372921"/>
            <a:ext cx="1069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Test Coil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21ACE2-7DD9-B31E-13D0-879CD9623E51}"/>
              </a:ext>
            </a:extLst>
          </p:cNvPr>
          <p:cNvSpPr txBox="1"/>
          <p:nvPr/>
        </p:nvSpPr>
        <p:spPr>
          <a:xfrm>
            <a:off x="2383187" y="2025450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Inserted in rectangular space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57E144-2A13-0871-2F8C-FDE4FDE82403}"/>
              </a:ext>
            </a:extLst>
          </p:cNvPr>
          <p:cNvSpPr txBox="1"/>
          <p:nvPr/>
        </p:nvSpPr>
        <p:spPr>
          <a:xfrm>
            <a:off x="5910944" y="1153886"/>
            <a:ext cx="2791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Connected to superconducting leads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427A0A-EC44-8437-79F8-C13C2DF39650}"/>
              </a:ext>
            </a:extLst>
          </p:cNvPr>
          <p:cNvSpPr txBox="1"/>
          <p:nvPr/>
        </p:nvSpPr>
        <p:spPr>
          <a:xfrm>
            <a:off x="9309435" y="1673404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Connected to busbars</a:t>
            </a:r>
          </a:p>
        </p:txBody>
      </p:sp>
    </p:spTree>
    <p:extLst>
      <p:ext uri="{BB962C8B-B14F-4D97-AF65-F5344CB8AC3E}">
        <p14:creationId xmlns:p14="http://schemas.microsoft.com/office/powerpoint/2010/main" val="3024007545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9" id="{EA740E63-8231-234F-9059-7F6E415520C6}" vid="{315AC291-A142-F24B-B412-7E021522D55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AST PPT Template</Template>
  <TotalTime>1527</TotalTime>
  <Words>1046</Words>
  <Application>Microsoft Office PowerPoint</Application>
  <PresentationFormat>Widescreen</PresentationFormat>
  <Paragraphs>193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Cambria Math</vt:lpstr>
      <vt:lpstr>Symbol</vt:lpstr>
      <vt:lpstr>BNL</vt:lpstr>
      <vt:lpstr>BNL test facility upgrade  for hybrid magnet testing</vt:lpstr>
      <vt:lpstr>Outline</vt:lpstr>
      <vt:lpstr>BNL’s unique facility</vt:lpstr>
      <vt:lpstr>PowerPoint Presentation</vt:lpstr>
      <vt:lpstr>Hybrid Magnet Test : Physics Motivation</vt:lpstr>
      <vt:lpstr>Hybrid Power and Quench Protection Circuits</vt:lpstr>
      <vt:lpstr>10T common coil test setup for background field</vt:lpstr>
      <vt:lpstr>Common coil test facility (II)</vt:lpstr>
      <vt:lpstr>Set up (II)</vt:lpstr>
      <vt:lpstr>Some Examples</vt:lpstr>
      <vt:lpstr>MDP Corc test</vt:lpstr>
      <vt:lpstr>MDP CORC sample and set up</vt:lpstr>
      <vt:lpstr>Test Summary and Perspectives</vt:lpstr>
      <vt:lpstr>Some Examples</vt:lpstr>
      <vt:lpstr>Motivation</vt:lpstr>
      <vt:lpstr>Set up (I)</vt:lpstr>
      <vt:lpstr>Main Results</vt:lpstr>
      <vt:lpstr>Test Summary and Perspectives</vt:lpstr>
      <vt:lpstr>PowerPoint Presentation</vt:lpstr>
      <vt:lpstr>Cryo Quench Detection and other upgrades</vt:lpstr>
      <vt:lpstr>PowerPoint Presentation</vt:lpstr>
      <vt:lpstr>Cryogenic test setup</vt:lpstr>
      <vt:lpstr>Case for prototype transformer</vt:lpstr>
      <vt:lpstr>Winding</vt:lpstr>
      <vt:lpstr>77 K test set up</vt:lpstr>
      <vt:lpstr>Quench protection of BOPF-5 sections DW magnet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Kumar, Mithlesh</dc:creator>
  <cp:lastModifiedBy>Joshi, Piyush</cp:lastModifiedBy>
  <cp:revision>6</cp:revision>
  <dcterms:created xsi:type="dcterms:W3CDTF">2025-03-28T17:34:11Z</dcterms:created>
  <dcterms:modified xsi:type="dcterms:W3CDTF">2025-03-31T11:41:30Z</dcterms:modified>
</cp:coreProperties>
</file>