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5"/>
  </p:notesMasterIdLst>
  <p:sldIdLst>
    <p:sldId id="256" r:id="rId2"/>
    <p:sldId id="338" r:id="rId3"/>
    <p:sldId id="257" r:id="rId4"/>
    <p:sldId id="267" r:id="rId5"/>
    <p:sldId id="259" r:id="rId6"/>
    <p:sldId id="260" r:id="rId7"/>
    <p:sldId id="270" r:id="rId8"/>
    <p:sldId id="344" r:id="rId9"/>
    <p:sldId id="345" r:id="rId10"/>
    <p:sldId id="335" r:id="rId11"/>
    <p:sldId id="272" r:id="rId12"/>
    <p:sldId id="263" r:id="rId13"/>
    <p:sldId id="334" r:id="rId14"/>
    <p:sldId id="332" r:id="rId15"/>
    <p:sldId id="341" r:id="rId16"/>
    <p:sldId id="264" r:id="rId17"/>
    <p:sldId id="337" r:id="rId18"/>
    <p:sldId id="262" r:id="rId19"/>
    <p:sldId id="258" r:id="rId20"/>
    <p:sldId id="326" r:id="rId21"/>
    <p:sldId id="261" r:id="rId22"/>
    <p:sldId id="327" r:id="rId23"/>
    <p:sldId id="336" r:id="rId24"/>
    <p:sldId id="271" r:id="rId25"/>
    <p:sldId id="306" r:id="rId26"/>
    <p:sldId id="324" r:id="rId27"/>
    <p:sldId id="317" r:id="rId28"/>
    <p:sldId id="339" r:id="rId29"/>
    <p:sldId id="342" r:id="rId30"/>
    <p:sldId id="265" r:id="rId31"/>
    <p:sldId id="343" r:id="rId32"/>
    <p:sldId id="340" r:id="rId33"/>
    <p:sldId id="268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84" autoAdjust="0"/>
    <p:restoredTop sz="94660"/>
  </p:normalViewPr>
  <p:slideViewPr>
    <p:cSldViewPr snapToGrid="0">
      <p:cViewPr varScale="1">
        <p:scale>
          <a:sx n="78" d="100"/>
          <a:sy n="78" d="100"/>
        </p:scale>
        <p:origin x="946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597253-6B56-4C03-B2D0-C5DC4D3F495C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54D454-7AED-49DA-85AB-3154E98354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179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5292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4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55319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37078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977739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1132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760160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2209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384650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125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1059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23153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2725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748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8673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457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489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8948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9959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5986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26/03/2025</a:t>
            </a:r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2590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26/03/2025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87976A3C-8822-4C97-8C8D-4DF03F632B63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F. Mangiarotti | SM18 magnet test infrastructure upgrades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32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71305/" TargetMode="External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agenda.infn.it/event/32061/contributions/189739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FF25381-2C49-8A5D-6749-D4D0931CCE3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SM18 magnet test infrastructure upgrades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B7B967AE-9FBF-3D3B-7843-CB37CB97EC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u="sng" dirty="0"/>
              <a:t>F. Mangiarotti</a:t>
            </a:r>
            <a:r>
              <a:rPr lang="en-US" dirty="0"/>
              <a:t>, G. Willering, J. Feuvrier and the TE-MSC-MQA team</a:t>
            </a:r>
          </a:p>
          <a:p>
            <a:r>
              <a:rPr lang="en-GB" b="0" dirty="0"/>
              <a:t>2025.03.31</a:t>
            </a:r>
          </a:p>
        </p:txBody>
      </p:sp>
    </p:spTree>
    <p:extLst>
      <p:ext uri="{BB962C8B-B14F-4D97-AF65-F5344CB8AC3E}">
        <p14:creationId xmlns:p14="http://schemas.microsoft.com/office/powerpoint/2010/main" val="3759722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machine with many pipes&#10;&#10;AI-generated content may be incorrect.">
            <a:extLst>
              <a:ext uri="{FF2B5EF4-FFF2-40B4-BE49-F238E27FC236}">
                <a16:creationId xmlns:a16="http://schemas.microsoft.com/office/drawing/2014/main" id="{87E2E35B-05EC-E13F-B114-086FC8EB781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4" b="25276"/>
          <a:stretch/>
        </p:blipFill>
        <p:spPr>
          <a:xfrm>
            <a:off x="0" y="-92598"/>
            <a:ext cx="12192000" cy="64008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DC9B36A-CFC8-46DE-8DFD-1FD841806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gas bath in HFM cryostat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CD6F65-FF72-D02F-4E9B-997E5ED177E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Already operational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66DDD-07EA-976A-3E74-FEC1A9E9A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C58E31-0DC6-A68A-1DDA-FD06BF0C0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3219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DBEF91-B222-407A-046E-546934F751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1C251DC-F70B-AEA6-4672-2B29C5B47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gas bath in HFM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388D97-DE21-D153-9EE8-32919972CC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510D13-9B19-E9C5-D461-E701B25C1E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11</a:t>
            </a:fld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D3D6E6-AD88-9C83-BEAB-2E0DFD8CD1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86477" y="1592263"/>
            <a:ext cx="3697536" cy="4608512"/>
          </a:xfrm>
        </p:spPr>
        <p:txBody>
          <a:bodyPr/>
          <a:lstStyle/>
          <a:p>
            <a:r>
              <a:rPr lang="en-US" dirty="0"/>
              <a:t>Cool down, warm up: standard process</a:t>
            </a:r>
          </a:p>
          <a:p>
            <a:r>
              <a:rPr lang="en-US" dirty="0"/>
              <a:t>Operation: empty cryostat and warm up with 20-30 K helium gas flow through the magnet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C63FA23-78BD-3FF7-8D06-28816EE41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07987" y="906464"/>
            <a:ext cx="6718866" cy="3848416"/>
          </a:xfrm>
          <a:prstGeom prst="rect">
            <a:avLst/>
          </a:prstGeom>
          <a:noFill/>
        </p:spPr>
      </p:pic>
      <p:pic>
        <p:nvPicPr>
          <p:cNvPr id="19" name="Picture 18" descr="A circular object with a circle in the middle&#10;&#10;Description automatically generated with medium confidence">
            <a:extLst>
              <a:ext uri="{FF2B5EF4-FFF2-40B4-BE49-F238E27FC236}">
                <a16:creationId xmlns:a16="http://schemas.microsoft.com/office/drawing/2014/main" id="{5A5FAA98-57FD-5C8E-B557-38E3E0323DD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1" t="18611" b="15695"/>
          <a:stretch/>
        </p:blipFill>
        <p:spPr>
          <a:xfrm>
            <a:off x="6553512" y="4039268"/>
            <a:ext cx="5230501" cy="216150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EC1264A-289A-B7D3-A952-73D978BB8D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96424" y="5249149"/>
            <a:ext cx="3217545" cy="1358406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8F5B16D-F4A6-49BA-B7AE-6BCB872466D6}"/>
              </a:ext>
            </a:extLst>
          </p:cNvPr>
          <p:cNvSpPr txBox="1"/>
          <p:nvPr/>
        </p:nvSpPr>
        <p:spPr>
          <a:xfrm>
            <a:off x="331282" y="5535911"/>
            <a:ext cx="238526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Aluminum cooling layer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27FF4EC-6057-1993-390A-53EC44005881}"/>
              </a:ext>
            </a:extLst>
          </p:cNvPr>
          <p:cNvSpPr txBox="1"/>
          <p:nvPr/>
        </p:nvSpPr>
        <p:spPr>
          <a:xfrm>
            <a:off x="1705840" y="5110649"/>
            <a:ext cx="128240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Cooling pipe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77C8289-86DB-4EBF-3B72-C35411F07AA3}"/>
              </a:ext>
            </a:extLst>
          </p:cNvPr>
          <p:cNvSpPr txBox="1"/>
          <p:nvPr/>
        </p:nvSpPr>
        <p:spPr>
          <a:xfrm>
            <a:off x="1192879" y="5894061"/>
            <a:ext cx="179536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MgB2 conductors</a:t>
            </a:r>
            <a:endParaRPr lang="en-GB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797088D-0AC9-7159-9592-6E338ADC0ED4}"/>
              </a:ext>
            </a:extLst>
          </p:cNvPr>
          <p:cNvCxnSpPr>
            <a:stCxn id="22" idx="3"/>
          </p:cNvCxnSpPr>
          <p:nvPr/>
        </p:nvCxnSpPr>
        <p:spPr>
          <a:xfrm>
            <a:off x="2988242" y="5249149"/>
            <a:ext cx="1019215" cy="3825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CC59853-4AA5-17B4-624A-B05F961D18C4}"/>
              </a:ext>
            </a:extLst>
          </p:cNvPr>
          <p:cNvCxnSpPr>
            <a:cxnSpLocks/>
            <a:stCxn id="21" idx="3"/>
          </p:cNvCxnSpPr>
          <p:nvPr/>
        </p:nvCxnSpPr>
        <p:spPr>
          <a:xfrm flipV="1">
            <a:off x="2716550" y="5668111"/>
            <a:ext cx="686608" cy="63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BFAD09A-DFF4-655B-1746-8A8C9E0C5C1F}"/>
              </a:ext>
            </a:extLst>
          </p:cNvPr>
          <p:cNvCxnSpPr>
            <a:cxnSpLocks/>
          </p:cNvCxnSpPr>
          <p:nvPr/>
        </p:nvCxnSpPr>
        <p:spPr>
          <a:xfrm flipV="1">
            <a:off x="3043196" y="5845067"/>
            <a:ext cx="550794" cy="26272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FC777EAA-33CB-406D-658E-5151DEBF5B7C}"/>
              </a:ext>
            </a:extLst>
          </p:cNvPr>
          <p:cNvCxnSpPr>
            <a:cxnSpLocks/>
          </p:cNvCxnSpPr>
          <p:nvPr/>
        </p:nvCxnSpPr>
        <p:spPr>
          <a:xfrm>
            <a:off x="9875520" y="3109448"/>
            <a:ext cx="1572653" cy="16722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0812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A machine in a factory&#10;&#10;AI-generated content may be incorrect.">
            <a:extLst>
              <a:ext uri="{FF2B5EF4-FFF2-40B4-BE49-F238E27FC236}">
                <a16:creationId xmlns:a16="http://schemas.microsoft.com/office/drawing/2014/main" id="{3BDA45F6-FF6F-15CB-7107-C3F5D12E8E4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8567" y="67881"/>
            <a:ext cx="4671754" cy="622900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D49F323-D381-EC96-6306-EADE7CD7D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gas bath in HFM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0659E6-D98D-67F5-3090-71DD88633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60981D-AC57-8C42-4317-D84E96549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12</a:t>
            </a:fld>
            <a:endParaRPr lang="en-GB"/>
          </a:p>
        </p:txBody>
      </p:sp>
      <p:pic>
        <p:nvPicPr>
          <p:cNvPr id="11" name="Picture 10" descr="A machine with copper pipes and white plastic&#10;&#10;AI-generated content may be incorrect.">
            <a:extLst>
              <a:ext uri="{FF2B5EF4-FFF2-40B4-BE49-F238E27FC236}">
                <a16:creationId xmlns:a16="http://schemas.microsoft.com/office/drawing/2014/main" id="{15B18D4A-B14E-CCE0-925C-420B13BDD1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2353378"/>
            <a:ext cx="5102267" cy="3826701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83CBCB6-2131-9376-2C46-BFC2EDE5C373}"/>
              </a:ext>
            </a:extLst>
          </p:cNvPr>
          <p:cNvSpPr txBox="1"/>
          <p:nvPr/>
        </p:nvSpPr>
        <p:spPr>
          <a:xfrm>
            <a:off x="5637475" y="1212709"/>
            <a:ext cx="171841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Magnet on insert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66B3CF-E428-DF88-F901-D207679D6C9D}"/>
              </a:ext>
            </a:extLst>
          </p:cNvPr>
          <p:cNvSpPr txBox="1"/>
          <p:nvPr/>
        </p:nvSpPr>
        <p:spPr>
          <a:xfrm>
            <a:off x="407987" y="2048480"/>
            <a:ext cx="552715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Current leads sub-cooled with additional Liquid helium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45757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C094B-0178-D5FD-8F8B-21B7174392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ADB6C5-0472-BC6B-947C-5E64EA85D6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Helium gas bath in HFM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494248-64B3-49EF-7962-5F5A4D33E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E2964D3-5C97-5AA0-823D-1F3D55357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13</a:t>
            </a:fld>
            <a:endParaRPr lang="en-GB"/>
          </a:p>
        </p:txBody>
      </p:sp>
      <p:pic>
        <p:nvPicPr>
          <p:cNvPr id="9" name="Picture 8" descr="A machine with many pipes&#10;&#10;AI-generated content may be incorrect.">
            <a:extLst>
              <a:ext uri="{FF2B5EF4-FFF2-40B4-BE49-F238E27FC236}">
                <a16:creationId xmlns:a16="http://schemas.microsoft.com/office/drawing/2014/main" id="{DE6F9467-27D1-AA4F-348B-9C2ACE8C70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7" y="1129795"/>
            <a:ext cx="6794766" cy="5096075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F4DFCF78-C1FE-784F-36E7-8365D554408F}"/>
              </a:ext>
            </a:extLst>
          </p:cNvPr>
          <p:cNvSpPr/>
          <p:nvPr/>
        </p:nvSpPr>
        <p:spPr>
          <a:xfrm rot="207869">
            <a:off x="1812897" y="2051437"/>
            <a:ext cx="946206" cy="2957885"/>
          </a:xfrm>
          <a:prstGeom prst="ellipse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733BE96-756E-B45F-ECA3-B61C1B987926}"/>
              </a:ext>
            </a:extLst>
          </p:cNvPr>
          <p:cNvSpPr/>
          <p:nvPr/>
        </p:nvSpPr>
        <p:spPr>
          <a:xfrm rot="21300669">
            <a:off x="4961613" y="2198889"/>
            <a:ext cx="764651" cy="2957885"/>
          </a:xfrm>
          <a:prstGeom prst="ellipse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1FE0525-8863-3B10-6C41-6AE3D0AB2DA1}"/>
              </a:ext>
            </a:extLst>
          </p:cNvPr>
          <p:cNvSpPr txBox="1"/>
          <p:nvPr/>
        </p:nvSpPr>
        <p:spPr>
          <a:xfrm>
            <a:off x="7362908" y="1162336"/>
            <a:ext cx="3951798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Gaseous helium circuit highlighted.</a:t>
            </a:r>
          </a:p>
          <a:p>
            <a:pPr algn="l"/>
            <a:endParaRPr lang="en-US" dirty="0"/>
          </a:p>
          <a:p>
            <a:pPr algn="l"/>
            <a:r>
              <a:rPr lang="en-GB" dirty="0"/>
              <a:t>Inlet (left) with a T for a temperature sensor for control.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Outlet (right) above the lambda plate.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The “empty” volume below the lambda plate is filled with helium gas, and at the bottom of the cryostat a little bit of liquid helium </a:t>
            </a:r>
          </a:p>
          <a:p>
            <a:pPr algn="l"/>
            <a:r>
              <a:rPr lang="en-GB" dirty="0">
                <a:sym typeface="Wingdings" panose="05000000000000000000" pitchFamily="2" charset="2"/>
              </a:rPr>
              <a:t> the gas flow is used to warm up the magnet to 20-30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69359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A31CF5-C475-A008-9F0B-9F0F0DCB1D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7EDBA06B-DEA2-291C-52AE-28091383CE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173"/>
          <a:stretch/>
        </p:blipFill>
        <p:spPr>
          <a:xfrm>
            <a:off x="3288029" y="0"/>
            <a:ext cx="8710489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FF8FFB3-71D6-B9E3-83BD-811ED7865BAD}"/>
              </a:ext>
            </a:extLst>
          </p:cNvPr>
          <p:cNvSpPr txBox="1"/>
          <p:nvPr/>
        </p:nvSpPr>
        <p:spPr>
          <a:xfrm>
            <a:off x="146586" y="2497509"/>
            <a:ext cx="22944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err="1"/>
              <a:t>Powering</a:t>
            </a:r>
            <a:r>
              <a:rPr lang="nl-NL" b="1" dirty="0"/>
              <a:t> at ~25 K</a:t>
            </a:r>
          </a:p>
          <a:p>
            <a:r>
              <a:rPr lang="nl-NL" b="1" dirty="0"/>
              <a:t>5 april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9996694-4607-BCC0-AFE8-5DA2BA381925}"/>
              </a:ext>
            </a:extLst>
          </p:cNvPr>
          <p:cNvSpPr txBox="1"/>
          <p:nvPr/>
        </p:nvSpPr>
        <p:spPr>
          <a:xfrm>
            <a:off x="146586" y="3139844"/>
            <a:ext cx="31414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 err="1"/>
              <a:t>Good</a:t>
            </a:r>
            <a:r>
              <a:rPr lang="nl-NL" sz="1600" dirty="0"/>
              <a:t> </a:t>
            </a:r>
            <a:r>
              <a:rPr lang="nl-NL" sz="1600" dirty="0" err="1"/>
              <a:t>efforts</a:t>
            </a:r>
            <a:r>
              <a:rPr lang="nl-NL" sz="1600" dirty="0"/>
              <a:t> </a:t>
            </a:r>
            <a:r>
              <a:rPr lang="nl-NL" sz="1600" dirty="0" err="1"/>
              <a:t>by</a:t>
            </a:r>
            <a:r>
              <a:rPr lang="nl-NL" sz="1600" dirty="0"/>
              <a:t> cryo </a:t>
            </a:r>
            <a:r>
              <a:rPr lang="nl-NL" sz="1600" dirty="0" err="1"/>
              <a:t>operation</a:t>
            </a:r>
            <a:r>
              <a:rPr lang="nl-NL" sz="1600" dirty="0"/>
              <a:t> for </a:t>
            </a:r>
            <a:r>
              <a:rPr lang="nl-NL" sz="1600" dirty="0" err="1"/>
              <a:t>stable</a:t>
            </a:r>
            <a:r>
              <a:rPr lang="nl-NL" sz="1600" dirty="0"/>
              <a:t> 25 K in the </a:t>
            </a:r>
            <a:r>
              <a:rPr lang="nl-NL" sz="1600" dirty="0" err="1"/>
              <a:t>coil</a:t>
            </a:r>
            <a:r>
              <a:rPr lang="nl-NL" sz="1600" dirty="0"/>
              <a:t> </a:t>
            </a:r>
            <a:r>
              <a:rPr lang="nl-NL" sz="1600" dirty="0" err="1"/>
              <a:t>and</a:t>
            </a:r>
            <a:r>
              <a:rPr lang="nl-NL" sz="1600" dirty="0"/>
              <a:t> control of leads </a:t>
            </a:r>
            <a:r>
              <a:rPr lang="nl-NL" sz="1600" dirty="0" err="1"/>
              <a:t>temperature</a:t>
            </a:r>
            <a:r>
              <a:rPr lang="nl-NL" sz="1600" dirty="0"/>
              <a:t> at ~20 K.  </a:t>
            </a:r>
          </a:p>
          <a:p>
            <a:r>
              <a:rPr lang="nl-NL" sz="1600" dirty="0" err="1"/>
              <a:t>Temperature</a:t>
            </a:r>
            <a:r>
              <a:rPr lang="nl-NL" sz="1600" dirty="0"/>
              <a:t> </a:t>
            </a:r>
            <a:r>
              <a:rPr lang="nl-NL" sz="1600" dirty="0" err="1"/>
              <a:t>measurement</a:t>
            </a:r>
            <a:r>
              <a:rPr lang="nl-NL" sz="1600" dirty="0"/>
              <a:t> in </a:t>
            </a:r>
            <a:r>
              <a:rPr lang="nl-NL" sz="1600" dirty="0" err="1"/>
              <a:t>coil</a:t>
            </a:r>
            <a:r>
              <a:rPr lang="nl-NL" sz="1600" dirty="0"/>
              <a:t> </a:t>
            </a:r>
            <a:r>
              <a:rPr lang="nl-NL" sz="1600" dirty="0" err="1"/>
              <a:t>also</a:t>
            </a:r>
            <a:r>
              <a:rPr lang="nl-NL" sz="1600" dirty="0"/>
              <a:t> </a:t>
            </a:r>
            <a:r>
              <a:rPr lang="nl-NL" sz="1600" dirty="0" err="1"/>
              <a:t>improved</a:t>
            </a:r>
            <a:r>
              <a:rPr lang="nl-NL" sz="1600" dirty="0"/>
              <a:t>.</a:t>
            </a:r>
            <a:endParaRPr lang="en-GB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D6C171A-D3E0-6800-3741-30FBEE19BD4A}"/>
              </a:ext>
            </a:extLst>
          </p:cNvPr>
          <p:cNvSpPr txBox="1"/>
          <p:nvPr/>
        </p:nvSpPr>
        <p:spPr>
          <a:xfrm rot="18160871">
            <a:off x="5212427" y="1137007"/>
            <a:ext cx="15288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/>
              <a:t>Temperature rise after fast current decay</a:t>
            </a:r>
            <a:endParaRPr lang="en-GB" sz="1200"/>
          </a:p>
        </p:txBody>
      </p:sp>
      <p:sp>
        <p:nvSpPr>
          <p:cNvPr id="14" name="Title 2">
            <a:extLst>
              <a:ext uri="{FF2B5EF4-FFF2-40B4-BE49-F238E27FC236}">
                <a16:creationId xmlns:a16="http://schemas.microsoft.com/office/drawing/2014/main" id="{0C970272-1E1D-9656-2741-6EAE71214E97}"/>
              </a:ext>
            </a:extLst>
          </p:cNvPr>
          <p:cNvSpPr txBox="1">
            <a:spLocks/>
          </p:cNvSpPr>
          <p:nvPr/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 </a:t>
            </a:r>
            <a:br>
              <a:rPr lang="en-US" dirty="0"/>
            </a:br>
            <a:r>
              <a:rPr lang="en-US" dirty="0"/>
              <a:t>test results</a:t>
            </a:r>
            <a:endParaRPr lang="en-GB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D816872F-A8D1-B9EE-10FC-7D294CF17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5638A0BA-17E3-899E-BD32-807975E51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83915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large machine in a factory&#10;&#10;AI-generated content may be incorrect.">
            <a:extLst>
              <a:ext uri="{FF2B5EF4-FFF2-40B4-BE49-F238E27FC236}">
                <a16:creationId xmlns:a16="http://schemas.microsoft.com/office/drawing/2014/main" id="{709FFE20-397D-E547-7C30-3CD5D317880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86"/>
          <a:stretch/>
        </p:blipFill>
        <p:spPr>
          <a:xfrm>
            <a:off x="407987" y="324091"/>
            <a:ext cx="11376025" cy="60162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6B33BBE-5378-D04D-E686-8F728CB23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Feedbox for </a:t>
            </a:r>
            <a:r>
              <a:rPr lang="en-US" dirty="0" err="1"/>
              <a:t>cryostated</a:t>
            </a:r>
            <a:r>
              <a:rPr lang="en-US" dirty="0"/>
              <a:t> magnets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9EE70D-1A92-952B-AAC4-C342B3AEE7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Expected for Q3 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BAB90B-A74B-AE45-DF3E-85D10B027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5177C5-A2FA-9C28-B69E-AA9F7DD9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7113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6" descr="A blue and purple device&#10;&#10;Description automatically generated">
            <a:extLst>
              <a:ext uri="{FF2B5EF4-FFF2-40B4-BE49-F238E27FC236}">
                <a16:creationId xmlns:a16="http://schemas.microsoft.com/office/drawing/2014/main" id="{C248FD21-D19E-5C57-744A-D0949189FA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66" y="2089285"/>
            <a:ext cx="5656998" cy="4223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large machine with pipes and cables&#10;&#10;AI-generated content may be incorrect.">
            <a:extLst>
              <a:ext uri="{FF2B5EF4-FFF2-40B4-BE49-F238E27FC236}">
                <a16:creationId xmlns:a16="http://schemas.microsoft.com/office/drawing/2014/main" id="{965433A1-5F45-72BE-4E4C-35D9DA5F0F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9537" y="0"/>
            <a:ext cx="4661722" cy="6215629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623214-4AA7-D55A-CE91-EE2E45E182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687292" cy="4608512"/>
          </a:xfrm>
        </p:spPr>
        <p:txBody>
          <a:bodyPr/>
          <a:lstStyle/>
          <a:p>
            <a:r>
              <a:rPr lang="en-US" dirty="0"/>
              <a:t>Test station cryogenically disconnected some years ago, to be reconnected this summer for new projects.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D40840-9225-2A59-1DFC-E037C37D8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Feedbox for </a:t>
            </a:r>
            <a:r>
              <a:rPr lang="en-US" dirty="0" err="1"/>
              <a:t>cryostated</a:t>
            </a:r>
            <a:r>
              <a:rPr lang="en-US" dirty="0"/>
              <a:t> magnets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4F6ED3-1AFC-2C9F-BFB4-B2347049E1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FF3054-338D-5649-B78F-0C6D6DDA6C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16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25CCDD-0E96-8D45-4CAE-42C82842B917}"/>
              </a:ext>
            </a:extLst>
          </p:cNvPr>
          <p:cNvSpPr txBox="1"/>
          <p:nvPr/>
        </p:nvSpPr>
        <p:spPr>
          <a:xfrm>
            <a:off x="8012509" y="709479"/>
            <a:ext cx="273158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Connection to 20 kA circuit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4C8904-78DB-B105-107B-0B3F657C420F}"/>
              </a:ext>
            </a:extLst>
          </p:cNvPr>
          <p:cNvSpPr txBox="1"/>
          <p:nvPr/>
        </p:nvSpPr>
        <p:spPr>
          <a:xfrm>
            <a:off x="7474223" y="5436476"/>
            <a:ext cx="2398587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Liquid and gas helium outputs, Nb-Ti busbars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AB1B4C-85D3-2BB2-4BCE-8758AA22E02B}"/>
              </a:ext>
            </a:extLst>
          </p:cNvPr>
          <p:cNvSpPr txBox="1"/>
          <p:nvPr/>
        </p:nvSpPr>
        <p:spPr>
          <a:xfrm>
            <a:off x="3025165" y="5879939"/>
            <a:ext cx="31547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Magnet test expected Q4 2025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201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Une image contenant jouet&#10;&#10;Description générée automatiquement">
            <a:extLst>
              <a:ext uri="{FF2B5EF4-FFF2-40B4-BE49-F238E27FC236}">
                <a16:creationId xmlns:a16="http://schemas.microsoft.com/office/drawing/2014/main" id="{5B02C547-A110-50A1-84AB-5C314C821F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3" t="17126" r="18052" b="13874"/>
          <a:stretch/>
        </p:blipFill>
        <p:spPr>
          <a:xfrm>
            <a:off x="625033" y="0"/>
            <a:ext cx="10035251" cy="63197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5CA72A0-7803-2A9D-AB42-7DD25F1C1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Cluster D insert &amp; </a:t>
            </a:r>
            <a:r>
              <a:rPr lang="en-US" dirty="0" err="1"/>
              <a:t>anticryostats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BCE341-3FFB-5647-7EF9-716BB6817C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Expected for Q4 2025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552A61-D49C-3778-2EF0-2EC0B1406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C7E061-3C26-532E-D983-BE77A875D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0054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3BC0FE-4BE5-1B09-1BF4-4378ECAA1C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8319322" cy="4608512"/>
          </a:xfrm>
        </p:spPr>
        <p:txBody>
          <a:bodyPr/>
          <a:lstStyle/>
          <a:p>
            <a:r>
              <a:rPr lang="en-US" dirty="0" err="1"/>
              <a:t>Anticryostats</a:t>
            </a:r>
            <a:r>
              <a:rPr lang="en-US" dirty="0"/>
              <a:t>: collaboration with Uppsala University in the frame of the HFM Program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External diameter: 48.3 mm (for 50 mm bore magnets)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Internal diameter: 45.0 mm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Length below lambda plate: 3.46 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Temperature control: four independent heaters, plus N2 flushing from the top while the </a:t>
            </a:r>
            <a:r>
              <a:rPr lang="en-US" b="0" dirty="0" err="1"/>
              <a:t>anticryostat</a:t>
            </a:r>
            <a:r>
              <a:rPr lang="en-US" b="0" dirty="0"/>
              <a:t> is empty</a:t>
            </a:r>
          </a:p>
          <a:p>
            <a:r>
              <a:rPr lang="en-US" dirty="0"/>
              <a:t>New insert developed for the </a:t>
            </a:r>
            <a:r>
              <a:rPr lang="en-US" dirty="0" err="1"/>
              <a:t>anticryostats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Manufacturing ongoing, first few pieces already arrived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Supports single and double aperture magnets (maximum 230 mm between apertures)</a:t>
            </a:r>
          </a:p>
          <a:p>
            <a:r>
              <a:rPr lang="en-US" dirty="0"/>
              <a:t>Expected commissioning: Q4 2025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F28114-DE18-A5FF-8EB9-786E0D6BD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D new insert &amp; </a:t>
            </a:r>
            <a:r>
              <a:rPr lang="en-US" dirty="0" err="1"/>
              <a:t>anticryostats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1B36D1-3427-756A-5F69-8C10911ECD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27CCD5-7892-E997-16F7-78B464456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18</a:t>
            </a:fld>
            <a:endParaRPr lang="en-GB"/>
          </a:p>
        </p:txBody>
      </p:sp>
      <p:pic>
        <p:nvPicPr>
          <p:cNvPr id="6" name="Image 4">
            <a:extLst>
              <a:ext uri="{FF2B5EF4-FFF2-40B4-BE49-F238E27FC236}">
                <a16:creationId xmlns:a16="http://schemas.microsoft.com/office/drawing/2014/main" id="{1BF7F3AE-F762-F822-7CE8-31832A13EF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2925" y="365125"/>
            <a:ext cx="2847199" cy="6066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71872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jouet&#10;&#10;Description générée automatiquement">
            <a:extLst>
              <a:ext uri="{FF2B5EF4-FFF2-40B4-BE49-F238E27FC236}">
                <a16:creationId xmlns:a16="http://schemas.microsoft.com/office/drawing/2014/main" id="{3CCA1AAD-6BBC-B5E5-A246-0775C3A270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71" r="9660"/>
          <a:stretch/>
        </p:blipFill>
        <p:spPr>
          <a:xfrm>
            <a:off x="0" y="0"/>
            <a:ext cx="8280399" cy="6858000"/>
          </a:xfrm>
          <a:prstGeom prst="rect">
            <a:avLst/>
          </a:prstGeom>
        </p:spPr>
      </p:pic>
      <p:pic>
        <p:nvPicPr>
          <p:cNvPr id="8" name="Image 7" descr="Une image contenant diagramme&#10;&#10;Description générée automatiquement">
            <a:extLst>
              <a:ext uri="{FF2B5EF4-FFF2-40B4-BE49-F238E27FC236}">
                <a16:creationId xmlns:a16="http://schemas.microsoft.com/office/drawing/2014/main" id="{7F3524B6-30FA-04D8-5A3B-EAD4EB48D9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2" t="4259" r="14505"/>
          <a:stretch/>
        </p:blipFill>
        <p:spPr>
          <a:xfrm>
            <a:off x="8493987" y="2916857"/>
            <a:ext cx="3698013" cy="3941143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8E890DD8-4A3C-594D-05F0-4490F3F31EC8}"/>
              </a:ext>
            </a:extLst>
          </p:cNvPr>
          <p:cNvSpPr txBox="1"/>
          <p:nvPr/>
        </p:nvSpPr>
        <p:spPr>
          <a:xfrm>
            <a:off x="8509000" y="2730500"/>
            <a:ext cx="1625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+ 9100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+ 8500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+3300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+0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A96500-4251-FAC6-FE68-1C070C799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D </a:t>
            </a:r>
            <a:r>
              <a:rPr lang="en-US" dirty="0" err="1"/>
              <a:t>anticryostat</a:t>
            </a:r>
            <a:r>
              <a:rPr lang="en-US" dirty="0"/>
              <a:t> installation process (1/4)</a:t>
            </a:r>
            <a:endParaRPr lang="en-GB" dirty="0"/>
          </a:p>
        </p:txBody>
      </p:sp>
      <p:sp>
        <p:nvSpPr>
          <p:cNvPr id="13" name="Espace réservé du pied de page 2">
            <a:extLst>
              <a:ext uri="{FF2B5EF4-FFF2-40B4-BE49-F238E27FC236}">
                <a16:creationId xmlns:a16="http://schemas.microsoft.com/office/drawing/2014/main" id="{052438C9-A2DF-035B-F4D1-9C94EBEDD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  <a:endParaRPr lang="fr-FR" dirty="0"/>
          </a:p>
        </p:txBody>
      </p:sp>
      <p:sp>
        <p:nvSpPr>
          <p:cNvPr id="12" name="Espace réservé du numéro de diapositive 3">
            <a:extLst>
              <a:ext uri="{FF2B5EF4-FFF2-40B4-BE49-F238E27FC236}">
                <a16:creationId xmlns:a16="http://schemas.microsoft.com/office/drawing/2014/main" id="{64779801-CA76-BB4D-9FEC-0E99CA50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42EA-4403-4622-BF71-FA17FFCD5547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22594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6D9390A-F7DB-AC41-DCCB-CA2E0BF795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vertical bench upgrades I will discuss are underway thanks to these people:</a:t>
            </a:r>
          </a:p>
          <a:p>
            <a:r>
              <a:rPr lang="en-US" dirty="0"/>
              <a:t>TE-CRG: O. Pirotte, N. Guillotin, R. Mauny, P. Borges de Sousa, T. Koettig</a:t>
            </a:r>
          </a:p>
          <a:p>
            <a:r>
              <a:rPr lang="en-GB" dirty="0"/>
              <a:t>TE-MSC: C. Petrone, L. Fiscarelli, L. Boudin, N. Bourcey, K. Geiger, P. Schwarz, and the MQA section</a:t>
            </a:r>
          </a:p>
          <a:p>
            <a:r>
              <a:rPr lang="en-GB" dirty="0"/>
              <a:t>SY-EPC: F. Daligault, H. Thiessen</a:t>
            </a:r>
          </a:p>
          <a:p>
            <a:r>
              <a:rPr lang="en-GB" dirty="0"/>
              <a:t>EN-MME: L. Gentini, M. Timmins &amp; design office, J.-M. Malzacker &amp; main workshop</a:t>
            </a:r>
          </a:p>
          <a:p>
            <a:r>
              <a:rPr lang="en-GB" dirty="0"/>
              <a:t>EN-EL: M. Marreiros, A. Jacob</a:t>
            </a:r>
          </a:p>
          <a:p>
            <a:r>
              <a:rPr lang="en-GB" dirty="0"/>
              <a:t>EN-ACE: A. Kosmicki, A. Tursun</a:t>
            </a:r>
          </a:p>
          <a:p>
            <a:r>
              <a:rPr lang="en-GB" dirty="0"/>
              <a:t>SCE-SAM: F. Cesca, M. </a:t>
            </a:r>
            <a:r>
              <a:rPr lang="en-GB" dirty="0" err="1"/>
              <a:t>Lamrani</a:t>
            </a:r>
            <a:r>
              <a:rPr lang="en-GB" dirty="0"/>
              <a:t>, R. Fernandez</a:t>
            </a:r>
          </a:p>
          <a:p>
            <a:endParaRPr lang="en-GB" dirty="0"/>
          </a:p>
          <a:p>
            <a:r>
              <a:rPr lang="en-GB" dirty="0"/>
              <a:t>And partially supported by the HFM program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5DC5859-4A70-05B0-5961-E928CCA3B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F133202-31C4-730F-F62D-4B168EC7D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606B93-26C0-ADED-BBB3-75F0A332B1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3935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jouet&#10;&#10;Description générée automatiquement">
            <a:extLst>
              <a:ext uri="{FF2B5EF4-FFF2-40B4-BE49-F238E27FC236}">
                <a16:creationId xmlns:a16="http://schemas.microsoft.com/office/drawing/2014/main" id="{A3BD74B1-A93C-33B9-383E-874ABE82F18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08" t="9127" r="18147"/>
          <a:stretch/>
        </p:blipFill>
        <p:spPr>
          <a:xfrm>
            <a:off x="0" y="0"/>
            <a:ext cx="8267700" cy="6858000"/>
          </a:xfrm>
          <a:prstGeom prst="rect">
            <a:avLst/>
          </a:prstGeom>
        </p:spPr>
      </p:pic>
      <p:pic>
        <p:nvPicPr>
          <p:cNvPr id="5" name="Image 4" descr="Une image contenant diagramme&#10;&#10;Description générée automatiquement">
            <a:extLst>
              <a:ext uri="{FF2B5EF4-FFF2-40B4-BE49-F238E27FC236}">
                <a16:creationId xmlns:a16="http://schemas.microsoft.com/office/drawing/2014/main" id="{5C74400A-9F7E-0EB8-0AE2-2B779471CFB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62" t="3889" r="14609"/>
          <a:stretch/>
        </p:blipFill>
        <p:spPr>
          <a:xfrm>
            <a:off x="8501583" y="2901626"/>
            <a:ext cx="3690417" cy="3956374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E1E30B77-C9A1-093C-49DE-40F22A57E85E}"/>
              </a:ext>
            </a:extLst>
          </p:cNvPr>
          <p:cNvSpPr txBox="1"/>
          <p:nvPr/>
        </p:nvSpPr>
        <p:spPr>
          <a:xfrm>
            <a:off x="8509000" y="2730500"/>
            <a:ext cx="1625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+ 9100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+ 8500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+3300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+0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678AC551-334D-00B9-3857-CA6D26930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D </a:t>
            </a:r>
            <a:r>
              <a:rPr lang="en-US" dirty="0" err="1"/>
              <a:t>anticryostat</a:t>
            </a:r>
            <a:r>
              <a:rPr lang="en-US" dirty="0"/>
              <a:t> installation process (2/4)</a:t>
            </a:r>
            <a:endParaRPr lang="en-GB" dirty="0"/>
          </a:p>
        </p:txBody>
      </p:sp>
      <p:sp>
        <p:nvSpPr>
          <p:cNvPr id="10" name="Espace réservé du pied de page 2">
            <a:extLst>
              <a:ext uri="{FF2B5EF4-FFF2-40B4-BE49-F238E27FC236}">
                <a16:creationId xmlns:a16="http://schemas.microsoft.com/office/drawing/2014/main" id="{6EF1698F-6CAD-8BCA-8F07-3D39044E71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  <a:endParaRPr lang="fr-FR" dirty="0"/>
          </a:p>
        </p:txBody>
      </p:sp>
      <p:sp>
        <p:nvSpPr>
          <p:cNvPr id="9" name="Espace réservé du numéro de diapositive 3">
            <a:extLst>
              <a:ext uri="{FF2B5EF4-FFF2-40B4-BE49-F238E27FC236}">
                <a16:creationId xmlns:a16="http://schemas.microsoft.com/office/drawing/2014/main" id="{A77CD524-AA06-536E-B12D-1546738E97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42EA-4403-4622-BF71-FA17FFCD5547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98360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jouet&#10;&#10;Description générée automatiquement">
            <a:extLst>
              <a:ext uri="{FF2B5EF4-FFF2-40B4-BE49-F238E27FC236}">
                <a16:creationId xmlns:a16="http://schemas.microsoft.com/office/drawing/2014/main" id="{9D648E83-82EE-BDB7-7526-26AF893A4A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93" t="9127" r="18052"/>
          <a:stretch/>
        </p:blipFill>
        <p:spPr>
          <a:xfrm>
            <a:off x="0" y="0"/>
            <a:ext cx="8268789" cy="6858000"/>
          </a:xfrm>
          <a:prstGeom prst="rect">
            <a:avLst/>
          </a:prstGeom>
        </p:spPr>
      </p:pic>
      <p:pic>
        <p:nvPicPr>
          <p:cNvPr id="6" name="Image 5" descr="Une image contenant diagramme&#10;&#10;Description générée automatiquement">
            <a:extLst>
              <a:ext uri="{FF2B5EF4-FFF2-40B4-BE49-F238E27FC236}">
                <a16:creationId xmlns:a16="http://schemas.microsoft.com/office/drawing/2014/main" id="{9C06D5BD-574E-9E6E-4E0C-ADF792DD18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9" t="3889" r="14505"/>
          <a:stretch/>
        </p:blipFill>
        <p:spPr>
          <a:xfrm>
            <a:off x="8471127" y="2901626"/>
            <a:ext cx="3720873" cy="395637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031A1A5B-E908-50AC-8A58-36B76C6B0683}"/>
              </a:ext>
            </a:extLst>
          </p:cNvPr>
          <p:cNvSpPr txBox="1"/>
          <p:nvPr/>
        </p:nvSpPr>
        <p:spPr>
          <a:xfrm>
            <a:off x="8509000" y="2730500"/>
            <a:ext cx="1625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+ 9100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+ 8500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+3300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+0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D688061-6973-0E12-56AC-FA8008878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D </a:t>
            </a:r>
            <a:r>
              <a:rPr lang="en-US" dirty="0" err="1"/>
              <a:t>anticryostat</a:t>
            </a:r>
            <a:r>
              <a:rPr lang="en-US" dirty="0"/>
              <a:t> installation process (3/4)</a:t>
            </a:r>
            <a:endParaRPr lang="en-GB" dirty="0"/>
          </a:p>
        </p:txBody>
      </p:sp>
      <p:sp>
        <p:nvSpPr>
          <p:cNvPr id="13" name="Espace réservé du pied de page 2">
            <a:extLst>
              <a:ext uri="{FF2B5EF4-FFF2-40B4-BE49-F238E27FC236}">
                <a16:creationId xmlns:a16="http://schemas.microsoft.com/office/drawing/2014/main" id="{795D4389-56C7-5EC5-9A3C-B19138B6A4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  <a:endParaRPr lang="fr-FR" dirty="0"/>
          </a:p>
        </p:txBody>
      </p:sp>
      <p:sp>
        <p:nvSpPr>
          <p:cNvPr id="12" name="Espace réservé du numéro de diapositive 3">
            <a:extLst>
              <a:ext uri="{FF2B5EF4-FFF2-40B4-BE49-F238E27FC236}">
                <a16:creationId xmlns:a16="http://schemas.microsoft.com/office/drawing/2014/main" id="{B8E1CB55-0FBE-4B06-82DA-4BA1894FD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42EA-4403-4622-BF71-FA17FFCD5547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6108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jouet&#10;&#10;Description générée automatiquement">
            <a:extLst>
              <a:ext uri="{FF2B5EF4-FFF2-40B4-BE49-F238E27FC236}">
                <a16:creationId xmlns:a16="http://schemas.microsoft.com/office/drawing/2014/main" id="{2DECD792-776A-E4EB-5AAB-1D6A75D89A9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39" r="9911"/>
          <a:stretch/>
        </p:blipFill>
        <p:spPr>
          <a:xfrm>
            <a:off x="0" y="0"/>
            <a:ext cx="8229600" cy="6858000"/>
          </a:xfrm>
          <a:prstGeom prst="rect">
            <a:avLst/>
          </a:prstGeom>
        </p:spPr>
      </p:pic>
      <p:pic>
        <p:nvPicPr>
          <p:cNvPr id="6" name="Image 5" descr="Une image contenant graphique&#10;&#10;Description générée automatiquement">
            <a:extLst>
              <a:ext uri="{FF2B5EF4-FFF2-40B4-BE49-F238E27FC236}">
                <a16:creationId xmlns:a16="http://schemas.microsoft.com/office/drawing/2014/main" id="{D6365222-794F-33A7-1612-44743F7BE2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53" t="4074" r="14504"/>
          <a:stretch/>
        </p:blipFill>
        <p:spPr>
          <a:xfrm>
            <a:off x="8478650" y="2909242"/>
            <a:ext cx="3713350" cy="3948758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3FFCF8A-3FCA-3EB4-303C-8AA02DF43B22}"/>
              </a:ext>
            </a:extLst>
          </p:cNvPr>
          <p:cNvSpPr txBox="1"/>
          <p:nvPr/>
        </p:nvSpPr>
        <p:spPr>
          <a:xfrm>
            <a:off x="8509000" y="2730500"/>
            <a:ext cx="1625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</a:rPr>
              <a:t>+ 9100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+ 8500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+3300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+600</a:t>
            </a:r>
          </a:p>
          <a:p>
            <a:endParaRPr lang="en-US" sz="1400" b="1" dirty="0">
              <a:solidFill>
                <a:srgbClr val="FF0000"/>
              </a:solidFill>
            </a:endParaRPr>
          </a:p>
          <a:p>
            <a:r>
              <a:rPr lang="en-US" sz="1400" b="1" dirty="0">
                <a:solidFill>
                  <a:srgbClr val="FF0000"/>
                </a:solidFill>
              </a:rPr>
              <a:t>+0</a:t>
            </a:r>
            <a:endParaRPr lang="fr-FR" sz="1400" b="1" dirty="0">
              <a:solidFill>
                <a:srgbClr val="FF000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CB6BF3E-151D-291E-7771-2D30C59ED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D </a:t>
            </a:r>
            <a:r>
              <a:rPr lang="en-US" dirty="0" err="1"/>
              <a:t>anticryostat</a:t>
            </a:r>
            <a:r>
              <a:rPr lang="en-US" dirty="0"/>
              <a:t> installation process (4/4)</a:t>
            </a:r>
            <a:endParaRPr lang="en-GB" dirty="0"/>
          </a:p>
        </p:txBody>
      </p:sp>
      <p:sp>
        <p:nvSpPr>
          <p:cNvPr id="11" name="Espace réservé du pied de page 2">
            <a:extLst>
              <a:ext uri="{FF2B5EF4-FFF2-40B4-BE49-F238E27FC236}">
                <a16:creationId xmlns:a16="http://schemas.microsoft.com/office/drawing/2014/main" id="{25D29BEE-AF6C-A1D2-8497-364B6E9FD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  <a:endParaRPr lang="fr-FR" dirty="0"/>
          </a:p>
        </p:txBody>
      </p:sp>
      <p:sp>
        <p:nvSpPr>
          <p:cNvPr id="10" name="Espace réservé du numéro de diapositive 3">
            <a:extLst>
              <a:ext uri="{FF2B5EF4-FFF2-40B4-BE49-F238E27FC236}">
                <a16:creationId xmlns:a16="http://schemas.microsoft.com/office/drawing/2014/main" id="{F6A05AE9-B98F-AEF9-B18B-FE29542B0F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D542EA-4403-4622-BF71-FA17FFCD5547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440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A73D0-C017-1A4A-256A-7C85E2517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ground, factory, cart&#10;&#10;Description automatically generated">
            <a:extLst>
              <a:ext uri="{FF2B5EF4-FFF2-40B4-BE49-F238E27FC236}">
                <a16:creationId xmlns:a16="http://schemas.microsoft.com/office/drawing/2014/main" id="{1F42FE47-F43B-196E-1D5A-9674432BD18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2" b="22100"/>
          <a:stretch/>
        </p:blipFill>
        <p:spPr>
          <a:xfrm>
            <a:off x="407988" y="353961"/>
            <a:ext cx="11376025" cy="58468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03D910D-E3E2-ED96-4847-544696F6D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kA connection to </a:t>
            </a:r>
            <a:r>
              <a:rPr lang="en-US" dirty="0" err="1"/>
              <a:t>Siegtal</a:t>
            </a:r>
            <a:r>
              <a:rPr lang="en-US" dirty="0"/>
              <a:t> and CTV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7B9E45-AEE2-BEB3-AD61-3DA48DDFE9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Expected for Q1 2026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F1E817-6560-A3F6-9FD6-BC2937057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7CD81B-25D8-2508-93C9-59CA7B544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2264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17A707-9F95-6282-1523-EB26E209F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kA connection to </a:t>
            </a:r>
            <a:r>
              <a:rPr lang="en-US" dirty="0" err="1"/>
              <a:t>Siegtal</a:t>
            </a:r>
            <a:r>
              <a:rPr lang="en-US" dirty="0"/>
              <a:t> and CTV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C6A216-255E-36D6-8B6E-9020E6ED03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6B567-00CC-5747-6457-D13096863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24</a:t>
            </a:fld>
            <a:endParaRPr lang="en-GB"/>
          </a:p>
        </p:txBody>
      </p:sp>
      <p:pic>
        <p:nvPicPr>
          <p:cNvPr id="6" name="Content Placeholder 5" descr="A picture containing ground, factory, cart&#10;&#10;Description automatically generated">
            <a:extLst>
              <a:ext uri="{FF2B5EF4-FFF2-40B4-BE49-F238E27FC236}">
                <a16:creationId xmlns:a16="http://schemas.microsoft.com/office/drawing/2014/main" id="{2D21EF84-496F-4426-0426-DF925DEF147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00" b="22100"/>
          <a:stretch/>
        </p:blipFill>
        <p:spPr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A917649-D4F2-FDCB-4869-2F2831949C44}"/>
              </a:ext>
            </a:extLst>
          </p:cNvPr>
          <p:cNvSpPr txBox="1"/>
          <p:nvPr/>
        </p:nvSpPr>
        <p:spPr>
          <a:xfrm>
            <a:off x="599767" y="5048805"/>
            <a:ext cx="1112484" cy="3693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 </a:t>
            </a:r>
            <a:r>
              <a:rPr lang="en-US" sz="2400" dirty="0" err="1"/>
              <a:t>Siegtal</a:t>
            </a:r>
            <a:r>
              <a:rPr lang="en-US" sz="2400" dirty="0"/>
              <a:t> </a:t>
            </a:r>
            <a:endParaRPr lang="en-GB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87AA3AE-90DD-A514-DDA4-AFD705EEA3FF}"/>
              </a:ext>
            </a:extLst>
          </p:cNvPr>
          <p:cNvSpPr txBox="1"/>
          <p:nvPr/>
        </p:nvSpPr>
        <p:spPr>
          <a:xfrm>
            <a:off x="3574025" y="4864139"/>
            <a:ext cx="785471" cy="3693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 CTV </a:t>
            </a:r>
            <a:endParaRPr lang="en-GB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5D50C5-47EC-CC9E-B2EF-E9C4A0DEBC2E}"/>
              </a:ext>
            </a:extLst>
          </p:cNvPr>
          <p:cNvSpPr txBox="1"/>
          <p:nvPr/>
        </p:nvSpPr>
        <p:spPr>
          <a:xfrm>
            <a:off x="6740062" y="4679473"/>
            <a:ext cx="836768" cy="3693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400" dirty="0"/>
              <a:t> HFM </a:t>
            </a:r>
            <a:endParaRPr lang="en-GB" sz="240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D8E139B-85A4-B1B6-AAC1-63B7E77B3C55}"/>
              </a:ext>
            </a:extLst>
          </p:cNvPr>
          <p:cNvSpPr/>
          <p:nvPr/>
        </p:nvSpPr>
        <p:spPr>
          <a:xfrm rot="20994015">
            <a:off x="4225401" y="3464552"/>
            <a:ext cx="1897172" cy="1293279"/>
          </a:xfrm>
          <a:prstGeom prst="ellipse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7D6A790-444F-870F-76AE-9000BC9EFC05}"/>
              </a:ext>
            </a:extLst>
          </p:cNvPr>
          <p:cNvSpPr/>
          <p:nvPr/>
        </p:nvSpPr>
        <p:spPr>
          <a:xfrm rot="20994015">
            <a:off x="9352233" y="4424329"/>
            <a:ext cx="2817625" cy="2151705"/>
          </a:xfrm>
          <a:prstGeom prst="ellipse">
            <a:avLst/>
          </a:prstGeom>
          <a:noFill/>
          <a:ln w="76200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6FEC0A1-A9C5-1F44-0ADE-C4B812D1764D}"/>
              </a:ext>
            </a:extLst>
          </p:cNvPr>
          <p:cNvSpPr txBox="1"/>
          <p:nvPr/>
        </p:nvSpPr>
        <p:spPr>
          <a:xfrm>
            <a:off x="5513670" y="5923776"/>
            <a:ext cx="380873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New load switch (below ground level)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A4D8772-DF9C-0230-9E87-67544F291872}"/>
              </a:ext>
            </a:extLst>
          </p:cNvPr>
          <p:cNvSpPr txBox="1"/>
          <p:nvPr/>
        </p:nvSpPr>
        <p:spPr>
          <a:xfrm>
            <a:off x="4539045" y="1091913"/>
            <a:ext cx="575798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New load switch, cryogenic pipes re-routing, busbar split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A3C9FB-E55D-FCDD-DD51-D29E96496AB5}"/>
              </a:ext>
            </a:extLst>
          </p:cNvPr>
          <p:cNvCxnSpPr>
            <a:cxnSpLocks/>
          </p:cNvCxnSpPr>
          <p:nvPr/>
        </p:nvCxnSpPr>
        <p:spPr>
          <a:xfrm flipH="1">
            <a:off x="5270090" y="1368912"/>
            <a:ext cx="294968" cy="2060088"/>
          </a:xfrm>
          <a:prstGeom prst="straightConnector1">
            <a:avLst/>
          </a:prstGeom>
          <a:ln w="571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9138867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FA476AA-5DCA-9ED4-5741-EBF57C6142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kA connection – initial situation</a:t>
            </a:r>
            <a:endParaRPr lang="en-GB" dirty="0"/>
          </a:p>
        </p:txBody>
      </p:sp>
      <p:pic>
        <p:nvPicPr>
          <p:cNvPr id="5" name="Image 10">
            <a:extLst>
              <a:ext uri="{FF2B5EF4-FFF2-40B4-BE49-F238E27FC236}">
                <a16:creationId xmlns:a16="http://schemas.microsoft.com/office/drawing/2014/main" id="{5A7C67C2-7643-661E-C7A6-DA8EA1FA9E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7731" t="7168" r="8510" b="5447"/>
          <a:stretch/>
        </p:blipFill>
        <p:spPr>
          <a:xfrm>
            <a:off x="1342103" y="865205"/>
            <a:ext cx="9507794" cy="599279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4D8EAC9-86CF-D664-60BC-9D5985B93324}"/>
              </a:ext>
            </a:extLst>
          </p:cNvPr>
          <p:cNvSpPr txBox="1"/>
          <p:nvPr/>
        </p:nvSpPr>
        <p:spPr>
          <a:xfrm>
            <a:off x="7010400" y="1439335"/>
            <a:ext cx="109010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10 kA PC 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4ADAA9-C593-D047-6870-BD59B0C3A39C}"/>
              </a:ext>
            </a:extLst>
          </p:cNvPr>
          <p:cNvSpPr txBox="1"/>
          <p:nvPr/>
        </p:nvSpPr>
        <p:spPr>
          <a:xfrm>
            <a:off x="6439698" y="6089388"/>
            <a:ext cx="126964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↓ 20 kA PC </a:t>
            </a:r>
            <a:endParaRPr lang="en-GB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CC44B34B-C167-12E7-AA4E-659D8967E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9DE16F7A-DED8-F60C-747E-D2F12391C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8323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53A4DA1-58A9-6EF9-959E-792BFD92516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88" t="6970" r="4698" b="5645"/>
          <a:stretch/>
        </p:blipFill>
        <p:spPr>
          <a:xfrm>
            <a:off x="811161" y="865205"/>
            <a:ext cx="10569677" cy="59927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30B5A96-0900-C63C-A9DD-0F73A5E78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kA connection – final goal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169E81-825E-1F01-B7D6-9E710608ED72}"/>
              </a:ext>
            </a:extLst>
          </p:cNvPr>
          <p:cNvSpPr txBox="1"/>
          <p:nvPr/>
        </p:nvSpPr>
        <p:spPr>
          <a:xfrm>
            <a:off x="3244645" y="977219"/>
            <a:ext cx="137223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10 kA circuit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DB49B0-388A-9FA2-6D7B-319CBFC061D1}"/>
              </a:ext>
            </a:extLst>
          </p:cNvPr>
          <p:cNvSpPr txBox="1"/>
          <p:nvPr/>
        </p:nvSpPr>
        <p:spPr>
          <a:xfrm>
            <a:off x="1563329" y="6207408"/>
            <a:ext cx="137223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20 kA circuit 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AD1C90C-9564-4A95-0CFD-B35E2E273C89}"/>
              </a:ext>
            </a:extLst>
          </p:cNvPr>
          <p:cNvSpPr txBox="1"/>
          <p:nvPr/>
        </p:nvSpPr>
        <p:spPr>
          <a:xfrm>
            <a:off x="7900220" y="6207408"/>
            <a:ext cx="1962140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10 or 20 kA circuit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F118D89-7A46-099A-A5DF-0030E8231E1B}"/>
              </a:ext>
            </a:extLst>
          </p:cNvPr>
          <p:cNvSpPr txBox="1"/>
          <p:nvPr/>
        </p:nvSpPr>
        <p:spPr>
          <a:xfrm>
            <a:off x="7737988" y="2033614"/>
            <a:ext cx="2192908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 2 new load switches </a:t>
            </a:r>
            <a:endParaRPr lang="en-GB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9D8A75F-99FF-EBF9-0603-273AE3E78DA2}"/>
              </a:ext>
            </a:extLst>
          </p:cNvPr>
          <p:cNvCxnSpPr>
            <a:stCxn id="11" idx="1"/>
          </p:cNvCxnSpPr>
          <p:nvPr/>
        </p:nvCxnSpPr>
        <p:spPr>
          <a:xfrm flipH="1" flipV="1">
            <a:off x="5820697" y="2172113"/>
            <a:ext cx="1917291" cy="1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62DF037-6F4E-2B0B-EA5C-5C5045CC376B}"/>
              </a:ext>
            </a:extLst>
          </p:cNvPr>
          <p:cNvCxnSpPr>
            <a:cxnSpLocks/>
          </p:cNvCxnSpPr>
          <p:nvPr/>
        </p:nvCxnSpPr>
        <p:spPr>
          <a:xfrm flipH="1">
            <a:off x="7197213" y="2324514"/>
            <a:ext cx="693175" cy="3668281"/>
          </a:xfrm>
          <a:prstGeom prst="straightConnector1">
            <a:avLst/>
          </a:prstGeom>
          <a:ln w="57150" cap="flat" cmpd="sng" algn="ctr">
            <a:solidFill>
              <a:schemeClr val="accent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ECA9A8ED-FF1C-1E9E-599B-85D79EC0F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15E543CA-4191-61B5-10CB-DD01E7958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588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25FE3DD-BF74-F7FA-DECD-CD049BCD51C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188" t="7025" r="4785" b="5806"/>
          <a:stretch/>
        </p:blipFill>
        <p:spPr>
          <a:xfrm>
            <a:off x="816077" y="879986"/>
            <a:ext cx="10559845" cy="5978014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986E9CB3-F1DB-A88A-3935-B2A76EA39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kA connection to </a:t>
            </a:r>
            <a:r>
              <a:rPr lang="en-US" dirty="0" err="1"/>
              <a:t>Siegtal</a:t>
            </a:r>
            <a:r>
              <a:rPr lang="en-US" dirty="0"/>
              <a:t> and CTV – status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55605CD-0DCB-C50E-0592-F5A8CF403E5D}"/>
              </a:ext>
            </a:extLst>
          </p:cNvPr>
          <p:cNvSpPr txBox="1"/>
          <p:nvPr/>
        </p:nvSpPr>
        <p:spPr>
          <a:xfrm>
            <a:off x="7204859" y="5678470"/>
            <a:ext cx="2916739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Work in the trench finished, except for the new WCC (pink and cyan)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2EABD0-E93F-9590-2FB5-B56CCB402B55}"/>
              </a:ext>
            </a:extLst>
          </p:cNvPr>
          <p:cNvSpPr txBox="1"/>
          <p:nvPr/>
        </p:nvSpPr>
        <p:spPr>
          <a:xfrm>
            <a:off x="816077" y="4016477"/>
            <a:ext cx="3578942" cy="166199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Work under the green platform: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New load switch received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Cryogenic pipes re-routing this summer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New WCC and busbar cutting by end of 2025 – early 2026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27961A46-176C-175D-9DCD-4C820FB49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487B7434-FF98-6FC3-17D2-6731F42D1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6355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diagram of a vacuum vessel&#10;&#10;AI-generated content may be incorrect.">
            <a:extLst>
              <a:ext uri="{FF2B5EF4-FFF2-40B4-BE49-F238E27FC236}">
                <a16:creationId xmlns:a16="http://schemas.microsoft.com/office/drawing/2014/main" id="{F104124C-4EC3-06AD-C239-77ADE506FDC3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</a:blip>
          <a:srcRect r="32697" b="25371"/>
          <a:stretch/>
        </p:blipFill>
        <p:spPr>
          <a:xfrm>
            <a:off x="2543453" y="0"/>
            <a:ext cx="7105091" cy="630820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EF61920-054A-33DC-57E9-A23BBF1E7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Supercritical helium insert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AF0262-1C96-68D9-7009-66BDD4D219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Expected for Q2 2026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EB0B2F-8D79-4563-EDB4-7F33BA320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CFE3BB-D5F1-8884-97DC-570D19632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2772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C3A6CC-0793-5D53-4269-3A917C7325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5E28AA7-2C0F-5303-2847-557DD03A5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29</a:t>
            </a:fld>
            <a:endParaRPr lang="en-GB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6F13BD3-8EE0-2DCE-A3E2-A2E29B6E429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715618" y="67882"/>
            <a:ext cx="10953750" cy="61610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C41DC70-B216-2FEF-2CB6-BF2F5A11CC63}"/>
              </a:ext>
            </a:extLst>
          </p:cNvPr>
          <p:cNvSpPr txBox="1"/>
          <p:nvPr/>
        </p:nvSpPr>
        <p:spPr>
          <a:xfrm>
            <a:off x="7461722" y="4781256"/>
            <a:ext cx="3898503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US" dirty="0">
                <a:highlight>
                  <a:srgbClr val="FFFF00"/>
                </a:highlight>
              </a:rPr>
              <a:t>From P. Borges de Sousa</a:t>
            </a:r>
          </a:p>
          <a:p>
            <a:pPr algn="r"/>
            <a:r>
              <a:rPr lang="en-US" dirty="0">
                <a:highlight>
                  <a:srgbClr val="FFFF00"/>
                </a:highlight>
                <a:hlinkClick r:id="rId3"/>
              </a:rPr>
              <a:t>https://indico.cern.ch/event/1471305/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65030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F69A138-E06B-0FC3-6F78-53C8597E26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SM18 building layout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CA5B0F-8254-6D96-46AF-6E5D99BC06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75D5B1-3B19-3E6C-6688-A63ED1C04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3</a:t>
            </a:fld>
            <a:endParaRPr lang="en-GB"/>
          </a:p>
        </p:txBody>
      </p:sp>
      <p:pic>
        <p:nvPicPr>
          <p:cNvPr id="9" name="Content Placeholder 8" descr="A picture containing text, electronics, circuit&#10;&#10;Description automatically generated">
            <a:extLst>
              <a:ext uri="{FF2B5EF4-FFF2-40B4-BE49-F238E27FC236}">
                <a16:creationId xmlns:a16="http://schemas.microsoft.com/office/drawing/2014/main" id="{13C00781-FA52-A219-4000-9CE2D550495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15975" y="0"/>
            <a:ext cx="11376025" cy="6476751"/>
          </a:xfrm>
          <a:prstGeom prst="rect">
            <a:avLst/>
          </a:pr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EA7F823-1587-7468-C038-1B4CB50EB311}"/>
              </a:ext>
            </a:extLst>
          </p:cNvPr>
          <p:cNvSpPr/>
          <p:nvPr/>
        </p:nvSpPr>
        <p:spPr>
          <a:xfrm>
            <a:off x="3851809" y="1521303"/>
            <a:ext cx="6020474" cy="2710832"/>
          </a:xfrm>
          <a:custGeom>
            <a:avLst/>
            <a:gdLst>
              <a:gd name="connsiteX0" fmla="*/ 16184 w 6020474"/>
              <a:gd name="connsiteY0" fmla="*/ 1424198 h 2710832"/>
              <a:gd name="connsiteX1" fmla="*/ 242761 w 6020474"/>
              <a:gd name="connsiteY1" fmla="*/ 2710832 h 2710832"/>
              <a:gd name="connsiteX2" fmla="*/ 3851809 w 6020474"/>
              <a:gd name="connsiteY2" fmla="*/ 2217217 h 2710832"/>
              <a:gd name="connsiteX3" fmla="*/ 3762796 w 6020474"/>
              <a:gd name="connsiteY3" fmla="*/ 1796432 h 2710832"/>
              <a:gd name="connsiteX4" fmla="*/ 6020474 w 6020474"/>
              <a:gd name="connsiteY4" fmla="*/ 1505118 h 2710832"/>
              <a:gd name="connsiteX5" fmla="*/ 5656333 w 6020474"/>
              <a:gd name="connsiteY5" fmla="*/ 0 h 2710832"/>
              <a:gd name="connsiteX6" fmla="*/ 3147802 w 6020474"/>
              <a:gd name="connsiteY6" fmla="*/ 347957 h 2710832"/>
              <a:gd name="connsiteX7" fmla="*/ 3212538 w 6020474"/>
              <a:gd name="connsiteY7" fmla="*/ 801111 h 2710832"/>
              <a:gd name="connsiteX8" fmla="*/ 0 w 6020474"/>
              <a:gd name="connsiteY8" fmla="*/ 1319001 h 2710832"/>
              <a:gd name="connsiteX9" fmla="*/ 16184 w 6020474"/>
              <a:gd name="connsiteY9" fmla="*/ 1424198 h 2710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020474" h="2710832">
                <a:moveTo>
                  <a:pt x="16184" y="1424198"/>
                </a:moveTo>
                <a:lnTo>
                  <a:pt x="242761" y="2710832"/>
                </a:lnTo>
                <a:lnTo>
                  <a:pt x="3851809" y="2217217"/>
                </a:lnTo>
                <a:lnTo>
                  <a:pt x="3762796" y="1796432"/>
                </a:lnTo>
                <a:lnTo>
                  <a:pt x="6020474" y="1505118"/>
                </a:lnTo>
                <a:lnTo>
                  <a:pt x="5656333" y="0"/>
                </a:lnTo>
                <a:lnTo>
                  <a:pt x="3147802" y="347957"/>
                </a:lnTo>
                <a:lnTo>
                  <a:pt x="3212538" y="801111"/>
                </a:lnTo>
                <a:lnTo>
                  <a:pt x="0" y="1319001"/>
                </a:lnTo>
                <a:lnTo>
                  <a:pt x="16184" y="1424198"/>
                </a:lnTo>
                <a:close/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Horizontal magnet test benches</a:t>
            </a:r>
            <a:endParaRPr lang="en-GB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007AF67-72C5-ABDC-A1E4-D19BF91A3D00}"/>
              </a:ext>
            </a:extLst>
          </p:cNvPr>
          <p:cNvSpPr/>
          <p:nvPr/>
        </p:nvSpPr>
        <p:spPr>
          <a:xfrm>
            <a:off x="3252998" y="760651"/>
            <a:ext cx="6829678" cy="1472751"/>
          </a:xfrm>
          <a:custGeom>
            <a:avLst/>
            <a:gdLst>
              <a:gd name="connsiteX0" fmla="*/ 0 w 6829678"/>
              <a:gd name="connsiteY0" fmla="*/ 1043873 h 1472751"/>
              <a:gd name="connsiteX1" fmla="*/ 97105 w 6829678"/>
              <a:gd name="connsiteY1" fmla="*/ 1472751 h 1472751"/>
              <a:gd name="connsiteX2" fmla="*/ 6829678 w 6829678"/>
              <a:gd name="connsiteY2" fmla="*/ 679731 h 1472751"/>
              <a:gd name="connsiteX3" fmla="*/ 6684021 w 6829678"/>
              <a:gd name="connsiteY3" fmla="*/ 0 h 1472751"/>
              <a:gd name="connsiteX4" fmla="*/ 0 w 6829678"/>
              <a:gd name="connsiteY4" fmla="*/ 1043873 h 1472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829678" h="1472751">
                <a:moveTo>
                  <a:pt x="0" y="1043873"/>
                </a:moveTo>
                <a:lnTo>
                  <a:pt x="97105" y="1472751"/>
                </a:lnTo>
                <a:lnTo>
                  <a:pt x="6829678" y="679731"/>
                </a:lnTo>
                <a:lnTo>
                  <a:pt x="6684021" y="0"/>
                </a:lnTo>
                <a:lnTo>
                  <a:pt x="0" y="1043873"/>
                </a:lnTo>
                <a:close/>
              </a:path>
            </a:pathLst>
          </a:cu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IT String test bench</a:t>
            </a:r>
            <a:endParaRPr lang="en-GB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8C08AD9-C669-79B1-059A-B1A530C72074}"/>
              </a:ext>
            </a:extLst>
          </p:cNvPr>
          <p:cNvSpPr/>
          <p:nvPr/>
        </p:nvSpPr>
        <p:spPr>
          <a:xfrm>
            <a:off x="1725433" y="1852654"/>
            <a:ext cx="5319423" cy="1979875"/>
          </a:xfrm>
          <a:custGeom>
            <a:avLst/>
            <a:gdLst>
              <a:gd name="connsiteX0" fmla="*/ 0 w 5319423"/>
              <a:gd name="connsiteY0" fmla="*/ 166977 h 1979875"/>
              <a:gd name="connsiteX1" fmla="*/ 230588 w 5319423"/>
              <a:gd name="connsiteY1" fmla="*/ 1168842 h 1979875"/>
              <a:gd name="connsiteX2" fmla="*/ 1129085 w 5319423"/>
              <a:gd name="connsiteY2" fmla="*/ 993913 h 1979875"/>
              <a:gd name="connsiteX3" fmla="*/ 1248355 w 5319423"/>
              <a:gd name="connsiteY3" fmla="*/ 1614115 h 1979875"/>
              <a:gd name="connsiteX4" fmla="*/ 1319917 w 5319423"/>
              <a:gd name="connsiteY4" fmla="*/ 1979875 h 1979875"/>
              <a:gd name="connsiteX5" fmla="*/ 1796995 w 5319423"/>
              <a:gd name="connsiteY5" fmla="*/ 1876508 h 1979875"/>
              <a:gd name="connsiteX6" fmla="*/ 1677725 w 5319423"/>
              <a:gd name="connsiteY6" fmla="*/ 930303 h 1979875"/>
              <a:gd name="connsiteX7" fmla="*/ 5319423 w 5319423"/>
              <a:gd name="connsiteY7" fmla="*/ 421419 h 1979875"/>
              <a:gd name="connsiteX8" fmla="*/ 5239910 w 5319423"/>
              <a:gd name="connsiteY8" fmla="*/ 0 h 1979875"/>
              <a:gd name="connsiteX9" fmla="*/ 1590261 w 5319423"/>
              <a:gd name="connsiteY9" fmla="*/ 413468 h 1979875"/>
              <a:gd name="connsiteX10" fmla="*/ 1494845 w 5319423"/>
              <a:gd name="connsiteY10" fmla="*/ 31805 h 1979875"/>
              <a:gd name="connsiteX11" fmla="*/ 0 w 5319423"/>
              <a:gd name="connsiteY11" fmla="*/ 166977 h 1979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319423" h="1979875">
                <a:moveTo>
                  <a:pt x="0" y="166977"/>
                </a:moveTo>
                <a:lnTo>
                  <a:pt x="230588" y="1168842"/>
                </a:lnTo>
                <a:lnTo>
                  <a:pt x="1129085" y="993913"/>
                </a:lnTo>
                <a:lnTo>
                  <a:pt x="1248355" y="1614115"/>
                </a:lnTo>
                <a:lnTo>
                  <a:pt x="1319917" y="1979875"/>
                </a:lnTo>
                <a:lnTo>
                  <a:pt x="1796995" y="1876508"/>
                </a:lnTo>
                <a:lnTo>
                  <a:pt x="1677725" y="930303"/>
                </a:lnTo>
                <a:lnTo>
                  <a:pt x="5319423" y="421419"/>
                </a:lnTo>
                <a:lnTo>
                  <a:pt x="5239910" y="0"/>
                </a:lnTo>
                <a:lnTo>
                  <a:pt x="1590261" y="413468"/>
                </a:lnTo>
                <a:lnTo>
                  <a:pt x="1494845" y="31805"/>
                </a:lnTo>
                <a:lnTo>
                  <a:pt x="0" y="166977"/>
                </a:ln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Vertical test benches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GB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A22383AC-2E5A-C176-AE6D-F8DEF6F2CBB4}"/>
              </a:ext>
            </a:extLst>
          </p:cNvPr>
          <p:cNvSpPr/>
          <p:nvPr/>
        </p:nvSpPr>
        <p:spPr>
          <a:xfrm>
            <a:off x="1924216" y="2910177"/>
            <a:ext cx="2051436" cy="3101009"/>
          </a:xfrm>
          <a:custGeom>
            <a:avLst/>
            <a:gdLst>
              <a:gd name="connsiteX0" fmla="*/ 0 w 2051436"/>
              <a:gd name="connsiteY0" fmla="*/ 151075 h 3101009"/>
              <a:gd name="connsiteX1" fmla="*/ 548640 w 2051436"/>
              <a:gd name="connsiteY1" fmla="*/ 3101009 h 3101009"/>
              <a:gd name="connsiteX2" fmla="*/ 2051436 w 2051436"/>
              <a:gd name="connsiteY2" fmla="*/ 2870421 h 3101009"/>
              <a:gd name="connsiteX3" fmla="*/ 1614114 w 2051436"/>
              <a:gd name="connsiteY3" fmla="*/ 858741 h 3101009"/>
              <a:gd name="connsiteX4" fmla="*/ 1129085 w 2051436"/>
              <a:gd name="connsiteY4" fmla="*/ 954157 h 3101009"/>
              <a:gd name="connsiteX5" fmla="*/ 874643 w 2051436"/>
              <a:gd name="connsiteY5" fmla="*/ 0 h 3101009"/>
              <a:gd name="connsiteX6" fmla="*/ 0 w 2051436"/>
              <a:gd name="connsiteY6" fmla="*/ 151075 h 3101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1436" h="3101009">
                <a:moveTo>
                  <a:pt x="0" y="151075"/>
                </a:moveTo>
                <a:lnTo>
                  <a:pt x="548640" y="3101009"/>
                </a:lnTo>
                <a:lnTo>
                  <a:pt x="2051436" y="2870421"/>
                </a:lnTo>
                <a:lnTo>
                  <a:pt x="1614114" y="858741"/>
                </a:lnTo>
                <a:lnTo>
                  <a:pt x="1129085" y="954157"/>
                </a:lnTo>
                <a:lnTo>
                  <a:pt x="874643" y="0"/>
                </a:lnTo>
                <a:lnTo>
                  <a:pt x="0" y="151075"/>
                </a:lnTo>
                <a:close/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Cryogenics</a:t>
            </a:r>
            <a:endParaRPr lang="en-GB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A46A0426-27C6-0333-126F-E54DEAFB130B}"/>
              </a:ext>
            </a:extLst>
          </p:cNvPr>
          <p:cNvSpPr/>
          <p:nvPr/>
        </p:nvSpPr>
        <p:spPr>
          <a:xfrm>
            <a:off x="4230094" y="3681454"/>
            <a:ext cx="6432605" cy="2083242"/>
          </a:xfrm>
          <a:custGeom>
            <a:avLst/>
            <a:gdLst>
              <a:gd name="connsiteX0" fmla="*/ 0 w 6432605"/>
              <a:gd name="connsiteY0" fmla="*/ 795130 h 2083242"/>
              <a:gd name="connsiteX1" fmla="*/ 270344 w 6432605"/>
              <a:gd name="connsiteY1" fmla="*/ 2083242 h 2083242"/>
              <a:gd name="connsiteX2" fmla="*/ 6432605 w 6432605"/>
              <a:gd name="connsiteY2" fmla="*/ 1176793 h 2083242"/>
              <a:gd name="connsiteX3" fmla="*/ 6265628 w 6432605"/>
              <a:gd name="connsiteY3" fmla="*/ 135172 h 2083242"/>
              <a:gd name="connsiteX4" fmla="*/ 5995283 w 6432605"/>
              <a:gd name="connsiteY4" fmla="*/ 0 h 2083242"/>
              <a:gd name="connsiteX5" fmla="*/ 0 w 6432605"/>
              <a:gd name="connsiteY5" fmla="*/ 795130 h 2083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32605" h="2083242">
                <a:moveTo>
                  <a:pt x="0" y="795130"/>
                </a:moveTo>
                <a:lnTo>
                  <a:pt x="270344" y="2083242"/>
                </a:lnTo>
                <a:lnTo>
                  <a:pt x="6432605" y="1176793"/>
                </a:lnTo>
                <a:lnTo>
                  <a:pt x="6265628" y="135172"/>
                </a:lnTo>
                <a:lnTo>
                  <a:pt x="5995283" y="0"/>
                </a:lnTo>
                <a:lnTo>
                  <a:pt x="0" y="795130"/>
                </a:lnTo>
                <a:close/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Superconducting RF cavities test benches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74945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diagram of a vacuum vessel&#10;&#10;AI-generated content may be incorrect.">
            <a:extLst>
              <a:ext uri="{FF2B5EF4-FFF2-40B4-BE49-F238E27FC236}">
                <a16:creationId xmlns:a16="http://schemas.microsoft.com/office/drawing/2014/main" id="{D21BE580-9DC0-F526-495D-E64A230E5C7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32697"/>
          <a:stretch/>
        </p:blipFill>
        <p:spPr>
          <a:xfrm>
            <a:off x="7916897" y="827777"/>
            <a:ext cx="4119009" cy="49002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70E8C08-1C54-F3C9-ECE8-2626956A2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Supercritical helium insert for HFM cryostat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BEB6A-03C6-8BE1-60B5-C7D7DE16A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7190A5-8F70-056B-B978-5B031D1B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30</a:t>
            </a:fld>
            <a:endParaRPr lang="en-GB"/>
          </a:p>
        </p:txBody>
      </p:sp>
      <p:pic>
        <p:nvPicPr>
          <p:cNvPr id="6" name="Picture 4">
            <a:extLst>
              <a:ext uri="{FF2B5EF4-FFF2-40B4-BE49-F238E27FC236}">
                <a16:creationId xmlns:a16="http://schemas.microsoft.com/office/drawing/2014/main" id="{59151E95-9905-5E41-CF34-CA2C8ADD80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439335"/>
            <a:ext cx="2827095" cy="423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rrow: Right 6">
            <a:extLst>
              <a:ext uri="{FF2B5EF4-FFF2-40B4-BE49-F238E27FC236}">
                <a16:creationId xmlns:a16="http://schemas.microsoft.com/office/drawing/2014/main" id="{7CED99F8-9306-3236-1ED6-8030B1C67A0B}"/>
              </a:ext>
            </a:extLst>
          </p:cNvPr>
          <p:cNvSpPr/>
          <p:nvPr/>
        </p:nvSpPr>
        <p:spPr>
          <a:xfrm>
            <a:off x="3486975" y="3375132"/>
            <a:ext cx="943583" cy="36512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66FFED30-A684-6B4F-8B7E-A2ACC878ED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452" y="1439335"/>
            <a:ext cx="2827095" cy="4236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9D3F404A-76A3-607F-FD94-F481B5D15746}"/>
              </a:ext>
            </a:extLst>
          </p:cNvPr>
          <p:cNvSpPr/>
          <p:nvPr/>
        </p:nvSpPr>
        <p:spPr>
          <a:xfrm>
            <a:off x="5565913" y="2068812"/>
            <a:ext cx="882595" cy="2480807"/>
          </a:xfrm>
          <a:custGeom>
            <a:avLst/>
            <a:gdLst>
              <a:gd name="connsiteX0" fmla="*/ 0 w 882595"/>
              <a:gd name="connsiteY0" fmla="*/ 294199 h 2480807"/>
              <a:gd name="connsiteX1" fmla="*/ 23854 w 882595"/>
              <a:gd name="connsiteY1" fmla="*/ 2425148 h 2480807"/>
              <a:gd name="connsiteX2" fmla="*/ 206734 w 882595"/>
              <a:gd name="connsiteY2" fmla="*/ 2456954 h 2480807"/>
              <a:gd name="connsiteX3" fmla="*/ 508884 w 882595"/>
              <a:gd name="connsiteY3" fmla="*/ 2480807 h 2480807"/>
              <a:gd name="connsiteX4" fmla="*/ 763325 w 882595"/>
              <a:gd name="connsiteY4" fmla="*/ 2472856 h 2480807"/>
              <a:gd name="connsiteX5" fmla="*/ 882595 w 882595"/>
              <a:gd name="connsiteY5" fmla="*/ 2425148 h 2480807"/>
              <a:gd name="connsiteX6" fmla="*/ 834887 w 882595"/>
              <a:gd name="connsiteY6" fmla="*/ 254442 h 2480807"/>
              <a:gd name="connsiteX7" fmla="*/ 739471 w 882595"/>
              <a:gd name="connsiteY7" fmla="*/ 95416 h 2480807"/>
              <a:gd name="connsiteX8" fmla="*/ 596348 w 882595"/>
              <a:gd name="connsiteY8" fmla="*/ 23854 h 2480807"/>
              <a:gd name="connsiteX9" fmla="*/ 365760 w 882595"/>
              <a:gd name="connsiteY9" fmla="*/ 0 h 2480807"/>
              <a:gd name="connsiteX10" fmla="*/ 135172 w 882595"/>
              <a:gd name="connsiteY10" fmla="*/ 71562 h 2480807"/>
              <a:gd name="connsiteX11" fmla="*/ 23854 w 882595"/>
              <a:gd name="connsiteY11" fmla="*/ 166978 h 2480807"/>
              <a:gd name="connsiteX12" fmla="*/ 0 w 882595"/>
              <a:gd name="connsiteY12" fmla="*/ 294199 h 24808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82595" h="2480807">
                <a:moveTo>
                  <a:pt x="0" y="294199"/>
                </a:moveTo>
                <a:lnTo>
                  <a:pt x="23854" y="2425148"/>
                </a:lnTo>
                <a:lnTo>
                  <a:pt x="206734" y="2456954"/>
                </a:lnTo>
                <a:lnTo>
                  <a:pt x="508884" y="2480807"/>
                </a:lnTo>
                <a:lnTo>
                  <a:pt x="763325" y="2472856"/>
                </a:lnTo>
                <a:lnTo>
                  <a:pt x="882595" y="2425148"/>
                </a:lnTo>
                <a:lnTo>
                  <a:pt x="834887" y="254442"/>
                </a:lnTo>
                <a:lnTo>
                  <a:pt x="739471" y="95416"/>
                </a:lnTo>
                <a:lnTo>
                  <a:pt x="596348" y="23854"/>
                </a:lnTo>
                <a:lnTo>
                  <a:pt x="365760" y="0"/>
                </a:lnTo>
                <a:lnTo>
                  <a:pt x="135172" y="71562"/>
                </a:lnTo>
                <a:lnTo>
                  <a:pt x="23854" y="166978"/>
                </a:lnTo>
                <a:lnTo>
                  <a:pt x="0" y="294199"/>
                </a:lnTo>
                <a:close/>
              </a:path>
            </a:pathLst>
          </a:cu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4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lin ang="0" scaled="1"/>
            <a:tileRect/>
          </a:gra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08303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B79372-E019-E339-CBFB-4D5F152F3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a machine&#10;&#10;AI-generated content may be incorrect.">
            <a:extLst>
              <a:ext uri="{FF2B5EF4-FFF2-40B4-BE49-F238E27FC236}">
                <a16:creationId xmlns:a16="http://schemas.microsoft.com/office/drawing/2014/main" id="{0968E341-8F8F-A681-E31E-38523916145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390"/>
          <a:stretch/>
        </p:blipFill>
        <p:spPr>
          <a:xfrm>
            <a:off x="7351221" y="53308"/>
            <a:ext cx="4159729" cy="675138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E0FE4A-7CF5-E996-6C03-24DA8BA4A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71BD7E12-4E10-5615-5E0D-97BCE9B0E6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89754"/>
            <a:ext cx="6943234" cy="4808741"/>
          </a:xfrm>
        </p:spPr>
        <p:txBody>
          <a:bodyPr>
            <a:normAutofit/>
          </a:bodyPr>
          <a:lstStyle/>
          <a:p>
            <a:r>
              <a:rPr lang="en-US" dirty="0"/>
              <a:t>Main features of the new insert: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Magnet cooled by helium at ~3-5 bar, 4.5-50 K in a closed loop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Pressure provided by a </a:t>
            </a:r>
            <a:r>
              <a:rPr lang="en-US" b="0" dirty="0" err="1"/>
              <a:t>cryofan</a:t>
            </a:r>
            <a:r>
              <a:rPr lang="en-US" b="0" dirty="0"/>
              <a:t>. Heat exchange with Liquid helium from “standard” SM18 infrastructure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Operation in vacuum (~10</a:t>
            </a:r>
            <a:r>
              <a:rPr lang="en-GB" b="0" baseline="30000" dirty="0"/>
              <a:t>-6</a:t>
            </a:r>
            <a:r>
              <a:rPr lang="en-GB" b="0" dirty="0"/>
              <a:t> mbar)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Copper and HTS current leads up to 20 kA.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Thermal screen and current leads cooled by an additional helium gas circuit (1.3 bar)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Tentative available test area: 1.4 m diameter, 2.5-3 m depth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Conceptual design ongoing</a:t>
            </a:r>
          </a:p>
          <a:p>
            <a:r>
              <a:rPr lang="en-GB" dirty="0"/>
              <a:t>Expected commissioning: Q2 2026.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3F35A16-AAFB-B6B2-7934-6D6FE8D00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Supercritical helium insert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0486E-4A3F-225D-CB4E-A0CCEDAF25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9277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22235-9689-F60A-A4FA-87388ECB9E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188603-3667-0B5C-BFF2-EB9B3AFFDC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Summary: SM18 vertical test benches capabilities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8A5BBB-80CF-DEC8-96C7-9791A60CC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F025D-33EE-726F-EF05-A5AD04ECC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32</a:t>
            </a:fld>
            <a:endParaRPr lang="en-GB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BDC143E0-B881-7592-A9C4-6B369DB1EAB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2527630"/>
              </p:ext>
            </p:extLst>
          </p:nvPr>
        </p:nvGraphicFramePr>
        <p:xfrm>
          <a:off x="407988" y="1088506"/>
          <a:ext cx="11376022" cy="4312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146">
                  <a:extLst>
                    <a:ext uri="{9D8B030D-6E8A-4147-A177-3AD203B41FA5}">
                      <a16:colId xmlns:a16="http://schemas.microsoft.com/office/drawing/2014/main" val="3260108350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58938130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3094305237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1954357797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1302597768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4119757823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1607808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G-Feedbox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HFM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CTV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Siegtal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Cluster 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68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Depth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075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Diameter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5.35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769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 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 kA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kA, 600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20+10 kA, 600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kA, 600 A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, 10 kA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kA, 600 A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, 10 kA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 kA, 2+2 kA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4098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Cryogenic conditions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 K or </a:t>
                      </a:r>
                      <a:r>
                        <a:rPr lang="en-US" dirty="0" err="1"/>
                        <a:t>GHe</a:t>
                      </a:r>
                      <a:r>
                        <a:rPr lang="en-US" dirty="0"/>
                        <a:t> ~1.5 bar flow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 or 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bath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1.9 or 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bath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solidFill>
                            <a:srgbClr val="FF0000"/>
                          </a:solidFill>
                        </a:rPr>
                        <a:t>GHe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 bath (10-50 K)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solidFill>
                            <a:srgbClr val="FF0000"/>
                          </a:solidFill>
                        </a:rPr>
                        <a:t>SHe</a:t>
                      </a: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 flow (4.5-50 K, 3-5 bar, 6 g/s)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or </a:t>
                      </a:r>
                      <a:r>
                        <a:rPr lang="en-US" dirty="0" err="1"/>
                        <a:t>GHe</a:t>
                      </a:r>
                      <a:r>
                        <a:rPr lang="en-US" dirty="0"/>
                        <a:t> bath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1.9 or 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bath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1.9 or 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bath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rgbClr val="FF0000"/>
                          </a:solidFill>
                        </a:rPr>
                        <a:t>With </a:t>
                      </a:r>
                      <a:r>
                        <a:rPr lang="en-US" b="1" dirty="0" err="1">
                          <a:solidFill>
                            <a:srgbClr val="FF0000"/>
                          </a:solidFill>
                        </a:rPr>
                        <a:t>Anticryostat</a:t>
                      </a:r>
                      <a:endParaRPr lang="en-GB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40583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96C0B95-90B7-C1FD-B990-C695B5BB2389}"/>
              </a:ext>
            </a:extLst>
          </p:cNvPr>
          <p:cNvSpPr txBox="1"/>
          <p:nvPr/>
        </p:nvSpPr>
        <p:spPr>
          <a:xfrm>
            <a:off x="766916" y="6017342"/>
            <a:ext cx="456535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In </a:t>
            </a:r>
            <a:r>
              <a:rPr lang="en-US" dirty="0">
                <a:solidFill>
                  <a:srgbClr val="FF0000"/>
                </a:solidFill>
              </a:rPr>
              <a:t>red</a:t>
            </a:r>
            <a:r>
              <a:rPr lang="en-US" dirty="0"/>
              <a:t>: upgrades ongoing or recently finished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625753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3515820-00E5-9F3D-AAF4-7A53494B8613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16" b="12916"/>
          <a:stretch/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1CD366-A45A-9E62-8C11-FFC1919DB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8A6745F-6C11-6C96-30E7-1C1123B38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33</a:t>
            </a:fld>
            <a:endParaRPr lang="en-GB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76872782-88CB-155E-30FD-3876972CA931}"/>
              </a:ext>
            </a:extLst>
          </p:cNvPr>
          <p:cNvSpPr/>
          <p:nvPr/>
        </p:nvSpPr>
        <p:spPr>
          <a:xfrm>
            <a:off x="8025319" y="797836"/>
            <a:ext cx="262647" cy="612843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63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26D7A8-8583-EC0C-3943-16B7E63D2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Horizontal test benches: fully upgraded for HL-LHC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C1DB6D-7DE3-9539-F27B-43A29A495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33C1DF-D28B-A90B-8540-CA9D8A40B0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4</a:t>
            </a:fld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B51EC3A-BB63-51A5-F45B-B8807600A0D0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7" y="1004694"/>
            <a:ext cx="6787386" cy="509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A827D249-CF8D-8E29-B567-DCCED8F4C2EA}"/>
              </a:ext>
            </a:extLst>
          </p:cNvPr>
          <p:cNvSpPr txBox="1">
            <a:spLocks/>
          </p:cNvSpPr>
          <p:nvPr/>
        </p:nvSpPr>
        <p:spPr>
          <a:xfrm>
            <a:off x="7434948" y="1004694"/>
            <a:ext cx="4109489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Status of the test benches: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5 benches commissioned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3 benches already tested HL-LHC objects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Magnetic measurements shaft garage finalized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r>
              <a:rPr lang="en-GB" dirty="0"/>
              <a:t>Expected workload in the next 3 years: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29 HL-LHC cryomagnets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9 SC link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7 LHC dipole cryomagnets</a:t>
            </a:r>
          </a:p>
        </p:txBody>
      </p:sp>
    </p:spTree>
    <p:extLst>
      <p:ext uri="{BB962C8B-B14F-4D97-AF65-F5344CB8AC3E}">
        <p14:creationId xmlns:p14="http://schemas.microsoft.com/office/powerpoint/2010/main" val="414571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1E5E9C3-CD9D-0D64-B8EC-9AA081E481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9894" y="1592263"/>
            <a:ext cx="4949072" cy="4608512"/>
          </a:xfrm>
        </p:spPr>
        <p:txBody>
          <a:bodyPr>
            <a:normAutofit/>
          </a:bodyPr>
          <a:lstStyle/>
          <a:p>
            <a:r>
              <a:rPr lang="en-US" dirty="0"/>
              <a:t>Five vertical cryostats: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Cluster D </a:t>
            </a:r>
            <a:r>
              <a:rPr lang="en-US" b="0" dirty="0"/>
              <a:t>(left picture), mostly used for HL-LHC correctors, expected to be used for HFM “long” magnets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HFM</a:t>
            </a:r>
            <a:r>
              <a:rPr lang="en-US" b="0" dirty="0"/>
              <a:t> (right picture), mostly used for large demonstrators for HFM and other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CTV</a:t>
            </a:r>
            <a:r>
              <a:rPr lang="en-GB" b="0" dirty="0"/>
              <a:t> (variable temperature cryostat): used mainly for HTS magnets and (HL-)LHC diodes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Siegtal</a:t>
            </a:r>
            <a:r>
              <a:rPr lang="en-GB" dirty="0"/>
              <a:t>:</a:t>
            </a:r>
            <a:r>
              <a:rPr lang="en-GB" b="0" dirty="0"/>
              <a:t> mainly used for small HFM Nb3Sn magnets and LHC correctors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Long</a:t>
            </a:r>
            <a:r>
              <a:rPr lang="en-GB" b="0" dirty="0"/>
              <a:t>: mainly for LHC quadrupoles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1C4BE78-911F-88CE-594E-89CF3374FA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test benches: testing for HL-LHC and HFM (and others)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2EAA8C-6053-B246-FEC1-9B4D074DB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985897-FFF2-8BBE-53E8-31B44FCDC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025DD195-761F-BB86-257A-B917A1ED564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6" y="1538089"/>
            <a:ext cx="3112781" cy="4662686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A13B6714-DBD2-7DF1-9167-2BBD27B4C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232" y="1539714"/>
            <a:ext cx="3112780" cy="466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1516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B5985335-27A9-8A61-A935-3B8AC9193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372609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(HL-)LHC and HFM account for ~85 % of the test station occupancy</a:t>
            </a:r>
          </a:p>
          <a:p>
            <a:endParaRPr lang="en-US" dirty="0"/>
          </a:p>
          <a:p>
            <a:r>
              <a:rPr lang="en-GB" dirty="0"/>
              <a:t>We can do ~40 test runs per year, which translates to 20-30 item tests per year</a:t>
            </a:r>
          </a:p>
          <a:p>
            <a:endParaRPr lang="en-GB" dirty="0"/>
          </a:p>
          <a:p>
            <a:r>
              <a:rPr lang="en-GB" dirty="0"/>
              <a:t>Not specifically accounted for: tests done as part or in parallel of a magnet test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New magnet protection methods: FQPC, ESC, </a:t>
            </a:r>
            <a:r>
              <a:rPr lang="en-GB" b="0" dirty="0" err="1"/>
              <a:t>eCLIQ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Technology tests: small splice samples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  <a:p>
            <a:r>
              <a:rPr lang="en-GB" b="0" dirty="0"/>
              <a:t>(see also </a:t>
            </a:r>
            <a:r>
              <a:rPr lang="en-GB" b="0" dirty="0">
                <a:hlinkClick r:id="rId2"/>
              </a:rPr>
              <a:t>SMTF4 presentation</a:t>
            </a:r>
            <a:r>
              <a:rPr lang="en-GB" b="0" dirty="0"/>
              <a:t>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E65459-EFCB-30DB-ED18-0B69CA18CD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bench statistics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E67D59-164E-85B7-4343-3A895A158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DE57AD-8A0E-6CB3-7207-FDC84891E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6</a:t>
            </a:fld>
            <a:endParaRPr lang="en-GB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886AFE-A623-D10B-21AD-4950A4CCF3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4595" y="235368"/>
            <a:ext cx="2889754" cy="288975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57C0F8-AEDE-FF24-F4C5-66062C6616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0384" y="235368"/>
            <a:ext cx="2889754" cy="28897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AE810BC-593B-F89C-7A33-664D80339C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0384" y="3278050"/>
            <a:ext cx="2889754" cy="28897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540A780-B5ED-2B11-2D92-26E53016BD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64595" y="3278050"/>
            <a:ext cx="2889754" cy="288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7081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D58FAB2-6FE7-FEC2-8CE3-DC1BF483D13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AA158B1-61D4-E233-41AD-95B955A3D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Vertical test benches capabilities and upgrades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5A5FDB-7CDE-F8C6-ABD9-EE693BA7D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AFBE940-49C5-52A1-8A0F-780ECEA4C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81094C8D-1EF6-4085-1EDB-32033765FE0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9483141"/>
              </p:ext>
            </p:extLst>
          </p:nvPr>
        </p:nvGraphicFramePr>
        <p:xfrm>
          <a:off x="407988" y="1088506"/>
          <a:ext cx="11376022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146">
                  <a:extLst>
                    <a:ext uri="{9D8B030D-6E8A-4147-A177-3AD203B41FA5}">
                      <a16:colId xmlns:a16="http://schemas.microsoft.com/office/drawing/2014/main" val="3260108350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58938130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3094305237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1954357797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1302597768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4119757823"/>
                    </a:ext>
                  </a:extLst>
                </a:gridCol>
                <a:gridCol w="1625146">
                  <a:extLst>
                    <a:ext uri="{9D8B030D-6E8A-4147-A177-3AD203B41FA5}">
                      <a16:colId xmlns:a16="http://schemas.microsoft.com/office/drawing/2014/main" val="16078081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G-Feedbox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Long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HFM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CTV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Siegtal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Cluster 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468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Depth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0.55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0.85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0759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Diameter [m]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0.45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5.35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67699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Power circuits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 kA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kA, 600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20+10 kA, 600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kA, 600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20 kA, 600 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 kA, 2+2 kA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54098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Cryogenic conditions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 K or </a:t>
                      </a:r>
                      <a:r>
                        <a:rPr lang="en-US" dirty="0" err="1"/>
                        <a:t>GHe</a:t>
                      </a:r>
                      <a:r>
                        <a:rPr lang="en-US" dirty="0"/>
                        <a:t> ~1.5 bar flow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1.9 or 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bath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1.9 or 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bath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or </a:t>
                      </a:r>
                      <a:r>
                        <a:rPr lang="en-US" dirty="0" err="1"/>
                        <a:t>GHe</a:t>
                      </a:r>
                      <a:r>
                        <a:rPr lang="en-US" dirty="0"/>
                        <a:t> bath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1.9 or 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bath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1.9 or 4.5 K </a:t>
                      </a:r>
                      <a:r>
                        <a:rPr lang="en-US" dirty="0" err="1"/>
                        <a:t>LHe</a:t>
                      </a:r>
                      <a:r>
                        <a:rPr lang="en-US" dirty="0"/>
                        <a:t> bath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4058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Upgrades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Reconnection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GHe</a:t>
                      </a:r>
                      <a:r>
                        <a:rPr lang="en-US" dirty="0"/>
                        <a:t> bath,</a:t>
                      </a:r>
                    </a:p>
                    <a:p>
                      <a:r>
                        <a:rPr lang="en-GB" dirty="0" err="1"/>
                        <a:t>SHe</a:t>
                      </a:r>
                      <a:r>
                        <a:rPr lang="en-GB" dirty="0"/>
                        <a:t> flow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 kA connection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10 kA connection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Anticryostats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76857950"/>
                  </a:ext>
                </a:extLst>
              </a:tr>
            </a:tbl>
          </a:graphicData>
        </a:graphic>
      </p:graphicFrame>
      <p:pic>
        <p:nvPicPr>
          <p:cNvPr id="10" name="Picture 2">
            <a:extLst>
              <a:ext uri="{FF2B5EF4-FFF2-40B4-BE49-F238E27FC236}">
                <a16:creationId xmlns:a16="http://schemas.microsoft.com/office/drawing/2014/main" id="{BB4EEEF5-FB75-0D0C-A2B3-239444358F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3" t="23056" r="50417" b="60565"/>
          <a:stretch/>
        </p:blipFill>
        <p:spPr bwMode="auto">
          <a:xfrm>
            <a:off x="2536465" y="4264586"/>
            <a:ext cx="9097835" cy="2219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14B1AD3-8C07-E25F-28B6-ED4DA50D2780}"/>
              </a:ext>
            </a:extLst>
          </p:cNvPr>
          <p:cNvCxnSpPr>
            <a:cxnSpLocks/>
          </p:cNvCxnSpPr>
          <p:nvPr/>
        </p:nvCxnSpPr>
        <p:spPr>
          <a:xfrm>
            <a:off x="2846567" y="4121266"/>
            <a:ext cx="206734" cy="657468"/>
          </a:xfrm>
          <a:prstGeom prst="straightConnector1">
            <a:avLst/>
          </a:prstGeom>
          <a:ln w="571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8443AC7-840B-7F53-D01D-134A7D109DA5}"/>
              </a:ext>
            </a:extLst>
          </p:cNvPr>
          <p:cNvCxnSpPr>
            <a:cxnSpLocks/>
          </p:cNvCxnSpPr>
          <p:nvPr/>
        </p:nvCxnSpPr>
        <p:spPr>
          <a:xfrm flipH="1">
            <a:off x="3888188" y="4121266"/>
            <a:ext cx="556226" cy="1373085"/>
          </a:xfrm>
          <a:prstGeom prst="straightConnector1">
            <a:avLst/>
          </a:prstGeom>
          <a:ln w="571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6DAFF06-3230-651A-DD39-919417E51FFE}"/>
              </a:ext>
            </a:extLst>
          </p:cNvPr>
          <p:cNvCxnSpPr>
            <a:cxnSpLocks/>
          </p:cNvCxnSpPr>
          <p:nvPr/>
        </p:nvCxnSpPr>
        <p:spPr>
          <a:xfrm flipH="1">
            <a:off x="4508391" y="4121266"/>
            <a:ext cx="1455087" cy="1223524"/>
          </a:xfrm>
          <a:prstGeom prst="straightConnector1">
            <a:avLst/>
          </a:prstGeom>
          <a:ln w="571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051CB64-2124-0288-29DB-DCD7AC8D0ABE}"/>
              </a:ext>
            </a:extLst>
          </p:cNvPr>
          <p:cNvCxnSpPr>
            <a:cxnSpLocks/>
          </p:cNvCxnSpPr>
          <p:nvPr/>
        </p:nvCxnSpPr>
        <p:spPr>
          <a:xfrm flipH="1">
            <a:off x="4871158" y="4121266"/>
            <a:ext cx="2865461" cy="1309475"/>
          </a:xfrm>
          <a:prstGeom prst="straightConnector1">
            <a:avLst/>
          </a:prstGeom>
          <a:ln w="571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6DA69EF-623E-EB04-CF62-3EE79C575903}"/>
              </a:ext>
            </a:extLst>
          </p:cNvPr>
          <p:cNvCxnSpPr>
            <a:cxnSpLocks/>
          </p:cNvCxnSpPr>
          <p:nvPr/>
        </p:nvCxnSpPr>
        <p:spPr>
          <a:xfrm flipH="1">
            <a:off x="5259423" y="4149636"/>
            <a:ext cx="4086010" cy="1373085"/>
          </a:xfrm>
          <a:prstGeom prst="straightConnector1">
            <a:avLst/>
          </a:prstGeom>
          <a:ln w="571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B2550FB-47AB-7F27-764F-01C55BC6909C}"/>
              </a:ext>
            </a:extLst>
          </p:cNvPr>
          <p:cNvCxnSpPr>
            <a:cxnSpLocks/>
          </p:cNvCxnSpPr>
          <p:nvPr/>
        </p:nvCxnSpPr>
        <p:spPr>
          <a:xfrm flipH="1">
            <a:off x="10829677" y="4113691"/>
            <a:ext cx="174502" cy="1910908"/>
          </a:xfrm>
          <a:prstGeom prst="straightConnector1">
            <a:avLst/>
          </a:prstGeom>
          <a:ln w="57150" cap="flat" cmpd="sng" algn="ctr">
            <a:solidFill>
              <a:schemeClr val="accent3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2A31977-642D-6A51-64AD-899BA03D2DB7}"/>
              </a:ext>
            </a:extLst>
          </p:cNvPr>
          <p:cNvSpPr txBox="1"/>
          <p:nvPr/>
        </p:nvSpPr>
        <p:spPr>
          <a:xfrm>
            <a:off x="297467" y="5336638"/>
            <a:ext cx="2207010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 err="1"/>
              <a:t>SHe</a:t>
            </a:r>
            <a:r>
              <a:rPr lang="en-US" sz="1400" dirty="0"/>
              <a:t>: supercritical helium</a:t>
            </a:r>
          </a:p>
          <a:p>
            <a:r>
              <a:rPr lang="en-US" sz="1400" dirty="0"/>
              <a:t>Flow: these stations have vacuum outside the helium piping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90215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3629DE7E-97E2-E9C9-05E0-9726EF61A0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20"/>
          <a:stretch/>
        </p:blipFill>
        <p:spPr bwMode="auto">
          <a:xfrm>
            <a:off x="125205" y="0"/>
            <a:ext cx="11941589" cy="6192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3E453D9-60F8-D69B-DFC4-6FD769D552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Overnight testing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34D43A-E540-ED92-2643-182E663448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Already implemented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70100E-7FB8-42DD-405A-F1BAD1874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50C82C-2A6A-1B73-6EDF-74D73B407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013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17CD1DF-0E58-CD23-31F1-BAA3313E82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3741993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Procedural update to allow overnight testing:</a:t>
            </a:r>
          </a:p>
          <a:p>
            <a:r>
              <a:rPr lang="en-GB" b="0" dirty="0"/>
              <a:t>After magnet is trained</a:t>
            </a:r>
          </a:p>
          <a:p>
            <a:r>
              <a:rPr lang="en-GB" b="0" dirty="0"/>
              <a:t>Trying to avoid quenches</a:t>
            </a:r>
          </a:p>
          <a:p>
            <a:r>
              <a:rPr lang="en-GB" b="0" dirty="0"/>
              <a:t>Barriers and flashing lights installed locally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dirty="0"/>
              <a:t>Outcome: greatly increased test possibilities</a:t>
            </a:r>
          </a:p>
          <a:p>
            <a:r>
              <a:rPr lang="en-GB" b="0" dirty="0"/>
              <a:t>11 days continuous testing a 11 T in vertical benches</a:t>
            </a:r>
          </a:p>
          <a:p>
            <a:r>
              <a:rPr lang="en-GB" b="0" dirty="0"/>
              <a:t>Routinely powering 3x20h in horizontal benches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D559F0A-93B9-990A-860E-B412B6423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Overnight testing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98F22B-E826-20ED-4F51-65F9B78FC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F. Mangiarotti | SM18 magnet test infrastructure upgrades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5230BB3-9805-EBE4-EF8F-2E2592FAB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76A3C-8822-4C97-8C8D-4DF03F632B63}" type="slidenum">
              <a:rPr lang="en-GB" smtClean="0"/>
              <a:t>9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798016-BE06-6BCB-9285-CA6A1DA22BE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" t="3689" r="388" b="10300"/>
          <a:stretch/>
        </p:blipFill>
        <p:spPr bwMode="auto">
          <a:xfrm>
            <a:off x="4149982" y="802135"/>
            <a:ext cx="8042018" cy="53986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74560525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24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2024" id="{65FB1FEC-90A6-4DDA-991F-D0A3C0055490}" vid="{157FDD85-6DF4-42C2-A2B8-6F8AE9B756D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CERN2024</Template>
  <TotalTime>1894</TotalTime>
  <Words>1692</Words>
  <Application>Microsoft Office PowerPoint</Application>
  <PresentationFormat>Widescreen</PresentationFormat>
  <Paragraphs>359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7" baseType="lpstr">
      <vt:lpstr>Aptos</vt:lpstr>
      <vt:lpstr>Arial</vt:lpstr>
      <vt:lpstr>Wingdings</vt:lpstr>
      <vt:lpstr>CERN2024</vt:lpstr>
      <vt:lpstr>SM18 magnet test infrastructure upgrades</vt:lpstr>
      <vt:lpstr>Acknowledgements</vt:lpstr>
      <vt:lpstr>SM18 building layout</vt:lpstr>
      <vt:lpstr>Horizontal test benches: fully upgraded for HL-LHC</vt:lpstr>
      <vt:lpstr>Vertical test benches: testing for HL-LHC and HFM (and others)</vt:lpstr>
      <vt:lpstr>Vertical bench statistics</vt:lpstr>
      <vt:lpstr>Vertical test benches capabilities and upgrades</vt:lpstr>
      <vt:lpstr>Overnight testing</vt:lpstr>
      <vt:lpstr>Overnight testing</vt:lpstr>
      <vt:lpstr>Helium gas bath in HFM cryostat</vt:lpstr>
      <vt:lpstr>Helium gas bath in HFM</vt:lpstr>
      <vt:lpstr>Helium gas bath in HFM</vt:lpstr>
      <vt:lpstr>Helium gas bath in HFM</vt:lpstr>
      <vt:lpstr>PowerPoint Presentation</vt:lpstr>
      <vt:lpstr>Feedbox for cryostated magnets</vt:lpstr>
      <vt:lpstr>Feedbox for cryostated magnets</vt:lpstr>
      <vt:lpstr>New Cluster D insert &amp; anticryostats</vt:lpstr>
      <vt:lpstr>Cluster D new insert &amp; anticryostats</vt:lpstr>
      <vt:lpstr>Cluster D anticryostat installation process (1/4)</vt:lpstr>
      <vt:lpstr>Cluster D anticryostat installation process (2/4)</vt:lpstr>
      <vt:lpstr>Cluster D anticryostat installation process (3/4)</vt:lpstr>
      <vt:lpstr>Cluster D anticryostat installation process (4/4)</vt:lpstr>
      <vt:lpstr>10 kA connection to Siegtal and CTV</vt:lpstr>
      <vt:lpstr>10 kA connection to Siegtal and CTV</vt:lpstr>
      <vt:lpstr>10 kA connection – initial situation</vt:lpstr>
      <vt:lpstr>10 kA connection – final goal</vt:lpstr>
      <vt:lpstr>10 kA connection to Siegtal and CTV – status</vt:lpstr>
      <vt:lpstr>Supercritical helium insert</vt:lpstr>
      <vt:lpstr>PowerPoint Presentation</vt:lpstr>
      <vt:lpstr>Supercritical helium insert for HFM cryostat</vt:lpstr>
      <vt:lpstr>Supercritical helium insert</vt:lpstr>
      <vt:lpstr>Summary: SM18 vertical test benches capabilities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Franco Julio Mangiarotti</dc:creator>
  <cp:lastModifiedBy>Franco Julio Mangiarotti</cp:lastModifiedBy>
  <cp:revision>11</cp:revision>
  <dcterms:created xsi:type="dcterms:W3CDTF">2025-03-26T09:49:39Z</dcterms:created>
  <dcterms:modified xsi:type="dcterms:W3CDTF">2025-03-31T11:16:03Z</dcterms:modified>
</cp:coreProperties>
</file>