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9" r:id="rId3"/>
    <p:sldId id="497" r:id="rId4"/>
    <p:sldId id="469" r:id="rId5"/>
    <p:sldId id="499" r:id="rId6"/>
    <p:sldId id="511" r:id="rId7"/>
    <p:sldId id="506" r:id="rId8"/>
    <p:sldId id="508" r:id="rId9"/>
    <p:sldId id="509" r:id="rId10"/>
    <p:sldId id="510" r:id="rId11"/>
    <p:sldId id="519" r:id="rId12"/>
    <p:sldId id="515" r:id="rId13"/>
    <p:sldId id="513" r:id="rId14"/>
    <p:sldId id="482" r:id="rId15"/>
    <p:sldId id="483" r:id="rId16"/>
    <p:sldId id="485" r:id="rId17"/>
    <p:sldId id="486" r:id="rId18"/>
    <p:sldId id="517" r:id="rId19"/>
    <p:sldId id="520" r:id="rId20"/>
    <p:sldId id="518" r:id="rId21"/>
  </p:sldIdLst>
  <p:sldSz cx="12192000" cy="6858000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FFFFCC"/>
    <a:srgbClr val="00CC99"/>
    <a:srgbClr val="CC9900"/>
    <a:srgbClr val="FFFFFF"/>
    <a:srgbClr val="DBD6AF"/>
    <a:srgbClr val="9A9D2D"/>
    <a:srgbClr val="F0EEDE"/>
    <a:srgbClr val="CC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81" autoAdjust="0"/>
    <p:restoredTop sz="94343" autoAdjust="0"/>
  </p:normalViewPr>
  <p:slideViewPr>
    <p:cSldViewPr snapToGrid="0" snapToObjects="1">
      <p:cViewPr varScale="1">
        <p:scale>
          <a:sx n="73" d="100"/>
          <a:sy n="73" d="100"/>
        </p:scale>
        <p:origin x="510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2BF851-766D-489A-B146-4B3AC67B5067}" type="doc">
      <dgm:prSet loTypeId="urn:microsoft.com/office/officeart/2005/8/layout/process1" loCatId="process" qsTypeId="urn:microsoft.com/office/officeart/2005/8/quickstyle/simple1" qsCatId="simple" csTypeId="urn:microsoft.com/office/officeart/2005/8/colors/accent2_2" csCatId="accent2" phldr="1"/>
      <dgm:spPr/>
    </dgm:pt>
    <dgm:pt modelId="{FA72FF74-6557-44BF-9475-1E7ACC8AEA93}">
      <dgm:prSet phldrT="[Text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sz="1000" b="1" dirty="0" smtClean="0"/>
            <a:t>Installation of telescopic bellows</a:t>
          </a:r>
          <a:endParaRPr lang="en-US" sz="1000" b="1" dirty="0"/>
        </a:p>
      </dgm:t>
    </dgm:pt>
    <dgm:pt modelId="{3B79D99B-4BFD-4DA1-8841-6DBA13ECC73A}" type="parTrans" cxnId="{73C32E14-E57B-4335-BB64-AF25BAF27286}">
      <dgm:prSet/>
      <dgm:spPr/>
      <dgm:t>
        <a:bodyPr/>
        <a:lstStyle/>
        <a:p>
          <a:endParaRPr lang="en-US" sz="1000"/>
        </a:p>
      </dgm:t>
    </dgm:pt>
    <dgm:pt modelId="{3D5D321A-25F3-494A-B785-A78ABA8B3992}" type="sibTrans" cxnId="{73C32E14-E57B-4335-BB64-AF25BAF27286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 sz="1000"/>
        </a:p>
      </dgm:t>
    </dgm:pt>
    <dgm:pt modelId="{B5232878-0B2C-4835-BFA4-A6789FD9FE9F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1000" b="1" dirty="0" smtClean="0"/>
            <a:t>UHV interconnections</a:t>
          </a:r>
          <a:endParaRPr lang="en-US" sz="1000" b="1" dirty="0"/>
        </a:p>
      </dgm:t>
    </dgm:pt>
    <dgm:pt modelId="{4503EED3-9159-4F14-8755-F6209417FA2A}" type="parTrans" cxnId="{CC607F7A-3F68-4394-BDF9-7F6CE9581E57}">
      <dgm:prSet/>
      <dgm:spPr/>
      <dgm:t>
        <a:bodyPr/>
        <a:lstStyle/>
        <a:p>
          <a:endParaRPr lang="en-US" sz="1000"/>
        </a:p>
      </dgm:t>
    </dgm:pt>
    <dgm:pt modelId="{59A5FDC1-7BEB-47DC-A32F-28D64EE55F18}" type="sibTrans" cxnId="{CC607F7A-3F68-4394-BDF9-7F6CE9581E57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 sz="1000"/>
        </a:p>
      </dgm:t>
    </dgm:pt>
    <dgm:pt modelId="{879F45BB-CF5C-4202-8C2D-61A14E706F5F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1000" b="1" dirty="0" smtClean="0"/>
            <a:t>Hydraulic connections</a:t>
          </a:r>
          <a:endParaRPr lang="en-US" sz="1000" b="1" dirty="0"/>
        </a:p>
      </dgm:t>
    </dgm:pt>
    <dgm:pt modelId="{4A782F9A-C223-44B2-BD1C-14C07835A486}" type="parTrans" cxnId="{B544E007-30AE-4ABC-8CDD-B62C0CFF6F64}">
      <dgm:prSet/>
      <dgm:spPr/>
      <dgm:t>
        <a:bodyPr/>
        <a:lstStyle/>
        <a:p>
          <a:endParaRPr lang="en-US" sz="1000"/>
        </a:p>
      </dgm:t>
    </dgm:pt>
    <dgm:pt modelId="{ED7AFDC9-2AA9-4759-A08E-0C013D7B1B97}" type="sibTrans" cxnId="{B544E007-30AE-4ABC-8CDD-B62C0CFF6F64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 sz="1000"/>
        </a:p>
      </dgm:t>
    </dgm:pt>
    <dgm:pt modelId="{73A592C1-92CD-4C63-AB69-A4F9706FE683}">
      <dgm:prSet custT="1"/>
      <dgm:spPr>
        <a:solidFill>
          <a:srgbClr val="002060"/>
        </a:solidFill>
      </dgm:spPr>
      <dgm:t>
        <a:bodyPr/>
        <a:lstStyle/>
        <a:p>
          <a:r>
            <a:rPr lang="en-US" sz="1000" b="1" dirty="0" smtClean="0"/>
            <a:t>Electrical connections</a:t>
          </a:r>
          <a:endParaRPr lang="en-US" sz="1000" b="1" dirty="0"/>
        </a:p>
      </dgm:t>
    </dgm:pt>
    <dgm:pt modelId="{E2B1AFDF-9A4D-4708-A997-A2320E081939}" type="parTrans" cxnId="{1409C07D-D867-46F3-A434-092C6AA11FA4}">
      <dgm:prSet/>
      <dgm:spPr/>
      <dgm:t>
        <a:bodyPr/>
        <a:lstStyle/>
        <a:p>
          <a:endParaRPr lang="en-US" sz="1000"/>
        </a:p>
      </dgm:t>
    </dgm:pt>
    <dgm:pt modelId="{F8C9C5F2-B60F-4365-8A21-BE8D102EA578}" type="sibTrans" cxnId="{1409C07D-D867-46F3-A434-092C6AA11FA4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 sz="1000"/>
        </a:p>
      </dgm:t>
    </dgm:pt>
    <dgm:pt modelId="{AC02FDE7-3930-4FE3-AEFA-590A385151A7}">
      <dgm:prSet custT="1"/>
      <dgm:spPr>
        <a:solidFill>
          <a:srgbClr val="002060"/>
        </a:solidFill>
      </dgm:spPr>
      <dgm:t>
        <a:bodyPr/>
        <a:lstStyle/>
        <a:p>
          <a:r>
            <a:rPr lang="en-US" sz="1000" b="1" dirty="0" smtClean="0"/>
            <a:t>Closing of telescopic bellows</a:t>
          </a:r>
          <a:endParaRPr lang="en-US" sz="1000" b="1" dirty="0"/>
        </a:p>
      </dgm:t>
    </dgm:pt>
    <dgm:pt modelId="{72060D9C-BE8D-4CFE-913B-96852C537E93}" type="parTrans" cxnId="{61605498-CAEA-4157-A33D-6FE83013D5DD}">
      <dgm:prSet/>
      <dgm:spPr/>
      <dgm:t>
        <a:bodyPr/>
        <a:lstStyle/>
        <a:p>
          <a:endParaRPr lang="en-US" sz="1000"/>
        </a:p>
      </dgm:t>
    </dgm:pt>
    <dgm:pt modelId="{1A8CE040-57AD-44EB-A32F-5372AACB8104}" type="sibTrans" cxnId="{61605498-CAEA-4157-A33D-6FE83013D5DD}">
      <dgm:prSet/>
      <dgm:spPr/>
      <dgm:t>
        <a:bodyPr/>
        <a:lstStyle/>
        <a:p>
          <a:endParaRPr lang="en-US" sz="1000"/>
        </a:p>
      </dgm:t>
    </dgm:pt>
    <dgm:pt modelId="{B84C87FF-6812-4BF9-A453-B21E3D6F43C7}" type="pres">
      <dgm:prSet presAssocID="{8A2BF851-766D-489A-B146-4B3AC67B5067}" presName="Name0" presStyleCnt="0">
        <dgm:presLayoutVars>
          <dgm:dir/>
          <dgm:resizeHandles val="exact"/>
        </dgm:presLayoutVars>
      </dgm:prSet>
      <dgm:spPr/>
    </dgm:pt>
    <dgm:pt modelId="{E3202BF9-07CA-4E7B-95C8-E81947766744}" type="pres">
      <dgm:prSet presAssocID="{FA72FF74-6557-44BF-9475-1E7ACC8AEA9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A8DB7-991C-471D-9836-C4CBD67C442A}" type="pres">
      <dgm:prSet presAssocID="{3D5D321A-25F3-494A-B785-A78ABA8B399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EE5FB9F0-B5B8-4D01-9AA0-DEE4DAD68042}" type="pres">
      <dgm:prSet presAssocID="{3D5D321A-25F3-494A-B785-A78ABA8B39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154FA6A-DEFD-4150-8542-88D9A8BA299B}" type="pres">
      <dgm:prSet presAssocID="{B5232878-0B2C-4835-BFA4-A6789FD9FE9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BE086E-0B32-435C-9296-730E90DAD79F}" type="pres">
      <dgm:prSet presAssocID="{59A5FDC1-7BEB-47DC-A32F-28D64EE55F18}" presName="sibTrans" presStyleLbl="sibTrans2D1" presStyleIdx="1" presStyleCnt="4"/>
      <dgm:spPr/>
      <dgm:t>
        <a:bodyPr/>
        <a:lstStyle/>
        <a:p>
          <a:endParaRPr lang="en-US"/>
        </a:p>
      </dgm:t>
    </dgm:pt>
    <dgm:pt modelId="{23B7BE3A-C027-488E-9B80-7A259D305363}" type="pres">
      <dgm:prSet presAssocID="{59A5FDC1-7BEB-47DC-A32F-28D64EE55F18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0C057C1-4B54-465F-8E0A-87A1FE299859}" type="pres">
      <dgm:prSet presAssocID="{879F45BB-CF5C-4202-8C2D-61A14E706F5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CDB9D4-9275-4D2D-851E-E8D3E83CD685}" type="pres">
      <dgm:prSet presAssocID="{ED7AFDC9-2AA9-4759-A08E-0C013D7B1B9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C1295325-0222-40A4-9DC0-EE1E4F5D4E18}" type="pres">
      <dgm:prSet presAssocID="{ED7AFDC9-2AA9-4759-A08E-0C013D7B1B9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184710E-5E82-4982-A63B-7E2BC317CFD5}" type="pres">
      <dgm:prSet presAssocID="{73A592C1-92CD-4C63-AB69-A4F9706FE68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6B7085-1B33-4E44-8CDA-66CBBA3C1378}" type="pres">
      <dgm:prSet presAssocID="{F8C9C5F2-B60F-4365-8A21-BE8D102EA578}" presName="sibTrans" presStyleLbl="sibTrans2D1" presStyleIdx="3" presStyleCnt="4"/>
      <dgm:spPr/>
      <dgm:t>
        <a:bodyPr/>
        <a:lstStyle/>
        <a:p>
          <a:endParaRPr lang="en-US"/>
        </a:p>
      </dgm:t>
    </dgm:pt>
    <dgm:pt modelId="{FC3432C0-74C5-44A9-AB41-571D8CDA3875}" type="pres">
      <dgm:prSet presAssocID="{F8C9C5F2-B60F-4365-8A21-BE8D102EA578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B818BF5A-2F02-4D9C-B6CE-2991F6C14C20}" type="pres">
      <dgm:prSet presAssocID="{AC02FDE7-3930-4FE3-AEFA-590A385151A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C32E14-E57B-4335-BB64-AF25BAF27286}" srcId="{8A2BF851-766D-489A-B146-4B3AC67B5067}" destId="{FA72FF74-6557-44BF-9475-1E7ACC8AEA93}" srcOrd="0" destOrd="0" parTransId="{3B79D99B-4BFD-4DA1-8841-6DBA13ECC73A}" sibTransId="{3D5D321A-25F3-494A-B785-A78ABA8B3992}"/>
    <dgm:cxn modelId="{1409C07D-D867-46F3-A434-092C6AA11FA4}" srcId="{8A2BF851-766D-489A-B146-4B3AC67B5067}" destId="{73A592C1-92CD-4C63-AB69-A4F9706FE683}" srcOrd="3" destOrd="0" parTransId="{E2B1AFDF-9A4D-4708-A997-A2320E081939}" sibTransId="{F8C9C5F2-B60F-4365-8A21-BE8D102EA578}"/>
    <dgm:cxn modelId="{32C5F037-A0EB-4886-B86F-9121B1FFEFC3}" type="presOf" srcId="{AC02FDE7-3930-4FE3-AEFA-590A385151A7}" destId="{B818BF5A-2F02-4D9C-B6CE-2991F6C14C20}" srcOrd="0" destOrd="0" presId="urn:microsoft.com/office/officeart/2005/8/layout/process1"/>
    <dgm:cxn modelId="{F5A5940C-FED1-4070-8844-A6DC9DC180FB}" type="presOf" srcId="{73A592C1-92CD-4C63-AB69-A4F9706FE683}" destId="{E184710E-5E82-4982-A63B-7E2BC317CFD5}" srcOrd="0" destOrd="0" presId="urn:microsoft.com/office/officeart/2005/8/layout/process1"/>
    <dgm:cxn modelId="{B34840CC-C7D7-49CF-89B6-D350F8CBEDD3}" type="presOf" srcId="{879F45BB-CF5C-4202-8C2D-61A14E706F5F}" destId="{E0C057C1-4B54-465F-8E0A-87A1FE299859}" srcOrd="0" destOrd="0" presId="urn:microsoft.com/office/officeart/2005/8/layout/process1"/>
    <dgm:cxn modelId="{98BA4897-2715-4C48-BE6F-E7F5E8408414}" type="presOf" srcId="{F8C9C5F2-B60F-4365-8A21-BE8D102EA578}" destId="{FC3432C0-74C5-44A9-AB41-571D8CDA3875}" srcOrd="1" destOrd="0" presId="urn:microsoft.com/office/officeart/2005/8/layout/process1"/>
    <dgm:cxn modelId="{B544E007-30AE-4ABC-8CDD-B62C0CFF6F64}" srcId="{8A2BF851-766D-489A-B146-4B3AC67B5067}" destId="{879F45BB-CF5C-4202-8C2D-61A14E706F5F}" srcOrd="2" destOrd="0" parTransId="{4A782F9A-C223-44B2-BD1C-14C07835A486}" sibTransId="{ED7AFDC9-2AA9-4759-A08E-0C013D7B1B97}"/>
    <dgm:cxn modelId="{FCB99FC1-52C0-4ED4-8465-AACFE28EC8A0}" type="presOf" srcId="{59A5FDC1-7BEB-47DC-A32F-28D64EE55F18}" destId="{23B7BE3A-C027-488E-9B80-7A259D305363}" srcOrd="1" destOrd="0" presId="urn:microsoft.com/office/officeart/2005/8/layout/process1"/>
    <dgm:cxn modelId="{C8407587-6E23-43B0-AFAB-5189785FAFA2}" type="presOf" srcId="{B5232878-0B2C-4835-BFA4-A6789FD9FE9F}" destId="{3154FA6A-DEFD-4150-8542-88D9A8BA299B}" srcOrd="0" destOrd="0" presId="urn:microsoft.com/office/officeart/2005/8/layout/process1"/>
    <dgm:cxn modelId="{AEA2E10B-FD74-4F35-9344-F5B50901C7F5}" type="presOf" srcId="{ED7AFDC9-2AA9-4759-A08E-0C013D7B1B97}" destId="{C1295325-0222-40A4-9DC0-EE1E4F5D4E18}" srcOrd="1" destOrd="0" presId="urn:microsoft.com/office/officeart/2005/8/layout/process1"/>
    <dgm:cxn modelId="{61605498-CAEA-4157-A33D-6FE83013D5DD}" srcId="{8A2BF851-766D-489A-B146-4B3AC67B5067}" destId="{AC02FDE7-3930-4FE3-AEFA-590A385151A7}" srcOrd="4" destOrd="0" parTransId="{72060D9C-BE8D-4CFE-913B-96852C537E93}" sibTransId="{1A8CE040-57AD-44EB-A32F-5372AACB8104}"/>
    <dgm:cxn modelId="{72E72E11-EC9D-495A-AF63-60566B767017}" type="presOf" srcId="{F8C9C5F2-B60F-4365-8A21-BE8D102EA578}" destId="{4D6B7085-1B33-4E44-8CDA-66CBBA3C1378}" srcOrd="0" destOrd="0" presId="urn:microsoft.com/office/officeart/2005/8/layout/process1"/>
    <dgm:cxn modelId="{C840AC4E-43DA-4514-995D-7340F133BAC5}" type="presOf" srcId="{8A2BF851-766D-489A-B146-4B3AC67B5067}" destId="{B84C87FF-6812-4BF9-A453-B21E3D6F43C7}" srcOrd="0" destOrd="0" presId="urn:microsoft.com/office/officeart/2005/8/layout/process1"/>
    <dgm:cxn modelId="{2CD168B2-D8B3-4554-95E7-2350F1A52A24}" type="presOf" srcId="{ED7AFDC9-2AA9-4759-A08E-0C013D7B1B97}" destId="{B0CDB9D4-9275-4D2D-851E-E8D3E83CD685}" srcOrd="0" destOrd="0" presId="urn:microsoft.com/office/officeart/2005/8/layout/process1"/>
    <dgm:cxn modelId="{B805A4AD-11AD-4CE4-BF49-165DD0404B76}" type="presOf" srcId="{FA72FF74-6557-44BF-9475-1E7ACC8AEA93}" destId="{E3202BF9-07CA-4E7B-95C8-E81947766744}" srcOrd="0" destOrd="0" presId="urn:microsoft.com/office/officeart/2005/8/layout/process1"/>
    <dgm:cxn modelId="{353B6F0F-799F-4054-B13F-E245BF65F943}" type="presOf" srcId="{3D5D321A-25F3-494A-B785-A78ABA8B3992}" destId="{E35A8DB7-991C-471D-9836-C4CBD67C442A}" srcOrd="0" destOrd="0" presId="urn:microsoft.com/office/officeart/2005/8/layout/process1"/>
    <dgm:cxn modelId="{CC607F7A-3F68-4394-BDF9-7F6CE9581E57}" srcId="{8A2BF851-766D-489A-B146-4B3AC67B5067}" destId="{B5232878-0B2C-4835-BFA4-A6789FD9FE9F}" srcOrd="1" destOrd="0" parTransId="{4503EED3-9159-4F14-8755-F6209417FA2A}" sibTransId="{59A5FDC1-7BEB-47DC-A32F-28D64EE55F18}"/>
    <dgm:cxn modelId="{EC2AB998-C42B-4535-8707-7662287E1182}" type="presOf" srcId="{59A5FDC1-7BEB-47DC-A32F-28D64EE55F18}" destId="{86BE086E-0B32-435C-9296-730E90DAD79F}" srcOrd="0" destOrd="0" presId="urn:microsoft.com/office/officeart/2005/8/layout/process1"/>
    <dgm:cxn modelId="{0BC4CE66-8DF1-4A0D-ACE5-78BFC7354A18}" type="presOf" srcId="{3D5D321A-25F3-494A-B785-A78ABA8B3992}" destId="{EE5FB9F0-B5B8-4D01-9AA0-DEE4DAD68042}" srcOrd="1" destOrd="0" presId="urn:microsoft.com/office/officeart/2005/8/layout/process1"/>
    <dgm:cxn modelId="{06E71928-B1F6-474C-B505-3284F8F64939}" type="presParOf" srcId="{B84C87FF-6812-4BF9-A453-B21E3D6F43C7}" destId="{E3202BF9-07CA-4E7B-95C8-E81947766744}" srcOrd="0" destOrd="0" presId="urn:microsoft.com/office/officeart/2005/8/layout/process1"/>
    <dgm:cxn modelId="{110A7973-B49D-4C4E-A39C-C181ED328411}" type="presParOf" srcId="{B84C87FF-6812-4BF9-A453-B21E3D6F43C7}" destId="{E35A8DB7-991C-471D-9836-C4CBD67C442A}" srcOrd="1" destOrd="0" presId="urn:microsoft.com/office/officeart/2005/8/layout/process1"/>
    <dgm:cxn modelId="{E78A5B5B-36C1-45C1-8446-F067D26425C3}" type="presParOf" srcId="{E35A8DB7-991C-471D-9836-C4CBD67C442A}" destId="{EE5FB9F0-B5B8-4D01-9AA0-DEE4DAD68042}" srcOrd="0" destOrd="0" presId="urn:microsoft.com/office/officeart/2005/8/layout/process1"/>
    <dgm:cxn modelId="{CBDE02DF-A827-4857-9DDF-F9B7C849252B}" type="presParOf" srcId="{B84C87FF-6812-4BF9-A453-B21E3D6F43C7}" destId="{3154FA6A-DEFD-4150-8542-88D9A8BA299B}" srcOrd="2" destOrd="0" presId="urn:microsoft.com/office/officeart/2005/8/layout/process1"/>
    <dgm:cxn modelId="{B536D5B6-E615-48D4-9B42-3CFDCE0840A0}" type="presParOf" srcId="{B84C87FF-6812-4BF9-A453-B21E3D6F43C7}" destId="{86BE086E-0B32-435C-9296-730E90DAD79F}" srcOrd="3" destOrd="0" presId="urn:microsoft.com/office/officeart/2005/8/layout/process1"/>
    <dgm:cxn modelId="{799CF3B7-8429-4CB1-B8DA-E6D33BC7F181}" type="presParOf" srcId="{86BE086E-0B32-435C-9296-730E90DAD79F}" destId="{23B7BE3A-C027-488E-9B80-7A259D305363}" srcOrd="0" destOrd="0" presId="urn:microsoft.com/office/officeart/2005/8/layout/process1"/>
    <dgm:cxn modelId="{D3EDB5F2-F841-44B6-BFF7-B2B79380AA6F}" type="presParOf" srcId="{B84C87FF-6812-4BF9-A453-B21E3D6F43C7}" destId="{E0C057C1-4B54-465F-8E0A-87A1FE299859}" srcOrd="4" destOrd="0" presId="urn:microsoft.com/office/officeart/2005/8/layout/process1"/>
    <dgm:cxn modelId="{DBB996CD-3377-43B5-ADF8-F8AFAB0D5A68}" type="presParOf" srcId="{B84C87FF-6812-4BF9-A453-B21E3D6F43C7}" destId="{B0CDB9D4-9275-4D2D-851E-E8D3E83CD685}" srcOrd="5" destOrd="0" presId="urn:microsoft.com/office/officeart/2005/8/layout/process1"/>
    <dgm:cxn modelId="{ABB1D471-3861-4ECC-AF04-62E1F6D8BE0B}" type="presParOf" srcId="{B0CDB9D4-9275-4D2D-851E-E8D3E83CD685}" destId="{C1295325-0222-40A4-9DC0-EE1E4F5D4E18}" srcOrd="0" destOrd="0" presId="urn:microsoft.com/office/officeart/2005/8/layout/process1"/>
    <dgm:cxn modelId="{853BD88B-B02C-4BDF-B793-C55788872CD3}" type="presParOf" srcId="{B84C87FF-6812-4BF9-A453-B21E3D6F43C7}" destId="{E184710E-5E82-4982-A63B-7E2BC317CFD5}" srcOrd="6" destOrd="0" presId="urn:microsoft.com/office/officeart/2005/8/layout/process1"/>
    <dgm:cxn modelId="{F0D3DD88-E2E3-47F6-B094-93317D8E81B0}" type="presParOf" srcId="{B84C87FF-6812-4BF9-A453-B21E3D6F43C7}" destId="{4D6B7085-1B33-4E44-8CDA-66CBBA3C1378}" srcOrd="7" destOrd="0" presId="urn:microsoft.com/office/officeart/2005/8/layout/process1"/>
    <dgm:cxn modelId="{834A2060-D30F-45C3-B4C7-76668B13F5AC}" type="presParOf" srcId="{4D6B7085-1B33-4E44-8CDA-66CBBA3C1378}" destId="{FC3432C0-74C5-44A9-AB41-571D8CDA3875}" srcOrd="0" destOrd="0" presId="urn:microsoft.com/office/officeart/2005/8/layout/process1"/>
    <dgm:cxn modelId="{F860BFB7-431B-4C0C-A63E-2A2902521B9B}" type="presParOf" srcId="{B84C87FF-6812-4BF9-A453-B21E3D6F43C7}" destId="{B818BF5A-2F02-4D9C-B6CE-2991F6C14C20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02BF9-07CA-4E7B-95C8-E81947766744}">
      <dsp:nvSpPr>
        <dsp:cNvPr id="0" name=""/>
        <dsp:cNvSpPr/>
      </dsp:nvSpPr>
      <dsp:spPr>
        <a:xfrm>
          <a:off x="5610" y="0"/>
          <a:ext cx="1739216" cy="432474"/>
        </a:xfrm>
        <a:prstGeom prst="roundRect">
          <a:avLst>
            <a:gd name="adj" fmla="val 10000"/>
          </a:avLst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Installation of telescopic bellows</a:t>
          </a:r>
          <a:endParaRPr lang="en-US" sz="1000" b="1" kern="1200" dirty="0"/>
        </a:p>
      </dsp:txBody>
      <dsp:txXfrm>
        <a:off x="18277" y="12667"/>
        <a:ext cx="1713882" cy="407140"/>
      </dsp:txXfrm>
    </dsp:sp>
    <dsp:sp modelId="{E35A8DB7-991C-471D-9836-C4CBD67C442A}">
      <dsp:nvSpPr>
        <dsp:cNvPr id="0" name=""/>
        <dsp:cNvSpPr/>
      </dsp:nvSpPr>
      <dsp:spPr>
        <a:xfrm>
          <a:off x="1918748" y="574"/>
          <a:ext cx="368713" cy="431325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918748" y="86839"/>
        <a:ext cx="258099" cy="258795"/>
      </dsp:txXfrm>
    </dsp:sp>
    <dsp:sp modelId="{3154FA6A-DEFD-4150-8542-88D9A8BA299B}">
      <dsp:nvSpPr>
        <dsp:cNvPr id="0" name=""/>
        <dsp:cNvSpPr/>
      </dsp:nvSpPr>
      <dsp:spPr>
        <a:xfrm>
          <a:off x="2440513" y="0"/>
          <a:ext cx="1739216" cy="432474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UHV interconnections</a:t>
          </a:r>
          <a:endParaRPr lang="en-US" sz="1000" b="1" kern="1200" dirty="0"/>
        </a:p>
      </dsp:txBody>
      <dsp:txXfrm>
        <a:off x="2453180" y="12667"/>
        <a:ext cx="1713882" cy="407140"/>
      </dsp:txXfrm>
    </dsp:sp>
    <dsp:sp modelId="{86BE086E-0B32-435C-9296-730E90DAD79F}">
      <dsp:nvSpPr>
        <dsp:cNvPr id="0" name=""/>
        <dsp:cNvSpPr/>
      </dsp:nvSpPr>
      <dsp:spPr>
        <a:xfrm>
          <a:off x="4353651" y="574"/>
          <a:ext cx="368713" cy="431325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353651" y="86839"/>
        <a:ext cx="258099" cy="258795"/>
      </dsp:txXfrm>
    </dsp:sp>
    <dsp:sp modelId="{E0C057C1-4B54-465F-8E0A-87A1FE299859}">
      <dsp:nvSpPr>
        <dsp:cNvPr id="0" name=""/>
        <dsp:cNvSpPr/>
      </dsp:nvSpPr>
      <dsp:spPr>
        <a:xfrm>
          <a:off x="4875416" y="0"/>
          <a:ext cx="1739216" cy="432474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Hydraulic connections</a:t>
          </a:r>
          <a:endParaRPr lang="en-US" sz="1000" b="1" kern="1200" dirty="0"/>
        </a:p>
      </dsp:txBody>
      <dsp:txXfrm>
        <a:off x="4888083" y="12667"/>
        <a:ext cx="1713882" cy="407140"/>
      </dsp:txXfrm>
    </dsp:sp>
    <dsp:sp modelId="{B0CDB9D4-9275-4D2D-851E-E8D3E83CD685}">
      <dsp:nvSpPr>
        <dsp:cNvPr id="0" name=""/>
        <dsp:cNvSpPr/>
      </dsp:nvSpPr>
      <dsp:spPr>
        <a:xfrm>
          <a:off x="6788554" y="574"/>
          <a:ext cx="368713" cy="431325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6788554" y="86839"/>
        <a:ext cx="258099" cy="258795"/>
      </dsp:txXfrm>
    </dsp:sp>
    <dsp:sp modelId="{E184710E-5E82-4982-A63B-7E2BC317CFD5}">
      <dsp:nvSpPr>
        <dsp:cNvPr id="0" name=""/>
        <dsp:cNvSpPr/>
      </dsp:nvSpPr>
      <dsp:spPr>
        <a:xfrm>
          <a:off x="7310319" y="0"/>
          <a:ext cx="1739216" cy="432474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Electrical connections</a:t>
          </a:r>
          <a:endParaRPr lang="en-US" sz="1000" b="1" kern="1200" dirty="0"/>
        </a:p>
      </dsp:txBody>
      <dsp:txXfrm>
        <a:off x="7322986" y="12667"/>
        <a:ext cx="1713882" cy="407140"/>
      </dsp:txXfrm>
    </dsp:sp>
    <dsp:sp modelId="{4D6B7085-1B33-4E44-8CDA-66CBBA3C1378}">
      <dsp:nvSpPr>
        <dsp:cNvPr id="0" name=""/>
        <dsp:cNvSpPr/>
      </dsp:nvSpPr>
      <dsp:spPr>
        <a:xfrm>
          <a:off x="9223457" y="574"/>
          <a:ext cx="368713" cy="431325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9223457" y="86839"/>
        <a:ext cx="258099" cy="258795"/>
      </dsp:txXfrm>
    </dsp:sp>
    <dsp:sp modelId="{B818BF5A-2F02-4D9C-B6CE-2991F6C14C20}">
      <dsp:nvSpPr>
        <dsp:cNvPr id="0" name=""/>
        <dsp:cNvSpPr/>
      </dsp:nvSpPr>
      <dsp:spPr>
        <a:xfrm>
          <a:off x="9745222" y="0"/>
          <a:ext cx="1739216" cy="432474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Closing of telescopic bellows</a:t>
          </a:r>
          <a:endParaRPr lang="en-US" sz="1000" b="1" kern="1200" dirty="0"/>
        </a:p>
      </dsp:txBody>
      <dsp:txXfrm>
        <a:off x="9757889" y="12667"/>
        <a:ext cx="1713882" cy="4071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28.03.2025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/>
              <a:t>Patricia Aguar Bartolome/ SIS100 String Test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/>
              <a:t>Patricia Aguar Bartolome/ SIS100 String Test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441107">
              <a:defRPr/>
            </a:pPr>
            <a:r>
              <a:rPr lang="en-US" dirty="0" smtClean="0"/>
              <a:t>              </a:t>
            </a:r>
            <a:endParaRPr lang="en-US" dirty="0"/>
          </a:p>
          <a:p>
            <a:r>
              <a:rPr lang="de-DE" baseline="0" dirty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8489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Patricia Aguar Bartolome/ SIS100 String Test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2215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550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5802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650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0218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Patricia Aguar Bartolome/ SIS100 String Test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5128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Patricia Aguar Bartolome/ SIS100 String Test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1746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47249" y="1417154"/>
            <a:ext cx="11902115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68751" y="3244364"/>
            <a:ext cx="8810021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4024230"/>
            <a:ext cx="8534400" cy="584660"/>
          </a:xfrm>
        </p:spPr>
        <p:txBody>
          <a:bodyPr>
            <a:normAutofit/>
          </a:bodyPr>
          <a:lstStyle>
            <a:lvl1pPr marL="0" indent="0" algn="ctr">
              <a:buNone/>
              <a:defRPr sz="17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edit Master subtitle style</a:t>
            </a:r>
            <a:endParaRPr lang="en-GB" noProof="0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538789" y="6650182"/>
            <a:ext cx="4495031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19990" y="6552644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Datumsplatzhalter 4"/>
          <p:cNvSpPr>
            <a:spLocks noGrp="1"/>
          </p:cNvSpPr>
          <p:nvPr>
            <p:ph type="dt" sz="half" idx="2"/>
          </p:nvPr>
        </p:nvSpPr>
        <p:spPr>
          <a:xfrm>
            <a:off x="8971472" y="6552644"/>
            <a:ext cx="1626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</p:nvPr>
        </p:nvSpPr>
        <p:spPr>
          <a:xfrm>
            <a:off x="563421" y="270001"/>
            <a:ext cx="7827215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1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563421" y="6551087"/>
            <a:ext cx="840805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19990" y="6552644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Datumsplatzhalter 4"/>
          <p:cNvSpPr>
            <a:spLocks noGrp="1"/>
          </p:cNvSpPr>
          <p:nvPr>
            <p:ph type="dt" sz="half" idx="10"/>
          </p:nvPr>
        </p:nvSpPr>
        <p:spPr>
          <a:xfrm>
            <a:off x="8971472" y="6552644"/>
            <a:ext cx="1626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563421" y="270001"/>
            <a:ext cx="7827215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2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563421" y="6551087"/>
            <a:ext cx="840805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19990" y="6552644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2"/>
          </p:nvPr>
        </p:nvSpPr>
        <p:spPr>
          <a:xfrm>
            <a:off x="8971472" y="6552644"/>
            <a:ext cx="1626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563421" y="270001"/>
            <a:ext cx="7827215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563421" y="6551087"/>
            <a:ext cx="840805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12192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63420" y="1450685"/>
            <a:ext cx="10949112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19990" y="6552644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cxnSp>
        <p:nvCxnSpPr>
          <p:cNvPr id="9" name="Gerade Verbindung 8"/>
          <p:cNvCxnSpPr/>
          <p:nvPr/>
        </p:nvCxnSpPr>
        <p:spPr>
          <a:xfrm>
            <a:off x="0" y="1068273"/>
            <a:ext cx="12192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63421" y="270001"/>
            <a:ext cx="7827215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3408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 dirty="0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3408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8982975" y="6552644"/>
            <a:ext cx="1615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563421" y="6551087"/>
            <a:ext cx="8419553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  <p:pic>
        <p:nvPicPr>
          <p:cNvPr id="13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636" y="255220"/>
            <a:ext cx="877825" cy="548641"/>
          </a:xfrm>
          <a:prstGeom prst="rect">
            <a:avLst/>
          </a:prstGeom>
        </p:spPr>
      </p:pic>
      <p:pic>
        <p:nvPicPr>
          <p:cNvPr id="14" name="Bild 6" descr="GSI_Logo_rgb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620" y="259791"/>
            <a:ext cx="1799355" cy="44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emf"/><Relationship Id="rId7" Type="http://schemas.openxmlformats.org/officeDocument/2006/relationships/image" Target="../media/image42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3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1.jpeg"/><Relationship Id="rId1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emf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2800" dirty="0" smtClean="0">
                <a:ln/>
                <a:solidFill>
                  <a:schemeClr val="tx1"/>
                </a:solidFill>
              </a:rPr>
              <a:t>Superconducting magnet String </a:t>
            </a:r>
            <a:r>
              <a:rPr lang="en-GB" sz="2800" dirty="0">
                <a:ln/>
                <a:solidFill>
                  <a:schemeClr val="tx1"/>
                </a:solidFill>
              </a:rPr>
              <a:t>test </a:t>
            </a:r>
            <a:r>
              <a:rPr lang="en-GB" sz="2800" dirty="0" smtClean="0">
                <a:ln/>
                <a:solidFill>
                  <a:schemeClr val="tx1"/>
                </a:solidFill>
              </a:rPr>
              <a:t>for the</a:t>
            </a:r>
            <a:br>
              <a:rPr lang="en-GB" sz="2800" dirty="0" smtClean="0">
                <a:ln/>
                <a:solidFill>
                  <a:schemeClr val="tx1"/>
                </a:solidFill>
              </a:rPr>
            </a:br>
            <a:r>
              <a:rPr lang="en-GB" sz="2800" dirty="0" smtClean="0">
                <a:ln/>
                <a:solidFill>
                  <a:schemeClr val="tx1"/>
                </a:solidFill>
              </a:rPr>
              <a:t> SIS100 accelerator of FAIR</a:t>
            </a:r>
            <a:endParaRPr lang="en-GB" sz="2800" dirty="0">
              <a:ln/>
              <a:solidFill>
                <a:schemeClr val="tx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895600" y="4024230"/>
            <a:ext cx="6400800" cy="938295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Patricia 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Aguar Bartolome et al. </a:t>
            </a:r>
          </a:p>
          <a:p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GSI </a:t>
            </a:r>
            <a:r>
              <a:rPr lang="en-GB" sz="13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Helmholtzzentrum</a:t>
            </a:r>
            <a:r>
              <a:rPr lang="en-GB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3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für</a:t>
            </a:r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3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Schwerionenforschung</a:t>
            </a:r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GmbH</a:t>
            </a:r>
            <a:endParaRPr lang="en-GB" sz="13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r>
              <a:rPr lang="en-GB" sz="14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SMTF Workshop,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31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March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2025 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Zurzach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Switzerland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10108906" y="6582334"/>
            <a:ext cx="559095" cy="275667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125CBDDA-5CCF-8748-8988-9DC6C8981774}" type="slidenum">
              <a:rPr lang="de-DE" smtClean="0">
                <a:solidFill>
                  <a:prstClr val="black"/>
                </a:solidFill>
                <a:ea typeface="ＭＳ Ｐゴシック" pitchFamily="3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e-DE" dirty="0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15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2" y="428083"/>
            <a:ext cx="80616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vacuum 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501991" y="1369470"/>
          <a:ext cx="5173144" cy="4180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35092">
                  <a:extLst>
                    <a:ext uri="{9D8B030D-6E8A-4147-A177-3AD203B41FA5}">
                      <a16:colId xmlns:a16="http://schemas.microsoft.com/office/drawing/2014/main" val="2280165737"/>
                    </a:ext>
                  </a:extLst>
                </a:gridCol>
                <a:gridCol w="1335505">
                  <a:extLst>
                    <a:ext uri="{9D8B030D-6E8A-4147-A177-3AD203B41FA5}">
                      <a16:colId xmlns:a16="http://schemas.microsoft.com/office/drawing/2014/main" val="3588286641"/>
                    </a:ext>
                  </a:extLst>
                </a:gridCol>
                <a:gridCol w="1359568">
                  <a:extLst>
                    <a:ext uri="{9D8B030D-6E8A-4147-A177-3AD203B41FA5}">
                      <a16:colId xmlns:a16="http://schemas.microsoft.com/office/drawing/2014/main" val="3462066008"/>
                    </a:ext>
                  </a:extLst>
                </a:gridCol>
                <a:gridCol w="1042979">
                  <a:extLst>
                    <a:ext uri="{9D8B030D-6E8A-4147-A177-3AD203B41FA5}">
                      <a16:colId xmlns:a16="http://schemas.microsoft.com/office/drawing/2014/main" val="4223262050"/>
                    </a:ext>
                  </a:extLst>
                </a:gridCol>
              </a:tblGrid>
              <a:tr h="639213">
                <a:tc>
                  <a:txBody>
                    <a:bodyPr/>
                    <a:lstStyle/>
                    <a:p>
                      <a:endParaRPr lang="de-DE" sz="1000" dirty="0">
                        <a:latin typeface="+mn-lt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Required</a:t>
                      </a:r>
                      <a:endParaRPr lang="de-DE" sz="1200" dirty="0" smtClean="0">
                        <a:effectLst/>
                      </a:endParaRPr>
                    </a:p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Verified @ String</a:t>
                      </a:r>
                      <a:endParaRPr lang="de-DE" sz="1200" dirty="0" smtClean="0">
                        <a:effectLst/>
                      </a:endParaRPr>
                    </a:p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latin typeface="+mn-lt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985721"/>
                  </a:ext>
                </a:extLst>
              </a:tr>
              <a:tr h="8218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H</a:t>
                      </a:r>
                      <a:r>
                        <a:rPr lang="en-US" sz="1200" baseline="-25000" dirty="0" smtClean="0">
                          <a:effectLst/>
                        </a:rPr>
                        <a:t>2</a:t>
                      </a:r>
                      <a:r>
                        <a:rPr lang="en-US" sz="1200" dirty="0" smtClean="0">
                          <a:effectLst/>
                        </a:rPr>
                        <a:t> pressure in cryogenic beam vacuum (&lt; 10K)</a:t>
                      </a:r>
                      <a:endParaRPr lang="de-DE" sz="1200" dirty="0" smtClean="0">
                        <a:effectLst/>
                      </a:endParaRPr>
                    </a:p>
                    <a:p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&lt; 1E-12 mbar </a:t>
                      </a:r>
                      <a:endParaRPr lang="de-DE" sz="1200" dirty="0" smtClean="0">
                        <a:effectLst/>
                      </a:endParaRPr>
                    </a:p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5E-13 mbar</a:t>
                      </a:r>
                      <a:endParaRPr lang="de-DE" sz="1200" dirty="0" smtClean="0">
                        <a:effectLst/>
                      </a:endParaRPr>
                    </a:p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2525720"/>
                  </a:ext>
                </a:extLst>
              </a:tr>
              <a:tr h="7644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H</a:t>
                      </a:r>
                      <a:r>
                        <a:rPr lang="en-US" sz="1200" baseline="-25000" dirty="0" smtClean="0">
                          <a:effectLst/>
                        </a:rPr>
                        <a:t>2</a:t>
                      </a:r>
                      <a:r>
                        <a:rPr lang="en-US" sz="1200" dirty="0" smtClean="0">
                          <a:effectLst/>
                        </a:rPr>
                        <a:t> pressure in RT vacuum system </a:t>
                      </a:r>
                      <a:endParaRPr lang="de-DE" sz="1200" dirty="0" smtClean="0">
                        <a:effectLst/>
                      </a:endParaRPr>
                    </a:p>
                    <a:p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&lt; 3E-11 mbar</a:t>
                      </a:r>
                      <a:endParaRPr lang="de-DE" sz="1200" dirty="0" smtClean="0">
                        <a:effectLst/>
                      </a:endParaRPr>
                    </a:p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&lt; 1E-11 mbar</a:t>
                      </a:r>
                      <a:endParaRPr lang="de-DE" sz="1200" dirty="0" smtClean="0">
                        <a:effectLst/>
                      </a:endParaRPr>
                    </a:p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201"/>
                  </a:ext>
                </a:extLst>
              </a:tr>
              <a:tr h="118711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ultimate temperature of cryogenic beam vacuum system (steady state)</a:t>
                      </a:r>
                      <a:endParaRPr lang="de-DE" sz="1200" dirty="0" smtClean="0">
                        <a:effectLst/>
                      </a:endParaRPr>
                    </a:p>
                    <a:p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&lt; 5 K</a:t>
                      </a:r>
                      <a:endParaRPr lang="de-DE" sz="1200" dirty="0" smtClean="0">
                        <a:effectLst/>
                      </a:endParaRPr>
                    </a:p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~ 5 K</a:t>
                      </a:r>
                      <a:endParaRPr lang="de-DE" sz="1200" dirty="0" smtClean="0">
                        <a:effectLst/>
                      </a:endParaRPr>
                    </a:p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3751390"/>
                  </a:ext>
                </a:extLst>
              </a:tr>
              <a:tr h="7644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Dominant residual gas component </a:t>
                      </a:r>
                      <a:endParaRPr lang="de-DE" sz="1200" dirty="0" smtClean="0">
                        <a:effectLst/>
                      </a:endParaRPr>
                    </a:p>
                    <a:p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H</a:t>
                      </a:r>
                      <a:r>
                        <a:rPr lang="en-US" sz="1200" baseline="-25000" dirty="0" smtClean="0">
                          <a:effectLst/>
                        </a:rPr>
                        <a:t>2</a:t>
                      </a:r>
                      <a:endParaRPr lang="de-DE" sz="1200" dirty="0" smtClean="0">
                        <a:effectLst/>
                      </a:endParaRPr>
                    </a:p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H</a:t>
                      </a:r>
                      <a:r>
                        <a:rPr lang="en-US" sz="1200" baseline="-25000" dirty="0" smtClean="0">
                          <a:effectLst/>
                        </a:rPr>
                        <a:t>2</a:t>
                      </a:r>
                      <a:endParaRPr lang="de-DE" sz="1200" dirty="0" smtClean="0">
                        <a:effectLst/>
                      </a:endParaRPr>
                    </a:p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5258869"/>
                  </a:ext>
                </a:extLst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5087483" y="2218176"/>
            <a:ext cx="277394" cy="3010849"/>
            <a:chOff x="11079222" y="2218176"/>
            <a:chExt cx="277394" cy="3010849"/>
          </a:xfrm>
        </p:grpSpPr>
        <p:pic>
          <p:nvPicPr>
            <p:cNvPr id="23" name="Grafik 1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9" t="20221" r="18334" b="20662"/>
            <a:stretch/>
          </p:blipFill>
          <p:spPr>
            <a:xfrm>
              <a:off x="11089725" y="4977170"/>
              <a:ext cx="266891" cy="251855"/>
            </a:xfrm>
            <a:prstGeom prst="rect">
              <a:avLst/>
            </a:prstGeom>
          </p:spPr>
        </p:pic>
        <p:pic>
          <p:nvPicPr>
            <p:cNvPr id="24" name="Grafik 1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9" t="20221" r="18334" b="20662"/>
            <a:stretch/>
          </p:blipFill>
          <p:spPr>
            <a:xfrm>
              <a:off x="11084282" y="3949915"/>
              <a:ext cx="266891" cy="251855"/>
            </a:xfrm>
            <a:prstGeom prst="rect">
              <a:avLst/>
            </a:prstGeom>
          </p:spPr>
        </p:pic>
        <p:pic>
          <p:nvPicPr>
            <p:cNvPr id="25" name="Grafik 1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9" t="20221" r="18334" b="20662"/>
            <a:stretch/>
          </p:blipFill>
          <p:spPr>
            <a:xfrm>
              <a:off x="11084282" y="3018293"/>
              <a:ext cx="266891" cy="251855"/>
            </a:xfrm>
            <a:prstGeom prst="rect">
              <a:avLst/>
            </a:prstGeom>
          </p:spPr>
        </p:pic>
        <p:pic>
          <p:nvPicPr>
            <p:cNvPr id="26" name="Grafik 1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9" t="20221" r="18334" b="20662"/>
            <a:stretch/>
          </p:blipFill>
          <p:spPr>
            <a:xfrm>
              <a:off x="11079222" y="2218176"/>
              <a:ext cx="266891" cy="251855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/>
        </p:nvSpPr>
        <p:spPr>
          <a:xfrm>
            <a:off x="5900230" y="1369471"/>
            <a:ext cx="5817666" cy="41770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8" name="Rechteck 2"/>
          <p:cNvSpPr/>
          <p:nvPr/>
        </p:nvSpPr>
        <p:spPr>
          <a:xfrm>
            <a:off x="5986412" y="1516442"/>
            <a:ext cx="5587249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magnets and the beam vacuum system reached their planned ultimate temperatures within the expected time period 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ultimate pressures and residual gas composition in the two short RT sections were achieved</a:t>
            </a:r>
            <a:endParaRPr lang="de-DE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generated residual gas densities in the cold beam vacuum system corresponded to H</a:t>
            </a:r>
            <a:r>
              <a:rPr lang="en-US" sz="1400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vacuum pressures of ~ 5E-13 mbar or even less</a:t>
            </a:r>
            <a:endParaRPr lang="de-DE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density and temperature conditions along the string were constant over the entire duration of the cold phase </a:t>
            </a:r>
            <a:endParaRPr lang="de-DE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no leak-induced density increases were observed</a:t>
            </a:r>
          </a:p>
          <a:p>
            <a:pPr>
              <a:spcAft>
                <a:spcPts val="600"/>
              </a:spcAft>
            </a:pPr>
            <a:endParaRPr lang="en-US" sz="9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2009164" y="5777287"/>
            <a:ext cx="8542530" cy="690169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Beam vacuum quality requirements for future beam operation </a:t>
            </a:r>
            <a:r>
              <a:rPr lang="en-US" b="1" dirty="0" smtClean="0">
                <a:solidFill>
                  <a:schemeClr val="tx1"/>
                </a:solidFill>
              </a:rPr>
              <a:t>are fulfilled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6413239" y="4201770"/>
            <a:ext cx="346452" cy="185004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 dirty="0"/>
          </a:p>
        </p:txBody>
      </p:sp>
      <p:sp>
        <p:nvSpPr>
          <p:cNvPr id="5" name="Rectangle 4"/>
          <p:cNvSpPr/>
          <p:nvPr/>
        </p:nvSpPr>
        <p:spPr>
          <a:xfrm>
            <a:off x="6845873" y="4146173"/>
            <a:ext cx="43597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The String test has demonstrated that He mass flows and the magnetic and vacuum cryogenic systems operate as expected</a:t>
            </a:r>
            <a:endParaRPr lang="en-US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21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421924" y="1370622"/>
            <a:ext cx="6216382" cy="2323754"/>
            <a:chOff x="365901" y="2777738"/>
            <a:chExt cx="3027074" cy="3584205"/>
          </a:xfrm>
        </p:grpSpPr>
        <p:sp>
          <p:nvSpPr>
            <p:cNvPr id="32" name="Rectangle 31"/>
            <p:cNvSpPr/>
            <p:nvPr/>
          </p:nvSpPr>
          <p:spPr>
            <a:xfrm>
              <a:off x="526870" y="2994332"/>
              <a:ext cx="2866105" cy="33676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65901" y="2777738"/>
              <a:ext cx="980996" cy="411504"/>
              <a:chOff x="-44731" y="1779367"/>
              <a:chExt cx="912892" cy="562192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-35366" y="1779367"/>
                <a:ext cx="903527" cy="562192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5" name="Rounded Rectangle 4"/>
              <p:cNvSpPr txBox="1"/>
              <p:nvPr/>
            </p:nvSpPr>
            <p:spPr>
              <a:xfrm>
                <a:off x="-44731" y="1795834"/>
                <a:ext cx="772326" cy="52926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dirty="0" smtClean="0"/>
                  <a:t>FAIR-QDS</a:t>
                </a:r>
                <a:endParaRPr lang="en-US" sz="1400" b="1" kern="1200" dirty="0"/>
              </a:p>
            </p:txBody>
          </p:sp>
        </p:grpSp>
      </p:grp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8252604" y="6552644"/>
            <a:ext cx="1220226" cy="365125"/>
          </a:xfrm>
        </p:spPr>
        <p:txBody>
          <a:bodyPr/>
          <a:lstStyle/>
          <a:p>
            <a:r>
              <a:rPr lang="de-DE" smtClean="0"/>
              <a:t>31-03-2025</a:t>
            </a:r>
            <a:endParaRPr lang="en-GB" noProof="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82996E5-2349-47C0-8221-B104C0E11193}"/>
              </a:ext>
            </a:extLst>
          </p:cNvPr>
          <p:cNvSpPr txBox="1"/>
          <p:nvPr/>
        </p:nvSpPr>
        <p:spPr>
          <a:xfrm>
            <a:off x="1008810" y="1777838"/>
            <a:ext cx="5542410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Series quench detection electronics installed in the String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b="1" dirty="0"/>
              <a:t>Dipole circuit </a:t>
            </a:r>
            <a:r>
              <a:rPr lang="en-US" sz="1200" dirty="0"/>
              <a:t>monitored by 2 MCL detectors and 4 bridge detectors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b="1" dirty="0"/>
              <a:t>Quadrupole circuit </a:t>
            </a:r>
            <a:r>
              <a:rPr lang="en-US" sz="1200" dirty="0"/>
              <a:t>monitored by 2 MCL detectors and 3 bridge detectors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Both main circuits in an overlapping structure similar to SIS100 with quench conditioning boxes </a:t>
            </a:r>
            <a:endParaRPr lang="en-US" sz="1200" b="1" dirty="0">
              <a:solidFill>
                <a:srgbClr val="00B050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Bridge cabling asymmetry was introduced on purpose </a:t>
            </a:r>
            <a:r>
              <a:rPr lang="en-US" sz="1200" dirty="0" smtClean="0"/>
              <a:t>Corrector </a:t>
            </a:r>
            <a:r>
              <a:rPr lang="en-US" sz="1200" dirty="0"/>
              <a:t>circuits (2 x ST + 1 x CS) monitored by MID </a:t>
            </a:r>
            <a:r>
              <a:rPr lang="en-US" sz="1200" dirty="0" smtClean="0"/>
              <a:t>detectors</a:t>
            </a:r>
            <a:endParaRPr lang="en-US" sz="14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F95992F-9CF4-4EB7-90CF-01BB6F8ED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9714" y="1372116"/>
            <a:ext cx="1546156" cy="359778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8A4A35A-7B80-46CF-8D82-898C304026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3421" y="2931050"/>
            <a:ext cx="2534129" cy="1765318"/>
          </a:xfrm>
          <a:prstGeom prst="rect">
            <a:avLst/>
          </a:prstGeom>
        </p:spPr>
      </p:pic>
      <p:sp>
        <p:nvSpPr>
          <p:cNvPr id="11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1796936" y="6563230"/>
            <a:ext cx="6306039" cy="357157"/>
          </a:xfrm>
        </p:spPr>
        <p:txBody>
          <a:bodyPr/>
          <a:lstStyle/>
          <a:p>
            <a:pPr algn="l"/>
            <a:r>
              <a:rPr lang="en-US" dirty="0" smtClean="0"/>
              <a:t>Patricia Aguar Bartolome / SIS100 String test</a:t>
            </a:r>
            <a:endParaRPr lang="en-GB" dirty="0"/>
          </a:p>
        </p:txBody>
      </p:sp>
      <p:sp>
        <p:nvSpPr>
          <p:cNvPr id="15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2" y="428083"/>
            <a:ext cx="74191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Setup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FAIR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quench detection system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804561" y="5452269"/>
            <a:ext cx="5272644" cy="493582"/>
            <a:chOff x="495007" y="5889074"/>
            <a:chExt cx="5994694" cy="493582"/>
          </a:xfrm>
        </p:grpSpPr>
        <p:sp>
          <p:nvSpPr>
            <p:cNvPr id="19" name="Rechteck 24">
              <a:extLst>
                <a:ext uri="{FF2B5EF4-FFF2-40B4-BE49-F238E27FC236}">
                  <a16:creationId xmlns:a16="http://schemas.microsoft.com/office/drawing/2014/main" id="{5E12DB62-8E79-107E-44C9-7FE293B736A9}"/>
                </a:ext>
              </a:extLst>
            </p:cNvPr>
            <p:cNvSpPr/>
            <p:nvPr/>
          </p:nvSpPr>
          <p:spPr>
            <a:xfrm>
              <a:off x="495007" y="5889074"/>
              <a:ext cx="5994694" cy="493582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0" name="Textfeld 20"/>
            <p:cNvSpPr txBox="1"/>
            <p:nvPr/>
          </p:nvSpPr>
          <p:spPr>
            <a:xfrm>
              <a:off x="602084" y="5953218"/>
              <a:ext cx="5887616" cy="30777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400" b="1" dirty="0" smtClean="0"/>
                <a:t>FAIR </a:t>
              </a:r>
              <a:r>
                <a:rPr lang="de-DE" sz="1400" b="1" dirty="0" err="1" smtClean="0"/>
                <a:t>quench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dection</a:t>
              </a:r>
              <a:r>
                <a:rPr lang="de-DE" sz="1400" b="1" dirty="0"/>
                <a:t> </a:t>
              </a:r>
              <a:r>
                <a:rPr lang="de-DE" sz="1400" b="1" dirty="0" err="1" smtClean="0"/>
                <a:t>system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is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reliable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and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safe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to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operate</a:t>
              </a:r>
              <a:endParaRPr lang="de-DE" sz="1400" b="1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25497" y="4106173"/>
            <a:ext cx="6212810" cy="2323754"/>
            <a:chOff x="365901" y="2777738"/>
            <a:chExt cx="3027074" cy="3584205"/>
          </a:xfrm>
        </p:grpSpPr>
        <p:sp>
          <p:nvSpPr>
            <p:cNvPr id="37" name="Rectangle 36"/>
            <p:cNvSpPr/>
            <p:nvPr/>
          </p:nvSpPr>
          <p:spPr>
            <a:xfrm>
              <a:off x="526870" y="2994332"/>
              <a:ext cx="2866105" cy="33676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365901" y="2777738"/>
              <a:ext cx="980996" cy="411504"/>
              <a:chOff x="-44731" y="1779367"/>
              <a:chExt cx="912892" cy="562192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-35366" y="1779367"/>
                <a:ext cx="903527" cy="562192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Rounded Rectangle 4"/>
              <p:cNvSpPr txBox="1"/>
              <p:nvPr/>
            </p:nvSpPr>
            <p:spPr>
              <a:xfrm>
                <a:off x="-44731" y="1795834"/>
                <a:ext cx="772326" cy="52926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dirty="0" smtClean="0"/>
                  <a:t>Open topics</a:t>
                </a:r>
                <a:endParaRPr lang="en-US" sz="1400" b="1" kern="1200" dirty="0"/>
              </a:p>
            </p:txBody>
          </p:sp>
        </p:grpSp>
      </p:grpSp>
      <p:sp>
        <p:nvSpPr>
          <p:cNvPr id="41" name="Textfeld 6">
            <a:extLst>
              <a:ext uri="{FF2B5EF4-FFF2-40B4-BE49-F238E27FC236}">
                <a16:creationId xmlns:a16="http://schemas.microsoft.com/office/drawing/2014/main" id="{682996E5-2349-47C0-8221-B104C0E11193}"/>
              </a:ext>
            </a:extLst>
          </p:cNvPr>
          <p:cNvSpPr txBox="1"/>
          <p:nvPr/>
        </p:nvSpPr>
        <p:spPr>
          <a:xfrm>
            <a:off x="1008810" y="4349691"/>
            <a:ext cx="5483034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400" dirty="0"/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Scaling and synchronization of the Dipole and Quadrupole circuits DCCTs                       (actually not a part of the F-QDS)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 err="1"/>
              <a:t>Synchronisation</a:t>
            </a:r>
            <a:r>
              <a:rPr lang="en-US" sz="1200" dirty="0"/>
              <a:t> of signals acquired by different electronic boards:</a:t>
            </a:r>
          </a:p>
          <a:p>
            <a:pPr marL="742950" lvl="1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initially ±70 </a:t>
            </a:r>
            <a:r>
              <a:rPr lang="en-US" sz="1200" dirty="0" err="1"/>
              <a:t>ms</a:t>
            </a:r>
            <a:r>
              <a:rPr lang="en-US" sz="1200" dirty="0"/>
              <a:t>, currently ± 6 </a:t>
            </a:r>
            <a:r>
              <a:rPr lang="en-US" sz="1200" dirty="0" err="1"/>
              <a:t>ms</a:t>
            </a:r>
            <a:r>
              <a:rPr lang="en-US" sz="1200" dirty="0"/>
              <a:t> - </a:t>
            </a:r>
            <a:r>
              <a:rPr lang="en-US" sz="1200" b="1" dirty="0"/>
              <a:t>still not enough</a:t>
            </a:r>
          </a:p>
          <a:p>
            <a:pPr marL="742950" lvl="1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search for optimal parameters for data frames (work in progress)</a:t>
            </a:r>
          </a:p>
          <a:p>
            <a:pPr marL="742950" lvl="1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consequence: difficulties with quench data interpretation for </a:t>
            </a:r>
            <a:r>
              <a:rPr lang="en-US" sz="1200" dirty="0" smtClean="0"/>
              <a:t>Dipole</a:t>
            </a:r>
          </a:p>
          <a:p>
            <a:pPr lvl="1">
              <a:spcAft>
                <a:spcPts val="600"/>
              </a:spcAft>
              <a:buClr>
                <a:srgbClr val="FFC000"/>
              </a:buClr>
            </a:pPr>
            <a:r>
              <a:rPr lang="en-US" sz="1200" dirty="0"/>
              <a:t> </a:t>
            </a:r>
            <a:r>
              <a:rPr lang="en-US" sz="1200" dirty="0" smtClean="0"/>
              <a:t>                            </a:t>
            </a:r>
            <a:r>
              <a:rPr lang="en-US" sz="1200" dirty="0"/>
              <a:t>and Quadrupole circuits</a:t>
            </a:r>
          </a:p>
        </p:txBody>
      </p:sp>
    </p:spTree>
    <p:extLst>
      <p:ext uri="{BB962C8B-B14F-4D97-AF65-F5344CB8AC3E}">
        <p14:creationId xmlns:p14="http://schemas.microsoft.com/office/powerpoint/2010/main" val="4982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655054" y="1879800"/>
            <a:ext cx="10939215" cy="46117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58480B6-B19B-57F7-4F00-E608E02CCA55}"/>
              </a:ext>
            </a:extLst>
          </p:cNvPr>
          <p:cNvSpPr txBox="1">
            <a:spLocks/>
          </p:cNvSpPr>
          <p:nvPr/>
        </p:nvSpPr>
        <p:spPr>
          <a:xfrm>
            <a:off x="1227070" y="2083528"/>
            <a:ext cx="1989172" cy="556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Construction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(front) of PC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SCADA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834" y="2626434"/>
            <a:ext cx="1546483" cy="3662724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58480B6-B19B-57F7-4F00-E608E02CCA55}"/>
              </a:ext>
            </a:extLst>
          </p:cNvPr>
          <p:cNvSpPr txBox="1">
            <a:spLocks/>
          </p:cNvSpPr>
          <p:nvPr/>
        </p:nvSpPr>
        <p:spPr>
          <a:xfrm>
            <a:off x="3493598" y="2074016"/>
            <a:ext cx="1989172" cy="556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Construction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(back) of PLC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cabling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0597" y="2639387"/>
            <a:ext cx="1438200" cy="3649771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158480B6-B19B-57F7-4F00-E608E02CC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8441" y="2778147"/>
            <a:ext cx="4794354" cy="2704295"/>
          </a:xfrm>
        </p:spPr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GB" sz="1400" b="1" dirty="0" smtClean="0">
                <a:latin typeface="+mn-lt"/>
                <a:cs typeface="Calibri" panose="020F0502020204030204" pitchFamily="34" charset="0"/>
              </a:rPr>
              <a:t>Objectives:</a:t>
            </a:r>
          </a:p>
          <a:p>
            <a:pPr lvl="2"/>
            <a:r>
              <a:rPr lang="en-GB" sz="1400" dirty="0" smtClean="0">
                <a:latin typeface="+mn-lt"/>
                <a:cs typeface="Calibri" panose="020F0502020204030204" pitchFamily="34" charset="0"/>
              </a:rPr>
              <a:t>Test </a:t>
            </a:r>
            <a:r>
              <a:rPr lang="en-GB" sz="1400" dirty="0">
                <a:latin typeface="+mn-lt"/>
                <a:cs typeface="Calibri" panose="020F0502020204030204" pitchFamily="34" charset="0"/>
              </a:rPr>
              <a:t>IOs</a:t>
            </a:r>
          </a:p>
          <a:p>
            <a:pPr lvl="2"/>
            <a:r>
              <a:rPr lang="en-GB" sz="1400" dirty="0">
                <a:latin typeface="+mn-lt"/>
                <a:cs typeface="Calibri" panose="020F0502020204030204" pitchFamily="34" charset="0"/>
              </a:rPr>
              <a:t>find configuration to heat SIS100 magnets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400" b="1" dirty="0">
                <a:latin typeface="+mn-lt"/>
                <a:cs typeface="Calibri" panose="020F0502020204030204" pitchFamily="34" charset="0"/>
              </a:rPr>
              <a:t>S</a:t>
            </a:r>
            <a:r>
              <a:rPr lang="en-GB" sz="1400" b="1" dirty="0" smtClean="0">
                <a:latin typeface="+mn-lt"/>
                <a:cs typeface="Calibri" panose="020F0502020204030204" pitchFamily="34" charset="0"/>
              </a:rPr>
              <a:t>ensors </a:t>
            </a:r>
            <a:r>
              <a:rPr lang="en-GB" sz="1400" b="1" dirty="0">
                <a:latin typeface="+mn-lt"/>
                <a:cs typeface="Calibri" panose="020F0502020204030204" pitchFamily="34" charset="0"/>
              </a:rPr>
              <a:t>and </a:t>
            </a:r>
            <a:r>
              <a:rPr lang="en-GB" sz="1400" b="1" dirty="0" smtClean="0">
                <a:latin typeface="+mn-lt"/>
                <a:cs typeface="Calibri" panose="020F0502020204030204" pitchFamily="34" charset="0"/>
              </a:rPr>
              <a:t>actors </a:t>
            </a:r>
            <a:r>
              <a:rPr lang="en-GB" sz="1400" b="1" dirty="0">
                <a:latin typeface="+mn-lt"/>
                <a:cs typeface="Calibri" panose="020F0502020204030204" pitchFamily="34" charset="0"/>
              </a:rPr>
              <a:t>tested:</a:t>
            </a:r>
          </a:p>
          <a:p>
            <a:pPr lvl="2"/>
            <a:r>
              <a:rPr lang="en-US" sz="1400" dirty="0">
                <a:latin typeface="+mn-lt"/>
                <a:cs typeface="Arial" panose="020B0604020202020204" pitchFamily="34" charset="0"/>
              </a:rPr>
              <a:t>CERNOX</a:t>
            </a:r>
          </a:p>
          <a:p>
            <a:pPr lvl="2"/>
            <a:r>
              <a:rPr lang="en-US" sz="1400" dirty="0">
                <a:latin typeface="+mn-lt"/>
                <a:cs typeface="Arial" panose="020B0604020202020204" pitchFamily="34" charset="0"/>
              </a:rPr>
              <a:t>TVO</a:t>
            </a:r>
          </a:p>
          <a:p>
            <a:pPr lvl="2"/>
            <a:r>
              <a:rPr lang="en-US" sz="1400" dirty="0">
                <a:latin typeface="+mn-lt"/>
                <a:cs typeface="Arial" panose="020B0604020202020204" pitchFamily="34" charset="0"/>
              </a:rPr>
              <a:t>PT100</a:t>
            </a:r>
          </a:p>
          <a:p>
            <a:pPr lvl="2"/>
            <a:r>
              <a:rPr lang="en-US" sz="1400" dirty="0">
                <a:latin typeface="+mn-lt"/>
                <a:cs typeface="Arial" panose="020B0604020202020204" pitchFamily="34" charset="0"/>
              </a:rPr>
              <a:t>Thermocouple</a:t>
            </a:r>
          </a:p>
          <a:p>
            <a:pPr lvl="2"/>
            <a:r>
              <a:rPr lang="en-US" sz="1400" dirty="0">
                <a:latin typeface="+mn-lt"/>
                <a:cs typeface="Arial" panose="020B0604020202020204" pitchFamily="34" charset="0"/>
              </a:rPr>
              <a:t>Current measurement</a:t>
            </a:r>
          </a:p>
          <a:p>
            <a:pPr lvl="2"/>
            <a:r>
              <a:rPr lang="en-US" sz="1400" dirty="0">
                <a:latin typeface="+mn-lt"/>
                <a:cs typeface="Arial" panose="020B0604020202020204" pitchFamily="34" charset="0"/>
              </a:rPr>
              <a:t>PWM </a:t>
            </a:r>
            <a:r>
              <a:rPr lang="en-US" sz="1400" dirty="0" smtClean="0">
                <a:latin typeface="+mn-lt"/>
                <a:cs typeface="Arial" panose="020B0604020202020204" pitchFamily="34" charset="0"/>
              </a:rPr>
              <a:t>heater</a:t>
            </a:r>
            <a:endParaRPr lang="en-US" sz="12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12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1796936" y="6563230"/>
            <a:ext cx="6306039" cy="357157"/>
          </a:xfrm>
        </p:spPr>
        <p:txBody>
          <a:bodyPr/>
          <a:lstStyle/>
          <a:p>
            <a:pPr algn="l"/>
            <a:r>
              <a:rPr lang="en-US" dirty="0" smtClean="0"/>
              <a:t>Patricia Aguar Bartolome / SIS100 String test</a:t>
            </a:r>
            <a:endParaRPr lang="en-GB" dirty="0"/>
          </a:p>
        </p:txBody>
      </p:sp>
      <p:sp>
        <p:nvSpPr>
          <p:cNvPr id="15" name="Textfeld 19"/>
          <p:cNvSpPr txBox="1"/>
          <p:nvPr/>
        </p:nvSpPr>
        <p:spPr>
          <a:xfrm>
            <a:off x="6526672" y="2193374"/>
            <a:ext cx="4141328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1200" b="1" dirty="0" err="1">
                <a:solidFill>
                  <a:schemeClr val="bg1"/>
                </a:solidFill>
              </a:rPr>
              <a:t>Accelerator</a:t>
            </a:r>
            <a:r>
              <a:rPr lang="de-DE" sz="1200" b="1" dirty="0">
                <a:solidFill>
                  <a:schemeClr val="bg1"/>
                </a:solidFill>
              </a:rPr>
              <a:t> Control System </a:t>
            </a:r>
            <a:r>
              <a:rPr lang="de-DE" sz="1200" b="1" dirty="0" err="1" smtClean="0">
                <a:solidFill>
                  <a:schemeClr val="bg1"/>
                </a:solidFill>
              </a:rPr>
              <a:t>developed</a:t>
            </a:r>
            <a:endParaRPr lang="de-DE" sz="1200" b="1" dirty="0">
              <a:solidFill>
                <a:schemeClr val="bg1"/>
              </a:solidFill>
            </a:endParaRPr>
          </a:p>
          <a:p>
            <a:pPr algn="ctr"/>
            <a:r>
              <a:rPr lang="de-DE" sz="1200" b="1" dirty="0">
                <a:solidFill>
                  <a:schemeClr val="bg1"/>
                </a:solidFill>
              </a:rPr>
              <a:t> </a:t>
            </a:r>
            <a:r>
              <a:rPr lang="de-DE" sz="1200" b="1" dirty="0" err="1">
                <a:solidFill>
                  <a:schemeClr val="bg1"/>
                </a:solidFill>
              </a:rPr>
              <a:t>for</a:t>
            </a:r>
            <a:r>
              <a:rPr lang="de-DE" sz="1200" b="1" dirty="0">
                <a:solidFill>
                  <a:schemeClr val="bg1"/>
                </a:solidFill>
              </a:rPr>
              <a:t> FAIR/GSI </a:t>
            </a:r>
          </a:p>
        </p:txBody>
      </p:sp>
      <p:sp>
        <p:nvSpPr>
          <p:cNvPr id="16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6252614" y="5554094"/>
            <a:ext cx="5064570" cy="628731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00" b="1" dirty="0">
                <a:solidFill>
                  <a:schemeClr val="tx1"/>
                </a:solidFill>
              </a:rPr>
              <a:t>Successful completion of </a:t>
            </a:r>
            <a:r>
              <a:rPr lang="en-US" sz="1300" b="1" dirty="0" smtClean="0">
                <a:solidFill>
                  <a:schemeClr val="tx1"/>
                </a:solidFill>
              </a:rPr>
              <a:t>the </a:t>
            </a:r>
            <a:r>
              <a:rPr lang="en-US" sz="1300" b="1" dirty="0">
                <a:solidFill>
                  <a:schemeClr val="tx1"/>
                </a:solidFill>
              </a:rPr>
              <a:t>commissioning of </a:t>
            </a:r>
            <a:r>
              <a:rPr lang="en-US" sz="1300" b="1" dirty="0" smtClean="0">
                <a:solidFill>
                  <a:schemeClr val="tx1"/>
                </a:solidFill>
              </a:rPr>
              <a:t>the SIS100 </a:t>
            </a:r>
            <a:r>
              <a:rPr lang="en-US" sz="1300" b="1" dirty="0" err="1">
                <a:solidFill>
                  <a:schemeClr val="tx1"/>
                </a:solidFill>
              </a:rPr>
              <a:t>cryo</a:t>
            </a:r>
            <a:r>
              <a:rPr lang="en-US" sz="1300" b="1" dirty="0">
                <a:solidFill>
                  <a:schemeClr val="tx1"/>
                </a:solidFill>
              </a:rPr>
              <a:t>-controls </a:t>
            </a:r>
            <a:r>
              <a:rPr lang="en-US" sz="1300" b="1" dirty="0" smtClean="0">
                <a:solidFill>
                  <a:schemeClr val="tx1"/>
                </a:solidFill>
              </a:rPr>
              <a:t>at the String test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054" y="1297951"/>
            <a:ext cx="9189273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 smtClean="0"/>
              <a:t>Key </a:t>
            </a:r>
            <a:r>
              <a:rPr lang="de-DE" sz="1400" b="1" dirty="0" err="1" smtClean="0"/>
              <a:t>control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functions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tested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provide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information</a:t>
            </a:r>
            <a:r>
              <a:rPr lang="de-DE" sz="1400" b="1" dirty="0" smtClean="0"/>
              <a:t> on </a:t>
            </a:r>
            <a:r>
              <a:rPr lang="de-DE" sz="1400" b="1" dirty="0" err="1" smtClean="0"/>
              <a:t>the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control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the</a:t>
            </a:r>
            <a:r>
              <a:rPr lang="de-DE" sz="1400" b="1" dirty="0" smtClean="0"/>
              <a:t> SIS100 </a:t>
            </a:r>
            <a:r>
              <a:rPr lang="de-DE" sz="1400" b="1" dirty="0" err="1" smtClean="0"/>
              <a:t>cryogenics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system</a:t>
            </a:r>
            <a:endParaRPr lang="de-DE" sz="1400" dirty="0"/>
          </a:p>
        </p:txBody>
      </p:sp>
      <p:sp>
        <p:nvSpPr>
          <p:cNvPr id="26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2" y="428083"/>
            <a:ext cx="80616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Setup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SIS100 </a:t>
            </a:r>
            <a:r>
              <a:rPr lang="en-US" altLang="de-DE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-control system 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069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51967" y="1985461"/>
            <a:ext cx="11547590" cy="45104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16" name="TextBox 15"/>
          <p:cNvSpPr txBox="1"/>
          <p:nvPr/>
        </p:nvSpPr>
        <p:spPr>
          <a:xfrm>
            <a:off x="374322" y="1286285"/>
            <a:ext cx="10687378" cy="60016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 err="1"/>
              <a:t>Applications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APP </a:t>
            </a:r>
            <a:r>
              <a:rPr lang="de-DE" sz="1400" dirty="0" err="1"/>
              <a:t>cover</a:t>
            </a:r>
            <a:r>
              <a:rPr lang="de-DE" sz="1400" dirty="0"/>
              <a:t> all </a:t>
            </a:r>
            <a:r>
              <a:rPr lang="de-DE" sz="1400" dirty="0" err="1"/>
              <a:t>standard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</a:t>
            </a:r>
            <a:r>
              <a:rPr lang="de-DE" sz="1400" dirty="0" err="1"/>
              <a:t>software</a:t>
            </a:r>
            <a:r>
              <a:rPr lang="de-DE" sz="1400" dirty="0"/>
              <a:t> </a:t>
            </a:r>
            <a:r>
              <a:rPr lang="de-DE" sz="1400" dirty="0" err="1"/>
              <a:t>used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central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local</a:t>
            </a:r>
            <a:r>
              <a:rPr lang="de-DE" sz="1400" dirty="0"/>
              <a:t> </a:t>
            </a:r>
            <a:r>
              <a:rPr lang="de-DE" sz="1400" dirty="0" err="1"/>
              <a:t>control</a:t>
            </a:r>
            <a:r>
              <a:rPr lang="de-DE" sz="1400" dirty="0"/>
              <a:t> </a:t>
            </a:r>
            <a:r>
              <a:rPr lang="de-DE" sz="1400" dirty="0" err="1"/>
              <a:t>rooms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FAIR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dirty="0" err="1"/>
              <a:t>Physics</a:t>
            </a:r>
            <a:r>
              <a:rPr lang="de-DE" sz="1400" dirty="0"/>
              <a:t> </a:t>
            </a:r>
            <a:r>
              <a:rPr lang="de-DE" sz="1400" dirty="0" err="1"/>
              <a:t>parameters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typically</a:t>
            </a:r>
            <a:r>
              <a:rPr lang="de-DE" sz="1400" dirty="0"/>
              <a:t> </a:t>
            </a:r>
            <a:r>
              <a:rPr lang="de-DE" sz="1400" dirty="0" err="1"/>
              <a:t>modifyable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 smtClean="0"/>
              <a:t>user</a:t>
            </a:r>
            <a:endParaRPr lang="de-DE" sz="1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628" y="2142626"/>
            <a:ext cx="3912333" cy="2195088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1094628" y="3185375"/>
            <a:ext cx="3816516" cy="54628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94417" y="2142626"/>
            <a:ext cx="3884815" cy="1917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834561" y="4060117"/>
            <a:ext cx="4464865" cy="241173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Rectangle 26"/>
          <p:cNvSpPr/>
          <p:nvPr/>
        </p:nvSpPr>
        <p:spPr>
          <a:xfrm>
            <a:off x="1480003" y="4756194"/>
            <a:ext cx="3793508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lnSpc>
                <a:spcPct val="115000"/>
              </a:lnSpc>
              <a:buSzPct val="45000"/>
              <a:buFont typeface="DejaVu Sans" pitchFamily="32"/>
              <a:buChar char="➯"/>
            </a:pPr>
            <a:r>
              <a:rPr lang="en-US" sz="1400" b="1" dirty="0">
                <a:latin typeface="Liberation Sans" pitchFamily="18"/>
                <a:ea typeface="Unifont" pitchFamily="2"/>
                <a:cs typeface="FreeSans" pitchFamily="2"/>
              </a:rPr>
              <a:t> </a:t>
            </a:r>
            <a:r>
              <a:rPr lang="en-US" sz="1400" b="1" dirty="0">
                <a:ea typeface="Unifont" pitchFamily="2"/>
                <a:cs typeface="FreeSans" pitchFamily="2"/>
              </a:rPr>
              <a:t>the </a:t>
            </a:r>
            <a:r>
              <a:rPr lang="en-US" sz="1400" b="1" dirty="0" smtClean="0">
                <a:ea typeface="Unifont" pitchFamily="2"/>
                <a:cs typeface="FreeSans" pitchFamily="2"/>
              </a:rPr>
              <a:t>String </a:t>
            </a:r>
            <a:r>
              <a:rPr lang="en-US" sz="1400" b="1" dirty="0">
                <a:ea typeface="Unifont" pitchFamily="2"/>
                <a:cs typeface="FreeSans" pitchFamily="2"/>
              </a:rPr>
              <a:t>circuits perform </a:t>
            </a:r>
            <a:r>
              <a:rPr lang="en-US" sz="1400" b="1" dirty="0" smtClean="0">
                <a:ea typeface="Unifont" pitchFamily="2"/>
                <a:cs typeface="FreeSans" pitchFamily="2"/>
              </a:rPr>
              <a:t>correctly</a:t>
            </a:r>
            <a:endParaRPr lang="en-US" sz="1400" b="1" dirty="0">
              <a:ea typeface="Unifont" pitchFamily="2"/>
              <a:cs typeface="FreeSans" pitchFamily="2"/>
            </a:endParaRPr>
          </a:p>
          <a:p>
            <a:pPr marL="457200" lvl="2" hangingPunct="0">
              <a:lnSpc>
                <a:spcPct val="115000"/>
              </a:lnSpc>
              <a:buSzPct val="45000"/>
              <a:buFont typeface="DejaVu Sans" pitchFamily="32"/>
              <a:buChar char="➯"/>
            </a:pPr>
            <a:r>
              <a:rPr lang="en-US" sz="1400" b="1" dirty="0" smtClean="0">
                <a:ea typeface="Unifont" pitchFamily="2"/>
                <a:cs typeface="FreeSans" pitchFamily="2"/>
              </a:rPr>
              <a:t> no </a:t>
            </a:r>
            <a:r>
              <a:rPr lang="en-US" sz="1400" b="1" dirty="0">
                <a:ea typeface="Unifont" pitchFamily="2"/>
                <a:cs typeface="FreeSans" pitchFamily="2"/>
              </a:rPr>
              <a:t>quenches</a:t>
            </a:r>
          </a:p>
          <a:p>
            <a:pPr marL="457200" lvl="2" hangingPunct="0">
              <a:lnSpc>
                <a:spcPct val="115000"/>
              </a:lnSpc>
              <a:buSzPct val="45000"/>
              <a:buFont typeface="DejaVu Sans" pitchFamily="32"/>
              <a:buChar char="➯"/>
            </a:pPr>
            <a:r>
              <a:rPr lang="en-US" sz="1400" b="1" dirty="0">
                <a:ea typeface="Unifont" pitchFamily="2"/>
                <a:cs typeface="FreeSans" pitchFamily="2"/>
              </a:rPr>
              <a:t> no major issues</a:t>
            </a:r>
          </a:p>
          <a:p>
            <a:pPr marL="457200" lvl="2" hangingPunct="0">
              <a:lnSpc>
                <a:spcPct val="115000"/>
              </a:lnSpc>
              <a:buSzPct val="45000"/>
              <a:buFont typeface="DejaVu Sans" pitchFamily="32"/>
              <a:buChar char="➯"/>
            </a:pPr>
            <a:r>
              <a:rPr lang="en-US" sz="1400" b="1" dirty="0">
                <a:ea typeface="Unifont" pitchFamily="2"/>
                <a:cs typeface="FreeSans" pitchFamily="2"/>
              </a:rPr>
              <a:t> powering tests </a:t>
            </a:r>
            <a:r>
              <a:rPr lang="en-US" sz="1400" b="1" dirty="0" smtClean="0">
                <a:ea typeface="Unifont" pitchFamily="2"/>
                <a:cs typeface="FreeSans" pitchFamily="2"/>
              </a:rPr>
              <a:t>continue...</a:t>
            </a:r>
            <a:endParaRPr lang="en-US" sz="1400" b="1" dirty="0">
              <a:ea typeface="Unifont" pitchFamily="2"/>
              <a:cs typeface="FreeSans" pitchFamily="2"/>
            </a:endParaRPr>
          </a:p>
        </p:txBody>
      </p:sp>
      <p:sp>
        <p:nvSpPr>
          <p:cNvPr id="11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2" y="428083"/>
            <a:ext cx="74191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Setup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SIS100 accelerator control system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95007" y="5889074"/>
            <a:ext cx="5994694" cy="493582"/>
            <a:chOff x="495007" y="5889074"/>
            <a:chExt cx="5994694" cy="493582"/>
          </a:xfrm>
        </p:grpSpPr>
        <p:sp>
          <p:nvSpPr>
            <p:cNvPr id="13" name="Rechteck 24">
              <a:extLst>
                <a:ext uri="{FF2B5EF4-FFF2-40B4-BE49-F238E27FC236}">
                  <a16:creationId xmlns:a16="http://schemas.microsoft.com/office/drawing/2014/main" id="{5E12DB62-8E79-107E-44C9-7FE293B736A9}"/>
                </a:ext>
              </a:extLst>
            </p:cNvPr>
            <p:cNvSpPr/>
            <p:nvPr/>
          </p:nvSpPr>
          <p:spPr>
            <a:xfrm>
              <a:off x="495007" y="5889074"/>
              <a:ext cx="5994694" cy="493582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4" name="Textfeld 20"/>
            <p:cNvSpPr txBox="1"/>
            <p:nvPr/>
          </p:nvSpPr>
          <p:spPr>
            <a:xfrm>
              <a:off x="602084" y="5953218"/>
              <a:ext cx="5887616" cy="30777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400" b="1" dirty="0" smtClean="0"/>
                <a:t>SIS100 String </a:t>
              </a:r>
              <a:r>
                <a:rPr lang="de-DE" sz="1400" b="1" dirty="0" err="1" smtClean="0"/>
                <a:t>test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serves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as</a:t>
              </a:r>
              <a:r>
                <a:rPr lang="de-DE" sz="1400" b="1" dirty="0" smtClean="0"/>
                <a:t> a </a:t>
              </a:r>
              <a:r>
                <a:rPr lang="de-DE" sz="1400" b="1" dirty="0" err="1" smtClean="0"/>
                <a:t>platform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for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the</a:t>
              </a:r>
              <a:r>
                <a:rPr lang="de-DE" sz="1400" b="1" dirty="0" smtClean="0"/>
                <a:t> ACC </a:t>
              </a:r>
              <a:r>
                <a:rPr lang="de-DE" sz="1400" b="1" dirty="0" err="1" smtClean="0"/>
                <a:t>control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system</a:t>
              </a:r>
              <a:endParaRPr lang="de-DE" sz="1400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639495" y="4472633"/>
            <a:ext cx="51576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 err="1"/>
              <a:t>Four</a:t>
            </a:r>
            <a:r>
              <a:rPr lang="de-DE" sz="1400" b="1" dirty="0"/>
              <a:t> SIS100 Patterns </a:t>
            </a:r>
            <a:r>
              <a:rPr lang="de-DE" sz="1400" b="1" dirty="0" err="1"/>
              <a:t>have</a:t>
            </a:r>
            <a:r>
              <a:rPr lang="de-DE" sz="1400" b="1" dirty="0"/>
              <a:t> </a:t>
            </a:r>
            <a:r>
              <a:rPr lang="de-DE" sz="1400" b="1" dirty="0" err="1"/>
              <a:t>been</a:t>
            </a:r>
            <a:r>
              <a:rPr lang="de-DE" sz="1400" b="1" dirty="0"/>
              <a:t> </a:t>
            </a:r>
            <a:r>
              <a:rPr lang="de-DE" sz="1400" b="1" dirty="0" err="1"/>
              <a:t>created</a:t>
            </a:r>
            <a:r>
              <a:rPr lang="de-DE" sz="1400" b="1" dirty="0"/>
              <a:t> </a:t>
            </a:r>
            <a:r>
              <a:rPr lang="de-DE" sz="1400" b="1" dirty="0" err="1"/>
              <a:t>for</a:t>
            </a:r>
            <a:r>
              <a:rPr lang="de-DE" sz="1400" b="1" dirty="0"/>
              <a:t> </a:t>
            </a:r>
            <a:r>
              <a:rPr lang="de-DE" sz="1400" b="1" dirty="0" err="1"/>
              <a:t>the</a:t>
            </a:r>
            <a:r>
              <a:rPr lang="de-DE" sz="1400" b="1" dirty="0"/>
              <a:t> </a:t>
            </a:r>
            <a:r>
              <a:rPr lang="de-DE" sz="1400" b="1" dirty="0" smtClean="0"/>
              <a:t>String</a:t>
            </a:r>
            <a:endParaRPr lang="de-DE" sz="1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68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161974" y="5509308"/>
            <a:ext cx="4755501" cy="512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4" name="Rectangle 43"/>
          <p:cNvSpPr/>
          <p:nvPr/>
        </p:nvSpPr>
        <p:spPr>
          <a:xfrm>
            <a:off x="1164913" y="3864006"/>
            <a:ext cx="4755501" cy="933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2" name="Rectangle 41"/>
          <p:cNvSpPr/>
          <p:nvPr/>
        </p:nvSpPr>
        <p:spPr>
          <a:xfrm>
            <a:off x="1161974" y="2016330"/>
            <a:ext cx="4755501" cy="11428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3" y="428083"/>
            <a:ext cx="58212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 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83723" y="1356029"/>
            <a:ext cx="3883775" cy="660237"/>
            <a:chOff x="518408" y="1472485"/>
            <a:chExt cx="4458540" cy="692331"/>
          </a:xfrm>
        </p:grpSpPr>
        <p:grpSp>
          <p:nvGrpSpPr>
            <p:cNvPr id="19" name="Group 18"/>
            <p:cNvGrpSpPr/>
            <p:nvPr/>
          </p:nvGrpSpPr>
          <p:grpSpPr>
            <a:xfrm>
              <a:off x="518408" y="1472485"/>
              <a:ext cx="4458540" cy="692331"/>
              <a:chOff x="701288" y="1600199"/>
              <a:chExt cx="4458540" cy="692331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701288" y="1600199"/>
                <a:ext cx="4458540" cy="692331"/>
                <a:chOff x="4032317" y="3206931"/>
                <a:chExt cx="4458540" cy="692331"/>
              </a:xfrm>
            </p:grpSpPr>
            <p:sp>
              <p:nvSpPr>
                <p:cNvPr id="7" name="Flowchart: Alternate Process 6"/>
                <p:cNvSpPr/>
                <p:nvPr/>
              </p:nvSpPr>
              <p:spPr>
                <a:xfrm>
                  <a:off x="4624251" y="3291840"/>
                  <a:ext cx="3866606" cy="522514"/>
                </a:xfrm>
                <a:prstGeom prst="flowChartAlternateProcess">
                  <a:avLst/>
                </a:prstGeom>
                <a:solidFill>
                  <a:srgbClr val="002060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8" name="Flowchart: Connector 7"/>
                <p:cNvSpPr/>
                <p:nvPr/>
              </p:nvSpPr>
              <p:spPr>
                <a:xfrm>
                  <a:off x="4032317" y="3206931"/>
                  <a:ext cx="774813" cy="692331"/>
                </a:xfrm>
                <a:prstGeom prst="flowChartConnector">
                  <a:avLst/>
                </a:prstGeom>
                <a:solidFill>
                  <a:srgbClr val="002060"/>
                </a:solidFill>
                <a:ln w="254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932241" y="1727255"/>
                <a:ext cx="312906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b="1" dirty="0" smtClean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409864" y="1633984"/>
              <a:ext cx="1473480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 smtClean="0">
                  <a:solidFill>
                    <a:schemeClr val="bg1"/>
                  </a:solidFill>
                </a:rPr>
                <a:t>Laser </a:t>
              </a:r>
              <a:r>
                <a:rPr lang="de-DE" sz="1600" b="1" dirty="0" err="1" smtClean="0">
                  <a:solidFill>
                    <a:schemeClr val="bg1"/>
                  </a:solidFill>
                </a:rPr>
                <a:t>tracker</a:t>
              </a:r>
              <a:endParaRPr lang="de-DE" sz="1600" b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83723" y="3191825"/>
            <a:ext cx="3883775" cy="672181"/>
            <a:chOff x="518408" y="2680062"/>
            <a:chExt cx="4458540" cy="692331"/>
          </a:xfrm>
        </p:grpSpPr>
        <p:grpSp>
          <p:nvGrpSpPr>
            <p:cNvPr id="20" name="Group 19"/>
            <p:cNvGrpSpPr/>
            <p:nvPr/>
          </p:nvGrpSpPr>
          <p:grpSpPr>
            <a:xfrm>
              <a:off x="518408" y="2680062"/>
              <a:ext cx="4458540" cy="692331"/>
              <a:chOff x="701288" y="2680062"/>
              <a:chExt cx="4458540" cy="69233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701288" y="2680062"/>
                <a:ext cx="4458540" cy="692331"/>
                <a:chOff x="4032317" y="3206931"/>
                <a:chExt cx="4458540" cy="692331"/>
              </a:xfrm>
            </p:grpSpPr>
            <p:sp>
              <p:nvSpPr>
                <p:cNvPr id="11" name="Flowchart: Alternate Process 10"/>
                <p:cNvSpPr/>
                <p:nvPr/>
              </p:nvSpPr>
              <p:spPr>
                <a:xfrm>
                  <a:off x="4624251" y="3291840"/>
                  <a:ext cx="3866606" cy="522514"/>
                </a:xfrm>
                <a:prstGeom prst="flowChartAlternateProcess">
                  <a:avLst/>
                </a:prstGeom>
                <a:solidFill>
                  <a:srgbClr val="002060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" name="Flowchart: Connector 11"/>
                <p:cNvSpPr/>
                <p:nvPr/>
              </p:nvSpPr>
              <p:spPr>
                <a:xfrm>
                  <a:off x="4032317" y="3206931"/>
                  <a:ext cx="774813" cy="692331"/>
                </a:xfrm>
                <a:prstGeom prst="flowChartConnector">
                  <a:avLst/>
                </a:prstGeom>
                <a:solidFill>
                  <a:srgbClr val="002060"/>
                </a:solidFill>
                <a:ln w="254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927885" y="2846307"/>
                <a:ext cx="312906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b="1" dirty="0">
                    <a:solidFill>
                      <a:schemeClr val="bg1"/>
                    </a:solidFill>
                  </a:rPr>
                  <a:t>2</a:t>
                </a:r>
                <a:endParaRPr lang="de-DE" b="1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470823" y="2841561"/>
              <a:ext cx="1826141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 err="1" smtClean="0">
                  <a:solidFill>
                    <a:schemeClr val="bg1"/>
                  </a:solidFill>
                </a:rPr>
                <a:t>Photogrammetry</a:t>
              </a:r>
              <a:endParaRPr lang="de-DE" sz="1600" b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83723" y="4808476"/>
            <a:ext cx="3883775" cy="692331"/>
            <a:chOff x="518408" y="4057456"/>
            <a:chExt cx="4458540" cy="692331"/>
          </a:xfrm>
        </p:grpSpPr>
        <p:grpSp>
          <p:nvGrpSpPr>
            <p:cNvPr id="21" name="Group 20"/>
            <p:cNvGrpSpPr/>
            <p:nvPr/>
          </p:nvGrpSpPr>
          <p:grpSpPr>
            <a:xfrm>
              <a:off x="518408" y="4057456"/>
              <a:ext cx="4458540" cy="692331"/>
              <a:chOff x="701288" y="3955868"/>
              <a:chExt cx="4458540" cy="692331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701288" y="3955868"/>
                <a:ext cx="4458540" cy="692331"/>
                <a:chOff x="4032317" y="3206931"/>
                <a:chExt cx="4458540" cy="692331"/>
              </a:xfrm>
            </p:grpSpPr>
            <p:sp>
              <p:nvSpPr>
                <p:cNvPr id="14" name="Flowchart: Alternate Process 13"/>
                <p:cNvSpPr/>
                <p:nvPr/>
              </p:nvSpPr>
              <p:spPr>
                <a:xfrm>
                  <a:off x="4624251" y="3291840"/>
                  <a:ext cx="3866606" cy="522514"/>
                </a:xfrm>
                <a:prstGeom prst="flowChartAlternateProcess">
                  <a:avLst/>
                </a:prstGeom>
                <a:solidFill>
                  <a:srgbClr val="002060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" name="Flowchart: Connector 14"/>
                <p:cNvSpPr/>
                <p:nvPr/>
              </p:nvSpPr>
              <p:spPr>
                <a:xfrm>
                  <a:off x="4032317" y="3206931"/>
                  <a:ext cx="774813" cy="692331"/>
                </a:xfrm>
                <a:prstGeom prst="flowChartConnector">
                  <a:avLst/>
                </a:prstGeom>
                <a:solidFill>
                  <a:srgbClr val="002060"/>
                </a:solidFill>
                <a:ln w="254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923529" y="4122114"/>
                <a:ext cx="312906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b="1" dirty="0">
                    <a:solidFill>
                      <a:schemeClr val="bg1"/>
                    </a:solidFill>
                  </a:rPr>
                  <a:t>3</a:t>
                </a:r>
                <a:endParaRPr lang="de-DE" b="1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470823" y="4216782"/>
              <a:ext cx="2741456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 smtClean="0">
                  <a:solidFill>
                    <a:schemeClr val="bg1"/>
                  </a:solidFill>
                </a:rPr>
                <a:t>Absolute </a:t>
              </a:r>
              <a:r>
                <a:rPr lang="de-DE" sz="1600" b="1" dirty="0" err="1" smtClean="0">
                  <a:solidFill>
                    <a:schemeClr val="bg1"/>
                  </a:solidFill>
                </a:rPr>
                <a:t>Multiline</a:t>
              </a:r>
              <a:r>
                <a:rPr lang="de-DE" sz="1600" b="1" dirty="0" smtClean="0">
                  <a:solidFill>
                    <a:schemeClr val="bg1"/>
                  </a:solidFill>
                </a:rPr>
                <a:t> System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470823" y="2481943"/>
            <a:ext cx="2160651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de-DE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158059" y="2042779"/>
            <a:ext cx="4872447" cy="110799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 algn="l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 smtClean="0"/>
              <a:t>Change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outer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geometry</a:t>
            </a:r>
            <a:endParaRPr lang="de-DE" sz="1400" b="1" dirty="0" smtClean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smtClean="0"/>
              <a:t>relative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each</a:t>
            </a:r>
            <a:r>
              <a:rPr lang="de-DE" sz="1400" dirty="0" smtClean="0"/>
              <a:t> </a:t>
            </a:r>
            <a:r>
              <a:rPr lang="de-DE" sz="1400" dirty="0" err="1" smtClean="0"/>
              <a:t>other</a:t>
            </a:r>
            <a:r>
              <a:rPr lang="de-DE" sz="1400" dirty="0" smtClean="0"/>
              <a:t> (</a:t>
            </a:r>
            <a:r>
              <a:rPr lang="de-DE" sz="1400" dirty="0" err="1" smtClean="0"/>
              <a:t>cryostat</a:t>
            </a:r>
            <a:r>
              <a:rPr lang="de-DE" sz="1400" dirty="0" smtClean="0"/>
              <a:t> </a:t>
            </a:r>
            <a:r>
              <a:rPr lang="de-DE" sz="1400" dirty="0"/>
              <a:t>vs. </a:t>
            </a:r>
            <a:r>
              <a:rPr lang="de-DE" sz="1400" dirty="0" err="1"/>
              <a:t>cryostat</a:t>
            </a:r>
            <a:r>
              <a:rPr lang="de-DE" sz="1400" dirty="0" smtClean="0"/>
              <a:t>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smtClean="0"/>
              <a:t>absolute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external</a:t>
            </a:r>
            <a:r>
              <a:rPr lang="de-DE" sz="1400" dirty="0" smtClean="0"/>
              <a:t> </a:t>
            </a:r>
            <a:r>
              <a:rPr lang="de-DE" sz="1400" dirty="0" err="1" smtClean="0"/>
              <a:t>references</a:t>
            </a:r>
            <a:r>
              <a:rPr lang="de-DE" sz="1400" dirty="0" smtClean="0"/>
              <a:t> (</a:t>
            </a:r>
            <a:r>
              <a:rPr lang="de-DE" sz="1400" dirty="0" err="1" smtClean="0"/>
              <a:t>cryostats</a:t>
            </a:r>
            <a:r>
              <a:rPr lang="de-DE" sz="1400" dirty="0" smtClean="0"/>
              <a:t> vs. </a:t>
            </a:r>
            <a:r>
              <a:rPr lang="de-DE" sz="1400" dirty="0" err="1" smtClean="0"/>
              <a:t>sorrounding</a:t>
            </a:r>
            <a:r>
              <a:rPr lang="de-DE" sz="1400" dirty="0" smtClean="0"/>
              <a:t> </a:t>
            </a:r>
            <a:r>
              <a:rPr lang="de-DE" sz="1400" dirty="0" err="1" smtClean="0"/>
              <a:t>area</a:t>
            </a:r>
            <a:r>
              <a:rPr lang="de-DE" sz="1400" dirty="0" smtClean="0"/>
              <a:t>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158059" y="3896002"/>
            <a:ext cx="4872447" cy="81560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 algn="l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 smtClean="0"/>
              <a:t>Change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outer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geometry</a:t>
            </a:r>
            <a:endParaRPr lang="de-DE" sz="1400" b="1" dirty="0" smtClean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smtClean="0"/>
              <a:t>relative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each</a:t>
            </a:r>
            <a:r>
              <a:rPr lang="de-DE" sz="1400" dirty="0" smtClean="0"/>
              <a:t> </a:t>
            </a:r>
            <a:r>
              <a:rPr lang="de-DE" sz="1400" dirty="0" err="1" smtClean="0"/>
              <a:t>other</a:t>
            </a:r>
            <a:r>
              <a:rPr lang="de-DE" sz="1400" dirty="0" smtClean="0"/>
              <a:t> (e.g. </a:t>
            </a:r>
            <a:r>
              <a:rPr lang="de-DE" sz="1400" dirty="0" err="1" smtClean="0"/>
              <a:t>cryostat</a:t>
            </a:r>
            <a:r>
              <a:rPr lang="de-DE" sz="1400" dirty="0" smtClean="0"/>
              <a:t> </a:t>
            </a:r>
            <a:r>
              <a:rPr lang="de-DE" sz="1400" dirty="0"/>
              <a:t>vs. </a:t>
            </a:r>
            <a:r>
              <a:rPr lang="de-DE" sz="1400" dirty="0" err="1" smtClean="0"/>
              <a:t>support</a:t>
            </a:r>
            <a:r>
              <a:rPr lang="de-DE" sz="1400" dirty="0" smtClean="0"/>
              <a:t> </a:t>
            </a:r>
            <a:r>
              <a:rPr lang="de-DE" sz="1400" dirty="0" err="1" smtClean="0"/>
              <a:t>frame</a:t>
            </a:r>
            <a:r>
              <a:rPr lang="de-DE" sz="1400" dirty="0" smtClean="0"/>
              <a:t> vs. </a:t>
            </a:r>
            <a:r>
              <a:rPr lang="de-DE" sz="1400" dirty="0" err="1" smtClean="0"/>
              <a:t>adjustment</a:t>
            </a:r>
            <a:r>
              <a:rPr lang="de-DE" sz="1400" dirty="0" smtClean="0"/>
              <a:t> </a:t>
            </a:r>
            <a:r>
              <a:rPr lang="de-DE" sz="1400" dirty="0" err="1" smtClean="0"/>
              <a:t>feet</a:t>
            </a:r>
            <a:r>
              <a:rPr lang="de-DE" sz="1400" dirty="0" smtClean="0"/>
              <a:t>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64913" y="5575224"/>
            <a:ext cx="4872447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 smtClean="0"/>
              <a:t>Change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inner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geometry</a:t>
            </a:r>
            <a:r>
              <a:rPr lang="de-DE" sz="1400" b="1" dirty="0" smtClean="0"/>
              <a:t> 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cold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mass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vs.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cryostat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) </a:t>
            </a:r>
            <a:endParaRPr lang="de-DE" sz="1400" b="1" dirty="0" smtClean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2577" y="3415008"/>
            <a:ext cx="2363526" cy="133008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5732" y="3470852"/>
            <a:ext cx="694836" cy="122657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9388" y="3496817"/>
            <a:ext cx="879990" cy="116646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8830" y="4983464"/>
            <a:ext cx="1137119" cy="151564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5806" y="5009322"/>
            <a:ext cx="1199547" cy="136319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9457" y="4991719"/>
            <a:ext cx="755253" cy="135196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2774" y="1746063"/>
            <a:ext cx="2296683" cy="147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55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1057470" y="2016330"/>
            <a:ext cx="9850015" cy="7925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D12A0B-2B65-4D26-98FE-71A466C5AE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19" name="Rectangle 18"/>
          <p:cNvSpPr/>
          <p:nvPr/>
        </p:nvSpPr>
        <p:spPr>
          <a:xfrm>
            <a:off x="8823960" y="3783651"/>
            <a:ext cx="407670" cy="106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3" name="Rectangle 22"/>
          <p:cNvSpPr/>
          <p:nvPr/>
        </p:nvSpPr>
        <p:spPr>
          <a:xfrm>
            <a:off x="3510186" y="58446"/>
            <a:ext cx="407670" cy="919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3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3" y="428083"/>
            <a:ext cx="58212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83723" y="1356029"/>
            <a:ext cx="3883775" cy="660237"/>
            <a:chOff x="518408" y="1472485"/>
            <a:chExt cx="4458540" cy="692331"/>
          </a:xfrm>
        </p:grpSpPr>
        <p:grpSp>
          <p:nvGrpSpPr>
            <p:cNvPr id="44" name="Group 43"/>
            <p:cNvGrpSpPr/>
            <p:nvPr/>
          </p:nvGrpSpPr>
          <p:grpSpPr>
            <a:xfrm>
              <a:off x="518408" y="1472485"/>
              <a:ext cx="4458540" cy="692331"/>
              <a:chOff x="701288" y="1600199"/>
              <a:chExt cx="4458540" cy="692331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701288" y="1600199"/>
                <a:ext cx="4458540" cy="692331"/>
                <a:chOff x="4032317" y="3206931"/>
                <a:chExt cx="4458540" cy="692331"/>
              </a:xfrm>
            </p:grpSpPr>
            <p:sp>
              <p:nvSpPr>
                <p:cNvPr id="48" name="Flowchart: Alternate Process 47"/>
                <p:cNvSpPr/>
                <p:nvPr/>
              </p:nvSpPr>
              <p:spPr>
                <a:xfrm>
                  <a:off x="4624251" y="3291840"/>
                  <a:ext cx="3866606" cy="522514"/>
                </a:xfrm>
                <a:prstGeom prst="flowChartAlternateProcess">
                  <a:avLst/>
                </a:prstGeom>
                <a:solidFill>
                  <a:srgbClr val="002060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9" name="Flowchart: Connector 48"/>
                <p:cNvSpPr/>
                <p:nvPr/>
              </p:nvSpPr>
              <p:spPr>
                <a:xfrm>
                  <a:off x="4032317" y="3206931"/>
                  <a:ext cx="774813" cy="692331"/>
                </a:xfrm>
                <a:prstGeom prst="flowChartConnector">
                  <a:avLst/>
                </a:prstGeom>
                <a:solidFill>
                  <a:srgbClr val="002060"/>
                </a:solidFill>
                <a:ln w="254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>
                <a:off x="932241" y="1727255"/>
                <a:ext cx="312906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b="1" dirty="0" smtClean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1409864" y="1633984"/>
              <a:ext cx="1473480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 smtClean="0">
                  <a:solidFill>
                    <a:schemeClr val="bg1"/>
                  </a:solidFill>
                </a:rPr>
                <a:t>Laser </a:t>
              </a:r>
              <a:r>
                <a:rPr lang="de-DE" sz="1600" b="1" dirty="0" err="1" smtClean="0">
                  <a:solidFill>
                    <a:schemeClr val="bg1"/>
                  </a:solidFill>
                </a:rPr>
                <a:t>tracker</a:t>
              </a:r>
              <a:endParaRPr lang="de-DE" sz="1600" b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1099349" y="2096066"/>
            <a:ext cx="888948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Measurements @ </a:t>
            </a:r>
            <a:r>
              <a:rPr lang="en-US" sz="1400" b="1" dirty="0" smtClean="0"/>
              <a:t>room temperature -</a:t>
            </a:r>
            <a:r>
              <a:rPr lang="en-US" sz="1400" dirty="0" smtClean="0"/>
              <a:t> </a:t>
            </a:r>
            <a:r>
              <a:rPr lang="en-US" sz="1400" b="1" dirty="0" smtClean="0"/>
              <a:t>vacuum</a:t>
            </a:r>
            <a:r>
              <a:rPr lang="en-US" sz="1400" dirty="0" smtClean="0"/>
              <a:t> </a:t>
            </a:r>
            <a:r>
              <a:rPr lang="en-US" sz="1400" b="1" dirty="0"/>
              <a:t>-</a:t>
            </a:r>
            <a:r>
              <a:rPr lang="en-US" sz="1400" dirty="0" smtClean="0"/>
              <a:t> </a:t>
            </a:r>
            <a:r>
              <a:rPr lang="en-US" sz="1400" b="1" dirty="0" smtClean="0"/>
              <a:t>4K</a:t>
            </a:r>
            <a:endParaRPr lang="en-US" sz="1400" dirty="0" smtClean="0"/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The </a:t>
            </a:r>
            <a:r>
              <a:rPr lang="en-US" sz="1400" dirty="0"/>
              <a:t>results refer</a:t>
            </a:r>
            <a:r>
              <a:rPr lang="en-US" sz="1400" b="1" dirty="0"/>
              <a:t> exclusively to the String cryostats</a:t>
            </a:r>
            <a:r>
              <a:rPr lang="en-US" sz="1400" dirty="0"/>
              <a:t>, </a:t>
            </a:r>
            <a:r>
              <a:rPr lang="en-US" sz="1400" b="1" dirty="0"/>
              <a:t>NOT to the </a:t>
            </a:r>
            <a:r>
              <a:rPr lang="en-US" sz="1400" b="1" dirty="0" err="1"/>
              <a:t>behaviour</a:t>
            </a:r>
            <a:r>
              <a:rPr lang="en-US" sz="1400" b="1" dirty="0"/>
              <a:t> of the cold </a:t>
            </a:r>
            <a:r>
              <a:rPr lang="en-US" sz="1400" b="1" dirty="0" smtClean="0"/>
              <a:t>mass</a:t>
            </a:r>
          </a:p>
        </p:txBody>
      </p:sp>
      <p:sp>
        <p:nvSpPr>
          <p:cNvPr id="6" name="Rectangle 5"/>
          <p:cNvSpPr/>
          <p:nvPr/>
        </p:nvSpPr>
        <p:spPr>
          <a:xfrm>
            <a:off x="1033066" y="2930086"/>
            <a:ext cx="101974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600" b="1" dirty="0"/>
              <a:t>String @vacuum – comparison between measurement at room temperature and at 4.5K</a:t>
            </a:r>
            <a:endParaRPr lang="de-DE" sz="1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61" y="3459130"/>
            <a:ext cx="10300106" cy="291303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11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11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3" y="428083"/>
            <a:ext cx="58212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 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79220" y="1279102"/>
            <a:ext cx="3883775" cy="672181"/>
            <a:chOff x="518408" y="2680062"/>
            <a:chExt cx="4458540" cy="692331"/>
          </a:xfrm>
        </p:grpSpPr>
        <p:grpSp>
          <p:nvGrpSpPr>
            <p:cNvPr id="14" name="Group 13"/>
            <p:cNvGrpSpPr/>
            <p:nvPr/>
          </p:nvGrpSpPr>
          <p:grpSpPr>
            <a:xfrm>
              <a:off x="518408" y="2680062"/>
              <a:ext cx="4458540" cy="692331"/>
              <a:chOff x="701288" y="2680062"/>
              <a:chExt cx="4458540" cy="692331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701288" y="2680062"/>
                <a:ext cx="4458540" cy="692331"/>
                <a:chOff x="4032317" y="3206931"/>
                <a:chExt cx="4458540" cy="692331"/>
              </a:xfrm>
            </p:grpSpPr>
            <p:sp>
              <p:nvSpPr>
                <p:cNvPr id="18" name="Flowchart: Alternate Process 17"/>
                <p:cNvSpPr/>
                <p:nvPr/>
              </p:nvSpPr>
              <p:spPr>
                <a:xfrm>
                  <a:off x="4624251" y="3291840"/>
                  <a:ext cx="3866606" cy="522514"/>
                </a:xfrm>
                <a:prstGeom prst="flowChartAlternateProcess">
                  <a:avLst/>
                </a:prstGeom>
                <a:solidFill>
                  <a:srgbClr val="002060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" name="Flowchart: Connector 18"/>
                <p:cNvSpPr/>
                <p:nvPr/>
              </p:nvSpPr>
              <p:spPr>
                <a:xfrm>
                  <a:off x="4032317" y="3206931"/>
                  <a:ext cx="774813" cy="692331"/>
                </a:xfrm>
                <a:prstGeom prst="flowChartConnector">
                  <a:avLst/>
                </a:prstGeom>
                <a:solidFill>
                  <a:srgbClr val="002060"/>
                </a:solidFill>
                <a:ln w="254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927885" y="2846307"/>
                <a:ext cx="312906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b="1" dirty="0">
                    <a:solidFill>
                      <a:schemeClr val="bg1"/>
                    </a:solidFill>
                  </a:rPr>
                  <a:t>2</a:t>
                </a:r>
                <a:endParaRPr lang="de-DE" b="1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470823" y="2841561"/>
              <a:ext cx="1826141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 err="1" smtClean="0">
                  <a:solidFill>
                    <a:schemeClr val="bg1"/>
                  </a:solidFill>
                </a:rPr>
                <a:t>Photogrammetry</a:t>
              </a:r>
              <a:endParaRPr lang="de-DE" sz="1600" b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096658" y="1945472"/>
            <a:ext cx="8530667" cy="6537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21" name="Rectangle 20"/>
          <p:cNvSpPr/>
          <p:nvPr/>
        </p:nvSpPr>
        <p:spPr>
          <a:xfrm>
            <a:off x="1125475" y="1999081"/>
            <a:ext cx="831897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Verification of laser tracker results 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b="1" dirty="0" smtClean="0"/>
              <a:t>Visualization of more details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110862" y="2613022"/>
            <a:ext cx="101974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/>
              <a:t>Measurements @ RT – vacuum – 4K → measurement after cold cycle pending</a:t>
            </a:r>
            <a:endParaRPr lang="de-DE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184" y="2951735"/>
            <a:ext cx="4288369" cy="27424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149" y="2951735"/>
            <a:ext cx="4740274" cy="27424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871" y="5327086"/>
            <a:ext cx="5000625" cy="352425"/>
          </a:xfrm>
          <a:prstGeom prst="rect">
            <a:avLst/>
          </a:prstGeom>
        </p:spPr>
      </p:pic>
      <p:sp>
        <p:nvSpPr>
          <p:cNvPr id="29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6209573" y="5787242"/>
            <a:ext cx="4820095" cy="765402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buClr>
                <a:srgbClr val="FFC000"/>
              </a:buClr>
            </a:pPr>
            <a:r>
              <a:rPr lang="en-US" sz="1400" b="1" dirty="0" smtClean="0">
                <a:solidFill>
                  <a:schemeClr val="tx1"/>
                </a:solidFill>
              </a:rPr>
              <a:t>Deformation after evacuation: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</a:rPr>
              <a:t>dipole adjustment feet vs. cryostat </a:t>
            </a:r>
            <a:r>
              <a:rPr lang="de-DE" sz="1400" b="1" dirty="0">
                <a:solidFill>
                  <a:schemeClr val="tx1"/>
                </a:solidFill>
              </a:rPr>
              <a:t>~ </a:t>
            </a:r>
            <a:r>
              <a:rPr lang="de-DE" sz="1400" b="1" dirty="0" smtClean="0">
                <a:solidFill>
                  <a:schemeClr val="tx1"/>
                </a:solidFill>
              </a:rPr>
              <a:t>1.2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b="1" dirty="0" err="1" smtClean="0">
                <a:solidFill>
                  <a:schemeClr val="tx1"/>
                </a:solidFill>
              </a:rPr>
              <a:t>cryostat</a:t>
            </a:r>
            <a:r>
              <a:rPr lang="de-DE" sz="1400" b="1" dirty="0" smtClean="0">
                <a:solidFill>
                  <a:schemeClr val="tx1"/>
                </a:solidFill>
              </a:rPr>
              <a:t> vs. </a:t>
            </a:r>
            <a:r>
              <a:rPr lang="de-DE" sz="1400" b="1" dirty="0" err="1" smtClean="0">
                <a:solidFill>
                  <a:schemeClr val="tx1"/>
                </a:solidFill>
              </a:rPr>
              <a:t>surrounding</a:t>
            </a:r>
            <a:r>
              <a:rPr lang="de-DE" sz="1400" b="1" dirty="0" smtClean="0">
                <a:solidFill>
                  <a:schemeClr val="tx1"/>
                </a:solidFill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</a:rPr>
              <a:t>area</a:t>
            </a:r>
            <a:r>
              <a:rPr lang="de-DE" sz="1400" b="1" dirty="0" smtClean="0">
                <a:solidFill>
                  <a:schemeClr val="tx1"/>
                </a:solidFill>
              </a:rPr>
              <a:t> ~ 1.5 mm 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0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978978" y="5787242"/>
            <a:ext cx="5090615" cy="765402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buClr>
                <a:srgbClr val="FFC000"/>
              </a:buClr>
            </a:pPr>
            <a:r>
              <a:rPr lang="en-US" sz="1400" b="1" dirty="0" smtClean="0">
                <a:solidFill>
                  <a:schemeClr val="tx1"/>
                </a:solidFill>
              </a:rPr>
              <a:t>Deformation after evacuation: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</a:rPr>
              <a:t>dipole adjustment feet vs. cryostat → negligible</a:t>
            </a:r>
            <a:endParaRPr lang="de-DE" sz="1400" b="1" dirty="0" smtClean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b="1" dirty="0" err="1" smtClean="0">
                <a:solidFill>
                  <a:schemeClr val="tx1"/>
                </a:solidFill>
              </a:rPr>
              <a:t>cryostat</a:t>
            </a:r>
            <a:r>
              <a:rPr lang="de-DE" sz="1400" b="1" dirty="0" smtClean="0">
                <a:solidFill>
                  <a:schemeClr val="tx1"/>
                </a:solidFill>
              </a:rPr>
              <a:t> vs. </a:t>
            </a:r>
            <a:r>
              <a:rPr lang="de-DE" sz="1400" b="1" dirty="0" err="1" smtClean="0">
                <a:solidFill>
                  <a:schemeClr val="tx1"/>
                </a:solidFill>
              </a:rPr>
              <a:t>surrounding</a:t>
            </a:r>
            <a:r>
              <a:rPr lang="de-DE" sz="1400" b="1" dirty="0" smtClean="0">
                <a:solidFill>
                  <a:schemeClr val="tx1"/>
                </a:solidFill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</a:rPr>
              <a:t>area</a:t>
            </a:r>
            <a:r>
              <a:rPr lang="de-DE" sz="1400" b="1" dirty="0" smtClean="0">
                <a:solidFill>
                  <a:schemeClr val="tx1"/>
                </a:solidFill>
              </a:rPr>
              <a:t> ~ 0.15 mm 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08856" y="3462348"/>
            <a:ext cx="543739" cy="27699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b="1" dirty="0" smtClean="0"/>
              <a:t>QDM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61991" y="3462350"/>
            <a:ext cx="423514" cy="27699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b="1" dirty="0" smtClean="0"/>
              <a:t>DM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196476" y="3462349"/>
            <a:ext cx="423514" cy="27699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b="1" dirty="0" smtClean="0"/>
              <a:t>DM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7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5360037" y="3449416"/>
            <a:ext cx="2892641" cy="1741341"/>
            <a:chOff x="5379087" y="3449416"/>
            <a:chExt cx="2892641" cy="1741341"/>
          </a:xfrm>
        </p:grpSpPr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79087" y="3506212"/>
              <a:ext cx="2892641" cy="1684545"/>
            </a:xfrm>
            <a:prstGeom prst="rect">
              <a:avLst/>
            </a:prstGeom>
          </p:spPr>
        </p:pic>
        <p:sp>
          <p:nvSpPr>
            <p:cNvPr id="90" name="Rectangle 89"/>
            <p:cNvSpPr/>
            <p:nvPr/>
          </p:nvSpPr>
          <p:spPr>
            <a:xfrm rot="21400741">
              <a:off x="5684707" y="4198787"/>
              <a:ext cx="2283491" cy="280441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cxnSp>
          <p:nvCxnSpPr>
            <p:cNvPr id="91" name="Straight Connector 90"/>
            <p:cNvCxnSpPr/>
            <p:nvPr/>
          </p:nvCxnSpPr>
          <p:spPr>
            <a:xfrm>
              <a:off x="5832393" y="3760524"/>
              <a:ext cx="48144" cy="1172396"/>
            </a:xfrm>
            <a:prstGeom prst="line">
              <a:avLst/>
            </a:prstGeom>
            <a:ln>
              <a:solidFill>
                <a:srgbClr val="00CC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7684912" y="3705519"/>
              <a:ext cx="48144" cy="1172396"/>
            </a:xfrm>
            <a:prstGeom prst="line">
              <a:avLst/>
            </a:prstGeom>
            <a:ln>
              <a:solidFill>
                <a:srgbClr val="00CC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6438437" y="4328608"/>
              <a:ext cx="438876" cy="2417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>
              <a:off x="6888570" y="4307237"/>
              <a:ext cx="28629" cy="50674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 rot="21422925">
              <a:off x="6230409" y="4258823"/>
              <a:ext cx="279244" cy="26161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100" b="1" dirty="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 rot="21412107">
              <a:off x="6866113" y="4845546"/>
              <a:ext cx="279244" cy="26161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100" b="1" dirty="0">
                  <a:solidFill>
                    <a:srgbClr val="FF0000"/>
                  </a:solidFill>
                </a:rPr>
                <a:t>Y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270879" y="3449416"/>
              <a:ext cx="920846" cy="30777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400" b="1" dirty="0"/>
                <a:t>DM 26</a:t>
              </a:r>
            </a:p>
          </p:txBody>
        </p:sp>
      </p:grpSp>
      <p:pic>
        <p:nvPicPr>
          <p:cNvPr id="98" name="Picture 9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330617">
            <a:off x="9032616" y="3160412"/>
            <a:ext cx="2496499" cy="2556589"/>
          </a:xfrm>
          <a:prstGeom prst="rect">
            <a:avLst/>
          </a:prstGeom>
        </p:spPr>
      </p:pic>
      <p:sp>
        <p:nvSpPr>
          <p:cNvPr id="99" name="Rectangle 98"/>
          <p:cNvSpPr/>
          <p:nvPr/>
        </p:nvSpPr>
        <p:spPr>
          <a:xfrm rot="375149">
            <a:off x="9250541" y="4285421"/>
            <a:ext cx="2104140" cy="2480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cxnSp>
        <p:nvCxnSpPr>
          <p:cNvPr id="100" name="Straight Connector 99"/>
          <p:cNvCxnSpPr/>
          <p:nvPr/>
        </p:nvCxnSpPr>
        <p:spPr>
          <a:xfrm rot="19330617" flipH="1">
            <a:off x="9142450" y="3928165"/>
            <a:ext cx="561699" cy="702562"/>
          </a:xfrm>
          <a:prstGeom prst="line">
            <a:avLst/>
          </a:prstGeom>
          <a:ln>
            <a:solidFill>
              <a:srgbClr val="00CC9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19330617" flipH="1" flipV="1">
            <a:off x="9904045" y="4232278"/>
            <a:ext cx="325873" cy="3534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 rot="473612">
            <a:off x="9563575" y="4272121"/>
            <a:ext cx="387243" cy="2616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1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03" name="TextBox 102"/>
          <p:cNvSpPr txBox="1"/>
          <p:nvPr/>
        </p:nvSpPr>
        <p:spPr>
          <a:xfrm rot="753163">
            <a:off x="10275765" y="4733773"/>
            <a:ext cx="279244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100" b="1" dirty="0">
                <a:solidFill>
                  <a:srgbClr val="FF0000"/>
                </a:solidFill>
              </a:rPr>
              <a:t>Y</a:t>
            </a:r>
          </a:p>
        </p:txBody>
      </p:sp>
      <p:cxnSp>
        <p:nvCxnSpPr>
          <p:cNvPr id="104" name="Straight Arrow Connector 103"/>
          <p:cNvCxnSpPr/>
          <p:nvPr/>
        </p:nvCxnSpPr>
        <p:spPr>
          <a:xfrm rot="19330617" flipH="1">
            <a:off x="10134419" y="4511859"/>
            <a:ext cx="276601" cy="2921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0018528" y="3654190"/>
            <a:ext cx="856582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400" b="1" dirty="0"/>
              <a:t>DM16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1545718" y="3417644"/>
            <a:ext cx="3105700" cy="1894870"/>
            <a:chOff x="1715166" y="3543039"/>
            <a:chExt cx="2741423" cy="1741507"/>
          </a:xfrm>
        </p:grpSpPr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149790">
              <a:off x="1715166" y="3543039"/>
              <a:ext cx="2741423" cy="1741507"/>
            </a:xfrm>
            <a:prstGeom prst="rect">
              <a:avLst/>
            </a:prstGeom>
            <a:solidFill>
              <a:srgbClr val="FFFF00"/>
            </a:solidFill>
          </p:spPr>
        </p:pic>
        <p:sp>
          <p:nvSpPr>
            <p:cNvPr id="79" name="Rectangle 78"/>
            <p:cNvSpPr/>
            <p:nvPr/>
          </p:nvSpPr>
          <p:spPr>
            <a:xfrm rot="21205139">
              <a:off x="2060675" y="4299733"/>
              <a:ext cx="1985699" cy="308638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cxnSp>
          <p:nvCxnSpPr>
            <p:cNvPr id="80" name="Straight Connector 79"/>
            <p:cNvCxnSpPr/>
            <p:nvPr/>
          </p:nvCxnSpPr>
          <p:spPr>
            <a:xfrm rot="609199">
              <a:off x="3708427" y="4013383"/>
              <a:ext cx="153258" cy="752203"/>
            </a:xfrm>
            <a:prstGeom prst="line">
              <a:avLst/>
            </a:prstGeom>
            <a:ln>
              <a:solidFill>
                <a:srgbClr val="00CC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rot="1149790" flipH="1">
              <a:off x="3536772" y="4299496"/>
              <a:ext cx="404029" cy="19875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 rot="21312581">
              <a:off x="3296937" y="4311345"/>
              <a:ext cx="279244" cy="26161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100" b="1" dirty="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 rot="21312581">
              <a:off x="3955698" y="4793006"/>
              <a:ext cx="235790" cy="26161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100" b="1" dirty="0">
                  <a:solidFill>
                    <a:srgbClr val="FF0000"/>
                  </a:solidFill>
                </a:rPr>
                <a:t>Y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759477" y="3636698"/>
              <a:ext cx="779880" cy="30777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400" b="1" dirty="0"/>
                <a:t>QDM</a:t>
              </a:r>
            </a:p>
          </p:txBody>
        </p:sp>
      </p:grpSp>
      <p:cxnSp>
        <p:nvCxnSpPr>
          <p:cNvPr id="83" name="Straight Arrow Connector 82"/>
          <p:cNvCxnSpPr/>
          <p:nvPr/>
        </p:nvCxnSpPr>
        <p:spPr>
          <a:xfrm>
            <a:off x="4086527" y="4288852"/>
            <a:ext cx="58196" cy="5493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43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3" y="428083"/>
            <a:ext cx="58212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447603" y="1275126"/>
            <a:ext cx="3883775" cy="692331"/>
            <a:chOff x="518408" y="4057456"/>
            <a:chExt cx="4458540" cy="692331"/>
          </a:xfrm>
        </p:grpSpPr>
        <p:grpSp>
          <p:nvGrpSpPr>
            <p:cNvPr id="44" name="Group 43"/>
            <p:cNvGrpSpPr/>
            <p:nvPr/>
          </p:nvGrpSpPr>
          <p:grpSpPr>
            <a:xfrm>
              <a:off x="518408" y="4057456"/>
              <a:ext cx="4458540" cy="692331"/>
              <a:chOff x="701288" y="3955868"/>
              <a:chExt cx="4458540" cy="692331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701288" y="3955868"/>
                <a:ext cx="4458540" cy="692331"/>
                <a:chOff x="4032317" y="3206931"/>
                <a:chExt cx="4458540" cy="692331"/>
              </a:xfrm>
            </p:grpSpPr>
            <p:sp>
              <p:nvSpPr>
                <p:cNvPr id="49" name="Flowchart: Alternate Process 48"/>
                <p:cNvSpPr/>
                <p:nvPr/>
              </p:nvSpPr>
              <p:spPr>
                <a:xfrm>
                  <a:off x="4624251" y="3291840"/>
                  <a:ext cx="3866606" cy="522514"/>
                </a:xfrm>
                <a:prstGeom prst="flowChartAlternateProcess">
                  <a:avLst/>
                </a:prstGeom>
                <a:solidFill>
                  <a:srgbClr val="002060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0" name="Flowchart: Connector 49"/>
                <p:cNvSpPr/>
                <p:nvPr/>
              </p:nvSpPr>
              <p:spPr>
                <a:xfrm>
                  <a:off x="4032317" y="3206931"/>
                  <a:ext cx="774813" cy="692331"/>
                </a:xfrm>
                <a:prstGeom prst="flowChartConnector">
                  <a:avLst/>
                </a:prstGeom>
                <a:solidFill>
                  <a:srgbClr val="002060"/>
                </a:solidFill>
                <a:ln w="254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8" name="TextBox 47"/>
              <p:cNvSpPr txBox="1"/>
              <p:nvPr/>
            </p:nvSpPr>
            <p:spPr>
              <a:xfrm>
                <a:off x="923529" y="4122114"/>
                <a:ext cx="312906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b="1" dirty="0">
                    <a:solidFill>
                      <a:schemeClr val="bg1"/>
                    </a:solidFill>
                  </a:rPr>
                  <a:t>3</a:t>
                </a:r>
                <a:endParaRPr lang="de-DE" b="1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1470823" y="4216782"/>
              <a:ext cx="2741456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 smtClean="0">
                  <a:solidFill>
                    <a:schemeClr val="bg1"/>
                  </a:solidFill>
                </a:rPr>
                <a:t>Absolute </a:t>
              </a:r>
              <a:r>
                <a:rPr lang="de-DE" sz="1600" b="1" dirty="0" err="1" smtClean="0">
                  <a:solidFill>
                    <a:schemeClr val="bg1"/>
                  </a:solidFill>
                </a:rPr>
                <a:t>Multiline</a:t>
              </a:r>
              <a:r>
                <a:rPr lang="de-DE" sz="1600" b="1" dirty="0" smtClean="0">
                  <a:solidFill>
                    <a:schemeClr val="bg1"/>
                  </a:solidFill>
                </a:rPr>
                <a:t> System</a:t>
              </a: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071259" y="1946049"/>
            <a:ext cx="5139041" cy="14399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5" name="Rectangle 54"/>
          <p:cNvSpPr/>
          <p:nvPr/>
        </p:nvSpPr>
        <p:spPr>
          <a:xfrm>
            <a:off x="1125475" y="1999081"/>
            <a:ext cx="50848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b="1" dirty="0" smtClean="0"/>
              <a:t>Monitoring lateral movement of the cold masses vs. cryostats @ RT and 4.5 K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AMS is a 1D interferometric system with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0.5 µm/m accuracy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b="1" dirty="0"/>
              <a:t>Line of sight (LOS) created </a:t>
            </a:r>
            <a:r>
              <a:rPr lang="en-US" sz="1400" b="1" dirty="0" smtClean="0"/>
              <a:t>to detect translation </a:t>
            </a:r>
            <a:r>
              <a:rPr lang="en-US" sz="1400" b="1" dirty="0"/>
              <a:t>and rotation around the beam </a:t>
            </a:r>
            <a:r>
              <a:rPr lang="en-US" sz="1400" b="1" dirty="0" smtClean="0"/>
              <a:t>axis</a:t>
            </a: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0255" y="1768910"/>
            <a:ext cx="5174179" cy="176169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5073" y="5146877"/>
            <a:ext cx="1903627" cy="1428783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46541" y="5159186"/>
            <a:ext cx="1866994" cy="1380887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41336" y="5190757"/>
            <a:ext cx="1817737" cy="1353537"/>
          </a:xfrm>
          <a:prstGeom prst="rect">
            <a:avLst/>
          </a:prstGeom>
        </p:spPr>
      </p:pic>
      <p:sp>
        <p:nvSpPr>
          <p:cNvPr id="96" name="Rectangle 95"/>
          <p:cNvSpPr/>
          <p:nvPr/>
        </p:nvSpPr>
        <p:spPr>
          <a:xfrm>
            <a:off x="6877314" y="4867171"/>
            <a:ext cx="260784" cy="2376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34791" y="5130438"/>
            <a:ext cx="1797653" cy="14096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9806" y="5676527"/>
            <a:ext cx="1807497" cy="5847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600" b="1" dirty="0" err="1" smtClean="0"/>
              <a:t>magnets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cross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sections</a:t>
            </a:r>
            <a:endParaRPr lang="de-DE" sz="1600" b="1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20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5129685" y="1340377"/>
            <a:ext cx="6709689" cy="51451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17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2" y="428083"/>
            <a:ext cx="63900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 talk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456023" y="1608276"/>
            <a:ext cx="3221905" cy="241651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8" name="TextBox 57"/>
          <p:cNvSpPr txBox="1"/>
          <p:nvPr/>
        </p:nvSpPr>
        <p:spPr>
          <a:xfrm>
            <a:off x="5978013" y="2784255"/>
            <a:ext cx="1614345" cy="324681"/>
          </a:xfrm>
          <a:prstGeom prst="rect">
            <a:avLst/>
          </a:prstGeom>
          <a:noFill/>
          <a:ln cap="flat">
            <a:solidFill>
              <a:schemeClr val="tx1"/>
            </a:solidFill>
          </a:ln>
        </p:spPr>
        <p:txBody>
          <a:bodyPr vert="horz" wrap="square" lIns="120005" tIns="59996" rIns="120005" bIns="59996" anchor="t" anchorCtr="0" compatLnSpc="0">
            <a:spAutoFit/>
          </a:bodyPr>
          <a:lstStyle/>
          <a:p>
            <a:pPr defTabSz="1219170" hangingPunct="0">
              <a:lnSpc>
                <a:spcPct val="115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i="1" dirty="0">
                <a:solidFill>
                  <a:srgbClr val="000000"/>
                </a:solidFill>
                <a:latin typeface="Liberation Sans" pitchFamily="18"/>
                <a:ea typeface="Unifont" pitchFamily="2"/>
                <a:cs typeface="FreeSans" pitchFamily="2"/>
              </a:rPr>
              <a:t>M</a:t>
            </a:r>
            <a:r>
              <a:rPr lang="en-US" sz="1200" baseline="-8000" dirty="0">
                <a:solidFill>
                  <a:srgbClr val="000000"/>
                </a:solidFill>
                <a:latin typeface="Liberation Sans" pitchFamily="18"/>
                <a:ea typeface="Unifont" pitchFamily="2"/>
                <a:cs typeface="FreeSans" pitchFamily="2"/>
              </a:rPr>
              <a:t>DP-Q</a:t>
            </a:r>
            <a:r>
              <a:rPr lang="en-US" sz="1200" dirty="0">
                <a:solidFill>
                  <a:srgbClr val="000000"/>
                </a:solidFill>
                <a:latin typeface="Liberation Sans" pitchFamily="18"/>
                <a:ea typeface="Unifont" pitchFamily="2"/>
                <a:cs typeface="FreeSans" pitchFamily="2"/>
              </a:rPr>
              <a:t> = </a:t>
            </a:r>
            <a:r>
              <a:rPr lang="en-US" sz="1200" i="1" dirty="0">
                <a:solidFill>
                  <a:srgbClr val="000000"/>
                </a:solidFill>
                <a:latin typeface="Liberation Sans" pitchFamily="18"/>
                <a:ea typeface="Unifont" pitchFamily="2"/>
                <a:cs typeface="FreeSans" pitchFamily="2"/>
              </a:rPr>
              <a:t>L</a:t>
            </a:r>
            <a:r>
              <a:rPr lang="en-US" sz="1200" baseline="-8000" dirty="0">
                <a:solidFill>
                  <a:srgbClr val="000000"/>
                </a:solidFill>
                <a:latin typeface="Liberation Sans" pitchFamily="18"/>
                <a:ea typeface="Unifont" pitchFamily="2"/>
                <a:cs typeface="FreeSans" pitchFamily="2"/>
              </a:rPr>
              <a:t>DP </a:t>
            </a:r>
            <a:r>
              <a:rPr lang="en-US" sz="1200" dirty="0">
                <a:solidFill>
                  <a:srgbClr val="000000"/>
                </a:solidFill>
                <a:latin typeface="Liberation Sans" pitchFamily="34"/>
                <a:ea typeface="Liberation Sans" pitchFamily="34"/>
                <a:cs typeface="Liberation Sans" pitchFamily="34"/>
              </a:rPr>
              <a:t>•</a:t>
            </a:r>
            <a:r>
              <a:rPr lang="en-US" sz="1200" dirty="0">
                <a:solidFill>
                  <a:srgbClr val="000000"/>
                </a:solidFill>
                <a:latin typeface="Liberation Sans" pitchFamily="18"/>
                <a:ea typeface="Unifont" pitchFamily="2"/>
                <a:cs typeface="FreeSans" pitchFamily="2"/>
              </a:rPr>
              <a:t> </a:t>
            </a:r>
            <a:r>
              <a:rPr lang="en-US" sz="1200" i="1" dirty="0">
                <a:solidFill>
                  <a:srgbClr val="000000"/>
                </a:solidFill>
                <a:latin typeface="Liberation Sans" pitchFamily="18"/>
                <a:ea typeface="Unifont" pitchFamily="2"/>
                <a:cs typeface="FreeSans" pitchFamily="2"/>
              </a:rPr>
              <a:t>V</a:t>
            </a:r>
            <a:r>
              <a:rPr lang="en-US" sz="1200" baseline="-8000" dirty="0">
                <a:solidFill>
                  <a:srgbClr val="000000"/>
                </a:solidFill>
                <a:latin typeface="Liberation Sans" pitchFamily="18"/>
                <a:ea typeface="Unifont" pitchFamily="2"/>
                <a:cs typeface="FreeSans" pitchFamily="2"/>
              </a:rPr>
              <a:t>Q</a:t>
            </a:r>
            <a:r>
              <a:rPr lang="en-US" sz="1200" dirty="0">
                <a:solidFill>
                  <a:srgbClr val="000000"/>
                </a:solidFill>
                <a:latin typeface="Liberation Sans" pitchFamily="18"/>
                <a:ea typeface="Unifont" pitchFamily="2"/>
                <a:cs typeface="FreeSans" pitchFamily="2"/>
              </a:rPr>
              <a:t> / </a:t>
            </a:r>
            <a:r>
              <a:rPr lang="en-US" sz="1200" i="1" dirty="0">
                <a:solidFill>
                  <a:srgbClr val="000000"/>
                </a:solidFill>
                <a:latin typeface="Liberation Sans" pitchFamily="18"/>
                <a:ea typeface="Unifont" pitchFamily="2"/>
                <a:cs typeface="FreeSans" pitchFamily="2"/>
              </a:rPr>
              <a:t>V</a:t>
            </a:r>
            <a:r>
              <a:rPr lang="en-US" sz="1200" baseline="-8000" dirty="0">
                <a:solidFill>
                  <a:srgbClr val="000000"/>
                </a:solidFill>
                <a:latin typeface="Liberation Sans" pitchFamily="18"/>
                <a:ea typeface="Unifont" pitchFamily="2"/>
                <a:cs typeface="FreeSans" pitchFamily="2"/>
              </a:rPr>
              <a:t>DP </a:t>
            </a:r>
            <a:endParaRPr lang="en-US" sz="1200" dirty="0">
              <a:solidFill>
                <a:srgbClr val="000000"/>
              </a:solidFill>
              <a:latin typeface="Liberation Sans" pitchFamily="18"/>
              <a:ea typeface="Unifont" pitchFamily="2"/>
              <a:cs typeface="FreeSans" pitchFamily="2"/>
            </a:endParaRPr>
          </a:p>
        </p:txBody>
      </p:sp>
      <p:sp>
        <p:nvSpPr>
          <p:cNvPr id="60" name="Rechteck 2"/>
          <p:cNvSpPr/>
          <p:nvPr/>
        </p:nvSpPr>
        <p:spPr>
          <a:xfrm>
            <a:off x="5320980" y="2277207"/>
            <a:ext cx="2948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+mj-lt"/>
                <a:ea typeface="Unifont" pitchFamily="2"/>
                <a:cs typeface="FreeSans" pitchFamily="2"/>
              </a:rPr>
              <a:t>Measured inductance matrix for the </a:t>
            </a:r>
            <a:r>
              <a:rPr lang="en-US" sz="1200" dirty="0" smtClean="0">
                <a:solidFill>
                  <a:srgbClr val="000000"/>
                </a:solidFill>
                <a:latin typeface="+mj-lt"/>
                <a:ea typeface="Unifont" pitchFamily="2"/>
                <a:cs typeface="FreeSans" pitchFamily="2"/>
              </a:rPr>
              <a:t>String:</a:t>
            </a:r>
          </a:p>
        </p:txBody>
      </p:sp>
      <p:sp>
        <p:nvSpPr>
          <p:cNvPr id="61" name="Rechteck 2"/>
          <p:cNvSpPr/>
          <p:nvPr/>
        </p:nvSpPr>
        <p:spPr>
          <a:xfrm>
            <a:off x="5320980" y="3226903"/>
            <a:ext cx="371154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srgbClr val="000000"/>
                </a:solidFill>
                <a:ea typeface="Unifont" pitchFamily="2"/>
                <a:cs typeface="FreeSans" pitchFamily="2"/>
              </a:rPr>
              <a:t>Mutual </a:t>
            </a:r>
            <a:r>
              <a:rPr lang="en-US" sz="1200" dirty="0">
                <a:solidFill>
                  <a:srgbClr val="000000"/>
                </a:solidFill>
                <a:ea typeface="Unifont" pitchFamily="2"/>
                <a:cs typeface="FreeSans" pitchFamily="2"/>
              </a:rPr>
              <a:t>inductance </a:t>
            </a:r>
            <a:r>
              <a:rPr lang="en-US" sz="1200" dirty="0" smtClean="0">
                <a:solidFill>
                  <a:srgbClr val="000000"/>
                </a:solidFill>
                <a:ea typeface="Unifont" pitchFamily="2"/>
                <a:cs typeface="FreeSans" pitchFamily="2"/>
              </a:rPr>
              <a:t>values: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rgbClr val="000000"/>
                </a:solidFill>
                <a:ea typeface="Unifont" pitchFamily="2"/>
                <a:cs typeface="FreeSans" pitchFamily="2"/>
              </a:rPr>
              <a:t>M</a:t>
            </a:r>
            <a:r>
              <a:rPr lang="en-US" sz="1200" baseline="-8000" dirty="0">
                <a:solidFill>
                  <a:srgbClr val="000000"/>
                </a:solidFill>
                <a:ea typeface="Unifont" pitchFamily="2"/>
                <a:cs typeface="FreeSans" pitchFamily="2"/>
              </a:rPr>
              <a:t>DP-Q</a:t>
            </a:r>
            <a:r>
              <a:rPr lang="en-US" sz="1200" dirty="0">
                <a:solidFill>
                  <a:srgbClr val="000000"/>
                </a:solidFill>
                <a:ea typeface="Unifont" pitchFamily="2"/>
                <a:cs typeface="FreeSans" pitchFamily="2"/>
              </a:rPr>
              <a:t> </a:t>
            </a:r>
            <a:r>
              <a:rPr lang="en-US" sz="1200" dirty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≈ 10 </a:t>
            </a:r>
            <a:r>
              <a:rPr lang="en-US" sz="1200" dirty="0" err="1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nH</a:t>
            </a:r>
            <a:r>
              <a:rPr lang="en-US" sz="1200" dirty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 between DP and </a:t>
            </a:r>
            <a:r>
              <a:rPr lang="en-US" sz="1200" dirty="0" smtClean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Q</a:t>
            </a:r>
            <a:endParaRPr lang="en-US" sz="1200" dirty="0">
              <a:solidFill>
                <a:srgbClr val="000000"/>
              </a:solidFill>
              <a:ea typeface="Liberation Sans" pitchFamily="34"/>
              <a:cs typeface="Liberation Sans" pitchFamily="34"/>
            </a:endParaRP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M</a:t>
            </a:r>
            <a:r>
              <a:rPr lang="en-US" sz="1200" i="1" baseline="-8000" dirty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Q</a:t>
            </a:r>
            <a:r>
              <a:rPr lang="en-US" sz="1200" baseline="-8000" dirty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-DP</a:t>
            </a:r>
            <a:r>
              <a:rPr lang="en-US" sz="1200" dirty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 ≈ 3 </a:t>
            </a:r>
            <a:r>
              <a:rPr lang="en-US" sz="1200" dirty="0" err="1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nH</a:t>
            </a:r>
            <a:r>
              <a:rPr lang="en-US" sz="1200" dirty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 between Q and </a:t>
            </a:r>
            <a:r>
              <a:rPr lang="en-US" sz="1200" dirty="0" smtClean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DP</a:t>
            </a:r>
            <a:endParaRPr lang="en-US" sz="1200" dirty="0" smtClean="0">
              <a:solidFill>
                <a:srgbClr val="000000"/>
              </a:solidFill>
              <a:ea typeface="Unifont" pitchFamily="2"/>
              <a:cs typeface="FreeSans" pitchFamily="2"/>
            </a:endParaRPr>
          </a:p>
        </p:txBody>
      </p:sp>
      <p:sp>
        <p:nvSpPr>
          <p:cNvPr id="63" name="Rechteck 2"/>
          <p:cNvSpPr/>
          <p:nvPr/>
        </p:nvSpPr>
        <p:spPr>
          <a:xfrm>
            <a:off x="5320980" y="1561466"/>
            <a:ext cx="29284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b="1" dirty="0" smtClean="0">
                <a:solidFill>
                  <a:srgbClr val="000000"/>
                </a:solidFill>
                <a:latin typeface="+mj-lt"/>
                <a:ea typeface="Unifont" pitchFamily="2"/>
                <a:cs typeface="FreeSans" pitchFamily="2"/>
              </a:rPr>
              <a:t>Method: </a:t>
            </a:r>
            <a:r>
              <a:rPr lang="en-US" sz="1200" dirty="0" smtClean="0">
                <a:solidFill>
                  <a:srgbClr val="000000"/>
                </a:solidFill>
                <a:latin typeface="+mj-lt"/>
                <a:ea typeface="Unifont" pitchFamily="2"/>
                <a:cs typeface="FreeSans" pitchFamily="2"/>
              </a:rPr>
              <a:t>powering one of the main circuits and check if there is any induced signal in the other circuit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980922"/>
              </p:ext>
            </p:extLst>
          </p:nvPr>
        </p:nvGraphicFramePr>
        <p:xfrm>
          <a:off x="7147195" y="4258132"/>
          <a:ext cx="2536125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375">
                  <a:extLst>
                    <a:ext uri="{9D8B030D-6E8A-4147-A177-3AD203B41FA5}">
                      <a16:colId xmlns:a16="http://schemas.microsoft.com/office/drawing/2014/main" val="2757955538"/>
                    </a:ext>
                  </a:extLst>
                </a:gridCol>
                <a:gridCol w="845375">
                  <a:extLst>
                    <a:ext uri="{9D8B030D-6E8A-4147-A177-3AD203B41FA5}">
                      <a16:colId xmlns:a16="http://schemas.microsoft.com/office/drawing/2014/main" val="1916512406"/>
                    </a:ext>
                  </a:extLst>
                </a:gridCol>
                <a:gridCol w="845375">
                  <a:extLst>
                    <a:ext uri="{9D8B030D-6E8A-4147-A177-3AD203B41FA5}">
                      <a16:colId xmlns:a16="http://schemas.microsoft.com/office/drawing/2014/main" val="165866106"/>
                    </a:ext>
                  </a:extLst>
                </a:gridCol>
              </a:tblGrid>
              <a:tr h="358903">
                <a:tc>
                  <a:txBody>
                    <a:bodyPr/>
                    <a:lstStyle/>
                    <a:p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L_ DP (</a:t>
                      </a:r>
                      <a:r>
                        <a:rPr lang="de-DE" sz="1000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de-DE" sz="1000" dirty="0" err="1" smtClean="0"/>
                        <a:t>H</a:t>
                      </a:r>
                      <a:r>
                        <a:rPr lang="de-DE" sz="1000" dirty="0" smtClean="0"/>
                        <a:t>)</a:t>
                      </a:r>
                      <a:endParaRPr lang="de-DE" sz="100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L_ Q (</a:t>
                      </a:r>
                      <a:r>
                        <a:rPr lang="de-DE" sz="1000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de-DE" sz="1000" dirty="0" err="1" smtClean="0"/>
                        <a:t>H</a:t>
                      </a:r>
                      <a:r>
                        <a:rPr lang="de-DE" sz="1000" dirty="0" smtClean="0"/>
                        <a:t>)</a:t>
                      </a:r>
                      <a:endParaRPr lang="de-DE" sz="100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346245"/>
                  </a:ext>
                </a:extLst>
              </a:tr>
              <a:tr h="135384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L_ DP (</a:t>
                      </a:r>
                      <a:r>
                        <a:rPr lang="de-DE" sz="1000" b="1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de-DE" sz="1000" b="1" dirty="0" err="1" smtClean="0"/>
                        <a:t>H</a:t>
                      </a:r>
                      <a:r>
                        <a:rPr lang="de-DE" sz="1000" b="1" dirty="0" smtClean="0"/>
                        <a:t>)</a:t>
                      </a:r>
                      <a:endParaRPr lang="de-DE" sz="1000" b="1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1.6E+03</a:t>
                      </a:r>
                      <a:endParaRPr lang="de-DE" sz="1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9.00E-03</a:t>
                      </a:r>
                      <a:endParaRPr lang="de-DE" sz="1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603044"/>
                  </a:ext>
                </a:extLst>
              </a:tr>
              <a:tr h="135384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L_ Q (</a:t>
                      </a:r>
                      <a:r>
                        <a:rPr lang="de-DE" sz="1000" b="1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de-DE" sz="1000" b="1" dirty="0" err="1" smtClean="0"/>
                        <a:t>H</a:t>
                      </a:r>
                      <a:r>
                        <a:rPr lang="de-DE" sz="1000" b="1" dirty="0" smtClean="0"/>
                        <a:t>)</a:t>
                      </a:r>
                      <a:endParaRPr lang="de-DE" sz="10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3.00E-03</a:t>
                      </a:r>
                      <a:endParaRPr lang="de-DE" sz="1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8.11E+02</a:t>
                      </a:r>
                      <a:endParaRPr lang="de-DE" sz="1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979175"/>
                  </a:ext>
                </a:extLst>
              </a:tr>
            </a:tbl>
          </a:graphicData>
        </a:graphic>
      </p:graphicFrame>
      <p:sp>
        <p:nvSpPr>
          <p:cNvPr id="66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6190876" y="5734594"/>
            <a:ext cx="4990930" cy="547528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ea typeface="Liberation Sans" pitchFamily="34"/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Liberation Sans" pitchFamily="18"/>
                <a:ea typeface="Liberation Sans" pitchFamily="34"/>
                <a:cs typeface="Liberation Sans" pitchFamily="34"/>
              </a:rPr>
              <a:t>     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</a:rPr>
              <a:t>No significant cross talk between the dipole and quadrupole circuits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81429" y="5258164"/>
            <a:ext cx="34467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/>
              <a:t>Scaling to the SIS100 (x100) </a:t>
            </a:r>
            <a:r>
              <a:rPr lang="en-US" sz="1200" b="1" dirty="0" smtClean="0">
                <a:solidFill>
                  <a:srgbClr val="000000"/>
                </a:solidFill>
                <a:ea typeface="Liberation Sans" pitchFamily="34"/>
                <a:cs typeface="Arial" panose="020B0604020202020204" pitchFamily="34" charset="0"/>
              </a:rPr>
              <a:t>→ </a:t>
            </a:r>
            <a:r>
              <a:rPr lang="en-US" sz="1200" b="1" i="1" dirty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M </a:t>
            </a:r>
            <a:r>
              <a:rPr lang="en-US" sz="1200" b="1" dirty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≈ 1.0 </a:t>
            </a:r>
            <a:r>
              <a:rPr lang="en-US" sz="1200" b="1" dirty="0" err="1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μH</a:t>
            </a:r>
            <a:r>
              <a:rPr lang="en-US" sz="1200" b="1" dirty="0" smtClean="0">
                <a:solidFill>
                  <a:srgbClr val="000000"/>
                </a:solidFill>
                <a:ea typeface="Liberation Sans" pitchFamily="34"/>
                <a:cs typeface="Liberation Sans" pitchFamily="34"/>
              </a:rPr>
              <a:t>    </a:t>
            </a:r>
            <a:r>
              <a:rPr lang="en-US" sz="1200" b="1" dirty="0" smtClean="0"/>
              <a:t> </a:t>
            </a:r>
            <a:endParaRPr lang="en-US" sz="1200" b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  <p:sp>
        <p:nvSpPr>
          <p:cNvPr id="36" name="Textfeld 19"/>
          <p:cNvSpPr txBox="1"/>
          <p:nvPr/>
        </p:nvSpPr>
        <p:spPr>
          <a:xfrm>
            <a:off x="1016172" y="1317841"/>
            <a:ext cx="2968625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400" b="1" dirty="0" smtClean="0">
                <a:solidFill>
                  <a:schemeClr val="bg1"/>
                </a:solidFill>
              </a:rPr>
              <a:t>Cross-talk between main circuits</a:t>
            </a:r>
            <a:endParaRPr lang="en-GB" sz="1400" b="1" dirty="0">
              <a:solidFill>
                <a:schemeClr val="bg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643512" y="1803485"/>
            <a:ext cx="4229330" cy="4510229"/>
            <a:chOff x="228600" y="1071000"/>
            <a:chExt cx="3800164" cy="4043688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00000000-0000-0000-0000-000000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228600" y="1071000"/>
              <a:ext cx="3496318" cy="3538078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50" name="TextBox 49"/>
            <p:cNvSpPr txBox="1"/>
            <p:nvPr/>
          </p:nvSpPr>
          <p:spPr>
            <a:xfrm>
              <a:off x="1295996" y="4572000"/>
              <a:ext cx="1998761" cy="54268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0004" tIns="44997" rIns="90004" bIns="44997" anchor="t" anchorCtr="0" compatLnSpc="0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1" u="none" strike="noStrike" kern="1200" cap="none" spc="0" baseline="0" dirty="0">
                  <a:solidFill>
                    <a:srgbClr val="000000"/>
                  </a:solidFill>
                  <a:uFillTx/>
                  <a:latin typeface="Liberation Sans" pitchFamily="18"/>
                  <a:ea typeface="Unifont" pitchFamily="2"/>
                  <a:cs typeface="FreeSans" pitchFamily="2"/>
                </a:rPr>
                <a:t>L</a:t>
              </a:r>
              <a:r>
                <a:rPr lang="en-US" sz="1400" b="0" i="0" u="none" strike="noStrike" kern="1200" cap="none" spc="0" baseline="-8000" dirty="0">
                  <a:solidFill>
                    <a:srgbClr val="000000"/>
                  </a:solidFill>
                  <a:uFillTx/>
                  <a:latin typeface="Liberation Sans" pitchFamily="18"/>
                  <a:ea typeface="Unifont" pitchFamily="2"/>
                  <a:cs typeface="FreeSans" pitchFamily="2"/>
                </a:rPr>
                <a:t>BB</a:t>
              </a:r>
              <a:r>
                <a:rPr lang="en-US" sz="1400" b="0" i="0" u="none" strike="noStrike" kern="1200" cap="none" spc="0" baseline="0" dirty="0">
                  <a:solidFill>
                    <a:srgbClr val="000000"/>
                  </a:solidFill>
                  <a:uFillTx/>
                  <a:latin typeface="Liberation Sans" pitchFamily="18"/>
                  <a:ea typeface="Unifont" pitchFamily="2"/>
                  <a:cs typeface="FreeSans" pitchFamily="2"/>
                </a:rPr>
                <a:t> = 0.25 </a:t>
              </a:r>
              <a:r>
                <a:rPr lang="en-US" sz="1400" b="0" i="0" u="none" strike="noStrike" kern="1200" cap="none" spc="0" baseline="0" dirty="0" err="1">
                  <a:solidFill>
                    <a:srgbClr val="000000"/>
                  </a:solidFill>
                  <a:uFillTx/>
                  <a:latin typeface="Liberation Sans" pitchFamily="34"/>
                  <a:ea typeface="Liberation Sans" pitchFamily="34"/>
                  <a:cs typeface="Liberation Sans" pitchFamily="34"/>
                </a:rPr>
                <a:t>μ</a:t>
              </a:r>
              <a:r>
                <a:rPr lang="en-US" sz="1400" b="0" i="0" u="none" strike="noStrike" kern="1200" cap="none" spc="0" baseline="0" dirty="0" err="1">
                  <a:solidFill>
                    <a:srgbClr val="000000"/>
                  </a:solidFill>
                  <a:uFillTx/>
                  <a:latin typeface="Liberation Sans" pitchFamily="18"/>
                  <a:ea typeface="Liberation Sans" pitchFamily="34"/>
                  <a:cs typeface="Liberation Sans" pitchFamily="34"/>
                </a:rPr>
                <a:t>H</a:t>
              </a:r>
              <a:r>
                <a:rPr lang="en-US" sz="1400" b="0" i="0" u="none" strike="noStrike" kern="1200" cap="none" spc="0" baseline="0" dirty="0">
                  <a:solidFill>
                    <a:srgbClr val="000000"/>
                  </a:solidFill>
                  <a:uFillTx/>
                  <a:latin typeface="Liberation Sans" pitchFamily="18"/>
                  <a:ea typeface="Liberation Sans" pitchFamily="34"/>
                  <a:cs typeface="Liberation Sans" pitchFamily="34"/>
                </a:rPr>
                <a:t>/m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28800" y="1143000"/>
              <a:ext cx="371154" cy="3844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0004" tIns="44997" rIns="90004" bIns="44997" anchor="t" anchorCtr="0" compatLnSpc="0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1" u="none" strike="noStrike" kern="1200" cap="none" spc="0" baseline="0" dirty="0">
                  <a:solidFill>
                    <a:srgbClr val="000000"/>
                  </a:solidFill>
                  <a:uFillTx/>
                  <a:latin typeface="Liberation Sans" pitchFamily="18"/>
                  <a:ea typeface="Unifont" pitchFamily="2"/>
                  <a:cs typeface="FreeSans" pitchFamily="2"/>
                </a:rPr>
                <a:t>M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28600" y="2442600"/>
              <a:ext cx="599764" cy="45720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0004" tIns="44997" rIns="90004" bIns="44997" anchor="t" anchorCtr="0" compatLnSpc="0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1" u="none" strike="noStrike" kern="1200" cap="none" spc="0" baseline="0">
                  <a:solidFill>
                    <a:srgbClr val="000000"/>
                  </a:solidFill>
                  <a:uFillTx/>
                  <a:latin typeface="Liberation Sans" pitchFamily="18"/>
                  <a:ea typeface="Unifont" pitchFamily="2"/>
                  <a:cs typeface="FreeSans" pitchFamily="2"/>
                </a:rPr>
                <a:t>L</a:t>
              </a:r>
              <a:r>
                <a:rPr lang="en-US" sz="1800" b="0" i="0" u="none" strike="noStrike" kern="1200" cap="none" spc="0" baseline="-8000">
                  <a:solidFill>
                    <a:srgbClr val="000000"/>
                  </a:solidFill>
                  <a:uFillTx/>
                  <a:latin typeface="Liberation Sans" pitchFamily="18"/>
                  <a:ea typeface="Unifont" pitchFamily="2"/>
                  <a:cs typeface="FreeSans" pitchFamily="2"/>
                </a:rPr>
                <a:t>DP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429000" y="2406600"/>
              <a:ext cx="599764" cy="45720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0004" tIns="44997" rIns="90004" bIns="44997" anchor="t" anchorCtr="0" compatLnSpc="0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1" u="none" strike="noStrike" kern="1200" cap="none" spc="0" baseline="0">
                  <a:solidFill>
                    <a:srgbClr val="000000"/>
                  </a:solidFill>
                  <a:uFillTx/>
                  <a:latin typeface="Liberation Sans" pitchFamily="18"/>
                  <a:ea typeface="Unifont" pitchFamily="2"/>
                  <a:cs typeface="FreeSans" pitchFamily="2"/>
                </a:rPr>
                <a:t>L</a:t>
              </a:r>
              <a:r>
                <a:rPr lang="en-US" sz="1800" b="0" i="0" u="none" strike="noStrike" kern="1200" cap="none" spc="0" baseline="-8000">
                  <a:solidFill>
                    <a:srgbClr val="000000"/>
                  </a:solidFill>
                  <a:uFillTx/>
                  <a:latin typeface="Liberation Sans" pitchFamily="18"/>
                  <a:ea typeface="Unifont" pitchFamily="2"/>
                  <a:cs typeface="FreeSans" pitchFamily="2"/>
                </a:rPr>
                <a:t>Q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97962" y="2285643"/>
              <a:ext cx="316437" cy="6141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0004" tIns="44997" rIns="90004" bIns="44997" anchor="t" anchorCtr="0" compatLnSpc="0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200" b="0" i="0" u="none" strike="noStrike" kern="1200" cap="none" spc="0" baseline="0">
                  <a:solidFill>
                    <a:srgbClr val="000000"/>
                  </a:solidFill>
                  <a:uFillTx/>
                  <a:latin typeface="Liberation Sans" pitchFamily="18"/>
                  <a:ea typeface="Unifont" pitchFamily="2"/>
                  <a:cs typeface="FreeSans" pitchFamily="2"/>
                </a:rPr>
                <a:t>{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00400" y="2286000"/>
              <a:ext cx="316437" cy="137160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0004" tIns="44997" rIns="90004" bIns="44997" anchor="t" anchorCtr="0" compatLnSpc="0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200" b="0" i="0" u="none" strike="noStrike" kern="1200" cap="none" spc="0" baseline="0">
                  <a:solidFill>
                    <a:srgbClr val="000000"/>
                  </a:solidFill>
                  <a:uFillTx/>
                  <a:latin typeface="Liberation Sans" pitchFamily="18"/>
                  <a:ea typeface="Unifont" pitchFamily="2"/>
                  <a:cs typeface="FreeSans" pitchFamily="2"/>
                </a:rPr>
                <a:t>}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648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561628" y="3967545"/>
            <a:ext cx="5130612" cy="2562304"/>
            <a:chOff x="277241" y="2777738"/>
            <a:chExt cx="3115734" cy="3584205"/>
          </a:xfrm>
        </p:grpSpPr>
        <p:sp>
          <p:nvSpPr>
            <p:cNvPr id="22" name="Rectangle 21"/>
            <p:cNvSpPr/>
            <p:nvPr/>
          </p:nvSpPr>
          <p:spPr>
            <a:xfrm>
              <a:off x="526870" y="2994332"/>
              <a:ext cx="2866105" cy="33676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77241" y="2777738"/>
              <a:ext cx="1241308" cy="411504"/>
              <a:chOff x="-127233" y="1779367"/>
              <a:chExt cx="1155129" cy="562192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-61196" y="1779367"/>
                <a:ext cx="1089092" cy="562192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Rounded Rectangle 4"/>
              <p:cNvSpPr txBox="1"/>
              <p:nvPr/>
            </p:nvSpPr>
            <p:spPr>
              <a:xfrm>
                <a:off x="-127233" y="1795833"/>
                <a:ext cx="1072626" cy="5292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kern="1200" dirty="0" smtClean="0"/>
                  <a:t>Procedure</a:t>
                </a:r>
                <a:endParaRPr lang="en-US" sz="1400" b="1" kern="1200" dirty="0"/>
              </a:p>
            </p:txBody>
          </p:sp>
        </p:grpSp>
      </p:grpSp>
      <p:pic>
        <p:nvPicPr>
          <p:cNvPr id="116" name="Grafik 1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568" y="1805954"/>
            <a:ext cx="5495446" cy="3632048"/>
          </a:xfrm>
          <a:prstGeom prst="rect">
            <a:avLst/>
          </a:prstGeom>
        </p:spPr>
      </p:pic>
      <p:sp>
        <p:nvSpPr>
          <p:cNvPr id="117" name="Textfeld 19"/>
          <p:cNvSpPr txBox="1"/>
          <p:nvPr/>
        </p:nvSpPr>
        <p:spPr>
          <a:xfrm>
            <a:off x="7572324" y="1363990"/>
            <a:ext cx="2968625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400" b="1" dirty="0">
                <a:solidFill>
                  <a:schemeClr val="bg1"/>
                </a:solidFill>
              </a:rPr>
              <a:t>Principle of a cryogenic bake-out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83F9B4F-E393-4E04-BEB5-4415A04E34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10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2" y="428083"/>
            <a:ext cx="90903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Tests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vacuum / “Cryogenic bake-out”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61628" y="1277385"/>
            <a:ext cx="5130612" cy="2562304"/>
            <a:chOff x="277241" y="2777738"/>
            <a:chExt cx="3115734" cy="3584205"/>
          </a:xfrm>
        </p:grpSpPr>
        <p:sp>
          <p:nvSpPr>
            <p:cNvPr id="12" name="Rectangle 11"/>
            <p:cNvSpPr/>
            <p:nvPr/>
          </p:nvSpPr>
          <p:spPr>
            <a:xfrm>
              <a:off x="526870" y="2994332"/>
              <a:ext cx="2866105" cy="33676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77241" y="2777738"/>
              <a:ext cx="1241308" cy="411504"/>
              <a:chOff x="-127233" y="1779367"/>
              <a:chExt cx="1155129" cy="562192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-61196" y="1779367"/>
                <a:ext cx="1089092" cy="562192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5" name="Rounded Rectangle 4"/>
              <p:cNvSpPr txBox="1"/>
              <p:nvPr/>
            </p:nvSpPr>
            <p:spPr>
              <a:xfrm>
                <a:off x="-127233" y="1795833"/>
                <a:ext cx="1072626" cy="5292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00" b="1" kern="1200" dirty="0"/>
              </a:p>
            </p:txBody>
          </p:sp>
        </p:grpSp>
      </p:grpSp>
      <p:sp>
        <p:nvSpPr>
          <p:cNvPr id="21" name="Rechteck 107"/>
          <p:cNvSpPr/>
          <p:nvPr/>
        </p:nvSpPr>
        <p:spPr>
          <a:xfrm>
            <a:off x="1107348" y="1676947"/>
            <a:ext cx="4665491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b="1" dirty="0"/>
              <a:t>pumping capacity of cold beam line surfaces </a:t>
            </a:r>
            <a:r>
              <a:rPr lang="en-US" sz="1200" b="1" dirty="0" smtClean="0"/>
              <a:t>limited </a:t>
            </a:r>
            <a:r>
              <a:rPr lang="en-US" sz="1200" b="1" dirty="0"/>
              <a:t>for H</a:t>
            </a:r>
            <a:r>
              <a:rPr lang="en-US" sz="1200" b="1" baseline="-25000" dirty="0"/>
              <a:t>2</a:t>
            </a:r>
            <a:r>
              <a:rPr lang="en-US" sz="1200" b="1" dirty="0"/>
              <a:t> and He </a:t>
            </a:r>
            <a:r>
              <a:rPr lang="en-GB" sz="1200" dirty="0" smtClean="0">
                <a:sym typeface="Wingdings" panose="05000000000000000000" pitchFamily="2" charset="2"/>
              </a:rPr>
              <a:t>→ </a:t>
            </a:r>
            <a:r>
              <a:rPr lang="en-GB" sz="1200" dirty="0" smtClean="0"/>
              <a:t>pressure </a:t>
            </a:r>
            <a:r>
              <a:rPr lang="en-GB" sz="1200" dirty="0"/>
              <a:t>in the cold beam vacuum </a:t>
            </a:r>
            <a:r>
              <a:rPr lang="en-GB" sz="1200" dirty="0" smtClean="0"/>
              <a:t>sections increases with operating time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 smtClean="0"/>
              <a:t>residual </a:t>
            </a:r>
            <a:r>
              <a:rPr lang="en-GB" sz="1200" dirty="0"/>
              <a:t>gases (mainly H</a:t>
            </a:r>
            <a:r>
              <a:rPr lang="en-GB" sz="1200" baseline="-25000" dirty="0"/>
              <a:t>2</a:t>
            </a:r>
            <a:r>
              <a:rPr lang="en-GB" sz="1200" dirty="0"/>
              <a:t>) from the room temperature areas enter the cryogenic areas and increase surface coverage (adsorption isotherm) 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b="1" dirty="0"/>
              <a:t>c</a:t>
            </a:r>
            <a:r>
              <a:rPr lang="en-GB" sz="1200" b="1" dirty="0" smtClean="0"/>
              <a:t>ryogenic </a:t>
            </a:r>
            <a:r>
              <a:rPr lang="en-GB" sz="1200" b="1" dirty="0"/>
              <a:t>beam vacuum system of SIS100 </a:t>
            </a:r>
            <a:r>
              <a:rPr lang="en-GB" sz="1200" b="1" dirty="0" smtClean="0"/>
              <a:t> </a:t>
            </a:r>
            <a:r>
              <a:rPr lang="en-GB" sz="1200" b="1" dirty="0"/>
              <a:t>designed </a:t>
            </a:r>
            <a:r>
              <a:rPr lang="en-GB" sz="1200" b="1" dirty="0" smtClean="0"/>
              <a:t>to warm </a:t>
            </a:r>
            <a:r>
              <a:rPr lang="en-GB" sz="1200" b="1" dirty="0"/>
              <a:t>up independently on the </a:t>
            </a:r>
            <a:r>
              <a:rPr lang="en-GB" sz="1200" b="1" dirty="0" err="1"/>
              <a:t>sc</a:t>
            </a:r>
            <a:r>
              <a:rPr lang="en-GB" sz="1200" b="1" dirty="0"/>
              <a:t> magnets </a:t>
            </a:r>
            <a:r>
              <a:rPr lang="en-GB" sz="1200" b="1" dirty="0" smtClean="0"/>
              <a:t>to allow for </a:t>
            </a:r>
            <a:r>
              <a:rPr lang="en-GB" sz="1200" b="1" dirty="0"/>
              <a:t>“regeneration” of the cold surfaces  </a:t>
            </a:r>
          </a:p>
        </p:txBody>
      </p:sp>
      <p:sp>
        <p:nvSpPr>
          <p:cNvPr id="26" name="Rechteck 114"/>
          <p:cNvSpPr/>
          <p:nvPr/>
        </p:nvSpPr>
        <p:spPr>
          <a:xfrm>
            <a:off x="1107348" y="4355069"/>
            <a:ext cx="4458222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cryogenic beam </a:t>
            </a:r>
            <a:r>
              <a:rPr lang="en-GB" sz="1200" dirty="0" smtClean="0"/>
              <a:t>tubes </a:t>
            </a:r>
            <a:r>
              <a:rPr lang="en-GB" sz="1200" dirty="0"/>
              <a:t>warmed up to approximately thermal shield </a:t>
            </a:r>
            <a:r>
              <a:rPr lang="en-GB" sz="1200" dirty="0" smtClean="0"/>
              <a:t>temperatures → desorption </a:t>
            </a:r>
            <a:r>
              <a:rPr lang="en-GB" sz="1200" dirty="0"/>
              <a:t>of previously </a:t>
            </a:r>
            <a:r>
              <a:rPr lang="en-GB" sz="1200" dirty="0" err="1"/>
              <a:t>cryo</a:t>
            </a:r>
            <a:r>
              <a:rPr lang="en-GB" sz="1200" dirty="0"/>
              <a:t>-pumped gases (mainly H</a:t>
            </a:r>
            <a:r>
              <a:rPr lang="en-GB" sz="1200" baseline="-25000" dirty="0"/>
              <a:t>2</a:t>
            </a:r>
            <a:r>
              <a:rPr lang="en-GB" sz="1200" dirty="0"/>
              <a:t>) from the cold surfaces 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desorbing gases are pumped by the </a:t>
            </a:r>
            <a:r>
              <a:rPr lang="en-GB" sz="1200" dirty="0" smtClean="0"/>
              <a:t>NEG-IGP </a:t>
            </a:r>
            <a:r>
              <a:rPr lang="en-GB" sz="1200" dirty="0"/>
              <a:t>pumps installed at the room temperature side 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 smtClean="0"/>
              <a:t>when </a:t>
            </a:r>
            <a:r>
              <a:rPr lang="en-GB" sz="1200" dirty="0"/>
              <a:t>the pressures in the cold system </a:t>
            </a:r>
            <a:r>
              <a:rPr lang="en-GB" sz="1200" dirty="0" smtClean="0"/>
              <a:t>are </a:t>
            </a:r>
            <a:r>
              <a:rPr lang="en-GB" sz="1200" dirty="0"/>
              <a:t>~1E-10 </a:t>
            </a:r>
            <a:r>
              <a:rPr lang="en-GB" sz="1200" dirty="0" smtClean="0"/>
              <a:t>mbar, </a:t>
            </a:r>
            <a:r>
              <a:rPr lang="en-GB" sz="1200" dirty="0"/>
              <a:t>re-cooling </a:t>
            </a:r>
            <a:r>
              <a:rPr lang="en-GB" sz="1200" dirty="0" smtClean="0"/>
              <a:t>is initiated to </a:t>
            </a:r>
            <a:r>
              <a:rPr lang="en-GB" sz="1200" dirty="0" err="1"/>
              <a:t>LHe</a:t>
            </a:r>
            <a:r>
              <a:rPr lang="en-GB" sz="1200" dirty="0"/>
              <a:t> temperatures </a:t>
            </a:r>
          </a:p>
          <a:p>
            <a:pPr marL="285750" indent="-2857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b="1" dirty="0" smtClean="0"/>
              <a:t>low </a:t>
            </a:r>
            <a:r>
              <a:rPr lang="en-GB" sz="1200" b="1" dirty="0"/>
              <a:t>XHV </a:t>
            </a:r>
            <a:r>
              <a:rPr lang="en-GB" sz="1200" b="1" dirty="0" smtClean="0"/>
              <a:t>initial conditions </a:t>
            </a:r>
            <a:r>
              <a:rPr lang="en-GB" sz="1200" b="1" dirty="0"/>
              <a:t>in the cryogenic beam vacuum system </a:t>
            </a:r>
            <a:r>
              <a:rPr lang="en-GB" sz="1200" b="1" dirty="0" smtClean="0"/>
              <a:t>are restored  </a:t>
            </a:r>
            <a:endParaRPr lang="en-GB" sz="1200" b="1" dirty="0"/>
          </a:p>
        </p:txBody>
      </p:sp>
      <p:sp>
        <p:nvSpPr>
          <p:cNvPr id="33" name="Rounded Rectangle 4"/>
          <p:cNvSpPr txBox="1"/>
          <p:nvPr/>
        </p:nvSpPr>
        <p:spPr>
          <a:xfrm>
            <a:off x="72945" y="1324832"/>
            <a:ext cx="3029554" cy="52707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</a:t>
            </a:r>
            <a:endParaRPr lang="en-US" sz="1600" dirty="0"/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b="1" kern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  <p:sp>
        <p:nvSpPr>
          <p:cNvPr id="19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6781589" y="5559266"/>
            <a:ext cx="4550093" cy="661061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Successful experimental test of the functionality of a “cryogenic bake-out” in the SIS100 String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0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494" y="2152272"/>
            <a:ext cx="8637533" cy="4430633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2229" y="1446824"/>
            <a:ext cx="8211834" cy="4903585"/>
          </a:xfrm>
        </p:spPr>
        <p:txBody>
          <a:bodyPr>
            <a:normAutofit/>
          </a:bodyPr>
          <a:lstStyle/>
          <a:p>
            <a:r>
              <a:rPr lang="en-GB" dirty="0" smtClean="0"/>
              <a:t>FAIR / SIS100</a:t>
            </a:r>
            <a:endParaRPr lang="en-GB" dirty="0"/>
          </a:p>
          <a:p>
            <a:r>
              <a:rPr lang="en-GB" dirty="0" smtClean="0"/>
              <a:t>Introduction </a:t>
            </a:r>
          </a:p>
          <a:p>
            <a:r>
              <a:rPr lang="en-GB" dirty="0" smtClean="0"/>
              <a:t>Installation</a:t>
            </a:r>
          </a:p>
          <a:p>
            <a:r>
              <a:rPr lang="en-GB" dirty="0" smtClean="0"/>
              <a:t>Documentation</a:t>
            </a:r>
          </a:p>
          <a:p>
            <a:r>
              <a:rPr lang="en-GB" dirty="0" smtClean="0"/>
              <a:t>Performance</a:t>
            </a:r>
            <a:endParaRPr lang="en-GB" dirty="0"/>
          </a:p>
          <a:p>
            <a:r>
              <a:rPr lang="en-GB" dirty="0" smtClean="0"/>
              <a:t>Setup</a:t>
            </a:r>
            <a:endParaRPr lang="en-GB" dirty="0"/>
          </a:p>
          <a:p>
            <a:r>
              <a:rPr lang="en-GB" dirty="0" smtClean="0"/>
              <a:t>Measurements</a:t>
            </a:r>
            <a:endParaRPr lang="en-GB" dirty="0"/>
          </a:p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6" name="Text Box 29">
            <a:extLst>
              <a:ext uri="{FF2B5EF4-FFF2-40B4-BE49-F238E27FC236}">
                <a16:creationId xmlns:a16="http://schemas.microsoft.com/office/drawing/2014/main" id="{B730820C-CB0C-5010-FC85-5D8832241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513" y="402388"/>
            <a:ext cx="12426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altLang="de-DE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3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410507" y="1373494"/>
            <a:ext cx="7502819" cy="29887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6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2" y="428083"/>
            <a:ext cx="90903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72997" y="1373493"/>
          <a:ext cx="3767930" cy="4866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3965">
                  <a:extLst>
                    <a:ext uri="{9D8B030D-6E8A-4147-A177-3AD203B41FA5}">
                      <a16:colId xmlns:a16="http://schemas.microsoft.com/office/drawing/2014/main" val="2798825226"/>
                    </a:ext>
                  </a:extLst>
                </a:gridCol>
                <a:gridCol w="1883965">
                  <a:extLst>
                    <a:ext uri="{9D8B030D-6E8A-4147-A177-3AD203B41FA5}">
                      <a16:colId xmlns:a16="http://schemas.microsoft.com/office/drawing/2014/main" val="1599148458"/>
                    </a:ext>
                  </a:extLst>
                </a:gridCol>
              </a:tblGrid>
              <a:tr h="502803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 smtClean="0">
                          <a:solidFill>
                            <a:schemeClr val="bg1"/>
                          </a:solidFill>
                        </a:rPr>
                        <a:t>Objectives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306953"/>
                  </a:ext>
                </a:extLst>
              </a:tr>
              <a:tr h="54470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establishing</a:t>
                      </a:r>
                      <a:r>
                        <a:rPr lang="de-DE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installation</a:t>
                      </a:r>
                      <a:r>
                        <a:rPr lang="de-DE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sequence</a:t>
                      </a:r>
                      <a:r>
                        <a:rPr lang="de-DE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and</a:t>
                      </a:r>
                      <a:r>
                        <a:rPr lang="de-DE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procedures</a:t>
                      </a:r>
                      <a:endParaRPr lang="de-DE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383360"/>
                  </a:ext>
                </a:extLst>
              </a:tr>
              <a:tr h="54470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verification of design and interfaces</a:t>
                      </a:r>
                      <a:endParaRPr lang="de-DE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370901"/>
                  </a:ext>
                </a:extLst>
              </a:tr>
              <a:tr h="70351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preparation of work procedures and </a:t>
                      </a: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quality</a:t>
                      </a:r>
                      <a:r>
                        <a:rPr lang="de-DE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assurance</a:t>
                      </a:r>
                      <a:endParaRPr lang="de-DE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3792096"/>
                  </a:ext>
                </a:extLst>
              </a:tr>
              <a:tr h="54470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validation of the cryogenic system</a:t>
                      </a:r>
                      <a:endParaRPr lang="de-DE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643938"/>
                  </a:ext>
                </a:extLst>
              </a:tr>
              <a:tr h="40201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quench</a:t>
                      </a:r>
                      <a:r>
                        <a:rPr lang="de-DE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and</a:t>
                      </a:r>
                      <a:r>
                        <a:rPr lang="de-DE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protection</a:t>
                      </a:r>
                      <a:r>
                        <a:rPr lang="de-DE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study</a:t>
                      </a:r>
                      <a:endParaRPr lang="de-DE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910273"/>
                  </a:ext>
                </a:extLst>
              </a:tr>
              <a:tr h="50251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powering behavior of the system</a:t>
                      </a:r>
                      <a:endParaRPr lang="de-DE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687609"/>
                  </a:ext>
                </a:extLst>
              </a:tr>
              <a:tr h="54470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functionality of the beam and insulation vacuum system</a:t>
                      </a:r>
                      <a:endParaRPr lang="de-DE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624831"/>
                  </a:ext>
                </a:extLst>
              </a:tr>
              <a:tr h="50251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accelerator</a:t>
                      </a:r>
                      <a:r>
                        <a:rPr lang="de-DE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relevant </a:t>
                      </a:r>
                      <a:r>
                        <a:rPr lang="de-DE" sz="11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operation</a:t>
                      </a:r>
                      <a:endParaRPr lang="de-DE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96811"/>
                  </a:ext>
                </a:extLst>
              </a:tr>
            </a:tbl>
          </a:graphicData>
        </a:graphic>
      </p:graphicFrame>
      <p:sp>
        <p:nvSpPr>
          <p:cNvPr id="13" name="Inhaltsplatzhalter 1"/>
          <p:cNvSpPr>
            <a:spLocks noGrp="1"/>
          </p:cNvSpPr>
          <p:nvPr>
            <p:ph idx="1"/>
          </p:nvPr>
        </p:nvSpPr>
        <p:spPr>
          <a:xfrm>
            <a:off x="4465924" y="1442063"/>
            <a:ext cx="7398316" cy="2873601"/>
          </a:xfrm>
        </p:spPr>
        <p:txBody>
          <a:bodyPr>
            <a:normAutofit fontScale="47500" lnSpcReduction="20000"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SIS100 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String </a:t>
            </a:r>
            <a:r>
              <a:rPr lang="de-DE" sz="2000" dirty="0" err="1">
                <a:solidFill>
                  <a:schemeClr val="tx1"/>
                </a:solidFill>
                <a:latin typeface="+mn-lt"/>
              </a:rPr>
              <a:t>test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+mn-lt"/>
              </a:rPr>
              <a:t>serves</a:t>
            </a: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+mn-lt"/>
              </a:rPr>
              <a:t>as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 a </a:t>
            </a:r>
            <a:r>
              <a:rPr lang="de-DE" sz="2000" dirty="0" err="1" smtClean="0">
                <a:solidFill>
                  <a:schemeClr val="tx1"/>
                </a:solidFill>
                <a:latin typeface="+mn-lt"/>
              </a:rPr>
              <a:t>test</a:t>
            </a: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+mn-lt"/>
              </a:rPr>
              <a:t>site</a:t>
            </a: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+mn-lt"/>
              </a:rPr>
              <a:t>for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+mn-lt"/>
              </a:rPr>
              <a:t>the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+mn-lt"/>
              </a:rPr>
              <a:t>installation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+mn-lt"/>
              </a:rPr>
              <a:t>processes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, </a:t>
            </a:r>
            <a:r>
              <a:rPr lang="de-DE" sz="2000" dirty="0" err="1">
                <a:solidFill>
                  <a:schemeClr val="tx1"/>
                </a:solidFill>
                <a:latin typeface="+mn-lt"/>
              </a:rPr>
              <a:t>commissioning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+mn-lt"/>
              </a:rPr>
              <a:t>and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+mn-lt"/>
              </a:rPr>
              <a:t>operation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+mn-lt"/>
              </a:rPr>
              <a:t>of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+mn-lt"/>
              </a:rPr>
              <a:t>the</a:t>
            </a:r>
            <a:r>
              <a:rPr lang="de-DE" sz="2000" dirty="0">
                <a:solidFill>
                  <a:schemeClr val="tx1"/>
                </a:solidFill>
                <a:latin typeface="+mn-lt"/>
              </a:rPr>
              <a:t> SIS100 </a:t>
            </a:r>
            <a:r>
              <a:rPr lang="de-DE" sz="2000" dirty="0" err="1" smtClean="0">
                <a:solidFill>
                  <a:schemeClr val="tx1"/>
                </a:solidFill>
                <a:latin typeface="+mn-lt"/>
              </a:rPr>
              <a:t>accelerator</a:t>
            </a:r>
            <a:endParaRPr lang="en-US" sz="2000" dirty="0" smtClean="0">
              <a:latin typeface="+mn-lt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2000" b="1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String INSTALLATION </a:t>
            </a:r>
            <a:r>
              <a:rPr lang="de-DE" sz="2000" b="1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succesfully</a:t>
            </a:r>
            <a:r>
              <a:rPr lang="de-DE" sz="20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2000" b="1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completed</a:t>
            </a:r>
            <a:r>
              <a:rPr lang="de-DE" sz="2000" b="1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in </a:t>
            </a:r>
            <a:r>
              <a:rPr lang="de-DE" sz="2000" b="1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October</a:t>
            </a:r>
            <a:r>
              <a:rPr lang="de-DE" sz="2000" b="1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2023            </a:t>
            </a:r>
            <a:r>
              <a:rPr lang="de-DE" sz="2000" b="1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important</a:t>
            </a:r>
            <a:r>
              <a:rPr lang="de-DE" sz="2000" b="1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20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MILESTONE </a:t>
            </a:r>
            <a:r>
              <a:rPr lang="de-DE" sz="2000" b="1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</a:t>
            </a:r>
            <a:r>
              <a:rPr lang="de-DE" sz="20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2000" b="1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the</a:t>
            </a:r>
            <a:r>
              <a:rPr lang="de-DE" sz="20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SIS100 </a:t>
            </a:r>
            <a:r>
              <a:rPr lang="de-DE" sz="2000" b="1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achieved</a:t>
            </a:r>
            <a:r>
              <a:rPr lang="de-DE" sz="2000" b="1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!!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Constant pressure </a:t>
            </a:r>
            <a:r>
              <a:rPr lang="en-US" sz="20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 temperature conditions along the </a:t>
            </a:r>
            <a:r>
              <a:rPr lang="en-US" sz="2000" b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String </a:t>
            </a:r>
            <a:r>
              <a:rPr lang="en-US" sz="20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 the entire duration of the cold phase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No thermomechanical damage to the cold mass even after repeated cold </a:t>
            </a:r>
            <a:r>
              <a:rPr lang="en-US" sz="2000" dirty="0" smtClean="0">
                <a:latin typeface="+mn-lt"/>
              </a:rPr>
              <a:t>cycles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First energization of the String test electrical circuits with real current ramps of the SIS100 successfully carried out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+mn-lt"/>
                <a:ea typeface="Unifont" pitchFamily="2"/>
                <a:cs typeface="FreeSans" pitchFamily="2"/>
              </a:rPr>
              <a:t>No significant cross talk between the dipole and 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ea typeface="Unifont" pitchFamily="2"/>
                <a:cs typeface="FreeSans" pitchFamily="2"/>
              </a:rPr>
              <a:t>quadrupole circuits have 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Unifont" pitchFamily="2"/>
                <a:cs typeface="FreeSans" pitchFamily="2"/>
              </a:rPr>
              <a:t>been 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ea typeface="Unifont" pitchFamily="2"/>
                <a:cs typeface="FreeSans" pitchFamily="2"/>
              </a:rPr>
              <a:t>observed</a:t>
            </a:r>
            <a:endParaRPr lang="en-US" sz="2000" dirty="0" smtClean="0">
              <a:latin typeface="+mn-lt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Numerous precision measurements on the movement of cold masses and cryostats with different methods @ vacuum and </a:t>
            </a:r>
            <a:r>
              <a:rPr lang="en-US" sz="2000" dirty="0" smtClean="0">
                <a:latin typeface="+mn-lt"/>
              </a:rPr>
              <a:t>4.5K carried out</a:t>
            </a:r>
            <a:endParaRPr lang="en-US" sz="2000" dirty="0">
              <a:latin typeface="+mn-lt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tx1"/>
                </a:solidFill>
                <a:latin typeface="+mn-lt"/>
              </a:rPr>
              <a:t>Experimental proof of the functionality of a „cryogenic bake-out“ at String was successful </a:t>
            </a:r>
            <a:endParaRPr lang="en-GB" sz="2000" b="1" dirty="0" smtClean="0">
              <a:solidFill>
                <a:schemeClr val="tx1"/>
              </a:solidFill>
              <a:latin typeface="+mn-lt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 smtClean="0">
                <a:latin typeface="+mn-lt"/>
              </a:rPr>
              <a:t>Successful </a:t>
            </a:r>
            <a:r>
              <a:rPr lang="en-US" sz="2000" b="1" dirty="0">
                <a:latin typeface="+mn-lt"/>
              </a:rPr>
              <a:t>transfer of </a:t>
            </a:r>
            <a:r>
              <a:rPr lang="en-US" sz="2000" b="1" dirty="0" smtClean="0">
                <a:latin typeface="+mn-lt"/>
              </a:rPr>
              <a:t>work </a:t>
            </a:r>
            <a:r>
              <a:rPr lang="en-US" sz="2000" b="1" dirty="0">
                <a:latin typeface="+mn-lt"/>
              </a:rPr>
              <a:t>instructions and QA documents from String test to the SIS100 </a:t>
            </a:r>
            <a:r>
              <a:rPr lang="en-US" sz="2000" b="1" dirty="0" smtClean="0">
                <a:latin typeface="+mn-lt"/>
              </a:rPr>
              <a:t>installation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The team responsible for the installation of the String test is currently carrying out the installation in the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SIS100</a:t>
            </a:r>
            <a:endParaRPr lang="en-US" sz="2000" dirty="0" smtClean="0">
              <a:latin typeface="+mn-lt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400" b="1" dirty="0">
              <a:latin typeface="+mn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503" y="4451555"/>
            <a:ext cx="3203803" cy="2063586"/>
          </a:xfrm>
          <a:prstGeom prst="rect">
            <a:avLst/>
          </a:prstGeom>
        </p:spPr>
      </p:pic>
      <p:pic>
        <p:nvPicPr>
          <p:cNvPr id="16" name="Grafik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9" t="20221" r="18334" b="20662"/>
          <a:stretch/>
        </p:blipFill>
        <p:spPr>
          <a:xfrm>
            <a:off x="3062741" y="2009168"/>
            <a:ext cx="266891" cy="251855"/>
          </a:xfrm>
          <a:prstGeom prst="rect">
            <a:avLst/>
          </a:prstGeom>
        </p:spPr>
      </p:pic>
      <p:pic>
        <p:nvPicPr>
          <p:cNvPr id="17" name="Grafik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9" t="20221" r="18334" b="20662"/>
          <a:stretch/>
        </p:blipFill>
        <p:spPr>
          <a:xfrm>
            <a:off x="3061461" y="2564557"/>
            <a:ext cx="266891" cy="251855"/>
          </a:xfrm>
          <a:prstGeom prst="rect">
            <a:avLst/>
          </a:prstGeom>
        </p:spPr>
      </p:pic>
      <p:pic>
        <p:nvPicPr>
          <p:cNvPr id="18" name="Grafik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9" t="20221" r="18334" b="20662"/>
          <a:stretch/>
        </p:blipFill>
        <p:spPr>
          <a:xfrm>
            <a:off x="3074524" y="3222944"/>
            <a:ext cx="266891" cy="251855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9" t="20221" r="18334" b="20662"/>
          <a:stretch/>
        </p:blipFill>
        <p:spPr>
          <a:xfrm>
            <a:off x="3062741" y="3828279"/>
            <a:ext cx="266891" cy="251855"/>
          </a:xfrm>
          <a:prstGeom prst="rect">
            <a:avLst/>
          </a:prstGeom>
        </p:spPr>
      </p:pic>
      <p:pic>
        <p:nvPicPr>
          <p:cNvPr id="20" name="Grafik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9" t="20221" r="18334" b="20662"/>
          <a:stretch/>
        </p:blipFill>
        <p:spPr>
          <a:xfrm>
            <a:off x="3054312" y="4315664"/>
            <a:ext cx="266891" cy="251855"/>
          </a:xfrm>
          <a:prstGeom prst="rect">
            <a:avLst/>
          </a:prstGeom>
        </p:spPr>
      </p:pic>
      <p:pic>
        <p:nvPicPr>
          <p:cNvPr id="21" name="Grafik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9" t="20221" r="18334" b="20662"/>
          <a:stretch/>
        </p:blipFill>
        <p:spPr>
          <a:xfrm>
            <a:off x="3062881" y="4775149"/>
            <a:ext cx="266891" cy="251855"/>
          </a:xfrm>
          <a:prstGeom prst="rect">
            <a:avLst/>
          </a:prstGeom>
        </p:spPr>
      </p:pic>
      <p:pic>
        <p:nvPicPr>
          <p:cNvPr id="22" name="Grafik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9" t="20221" r="18334" b="20662"/>
          <a:stretch/>
        </p:blipFill>
        <p:spPr>
          <a:xfrm>
            <a:off x="3070870" y="5338059"/>
            <a:ext cx="266891" cy="251855"/>
          </a:xfrm>
          <a:prstGeom prst="rect">
            <a:avLst/>
          </a:prstGeom>
        </p:spPr>
      </p:pic>
      <p:pic>
        <p:nvPicPr>
          <p:cNvPr id="23" name="Grafik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9" t="20221" r="18334" b="20662"/>
          <a:stretch/>
        </p:blipFill>
        <p:spPr>
          <a:xfrm>
            <a:off x="3068632" y="5869353"/>
            <a:ext cx="266891" cy="25185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318672" y="6120681"/>
            <a:ext cx="994183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b="1" dirty="0" err="1" smtClean="0"/>
              <a:t>Sector</a:t>
            </a:r>
            <a:r>
              <a:rPr lang="de-DE" sz="1600" b="1" dirty="0" smtClean="0"/>
              <a:t> 3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8652726" y="1815045"/>
            <a:ext cx="322704" cy="152299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15121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1"/>
          <p:cNvGrpSpPr>
            <a:grpSpLocks/>
          </p:cNvGrpSpPr>
          <p:nvPr/>
        </p:nvGrpSpPr>
        <p:grpSpPr bwMode="auto">
          <a:xfrm>
            <a:off x="672053" y="1214251"/>
            <a:ext cx="4865795" cy="3159827"/>
            <a:chOff x="8154757" y="6482767"/>
            <a:chExt cx="6584387" cy="4546179"/>
          </a:xfrm>
        </p:grpSpPr>
        <p:grpSp>
          <p:nvGrpSpPr>
            <p:cNvPr id="10" name="Group 75"/>
            <p:cNvGrpSpPr>
              <a:grpSpLocks/>
            </p:cNvGrpSpPr>
            <p:nvPr/>
          </p:nvGrpSpPr>
          <p:grpSpPr bwMode="auto">
            <a:xfrm>
              <a:off x="8154757" y="6874521"/>
              <a:ext cx="6584387" cy="4154425"/>
              <a:chOff x="77393" y="1632366"/>
              <a:chExt cx="5822910" cy="4382835"/>
            </a:xfrm>
          </p:grpSpPr>
          <p:pic>
            <p:nvPicPr>
              <p:cNvPr id="13" name="FAIR-1046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00" r="2600"/>
              <a:stretch>
                <a:fillRect/>
              </a:stretch>
            </p:blipFill>
            <p:spPr bwMode="auto">
              <a:xfrm>
                <a:off x="77393" y="1632366"/>
                <a:ext cx="5822910" cy="43828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Shape 128"/>
              <p:cNvSpPr>
                <a:spLocks noChangeArrowheads="1"/>
              </p:cNvSpPr>
              <p:nvPr/>
            </p:nvSpPr>
            <p:spPr bwMode="auto">
              <a:xfrm>
                <a:off x="3751971" y="2129930"/>
                <a:ext cx="887933" cy="408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65023" tIns="65023" rIns="65023" bIns="65023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de-DE" altLang="de-DE" b="1" i="1" dirty="0">
                    <a:solidFill>
                      <a:srgbClr val="424242"/>
                    </a:solidFill>
                    <a:latin typeface="Myriad Pro Bold"/>
                    <a:ea typeface="Myriad Pro Bold"/>
                    <a:cs typeface="Myriad Pro Bold"/>
                    <a:sym typeface="Myriad Pro Bold"/>
                  </a:rPr>
                  <a:t>SIS100</a:t>
                </a:r>
              </a:p>
            </p:txBody>
          </p:sp>
          <p:sp>
            <p:nvSpPr>
              <p:cNvPr id="15" name="TextBox 78"/>
              <p:cNvSpPr txBox="1">
                <a:spLocks noChangeArrowheads="1"/>
              </p:cNvSpPr>
              <p:nvPr/>
            </p:nvSpPr>
            <p:spPr bwMode="auto">
              <a:xfrm>
                <a:off x="2202872" y="2333700"/>
                <a:ext cx="603050" cy="277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de-DE" altLang="de-DE" sz="1200" dirty="0">
                    <a:solidFill>
                      <a:srgbClr val="0000FF"/>
                    </a:solidFill>
                  </a:rPr>
                  <a:t>SIS18</a:t>
                </a:r>
              </a:p>
            </p:txBody>
          </p:sp>
          <p:sp>
            <p:nvSpPr>
              <p:cNvPr id="16" name="TextBox 79"/>
              <p:cNvSpPr txBox="1">
                <a:spLocks noChangeArrowheads="1"/>
              </p:cNvSpPr>
              <p:nvPr/>
            </p:nvSpPr>
            <p:spPr bwMode="auto">
              <a:xfrm>
                <a:off x="728156" y="2786851"/>
                <a:ext cx="747320" cy="277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de-DE" altLang="de-DE" sz="1200" dirty="0">
                    <a:solidFill>
                      <a:srgbClr val="0000FF"/>
                    </a:solidFill>
                  </a:rPr>
                  <a:t>UNILAC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281894" y="2387899"/>
                <a:ext cx="774398" cy="2778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1200" dirty="0">
                    <a:solidFill>
                      <a:schemeClr val="accent2">
                        <a:lumMod val="75000"/>
                      </a:schemeClr>
                    </a:solidFill>
                    <a:ea typeface="ＭＳ Ｐゴシック" panose="020B0600070205080204" pitchFamily="34" charset="-128"/>
                  </a:rPr>
                  <a:t>p-LINAC</a:t>
                </a:r>
              </a:p>
            </p:txBody>
          </p:sp>
        </p:grpSp>
        <p:sp>
          <p:nvSpPr>
            <p:cNvPr id="11" name="Shape 113"/>
            <p:cNvSpPr/>
            <p:nvPr/>
          </p:nvSpPr>
          <p:spPr>
            <a:xfrm>
              <a:off x="8494302" y="6723587"/>
              <a:ext cx="2106766" cy="40900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/>
            </a:extLst>
          </p:spPr>
          <p:txBody>
            <a:bodyPr wrap="none" lIns="65023" tIns="65023" rIns="65023" bIns="65023">
              <a:spAutoFit/>
            </a:bodyPr>
            <a:lstStyle>
              <a:lvl1pPr>
                <a:defRPr i="1"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>
                <a:defRPr/>
              </a:pPr>
              <a:r>
                <a:rPr i="0" dirty="0">
                  <a:solidFill>
                    <a:srgbClr val="0000FF"/>
                  </a:solidFill>
                  <a:latin typeface="+mn-lt"/>
                </a:rPr>
                <a:t>Existing GSI facility</a:t>
              </a:r>
            </a:p>
          </p:txBody>
        </p:sp>
        <p:sp>
          <p:nvSpPr>
            <p:cNvPr id="12" name="Shape 114"/>
            <p:cNvSpPr/>
            <p:nvPr/>
          </p:nvSpPr>
          <p:spPr>
            <a:xfrm>
              <a:off x="12078384" y="6482767"/>
              <a:ext cx="1755307" cy="50108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/>
            </a:extLst>
          </p:spPr>
          <p:txBody>
            <a:bodyPr wrap="none" lIns="65023" tIns="65023" rIns="65023" bIns="65023">
              <a:spAutoFit/>
            </a:bodyPr>
            <a:lstStyle>
              <a:lvl1pPr>
                <a:defRPr i="1"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>
                <a:defRPr/>
              </a:pPr>
              <a:r>
                <a:rPr i="0" dirty="0">
                  <a:solidFill>
                    <a:srgbClr val="9A0000"/>
                  </a:solidFill>
                  <a:latin typeface="+mn-lt"/>
                </a:rPr>
                <a:t>FAIR facility</a:t>
              </a:r>
            </a:p>
          </p:txBody>
        </p:sp>
      </p:grp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ext Box 29">
            <a:extLst>
              <a:ext uri="{FF2B5EF4-FFF2-40B4-BE49-F238E27FC236}">
                <a16:creationId xmlns:a16="http://schemas.microsoft.com/office/drawing/2014/main" id="{B730820C-CB0C-5010-FC85-5D8832241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513" y="402388"/>
            <a:ext cx="21505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FAIR / SIS100</a:t>
            </a:r>
            <a:endParaRPr lang="en-US" altLang="de-DE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  <p:pic>
        <p:nvPicPr>
          <p:cNvPr id="18" name="Grafik 2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8"/>
          <a:stretch>
            <a:fillRect/>
          </a:stretch>
        </p:blipFill>
        <p:spPr bwMode="auto">
          <a:xfrm>
            <a:off x="6616959" y="2429644"/>
            <a:ext cx="3949813" cy="389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6498313" y="1438562"/>
            <a:ext cx="4399277" cy="58482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The SIS100 heavy ion synchrotron is the main accelerator of the FAIR complex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72053" y="4219946"/>
            <a:ext cx="5431864" cy="2240232"/>
            <a:chOff x="330513" y="1394179"/>
            <a:chExt cx="4772284" cy="1186548"/>
          </a:xfrm>
        </p:grpSpPr>
        <p:sp>
          <p:nvSpPr>
            <p:cNvPr id="33" name="Rectangle 32"/>
            <p:cNvSpPr/>
            <p:nvPr/>
          </p:nvSpPr>
          <p:spPr>
            <a:xfrm>
              <a:off x="520961" y="1623437"/>
              <a:ext cx="4581836" cy="957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30513" y="1394179"/>
              <a:ext cx="1345887" cy="387399"/>
              <a:chOff x="-61197" y="1795833"/>
              <a:chExt cx="1252451" cy="529260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-61197" y="1885882"/>
                <a:ext cx="1252451" cy="359529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Rounded Rectangle 4"/>
              <p:cNvSpPr txBox="1"/>
              <p:nvPr/>
            </p:nvSpPr>
            <p:spPr>
              <a:xfrm>
                <a:off x="-44731" y="1795833"/>
                <a:ext cx="1219519" cy="52926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kern="1200" dirty="0" smtClean="0"/>
                  <a:t>SIS100</a:t>
                </a:r>
                <a:endParaRPr lang="en-US" sz="1400" b="1" kern="1200" dirty="0"/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985652" y="4880302"/>
            <a:ext cx="5007429" cy="1577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altLang="de-DE" sz="1400" dirty="0">
                <a:cs typeface="Arial" panose="020B0604020202020204" pitchFamily="34" charset="0"/>
              </a:rPr>
              <a:t>beam rigidity 100 [Tm]</a:t>
            </a:r>
          </a:p>
          <a:p>
            <a:pPr marL="285750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altLang="de-DE" sz="1400" dirty="0">
                <a:cs typeface="Arial" panose="020B0604020202020204" pitchFamily="34" charset="0"/>
              </a:rPr>
              <a:t> circumference 1083.6 m</a:t>
            </a:r>
          </a:p>
          <a:p>
            <a:pPr marL="285750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altLang="de-DE" sz="1400" dirty="0">
                <a:cs typeface="Arial" panose="020B0604020202020204" pitchFamily="34" charset="0"/>
              </a:rPr>
              <a:t> fast ramped machine 4 Ts</a:t>
            </a:r>
            <a:r>
              <a:rPr lang="en-GB" altLang="de-DE" sz="1400" baseline="30000" dirty="0">
                <a:cs typeface="Arial" panose="020B0604020202020204" pitchFamily="34" charset="0"/>
              </a:rPr>
              <a:t>-1</a:t>
            </a:r>
            <a:r>
              <a:rPr lang="en-GB" altLang="de-DE" sz="1400" dirty="0">
                <a:cs typeface="Arial" panose="020B0604020202020204" pitchFamily="34" charset="0"/>
              </a:rPr>
              <a:t> → 27.5 kAs</a:t>
            </a:r>
            <a:r>
              <a:rPr lang="en-GB" altLang="de-DE" sz="1400" baseline="30000" dirty="0">
                <a:cs typeface="Arial" panose="020B0604020202020204" pitchFamily="34" charset="0"/>
              </a:rPr>
              <a:t>-1 </a:t>
            </a:r>
            <a:r>
              <a:rPr lang="en-GB" altLang="de-DE" sz="1400" dirty="0">
                <a:cs typeface="Arial" panose="020B0604020202020204" pitchFamily="34" charset="0"/>
              </a:rPr>
              <a:t>(1Hz) </a:t>
            </a:r>
          </a:p>
          <a:p>
            <a:pPr marL="285750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altLang="de-DE" sz="1400" dirty="0">
                <a:cs typeface="Arial" panose="020B0604020202020204" pitchFamily="34" charset="0"/>
              </a:rPr>
              <a:t> 417 </a:t>
            </a:r>
            <a:r>
              <a:rPr lang="en-US" altLang="de-DE" sz="1400" dirty="0" err="1">
                <a:cs typeface="Arial" panose="020B0604020202020204" pitchFamily="34" charset="0"/>
              </a:rPr>
              <a:t>sc</a:t>
            </a:r>
            <a:r>
              <a:rPr lang="en-US" altLang="de-DE" sz="1400" dirty="0">
                <a:cs typeface="Arial" panose="020B0604020202020204" pitchFamily="34" charset="0"/>
              </a:rPr>
              <a:t>-magnets assembled in </a:t>
            </a:r>
          </a:p>
          <a:p>
            <a:pPr marL="285750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altLang="de-DE" sz="1400" dirty="0">
                <a:cs typeface="Arial" panose="020B0604020202020204" pitchFamily="34" charset="0"/>
              </a:rPr>
              <a:t> over 190 </a:t>
            </a:r>
            <a:r>
              <a:rPr lang="en-US" altLang="de-DE" sz="1400" dirty="0" err="1">
                <a:cs typeface="Arial" panose="020B0604020202020204" pitchFamily="34" charset="0"/>
              </a:rPr>
              <a:t>cryo</a:t>
            </a:r>
            <a:r>
              <a:rPr lang="en-US" altLang="de-DE" sz="1400" dirty="0">
                <a:cs typeface="Arial" panose="020B0604020202020204" pitchFamily="34" charset="0"/>
              </a:rPr>
              <a:t>-magnetic modules</a:t>
            </a:r>
          </a:p>
          <a:p>
            <a:pPr marL="285750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altLang="de-DE" sz="1400" dirty="0">
                <a:cs typeface="Arial" panose="020B0604020202020204" pitchFamily="34" charset="0"/>
              </a:rPr>
              <a:t> over 60 local </a:t>
            </a:r>
            <a:r>
              <a:rPr lang="en-US" altLang="de-DE" sz="1400" dirty="0" err="1">
                <a:cs typeface="Arial" panose="020B0604020202020204" pitchFamily="34" charset="0"/>
              </a:rPr>
              <a:t>cryo</a:t>
            </a:r>
            <a:r>
              <a:rPr lang="en-US" altLang="de-DE" sz="1400" dirty="0">
                <a:cs typeface="Arial" panose="020B0604020202020204" pitchFamily="34" charset="0"/>
              </a:rPr>
              <a:t> components </a:t>
            </a:r>
          </a:p>
        </p:txBody>
      </p:sp>
    </p:spTree>
    <p:extLst>
      <p:ext uri="{BB962C8B-B14F-4D97-AF65-F5344CB8AC3E}">
        <p14:creationId xmlns:p14="http://schemas.microsoft.com/office/powerpoint/2010/main" val="26540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81ECAAB-B5BA-48C6-9ABD-5C1440229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4</a:t>
            </a:fld>
            <a:endParaRPr lang="en-GB" noProof="0" dirty="0"/>
          </a:p>
        </p:txBody>
      </p:sp>
      <p:grpSp>
        <p:nvGrpSpPr>
          <p:cNvPr id="4" name="Group 3"/>
          <p:cNvGrpSpPr/>
          <p:nvPr/>
        </p:nvGrpSpPr>
        <p:grpSpPr>
          <a:xfrm>
            <a:off x="330513" y="1307985"/>
            <a:ext cx="5108742" cy="1277890"/>
            <a:chOff x="330513" y="1382127"/>
            <a:chExt cx="4772284" cy="1198600"/>
          </a:xfrm>
        </p:grpSpPr>
        <p:sp>
          <p:nvSpPr>
            <p:cNvPr id="28" name="Rectangle 27"/>
            <p:cNvSpPr/>
            <p:nvPr/>
          </p:nvSpPr>
          <p:spPr>
            <a:xfrm>
              <a:off x="520961" y="1623437"/>
              <a:ext cx="4581836" cy="957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330513" y="1382127"/>
              <a:ext cx="1345887" cy="411504"/>
              <a:chOff x="-61197" y="1779367"/>
              <a:chExt cx="1252451" cy="562192"/>
            </a:xfrm>
          </p:grpSpPr>
          <p:sp>
            <p:nvSpPr>
              <p:cNvPr id="41" name="Rounded Rectangle 40"/>
              <p:cNvSpPr/>
              <p:nvPr/>
            </p:nvSpPr>
            <p:spPr>
              <a:xfrm>
                <a:off x="-61197" y="1779367"/>
                <a:ext cx="1252451" cy="562192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2" name="Rounded Rectangle 4"/>
              <p:cNvSpPr txBox="1"/>
              <p:nvPr/>
            </p:nvSpPr>
            <p:spPr>
              <a:xfrm>
                <a:off x="-44731" y="1795833"/>
                <a:ext cx="1219519" cy="52926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00" b="1" kern="1200" dirty="0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348207" y="2654168"/>
            <a:ext cx="3088670" cy="3790699"/>
            <a:chOff x="348207" y="2777738"/>
            <a:chExt cx="3044768" cy="3584205"/>
          </a:xfrm>
        </p:grpSpPr>
        <p:sp>
          <p:nvSpPr>
            <p:cNvPr id="35" name="Rectangle 34"/>
            <p:cNvSpPr/>
            <p:nvPr/>
          </p:nvSpPr>
          <p:spPr>
            <a:xfrm>
              <a:off x="526870" y="2994332"/>
              <a:ext cx="2866105" cy="33676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348207" y="2777738"/>
              <a:ext cx="1345887" cy="411504"/>
              <a:chOff x="-61197" y="1779367"/>
              <a:chExt cx="1252451" cy="562192"/>
            </a:xfrm>
          </p:grpSpPr>
          <p:sp>
            <p:nvSpPr>
              <p:cNvPr id="45" name="Rounded Rectangle 44"/>
              <p:cNvSpPr/>
              <p:nvPr/>
            </p:nvSpPr>
            <p:spPr>
              <a:xfrm>
                <a:off x="-61197" y="1779367"/>
                <a:ext cx="1252451" cy="562192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7" name="Rounded Rectangle 4"/>
              <p:cNvSpPr txBox="1"/>
              <p:nvPr/>
            </p:nvSpPr>
            <p:spPr>
              <a:xfrm>
                <a:off x="-44731" y="1795833"/>
                <a:ext cx="1219519" cy="52926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00" b="1" kern="1200" dirty="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3411415" y="3145052"/>
            <a:ext cx="8710306" cy="3216891"/>
            <a:chOff x="1838276" y="3365442"/>
            <a:chExt cx="8710306" cy="3216891"/>
          </a:xfrm>
        </p:grpSpPr>
        <p:pic>
          <p:nvPicPr>
            <p:cNvPr id="50" name="Grafik 21">
              <a:extLst>
                <a:ext uri="{FF2B5EF4-FFF2-40B4-BE49-F238E27FC236}">
                  <a16:creationId xmlns:a16="http://schemas.microsoft.com/office/drawing/2014/main" id="{76E3C339-C5BE-BDA0-12BF-7126673CE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4556" y="3809466"/>
              <a:ext cx="8266015" cy="2772867"/>
            </a:xfrm>
            <a:prstGeom prst="rect">
              <a:avLst/>
            </a:prstGeom>
          </p:spPr>
        </p:pic>
        <p:sp>
          <p:nvSpPr>
            <p:cNvPr id="51" name="Textfeld 18"/>
            <p:cNvSpPr txBox="1"/>
            <p:nvPr/>
          </p:nvSpPr>
          <p:spPr>
            <a:xfrm>
              <a:off x="8345097" y="5054164"/>
              <a:ext cx="982961" cy="40011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de-DE" sz="1000" b="1" dirty="0" smtClean="0"/>
                <a:t> </a:t>
              </a:r>
              <a:endParaRPr lang="de-DE" sz="1000" b="1" dirty="0"/>
            </a:p>
            <a:p>
              <a:pPr algn="ctr"/>
              <a:r>
                <a:rPr lang="de-DE" sz="1000" b="1" dirty="0" smtClean="0"/>
                <a:t>DM </a:t>
              </a:r>
              <a:r>
                <a:rPr lang="de-DE" sz="1000" b="1" dirty="0" err="1" smtClean="0"/>
                <a:t>with</a:t>
              </a:r>
              <a:r>
                <a:rPr lang="de-DE" sz="1000" b="1" dirty="0" smtClean="0"/>
                <a:t> CAP</a:t>
              </a:r>
              <a:endParaRPr lang="de-DE" sz="1000" b="1" dirty="0"/>
            </a:p>
          </p:txBody>
        </p:sp>
        <p:sp>
          <p:nvSpPr>
            <p:cNvPr id="52" name="Textfeld 22"/>
            <p:cNvSpPr txBox="1"/>
            <p:nvPr/>
          </p:nvSpPr>
          <p:spPr>
            <a:xfrm>
              <a:off x="7049982" y="6240328"/>
              <a:ext cx="420307" cy="246221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de-DE" sz="1000" b="1" dirty="0" smtClean="0"/>
                <a:t>DM </a:t>
              </a:r>
              <a:endParaRPr lang="de-DE" sz="1000" b="1" dirty="0"/>
            </a:p>
          </p:txBody>
        </p:sp>
        <p:sp>
          <p:nvSpPr>
            <p:cNvPr id="53" name="Textfeld 23"/>
            <p:cNvSpPr txBox="1"/>
            <p:nvPr/>
          </p:nvSpPr>
          <p:spPr>
            <a:xfrm>
              <a:off x="4828342" y="6137716"/>
              <a:ext cx="1074333" cy="253916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de-DE" sz="1050" dirty="0" smtClean="0"/>
                <a:t> </a:t>
              </a:r>
              <a:r>
                <a:rPr lang="de-DE" sz="1050" b="1" dirty="0"/>
                <a:t>QDM type 2.5</a:t>
              </a:r>
            </a:p>
          </p:txBody>
        </p:sp>
        <p:sp>
          <p:nvSpPr>
            <p:cNvPr id="54" name="Textfeld 24"/>
            <p:cNvSpPr txBox="1"/>
            <p:nvPr/>
          </p:nvSpPr>
          <p:spPr>
            <a:xfrm>
              <a:off x="9474250" y="5053321"/>
              <a:ext cx="1074332" cy="246221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de-DE" sz="1000" b="1" dirty="0"/>
                <a:t>E</a:t>
              </a:r>
              <a:r>
                <a:rPr lang="de-DE" sz="1000" b="1" dirty="0" smtClean="0"/>
                <a:t>nd </a:t>
              </a:r>
              <a:r>
                <a:rPr lang="de-DE" sz="1000" b="1" dirty="0"/>
                <a:t>B</a:t>
              </a:r>
              <a:r>
                <a:rPr lang="de-DE" sz="1000" b="1" dirty="0" smtClean="0"/>
                <a:t>ox </a:t>
              </a:r>
              <a:r>
                <a:rPr lang="de-DE" sz="1000" b="1" dirty="0"/>
                <a:t>(</a:t>
              </a:r>
              <a:r>
                <a:rPr lang="de-DE" sz="1000" b="1" dirty="0" err="1"/>
                <a:t>EBx</a:t>
              </a:r>
              <a:r>
                <a:rPr lang="de-DE" sz="1000" b="1" dirty="0"/>
                <a:t>)</a:t>
              </a:r>
            </a:p>
          </p:txBody>
        </p:sp>
        <p:sp>
          <p:nvSpPr>
            <p:cNvPr id="55" name="Textfeld 25"/>
            <p:cNvSpPr txBox="1"/>
            <p:nvPr/>
          </p:nvSpPr>
          <p:spPr>
            <a:xfrm>
              <a:off x="3789751" y="6086439"/>
              <a:ext cx="1003800" cy="40011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de-DE" sz="1000" b="1" dirty="0"/>
                <a:t>E</a:t>
              </a:r>
              <a:r>
                <a:rPr lang="de-DE" sz="1000" b="1" dirty="0" smtClean="0"/>
                <a:t>nd </a:t>
              </a:r>
              <a:r>
                <a:rPr lang="de-DE" sz="1000" b="1" dirty="0"/>
                <a:t>C</a:t>
              </a:r>
              <a:r>
                <a:rPr lang="de-DE" sz="1000" b="1" dirty="0" smtClean="0"/>
                <a:t>ap </a:t>
              </a:r>
              <a:r>
                <a:rPr lang="de-DE" sz="1000" b="1" dirty="0"/>
                <a:t>(EC)</a:t>
              </a:r>
            </a:p>
            <a:p>
              <a:pPr algn="ctr"/>
              <a:r>
                <a:rPr lang="de-DE" sz="1000" b="1" dirty="0" err="1"/>
                <a:t>with</a:t>
              </a:r>
              <a:r>
                <a:rPr lang="de-DE" sz="1000" b="1" dirty="0"/>
                <a:t> CWT</a:t>
              </a:r>
            </a:p>
          </p:txBody>
        </p:sp>
        <p:sp>
          <p:nvSpPr>
            <p:cNvPr id="56" name="Textfeld 26"/>
            <p:cNvSpPr txBox="1"/>
            <p:nvPr/>
          </p:nvSpPr>
          <p:spPr>
            <a:xfrm>
              <a:off x="3104369" y="5903895"/>
              <a:ext cx="761747" cy="553998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de-DE" sz="1000" b="1" dirty="0"/>
                <a:t>RT </a:t>
              </a:r>
            </a:p>
            <a:p>
              <a:pPr algn="ctr"/>
              <a:r>
                <a:rPr lang="de-DE" sz="1000" b="1" dirty="0" err="1"/>
                <a:t>pumping</a:t>
              </a:r>
              <a:r>
                <a:rPr lang="de-DE" sz="1000" b="1" dirty="0"/>
                <a:t> </a:t>
              </a:r>
            </a:p>
            <a:p>
              <a:pPr algn="ctr"/>
              <a:r>
                <a:rPr lang="de-DE" sz="1000" b="1" dirty="0" err="1"/>
                <a:t>chamber</a:t>
              </a:r>
              <a:endParaRPr lang="de-DE" sz="1000" b="1" dirty="0"/>
            </a:p>
          </p:txBody>
        </p:sp>
        <p:sp>
          <p:nvSpPr>
            <p:cNvPr id="57" name="Textfeld 28"/>
            <p:cNvSpPr txBox="1"/>
            <p:nvPr/>
          </p:nvSpPr>
          <p:spPr>
            <a:xfrm>
              <a:off x="1838276" y="5752589"/>
              <a:ext cx="1329211" cy="415498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endParaRPr lang="de-DE" sz="1000" b="1" dirty="0"/>
            </a:p>
            <a:p>
              <a:pPr algn="ctr"/>
              <a:r>
                <a:rPr lang="de-DE" sz="1050" b="1" dirty="0" smtClean="0"/>
                <a:t>Bypass </a:t>
              </a:r>
              <a:r>
                <a:rPr lang="de-DE" sz="1050" b="1" dirty="0" err="1"/>
                <a:t>line</a:t>
              </a:r>
              <a:r>
                <a:rPr lang="de-DE" sz="1050" b="1" dirty="0"/>
                <a:t> (BPL)</a:t>
              </a:r>
            </a:p>
          </p:txBody>
        </p:sp>
        <p:cxnSp>
          <p:nvCxnSpPr>
            <p:cNvPr id="59" name="Gerade Verbindung mit Pfeil 30"/>
            <p:cNvCxnSpPr/>
            <p:nvPr/>
          </p:nvCxnSpPr>
          <p:spPr>
            <a:xfrm flipV="1">
              <a:off x="2685881" y="5281847"/>
              <a:ext cx="542424" cy="62987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mit Pfeil 33"/>
            <p:cNvCxnSpPr>
              <a:stCxn id="56" idx="0"/>
            </p:cNvCxnSpPr>
            <p:nvPr/>
          </p:nvCxnSpPr>
          <p:spPr>
            <a:xfrm flipV="1">
              <a:off x="3485242" y="5462000"/>
              <a:ext cx="366668" cy="44189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35"/>
            <p:cNvCxnSpPr/>
            <p:nvPr/>
          </p:nvCxnSpPr>
          <p:spPr>
            <a:xfrm flipV="1">
              <a:off x="5313105" y="5546005"/>
              <a:ext cx="55203" cy="62066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mit Pfeil 38"/>
            <p:cNvCxnSpPr/>
            <p:nvPr/>
          </p:nvCxnSpPr>
          <p:spPr>
            <a:xfrm flipV="1">
              <a:off x="4242950" y="5546005"/>
              <a:ext cx="121742" cy="60347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mit Pfeil 42"/>
            <p:cNvCxnSpPr/>
            <p:nvPr/>
          </p:nvCxnSpPr>
          <p:spPr>
            <a:xfrm flipV="1">
              <a:off x="7223178" y="5763739"/>
              <a:ext cx="41417" cy="4685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 Verbindung mit Pfeil 45"/>
            <p:cNvCxnSpPr/>
            <p:nvPr/>
          </p:nvCxnSpPr>
          <p:spPr>
            <a:xfrm flipH="1">
              <a:off x="8787454" y="5436833"/>
              <a:ext cx="49124" cy="30045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 Verbindung mit Pfeil 48"/>
            <p:cNvCxnSpPr/>
            <p:nvPr/>
          </p:nvCxnSpPr>
          <p:spPr>
            <a:xfrm flipH="1">
              <a:off x="9702622" y="5281847"/>
              <a:ext cx="22296" cy="28890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feld 57"/>
            <p:cNvSpPr txBox="1"/>
            <p:nvPr/>
          </p:nvSpPr>
          <p:spPr>
            <a:xfrm>
              <a:off x="4565458" y="3365442"/>
              <a:ext cx="873958" cy="40011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r"/>
              <a:r>
                <a:rPr lang="de-DE" sz="1000" b="1" dirty="0" smtClean="0"/>
                <a:t>Feed box </a:t>
              </a:r>
              <a:endParaRPr lang="de-DE" sz="1000" b="1" dirty="0"/>
            </a:p>
            <a:p>
              <a:pPr algn="r"/>
              <a:r>
                <a:rPr lang="de-DE" sz="1000" b="1" dirty="0" err="1"/>
                <a:t>LHe</a:t>
              </a:r>
              <a:r>
                <a:rPr lang="de-DE" sz="1000" b="1" dirty="0"/>
                <a:t> </a:t>
              </a:r>
              <a:r>
                <a:rPr lang="de-DE" sz="1000" b="1" dirty="0" err="1"/>
                <a:t>supply</a:t>
              </a:r>
              <a:endParaRPr lang="de-DE" sz="1000" b="1" dirty="0"/>
            </a:p>
          </p:txBody>
        </p:sp>
        <p:cxnSp>
          <p:nvCxnSpPr>
            <p:cNvPr id="67" name="Gerade Verbindung mit Pfeil 45"/>
            <p:cNvCxnSpPr/>
            <p:nvPr/>
          </p:nvCxnSpPr>
          <p:spPr>
            <a:xfrm flipH="1">
              <a:off x="5141577" y="3756129"/>
              <a:ext cx="49124" cy="30045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5585802" y="1565463"/>
            <a:ext cx="6260626" cy="2347212"/>
            <a:chOff x="5857162" y="3159686"/>
            <a:chExt cx="4471748" cy="2179051"/>
          </a:xfrm>
        </p:grpSpPr>
        <p:pic>
          <p:nvPicPr>
            <p:cNvPr id="69" name="Grafik 1051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972240" y="3159686"/>
              <a:ext cx="4356670" cy="1177064"/>
            </a:xfrm>
            <a:prstGeom prst="rect">
              <a:avLst/>
            </a:prstGeom>
          </p:spPr>
        </p:pic>
        <p:cxnSp>
          <p:nvCxnSpPr>
            <p:cNvPr id="70" name="Straight Arrow Connector 69"/>
            <p:cNvCxnSpPr/>
            <p:nvPr/>
          </p:nvCxnSpPr>
          <p:spPr>
            <a:xfrm flipV="1">
              <a:off x="5857162" y="4361959"/>
              <a:ext cx="170642" cy="976778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1"/>
            <p:cNvSpPr/>
            <p:nvPr/>
          </p:nvSpPr>
          <p:spPr>
            <a:xfrm rot="19983279">
              <a:off x="5970846" y="3688330"/>
              <a:ext cx="536006" cy="38776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  <p:sp>
        <p:nvSpPr>
          <p:cNvPr id="73" name="Rechteck 10"/>
          <p:cNvSpPr/>
          <p:nvPr/>
        </p:nvSpPr>
        <p:spPr>
          <a:xfrm>
            <a:off x="630873" y="2974958"/>
            <a:ext cx="2592125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de-DE" sz="11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71450" indent="-1714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establishing</a:t>
            </a: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installation</a:t>
            </a: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sequence</a:t>
            </a: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procedures</a:t>
            </a:r>
            <a:endParaRPr lang="de-DE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71450" indent="-1714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verification of design and interfaces</a:t>
            </a:r>
          </a:p>
          <a:p>
            <a:pPr marL="171450" indent="-1714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preparation of work procedures and </a:t>
            </a: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quality</a:t>
            </a: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assurance</a:t>
            </a:r>
            <a:endParaRPr lang="de-DE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71450" indent="-1714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validation of the cryogenic system</a:t>
            </a:r>
          </a:p>
          <a:p>
            <a:pPr marL="171450" indent="-1714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quench</a:t>
            </a: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protection</a:t>
            </a: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study</a:t>
            </a:r>
            <a:endParaRPr lang="de-DE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71450" indent="-1714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powering behavior of the system</a:t>
            </a:r>
          </a:p>
          <a:p>
            <a:pPr marL="171450" indent="-1714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functionality of the beam and insulation vacuum system</a:t>
            </a:r>
          </a:p>
          <a:p>
            <a:pPr marL="171450" indent="-1714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accelerator</a:t>
            </a: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</a:rPr>
              <a:t> relevant </a:t>
            </a: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operation</a:t>
            </a:r>
            <a:endParaRPr lang="de-DE" sz="1200" dirty="0"/>
          </a:p>
        </p:txBody>
      </p:sp>
      <p:sp>
        <p:nvSpPr>
          <p:cNvPr id="74" name="Text Box 29">
            <a:extLst>
              <a:ext uri="{FF2B5EF4-FFF2-40B4-BE49-F238E27FC236}">
                <a16:creationId xmlns:a16="http://schemas.microsoft.com/office/drawing/2014/main" id="{B730820C-CB0C-5010-FC85-5D8832241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513" y="402388"/>
            <a:ext cx="1976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altLang="de-DE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8595" y="1806646"/>
            <a:ext cx="47806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</a:rPr>
              <a:t>SIS100 String test serves as a crucial preparatory phase for the installation, commissioning and operation of the </a:t>
            </a:r>
            <a:r>
              <a:rPr lang="de-DE" sz="1400" b="1" dirty="0">
                <a:latin typeface="Arial" panose="020B0604020202020204" pitchFamily="34" charset="0"/>
              </a:rPr>
              <a:t>SIS100 </a:t>
            </a:r>
            <a:r>
              <a:rPr lang="en-US" sz="1400" b="1" dirty="0">
                <a:latin typeface="Arial" panose="020B0604020202020204" pitchFamily="34" charset="0"/>
              </a:rPr>
              <a:t>accelerator</a:t>
            </a:r>
            <a:endParaRPr lang="en-US" sz="1400" dirty="0"/>
          </a:p>
        </p:txBody>
      </p:sp>
      <p:sp>
        <p:nvSpPr>
          <p:cNvPr id="76" name="Rounded Rectangle 4"/>
          <p:cNvSpPr txBox="1"/>
          <p:nvPr/>
        </p:nvSpPr>
        <p:spPr>
          <a:xfrm>
            <a:off x="-463877" y="1409833"/>
            <a:ext cx="3029554" cy="52707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Scope</a:t>
            </a:r>
            <a:endParaRPr lang="en-US" sz="1400" dirty="0"/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b="1" kern="1200" dirty="0"/>
          </a:p>
        </p:txBody>
      </p:sp>
      <p:sp>
        <p:nvSpPr>
          <p:cNvPr id="77" name="Rounded Rectangle 4"/>
          <p:cNvSpPr txBox="1"/>
          <p:nvPr/>
        </p:nvSpPr>
        <p:spPr>
          <a:xfrm>
            <a:off x="-463877" y="2724225"/>
            <a:ext cx="3029554" cy="52707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1400" dirty="0"/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b="1" kern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7858" y="2755966"/>
            <a:ext cx="2123814" cy="2034166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7749294" y="2328334"/>
            <a:ext cx="1958906" cy="356893"/>
            <a:chOff x="8231230" y="1334592"/>
            <a:chExt cx="3480168" cy="356893"/>
          </a:xfrm>
        </p:grpSpPr>
        <p:sp>
          <p:nvSpPr>
            <p:cNvPr id="49" name="Rechteck 24">
              <a:extLst>
                <a:ext uri="{FF2B5EF4-FFF2-40B4-BE49-F238E27FC236}">
                  <a16:creationId xmlns:a16="http://schemas.microsoft.com/office/drawing/2014/main" id="{5E12DB62-8E79-107E-44C9-7FE293B736A9}"/>
                </a:ext>
              </a:extLst>
            </p:cNvPr>
            <p:cNvSpPr/>
            <p:nvPr/>
          </p:nvSpPr>
          <p:spPr>
            <a:xfrm>
              <a:off x="8231230" y="1352931"/>
              <a:ext cx="3480168" cy="338554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8" name="Textfeld 20"/>
            <p:cNvSpPr txBox="1"/>
            <p:nvPr/>
          </p:nvSpPr>
          <p:spPr>
            <a:xfrm>
              <a:off x="8389338" y="1334592"/>
              <a:ext cx="3322060" cy="30777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400" b="1" dirty="0" smtClean="0"/>
                <a:t>SIS100 </a:t>
              </a:r>
              <a:r>
                <a:rPr lang="de-DE" sz="1400" b="1" dirty="0" err="1" smtClean="0"/>
                <a:t>arc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segment</a:t>
              </a:r>
              <a:endParaRPr lang="de-DE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6420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8252604" y="6552644"/>
            <a:ext cx="1220226" cy="365125"/>
          </a:xfrm>
        </p:spPr>
        <p:txBody>
          <a:bodyPr/>
          <a:lstStyle/>
          <a:p>
            <a:r>
              <a:rPr lang="de-DE" smtClean="0"/>
              <a:t>31-03-2025</a:t>
            </a:r>
            <a:endParaRPr lang="en-GB" noProof="0" dirty="0"/>
          </a:p>
        </p:txBody>
      </p:sp>
      <p:sp>
        <p:nvSpPr>
          <p:cNvPr id="69" name="TextBox 68"/>
          <p:cNvSpPr txBox="1"/>
          <p:nvPr/>
        </p:nvSpPr>
        <p:spPr>
          <a:xfrm flipH="1">
            <a:off x="456281" y="1318314"/>
            <a:ext cx="11525921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200" dirty="0" err="1"/>
              <a:t>Assembly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String </a:t>
            </a:r>
            <a:r>
              <a:rPr lang="de-DE" sz="1200" dirty="0" err="1"/>
              <a:t>test</a:t>
            </a:r>
            <a:r>
              <a:rPr lang="de-DE" sz="1200" dirty="0"/>
              <a:t> </a:t>
            </a:r>
            <a:r>
              <a:rPr lang="de-DE" sz="1200" dirty="0" err="1"/>
              <a:t>components</a:t>
            </a:r>
            <a:r>
              <a:rPr lang="de-DE" sz="1200" dirty="0"/>
              <a:t> </a:t>
            </a:r>
            <a:r>
              <a:rPr lang="de-DE" sz="1200" dirty="0" err="1"/>
              <a:t>mainly</a:t>
            </a:r>
            <a:r>
              <a:rPr lang="de-DE" sz="1200" dirty="0"/>
              <a:t> </a:t>
            </a:r>
            <a:r>
              <a:rPr lang="de-DE" sz="1200" dirty="0" err="1"/>
              <a:t>carried</a:t>
            </a:r>
            <a:r>
              <a:rPr lang="de-DE" sz="1200" dirty="0"/>
              <a:t> out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b="1" dirty="0"/>
              <a:t>IFJ PAN </a:t>
            </a:r>
            <a:r>
              <a:rPr lang="de-DE" sz="1200" b="1" dirty="0" err="1"/>
              <a:t>Cracow</a:t>
            </a:r>
            <a:r>
              <a:rPr lang="de-DE" sz="1200" b="1" dirty="0"/>
              <a:t> </a:t>
            </a:r>
            <a:r>
              <a:rPr lang="de-DE" sz="1200" dirty="0" err="1"/>
              <a:t>team</a:t>
            </a:r>
            <a:r>
              <a:rPr lang="de-DE" sz="1200" dirty="0"/>
              <a:t> </a:t>
            </a:r>
            <a:r>
              <a:rPr lang="de-DE" sz="1200" dirty="0" err="1"/>
              <a:t>except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welding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hydraulic</a:t>
            </a:r>
            <a:r>
              <a:rPr lang="de-DE" sz="1200" dirty="0"/>
              <a:t> </a:t>
            </a:r>
            <a:r>
              <a:rPr lang="de-DE" sz="1200" dirty="0" err="1"/>
              <a:t>interconnections</a:t>
            </a:r>
            <a:r>
              <a:rPr lang="de-DE" sz="1200" dirty="0"/>
              <a:t> (</a:t>
            </a:r>
            <a:r>
              <a:rPr lang="de-DE" sz="1200" b="1" dirty="0"/>
              <a:t>KRIOSYSTEM</a:t>
            </a:r>
            <a:r>
              <a:rPr lang="de-DE" sz="1200" dirty="0"/>
              <a:t> </a:t>
            </a:r>
            <a:r>
              <a:rPr lang="de-DE" sz="1200" b="1" dirty="0"/>
              <a:t>Wrocław)</a:t>
            </a:r>
            <a:endParaRPr lang="de-DE" sz="1200" dirty="0"/>
          </a:p>
        </p:txBody>
      </p:sp>
      <p:sp>
        <p:nvSpPr>
          <p:cNvPr id="47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1796936" y="6563230"/>
            <a:ext cx="6306039" cy="357157"/>
          </a:xfrm>
        </p:spPr>
        <p:txBody>
          <a:bodyPr/>
          <a:lstStyle/>
          <a:p>
            <a:pPr algn="l"/>
            <a:r>
              <a:rPr lang="en-US" dirty="0" smtClean="0"/>
              <a:t>Patricia Aguar Bartolome / SIS100 String test</a:t>
            </a:r>
            <a:endParaRPr lang="en-GB" dirty="0"/>
          </a:p>
        </p:txBody>
      </p:sp>
      <p:sp>
        <p:nvSpPr>
          <p:cNvPr id="58" name="Rectangle 57"/>
          <p:cNvSpPr/>
          <p:nvPr/>
        </p:nvSpPr>
        <p:spPr>
          <a:xfrm>
            <a:off x="361092" y="4650498"/>
            <a:ext cx="4171540" cy="17378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64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3" y="428083"/>
            <a:ext cx="58212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Installation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1" name="Diagram 50"/>
          <p:cNvGraphicFramePr/>
          <p:nvPr>
            <p:extLst>
              <p:ext uri="{D42A27DB-BD31-4B8C-83A1-F6EECF244321}">
                <p14:modId xmlns:p14="http://schemas.microsoft.com/office/powerpoint/2010/main" val="2624708071"/>
              </p:ext>
            </p:extLst>
          </p:nvPr>
        </p:nvGraphicFramePr>
        <p:xfrm>
          <a:off x="432776" y="1766691"/>
          <a:ext cx="11490049" cy="432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2" name="Obraz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0" y="2594826"/>
            <a:ext cx="1667881" cy="158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9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492" y="2585977"/>
            <a:ext cx="1145547" cy="1780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Obraz 3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973" y="2575308"/>
            <a:ext cx="1004820" cy="169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2934486" y="2256571"/>
            <a:ext cx="1325137" cy="261331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Dipole-Dipole connection</a:t>
            </a: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0" name="Pictur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147" y="2585977"/>
            <a:ext cx="1693242" cy="1130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781" y="4111612"/>
            <a:ext cx="2041288" cy="136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127" y="2576993"/>
            <a:ext cx="1165963" cy="114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9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046" y="2526605"/>
            <a:ext cx="1733232" cy="159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10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173" y="2506261"/>
            <a:ext cx="1878235" cy="186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5630849" y="3771230"/>
            <a:ext cx="1176784" cy="289562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End cap connection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68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4906013" y="2260567"/>
            <a:ext cx="1534910" cy="271473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Quadrupole-Dipole connection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0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6589519" y="2264856"/>
            <a:ext cx="1093177" cy="261317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Stabilizer supports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02542" y="4650498"/>
            <a:ext cx="4264866" cy="1796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24" name="Rectangle 90"/>
          <p:cNvSpPr>
            <a:spLocks noChangeArrowheads="1"/>
          </p:cNvSpPr>
          <p:nvPr/>
        </p:nvSpPr>
        <p:spPr bwMode="auto">
          <a:xfrm>
            <a:off x="-30963" y="4718514"/>
            <a:ext cx="4531707" cy="144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628650" indent="-1714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085850" indent="-1714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spcAft>
                <a:spcPts val="4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altLang="de-DE" sz="1100" b="1" dirty="0" err="1"/>
              <a:t>Challenges</a:t>
            </a:r>
            <a:r>
              <a:rPr lang="de-DE" altLang="de-DE" sz="1100" b="1" dirty="0"/>
              <a:t> </a:t>
            </a:r>
            <a:r>
              <a:rPr lang="de-DE" altLang="de-DE" sz="1100" b="1" dirty="0" err="1"/>
              <a:t>during</a:t>
            </a:r>
            <a:r>
              <a:rPr lang="de-DE" altLang="de-DE" sz="1100" b="1" dirty="0"/>
              <a:t> </a:t>
            </a:r>
            <a:r>
              <a:rPr lang="de-DE" altLang="de-DE" sz="1100" b="1" dirty="0" err="1" smtClean="0"/>
              <a:t>installation</a:t>
            </a:r>
            <a:r>
              <a:rPr lang="de-DE" altLang="de-DE" sz="1100" b="1" dirty="0"/>
              <a:t>:</a:t>
            </a:r>
          </a:p>
          <a:p>
            <a:pPr lvl="2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altLang="de-DE" sz="1100" dirty="0"/>
              <a:t>restricted space between components</a:t>
            </a:r>
          </a:p>
          <a:p>
            <a:pPr lvl="2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altLang="de-DE" sz="1100" dirty="0"/>
              <a:t>large number of interconnections within a limited volume, especially in the end cap</a:t>
            </a:r>
          </a:p>
          <a:p>
            <a:pPr lvl="2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altLang="de-DE" sz="1100" dirty="0"/>
              <a:t>proximity between critical components (</a:t>
            </a:r>
            <a:r>
              <a:rPr lang="en-GB" altLang="de-DE" sz="1100" dirty="0" err="1"/>
              <a:t>sc</a:t>
            </a:r>
            <a:r>
              <a:rPr lang="en-GB" altLang="de-DE" sz="1100" dirty="0"/>
              <a:t>-bus bars to welded connections)</a:t>
            </a:r>
            <a:endParaRPr lang="de-DE" altLang="de-DE" sz="1100" dirty="0"/>
          </a:p>
          <a:p>
            <a:pPr lvl="2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altLang="de-DE" sz="1100" dirty="0"/>
              <a:t>design and production of special tooling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650261" y="4719195"/>
            <a:ext cx="4177561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US" sz="1100" b="1" dirty="0" smtClean="0">
                <a:latin typeface="+mn-lt"/>
              </a:rPr>
              <a:t>Quality control processes</a:t>
            </a:r>
            <a:r>
              <a:rPr lang="de-DE" sz="1100" b="1" dirty="0">
                <a:latin typeface="+mn-lt"/>
              </a:rPr>
              <a:t>:</a:t>
            </a:r>
          </a:p>
          <a:p>
            <a:pPr marL="742950" lvl="1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US" sz="1100" dirty="0">
                <a:latin typeface="+mn-lt"/>
              </a:rPr>
              <a:t>leak test of all the UHV interconnections</a:t>
            </a:r>
          </a:p>
          <a:p>
            <a:pPr marL="742950" lvl="1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US" sz="1100" dirty="0">
                <a:latin typeface="+mn-lt"/>
              </a:rPr>
              <a:t>visual inspection of all the hydraulic interconnections</a:t>
            </a:r>
          </a:p>
          <a:p>
            <a:pPr marL="742950" lvl="1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US" sz="1100" dirty="0">
                <a:latin typeface="+mn-lt"/>
              </a:rPr>
              <a:t>radiographic test of all the hydraulic interconnections</a:t>
            </a:r>
          </a:p>
          <a:p>
            <a:pPr marL="742950" lvl="1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US" sz="1100" dirty="0">
                <a:latin typeface="+mn-lt"/>
              </a:rPr>
              <a:t>leak test of all the hydraulic interconnections</a:t>
            </a:r>
          </a:p>
          <a:p>
            <a:pPr marL="742950" lvl="1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US" sz="1100" b="1" dirty="0">
                <a:latin typeface="+mn-lt"/>
              </a:rPr>
              <a:t>pressure test up to 16 bar of the He-process line system</a:t>
            </a:r>
          </a:p>
          <a:p>
            <a:pPr marL="742950" lvl="1" indent="-285750"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US" sz="1100" dirty="0" smtClean="0">
                <a:latin typeface="+mn-lt"/>
              </a:rPr>
              <a:t>Integral leak </a:t>
            </a:r>
            <a:r>
              <a:rPr lang="en-US" sz="1100" dirty="0">
                <a:latin typeface="+mn-lt"/>
              </a:rPr>
              <a:t>test of </a:t>
            </a:r>
            <a:r>
              <a:rPr lang="en-US" sz="1100" dirty="0" smtClean="0">
                <a:latin typeface="+mn-lt"/>
              </a:rPr>
              <a:t>the entire </a:t>
            </a:r>
            <a:r>
              <a:rPr lang="en-US" sz="1100" dirty="0">
                <a:latin typeface="+mn-lt"/>
              </a:rPr>
              <a:t>system</a:t>
            </a:r>
            <a:endParaRPr lang="de-DE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048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6528267" y="1442688"/>
            <a:ext cx="4205182" cy="3161940"/>
            <a:chOff x="272935" y="1923542"/>
            <a:chExt cx="4205182" cy="3069202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6745" y="1923542"/>
              <a:ext cx="4201372" cy="3069202"/>
            </a:xfrm>
            <a:prstGeom prst="rect">
              <a:avLst/>
            </a:prstGeom>
          </p:spPr>
        </p:pic>
        <p:sp>
          <p:nvSpPr>
            <p:cNvPr id="45" name="Rectangle 44"/>
            <p:cNvSpPr/>
            <p:nvPr/>
          </p:nvSpPr>
          <p:spPr>
            <a:xfrm>
              <a:off x="272935" y="1934128"/>
              <a:ext cx="4201372" cy="3052469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A9BE025A-B474-41B9-B7B1-4073AA57CF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455" y="2181376"/>
            <a:ext cx="2348535" cy="32028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AE3ADFC-F995-46AB-A583-27D4EB05D5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6</a:t>
            </a:fld>
            <a:endParaRPr lang="en-GB" noProof="0" dirty="0"/>
          </a:p>
        </p:txBody>
      </p:sp>
      <p:grpSp>
        <p:nvGrpSpPr>
          <p:cNvPr id="19" name="Group 14">
            <a:extLst>
              <a:ext uri="{FF2B5EF4-FFF2-40B4-BE49-F238E27FC236}">
                <a16:creationId xmlns:a16="http://schemas.microsoft.com/office/drawing/2014/main" id="{0EC969DA-2E7C-4F2C-A0CE-412AF5611E39}"/>
              </a:ext>
            </a:extLst>
          </p:cNvPr>
          <p:cNvGrpSpPr/>
          <p:nvPr/>
        </p:nvGrpSpPr>
        <p:grpSpPr>
          <a:xfrm>
            <a:off x="8614750" y="2809797"/>
            <a:ext cx="2181442" cy="3246029"/>
            <a:chOff x="6578974" y="2099110"/>
            <a:chExt cx="2181442" cy="3246029"/>
          </a:xfrm>
        </p:grpSpPr>
        <p:pic>
          <p:nvPicPr>
            <p:cNvPr id="20" name="Picture 22">
              <a:extLst>
                <a:ext uri="{FF2B5EF4-FFF2-40B4-BE49-F238E27FC236}">
                  <a16:creationId xmlns:a16="http://schemas.microsoft.com/office/drawing/2014/main" id="{D6CDA06D-0D4C-469D-83D0-6F7D85969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78974" y="2122813"/>
              <a:ext cx="2147602" cy="3210701"/>
            </a:xfrm>
            <a:prstGeom prst="rect">
              <a:avLst/>
            </a:prstGeom>
          </p:spPr>
        </p:pic>
        <p:sp>
          <p:nvSpPr>
            <p:cNvPr id="23" name="Rectangle 13">
              <a:extLst>
                <a:ext uri="{FF2B5EF4-FFF2-40B4-BE49-F238E27FC236}">
                  <a16:creationId xmlns:a16="http://schemas.microsoft.com/office/drawing/2014/main" id="{EFF89F48-92D7-404F-BD08-74226EFC26AF}"/>
                </a:ext>
              </a:extLst>
            </p:cNvPr>
            <p:cNvSpPr/>
            <p:nvPr/>
          </p:nvSpPr>
          <p:spPr>
            <a:xfrm>
              <a:off x="6578974" y="2099110"/>
              <a:ext cx="2181442" cy="3246029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  <p:sp>
        <p:nvSpPr>
          <p:cNvPr id="12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3" y="428083"/>
            <a:ext cx="58212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Documentation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23836" y="1506854"/>
            <a:ext cx="5674819" cy="4876447"/>
            <a:chOff x="348207" y="2777738"/>
            <a:chExt cx="3044768" cy="3584205"/>
          </a:xfrm>
        </p:grpSpPr>
        <p:sp>
          <p:nvSpPr>
            <p:cNvPr id="14" name="Rectangle 13"/>
            <p:cNvSpPr/>
            <p:nvPr/>
          </p:nvSpPr>
          <p:spPr>
            <a:xfrm>
              <a:off x="526870" y="2994332"/>
              <a:ext cx="2866105" cy="33676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348207" y="2777738"/>
              <a:ext cx="1660865" cy="478073"/>
              <a:chOff x="-61197" y="1779367"/>
              <a:chExt cx="1545562" cy="653137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-61197" y="1779367"/>
                <a:ext cx="1545562" cy="562192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Rounded Rectangle 4"/>
              <p:cNvSpPr txBox="1"/>
              <p:nvPr/>
            </p:nvSpPr>
            <p:spPr>
              <a:xfrm>
                <a:off x="-44732" y="1903244"/>
                <a:ext cx="1512631" cy="52926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Work preparation &amp; test planning</a:t>
                </a:r>
                <a:endParaRPr lang="en-US" sz="1400" dirty="0"/>
              </a:p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00" b="1" kern="1200" dirty="0"/>
              </a:p>
            </p:txBody>
          </p:sp>
        </p:grpSp>
      </p:grpSp>
      <p:sp>
        <p:nvSpPr>
          <p:cNvPr id="32" name="Rechteck 10"/>
          <p:cNvSpPr/>
          <p:nvPr/>
        </p:nvSpPr>
        <p:spPr>
          <a:xfrm>
            <a:off x="826884" y="2143191"/>
            <a:ext cx="5453388" cy="311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5778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Work plan </a:t>
            </a:r>
            <a:r>
              <a:rPr lang="de-DE" sz="1400" b="1" dirty="0">
                <a:solidFill>
                  <a:srgbClr val="000000"/>
                </a:solidFill>
                <a:latin typeface="Arial" panose="020B0604020202020204" pitchFamily="34" charset="0"/>
              </a:rPr>
              <a:t>→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contains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relevant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assembly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and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test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steps</a:t>
            </a:r>
            <a:endParaRPr 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defTabSz="5778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>
                <a:solidFill>
                  <a:srgbClr val="000000"/>
                </a:solidFill>
                <a:latin typeface="Arial" panose="020B0604020202020204" pitchFamily="34" charset="0"/>
              </a:rPr>
              <a:t>Work </a:t>
            </a:r>
            <a:r>
              <a:rPr lang="de-DE" sz="1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instructions</a:t>
            </a:r>
            <a:r>
              <a:rPr lang="de-DE" sz="1400" b="1" dirty="0">
                <a:solidFill>
                  <a:srgbClr val="000000"/>
                </a:solidFill>
                <a:latin typeface="Arial" panose="020B0604020202020204" pitchFamily="34" charset="0"/>
              </a:rPr>
              <a:t> →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procedures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installation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and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assembly</a:t>
            </a:r>
            <a:endParaRPr 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742950" lvl="1" indent="-285750" defTabSz="5778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</a:rPr>
              <a:t>13</a:t>
            </a:r>
            <a:r>
              <a:rPr lang="de-DE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documents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created</a:t>
            </a:r>
            <a:endParaRPr 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defTabSz="5778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>
                <a:solidFill>
                  <a:srgbClr val="000000"/>
                </a:solidFill>
                <a:latin typeface="Arial" panose="020B0604020202020204" pitchFamily="34" charset="0"/>
              </a:rPr>
              <a:t>Test </a:t>
            </a:r>
            <a:r>
              <a:rPr lang="de-DE" sz="1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instructions</a:t>
            </a:r>
            <a:r>
              <a:rPr lang="de-DE" sz="1400" b="1" dirty="0">
                <a:solidFill>
                  <a:srgbClr val="000000"/>
                </a:solidFill>
                <a:latin typeface="Arial" panose="020B0604020202020204" pitchFamily="34" charset="0"/>
              </a:rPr>
              <a:t> →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procedures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quality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control</a:t>
            </a:r>
            <a:endParaRPr 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742950" lvl="1" indent="-285750" defTabSz="5778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5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documents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created</a:t>
            </a:r>
            <a:endParaRPr lang="de-DE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defTabSz="5778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Acceptance</a:t>
            </a:r>
            <a:r>
              <a:rPr lang="de-DE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protocols</a:t>
            </a:r>
            <a:endParaRPr lang="de-DE" sz="14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742950" lvl="1" indent="-285750" defTabSz="5778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7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documents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created</a:t>
            </a:r>
            <a:endParaRPr lang="de-DE" sz="14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defTabSz="5778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Non </a:t>
            </a:r>
            <a:r>
              <a:rPr lang="de-DE" sz="14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conformity</a:t>
            </a:r>
            <a:r>
              <a:rPr lang="de-DE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reports</a:t>
            </a:r>
            <a:endParaRPr lang="de-DE" sz="14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defTabSz="5778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Risk</a:t>
            </a:r>
            <a:r>
              <a:rPr lang="de-DE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assessment</a:t>
            </a:r>
            <a:r>
              <a:rPr lang="de-DE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work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to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be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carried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out </a:t>
            </a:r>
          </a:p>
          <a:p>
            <a:pPr marL="285750" indent="-285750" defTabSz="5778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sz="14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Lessons</a:t>
            </a:r>
            <a:r>
              <a:rPr lang="de-DE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learned</a:t>
            </a:r>
            <a:r>
              <a:rPr lang="de-DE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→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compilation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of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findings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and</a:t>
            </a:r>
            <a:r>
              <a:rPr lang="de-DE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recommendations</a:t>
            </a:r>
            <a:endParaRPr 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7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1097280" y="5370756"/>
            <a:ext cx="4779369" cy="896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</a:t>
            </a:r>
            <a:r>
              <a:rPr lang="en-US" sz="1600" b="1" dirty="0" smtClean="0">
                <a:solidFill>
                  <a:schemeClr val="tx1"/>
                </a:solidFill>
              </a:rPr>
              <a:t>tring </a:t>
            </a:r>
            <a:r>
              <a:rPr lang="en-US" sz="1600" b="1" dirty="0">
                <a:solidFill>
                  <a:schemeClr val="tx1"/>
                </a:solidFill>
              </a:rPr>
              <a:t>test documentation </a:t>
            </a:r>
            <a:r>
              <a:rPr lang="en-US" sz="1600" b="1" dirty="0" smtClean="0">
                <a:solidFill>
                  <a:schemeClr val="tx1"/>
                </a:solidFill>
              </a:rPr>
              <a:t>uploaded to EDMS </a:t>
            </a:r>
            <a:r>
              <a:rPr lang="en-US" sz="1600" b="1" dirty="0">
                <a:solidFill>
                  <a:schemeClr val="tx1"/>
                </a:solidFill>
              </a:rPr>
              <a:t>and </a:t>
            </a:r>
            <a:r>
              <a:rPr lang="en-US" sz="1600" b="1" dirty="0" smtClean="0">
                <a:solidFill>
                  <a:schemeClr val="tx1"/>
                </a:solidFill>
              </a:rPr>
              <a:t> currently used </a:t>
            </a:r>
            <a:r>
              <a:rPr lang="en-US" sz="1600" b="1" dirty="0">
                <a:solidFill>
                  <a:schemeClr val="tx1"/>
                </a:solidFill>
              </a:rPr>
              <a:t>in the SIS100 tunnel </a:t>
            </a:r>
            <a:r>
              <a:rPr lang="en-US" sz="1600" b="1" dirty="0" smtClean="0">
                <a:solidFill>
                  <a:schemeClr val="tx1"/>
                </a:solidFill>
              </a:rPr>
              <a:t>installation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8791000" y="4158296"/>
            <a:ext cx="3010541" cy="2131547"/>
            <a:chOff x="5823493" y="3633821"/>
            <a:chExt cx="3010541" cy="2131547"/>
          </a:xfrm>
        </p:grpSpPr>
        <p:sp>
          <p:nvSpPr>
            <p:cNvPr id="41" name="Rectangle 40"/>
            <p:cNvSpPr/>
            <p:nvPr/>
          </p:nvSpPr>
          <p:spPr>
            <a:xfrm>
              <a:off x="5823493" y="3633821"/>
              <a:ext cx="3010541" cy="2131547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33488" y="3640408"/>
              <a:ext cx="2969026" cy="2116511"/>
            </a:xfrm>
            <a:prstGeom prst="rect">
              <a:avLst/>
            </a:prstGeom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76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5794888" y="3306457"/>
            <a:ext cx="6108145" cy="3207158"/>
            <a:chOff x="365901" y="2777738"/>
            <a:chExt cx="3027074" cy="3584205"/>
          </a:xfrm>
        </p:grpSpPr>
        <p:sp>
          <p:nvSpPr>
            <p:cNvPr id="44" name="Rectangle 43"/>
            <p:cNvSpPr/>
            <p:nvPr/>
          </p:nvSpPr>
          <p:spPr>
            <a:xfrm>
              <a:off x="526870" y="2994332"/>
              <a:ext cx="2866105" cy="33676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365901" y="2777738"/>
              <a:ext cx="980996" cy="411504"/>
              <a:chOff x="-44731" y="1779367"/>
              <a:chExt cx="912892" cy="562192"/>
            </a:xfrm>
          </p:grpSpPr>
          <p:sp>
            <p:nvSpPr>
              <p:cNvPr id="46" name="Rounded Rectangle 45"/>
              <p:cNvSpPr/>
              <p:nvPr/>
            </p:nvSpPr>
            <p:spPr>
              <a:xfrm>
                <a:off x="-35366" y="1779367"/>
                <a:ext cx="903527" cy="562192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7" name="Rounded Rectangle 4"/>
              <p:cNvSpPr txBox="1"/>
              <p:nvPr/>
            </p:nvSpPr>
            <p:spPr>
              <a:xfrm>
                <a:off x="-44731" y="1795834"/>
                <a:ext cx="772326" cy="52926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kern="1200" dirty="0" smtClean="0"/>
                  <a:t>Cool down</a:t>
                </a:r>
                <a:endParaRPr lang="en-US" sz="1400" b="1" kern="1200" dirty="0"/>
              </a:p>
            </p:txBody>
          </p:sp>
        </p:grpSp>
      </p:grp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10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1796936" y="6563230"/>
            <a:ext cx="6306039" cy="357157"/>
          </a:xfrm>
        </p:spPr>
        <p:txBody>
          <a:bodyPr/>
          <a:lstStyle/>
          <a:p>
            <a:pPr algn="l"/>
            <a:r>
              <a:rPr lang="en-US" dirty="0" smtClean="0"/>
              <a:t>Patricia Aguar Bartolome / SIS100 String test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365" y="1663462"/>
            <a:ext cx="6452199" cy="1571690"/>
          </a:xfrm>
          <a:prstGeom prst="rect">
            <a:avLst/>
          </a:prstGeom>
        </p:spPr>
      </p:pic>
      <p:sp>
        <p:nvSpPr>
          <p:cNvPr id="20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3427306" y="1261946"/>
            <a:ext cx="4399277" cy="334549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Assembly work completed in October 2023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Textfeld 7"/>
          <p:cNvSpPr txBox="1"/>
          <p:nvPr/>
        </p:nvSpPr>
        <p:spPr>
          <a:xfrm>
            <a:off x="6217555" y="3683314"/>
            <a:ext cx="5550892" cy="209288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628650" lvl="1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000" dirty="0" smtClean="0"/>
              <a:t>The </a:t>
            </a:r>
            <a:r>
              <a:rPr lang="en-US" sz="1000" dirty="0"/>
              <a:t>cool down process is divided into two phases with different </a:t>
            </a:r>
            <a:r>
              <a:rPr lang="en-US" sz="1000" dirty="0" smtClean="0"/>
              <a:t>pressure:</a:t>
            </a:r>
            <a:endParaRPr lang="en-US" sz="1000" dirty="0"/>
          </a:p>
          <a:p>
            <a:pPr marL="628650" lvl="1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628650" lvl="1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628650" lvl="1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1000" dirty="0"/>
          </a:p>
          <a:p>
            <a:pPr marL="628650" lvl="1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000" b="1" dirty="0"/>
              <a:t>Phase 1: </a:t>
            </a:r>
            <a:r>
              <a:rPr lang="en-US" sz="1000" dirty="0" smtClean="0"/>
              <a:t>Since </a:t>
            </a:r>
            <a:r>
              <a:rPr lang="en-US" sz="1000" dirty="0"/>
              <a:t>the cold masses are smaller in the 2 parallel lines of the quadrupole module, </a:t>
            </a:r>
            <a:r>
              <a:rPr lang="en-US" sz="1000" dirty="0" smtClean="0"/>
              <a:t>the doublet cools down </a:t>
            </a:r>
            <a:r>
              <a:rPr lang="en-US" sz="1000" dirty="0"/>
              <a:t>faster than the dipoles.</a:t>
            </a:r>
            <a:endParaRPr lang="en-US" sz="1000" dirty="0" smtClean="0"/>
          </a:p>
          <a:p>
            <a:pPr marL="628650" lvl="1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000" b="1" dirty="0" smtClean="0"/>
              <a:t>Phase </a:t>
            </a:r>
            <a:r>
              <a:rPr lang="en-GB" sz="1000" b="1" dirty="0"/>
              <a:t>2: </a:t>
            </a:r>
            <a:r>
              <a:rPr lang="en-GB" sz="1000" dirty="0" smtClean="0"/>
              <a:t>The </a:t>
            </a:r>
            <a:r>
              <a:rPr lang="en-GB" sz="1000" dirty="0"/>
              <a:t>QDM cools down </a:t>
            </a:r>
            <a:r>
              <a:rPr lang="en-GB" sz="1000" dirty="0" smtClean="0"/>
              <a:t>faster than the dipoles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000" dirty="0" smtClean="0"/>
              <a:t> the </a:t>
            </a:r>
            <a:r>
              <a:rPr lang="en-GB" sz="1000" dirty="0"/>
              <a:t>mass flow rates start to unbalanced due to the different flow impedance caused by the </a:t>
            </a:r>
            <a:r>
              <a:rPr lang="en-GB" sz="1000" dirty="0" smtClean="0"/>
              <a:t>difference in the temperature</a:t>
            </a:r>
            <a:r>
              <a:rPr lang="en-GB" sz="1000" dirty="0"/>
              <a:t>. </a:t>
            </a:r>
            <a:endParaRPr lang="en-GB" sz="1000" dirty="0" smtClean="0"/>
          </a:p>
          <a:p>
            <a:pPr lvl="1">
              <a:spcAft>
                <a:spcPts val="600"/>
              </a:spcAft>
              <a:buClr>
                <a:srgbClr val="FFC000"/>
              </a:buClr>
            </a:pPr>
            <a:endParaRPr lang="de-DE" sz="1000" dirty="0"/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261672"/>
              </p:ext>
            </p:extLst>
          </p:nvPr>
        </p:nvGraphicFramePr>
        <p:xfrm>
          <a:off x="7722753" y="4035386"/>
          <a:ext cx="2296054" cy="4876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148027">
                  <a:extLst>
                    <a:ext uri="{9D8B030D-6E8A-4147-A177-3AD203B41FA5}">
                      <a16:colId xmlns:a16="http://schemas.microsoft.com/office/drawing/2014/main" val="2203409471"/>
                    </a:ext>
                  </a:extLst>
                </a:gridCol>
                <a:gridCol w="1148027">
                  <a:extLst>
                    <a:ext uri="{9D8B030D-6E8A-4147-A177-3AD203B41FA5}">
                      <a16:colId xmlns:a16="http://schemas.microsoft.com/office/drawing/2014/main" val="3411352650"/>
                    </a:ext>
                  </a:extLst>
                </a:gridCol>
              </a:tblGrid>
              <a:tr h="210897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Phase</a:t>
                      </a:r>
                      <a:r>
                        <a:rPr lang="de-DE" sz="1000" baseline="0" dirty="0" smtClean="0"/>
                        <a:t> 1</a:t>
                      </a:r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Phase 2  </a:t>
                      </a:r>
                      <a:endParaRPr lang="de-D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828309"/>
                  </a:ext>
                </a:extLst>
              </a:tr>
              <a:tr h="22437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300 K to ~80 K</a:t>
                      </a:r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~80 K to 4.5 K </a:t>
                      </a:r>
                      <a:endParaRPr lang="de-D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16283"/>
                  </a:ext>
                </a:extLst>
              </a:tr>
            </a:tbl>
          </a:graphicData>
        </a:graphic>
      </p:graphicFrame>
      <p:sp>
        <p:nvSpPr>
          <p:cNvPr id="49" name="Rechteck 24">
            <a:extLst>
              <a:ext uri="{FF2B5EF4-FFF2-40B4-BE49-F238E27FC236}">
                <a16:creationId xmlns:a16="http://schemas.microsoft.com/office/drawing/2014/main" id="{5E12DB62-8E79-107E-44C9-7FE293B736A9}"/>
              </a:ext>
            </a:extLst>
          </p:cNvPr>
          <p:cNvSpPr/>
          <p:nvPr/>
        </p:nvSpPr>
        <p:spPr>
          <a:xfrm>
            <a:off x="6600925" y="5739171"/>
            <a:ext cx="5012262" cy="57466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Balancing of the mass flows of the modules by a combination of capillaries and heaters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4727582" y="3306457"/>
            <a:ext cx="1009643" cy="3207158"/>
            <a:chOff x="6285638" y="1328714"/>
            <a:chExt cx="1475878" cy="5112975"/>
          </a:xfrm>
        </p:grpSpPr>
        <p:sp>
          <p:nvSpPr>
            <p:cNvPr id="51" name="Rechteck 10"/>
            <p:cNvSpPr/>
            <p:nvPr/>
          </p:nvSpPr>
          <p:spPr>
            <a:xfrm>
              <a:off x="6319359" y="2270652"/>
              <a:ext cx="628650" cy="123680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2" name="Rechteck 11"/>
            <p:cNvSpPr/>
            <p:nvPr/>
          </p:nvSpPr>
          <p:spPr>
            <a:xfrm>
              <a:off x="6319359" y="3684357"/>
              <a:ext cx="628650" cy="981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3" name="Rechteck 13"/>
            <p:cNvSpPr/>
            <p:nvPr/>
          </p:nvSpPr>
          <p:spPr>
            <a:xfrm>
              <a:off x="6319359" y="4830893"/>
              <a:ext cx="628650" cy="981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4" name="Rechteck 14"/>
            <p:cNvSpPr/>
            <p:nvPr/>
          </p:nvSpPr>
          <p:spPr>
            <a:xfrm>
              <a:off x="6485022" y="2351722"/>
              <a:ext cx="297324" cy="43809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5" name="Rechteck 15"/>
            <p:cNvSpPr/>
            <p:nvPr/>
          </p:nvSpPr>
          <p:spPr>
            <a:xfrm>
              <a:off x="6485022" y="3002361"/>
              <a:ext cx="297324" cy="43809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6" name="Rechteck 16"/>
            <p:cNvSpPr/>
            <p:nvPr/>
          </p:nvSpPr>
          <p:spPr>
            <a:xfrm>
              <a:off x="6485022" y="3751136"/>
              <a:ext cx="297324" cy="81437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7" name="Rechteck 17"/>
            <p:cNvSpPr/>
            <p:nvPr/>
          </p:nvSpPr>
          <p:spPr>
            <a:xfrm>
              <a:off x="6488760" y="4898178"/>
              <a:ext cx="297324" cy="81437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8" name="Rechteck 27"/>
            <p:cNvSpPr/>
            <p:nvPr/>
          </p:nvSpPr>
          <p:spPr>
            <a:xfrm>
              <a:off x="6319357" y="5922186"/>
              <a:ext cx="628650" cy="51950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000" b="1" dirty="0" err="1">
                  <a:solidFill>
                    <a:schemeClr val="tx1"/>
                  </a:solidFill>
                </a:rPr>
                <a:t>EBx</a:t>
              </a:r>
              <a:endParaRPr lang="de-DE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59" name="Rechteck 29"/>
            <p:cNvSpPr/>
            <p:nvPr/>
          </p:nvSpPr>
          <p:spPr>
            <a:xfrm>
              <a:off x="6319359" y="1697339"/>
              <a:ext cx="628650" cy="51950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000" b="1" dirty="0">
                  <a:solidFill>
                    <a:schemeClr val="tx1"/>
                  </a:solidFill>
                </a:rPr>
                <a:t>EC</a:t>
              </a:r>
            </a:p>
          </p:txBody>
        </p:sp>
        <p:sp>
          <p:nvSpPr>
            <p:cNvPr id="60" name="Rechteck 30"/>
            <p:cNvSpPr/>
            <p:nvPr/>
          </p:nvSpPr>
          <p:spPr>
            <a:xfrm>
              <a:off x="6948010" y="1873428"/>
              <a:ext cx="333447" cy="1828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61" name="Rechteck 31"/>
            <p:cNvSpPr/>
            <p:nvPr/>
          </p:nvSpPr>
          <p:spPr>
            <a:xfrm>
              <a:off x="7287242" y="1328714"/>
              <a:ext cx="205740" cy="72759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000" b="1" dirty="0">
                  <a:solidFill>
                    <a:schemeClr val="tx1"/>
                  </a:solidFill>
                </a:rPr>
                <a:t>BPL</a:t>
              </a:r>
            </a:p>
          </p:txBody>
        </p:sp>
        <p:sp>
          <p:nvSpPr>
            <p:cNvPr id="62" name="Rechteck 33"/>
            <p:cNvSpPr/>
            <p:nvPr/>
          </p:nvSpPr>
          <p:spPr>
            <a:xfrm>
              <a:off x="7487196" y="1328714"/>
              <a:ext cx="274320" cy="16752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285638" y="2701868"/>
              <a:ext cx="832774" cy="39253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000" b="1" dirty="0"/>
                <a:t>QDM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294257" y="3965923"/>
              <a:ext cx="822684" cy="39253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000" b="1" dirty="0"/>
                <a:t>DM1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289261" y="5095324"/>
              <a:ext cx="832773" cy="39253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000" b="1" dirty="0"/>
                <a:t>DM2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304418" y="3789090"/>
            <a:ext cx="4344359" cy="2398662"/>
            <a:chOff x="304418" y="3789090"/>
            <a:chExt cx="4344359" cy="2398662"/>
          </a:xfrm>
        </p:grpSpPr>
        <p:pic>
          <p:nvPicPr>
            <p:cNvPr id="66" name="Grafik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418" y="3789090"/>
              <a:ext cx="4344359" cy="2398662"/>
            </a:xfrm>
            <a:prstGeom prst="rect">
              <a:avLst/>
            </a:prstGeom>
          </p:spPr>
        </p:pic>
        <p:sp>
          <p:nvSpPr>
            <p:cNvPr id="68" name="Ellipse 38"/>
            <p:cNvSpPr/>
            <p:nvPr/>
          </p:nvSpPr>
          <p:spPr>
            <a:xfrm>
              <a:off x="3744826" y="5379270"/>
              <a:ext cx="161764" cy="170386"/>
            </a:xfrm>
            <a:prstGeom prst="ellipse">
              <a:avLst/>
            </a:prstGeom>
            <a:solidFill>
              <a:srgbClr val="00B050">
                <a:alpha val="5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463639" y="5462649"/>
              <a:ext cx="4150794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Ellipse 38"/>
            <p:cNvSpPr/>
            <p:nvPr/>
          </p:nvSpPr>
          <p:spPr>
            <a:xfrm>
              <a:off x="3965914" y="5377122"/>
              <a:ext cx="161764" cy="170386"/>
            </a:xfrm>
            <a:prstGeom prst="ellipse">
              <a:avLst/>
            </a:prstGeom>
            <a:solidFill>
              <a:srgbClr val="00B050">
                <a:alpha val="5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3" name="Ellipse 38"/>
            <p:cNvSpPr/>
            <p:nvPr/>
          </p:nvSpPr>
          <p:spPr>
            <a:xfrm>
              <a:off x="2924860" y="5370681"/>
              <a:ext cx="161764" cy="170386"/>
            </a:xfrm>
            <a:prstGeom prst="ellipse">
              <a:avLst/>
            </a:prstGeom>
            <a:solidFill>
              <a:srgbClr val="00B050">
                <a:alpha val="5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Textfeld 18"/>
            <p:cNvSpPr txBox="1"/>
            <p:nvPr/>
          </p:nvSpPr>
          <p:spPr>
            <a:xfrm>
              <a:off x="2442873" y="4287958"/>
              <a:ext cx="513282" cy="26161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100" b="1" dirty="0"/>
                <a:t>QDM</a:t>
              </a:r>
            </a:p>
          </p:txBody>
        </p:sp>
        <p:sp>
          <p:nvSpPr>
            <p:cNvPr id="75" name="Textfeld 18"/>
            <p:cNvSpPr txBox="1"/>
            <p:nvPr/>
          </p:nvSpPr>
          <p:spPr>
            <a:xfrm>
              <a:off x="3357575" y="4287958"/>
              <a:ext cx="482824" cy="26161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100" b="1" dirty="0" smtClean="0"/>
                <a:t>DM1</a:t>
              </a:r>
              <a:endParaRPr lang="de-DE" sz="1100" b="1" dirty="0"/>
            </a:p>
          </p:txBody>
        </p:sp>
        <p:sp>
          <p:nvSpPr>
            <p:cNvPr id="76" name="Textfeld 18"/>
            <p:cNvSpPr txBox="1"/>
            <p:nvPr/>
          </p:nvSpPr>
          <p:spPr>
            <a:xfrm>
              <a:off x="4115575" y="4287958"/>
              <a:ext cx="482824" cy="26161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100" b="1" dirty="0" smtClean="0"/>
                <a:t>DM2</a:t>
              </a:r>
              <a:endParaRPr lang="de-DE" sz="1100" b="1" dirty="0"/>
            </a:p>
          </p:txBody>
        </p:sp>
        <p:cxnSp>
          <p:nvCxnSpPr>
            <p:cNvPr id="77" name="Gerade Verbindung mit Pfeil 41"/>
            <p:cNvCxnSpPr/>
            <p:nvPr/>
          </p:nvCxnSpPr>
          <p:spPr>
            <a:xfrm>
              <a:off x="2812554" y="4494768"/>
              <a:ext cx="160773" cy="8759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 Verbindung mit Pfeil 41"/>
            <p:cNvCxnSpPr/>
            <p:nvPr/>
          </p:nvCxnSpPr>
          <p:spPr>
            <a:xfrm>
              <a:off x="3666838" y="4526393"/>
              <a:ext cx="127436" cy="8490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 Verbindung mit Pfeil 41"/>
            <p:cNvCxnSpPr/>
            <p:nvPr/>
          </p:nvCxnSpPr>
          <p:spPr>
            <a:xfrm flipH="1">
              <a:off x="4087546" y="4500987"/>
              <a:ext cx="189574" cy="8761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1652192" y="6233414"/>
            <a:ext cx="2031233" cy="288121"/>
            <a:chOff x="9426924" y="1334596"/>
            <a:chExt cx="2631545" cy="366972"/>
          </a:xfrm>
        </p:grpSpPr>
        <p:sp>
          <p:nvSpPr>
            <p:cNvPr id="83" name="Rechteck 24">
              <a:extLst>
                <a:ext uri="{FF2B5EF4-FFF2-40B4-BE49-F238E27FC236}">
                  <a16:creationId xmlns:a16="http://schemas.microsoft.com/office/drawing/2014/main" id="{5E12DB62-8E79-107E-44C9-7FE293B736A9}"/>
                </a:ext>
              </a:extLst>
            </p:cNvPr>
            <p:cNvSpPr/>
            <p:nvPr/>
          </p:nvSpPr>
          <p:spPr>
            <a:xfrm>
              <a:off x="9426924" y="1348751"/>
              <a:ext cx="2101309" cy="352817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4" name="Textfeld 20"/>
            <p:cNvSpPr txBox="1"/>
            <p:nvPr/>
          </p:nvSpPr>
          <p:spPr>
            <a:xfrm>
              <a:off x="9526507" y="1334596"/>
              <a:ext cx="2531962" cy="35280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200" b="1" i="1" dirty="0" err="1"/>
                <a:t>p</a:t>
              </a:r>
              <a:r>
                <a:rPr lang="de-DE" sz="1200" b="1" baseline="-25000" dirty="0" err="1"/>
                <a:t>InsVac</a:t>
              </a:r>
              <a:r>
                <a:rPr lang="de-DE" sz="1200" b="1" dirty="0"/>
                <a:t> </a:t>
              </a:r>
              <a:r>
                <a:rPr lang="de-DE" sz="1200" b="1" dirty="0" smtClean="0"/>
                <a:t>~ 6E-6 </a:t>
              </a:r>
              <a:r>
                <a:rPr lang="de-DE" sz="1200" b="1" dirty="0"/>
                <a:t>mbar </a:t>
              </a:r>
            </a:p>
          </p:txBody>
        </p:sp>
      </p:grpSp>
      <p:sp>
        <p:nvSpPr>
          <p:cNvPr id="85" name="Rectangle 11">
            <a:extLst>
              <a:ext uri="{FF2B5EF4-FFF2-40B4-BE49-F238E27FC236}">
                <a16:creationId xmlns:a16="http://schemas.microsoft.com/office/drawing/2014/main" id="{6D90FC70-428D-80AB-E51F-1D11260E3793}"/>
              </a:ext>
            </a:extLst>
          </p:cNvPr>
          <p:cNvSpPr/>
          <p:nvPr/>
        </p:nvSpPr>
        <p:spPr>
          <a:xfrm>
            <a:off x="404076" y="3301480"/>
            <a:ext cx="39492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b="1" dirty="0"/>
              <a:t>No problems </a:t>
            </a:r>
            <a:r>
              <a:rPr lang="en-US" sz="1200" b="1" dirty="0" smtClean="0"/>
              <a:t>observed </a:t>
            </a:r>
            <a:r>
              <a:rPr lang="en-US" sz="1200" b="1" dirty="0"/>
              <a:t>during the cold </a:t>
            </a:r>
            <a:r>
              <a:rPr lang="en-US" sz="1200" b="1" dirty="0" smtClean="0"/>
              <a:t>phase</a:t>
            </a:r>
          </a:p>
          <a:p>
            <a:pPr algn="ctr">
              <a:buClr>
                <a:srgbClr val="FFC000"/>
              </a:buClr>
            </a:pPr>
            <a:r>
              <a:rPr lang="en-US" sz="1200" b="1" dirty="0"/>
              <a:t> </a:t>
            </a:r>
            <a:r>
              <a:rPr lang="en-US" sz="1200" b="1" dirty="0" smtClean="0"/>
              <a:t>     in the insulation vacuum of the String cryostat </a:t>
            </a:r>
            <a:endParaRPr lang="en-US" sz="1200" b="1" dirty="0"/>
          </a:p>
        </p:txBody>
      </p:sp>
      <p:sp>
        <p:nvSpPr>
          <p:cNvPr id="86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2" y="428083"/>
            <a:ext cx="80616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 down 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600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C0B5256-93FE-4913-A02E-D6AD7B6BDA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45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2" y="428083"/>
            <a:ext cx="80616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vacuum / Temperatures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85464" y="1293156"/>
            <a:ext cx="11145619" cy="2170093"/>
            <a:chOff x="1523999" y="1143672"/>
            <a:chExt cx="9144002" cy="2420966"/>
          </a:xfrm>
        </p:grpSpPr>
        <p:pic>
          <p:nvPicPr>
            <p:cNvPr id="98" name="Grafik 97">
              <a:extLst>
                <a:ext uri="{FF2B5EF4-FFF2-40B4-BE49-F238E27FC236}">
                  <a16:creationId xmlns:a16="http://schemas.microsoft.com/office/drawing/2014/main" id="{1E6B45D2-8BBB-CA89-989F-DA9E6AF4AE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4000" y="1937048"/>
              <a:ext cx="9144000" cy="1627590"/>
            </a:xfrm>
            <a:prstGeom prst="rect">
              <a:avLst/>
            </a:prstGeom>
          </p:spPr>
        </p:pic>
        <p:sp>
          <p:nvSpPr>
            <p:cNvPr id="113" name="Textfeld 112">
              <a:extLst>
                <a:ext uri="{FF2B5EF4-FFF2-40B4-BE49-F238E27FC236}">
                  <a16:creationId xmlns:a16="http://schemas.microsoft.com/office/drawing/2014/main" id="{3E679E8B-D2C3-9F7A-EE75-AF5B81A70CAA}"/>
                </a:ext>
              </a:extLst>
            </p:cNvPr>
            <p:cNvSpPr txBox="1"/>
            <p:nvPr/>
          </p:nvSpPr>
          <p:spPr>
            <a:xfrm>
              <a:off x="2101405" y="2094481"/>
              <a:ext cx="402690" cy="283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CWT</a:t>
              </a:r>
            </a:p>
          </p:txBody>
        </p:sp>
        <p:cxnSp>
          <p:nvCxnSpPr>
            <p:cNvPr id="44" name="Gerade Verbindung mit Pfeil 43"/>
            <p:cNvCxnSpPr/>
            <p:nvPr/>
          </p:nvCxnSpPr>
          <p:spPr>
            <a:xfrm flipV="1">
              <a:off x="9567313" y="1392790"/>
              <a:ext cx="0" cy="216568"/>
            </a:xfrm>
            <a:prstGeom prst="straightConnector1">
              <a:avLst/>
            </a:prstGeom>
            <a:ln>
              <a:solidFill>
                <a:srgbClr val="66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hteck: abgerundete Ecken 6">
              <a:extLst>
                <a:ext uri="{FF2B5EF4-FFF2-40B4-BE49-F238E27FC236}">
                  <a16:creationId xmlns:a16="http://schemas.microsoft.com/office/drawing/2014/main" id="{9BA03C89-A5BD-B389-BC9C-E58B8FD3EB85}"/>
                </a:ext>
              </a:extLst>
            </p:cNvPr>
            <p:cNvSpPr/>
            <p:nvPr/>
          </p:nvSpPr>
          <p:spPr>
            <a:xfrm>
              <a:off x="2244356" y="2352355"/>
              <a:ext cx="8423645" cy="390747"/>
            </a:xfrm>
            <a:prstGeom prst="roundRect">
              <a:avLst/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00" name="Rechteck: abgerundete Ecken 7">
              <a:extLst>
                <a:ext uri="{FF2B5EF4-FFF2-40B4-BE49-F238E27FC236}">
                  <a16:creationId xmlns:a16="http://schemas.microsoft.com/office/drawing/2014/main" id="{A1668A55-FF4C-2B8A-54D3-814016C4E1E8}"/>
                </a:ext>
              </a:extLst>
            </p:cNvPr>
            <p:cNvSpPr/>
            <p:nvPr/>
          </p:nvSpPr>
          <p:spPr>
            <a:xfrm>
              <a:off x="3820634" y="2743102"/>
              <a:ext cx="446567" cy="390747"/>
            </a:xfrm>
            <a:prstGeom prst="round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01" name="Rechteck: abgerundete Ecken 8">
              <a:extLst>
                <a:ext uri="{FF2B5EF4-FFF2-40B4-BE49-F238E27FC236}">
                  <a16:creationId xmlns:a16="http://schemas.microsoft.com/office/drawing/2014/main" id="{066E656A-EE27-6FD3-3B83-C3EC4E86D70D}"/>
                </a:ext>
              </a:extLst>
            </p:cNvPr>
            <p:cNvSpPr/>
            <p:nvPr/>
          </p:nvSpPr>
          <p:spPr>
            <a:xfrm>
              <a:off x="1523999" y="2049327"/>
              <a:ext cx="637954" cy="1451345"/>
            </a:xfrm>
            <a:prstGeom prst="round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3AC6FE3D-4EB9-8D42-162D-09D27E57FF6A}"/>
                </a:ext>
              </a:extLst>
            </p:cNvPr>
            <p:cNvSpPr txBox="1"/>
            <p:nvPr/>
          </p:nvSpPr>
          <p:spPr>
            <a:xfrm>
              <a:off x="6578114" y="1947861"/>
              <a:ext cx="613110" cy="463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dipole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chamber</a:t>
              </a:r>
              <a:endParaRPr lang="de-DE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feld 102">
              <a:extLst>
                <a:ext uri="{FF2B5EF4-FFF2-40B4-BE49-F238E27FC236}">
                  <a16:creationId xmlns:a16="http://schemas.microsoft.com/office/drawing/2014/main" id="{1474DD1A-FD91-0543-8505-92DF45CE7DA3}"/>
                </a:ext>
              </a:extLst>
            </p:cNvPr>
            <p:cNvSpPr txBox="1"/>
            <p:nvPr/>
          </p:nvSpPr>
          <p:spPr>
            <a:xfrm>
              <a:off x="9167310" y="1953900"/>
              <a:ext cx="613110" cy="463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dipole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chamber</a:t>
              </a:r>
              <a:endParaRPr lang="de-DE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feld 103">
              <a:extLst>
                <a:ext uri="{FF2B5EF4-FFF2-40B4-BE49-F238E27FC236}">
                  <a16:creationId xmlns:a16="http://schemas.microsoft.com/office/drawing/2014/main" id="{0565313F-E9A7-6144-8E88-1113C28F3DF0}"/>
                </a:ext>
              </a:extLst>
            </p:cNvPr>
            <p:cNvSpPr txBox="1"/>
            <p:nvPr/>
          </p:nvSpPr>
          <p:spPr>
            <a:xfrm>
              <a:off x="5775226" y="1417559"/>
              <a:ext cx="1307496" cy="446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Cryogenic</a:t>
              </a:r>
              <a:r>
                <a:rPr lang="de-DE" sz="1000" b="1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b="1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 </a:t>
              </a:r>
            </a:p>
            <a:p>
              <a:pPr algn="ctr"/>
              <a:r>
                <a:rPr lang="de-DE" sz="1000" b="1" dirty="0" err="1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vacuum</a:t>
              </a:r>
              <a:r>
                <a:rPr lang="de-DE" sz="1000" b="1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b="1" dirty="0" err="1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</a:t>
              </a:r>
              <a:r>
                <a:rPr lang="de-DE" sz="1000" b="1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(~14m)</a:t>
              </a:r>
            </a:p>
          </p:txBody>
        </p:sp>
        <p:sp>
          <p:nvSpPr>
            <p:cNvPr id="105" name="Textfeld 104">
              <a:extLst>
                <a:ext uri="{FF2B5EF4-FFF2-40B4-BE49-F238E27FC236}">
                  <a16:creationId xmlns:a16="http://schemas.microsoft.com/office/drawing/2014/main" id="{7CEB125E-1B9C-FB3B-A586-A1D065457DAC}"/>
                </a:ext>
              </a:extLst>
            </p:cNvPr>
            <p:cNvSpPr txBox="1"/>
            <p:nvPr/>
          </p:nvSpPr>
          <p:spPr>
            <a:xfrm>
              <a:off x="4623024" y="1962364"/>
              <a:ext cx="781447" cy="463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quadrupole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chamber</a:t>
              </a:r>
              <a:endParaRPr lang="de-DE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feld 105">
              <a:extLst>
                <a:ext uri="{FF2B5EF4-FFF2-40B4-BE49-F238E27FC236}">
                  <a16:creationId xmlns:a16="http://schemas.microsoft.com/office/drawing/2014/main" id="{E6B9102C-1BDD-0A76-FB06-BBD204A0FA8E}"/>
                </a:ext>
              </a:extLst>
            </p:cNvPr>
            <p:cNvSpPr txBox="1"/>
            <p:nvPr/>
          </p:nvSpPr>
          <p:spPr>
            <a:xfrm>
              <a:off x="2910378" y="1959105"/>
              <a:ext cx="781447" cy="463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quadrupole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chamber</a:t>
              </a:r>
              <a:endParaRPr lang="de-DE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feld 106">
              <a:extLst>
                <a:ext uri="{FF2B5EF4-FFF2-40B4-BE49-F238E27FC236}">
                  <a16:creationId xmlns:a16="http://schemas.microsoft.com/office/drawing/2014/main" id="{00585142-91DD-7D9B-1525-4BBC8B5B2BB5}"/>
                </a:ext>
              </a:extLst>
            </p:cNvPr>
            <p:cNvSpPr txBox="1"/>
            <p:nvPr/>
          </p:nvSpPr>
          <p:spPr>
            <a:xfrm>
              <a:off x="3724415" y="1959939"/>
              <a:ext cx="852984" cy="463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cryo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collimator</a:t>
              </a:r>
              <a:endParaRPr lang="de-DE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feld 109">
              <a:extLst>
                <a:ext uri="{FF2B5EF4-FFF2-40B4-BE49-F238E27FC236}">
                  <a16:creationId xmlns:a16="http://schemas.microsoft.com/office/drawing/2014/main" id="{ABBF0BCE-289E-57DD-FB52-821EA7BB4B01}"/>
                </a:ext>
              </a:extLst>
            </p:cNvPr>
            <p:cNvSpPr txBox="1"/>
            <p:nvPr/>
          </p:nvSpPr>
          <p:spPr>
            <a:xfrm>
              <a:off x="7721282" y="1977136"/>
              <a:ext cx="856409" cy="463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cryosorption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pump</a:t>
              </a:r>
            </a:p>
          </p:txBody>
        </p:sp>
        <p:sp>
          <p:nvSpPr>
            <p:cNvPr id="111" name="Textfeld 110">
              <a:extLst>
                <a:ext uri="{FF2B5EF4-FFF2-40B4-BE49-F238E27FC236}">
                  <a16:creationId xmlns:a16="http://schemas.microsoft.com/office/drawing/2014/main" id="{F2BCA0B4-B792-392F-C232-2A5EF28378D2}"/>
                </a:ext>
              </a:extLst>
            </p:cNvPr>
            <p:cNvSpPr txBox="1"/>
            <p:nvPr/>
          </p:nvSpPr>
          <p:spPr>
            <a:xfrm>
              <a:off x="1530999" y="1143672"/>
              <a:ext cx="637954" cy="789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r>
                <a:rPr lang="de-DE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arm </a:t>
              </a:r>
              <a:r>
                <a:rPr lang="de-DE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 </a:t>
              </a:r>
              <a:r>
                <a:rPr lang="de-DE" sz="10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vacuum</a:t>
              </a:r>
              <a:r>
                <a:rPr lang="de-DE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</a:t>
              </a:r>
              <a:endParaRPr lang="de-DE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feld 111">
              <a:extLst>
                <a:ext uri="{FF2B5EF4-FFF2-40B4-BE49-F238E27FC236}">
                  <a16:creationId xmlns:a16="http://schemas.microsoft.com/office/drawing/2014/main" id="{EB41A88B-2228-E979-0507-D099D9A858C6}"/>
                </a:ext>
              </a:extLst>
            </p:cNvPr>
            <p:cNvSpPr txBox="1"/>
            <p:nvPr/>
          </p:nvSpPr>
          <p:spPr>
            <a:xfrm>
              <a:off x="2430130" y="2094481"/>
              <a:ext cx="397430" cy="283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BPM</a:t>
              </a:r>
            </a:p>
          </p:txBody>
        </p: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32DDE805-B2C3-08FA-B3F5-8ACBEF14636D}"/>
                </a:ext>
              </a:extLst>
            </p:cNvPr>
            <p:cNvSpPr txBox="1"/>
            <p:nvPr/>
          </p:nvSpPr>
          <p:spPr>
            <a:xfrm>
              <a:off x="4043917" y="2774998"/>
              <a:ext cx="959975" cy="463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R-CWT</a:t>
              </a:r>
            </a:p>
            <a:p>
              <a:pPr algn="ctr"/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+PSC</a:t>
              </a:r>
            </a:p>
          </p:txBody>
        </p:sp>
        <p:cxnSp>
          <p:nvCxnSpPr>
            <p:cNvPr id="7" name="Gerade Verbindung mit Pfeil 6"/>
            <p:cNvCxnSpPr/>
            <p:nvPr/>
          </p:nvCxnSpPr>
          <p:spPr>
            <a:xfrm flipH="1" flipV="1">
              <a:off x="2561687" y="2610755"/>
              <a:ext cx="1426" cy="132346"/>
            </a:xfrm>
            <a:prstGeom prst="straightConnector1">
              <a:avLst/>
            </a:prstGeom>
            <a:ln>
              <a:solidFill>
                <a:srgbClr val="66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/>
            <p:cNvCxnSpPr/>
            <p:nvPr/>
          </p:nvCxnSpPr>
          <p:spPr>
            <a:xfrm flipH="1" flipV="1">
              <a:off x="2954719" y="2606645"/>
              <a:ext cx="412" cy="136456"/>
            </a:xfrm>
            <a:prstGeom prst="straightConnector1">
              <a:avLst/>
            </a:prstGeom>
            <a:ln>
              <a:solidFill>
                <a:srgbClr val="66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/>
            <p:cNvCxnSpPr/>
            <p:nvPr/>
          </p:nvCxnSpPr>
          <p:spPr>
            <a:xfrm flipV="1">
              <a:off x="3724415" y="2596521"/>
              <a:ext cx="0" cy="146581"/>
            </a:xfrm>
            <a:prstGeom prst="straightConnector1">
              <a:avLst/>
            </a:prstGeom>
            <a:ln>
              <a:solidFill>
                <a:srgbClr val="66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 flipH="1" flipV="1">
              <a:off x="4204034" y="2638585"/>
              <a:ext cx="105388" cy="104516"/>
            </a:xfrm>
            <a:prstGeom prst="straightConnector1">
              <a:avLst/>
            </a:prstGeom>
            <a:ln>
              <a:solidFill>
                <a:srgbClr val="66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/>
            <p:cNvCxnSpPr/>
            <p:nvPr/>
          </p:nvCxnSpPr>
          <p:spPr>
            <a:xfrm flipV="1">
              <a:off x="4636295" y="2612661"/>
              <a:ext cx="2845" cy="130441"/>
            </a:xfrm>
            <a:prstGeom prst="straightConnector1">
              <a:avLst/>
            </a:prstGeom>
            <a:ln>
              <a:solidFill>
                <a:srgbClr val="66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mit Pfeil 33"/>
            <p:cNvCxnSpPr/>
            <p:nvPr/>
          </p:nvCxnSpPr>
          <p:spPr>
            <a:xfrm flipV="1">
              <a:off x="5463549" y="2608371"/>
              <a:ext cx="0" cy="134730"/>
            </a:xfrm>
            <a:prstGeom prst="straightConnector1">
              <a:avLst/>
            </a:prstGeom>
            <a:ln>
              <a:solidFill>
                <a:srgbClr val="66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mit Pfeil 34"/>
            <p:cNvCxnSpPr/>
            <p:nvPr/>
          </p:nvCxnSpPr>
          <p:spPr>
            <a:xfrm flipH="1">
              <a:off x="5698369" y="2324100"/>
              <a:ext cx="1881" cy="135230"/>
            </a:xfrm>
            <a:prstGeom prst="straightConnector1">
              <a:avLst/>
            </a:prstGeom>
            <a:ln>
              <a:solidFill>
                <a:srgbClr val="66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/>
          </p:nvCxnSpPr>
          <p:spPr>
            <a:xfrm flipH="1" flipV="1">
              <a:off x="7498018" y="2596521"/>
              <a:ext cx="538" cy="146581"/>
            </a:xfrm>
            <a:prstGeom prst="straightConnector1">
              <a:avLst/>
            </a:prstGeom>
            <a:ln>
              <a:solidFill>
                <a:srgbClr val="66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/>
          </p:nvCxnSpPr>
          <p:spPr>
            <a:xfrm flipH="1" flipV="1">
              <a:off x="8149485" y="2659819"/>
              <a:ext cx="1534" cy="142776"/>
            </a:xfrm>
            <a:prstGeom prst="straightConnector1">
              <a:avLst/>
            </a:prstGeom>
            <a:ln>
              <a:solidFill>
                <a:srgbClr val="66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/>
          </p:nvCxnSpPr>
          <p:spPr>
            <a:xfrm flipV="1">
              <a:off x="10208420" y="2586027"/>
              <a:ext cx="1621" cy="157074"/>
            </a:xfrm>
            <a:prstGeom prst="straightConnector1">
              <a:avLst/>
            </a:prstGeom>
            <a:ln>
              <a:solidFill>
                <a:srgbClr val="66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9600894" y="1333429"/>
              <a:ext cx="847898" cy="412029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900" b="1" dirty="0" err="1" smtClean="0">
                  <a:solidFill>
                    <a:srgbClr val="7030A0"/>
                  </a:solidFill>
                </a:rPr>
                <a:t>Temperature</a:t>
              </a:r>
              <a:endParaRPr lang="de-DE" sz="900" b="1" dirty="0" smtClean="0">
                <a:solidFill>
                  <a:srgbClr val="7030A0"/>
                </a:solidFill>
              </a:endParaRPr>
            </a:p>
            <a:p>
              <a:pPr algn="l"/>
              <a:r>
                <a:rPr lang="de-DE" sz="900" b="1" dirty="0" err="1" smtClean="0">
                  <a:solidFill>
                    <a:srgbClr val="7030A0"/>
                  </a:solidFill>
                </a:rPr>
                <a:t>sensor</a:t>
              </a:r>
              <a:endParaRPr lang="de-DE" sz="900" b="1" dirty="0" smtClean="0">
                <a:solidFill>
                  <a:srgbClr val="7030A0"/>
                </a:solidFill>
              </a:endParaRPr>
            </a:p>
          </p:txBody>
        </p:sp>
      </p:grpSp>
      <p:sp>
        <p:nvSpPr>
          <p:cNvPr id="128" name="Textfeld 127">
            <a:extLst>
              <a:ext uri="{FF2B5EF4-FFF2-40B4-BE49-F238E27FC236}">
                <a16:creationId xmlns:a16="http://schemas.microsoft.com/office/drawing/2014/main" id="{9D1983BE-4B22-7AB5-0A58-EC4FB8E857DC}"/>
              </a:ext>
            </a:extLst>
          </p:cNvPr>
          <p:cNvSpPr txBox="1"/>
          <p:nvPr/>
        </p:nvSpPr>
        <p:spPr>
          <a:xfrm>
            <a:off x="573983" y="1910275"/>
            <a:ext cx="88305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50" b="1" dirty="0" smtClean="0">
                <a:solidFill>
                  <a:srgbClr val="FF0000"/>
                </a:solidFill>
              </a:rPr>
              <a:t>(T </a:t>
            </a:r>
            <a:r>
              <a:rPr lang="de-DE" sz="1050" b="1" dirty="0">
                <a:solidFill>
                  <a:srgbClr val="FF0000"/>
                </a:solidFill>
              </a:rPr>
              <a:t>= </a:t>
            </a:r>
            <a:r>
              <a:rPr lang="de-DE" sz="1050" b="1" dirty="0" smtClean="0">
                <a:solidFill>
                  <a:srgbClr val="FF0000"/>
                </a:solidFill>
              </a:rPr>
              <a:t>293K) </a:t>
            </a:r>
            <a:endParaRPr lang="de-DE" sz="600" b="1" dirty="0">
              <a:solidFill>
                <a:srgbClr val="FF0000"/>
              </a:solidFill>
              <a:latin typeface="MS Shell Dlg 2" panose="020B060403050404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33913" y="3637534"/>
            <a:ext cx="4235322" cy="28425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9" name="Textfeld 5">
            <a:extLst>
              <a:ext uri="{FF2B5EF4-FFF2-40B4-BE49-F238E27FC236}">
                <a16:creationId xmlns:a16="http://schemas.microsoft.com/office/drawing/2014/main" id="{FF965A73-F5E3-680C-9776-7B0A47C8F74E}"/>
              </a:ext>
            </a:extLst>
          </p:cNvPr>
          <p:cNvSpPr txBox="1"/>
          <p:nvPr/>
        </p:nvSpPr>
        <p:spPr>
          <a:xfrm>
            <a:off x="758198" y="3805494"/>
            <a:ext cx="4007551" cy="261610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M</a:t>
            </a:r>
            <a:r>
              <a:rPr lang="en-US" sz="1400" dirty="0" smtClean="0"/>
              <a:t>agnet chambers </a:t>
            </a:r>
            <a:r>
              <a:rPr lang="en-US" sz="1400" dirty="0"/>
              <a:t>reached ultimate temperatures of around </a:t>
            </a:r>
            <a:r>
              <a:rPr lang="en-US" sz="1400" b="1" dirty="0"/>
              <a:t>5K 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1400" dirty="0"/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 err="1"/>
              <a:t>C</a:t>
            </a:r>
            <a:r>
              <a:rPr lang="en-US" sz="1400" dirty="0" err="1" smtClean="0"/>
              <a:t>ryo</a:t>
            </a:r>
            <a:r>
              <a:rPr lang="en-US" sz="1400" dirty="0" smtClean="0"/>
              <a:t>-collimator </a:t>
            </a:r>
            <a:r>
              <a:rPr lang="en-US" sz="1400" dirty="0"/>
              <a:t>temperature </a:t>
            </a:r>
            <a:r>
              <a:rPr lang="en-US" sz="1400" dirty="0" smtClean="0"/>
              <a:t>around </a:t>
            </a:r>
            <a:r>
              <a:rPr lang="en-US" sz="1400" b="1" dirty="0"/>
              <a:t>6K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1400" dirty="0"/>
          </a:p>
          <a:p>
            <a:pPr marL="285750" indent="-2857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T</a:t>
            </a:r>
            <a:r>
              <a:rPr lang="en-US" sz="1400" dirty="0" smtClean="0"/>
              <a:t>emperatures </a:t>
            </a:r>
            <a:r>
              <a:rPr lang="en-US" sz="1400" dirty="0"/>
              <a:t>in </a:t>
            </a:r>
            <a:r>
              <a:rPr lang="en-US" sz="1400"/>
              <a:t>the </a:t>
            </a:r>
            <a:r>
              <a:rPr lang="en-US" sz="1400" smtClean="0"/>
              <a:t>interconnection </a:t>
            </a:r>
            <a:r>
              <a:rPr lang="en-US" sz="1400" dirty="0"/>
              <a:t>areas </a:t>
            </a:r>
            <a:r>
              <a:rPr lang="en-US" sz="1400" dirty="0" smtClean="0"/>
              <a:t>significantly higher → </a:t>
            </a:r>
            <a:r>
              <a:rPr lang="en-US" sz="1400" b="1" dirty="0"/>
              <a:t>not actively </a:t>
            </a:r>
            <a:r>
              <a:rPr lang="en-US" sz="1400" b="1" dirty="0" smtClean="0"/>
              <a:t>cooled</a:t>
            </a:r>
          </a:p>
          <a:p>
            <a:pPr marL="742950" lvl="1" indent="-2857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The filaments of the extractor gauges directly flanged into the cold beam pipe caused a high heat load</a:t>
            </a:r>
          </a:p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400" b="1" dirty="0"/>
              <a:t> </a:t>
            </a:r>
            <a:r>
              <a:rPr lang="en-US" sz="1400" b="1" dirty="0" smtClean="0"/>
              <a:t>   </a:t>
            </a:r>
            <a:endParaRPr lang="de-DE" sz="1400" dirty="0"/>
          </a:p>
        </p:txBody>
      </p:sp>
      <p:sp>
        <p:nvSpPr>
          <p:cNvPr id="62" name="Right Arrow 61"/>
          <p:cNvSpPr/>
          <p:nvPr/>
        </p:nvSpPr>
        <p:spPr>
          <a:xfrm>
            <a:off x="1203568" y="5434117"/>
            <a:ext cx="346452" cy="185004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5674850" y="2876387"/>
            <a:ext cx="5597626" cy="3693914"/>
            <a:chOff x="4800026" y="2876387"/>
            <a:chExt cx="5597626" cy="3693914"/>
          </a:xfrm>
        </p:grpSpPr>
        <p:pic>
          <p:nvPicPr>
            <p:cNvPr id="64" name="Grafik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00027" y="2876387"/>
              <a:ext cx="5597625" cy="3693914"/>
            </a:xfrm>
            <a:prstGeom prst="rect">
              <a:avLst/>
            </a:prstGeom>
          </p:spPr>
        </p:pic>
        <p:sp>
          <p:nvSpPr>
            <p:cNvPr id="65" name="Geschweifte Klammer links 10">
              <a:extLst>
                <a:ext uri="{FF2B5EF4-FFF2-40B4-BE49-F238E27FC236}">
                  <a16:creationId xmlns:a16="http://schemas.microsoft.com/office/drawing/2014/main" id="{E2DA4ECC-40CB-6608-C3B4-A5BF59D19981}"/>
                </a:ext>
              </a:extLst>
            </p:cNvPr>
            <p:cNvSpPr/>
            <p:nvPr/>
          </p:nvSpPr>
          <p:spPr>
            <a:xfrm>
              <a:off x="6646940" y="5147310"/>
              <a:ext cx="154253" cy="286807"/>
            </a:xfrm>
            <a:prstGeom prst="leftBrace">
              <a:avLst>
                <a:gd name="adj1" fmla="val 33550"/>
                <a:gd name="adj2" fmla="val 51991"/>
              </a:avLst>
            </a:prstGeom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66" name="Gerader Verbinder 15">
              <a:extLst>
                <a:ext uri="{FF2B5EF4-FFF2-40B4-BE49-F238E27FC236}">
                  <a16:creationId xmlns:a16="http://schemas.microsoft.com/office/drawing/2014/main" id="{D3A8C415-077B-3407-96B4-9C3956BBD7CE}"/>
                </a:ext>
              </a:extLst>
            </p:cNvPr>
            <p:cNvCxnSpPr>
              <a:cxnSpLocks/>
            </p:cNvCxnSpPr>
            <p:nvPr/>
          </p:nvCxnSpPr>
          <p:spPr>
            <a:xfrm>
              <a:off x="4800026" y="3820655"/>
              <a:ext cx="953666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rader Verbinder 17">
              <a:extLst>
                <a:ext uri="{FF2B5EF4-FFF2-40B4-BE49-F238E27FC236}">
                  <a16:creationId xmlns:a16="http://schemas.microsoft.com/office/drawing/2014/main" id="{DF798E0A-32D9-79C3-9530-8C89FB19ED58}"/>
                </a:ext>
              </a:extLst>
            </p:cNvPr>
            <p:cNvCxnSpPr>
              <a:cxnSpLocks/>
            </p:cNvCxnSpPr>
            <p:nvPr/>
          </p:nvCxnSpPr>
          <p:spPr>
            <a:xfrm>
              <a:off x="5762045" y="3841134"/>
              <a:ext cx="884894" cy="1433082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sysDash"/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r Verbinder 22">
              <a:extLst>
                <a:ext uri="{FF2B5EF4-FFF2-40B4-BE49-F238E27FC236}">
                  <a16:creationId xmlns:a16="http://schemas.microsoft.com/office/drawing/2014/main" id="{0C367794-B52B-A632-EFEF-5CD5BA9EF81B}"/>
                </a:ext>
              </a:extLst>
            </p:cNvPr>
            <p:cNvCxnSpPr>
              <a:cxnSpLocks/>
            </p:cNvCxnSpPr>
            <p:nvPr/>
          </p:nvCxnSpPr>
          <p:spPr>
            <a:xfrm>
              <a:off x="4840394" y="5332728"/>
              <a:ext cx="994034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r Verbinder 23">
              <a:extLst>
                <a:ext uri="{FF2B5EF4-FFF2-40B4-BE49-F238E27FC236}">
                  <a16:creationId xmlns:a16="http://schemas.microsoft.com/office/drawing/2014/main" id="{0C6CACFC-82D4-30D6-5CAC-54FC801929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34428" y="4485624"/>
              <a:ext cx="1700188" cy="847105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sysDash"/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35">
              <a:extLst>
                <a:ext uri="{FF2B5EF4-FFF2-40B4-BE49-F238E27FC236}">
                  <a16:creationId xmlns:a16="http://schemas.microsoft.com/office/drawing/2014/main" id="{96011B97-5113-FDD8-3252-A59B332460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34428" y="4889032"/>
              <a:ext cx="1219870" cy="443696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sysDash"/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1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C0B5256-93FE-4913-A02E-D6AD7B6BDA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45" name="Text Box 29">
            <a:extLst>
              <a:ext uri="{FF2B5EF4-FFF2-40B4-BE49-F238E27FC236}">
                <a16:creationId xmlns:a16="http://schemas.microsoft.com/office/drawing/2014/main" id="{1A11339D-DF0C-5CF6-AAF6-894705C48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82" y="428083"/>
            <a:ext cx="80616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</a:t>
            </a:r>
            <a:r>
              <a:rPr lang="en-US" altLang="de-DE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altLang="de-DE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vacuum / Pressures </a:t>
            </a:r>
            <a:endParaRPr lang="en-US" altLang="de-DE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85464" y="1293156"/>
            <a:ext cx="11145619" cy="2170093"/>
            <a:chOff x="1523999" y="1143672"/>
            <a:chExt cx="9144002" cy="2420966"/>
          </a:xfrm>
        </p:grpSpPr>
        <p:pic>
          <p:nvPicPr>
            <p:cNvPr id="98" name="Grafik 97">
              <a:extLst>
                <a:ext uri="{FF2B5EF4-FFF2-40B4-BE49-F238E27FC236}">
                  <a16:creationId xmlns:a16="http://schemas.microsoft.com/office/drawing/2014/main" id="{1E6B45D2-8BBB-CA89-989F-DA9E6AF4AE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4000" y="1937048"/>
              <a:ext cx="9144000" cy="1627590"/>
            </a:xfrm>
            <a:prstGeom prst="rect">
              <a:avLst/>
            </a:prstGeom>
          </p:spPr>
        </p:pic>
        <p:sp>
          <p:nvSpPr>
            <p:cNvPr id="113" name="Textfeld 112">
              <a:extLst>
                <a:ext uri="{FF2B5EF4-FFF2-40B4-BE49-F238E27FC236}">
                  <a16:creationId xmlns:a16="http://schemas.microsoft.com/office/drawing/2014/main" id="{3E679E8B-D2C3-9F7A-EE75-AF5B81A70CAA}"/>
                </a:ext>
              </a:extLst>
            </p:cNvPr>
            <p:cNvSpPr txBox="1"/>
            <p:nvPr/>
          </p:nvSpPr>
          <p:spPr>
            <a:xfrm>
              <a:off x="2101405" y="2094481"/>
              <a:ext cx="402690" cy="283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CWT</a:t>
              </a:r>
            </a:p>
          </p:txBody>
        </p:sp>
        <p:sp>
          <p:nvSpPr>
            <p:cNvPr id="99" name="Rechteck: abgerundete Ecken 6">
              <a:extLst>
                <a:ext uri="{FF2B5EF4-FFF2-40B4-BE49-F238E27FC236}">
                  <a16:creationId xmlns:a16="http://schemas.microsoft.com/office/drawing/2014/main" id="{9BA03C89-A5BD-B389-BC9C-E58B8FD3EB85}"/>
                </a:ext>
              </a:extLst>
            </p:cNvPr>
            <p:cNvSpPr/>
            <p:nvPr/>
          </p:nvSpPr>
          <p:spPr>
            <a:xfrm>
              <a:off x="2244356" y="2352355"/>
              <a:ext cx="8423645" cy="390747"/>
            </a:xfrm>
            <a:prstGeom prst="roundRect">
              <a:avLst/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00" name="Rechteck: abgerundete Ecken 7">
              <a:extLst>
                <a:ext uri="{FF2B5EF4-FFF2-40B4-BE49-F238E27FC236}">
                  <a16:creationId xmlns:a16="http://schemas.microsoft.com/office/drawing/2014/main" id="{A1668A55-FF4C-2B8A-54D3-814016C4E1E8}"/>
                </a:ext>
              </a:extLst>
            </p:cNvPr>
            <p:cNvSpPr/>
            <p:nvPr/>
          </p:nvSpPr>
          <p:spPr>
            <a:xfrm>
              <a:off x="3820634" y="2743102"/>
              <a:ext cx="446567" cy="390747"/>
            </a:xfrm>
            <a:prstGeom prst="round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01" name="Rechteck: abgerundete Ecken 8">
              <a:extLst>
                <a:ext uri="{FF2B5EF4-FFF2-40B4-BE49-F238E27FC236}">
                  <a16:creationId xmlns:a16="http://schemas.microsoft.com/office/drawing/2014/main" id="{066E656A-EE27-6FD3-3B83-C3EC4E86D70D}"/>
                </a:ext>
              </a:extLst>
            </p:cNvPr>
            <p:cNvSpPr/>
            <p:nvPr/>
          </p:nvSpPr>
          <p:spPr>
            <a:xfrm>
              <a:off x="1523999" y="2049327"/>
              <a:ext cx="637954" cy="1451345"/>
            </a:xfrm>
            <a:prstGeom prst="round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3AC6FE3D-4EB9-8D42-162D-09D27E57FF6A}"/>
                </a:ext>
              </a:extLst>
            </p:cNvPr>
            <p:cNvSpPr txBox="1"/>
            <p:nvPr/>
          </p:nvSpPr>
          <p:spPr>
            <a:xfrm>
              <a:off x="6578114" y="1947861"/>
              <a:ext cx="613110" cy="463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dipole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chamber</a:t>
              </a:r>
              <a:endParaRPr lang="de-DE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feld 102">
              <a:extLst>
                <a:ext uri="{FF2B5EF4-FFF2-40B4-BE49-F238E27FC236}">
                  <a16:creationId xmlns:a16="http://schemas.microsoft.com/office/drawing/2014/main" id="{1474DD1A-FD91-0543-8505-92DF45CE7DA3}"/>
                </a:ext>
              </a:extLst>
            </p:cNvPr>
            <p:cNvSpPr txBox="1"/>
            <p:nvPr/>
          </p:nvSpPr>
          <p:spPr>
            <a:xfrm>
              <a:off x="9167310" y="1953900"/>
              <a:ext cx="613110" cy="463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dipole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chamber</a:t>
              </a:r>
              <a:endParaRPr lang="de-DE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feld 103">
              <a:extLst>
                <a:ext uri="{FF2B5EF4-FFF2-40B4-BE49-F238E27FC236}">
                  <a16:creationId xmlns:a16="http://schemas.microsoft.com/office/drawing/2014/main" id="{0565313F-E9A7-6144-8E88-1113C28F3DF0}"/>
                </a:ext>
              </a:extLst>
            </p:cNvPr>
            <p:cNvSpPr txBox="1"/>
            <p:nvPr/>
          </p:nvSpPr>
          <p:spPr>
            <a:xfrm>
              <a:off x="5775226" y="1417559"/>
              <a:ext cx="1307496" cy="446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Cryogenic</a:t>
              </a:r>
              <a:r>
                <a:rPr lang="de-DE" sz="1000" b="1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b="1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 </a:t>
              </a:r>
            </a:p>
            <a:p>
              <a:pPr algn="ctr"/>
              <a:r>
                <a:rPr lang="de-DE" sz="1000" b="1" dirty="0" err="1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vacuum</a:t>
              </a:r>
              <a:r>
                <a:rPr lang="de-DE" sz="1000" b="1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b="1" dirty="0" err="1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</a:t>
              </a:r>
              <a:r>
                <a:rPr lang="de-DE" sz="1000" b="1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(~14m)</a:t>
              </a:r>
            </a:p>
          </p:txBody>
        </p:sp>
        <p:sp>
          <p:nvSpPr>
            <p:cNvPr id="105" name="Textfeld 104">
              <a:extLst>
                <a:ext uri="{FF2B5EF4-FFF2-40B4-BE49-F238E27FC236}">
                  <a16:creationId xmlns:a16="http://schemas.microsoft.com/office/drawing/2014/main" id="{7CEB125E-1B9C-FB3B-A586-A1D065457DAC}"/>
                </a:ext>
              </a:extLst>
            </p:cNvPr>
            <p:cNvSpPr txBox="1"/>
            <p:nvPr/>
          </p:nvSpPr>
          <p:spPr>
            <a:xfrm>
              <a:off x="4623024" y="1962364"/>
              <a:ext cx="781447" cy="463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quadrupole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chamber</a:t>
              </a:r>
              <a:endParaRPr lang="de-DE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feld 105">
              <a:extLst>
                <a:ext uri="{FF2B5EF4-FFF2-40B4-BE49-F238E27FC236}">
                  <a16:creationId xmlns:a16="http://schemas.microsoft.com/office/drawing/2014/main" id="{E6B9102C-1BDD-0A76-FB06-BBD204A0FA8E}"/>
                </a:ext>
              </a:extLst>
            </p:cNvPr>
            <p:cNvSpPr txBox="1"/>
            <p:nvPr/>
          </p:nvSpPr>
          <p:spPr>
            <a:xfrm>
              <a:off x="2910378" y="1959105"/>
              <a:ext cx="781447" cy="463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quadrupole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chamber</a:t>
              </a:r>
              <a:endParaRPr lang="de-DE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feld 106">
              <a:extLst>
                <a:ext uri="{FF2B5EF4-FFF2-40B4-BE49-F238E27FC236}">
                  <a16:creationId xmlns:a16="http://schemas.microsoft.com/office/drawing/2014/main" id="{00585142-91DD-7D9B-1525-4BBC8B5B2BB5}"/>
                </a:ext>
              </a:extLst>
            </p:cNvPr>
            <p:cNvSpPr txBox="1"/>
            <p:nvPr/>
          </p:nvSpPr>
          <p:spPr>
            <a:xfrm>
              <a:off x="3724415" y="1959939"/>
              <a:ext cx="852984" cy="463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cryo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collimator</a:t>
              </a:r>
              <a:endParaRPr lang="de-DE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feld 109">
              <a:extLst>
                <a:ext uri="{FF2B5EF4-FFF2-40B4-BE49-F238E27FC236}">
                  <a16:creationId xmlns:a16="http://schemas.microsoft.com/office/drawing/2014/main" id="{ABBF0BCE-289E-57DD-FB52-821EA7BB4B01}"/>
                </a:ext>
              </a:extLst>
            </p:cNvPr>
            <p:cNvSpPr txBox="1"/>
            <p:nvPr/>
          </p:nvSpPr>
          <p:spPr>
            <a:xfrm>
              <a:off x="7721282" y="1977136"/>
              <a:ext cx="856409" cy="463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cryosorption</a:t>
              </a:r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pump</a:t>
              </a:r>
            </a:p>
          </p:txBody>
        </p:sp>
        <p:sp>
          <p:nvSpPr>
            <p:cNvPr id="111" name="Textfeld 110">
              <a:extLst>
                <a:ext uri="{FF2B5EF4-FFF2-40B4-BE49-F238E27FC236}">
                  <a16:creationId xmlns:a16="http://schemas.microsoft.com/office/drawing/2014/main" id="{F2BCA0B4-B792-392F-C232-2A5EF28378D2}"/>
                </a:ext>
              </a:extLst>
            </p:cNvPr>
            <p:cNvSpPr txBox="1"/>
            <p:nvPr/>
          </p:nvSpPr>
          <p:spPr>
            <a:xfrm>
              <a:off x="1530999" y="1143672"/>
              <a:ext cx="637954" cy="789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r>
                <a:rPr lang="de-DE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arm </a:t>
              </a:r>
              <a:r>
                <a:rPr lang="de-DE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 </a:t>
              </a:r>
              <a:r>
                <a:rPr lang="de-DE" sz="10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vacuum</a:t>
              </a:r>
              <a:r>
                <a:rPr lang="de-DE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</a:t>
              </a:r>
              <a:endParaRPr lang="de-DE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feld 111">
              <a:extLst>
                <a:ext uri="{FF2B5EF4-FFF2-40B4-BE49-F238E27FC236}">
                  <a16:creationId xmlns:a16="http://schemas.microsoft.com/office/drawing/2014/main" id="{EB41A88B-2228-E979-0507-D099D9A858C6}"/>
                </a:ext>
              </a:extLst>
            </p:cNvPr>
            <p:cNvSpPr txBox="1"/>
            <p:nvPr/>
          </p:nvSpPr>
          <p:spPr>
            <a:xfrm>
              <a:off x="2430130" y="2094481"/>
              <a:ext cx="397430" cy="283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BPM</a:t>
              </a:r>
            </a:p>
          </p:txBody>
        </p: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32DDE805-B2C3-08FA-B3F5-8ACBEF14636D}"/>
                </a:ext>
              </a:extLst>
            </p:cNvPr>
            <p:cNvSpPr txBox="1"/>
            <p:nvPr/>
          </p:nvSpPr>
          <p:spPr>
            <a:xfrm>
              <a:off x="4043917" y="2774998"/>
              <a:ext cx="959975" cy="463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R-CWT</a:t>
              </a:r>
            </a:p>
            <a:p>
              <a:pPr algn="ctr"/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+PSC</a:t>
              </a:r>
            </a:p>
          </p:txBody>
        </p:sp>
      </p:grpSp>
      <p:sp>
        <p:nvSpPr>
          <p:cNvPr id="128" name="Textfeld 127">
            <a:extLst>
              <a:ext uri="{FF2B5EF4-FFF2-40B4-BE49-F238E27FC236}">
                <a16:creationId xmlns:a16="http://schemas.microsoft.com/office/drawing/2014/main" id="{9D1983BE-4B22-7AB5-0A58-EC4FB8E857DC}"/>
              </a:ext>
            </a:extLst>
          </p:cNvPr>
          <p:cNvSpPr txBox="1"/>
          <p:nvPr/>
        </p:nvSpPr>
        <p:spPr>
          <a:xfrm>
            <a:off x="573983" y="1910275"/>
            <a:ext cx="88305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50" b="1" dirty="0" smtClean="0">
                <a:solidFill>
                  <a:srgbClr val="FF0000"/>
                </a:solidFill>
              </a:rPr>
              <a:t>T </a:t>
            </a:r>
            <a:r>
              <a:rPr lang="de-DE" sz="1050" b="1" dirty="0">
                <a:solidFill>
                  <a:srgbClr val="FF0000"/>
                </a:solidFill>
              </a:rPr>
              <a:t>= </a:t>
            </a:r>
            <a:r>
              <a:rPr lang="de-DE" sz="1050" b="1" dirty="0" smtClean="0">
                <a:solidFill>
                  <a:srgbClr val="FF0000"/>
                </a:solidFill>
              </a:rPr>
              <a:t>293K)</a:t>
            </a:r>
            <a:endParaRPr lang="de-DE" sz="600" b="1" dirty="0">
              <a:solidFill>
                <a:srgbClr val="FF0000"/>
              </a:solidFill>
              <a:latin typeface="MS Shell Dlg 2" panose="020B060403050404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813310" y="2712726"/>
            <a:ext cx="4315843" cy="3839918"/>
            <a:chOff x="1511156" y="2712726"/>
            <a:chExt cx="4250736" cy="3749727"/>
          </a:xfrm>
        </p:grpSpPr>
        <p:sp>
          <p:nvSpPr>
            <p:cNvPr id="54" name="Textfeld 47">
              <a:extLst>
                <a:ext uri="{FF2B5EF4-FFF2-40B4-BE49-F238E27FC236}">
                  <a16:creationId xmlns:a16="http://schemas.microsoft.com/office/drawing/2014/main" id="{999712D7-4844-D5FD-FEA4-50C57BAFEC6B}"/>
                </a:ext>
              </a:extLst>
            </p:cNvPr>
            <p:cNvSpPr txBox="1"/>
            <p:nvPr/>
          </p:nvSpPr>
          <p:spPr>
            <a:xfrm>
              <a:off x="3809693" y="3061352"/>
              <a:ext cx="6639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200" b="1" baseline="-25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warm_1</a:t>
              </a:r>
            </a:p>
          </p:txBody>
        </p:sp>
        <p:sp>
          <p:nvSpPr>
            <p:cNvPr id="55" name="Textfeld 48">
              <a:extLst>
                <a:ext uri="{FF2B5EF4-FFF2-40B4-BE49-F238E27FC236}">
                  <a16:creationId xmlns:a16="http://schemas.microsoft.com/office/drawing/2014/main" id="{44BB6BE6-2F69-2D97-A05A-72EED48B5090}"/>
                </a:ext>
              </a:extLst>
            </p:cNvPr>
            <p:cNvSpPr txBox="1"/>
            <p:nvPr/>
          </p:nvSpPr>
          <p:spPr>
            <a:xfrm>
              <a:off x="2154581" y="2712726"/>
              <a:ext cx="6639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i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200" b="1" baseline="-250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warm_2</a:t>
              </a:r>
            </a:p>
          </p:txBody>
        </p:sp>
        <p:cxnSp>
          <p:nvCxnSpPr>
            <p:cNvPr id="56" name="Gerader Verbinder 50">
              <a:extLst>
                <a:ext uri="{FF2B5EF4-FFF2-40B4-BE49-F238E27FC236}">
                  <a16:creationId xmlns:a16="http://schemas.microsoft.com/office/drawing/2014/main" id="{9DB2A2D8-47AD-4022-5904-7AEF4B645909}"/>
                </a:ext>
              </a:extLst>
            </p:cNvPr>
            <p:cNvCxnSpPr/>
            <p:nvPr/>
          </p:nvCxnSpPr>
          <p:spPr>
            <a:xfrm>
              <a:off x="2447141" y="2971207"/>
              <a:ext cx="658399" cy="403779"/>
            </a:xfrm>
            <a:prstGeom prst="line">
              <a:avLst/>
            </a:prstGeom>
            <a:ln>
              <a:solidFill>
                <a:srgbClr val="FDBB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r Verbinder 51">
              <a:extLst>
                <a:ext uri="{FF2B5EF4-FFF2-40B4-BE49-F238E27FC236}">
                  <a16:creationId xmlns:a16="http://schemas.microsoft.com/office/drawing/2014/main" id="{7CDF9F8A-93C5-411B-39FC-A5E188EB5C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9490" y="3206685"/>
              <a:ext cx="382970" cy="16830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0" name="Grafik 16">
              <a:extLst>
                <a:ext uri="{FF2B5EF4-FFF2-40B4-BE49-F238E27FC236}">
                  <a16:creationId xmlns:a16="http://schemas.microsoft.com/office/drawing/2014/main" id="{2B8F075A-1C2A-01AB-03CA-5BFCF44E6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11156" y="3631814"/>
              <a:ext cx="4250736" cy="2830639"/>
            </a:xfrm>
            <a:prstGeom prst="rect">
              <a:avLst/>
            </a:prstGeom>
          </p:spPr>
        </p:pic>
        <p:sp>
          <p:nvSpPr>
            <p:cNvPr id="61" name="Rechteck: abgerundete Ecken 34">
              <a:extLst>
                <a:ext uri="{FF2B5EF4-FFF2-40B4-BE49-F238E27FC236}">
                  <a16:creationId xmlns:a16="http://schemas.microsoft.com/office/drawing/2014/main" id="{4B0F69F7-46B8-098B-7C96-4CDD98742BA0}"/>
                </a:ext>
              </a:extLst>
            </p:cNvPr>
            <p:cNvSpPr/>
            <p:nvPr/>
          </p:nvSpPr>
          <p:spPr>
            <a:xfrm>
              <a:off x="2189043" y="3408324"/>
              <a:ext cx="3097542" cy="220704"/>
            </a:xfrm>
            <a:prstGeom prst="round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 dirty="0"/>
            </a:p>
          </p:txBody>
        </p:sp>
      </p:grpSp>
      <p:sp>
        <p:nvSpPr>
          <p:cNvPr id="71" name="Ellipse 53"/>
          <p:cNvSpPr/>
          <p:nvPr/>
        </p:nvSpPr>
        <p:spPr>
          <a:xfrm>
            <a:off x="873419" y="2513722"/>
            <a:ext cx="101672" cy="102743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2" name="Ellipse 52"/>
          <p:cNvSpPr/>
          <p:nvPr/>
        </p:nvSpPr>
        <p:spPr>
          <a:xfrm>
            <a:off x="3617158" y="2769867"/>
            <a:ext cx="101672" cy="10274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4" name="Textfeld 39">
            <a:extLst>
              <a:ext uri="{FF2B5EF4-FFF2-40B4-BE49-F238E27FC236}">
                <a16:creationId xmlns:a16="http://schemas.microsoft.com/office/drawing/2014/main" id="{2A805B29-B4E8-1A5D-E272-4E852BC4710B}"/>
              </a:ext>
            </a:extLst>
          </p:cNvPr>
          <p:cNvSpPr txBox="1"/>
          <p:nvPr/>
        </p:nvSpPr>
        <p:spPr>
          <a:xfrm>
            <a:off x="1434690" y="3396589"/>
            <a:ext cx="3227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err="1">
                <a:solidFill>
                  <a:srgbClr val="FF0000"/>
                </a:solidFill>
                <a:cs typeface="Arial" panose="020B0604020202020204" pitchFamily="34" charset="0"/>
              </a:rPr>
              <a:t>low</a:t>
            </a:r>
            <a:r>
              <a:rPr lang="de-DE" sz="1000" b="1" dirty="0">
                <a:solidFill>
                  <a:srgbClr val="FF0000"/>
                </a:solidFill>
                <a:cs typeface="Arial" panose="020B0604020202020204" pitchFamily="34" charset="0"/>
              </a:rPr>
              <a:t> UHV </a:t>
            </a:r>
            <a:r>
              <a:rPr lang="de-DE" sz="1000" b="1" dirty="0" err="1">
                <a:solidFill>
                  <a:srgbClr val="FF0000"/>
                </a:solidFill>
                <a:cs typeface="Arial" panose="020B0604020202020204" pitchFamily="34" charset="0"/>
              </a:rPr>
              <a:t>pressures</a:t>
            </a:r>
            <a:r>
              <a:rPr lang="de-DE" sz="1000" b="1" dirty="0">
                <a:solidFill>
                  <a:srgbClr val="FF0000"/>
                </a:solidFill>
                <a:cs typeface="Arial" panose="020B0604020202020204" pitchFamily="34" charset="0"/>
              </a:rPr>
              <a:t> in warm beam </a:t>
            </a:r>
            <a:r>
              <a:rPr lang="de-DE" sz="1000" b="1" dirty="0" err="1">
                <a:solidFill>
                  <a:srgbClr val="FF0000"/>
                </a:solidFill>
                <a:cs typeface="Arial" panose="020B0604020202020204" pitchFamily="34" charset="0"/>
              </a:rPr>
              <a:t>vacuum</a:t>
            </a:r>
            <a:r>
              <a:rPr lang="de-DE" sz="1000" b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de-DE" sz="1000" b="1" dirty="0" err="1">
                <a:solidFill>
                  <a:srgbClr val="FF0000"/>
                </a:solidFill>
                <a:cs typeface="Arial" panose="020B0604020202020204" pitchFamily="34" charset="0"/>
              </a:rPr>
              <a:t>system</a:t>
            </a:r>
            <a:endParaRPr lang="de-DE" sz="10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pic>
        <p:nvPicPr>
          <p:cNvPr id="75" name="Grafik 5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5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08" t="5691" r="20174" b="6001"/>
          <a:stretch/>
        </p:blipFill>
        <p:spPr>
          <a:xfrm rot="5400000">
            <a:off x="8232362" y="1396550"/>
            <a:ext cx="780268" cy="511210"/>
          </a:xfrm>
          <a:prstGeom prst="rect">
            <a:avLst/>
          </a:prstGeom>
        </p:spPr>
      </p:pic>
      <p:grpSp>
        <p:nvGrpSpPr>
          <p:cNvPr id="77" name="Group 76"/>
          <p:cNvGrpSpPr/>
          <p:nvPr/>
        </p:nvGrpSpPr>
        <p:grpSpPr>
          <a:xfrm>
            <a:off x="5491810" y="2718225"/>
            <a:ext cx="6239271" cy="3836472"/>
            <a:chOff x="5188121" y="2662807"/>
            <a:chExt cx="6126271" cy="3799647"/>
          </a:xfrm>
        </p:grpSpPr>
        <p:sp>
          <p:nvSpPr>
            <p:cNvPr id="78" name="Textfeld 40">
              <a:extLst>
                <a:ext uri="{FF2B5EF4-FFF2-40B4-BE49-F238E27FC236}">
                  <a16:creationId xmlns:a16="http://schemas.microsoft.com/office/drawing/2014/main" id="{8BEA848B-10BD-7973-C702-24BF47AD5F3A}"/>
                </a:ext>
              </a:extLst>
            </p:cNvPr>
            <p:cNvSpPr txBox="1"/>
            <p:nvPr/>
          </p:nvSpPr>
          <p:spPr>
            <a:xfrm>
              <a:off x="6523180" y="3382810"/>
              <a:ext cx="32399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>
                  <a:solidFill>
                    <a:srgbClr val="0000FF"/>
                  </a:solidFill>
                </a:rPr>
                <a:t>XHV </a:t>
              </a:r>
              <a:r>
                <a:rPr lang="de-DE" sz="1000" b="1" dirty="0" err="1">
                  <a:solidFill>
                    <a:srgbClr val="0000FF"/>
                  </a:solidFill>
                </a:rPr>
                <a:t>pressures</a:t>
              </a:r>
              <a:r>
                <a:rPr lang="de-DE" sz="1000" b="1" dirty="0">
                  <a:solidFill>
                    <a:srgbClr val="0000FF"/>
                  </a:solidFill>
                </a:rPr>
                <a:t> in </a:t>
              </a:r>
              <a:r>
                <a:rPr lang="de-DE" sz="1000" b="1" dirty="0" err="1">
                  <a:solidFill>
                    <a:srgbClr val="0000FF"/>
                  </a:solidFill>
                </a:rPr>
                <a:t>cryogenic</a:t>
              </a:r>
              <a:r>
                <a:rPr lang="de-DE" sz="1000" b="1" dirty="0">
                  <a:solidFill>
                    <a:srgbClr val="0000FF"/>
                  </a:solidFill>
                </a:rPr>
                <a:t> beam </a:t>
              </a:r>
              <a:r>
                <a:rPr lang="de-DE" sz="1000" b="1" dirty="0" err="1">
                  <a:solidFill>
                    <a:srgbClr val="0000FF"/>
                  </a:solidFill>
                </a:rPr>
                <a:t>vacuum</a:t>
              </a:r>
              <a:r>
                <a:rPr lang="de-DE" sz="1000" b="1" dirty="0">
                  <a:solidFill>
                    <a:srgbClr val="0000FF"/>
                  </a:solidFill>
                </a:rPr>
                <a:t> </a:t>
              </a:r>
              <a:r>
                <a:rPr lang="de-DE" sz="1000" b="1" dirty="0" err="1">
                  <a:solidFill>
                    <a:srgbClr val="0000FF"/>
                  </a:solidFill>
                </a:rPr>
                <a:t>system</a:t>
              </a:r>
              <a:endParaRPr lang="de-DE" sz="1000" b="1" dirty="0">
                <a:solidFill>
                  <a:srgbClr val="0000FF"/>
                </a:solidFill>
              </a:endParaRPr>
            </a:p>
          </p:txBody>
        </p:sp>
        <p:sp>
          <p:nvSpPr>
            <p:cNvPr id="79" name="Textfeld 44">
              <a:extLst>
                <a:ext uri="{FF2B5EF4-FFF2-40B4-BE49-F238E27FC236}">
                  <a16:creationId xmlns:a16="http://schemas.microsoft.com/office/drawing/2014/main" id="{56873913-7B87-DC6C-6FA3-CE375B983778}"/>
                </a:ext>
              </a:extLst>
            </p:cNvPr>
            <p:cNvSpPr txBox="1"/>
            <p:nvPr/>
          </p:nvSpPr>
          <p:spPr>
            <a:xfrm>
              <a:off x="10617832" y="2695328"/>
              <a:ext cx="601572" cy="274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i="1" dirty="0">
                  <a:solidFill>
                    <a:srgbClr val="FF99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200" b="1" baseline="-25000" dirty="0">
                  <a:solidFill>
                    <a:srgbClr val="FF99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cryo_3</a:t>
              </a:r>
            </a:p>
          </p:txBody>
        </p:sp>
        <p:sp>
          <p:nvSpPr>
            <p:cNvPr id="80" name="Textfeld 46">
              <a:extLst>
                <a:ext uri="{FF2B5EF4-FFF2-40B4-BE49-F238E27FC236}">
                  <a16:creationId xmlns:a16="http://schemas.microsoft.com/office/drawing/2014/main" id="{340CF027-4406-4675-5374-E723A23ABE30}"/>
                </a:ext>
              </a:extLst>
            </p:cNvPr>
            <p:cNvSpPr txBox="1"/>
            <p:nvPr/>
          </p:nvSpPr>
          <p:spPr>
            <a:xfrm>
              <a:off x="5188121" y="2662807"/>
              <a:ext cx="601572" cy="274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200" b="1" baseline="-250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cryo_1</a:t>
              </a:r>
            </a:p>
          </p:txBody>
        </p:sp>
        <p:cxnSp>
          <p:nvCxnSpPr>
            <p:cNvPr id="81" name="Gerader Verbinder 57">
              <a:extLst>
                <a:ext uri="{FF2B5EF4-FFF2-40B4-BE49-F238E27FC236}">
                  <a16:creationId xmlns:a16="http://schemas.microsoft.com/office/drawing/2014/main" id="{5EEC4617-3128-86EF-58FC-05D9DDE62F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22727" y="2924630"/>
              <a:ext cx="1" cy="422255"/>
            </a:xfrm>
            <a:prstGeom prst="line">
              <a:avLst/>
            </a:prstGeom>
            <a:ln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r Verbinder 59">
              <a:extLst>
                <a:ext uri="{FF2B5EF4-FFF2-40B4-BE49-F238E27FC236}">
                  <a16:creationId xmlns:a16="http://schemas.microsoft.com/office/drawing/2014/main" id="{72963307-ADDD-7C17-BC5D-2D7FDB5B8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07760" y="2949244"/>
              <a:ext cx="1350788" cy="405573"/>
            </a:xfrm>
            <a:prstGeom prst="line">
              <a:avLst/>
            </a:prstGeom>
            <a:ln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r Verbinder 61">
              <a:extLst>
                <a:ext uri="{FF2B5EF4-FFF2-40B4-BE49-F238E27FC236}">
                  <a16:creationId xmlns:a16="http://schemas.microsoft.com/office/drawing/2014/main" id="{9D376CA0-EEEE-C0E4-7AF7-36B74862B5B9}"/>
                </a:ext>
              </a:extLst>
            </p:cNvPr>
            <p:cNvCxnSpPr>
              <a:cxnSpLocks/>
            </p:cNvCxnSpPr>
            <p:nvPr/>
          </p:nvCxnSpPr>
          <p:spPr>
            <a:xfrm>
              <a:off x="5741861" y="2924630"/>
              <a:ext cx="952868" cy="422256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4" name="Grafik 5">
              <a:extLst>
                <a:ext uri="{FF2B5EF4-FFF2-40B4-BE49-F238E27FC236}">
                  <a16:creationId xmlns:a16="http://schemas.microsoft.com/office/drawing/2014/main" id="{D6E27D14-8AB5-388F-A42B-7D25FF151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19816" y="3628179"/>
              <a:ext cx="4146307" cy="2834275"/>
            </a:xfrm>
            <a:prstGeom prst="rect">
              <a:avLst/>
            </a:prstGeom>
          </p:spPr>
        </p:pic>
        <p:sp>
          <p:nvSpPr>
            <p:cNvPr id="85" name="Textfeld 25">
              <a:extLst>
                <a:ext uri="{FF2B5EF4-FFF2-40B4-BE49-F238E27FC236}">
                  <a16:creationId xmlns:a16="http://schemas.microsoft.com/office/drawing/2014/main" id="{6C459C25-05A9-89E1-A222-DCC422E58DFA}"/>
                </a:ext>
              </a:extLst>
            </p:cNvPr>
            <p:cNvSpPr txBox="1"/>
            <p:nvPr/>
          </p:nvSpPr>
          <p:spPr>
            <a:xfrm>
              <a:off x="10125897" y="5153502"/>
              <a:ext cx="1188495" cy="1188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srgbClr val="0000FF"/>
                  </a:solidFill>
                </a:rPr>
                <a:t>gas type and </a:t>
              </a:r>
              <a:r>
                <a:rPr lang="de-DE" sz="1200" dirty="0" err="1">
                  <a:solidFill>
                    <a:srgbClr val="0000FF"/>
                  </a:solidFill>
                </a:rPr>
                <a:t>temperature-corrected</a:t>
              </a:r>
              <a:r>
                <a:rPr lang="de-DE" sz="1200" dirty="0">
                  <a:solidFill>
                    <a:srgbClr val="0000FF"/>
                  </a:solidFill>
                </a:rPr>
                <a:t> real </a:t>
              </a:r>
              <a:r>
                <a:rPr lang="de-DE" sz="1200" dirty="0" err="1">
                  <a:solidFill>
                    <a:srgbClr val="0000FF"/>
                  </a:solidFill>
                </a:rPr>
                <a:t>pressure</a:t>
              </a:r>
              <a:r>
                <a:rPr lang="de-DE" sz="1200" dirty="0">
                  <a:solidFill>
                    <a:srgbClr val="0000FF"/>
                  </a:solidFill>
                </a:rPr>
                <a:t> </a:t>
              </a:r>
            </a:p>
            <a:p>
              <a:r>
                <a:rPr lang="de-DE" sz="1200" b="1" i="1" dirty="0" err="1">
                  <a:solidFill>
                    <a:srgbClr val="0000FF"/>
                  </a:solidFill>
                </a:rPr>
                <a:t>p</a:t>
              </a:r>
              <a:r>
                <a:rPr lang="de-DE" sz="1200" b="1" baseline="-25000" dirty="0" err="1">
                  <a:solidFill>
                    <a:srgbClr val="0000FF"/>
                  </a:solidFill>
                </a:rPr>
                <a:t>cryo</a:t>
              </a:r>
              <a:r>
                <a:rPr lang="de-DE" sz="1200" b="1" dirty="0">
                  <a:solidFill>
                    <a:srgbClr val="0000FF"/>
                  </a:solidFill>
                </a:rPr>
                <a:t>≈ 5E-13 mbar </a:t>
              </a:r>
              <a:r>
                <a:rPr lang="de-DE" sz="1200" b="1" dirty="0" err="1">
                  <a:solidFill>
                    <a:srgbClr val="0000FF"/>
                  </a:solidFill>
                </a:rPr>
                <a:t>or</a:t>
              </a:r>
              <a:r>
                <a:rPr lang="de-DE" sz="1200" b="1" dirty="0">
                  <a:solidFill>
                    <a:srgbClr val="0000FF"/>
                  </a:solidFill>
                </a:rPr>
                <a:t> </a:t>
              </a:r>
              <a:r>
                <a:rPr lang="de-DE" sz="1200" b="1" dirty="0" err="1" smtClean="0">
                  <a:solidFill>
                    <a:srgbClr val="0000FF"/>
                  </a:solidFill>
                </a:rPr>
                <a:t>lower</a:t>
              </a:r>
              <a:endParaRPr lang="de-DE" sz="12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86" name="Gerade Verbindung mit Pfeil 29">
              <a:extLst>
                <a:ext uri="{FF2B5EF4-FFF2-40B4-BE49-F238E27FC236}">
                  <a16:creationId xmlns:a16="http://schemas.microsoft.com/office/drawing/2014/main" id="{28CBBCBE-1626-430B-438B-551759AC6206}"/>
                </a:ext>
              </a:extLst>
            </p:cNvPr>
            <p:cNvCxnSpPr/>
            <p:nvPr/>
          </p:nvCxnSpPr>
          <p:spPr>
            <a:xfrm flipH="1">
              <a:off x="9836959" y="5597118"/>
              <a:ext cx="27910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hteck: abgerundete Ecken 35">
              <a:extLst>
                <a:ext uri="{FF2B5EF4-FFF2-40B4-BE49-F238E27FC236}">
                  <a16:creationId xmlns:a16="http://schemas.microsoft.com/office/drawing/2014/main" id="{B0FEFF7D-0AF9-367E-6106-B47042F1B48A}"/>
                </a:ext>
              </a:extLst>
            </p:cNvPr>
            <p:cNvSpPr/>
            <p:nvPr/>
          </p:nvSpPr>
          <p:spPr>
            <a:xfrm>
              <a:off x="6517075" y="3395142"/>
              <a:ext cx="3225523" cy="220704"/>
            </a:xfrm>
            <a:prstGeom prst="roundRect">
              <a:avLst/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dirty="0"/>
            </a:p>
          </p:txBody>
        </p:sp>
      </p:grpSp>
      <p:sp>
        <p:nvSpPr>
          <p:cNvPr id="88" name="Ellipse 42"/>
          <p:cNvSpPr/>
          <p:nvPr/>
        </p:nvSpPr>
        <p:spPr>
          <a:xfrm>
            <a:off x="5617666" y="2593465"/>
            <a:ext cx="101672" cy="102743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89" name="Ellipse 43"/>
          <p:cNvSpPr/>
          <p:nvPr/>
        </p:nvSpPr>
        <p:spPr>
          <a:xfrm>
            <a:off x="8598631" y="2650862"/>
            <a:ext cx="101672" cy="102743"/>
          </a:xfrm>
          <a:prstGeom prst="ellipse">
            <a:avLst/>
          </a:prstGeom>
          <a:solidFill>
            <a:srgbClr val="00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90" name="Ellipse 49"/>
          <p:cNvSpPr/>
          <p:nvPr/>
        </p:nvSpPr>
        <p:spPr>
          <a:xfrm>
            <a:off x="11469033" y="2632202"/>
            <a:ext cx="101672" cy="102743"/>
          </a:xfrm>
          <a:prstGeom prst="ellipse">
            <a:avLst/>
          </a:prstGeom>
          <a:solidFill>
            <a:srgbClr val="FF99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91" name="Textfeld 45">
            <a:extLst>
              <a:ext uri="{FF2B5EF4-FFF2-40B4-BE49-F238E27FC236}">
                <a16:creationId xmlns:a16="http://schemas.microsoft.com/office/drawing/2014/main" id="{3B9D4397-2023-00CE-912D-64BF68072C0D}"/>
              </a:ext>
            </a:extLst>
          </p:cNvPr>
          <p:cNvSpPr txBox="1"/>
          <p:nvPr/>
        </p:nvSpPr>
        <p:spPr>
          <a:xfrm>
            <a:off x="8356972" y="2731608"/>
            <a:ext cx="612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200" b="1" baseline="-25000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cryo_2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048239" y="1227481"/>
            <a:ext cx="2783790" cy="8148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6" name="Textfeld 3"/>
          <p:cNvSpPr txBox="1"/>
          <p:nvPr/>
        </p:nvSpPr>
        <p:spPr>
          <a:xfrm>
            <a:off x="9029282" y="1262021"/>
            <a:ext cx="2782811" cy="76944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en-US" sz="1100" b="1" dirty="0"/>
              <a:t>Pressure measurement along the cryogenic beam line with 3 extractor gauges flanged directly </a:t>
            </a:r>
            <a:r>
              <a:rPr lang="en-US" sz="1100" b="1" dirty="0" smtClean="0"/>
              <a:t>to </a:t>
            </a:r>
            <a:r>
              <a:rPr lang="en-US" sz="1100" b="1" dirty="0"/>
              <a:t>the cold beam pipe </a:t>
            </a:r>
            <a:r>
              <a:rPr lang="en-US" sz="1100" b="1" dirty="0" smtClean="0"/>
              <a:t>at </a:t>
            </a:r>
            <a:r>
              <a:rPr lang="en-US" sz="1100" b="1" dirty="0"/>
              <a:t>the interconnection areas </a:t>
            </a:r>
            <a:endParaRPr lang="de-DE" sz="1100" b="1" dirty="0"/>
          </a:p>
        </p:txBody>
      </p:sp>
      <p:sp>
        <p:nvSpPr>
          <p:cNvPr id="93" name="Textfeld 1">
            <a:extLst>
              <a:ext uri="{FF2B5EF4-FFF2-40B4-BE49-F238E27FC236}">
                <a16:creationId xmlns:a16="http://schemas.microsoft.com/office/drawing/2014/main" id="{E49FB8F2-8BA6-E8D3-F042-C4AA1D3592CC}"/>
              </a:ext>
            </a:extLst>
          </p:cNvPr>
          <p:cNvSpPr txBox="1"/>
          <p:nvPr/>
        </p:nvSpPr>
        <p:spPr>
          <a:xfrm>
            <a:off x="6791587" y="2534979"/>
            <a:ext cx="7328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0000FF"/>
                </a:solidFill>
              </a:rPr>
              <a:t>T ≈</a:t>
            </a:r>
            <a:r>
              <a:rPr lang="de-DE" sz="1200" b="1" dirty="0">
                <a:solidFill>
                  <a:srgbClr val="0000FF"/>
                </a:solidFill>
                <a:latin typeface="MS Shell Dlg 2" panose="020B0604030504040204" pitchFamily="34" charset="0"/>
              </a:rPr>
              <a:t> </a:t>
            </a:r>
            <a:r>
              <a:rPr lang="de-DE" sz="1200" b="1" dirty="0">
                <a:solidFill>
                  <a:srgbClr val="0000FF"/>
                </a:solidFill>
              </a:rPr>
              <a:t>5K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noProof="0" smtClean="0"/>
              <a:t>31-03-2025</a:t>
            </a:r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Patricia Aguar Bartolome / SIS100 String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24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-Template-V03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MAC-Template-V03</Template>
  <TotalTime>0</TotalTime>
  <Words>2161</Words>
  <Application>Microsoft Office PowerPoint</Application>
  <PresentationFormat>Widescreen</PresentationFormat>
  <Paragraphs>422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5" baseType="lpstr">
      <vt:lpstr>ＭＳ Ｐゴシック</vt:lpstr>
      <vt:lpstr>ＭＳ Ｐゴシック</vt:lpstr>
      <vt:lpstr>Arial</vt:lpstr>
      <vt:lpstr>Calibri</vt:lpstr>
      <vt:lpstr>DejaVu Sans</vt:lpstr>
      <vt:lpstr>FreeSans</vt:lpstr>
      <vt:lpstr>Liberation Sans</vt:lpstr>
      <vt:lpstr>MS Shell Dlg 2</vt:lpstr>
      <vt:lpstr>Myriad Pro</vt:lpstr>
      <vt:lpstr>Myriad Pro Bold</vt:lpstr>
      <vt:lpstr>Symbol</vt:lpstr>
      <vt:lpstr>Times New Roman</vt:lpstr>
      <vt:lpstr>Unifont</vt:lpstr>
      <vt:lpstr>Wingdings</vt:lpstr>
      <vt:lpstr>MAC-Template-V03</vt:lpstr>
      <vt:lpstr>Superconducting magnet String test for the  SIS100 accelerator of FAIR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GSI Helmholzzentrum für Schwerionenforschung 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Pedro Carvas</dc:creator>
  <cp:lastModifiedBy>Aguar Bartolome, Patricia</cp:lastModifiedBy>
  <cp:revision>1628</cp:revision>
  <cp:lastPrinted>2025-03-27T15:42:03Z</cp:lastPrinted>
  <dcterms:created xsi:type="dcterms:W3CDTF">2017-05-03T12:35:34Z</dcterms:created>
  <dcterms:modified xsi:type="dcterms:W3CDTF">2025-03-28T09:14:27Z</dcterms:modified>
</cp:coreProperties>
</file>